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7.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8.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1.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2.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3.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4.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5.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6.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7.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8.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9.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20.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21.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2.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5.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6.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7.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theme/theme28.xml" ContentType="application/vnd.openxmlformats-officedocument.theme+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9.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30.xml" ContentType="application/vnd.openxmlformats-officedocument.theme+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31.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2.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4.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35.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36.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37.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38.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9.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theme/theme40.xml" ContentType="application/vnd.openxmlformats-officedocument.theme+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41.xml" ContentType="application/vnd.openxmlformats-officedocument.theme+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42.xml" ContentType="application/vnd.openxmlformats-officedocument.theme+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3.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theme/theme44.xml" ContentType="application/vnd.openxmlformats-officedocument.theme+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theme/theme45.xml" ContentType="application/vnd.openxmlformats-officedocument.theme+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theme/theme46.xml" ContentType="application/vnd.openxmlformats-officedocument.theme+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47.xml" ContentType="application/vnd.openxmlformats-officedocument.theme+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48.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theme/theme49.xml" ContentType="application/vnd.openxmlformats-officedocument.theme+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50.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1.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2.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3.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57.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58.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59.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theme/theme60.xml" ContentType="application/vnd.openxmlformats-officedocument.theme+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theme/theme61.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theme/theme62.xml" ContentType="application/vnd.openxmlformats-officedocument.theme+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theme/theme63.xml" ContentType="application/vnd.openxmlformats-officedocument.theme+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64.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65.xml" ContentType="application/vnd.openxmlformats-officedocument.theme+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theme/theme66.xml" ContentType="application/vnd.openxmlformats-officedocument.theme+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7.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68.xml" ContentType="application/vnd.openxmlformats-officedocument.theme+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69.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theme/theme70.xml" ContentType="application/vnd.openxmlformats-officedocument.theme+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1.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72.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theme/theme73.xml" ContentType="application/vnd.openxmlformats-officedocument.theme+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theme/theme74.xml" ContentType="application/vnd.openxmlformats-officedocument.theme+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5.xml" ContentType="application/vnd.openxmlformats-officedocument.theme+xml"/>
  <Override PartName="/ppt/theme/theme76.xml" ContentType="application/vnd.openxmlformats-officedocument.theme+xml"/>
  <Override PartName="/ppt/theme/theme7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tags/tag1.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ags/tag2.xml" ContentType="application/vnd.openxmlformats-officedocument.presentationml.tags+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8.xml" ContentType="application/vnd.openxmlformats-officedocument.presentationml.notesSl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69.xml" ContentType="application/vnd.openxmlformats-officedocument.presentationml.notesSlid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tags/tag3.xml" ContentType="application/vnd.openxmlformats-officedocument.presentationml.tags+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48" r:id="rId5"/>
    <p:sldMasterId id="2147483872" r:id="rId6"/>
    <p:sldMasterId id="2147483909" r:id="rId7"/>
    <p:sldMasterId id="2147483936" r:id="rId8"/>
    <p:sldMasterId id="2147484087" r:id="rId9"/>
    <p:sldMasterId id="2147484099" r:id="rId10"/>
    <p:sldMasterId id="2147484281" r:id="rId11"/>
    <p:sldMasterId id="2147484522" r:id="rId12"/>
    <p:sldMasterId id="2147484571" r:id="rId13"/>
    <p:sldMasterId id="2147484777" r:id="rId14"/>
    <p:sldMasterId id="2147484837" r:id="rId15"/>
    <p:sldMasterId id="2147484849" r:id="rId16"/>
    <p:sldMasterId id="2147484861" r:id="rId17"/>
    <p:sldMasterId id="2147484873" r:id="rId18"/>
    <p:sldMasterId id="2147484969" r:id="rId19"/>
    <p:sldMasterId id="2147485410" r:id="rId20"/>
    <p:sldMasterId id="2147485520" r:id="rId21"/>
    <p:sldMasterId id="2147485532" r:id="rId22"/>
    <p:sldMasterId id="2147485652" r:id="rId23"/>
    <p:sldMasterId id="2147485665" r:id="rId24"/>
    <p:sldMasterId id="2147485714" r:id="rId25"/>
    <p:sldMasterId id="2147486472" r:id="rId26"/>
    <p:sldMasterId id="2147486594" r:id="rId27"/>
    <p:sldMasterId id="2147486871" r:id="rId28"/>
    <p:sldMasterId id="2147487120" r:id="rId29"/>
    <p:sldMasterId id="2147487144" r:id="rId30"/>
    <p:sldMasterId id="2147487194" r:id="rId31"/>
    <p:sldMasterId id="2147487206" r:id="rId32"/>
    <p:sldMasterId id="2147487258" r:id="rId33"/>
    <p:sldMasterId id="2147487459" r:id="rId34"/>
    <p:sldMasterId id="2147487471" r:id="rId35"/>
    <p:sldMasterId id="2147487574" r:id="rId36"/>
    <p:sldMasterId id="2147487623" r:id="rId37"/>
    <p:sldMasterId id="2147487743" r:id="rId38"/>
    <p:sldMasterId id="2147488085" r:id="rId39"/>
    <p:sldMasterId id="2147488097" r:id="rId40"/>
    <p:sldMasterId id="2147488265" r:id="rId41"/>
    <p:sldMasterId id="2147488340" r:id="rId42"/>
    <p:sldMasterId id="2147488378" r:id="rId43"/>
    <p:sldMasterId id="2147488559" r:id="rId44"/>
    <p:sldMasterId id="2147488624" r:id="rId45"/>
    <p:sldMasterId id="2147488637" r:id="rId46"/>
    <p:sldMasterId id="2147488747" r:id="rId47"/>
    <p:sldMasterId id="2147488978" r:id="rId48"/>
    <p:sldMasterId id="2147488991" r:id="rId49"/>
    <p:sldMasterId id="2147489016" r:id="rId50"/>
    <p:sldMasterId id="2147489028" r:id="rId51"/>
    <p:sldMasterId id="2147489216" r:id="rId52"/>
    <p:sldMasterId id="2147489228" r:id="rId53"/>
    <p:sldMasterId id="2147489252" r:id="rId54"/>
    <p:sldMasterId id="2147489265" r:id="rId55"/>
    <p:sldMasterId id="2147489277" r:id="rId56"/>
    <p:sldMasterId id="2147489289" r:id="rId57"/>
    <p:sldMasterId id="2147489550" r:id="rId58"/>
    <p:sldMasterId id="2147489562" r:id="rId59"/>
    <p:sldMasterId id="2147489587" r:id="rId60"/>
    <p:sldMasterId id="2147489637" r:id="rId61"/>
    <p:sldMasterId id="2147489643" r:id="rId62"/>
    <p:sldMasterId id="2147489805" r:id="rId63"/>
    <p:sldMasterId id="2147489925" r:id="rId64"/>
    <p:sldMasterId id="2147489950" r:id="rId65"/>
    <p:sldMasterId id="2147489999" r:id="rId66"/>
    <p:sldMasterId id="2147490012" r:id="rId67"/>
    <p:sldMasterId id="2147490025" r:id="rId68"/>
    <p:sldMasterId id="2147490037" r:id="rId69"/>
    <p:sldMasterId id="2147490040" r:id="rId70"/>
    <p:sldMasterId id="2147490083" r:id="rId71"/>
    <p:sldMasterId id="2147490111" r:id="rId72"/>
    <p:sldMasterId id="2147490114" r:id="rId73"/>
    <p:sldMasterId id="2147490120" r:id="rId74"/>
    <p:sldMasterId id="2147490123" r:id="rId75"/>
  </p:sldMasterIdLst>
  <p:notesMasterIdLst>
    <p:notesMasterId r:id="rId200"/>
  </p:notesMasterIdLst>
  <p:handoutMasterIdLst>
    <p:handoutMasterId r:id="rId201"/>
  </p:handoutMasterIdLst>
  <p:sldIdLst>
    <p:sldId id="7250" r:id="rId76"/>
    <p:sldId id="2147470823" r:id="rId77"/>
    <p:sldId id="7183" r:id="rId78"/>
    <p:sldId id="7186" r:id="rId79"/>
    <p:sldId id="5601" r:id="rId80"/>
    <p:sldId id="7187" r:id="rId81"/>
    <p:sldId id="4884" r:id="rId82"/>
    <p:sldId id="661" r:id="rId83"/>
    <p:sldId id="662" r:id="rId84"/>
    <p:sldId id="663" r:id="rId85"/>
    <p:sldId id="666" r:id="rId86"/>
    <p:sldId id="667" r:id="rId87"/>
    <p:sldId id="5263" r:id="rId88"/>
    <p:sldId id="7188" r:id="rId89"/>
    <p:sldId id="7278" r:id="rId90"/>
    <p:sldId id="7189" r:id="rId91"/>
    <p:sldId id="7190" r:id="rId92"/>
    <p:sldId id="6578" r:id="rId93"/>
    <p:sldId id="6579" r:id="rId94"/>
    <p:sldId id="5003" r:id="rId95"/>
    <p:sldId id="5004" r:id="rId96"/>
    <p:sldId id="6580" r:id="rId97"/>
    <p:sldId id="5594" r:id="rId98"/>
    <p:sldId id="5595" r:id="rId99"/>
    <p:sldId id="7195" r:id="rId100"/>
    <p:sldId id="3637" r:id="rId101"/>
    <p:sldId id="3639" r:id="rId102"/>
    <p:sldId id="3640" r:id="rId103"/>
    <p:sldId id="7196" r:id="rId104"/>
    <p:sldId id="7197" r:id="rId105"/>
    <p:sldId id="7198" r:id="rId106"/>
    <p:sldId id="7199" r:id="rId107"/>
    <p:sldId id="7200" r:id="rId108"/>
    <p:sldId id="7201" r:id="rId109"/>
    <p:sldId id="761" r:id="rId110"/>
    <p:sldId id="705" r:id="rId111"/>
    <p:sldId id="706" r:id="rId112"/>
    <p:sldId id="762" r:id="rId113"/>
    <p:sldId id="589" r:id="rId114"/>
    <p:sldId id="763" r:id="rId115"/>
    <p:sldId id="777" r:id="rId116"/>
    <p:sldId id="7289" r:id="rId117"/>
    <p:sldId id="7290" r:id="rId118"/>
    <p:sldId id="7293" r:id="rId119"/>
    <p:sldId id="7294" r:id="rId120"/>
    <p:sldId id="7295" r:id="rId121"/>
    <p:sldId id="7296" r:id="rId122"/>
    <p:sldId id="735" r:id="rId123"/>
    <p:sldId id="7202" r:id="rId124"/>
    <p:sldId id="7203" r:id="rId125"/>
    <p:sldId id="7478" r:id="rId126"/>
    <p:sldId id="7670" r:id="rId127"/>
    <p:sldId id="7671" r:id="rId128"/>
    <p:sldId id="7672" r:id="rId129"/>
    <p:sldId id="1138" r:id="rId130"/>
    <p:sldId id="7673" r:id="rId131"/>
    <p:sldId id="7674" r:id="rId132"/>
    <p:sldId id="7675" r:id="rId133"/>
    <p:sldId id="7676" r:id="rId134"/>
    <p:sldId id="7677" r:id="rId135"/>
    <p:sldId id="7678" r:id="rId136"/>
    <p:sldId id="7679" r:id="rId137"/>
    <p:sldId id="7680" r:id="rId138"/>
    <p:sldId id="1109" r:id="rId139"/>
    <p:sldId id="7667" r:id="rId140"/>
    <p:sldId id="7481" r:id="rId141"/>
    <p:sldId id="954" r:id="rId142"/>
    <p:sldId id="1060" r:id="rId143"/>
    <p:sldId id="1065" r:id="rId144"/>
    <p:sldId id="1006" r:id="rId145"/>
    <p:sldId id="1064" r:id="rId146"/>
    <p:sldId id="1062" r:id="rId147"/>
    <p:sldId id="1027" r:id="rId148"/>
    <p:sldId id="1073" r:id="rId149"/>
    <p:sldId id="1081" r:id="rId150"/>
    <p:sldId id="1074" r:id="rId151"/>
    <p:sldId id="1101" r:id="rId152"/>
    <p:sldId id="1103" r:id="rId153"/>
    <p:sldId id="1102" r:id="rId154"/>
    <p:sldId id="1078" r:id="rId155"/>
    <p:sldId id="1082" r:id="rId156"/>
    <p:sldId id="1079" r:id="rId157"/>
    <p:sldId id="1080" r:id="rId158"/>
    <p:sldId id="1076" r:id="rId159"/>
    <p:sldId id="1083" r:id="rId160"/>
    <p:sldId id="1084" r:id="rId161"/>
    <p:sldId id="1085" r:id="rId162"/>
    <p:sldId id="1091" r:id="rId163"/>
    <p:sldId id="1086" r:id="rId164"/>
    <p:sldId id="1088" r:id="rId165"/>
    <p:sldId id="2147470817" r:id="rId166"/>
    <p:sldId id="1090" r:id="rId167"/>
    <p:sldId id="945" r:id="rId168"/>
    <p:sldId id="849" r:id="rId169"/>
    <p:sldId id="857" r:id="rId170"/>
    <p:sldId id="810" r:id="rId171"/>
    <p:sldId id="7464" r:id="rId172"/>
    <p:sldId id="7692" r:id="rId173"/>
    <p:sldId id="1184" r:id="rId174"/>
    <p:sldId id="7205" r:id="rId175"/>
    <p:sldId id="7206" r:id="rId176"/>
    <p:sldId id="7207" r:id="rId177"/>
    <p:sldId id="7204" r:id="rId178"/>
    <p:sldId id="7465" r:id="rId179"/>
    <p:sldId id="276" r:id="rId180"/>
    <p:sldId id="286" r:id="rId181"/>
    <p:sldId id="287" r:id="rId182"/>
    <p:sldId id="288" r:id="rId183"/>
    <p:sldId id="289" r:id="rId184"/>
    <p:sldId id="290" r:id="rId185"/>
    <p:sldId id="295" r:id="rId186"/>
    <p:sldId id="300" r:id="rId187"/>
    <p:sldId id="299" r:id="rId188"/>
    <p:sldId id="312" r:id="rId189"/>
    <p:sldId id="2147470821" r:id="rId190"/>
    <p:sldId id="330" r:id="rId191"/>
    <p:sldId id="325" r:id="rId192"/>
    <p:sldId id="2147470820" r:id="rId193"/>
    <p:sldId id="6632" r:id="rId194"/>
    <p:sldId id="6633" r:id="rId195"/>
    <p:sldId id="7701" r:id="rId196"/>
    <p:sldId id="922" r:id="rId197"/>
    <p:sldId id="2147470822" r:id="rId198"/>
    <p:sldId id="2147470621" r:id="rId199"/>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FF"/>
    <a:srgbClr val="0432FF"/>
    <a:srgbClr val="1A5712"/>
    <a:srgbClr val="8C0000"/>
    <a:srgbClr val="FF00C4"/>
    <a:srgbClr val="948A54"/>
    <a:srgbClr val="2A55D6"/>
    <a:srgbClr val="663D63"/>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5730" autoAdjust="0"/>
    <p:restoredTop sz="95473" autoAdjust="0"/>
  </p:normalViewPr>
  <p:slideViewPr>
    <p:cSldViewPr>
      <p:cViewPr varScale="1">
        <p:scale>
          <a:sx n="120" d="100"/>
          <a:sy n="120" d="100"/>
        </p:scale>
        <p:origin x="1992" y="192"/>
      </p:cViewPr>
      <p:guideLst>
        <p:guide orient="horz" pos="2160"/>
        <p:guide pos="2880"/>
      </p:guideLst>
    </p:cSldViewPr>
  </p:slideViewPr>
  <p:notesTextViewPr>
    <p:cViewPr>
      <p:scale>
        <a:sx n="100" d="100"/>
        <a:sy n="100" d="100"/>
      </p:scale>
      <p:origin x="0" y="0"/>
    </p:cViewPr>
  </p:notesTextViewPr>
  <p:sorterViewPr>
    <p:cViewPr>
      <p:scale>
        <a:sx n="1" d="1"/>
        <a:sy n="1" d="1"/>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2.xml"/><Relationship Id="rId21" Type="http://schemas.openxmlformats.org/officeDocument/2006/relationships/slideMaster" Target="slideMasters/slideMaster21.xml"/><Relationship Id="rId42" Type="http://schemas.openxmlformats.org/officeDocument/2006/relationships/slideMaster" Target="slideMasters/slideMaster42.xml"/><Relationship Id="rId63" Type="http://schemas.openxmlformats.org/officeDocument/2006/relationships/slideMaster" Target="slideMasters/slideMaster63.xml"/><Relationship Id="rId84" Type="http://schemas.openxmlformats.org/officeDocument/2006/relationships/slide" Target="slides/slide9.xml"/><Relationship Id="rId138" Type="http://schemas.openxmlformats.org/officeDocument/2006/relationships/slide" Target="slides/slide63.xml"/><Relationship Id="rId159" Type="http://schemas.openxmlformats.org/officeDocument/2006/relationships/slide" Target="slides/slide84.xml"/><Relationship Id="rId170" Type="http://schemas.openxmlformats.org/officeDocument/2006/relationships/slide" Target="slides/slide95.xml"/><Relationship Id="rId191" Type="http://schemas.openxmlformats.org/officeDocument/2006/relationships/slide" Target="slides/slide116.xml"/><Relationship Id="rId205" Type="http://schemas.openxmlformats.org/officeDocument/2006/relationships/tableStyles" Target="tableStyles.xml"/><Relationship Id="rId107" Type="http://schemas.openxmlformats.org/officeDocument/2006/relationships/slide" Target="slides/slide32.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Master" Target="slideMasters/slideMaster74.xml"/><Relationship Id="rId128" Type="http://schemas.openxmlformats.org/officeDocument/2006/relationships/slide" Target="slides/slide53.xml"/><Relationship Id="rId149" Type="http://schemas.openxmlformats.org/officeDocument/2006/relationships/slide" Target="slides/slide74.xml"/><Relationship Id="rId5" Type="http://schemas.openxmlformats.org/officeDocument/2006/relationships/slideMaster" Target="slideMasters/slideMaster5.xml"/><Relationship Id="rId95" Type="http://schemas.openxmlformats.org/officeDocument/2006/relationships/slide" Target="slides/slide20.xml"/><Relationship Id="rId160" Type="http://schemas.openxmlformats.org/officeDocument/2006/relationships/slide" Target="slides/slide85.xml"/><Relationship Id="rId181" Type="http://schemas.openxmlformats.org/officeDocument/2006/relationships/slide" Target="slides/slide106.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Master" Target="slideMasters/slideMaster64.xml"/><Relationship Id="rId118" Type="http://schemas.openxmlformats.org/officeDocument/2006/relationships/slide" Target="slides/slide43.xml"/><Relationship Id="rId139" Type="http://schemas.openxmlformats.org/officeDocument/2006/relationships/slide" Target="slides/slide64.xml"/><Relationship Id="rId85" Type="http://schemas.openxmlformats.org/officeDocument/2006/relationships/slide" Target="slides/slide10.xml"/><Relationship Id="rId150" Type="http://schemas.openxmlformats.org/officeDocument/2006/relationships/slide" Target="slides/slide75.xml"/><Relationship Id="rId171" Type="http://schemas.openxmlformats.org/officeDocument/2006/relationships/slide" Target="slides/slide96.xml"/><Relationship Id="rId192" Type="http://schemas.openxmlformats.org/officeDocument/2006/relationships/slide" Target="slides/slide117.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33.xml"/><Relationship Id="rId129" Type="http://schemas.openxmlformats.org/officeDocument/2006/relationships/slide" Target="slides/slide54.xml"/><Relationship Id="rId54" Type="http://schemas.openxmlformats.org/officeDocument/2006/relationships/slideMaster" Target="slideMasters/slideMaster54.xml"/><Relationship Id="rId75" Type="http://schemas.openxmlformats.org/officeDocument/2006/relationships/slideMaster" Target="slideMasters/slideMaster75.xml"/><Relationship Id="rId96" Type="http://schemas.openxmlformats.org/officeDocument/2006/relationships/slide" Target="slides/slide21.xml"/><Relationship Id="rId140" Type="http://schemas.openxmlformats.org/officeDocument/2006/relationships/slide" Target="slides/slide65.xml"/><Relationship Id="rId161" Type="http://schemas.openxmlformats.org/officeDocument/2006/relationships/slide" Target="slides/slide86.xml"/><Relationship Id="rId182" Type="http://schemas.openxmlformats.org/officeDocument/2006/relationships/slide" Target="slides/slide107.xml"/><Relationship Id="rId6" Type="http://schemas.openxmlformats.org/officeDocument/2006/relationships/slideMaster" Target="slideMasters/slideMaster6.xml"/><Relationship Id="rId23" Type="http://schemas.openxmlformats.org/officeDocument/2006/relationships/slideMaster" Target="slideMasters/slideMaster23.xml"/><Relationship Id="rId119" Type="http://schemas.openxmlformats.org/officeDocument/2006/relationships/slide" Target="slides/slide44.xml"/><Relationship Id="rId44" Type="http://schemas.openxmlformats.org/officeDocument/2006/relationships/slideMaster" Target="slideMasters/slideMaster44.xml"/><Relationship Id="rId65" Type="http://schemas.openxmlformats.org/officeDocument/2006/relationships/slideMaster" Target="slideMasters/slideMaster65.xml"/><Relationship Id="rId86" Type="http://schemas.openxmlformats.org/officeDocument/2006/relationships/slide" Target="slides/slide11.xml"/><Relationship Id="rId130" Type="http://schemas.openxmlformats.org/officeDocument/2006/relationships/slide" Target="slides/slide55.xml"/><Relationship Id="rId151" Type="http://schemas.openxmlformats.org/officeDocument/2006/relationships/slide" Target="slides/slide76.xml"/><Relationship Id="rId172" Type="http://schemas.openxmlformats.org/officeDocument/2006/relationships/slide" Target="slides/slide97.xml"/><Relationship Id="rId193" Type="http://schemas.openxmlformats.org/officeDocument/2006/relationships/slide" Target="slides/slide118.xml"/><Relationship Id="rId13" Type="http://schemas.openxmlformats.org/officeDocument/2006/relationships/slideMaster" Target="slideMasters/slideMaster13.xml"/><Relationship Id="rId109" Type="http://schemas.openxmlformats.org/officeDocument/2006/relationships/slide" Target="slides/slide34.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1.xml"/><Relationship Id="rId97" Type="http://schemas.openxmlformats.org/officeDocument/2006/relationships/slide" Target="slides/slide22.xml"/><Relationship Id="rId120" Type="http://schemas.openxmlformats.org/officeDocument/2006/relationships/slide" Target="slides/slide45.xml"/><Relationship Id="rId141" Type="http://schemas.openxmlformats.org/officeDocument/2006/relationships/slide" Target="slides/slide66.xml"/><Relationship Id="rId7" Type="http://schemas.openxmlformats.org/officeDocument/2006/relationships/slideMaster" Target="slideMasters/slideMaster7.xml"/><Relationship Id="rId162" Type="http://schemas.openxmlformats.org/officeDocument/2006/relationships/slide" Target="slides/slide87.xml"/><Relationship Id="rId183" Type="http://schemas.openxmlformats.org/officeDocument/2006/relationships/slide" Target="slides/slide108.xml"/><Relationship Id="rId24" Type="http://schemas.openxmlformats.org/officeDocument/2006/relationships/slideMaster" Target="slideMasters/slideMaster24.xml"/><Relationship Id="rId40" Type="http://schemas.openxmlformats.org/officeDocument/2006/relationships/slideMaster" Target="slideMasters/slideMaster40.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 Target="slides/slide12.xml"/><Relationship Id="rId110" Type="http://schemas.openxmlformats.org/officeDocument/2006/relationships/slide" Target="slides/slide35.xml"/><Relationship Id="rId115" Type="http://schemas.openxmlformats.org/officeDocument/2006/relationships/slide" Target="slides/slide40.xml"/><Relationship Id="rId131" Type="http://schemas.openxmlformats.org/officeDocument/2006/relationships/slide" Target="slides/slide56.xml"/><Relationship Id="rId136" Type="http://schemas.openxmlformats.org/officeDocument/2006/relationships/slide" Target="slides/slide61.xml"/><Relationship Id="rId157" Type="http://schemas.openxmlformats.org/officeDocument/2006/relationships/slide" Target="slides/slide82.xml"/><Relationship Id="rId178" Type="http://schemas.openxmlformats.org/officeDocument/2006/relationships/slide" Target="slides/slide103.xml"/><Relationship Id="rId61" Type="http://schemas.openxmlformats.org/officeDocument/2006/relationships/slideMaster" Target="slideMasters/slideMaster61.xml"/><Relationship Id="rId82" Type="http://schemas.openxmlformats.org/officeDocument/2006/relationships/slide" Target="slides/slide7.xml"/><Relationship Id="rId152" Type="http://schemas.openxmlformats.org/officeDocument/2006/relationships/slide" Target="slides/slide77.xml"/><Relationship Id="rId173" Type="http://schemas.openxmlformats.org/officeDocument/2006/relationships/slide" Target="slides/slide98.xml"/><Relationship Id="rId194" Type="http://schemas.openxmlformats.org/officeDocument/2006/relationships/slide" Target="slides/slide119.xml"/><Relationship Id="rId199" Type="http://schemas.openxmlformats.org/officeDocument/2006/relationships/slide" Target="slides/slide124.xml"/><Relationship Id="rId203" Type="http://schemas.openxmlformats.org/officeDocument/2006/relationships/viewProps" Target="viewProps.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2.xml"/><Relationship Id="rId100" Type="http://schemas.openxmlformats.org/officeDocument/2006/relationships/slide" Target="slides/slide25.xml"/><Relationship Id="rId105" Type="http://schemas.openxmlformats.org/officeDocument/2006/relationships/slide" Target="slides/slide30.xml"/><Relationship Id="rId126" Type="http://schemas.openxmlformats.org/officeDocument/2006/relationships/slide" Target="slides/slide51.xml"/><Relationship Id="rId147" Type="http://schemas.openxmlformats.org/officeDocument/2006/relationships/slide" Target="slides/slide72.xml"/><Relationship Id="rId168" Type="http://schemas.openxmlformats.org/officeDocument/2006/relationships/slide" Target="slides/slide93.xml"/><Relationship Id="rId8" Type="http://schemas.openxmlformats.org/officeDocument/2006/relationships/slideMaster" Target="slideMasters/slideMaster8.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8.xml"/><Relationship Id="rId98" Type="http://schemas.openxmlformats.org/officeDocument/2006/relationships/slide" Target="slides/slide23.xml"/><Relationship Id="rId121" Type="http://schemas.openxmlformats.org/officeDocument/2006/relationships/slide" Target="slides/slide46.xml"/><Relationship Id="rId142" Type="http://schemas.openxmlformats.org/officeDocument/2006/relationships/slide" Target="slides/slide67.xml"/><Relationship Id="rId163" Type="http://schemas.openxmlformats.org/officeDocument/2006/relationships/slide" Target="slides/slide88.xml"/><Relationship Id="rId184" Type="http://schemas.openxmlformats.org/officeDocument/2006/relationships/slide" Target="slides/slide109.xml"/><Relationship Id="rId189" Type="http://schemas.openxmlformats.org/officeDocument/2006/relationships/slide" Target="slides/slide114.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116" Type="http://schemas.openxmlformats.org/officeDocument/2006/relationships/slide" Target="slides/slide41.xml"/><Relationship Id="rId137" Type="http://schemas.openxmlformats.org/officeDocument/2006/relationships/slide" Target="slides/slide62.xml"/><Relationship Id="rId158" Type="http://schemas.openxmlformats.org/officeDocument/2006/relationships/slide" Target="slides/slide83.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8.xml"/><Relationship Id="rId88" Type="http://schemas.openxmlformats.org/officeDocument/2006/relationships/slide" Target="slides/slide13.xml"/><Relationship Id="rId111" Type="http://schemas.openxmlformats.org/officeDocument/2006/relationships/slide" Target="slides/slide36.xml"/><Relationship Id="rId132" Type="http://schemas.openxmlformats.org/officeDocument/2006/relationships/slide" Target="slides/slide57.xml"/><Relationship Id="rId153" Type="http://schemas.openxmlformats.org/officeDocument/2006/relationships/slide" Target="slides/slide78.xml"/><Relationship Id="rId174" Type="http://schemas.openxmlformats.org/officeDocument/2006/relationships/slide" Target="slides/slide99.xml"/><Relationship Id="rId179" Type="http://schemas.openxmlformats.org/officeDocument/2006/relationships/slide" Target="slides/slide104.xml"/><Relationship Id="rId195" Type="http://schemas.openxmlformats.org/officeDocument/2006/relationships/slide" Target="slides/slide120.xml"/><Relationship Id="rId190" Type="http://schemas.openxmlformats.org/officeDocument/2006/relationships/slide" Target="slides/slide115.xml"/><Relationship Id="rId204" Type="http://schemas.openxmlformats.org/officeDocument/2006/relationships/theme" Target="theme/theme1.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106" Type="http://schemas.openxmlformats.org/officeDocument/2006/relationships/slide" Target="slides/slide31.xml"/><Relationship Id="rId127" Type="http://schemas.openxmlformats.org/officeDocument/2006/relationships/slide" Target="slides/slide52.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78" Type="http://schemas.openxmlformats.org/officeDocument/2006/relationships/slide" Target="slides/slide3.xml"/><Relationship Id="rId94" Type="http://schemas.openxmlformats.org/officeDocument/2006/relationships/slide" Target="slides/slide19.xml"/><Relationship Id="rId99" Type="http://schemas.openxmlformats.org/officeDocument/2006/relationships/slide" Target="slides/slide24.xml"/><Relationship Id="rId101" Type="http://schemas.openxmlformats.org/officeDocument/2006/relationships/slide" Target="slides/slide26.xml"/><Relationship Id="rId122" Type="http://schemas.openxmlformats.org/officeDocument/2006/relationships/slide" Target="slides/slide47.xml"/><Relationship Id="rId143" Type="http://schemas.openxmlformats.org/officeDocument/2006/relationships/slide" Target="slides/slide68.xml"/><Relationship Id="rId148" Type="http://schemas.openxmlformats.org/officeDocument/2006/relationships/slide" Target="slides/slide73.xml"/><Relationship Id="rId164" Type="http://schemas.openxmlformats.org/officeDocument/2006/relationships/slide" Target="slides/slide89.xml"/><Relationship Id="rId169" Type="http://schemas.openxmlformats.org/officeDocument/2006/relationships/slide" Target="slides/slide94.xml"/><Relationship Id="rId185" Type="http://schemas.openxmlformats.org/officeDocument/2006/relationships/slide" Target="slides/slide110.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05.xml"/><Relationship Id="rId26" Type="http://schemas.openxmlformats.org/officeDocument/2006/relationships/slideMaster" Target="slideMasters/slideMaster26.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14.xml"/><Relationship Id="rId112" Type="http://schemas.openxmlformats.org/officeDocument/2006/relationships/slide" Target="slides/slide37.xml"/><Relationship Id="rId133" Type="http://schemas.openxmlformats.org/officeDocument/2006/relationships/slide" Target="slides/slide58.xml"/><Relationship Id="rId154" Type="http://schemas.openxmlformats.org/officeDocument/2006/relationships/slide" Target="slides/slide79.xml"/><Relationship Id="rId175" Type="http://schemas.openxmlformats.org/officeDocument/2006/relationships/slide" Target="slides/slide100.xml"/><Relationship Id="rId196" Type="http://schemas.openxmlformats.org/officeDocument/2006/relationships/slide" Target="slides/slide121.xml"/><Relationship Id="rId200" Type="http://schemas.openxmlformats.org/officeDocument/2006/relationships/notesMaster" Target="notesMasters/notesMaster1.xml"/><Relationship Id="rId16" Type="http://schemas.openxmlformats.org/officeDocument/2006/relationships/slideMaster" Target="slideMasters/slideMaster16.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4.xml"/><Relationship Id="rId102" Type="http://schemas.openxmlformats.org/officeDocument/2006/relationships/slide" Target="slides/slide27.xml"/><Relationship Id="rId123" Type="http://schemas.openxmlformats.org/officeDocument/2006/relationships/slide" Target="slides/slide48.xml"/><Relationship Id="rId144" Type="http://schemas.openxmlformats.org/officeDocument/2006/relationships/slide" Target="slides/slide69.xml"/><Relationship Id="rId90" Type="http://schemas.openxmlformats.org/officeDocument/2006/relationships/slide" Target="slides/slide15.xml"/><Relationship Id="rId165" Type="http://schemas.openxmlformats.org/officeDocument/2006/relationships/slide" Target="slides/slide90.xml"/><Relationship Id="rId186" Type="http://schemas.openxmlformats.org/officeDocument/2006/relationships/slide" Target="slides/slide11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8.xml"/><Relationship Id="rId134" Type="http://schemas.openxmlformats.org/officeDocument/2006/relationships/slide" Target="slides/slide59.xml"/><Relationship Id="rId80" Type="http://schemas.openxmlformats.org/officeDocument/2006/relationships/slide" Target="slides/slide5.xml"/><Relationship Id="rId155" Type="http://schemas.openxmlformats.org/officeDocument/2006/relationships/slide" Target="slides/slide80.xml"/><Relationship Id="rId176" Type="http://schemas.openxmlformats.org/officeDocument/2006/relationships/slide" Target="slides/slide101.xml"/><Relationship Id="rId197" Type="http://schemas.openxmlformats.org/officeDocument/2006/relationships/slide" Target="slides/slide122.xml"/><Relationship Id="rId201" Type="http://schemas.openxmlformats.org/officeDocument/2006/relationships/handoutMaster" Target="handoutMasters/handoutMaster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8.xml"/><Relationship Id="rId124" Type="http://schemas.openxmlformats.org/officeDocument/2006/relationships/slide" Target="slides/slide49.xml"/><Relationship Id="rId70" Type="http://schemas.openxmlformats.org/officeDocument/2006/relationships/slideMaster" Target="slideMasters/slideMaster70.xml"/><Relationship Id="rId91" Type="http://schemas.openxmlformats.org/officeDocument/2006/relationships/slide" Target="slides/slide16.xml"/><Relationship Id="rId145" Type="http://schemas.openxmlformats.org/officeDocument/2006/relationships/slide" Target="slides/slide70.xml"/><Relationship Id="rId166" Type="http://schemas.openxmlformats.org/officeDocument/2006/relationships/slide" Target="slides/slide91.xml"/><Relationship Id="rId187" Type="http://schemas.openxmlformats.org/officeDocument/2006/relationships/slide" Target="slides/slide112.xml"/><Relationship Id="rId1" Type="http://schemas.openxmlformats.org/officeDocument/2006/relationships/slideMaster" Target="slideMasters/slideMaster1.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9.xml"/><Relationship Id="rId60" Type="http://schemas.openxmlformats.org/officeDocument/2006/relationships/slideMaster" Target="slideMasters/slideMaster60.xml"/><Relationship Id="rId81" Type="http://schemas.openxmlformats.org/officeDocument/2006/relationships/slide" Target="slides/slide6.xml"/><Relationship Id="rId135" Type="http://schemas.openxmlformats.org/officeDocument/2006/relationships/slide" Target="slides/slide60.xml"/><Relationship Id="rId156" Type="http://schemas.openxmlformats.org/officeDocument/2006/relationships/slide" Target="slides/slide81.xml"/><Relationship Id="rId177" Type="http://schemas.openxmlformats.org/officeDocument/2006/relationships/slide" Target="slides/slide102.xml"/><Relationship Id="rId198" Type="http://schemas.openxmlformats.org/officeDocument/2006/relationships/slide" Target="slides/slide123.xml"/><Relationship Id="rId202" Type="http://schemas.openxmlformats.org/officeDocument/2006/relationships/presProps" Target="presProps.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50" Type="http://schemas.openxmlformats.org/officeDocument/2006/relationships/slideMaster" Target="slideMasters/slideMaster50.xml"/><Relationship Id="rId104" Type="http://schemas.openxmlformats.org/officeDocument/2006/relationships/slide" Target="slides/slide29.xml"/><Relationship Id="rId125" Type="http://schemas.openxmlformats.org/officeDocument/2006/relationships/slide" Target="slides/slide50.xml"/><Relationship Id="rId146" Type="http://schemas.openxmlformats.org/officeDocument/2006/relationships/slide" Target="slides/slide71.xml"/><Relationship Id="rId167" Type="http://schemas.openxmlformats.org/officeDocument/2006/relationships/slide" Target="slides/slide92.xml"/><Relationship Id="rId188" Type="http://schemas.openxmlformats.org/officeDocument/2006/relationships/slide" Target="slides/slide113.xml"/><Relationship Id="rId71" Type="http://schemas.openxmlformats.org/officeDocument/2006/relationships/slideMaster" Target="slideMasters/slideMaster71.xml"/><Relationship Id="rId92" Type="http://schemas.openxmlformats.org/officeDocument/2006/relationships/slide" Target="slides/slide17.xml"/><Relationship Id="rId2" Type="http://schemas.openxmlformats.org/officeDocument/2006/relationships/slideMaster" Target="slideMasters/slideMaster2.xml"/><Relationship Id="rId29" Type="http://schemas.openxmlformats.org/officeDocument/2006/relationships/slideMaster" Target="slideMasters/slideMaster29.xml"/></Relationships>
</file>

<file path=ppt/charts/_rels/chart1.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2.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3" Type="http://schemas.openxmlformats.org/officeDocument/2006/relationships/oleObject" Target="file:////Users\joaodinis\Dropbox\1-Projects\202210_pLUTo\MICRO%202022%20Presentation\OneDrive%20Backup\pLUTo%20-%20MICRO%202022%20Presentation\Resources\plots_presentation.xlsx" TargetMode="External"/><Relationship Id="rId2" Type="http://schemas.microsoft.com/office/2011/relationships/chartColorStyle" Target="colors2.xml"/><Relationship Id="rId1" Type="http://schemas.microsoft.com/office/2011/relationships/chartStyle" Target="style2.xml"/></Relationships>
</file>

<file path=ppt/charts/_rels/chart4.xml.rels><?xml version="1.0" encoding="UTF-8" standalone="yes"?>
<Relationships xmlns="http://schemas.openxmlformats.org/package/2006/relationships"><Relationship Id="rId3" Type="http://schemas.openxmlformats.org/officeDocument/2006/relationships/oleObject" Target="file:////Users\joaodinis\Dropbox\1-Projects\202210_pLUTo\MICRO%202022%20Presentation\OneDrive%20Backup\pLUTo%20-%20MICRO%202022%20Presentation\Resources\plots_presentation.xlsx" TargetMode="External"/><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4.2294921468149803E-2"/>
          <c:w val="0.81248526717179204"/>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c:v>
                </c:pt>
                <c:pt idx="1">
                  <c:v>1</c:v>
                </c:pt>
              </c:numCache>
            </c:numRef>
          </c:val>
          <c:extLst>
            <c:ext xmlns:c16="http://schemas.microsoft.com/office/drawing/2014/chart" uri="{C3380CC4-5D6E-409C-BE32-E72D297353CC}">
              <c16:uniqueId val="{00000000-7826-9D49-811B-D9535C7E3A55}"/>
            </c:ext>
          </c:extLst>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8.8582677165354298E-2</c:v>
                </c:pt>
                <c:pt idx="1">
                  <c:v>1.3448690025594699E-2</c:v>
                </c:pt>
              </c:numCache>
            </c:numRef>
          </c:val>
          <c:extLst>
            <c:ext xmlns:c16="http://schemas.microsoft.com/office/drawing/2014/chart" uri="{C3380CC4-5D6E-409C-BE32-E72D297353CC}">
              <c16:uniqueId val="{00000001-7826-9D49-811B-D9535C7E3A55}"/>
            </c:ext>
          </c:extLst>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0.51673228346456701</c:v>
                </c:pt>
                <c:pt idx="1">
                  <c:v>0.31183065183633102</c:v>
                </c:pt>
              </c:numCache>
            </c:numRef>
          </c:val>
          <c:extLst>
            <c:ext xmlns:c16="http://schemas.microsoft.com/office/drawing/2014/chart" uri="{C3380CC4-5D6E-409C-BE32-E72D297353CC}">
              <c16:uniqueId val="{00000002-7826-9D49-811B-D9535C7E3A55}"/>
            </c:ext>
          </c:extLst>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1.0147637795275599</c:v>
                </c:pt>
                <c:pt idx="1">
                  <c:v>0.67849912393909895</c:v>
                </c:pt>
              </c:numCache>
            </c:numRef>
          </c:val>
          <c:extLst>
            <c:ext xmlns:c16="http://schemas.microsoft.com/office/drawing/2014/chart" uri="{C3380CC4-5D6E-409C-BE32-E72D297353CC}">
              <c16:uniqueId val="{00000003-7826-9D49-811B-D9535C7E3A55}"/>
            </c:ext>
          </c:extLst>
        </c:ser>
        <c:dLbls>
          <c:showLegendKey val="0"/>
          <c:showVal val="0"/>
          <c:showCatName val="0"/>
          <c:showSerName val="0"/>
          <c:showPercent val="0"/>
          <c:showBubbleSize val="0"/>
        </c:dLbls>
        <c:gapWidth val="150"/>
        <c:axId val="1745777488"/>
        <c:axId val="1745818560"/>
      </c:barChart>
      <c:catAx>
        <c:axId val="1745777488"/>
        <c:scaling>
          <c:orientation val="minMax"/>
        </c:scaling>
        <c:delete val="0"/>
        <c:axPos val="b"/>
        <c:numFmt formatCode="General" sourceLinked="0"/>
        <c:majorTickMark val="out"/>
        <c:minorTickMark val="none"/>
        <c:tickLblPos val="nextTo"/>
        <c:txPr>
          <a:bodyPr/>
          <a:lstStyle/>
          <a:p>
            <a:pPr>
              <a:defRPr sz="2400"/>
            </a:pPr>
            <a:endParaRPr lang="en-US"/>
          </a:p>
        </c:txPr>
        <c:crossAx val="1745818560"/>
        <c:crosses val="autoZero"/>
        <c:auto val="1"/>
        <c:lblAlgn val="ctr"/>
        <c:lblOffset val="100"/>
        <c:noMultiLvlLbl val="0"/>
      </c:catAx>
      <c:valAx>
        <c:axId val="1745818560"/>
        <c:scaling>
          <c:orientation val="minMax"/>
        </c:scaling>
        <c:delete val="0"/>
        <c:axPos val="l"/>
        <c:majorGridlines/>
        <c:title>
          <c:tx>
            <c:rich>
              <a:bodyPr rot="-5400000" vert="horz"/>
              <a:lstStyle/>
              <a:p>
                <a:pPr>
                  <a:defRPr/>
                </a:pPr>
                <a:r>
                  <a:rPr lang="en-US" sz="2400" dirty="0"/>
                  <a:t>Normalized</a:t>
                </a:r>
                <a:r>
                  <a:rPr lang="en-US" sz="2400" baseline="0" dirty="0"/>
                  <a:t> Savings</a:t>
                </a:r>
                <a:endParaRPr lang="en-US" sz="2400" dirty="0"/>
              </a:p>
            </c:rich>
          </c:tx>
          <c:overlay val="0"/>
        </c:title>
        <c:numFmt formatCode="General" sourceLinked="1"/>
        <c:majorTickMark val="out"/>
        <c:minorTickMark val="none"/>
        <c:tickLblPos val="nextTo"/>
        <c:txPr>
          <a:bodyPr/>
          <a:lstStyle/>
          <a:p>
            <a:pPr>
              <a:defRPr sz="1800"/>
            </a:pPr>
            <a:endParaRPr lang="en-US"/>
          </a:p>
        </c:txPr>
        <c:crossAx val="1745777488"/>
        <c:crosses val="autoZero"/>
        <c:crossBetween val="between"/>
      </c:valAx>
    </c:plotArea>
    <c:legend>
      <c:legendPos val="r"/>
      <c:layout>
        <c:manualLayout>
          <c:xMode val="edge"/>
          <c:yMode val="edge"/>
          <c:x val="0.28331835289456703"/>
          <c:y val="2.2068074823980298E-3"/>
          <c:w val="0.667939508740653"/>
          <c:h val="0.1410890305378489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4155554744007"/>
          <c:y val="0.15488141393076674"/>
          <c:w val="0.76634516500208028"/>
          <c:h val="0.59511340134917934"/>
        </c:manualLayout>
      </c:layout>
      <c:barChart>
        <c:barDir val="col"/>
        <c:grouping val="clustered"/>
        <c:varyColors val="0"/>
        <c:ser>
          <c:idx val="0"/>
          <c:order val="0"/>
          <c:tx>
            <c:strRef>
              <c:f>Sheet1!$F$2</c:f>
              <c:strCache>
                <c:ptCount val="1"/>
                <c:pt idx="0">
                  <c:v>CPU</c:v>
                </c:pt>
              </c:strCache>
            </c:strRef>
          </c:tx>
          <c:spPr>
            <a:solidFill>
              <a:schemeClr val="accent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Sheet1!$F$3:$F$15</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0-7FA0-1B4A-A3CA-0ACE60322FD7}"/>
            </c:ext>
          </c:extLst>
        </c:ser>
        <c:ser>
          <c:idx val="1"/>
          <c:order val="1"/>
          <c:tx>
            <c:strRef>
              <c:f>Sheet1!$G$2</c:f>
              <c:strCache>
                <c:ptCount val="1"/>
                <c:pt idx="0">
                  <c:v>GPU</c:v>
                </c:pt>
              </c:strCache>
            </c:strRef>
          </c:tx>
          <c:spPr>
            <a:solidFill>
              <a:srgbClr val="F3BC6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Sheet1!$G$3:$G$15</c:f>
              <c:numCache>
                <c:formatCode>General</c:formatCode>
                <c:ptCount val="13"/>
                <c:pt idx="0">
                  <c:v>0.13400000000000001</c:v>
                </c:pt>
                <c:pt idx="1">
                  <c:v>0.13800000000000001</c:v>
                </c:pt>
                <c:pt idx="2">
                  <c:v>3.5999999999999997E-2</c:v>
                </c:pt>
                <c:pt idx="3">
                  <c:v>6.3E-2</c:v>
                </c:pt>
                <c:pt idx="5">
                  <c:v>0.16300000000000001</c:v>
                </c:pt>
                <c:pt idx="6">
                  <c:v>1.2E-2</c:v>
                </c:pt>
                <c:pt idx="7">
                  <c:v>8.9999999999999993E-3</c:v>
                </c:pt>
                <c:pt idx="8">
                  <c:v>1.4999999999999999E-2</c:v>
                </c:pt>
                <c:pt idx="12">
                  <c:v>4.2709999999999998E-2</c:v>
                </c:pt>
              </c:numCache>
            </c:numRef>
          </c:val>
          <c:extLst>
            <c:ext xmlns:c16="http://schemas.microsoft.com/office/drawing/2014/chart" uri="{C3380CC4-5D6E-409C-BE32-E72D297353CC}">
              <c16:uniqueId val="{00000001-7FA0-1B4A-A3CA-0ACE60322FD7}"/>
            </c:ext>
          </c:extLst>
        </c:ser>
        <c:ser>
          <c:idx val="2"/>
          <c:order val="2"/>
          <c:tx>
            <c:strRef>
              <c:f>Sheet1!$H$2</c:f>
              <c:strCache>
                <c:ptCount val="1"/>
                <c:pt idx="0">
                  <c:v>SIMDRAM</c:v>
                </c:pt>
              </c:strCache>
            </c:strRef>
          </c:tx>
          <c:spPr>
            <a:solidFill>
              <a:srgbClr val="38A87F"/>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Sheet1!$H$3:$H$15</c:f>
              <c:numCache>
                <c:formatCode>General</c:formatCode>
                <c:ptCount val="13"/>
                <c:pt idx="0">
                  <c:v>2.3460000000000001</c:v>
                </c:pt>
                <c:pt idx="1">
                  <c:v>2.3279999999999998</c:v>
                </c:pt>
                <c:pt idx="2">
                  <c:v>8.1950000000000003</c:v>
                </c:pt>
                <c:pt idx="3">
                  <c:v>0.34300000000000003</c:v>
                </c:pt>
                <c:pt idx="4">
                  <c:v>2.6259999999999999</c:v>
                </c:pt>
                <c:pt idx="5">
                  <c:v>2.35</c:v>
                </c:pt>
                <c:pt idx="6">
                  <c:v>2.9940000000000002</c:v>
                </c:pt>
                <c:pt idx="7">
                  <c:v>4.1000000000000002E-2</c:v>
                </c:pt>
                <c:pt idx="8">
                  <c:v>5.1890000000000001</c:v>
                </c:pt>
                <c:pt idx="9">
                  <c:v>62.814</c:v>
                </c:pt>
                <c:pt idx="10">
                  <c:v>0.153</c:v>
                </c:pt>
                <c:pt idx="11">
                  <c:v>15.696</c:v>
                </c:pt>
                <c:pt idx="12">
                  <c:v>2.1378599999999999</c:v>
                </c:pt>
              </c:numCache>
            </c:numRef>
          </c:val>
          <c:extLst>
            <c:ext xmlns:c16="http://schemas.microsoft.com/office/drawing/2014/chart" uri="{C3380CC4-5D6E-409C-BE32-E72D297353CC}">
              <c16:uniqueId val="{00000002-7FA0-1B4A-A3CA-0ACE60322FD7}"/>
            </c:ext>
          </c:extLst>
        </c:ser>
        <c:ser>
          <c:idx val="3"/>
          <c:order val="3"/>
          <c:tx>
            <c:strRef>
              <c:f>Sheet1!$I$2</c:f>
              <c:strCache>
                <c:ptCount val="1"/>
                <c:pt idx="0">
                  <c:v>MIMDRAM</c:v>
                </c:pt>
              </c:strCache>
            </c:strRef>
          </c:tx>
          <c:spPr>
            <a:solidFill>
              <a:srgbClr val="5CA2DB"/>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Sheet1!$I$3:$I$15</c:f>
              <c:numCache>
                <c:formatCode>General</c:formatCode>
                <c:ptCount val="13"/>
                <c:pt idx="0">
                  <c:v>30.754000000000001</c:v>
                </c:pt>
                <c:pt idx="1">
                  <c:v>36.107999999999997</c:v>
                </c:pt>
                <c:pt idx="2">
                  <c:v>199.08099999999999</c:v>
                </c:pt>
                <c:pt idx="3">
                  <c:v>13.407999999999999</c:v>
                </c:pt>
                <c:pt idx="4">
                  <c:v>2.6890000000000001</c:v>
                </c:pt>
                <c:pt idx="5">
                  <c:v>26.765000000000001</c:v>
                </c:pt>
                <c:pt idx="6">
                  <c:v>35.271999999999998</c:v>
                </c:pt>
                <c:pt idx="7">
                  <c:v>1.429</c:v>
                </c:pt>
                <c:pt idx="8">
                  <c:v>123.361</c:v>
                </c:pt>
                <c:pt idx="9">
                  <c:v>2397.384</c:v>
                </c:pt>
                <c:pt idx="10">
                  <c:v>2.294</c:v>
                </c:pt>
                <c:pt idx="11">
                  <c:v>92.781999999999996</c:v>
                </c:pt>
                <c:pt idx="12">
                  <c:v>30.610330000000001</c:v>
                </c:pt>
              </c:numCache>
            </c:numRef>
          </c:val>
          <c:extLst>
            <c:ext xmlns:c16="http://schemas.microsoft.com/office/drawing/2014/chart" uri="{C3380CC4-5D6E-409C-BE32-E72D297353CC}">
              <c16:uniqueId val="{00000003-7FA0-1B4A-A3CA-0ACE60322FD7}"/>
            </c:ext>
          </c:extLst>
        </c:ser>
        <c:dLbls>
          <c:showLegendKey val="0"/>
          <c:showVal val="0"/>
          <c:showCatName val="0"/>
          <c:showSerName val="0"/>
          <c:showPercent val="0"/>
          <c:showBubbleSize val="0"/>
        </c:dLbls>
        <c:gapWidth val="0"/>
        <c:overlap val="-38"/>
        <c:axId val="100144992"/>
        <c:axId val="100196544"/>
      </c:barChart>
      <c:catAx>
        <c:axId val="100144992"/>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0196544"/>
        <c:crosses val="autoZero"/>
        <c:auto val="1"/>
        <c:lblAlgn val="ctr"/>
        <c:lblOffset val="100"/>
        <c:noMultiLvlLbl val="0"/>
      </c:catAx>
      <c:valAx>
        <c:axId val="100196544"/>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CPU-Normalized</a:t>
                </a:r>
                <a:br>
                  <a:rPr lang="en-US" sz="2000" b="1"/>
                </a:br>
                <a:r>
                  <a:rPr lang="en-US" sz="2000" b="1"/>
                  <a:t>Performance/Watt</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00144992"/>
        <c:crosses val="autoZero"/>
        <c:crossBetween val="between"/>
      </c:valAx>
      <c:spPr>
        <a:noFill/>
        <a:ln>
          <a:solidFill>
            <a:schemeClr val="tx1"/>
          </a:solidFill>
        </a:ln>
        <a:effectLst/>
      </c:spPr>
    </c:plotArea>
    <c:legend>
      <c:legendPos val="t"/>
      <c:legendEntry>
        <c:idx val="0"/>
        <c:delete val="1"/>
      </c:legendEntry>
      <c:layout>
        <c:manualLayout>
          <c:xMode val="edge"/>
          <c:yMode val="edge"/>
          <c:x val="0.15515423391829503"/>
          <c:y val="2.7777777777777776E-2"/>
          <c:w val="0.8159327463071532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35381084610801"/>
          <c:y val="0.16350283110678582"/>
          <c:w val="0.78966361088921855"/>
          <c:h val="0.69315933822878883"/>
        </c:manualLayout>
      </c:layout>
      <c:barChart>
        <c:barDir val="col"/>
        <c:grouping val="clustered"/>
        <c:varyColors val="0"/>
        <c:ser>
          <c:idx val="0"/>
          <c:order val="0"/>
          <c:tx>
            <c:strRef>
              <c:f>Speedups!$B$1</c:f>
              <c:strCache>
                <c:ptCount val="1"/>
                <c:pt idx="0">
                  <c:v>pLUTo-GSA</c:v>
                </c:pt>
              </c:strCache>
            </c:strRef>
          </c:tx>
          <c:spPr>
            <a:solidFill>
              <a:srgbClr val="F9DB6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Area'!$B$2:$B$3</c:f>
              <c:numCache>
                <c:formatCode>General</c:formatCode>
                <c:ptCount val="2"/>
                <c:pt idx="0">
                  <c:v>426</c:v>
                </c:pt>
                <c:pt idx="1">
                  <c:v>441</c:v>
                </c:pt>
              </c:numCache>
            </c:numRef>
          </c:val>
          <c:extLst>
            <c:ext xmlns:c16="http://schemas.microsoft.com/office/drawing/2014/chart" uri="{C3380CC4-5D6E-409C-BE32-E72D297353CC}">
              <c16:uniqueId val="{00000000-75D3-B144-B837-789803961459}"/>
            </c:ext>
          </c:extLst>
        </c:ser>
        <c:ser>
          <c:idx val="1"/>
          <c:order val="1"/>
          <c:tx>
            <c:strRef>
              <c:f>Speedups!$C$1</c:f>
              <c:strCache>
                <c:ptCount val="1"/>
                <c:pt idx="0">
                  <c:v>pLUTo-BSA</c:v>
                </c:pt>
              </c:strCache>
            </c:strRef>
          </c:tx>
          <c:spPr>
            <a:solidFill>
              <a:srgbClr val="A6C68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Area'!$C$2:$C$3</c:f>
              <c:numCache>
                <c:formatCode>General</c:formatCode>
                <c:ptCount val="2"/>
                <c:pt idx="0">
                  <c:v>801</c:v>
                </c:pt>
                <c:pt idx="1">
                  <c:v>830</c:v>
                </c:pt>
              </c:numCache>
            </c:numRef>
          </c:val>
          <c:extLst>
            <c:ext xmlns:c16="http://schemas.microsoft.com/office/drawing/2014/chart" uri="{C3380CC4-5D6E-409C-BE32-E72D297353CC}">
              <c16:uniqueId val="{00000001-75D3-B144-B837-789803961459}"/>
            </c:ext>
          </c:extLst>
        </c:ser>
        <c:ser>
          <c:idx val="2"/>
          <c:order val="2"/>
          <c:tx>
            <c:strRef>
              <c:f>Speedups!$D$1</c:f>
              <c:strCache>
                <c:ptCount val="1"/>
                <c:pt idx="0">
                  <c:v>pLUTo-GMC</c:v>
                </c:pt>
              </c:strCache>
            </c:strRef>
          </c:tx>
          <c:spPr>
            <a:solidFill>
              <a:srgbClr val="72A1D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'Speedups Area'!$D$2:$D$3</c:f>
              <c:numCache>
                <c:formatCode>General</c:formatCode>
                <c:ptCount val="2"/>
                <c:pt idx="0">
                  <c:v>1504</c:v>
                </c:pt>
                <c:pt idx="1">
                  <c:v>1558</c:v>
                </c:pt>
              </c:numCache>
            </c:numRef>
          </c:val>
          <c:extLst>
            <c:ext xmlns:c16="http://schemas.microsoft.com/office/drawing/2014/chart" uri="{C3380CC4-5D6E-409C-BE32-E72D297353CC}">
              <c16:uniqueId val="{00000002-75D3-B144-B837-789803961459}"/>
            </c:ext>
          </c:extLst>
        </c:ser>
        <c:dLbls>
          <c:dLblPos val="outEnd"/>
          <c:showLegendKey val="0"/>
          <c:showVal val="1"/>
          <c:showCatName val="0"/>
          <c:showSerName val="0"/>
          <c:showPercent val="0"/>
          <c:showBubbleSize val="0"/>
        </c:dLbls>
        <c:gapWidth val="219"/>
        <c:overlap val="-27"/>
        <c:axId val="1452202063"/>
        <c:axId val="1452198287"/>
      </c:barChart>
      <c:catAx>
        <c:axId val="1452202063"/>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1" i="0" u="none" strike="noStrike" kern="1200" baseline="0">
                <a:solidFill>
                  <a:schemeClr val="tx1"/>
                </a:solidFill>
                <a:latin typeface="Corbel" panose="020B0503020204020204" pitchFamily="34" charset="0"/>
                <a:ea typeface="+mn-ea"/>
                <a:cs typeface="+mn-cs"/>
              </a:defRPr>
            </a:pPr>
            <a:endParaRPr lang="en-US"/>
          </a:p>
        </c:txPr>
        <c:crossAx val="1452198287"/>
        <c:crosses val="autoZero"/>
        <c:auto val="1"/>
        <c:lblAlgn val="ctr"/>
        <c:lblOffset val="100"/>
        <c:noMultiLvlLbl val="0"/>
      </c:catAx>
      <c:valAx>
        <c:axId val="1452198287"/>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r>
                  <a:rPr lang="en-US" sz="2000"/>
                  <a:t>Average </a:t>
                </a:r>
                <a:r>
                  <a:rPr lang="en-US" sz="2000" b="0" i="0" u="none" strike="noStrike" baseline="0"/>
                  <a:t>Speedup </a:t>
                </a:r>
                <a:br>
                  <a:rPr lang="en-US" sz="2000" b="0" i="0" u="none" strike="noStrike" baseline="0"/>
                </a:br>
                <a:r>
                  <a:rPr lang="en-US" sz="2000" b="0" i="0" u="none" strike="noStrike" baseline="0"/>
                  <a:t>per Unit Area</a:t>
                </a:r>
                <a:endParaRPr lang="en-US" sz="2000"/>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crossAx val="1452202063"/>
        <c:crosses val="autoZero"/>
        <c:crossBetween val="between"/>
      </c:valAx>
      <c:spPr>
        <a:noFill/>
        <a:ln>
          <a:solidFill>
            <a:schemeClr val="tx1"/>
          </a:solidFill>
        </a:ln>
        <a:effectLst/>
      </c:spPr>
    </c:plotArea>
    <c:legend>
      <c:legendPos val="t"/>
      <c:layout>
        <c:manualLayout>
          <c:xMode val="edge"/>
          <c:yMode val="edge"/>
          <c:x val="0.12061817027773489"/>
          <c:y val="4.49438202247191E-2"/>
          <c:w val="0.86333882284322305"/>
          <c:h val="8.4735468459700966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2000">
          <a:solidFill>
            <a:schemeClr val="tx1"/>
          </a:solidFill>
          <a:latin typeface="Corbel" panose="020B0503020204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61476916834671"/>
          <c:y val="0.16507367735357717"/>
          <c:w val="0.82741108448400469"/>
          <c:h val="0.685480609298599"/>
        </c:manualLayout>
      </c:layout>
      <c:barChart>
        <c:barDir val="col"/>
        <c:grouping val="clustered"/>
        <c:varyColors val="0"/>
        <c:ser>
          <c:idx val="0"/>
          <c:order val="0"/>
          <c:tx>
            <c:strRef>
              <c:f>Speedups!$B$1</c:f>
              <c:strCache>
                <c:ptCount val="1"/>
                <c:pt idx="0">
                  <c:v>pLUTo-GSA</c:v>
                </c:pt>
              </c:strCache>
            </c:strRef>
          </c:tx>
          <c:spPr>
            <a:solidFill>
              <a:srgbClr val="F9DB6F"/>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Energy!$B$2:$B$3</c:f>
              <c:numCache>
                <c:formatCode>0</c:formatCode>
                <c:ptCount val="2"/>
                <c:pt idx="0">
                  <c:v>1361.7034722414755</c:v>
                </c:pt>
                <c:pt idx="1">
                  <c:v>28.966392217439974</c:v>
                </c:pt>
              </c:numCache>
            </c:numRef>
          </c:val>
          <c:extLst>
            <c:ext xmlns:c16="http://schemas.microsoft.com/office/drawing/2014/chart" uri="{C3380CC4-5D6E-409C-BE32-E72D297353CC}">
              <c16:uniqueId val="{00000000-EFD8-8B41-BFC5-9F8237B773BB}"/>
            </c:ext>
          </c:extLst>
        </c:ser>
        <c:ser>
          <c:idx val="1"/>
          <c:order val="1"/>
          <c:tx>
            <c:strRef>
              <c:f>Speedups!$C$1</c:f>
              <c:strCache>
                <c:ptCount val="1"/>
                <c:pt idx="0">
                  <c:v>pLUTo-BSA</c:v>
                </c:pt>
              </c:strCache>
            </c:strRef>
          </c:tx>
          <c:spPr>
            <a:solidFill>
              <a:srgbClr val="A6C680"/>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Energy!$C$2:$C$3</c:f>
              <c:numCache>
                <c:formatCode>0</c:formatCode>
                <c:ptCount val="2"/>
                <c:pt idx="0">
                  <c:v>1854.9694897579293</c:v>
                </c:pt>
                <c:pt idx="1">
                  <c:v>39.459232415164351</c:v>
                </c:pt>
              </c:numCache>
            </c:numRef>
          </c:val>
          <c:extLst>
            <c:ext xmlns:c16="http://schemas.microsoft.com/office/drawing/2014/chart" uri="{C3380CC4-5D6E-409C-BE32-E72D297353CC}">
              <c16:uniqueId val="{00000001-EFD8-8B41-BFC5-9F8237B773BB}"/>
            </c:ext>
          </c:extLst>
        </c:ser>
        <c:ser>
          <c:idx val="2"/>
          <c:order val="2"/>
          <c:tx>
            <c:strRef>
              <c:f>Speedups!$D$1</c:f>
              <c:strCache>
                <c:ptCount val="1"/>
                <c:pt idx="0">
                  <c:v>pLUTo-GMC</c:v>
                </c:pt>
              </c:strCache>
            </c:strRef>
          </c:tx>
          <c:spPr>
            <a:solidFill>
              <a:srgbClr val="72A1D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rgbClr val="C00000"/>
                    </a:solidFill>
                    <a:latin typeface="Corbel" panose="020B0503020204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Speedups!$A$2:$A$4</c:f>
              <c:strCache>
                <c:ptCount val="3"/>
                <c:pt idx="0">
                  <c:v>CPU</c:v>
                </c:pt>
                <c:pt idx="1">
                  <c:v>GPU</c:v>
                </c:pt>
                <c:pt idx="2">
                  <c:v>PnM</c:v>
                </c:pt>
              </c:strCache>
            </c:strRef>
          </c:cat>
          <c:val>
            <c:numRef>
              <c:f>Energy!$D$2:$D$3</c:f>
              <c:numCache>
                <c:formatCode>0</c:formatCode>
                <c:ptCount val="2"/>
                <c:pt idx="0">
                  <c:v>3071.3750713054669</c:v>
                </c:pt>
                <c:pt idx="1">
                  <c:v>65.334822724550605</c:v>
                </c:pt>
              </c:numCache>
            </c:numRef>
          </c:val>
          <c:extLst>
            <c:ext xmlns:c16="http://schemas.microsoft.com/office/drawing/2014/chart" uri="{C3380CC4-5D6E-409C-BE32-E72D297353CC}">
              <c16:uniqueId val="{00000002-EFD8-8B41-BFC5-9F8237B773BB}"/>
            </c:ext>
          </c:extLst>
        </c:ser>
        <c:dLbls>
          <c:dLblPos val="outEnd"/>
          <c:showLegendKey val="0"/>
          <c:showVal val="1"/>
          <c:showCatName val="0"/>
          <c:showSerName val="0"/>
          <c:showPercent val="0"/>
          <c:showBubbleSize val="0"/>
        </c:dLbls>
        <c:gapWidth val="219"/>
        <c:overlap val="-27"/>
        <c:axId val="1452202063"/>
        <c:axId val="1452198287"/>
      </c:barChart>
      <c:catAx>
        <c:axId val="1452202063"/>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1" i="0" u="none" strike="noStrike" kern="1200" baseline="0">
                <a:solidFill>
                  <a:schemeClr val="tx1"/>
                </a:solidFill>
                <a:latin typeface="Corbel" panose="020B0503020204020204" pitchFamily="34" charset="0"/>
                <a:ea typeface="+mn-ea"/>
                <a:cs typeface="+mn-cs"/>
              </a:defRPr>
            </a:pPr>
            <a:endParaRPr lang="en-US"/>
          </a:p>
        </c:txPr>
        <c:crossAx val="1452198287"/>
        <c:crosses val="autoZero"/>
        <c:auto val="1"/>
        <c:lblAlgn val="ctr"/>
        <c:lblOffset val="100"/>
        <c:noMultiLvlLbl val="0"/>
      </c:catAx>
      <c:valAx>
        <c:axId val="1452198287"/>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r>
                  <a:rPr lang="en-US" sz="2000"/>
                  <a:t>Average </a:t>
                </a:r>
                <a:r>
                  <a:rPr lang="en-US" sz="2000" b="0" i="0" u="none" strike="noStrike" baseline="0"/>
                  <a:t>Energy Salving</a:t>
                </a:r>
                <a:endParaRPr lang="en-US" sz="2000"/>
              </a:p>
            </c:rich>
          </c:tx>
          <c:overlay val="0"/>
          <c:spPr>
            <a:noFill/>
            <a:ln>
              <a:noFill/>
            </a:ln>
            <a:effectLst/>
          </c:spPr>
          <c:txPr>
            <a:bodyPr rot="-54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title>
        <c:numFmt formatCode="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orbel" panose="020B0503020204020204" pitchFamily="34" charset="0"/>
                <a:ea typeface="+mn-ea"/>
                <a:cs typeface="+mn-cs"/>
              </a:defRPr>
            </a:pPr>
            <a:endParaRPr lang="en-US"/>
          </a:p>
        </c:txPr>
        <c:crossAx val="1452202063"/>
        <c:crosses val="autoZero"/>
        <c:crossBetween val="between"/>
      </c:valAx>
      <c:spPr>
        <a:noFill/>
        <a:ln>
          <a:solidFill>
            <a:schemeClr val="tx1"/>
          </a:solidFill>
        </a:ln>
        <a:effectLst/>
      </c:spPr>
    </c:plotArea>
    <c:legend>
      <c:legendPos val="t"/>
      <c:layout>
        <c:manualLayout>
          <c:xMode val="edge"/>
          <c:yMode val="edge"/>
          <c:x val="9.8073845841733551E-2"/>
          <c:y val="4.4943877032765554E-2"/>
          <c:w val="0.86333882284322305"/>
          <c:h val="8.4735468459700966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orbel" panose="020B0503020204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2000">
          <a:solidFill>
            <a:schemeClr val="tx1"/>
          </a:solidFill>
          <a:latin typeface="Corbel" panose="020B0503020204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5">
  <dgm:title val=""/>
  <dgm:desc val=""/>
  <dgm:catLst>
    <dgm:cat type="accent1" pri="11500"/>
  </dgm:catLst>
  <dgm:styleLbl name="node0">
    <dgm:fillClrLst meth="cycle">
      <a:schemeClr val="accent1">
        <a:alpha val="80000"/>
      </a:schemeClr>
    </dgm:fillClrLst>
    <dgm:linClrLst meth="repeat">
      <a:schemeClr val="lt1"/>
    </dgm:linClrLst>
    <dgm:effectClrLst/>
    <dgm:txLinClrLst/>
    <dgm:txFillClrLst/>
    <dgm:txEffectClrLst/>
  </dgm:styleLbl>
  <dgm:styleLbl name="node1">
    <dgm:fillClrLst>
      <a:schemeClr val="accent1">
        <a:alpha val="90000"/>
      </a:schemeClr>
      <a:schemeClr val="accent1">
        <a:alpha val="50000"/>
      </a:schemeClr>
    </dgm:fillClrLst>
    <dgm:linClrLst meth="repeat">
      <a:schemeClr val="lt1"/>
    </dgm:linClrLst>
    <dgm:effectClrLst/>
    <dgm:txLinClrLst/>
    <dgm:txFillClrLst/>
    <dgm:txEffectClrLst/>
  </dgm:styleLbl>
  <dgm:styleLbl name="alignNode1">
    <dgm:fillClrLst>
      <a:schemeClr val="accent1">
        <a:alpha val="90000"/>
      </a:schemeClr>
      <a:schemeClr val="accent1">
        <a:alpha val="50000"/>
      </a:schemeClr>
    </dgm:fillClrLst>
    <dgm:linClrLst>
      <a:schemeClr val="accent1">
        <a:alpha val="90000"/>
      </a:schemeClr>
      <a:schemeClr val="accent1">
        <a:alpha val="50000"/>
      </a:schemeClr>
    </dgm:linClrLst>
    <dgm:effectClrLst/>
    <dgm:txLinClrLst/>
    <dgm:txFillClrLst/>
    <dgm:txEffectClrLst/>
  </dgm:styleLbl>
  <dgm:styleLbl name="lnNode1">
    <dgm:fillClrLst>
      <a:schemeClr val="accent1">
        <a:shade val="90000"/>
      </a:schemeClr>
      <a:schemeClr val="accent1">
        <a:alpha val="50000"/>
        <a:tint val="5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alpha val="80000"/>
      </a:schemeClr>
    </dgm:fillClrLst>
    <dgm:linClrLst meth="repeat">
      <a:schemeClr val="lt1"/>
    </dgm:linClrLst>
    <dgm:effectClrLst/>
    <dgm:txLinClrLst/>
    <dgm:txFillClrLst/>
    <dgm:txEffectClrLst/>
  </dgm:styleLbl>
  <dgm:styleLbl name="node2">
    <dgm:fillClrLst>
      <a:schemeClr val="accent1">
        <a:alpha val="70000"/>
      </a:schemeClr>
    </dgm:fillClrLst>
    <dgm:linClrLst meth="repeat">
      <a:schemeClr val="lt1"/>
    </dgm:linClrLst>
    <dgm:effectClrLst/>
    <dgm:txLinClrLst/>
    <dgm:txFillClrLst/>
    <dgm:txEffectClrLst/>
  </dgm:styleLbl>
  <dgm:styleLbl name="node3">
    <dgm:fillClrLst>
      <a:schemeClr val="accent1">
        <a:alpha val="50000"/>
      </a:schemeClr>
    </dgm:fillClrLst>
    <dgm:linClrLst meth="repeat">
      <a:schemeClr val="lt1"/>
    </dgm:linClrLst>
    <dgm:effectClrLst/>
    <dgm:txLinClrLst/>
    <dgm:txFillClrLst/>
    <dgm:txEffectClrLst/>
  </dgm:styleLbl>
  <dgm:styleLbl name="node4">
    <dgm:fillClrLst>
      <a:schemeClr val="accent1">
        <a:alpha val="30000"/>
      </a:schemeClr>
    </dgm:fillClrLst>
    <dgm:linClrLst meth="repeat">
      <a:schemeClr val="lt1"/>
    </dgm:linClrLst>
    <dgm:effectClrLst/>
    <dgm:txLinClrLst/>
    <dgm:txFillClrLst/>
    <dgm:txEffectClrLst/>
  </dgm:styleLbl>
  <dgm:styleLbl name="fgImgPlace1">
    <dgm:fillClrLst>
      <a:schemeClr val="accent1">
        <a:tint val="50000"/>
        <a:alpha val="90000"/>
      </a:schemeClr>
      <a:schemeClr val="accent1">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f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bgSibTrans2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dgm:txEffectClrLst/>
  </dgm:styleLbl>
  <dgm:styleLbl name="sibTrans1D1">
    <dgm:fillClrLst>
      <a:schemeClr val="accent1">
        <a:shade val="90000"/>
      </a:schemeClr>
      <a:schemeClr val="accent1">
        <a:tint val="50000"/>
      </a:schemeClr>
    </dgm:fillClrLst>
    <dgm:linClrLst>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alpha val="90000"/>
      </a:schemeClr>
    </dgm:fillClrLst>
    <dgm:linClrLst meth="repeat">
      <a:schemeClr val="lt1"/>
    </dgm:linClrLst>
    <dgm:effectClrLst/>
    <dgm:txLinClrLst/>
    <dgm:txFillClrLst/>
    <dgm:txEffectClrLst/>
  </dgm:styleLbl>
  <dgm:styleLbl name="asst1">
    <dgm:fillClrLst meth="repeat">
      <a:schemeClr val="accent1">
        <a:alpha val="90000"/>
      </a:schemeClr>
    </dgm:fillClrLst>
    <dgm:linClrLst meth="repeat">
      <a:schemeClr val="lt1"/>
    </dgm:linClrLst>
    <dgm:effectClrLst/>
    <dgm:txLinClrLst/>
    <dgm:txFillClrLst/>
    <dgm:txEffectClrLst/>
  </dgm:styleLbl>
  <dgm:styleLbl name="asst2">
    <dgm:fillClrLst>
      <a:schemeClr val="accent1">
        <a:alpha val="90000"/>
      </a:schemeClr>
    </dgm:fillClrLst>
    <dgm:linClrLst meth="repeat">
      <a:schemeClr val="lt1"/>
    </dgm:linClrLst>
    <dgm:effectClrLst/>
    <dgm:txLinClrLst/>
    <dgm:txFillClrLst/>
    <dgm:txEffectClrLst/>
  </dgm:styleLbl>
  <dgm:styleLbl name="asst3">
    <dgm:fillClrLst>
      <a:schemeClr val="accent1">
        <a:alpha val="70000"/>
      </a:schemeClr>
    </dgm:fillClrLst>
    <dgm:linClrLst meth="repeat">
      <a:schemeClr val="lt1"/>
    </dgm:linClrLst>
    <dgm:effectClrLst/>
    <dgm:txLinClrLst/>
    <dgm:txFillClrLst/>
    <dgm:txEffectClrLst/>
  </dgm:styleLbl>
  <dgm:styleLbl name="asst4">
    <dgm:fillClrLst>
      <a:schemeClr val="accent1">
        <a:alpha val="50000"/>
      </a:schemeClr>
    </dgm:fillClrLst>
    <dgm:linClrLst meth="repeat">
      <a:schemeClr val="lt1"/>
    </dgm:linClrLst>
    <dgm:effectClrLst/>
    <dgm:txLinClrLst/>
    <dgm:txFillClrLst/>
    <dgm:txEffectClrLst/>
  </dgm:styleLbl>
  <dgm:styleLbl name="parChTrans2D1">
    <dgm:fillClrLst meth="repeat">
      <a:schemeClr val="accent1">
        <a:shade val="8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1">
        <a:alpha val="90000"/>
      </a:schemeClr>
      <a:schemeClr val="accent1">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a:schemeClr val="accent1">
        <a:alpha val="90000"/>
        <a:tint val="40000"/>
      </a:schemeClr>
      <a:schemeClr val="accent1">
        <a:alpha val="5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EC8B5CA-6F68-5440-B315-4045CCAE1F32}" type="doc">
      <dgm:prSet loTypeId="urn:microsoft.com/office/officeart/2005/8/layout/hChevron3" loCatId="" qsTypeId="urn:microsoft.com/office/officeart/2005/8/quickstyle/simple1" qsCatId="simple" csTypeId="urn:microsoft.com/office/officeart/2005/8/colors/accent1_5" csCatId="accent1" phldr="1"/>
      <dgm:spPr/>
    </dgm:pt>
    <dgm:pt modelId="{979D5D5F-CFFB-4A44-A203-7EF76F995E83}">
      <dgm:prSet phldrT="[Text]"/>
      <dgm:spPr/>
      <dgm:t>
        <a:bodyPr/>
        <a:lstStyle/>
        <a:p>
          <a:pPr>
            <a:lnSpc>
              <a:spcPct val="100000"/>
            </a:lnSpc>
          </a:pPr>
          <a:r>
            <a:rPr lang="en-GB">
              <a:latin typeface="Corbel" panose="020B0503020204020204" pitchFamily="34" charset="0"/>
            </a:rPr>
            <a:t>C-Like Code with</a:t>
          </a:r>
        </a:p>
        <a:p>
          <a:pPr>
            <a:lnSpc>
              <a:spcPct val="100000"/>
            </a:lnSpc>
          </a:pPr>
          <a:r>
            <a:rPr lang="en-GB" b="1" i="1">
              <a:latin typeface="Corbel" panose="020B0503020204020204" pitchFamily="34" charset="0"/>
            </a:rPr>
            <a:t>pLUTo API</a:t>
          </a:r>
          <a:r>
            <a:rPr lang="en-GB" i="1">
              <a:latin typeface="Corbel" panose="020B0503020204020204" pitchFamily="34" charset="0"/>
            </a:rPr>
            <a:t> </a:t>
          </a:r>
          <a:r>
            <a:rPr lang="en-GB" i="0">
              <a:latin typeface="Corbel" panose="020B0503020204020204" pitchFamily="34" charset="0"/>
            </a:rPr>
            <a:t>calls</a:t>
          </a:r>
        </a:p>
      </dgm:t>
    </dgm:pt>
    <dgm:pt modelId="{32686CC3-8238-7440-94D6-633B0B26FC8D}" type="parTrans" cxnId="{7D4564E3-4FE3-E54B-B968-42850ACFFB82}">
      <dgm:prSet/>
      <dgm:spPr/>
      <dgm:t>
        <a:bodyPr/>
        <a:lstStyle/>
        <a:p>
          <a:endParaRPr lang="en-GB"/>
        </a:p>
      </dgm:t>
    </dgm:pt>
    <dgm:pt modelId="{A1C29126-D530-7D45-B89D-705A5B629287}" type="sibTrans" cxnId="{7D4564E3-4FE3-E54B-B968-42850ACFFB82}">
      <dgm:prSet/>
      <dgm:spPr/>
      <dgm:t>
        <a:bodyPr/>
        <a:lstStyle/>
        <a:p>
          <a:endParaRPr lang="en-GB"/>
        </a:p>
      </dgm:t>
    </dgm:pt>
    <dgm:pt modelId="{B840A59D-D7B8-5A4C-8DCE-5739D93AB8AA}">
      <dgm:prSet phldrT="[Text]"/>
      <dgm:spPr/>
      <dgm:t>
        <a:bodyPr/>
        <a:lstStyle/>
        <a:p>
          <a:r>
            <a:rPr lang="en-GB">
              <a:latin typeface="Corbel" panose="020B0503020204020204" pitchFamily="34" charset="0"/>
            </a:rPr>
            <a:t>Assembly Code with</a:t>
          </a:r>
          <a:br>
            <a:rPr lang="en-GB">
              <a:latin typeface="Corbel" panose="020B0503020204020204" pitchFamily="34" charset="0"/>
            </a:rPr>
          </a:br>
          <a:r>
            <a:rPr lang="en-GB" b="1" i="1">
              <a:latin typeface="Corbel" panose="020B0503020204020204" pitchFamily="34" charset="0"/>
            </a:rPr>
            <a:t>pLUTo ISA Extensions</a:t>
          </a:r>
        </a:p>
      </dgm:t>
    </dgm:pt>
    <dgm:pt modelId="{F754ECCA-CE37-FB48-9CE7-8F4EE8B81D75}" type="parTrans" cxnId="{271B2C67-E0F1-494F-BD2D-2856A0454E88}">
      <dgm:prSet/>
      <dgm:spPr/>
      <dgm:t>
        <a:bodyPr/>
        <a:lstStyle/>
        <a:p>
          <a:endParaRPr lang="en-GB"/>
        </a:p>
      </dgm:t>
    </dgm:pt>
    <dgm:pt modelId="{323A83F7-C32C-4C41-A113-9601D21F47F6}" type="sibTrans" cxnId="{271B2C67-E0F1-494F-BD2D-2856A0454E88}">
      <dgm:prSet/>
      <dgm:spPr/>
      <dgm:t>
        <a:bodyPr/>
        <a:lstStyle/>
        <a:p>
          <a:endParaRPr lang="en-GB"/>
        </a:p>
      </dgm:t>
    </dgm:pt>
    <dgm:pt modelId="{095FDF67-55EF-2344-BA25-9E176563F5D3}">
      <dgm:prSet phldrT="[Text]"/>
      <dgm:spPr/>
      <dgm:t>
        <a:bodyPr/>
        <a:lstStyle/>
        <a:p>
          <a:r>
            <a:rPr lang="en-GB">
              <a:latin typeface="Corbel" panose="020B0503020204020204" pitchFamily="34" charset="0"/>
            </a:rPr>
            <a:t>Execution in the </a:t>
          </a:r>
          <a:r>
            <a:rPr lang="en-GB" b="1" i="1">
              <a:latin typeface="Corbel" panose="020B0503020204020204" pitchFamily="34" charset="0"/>
            </a:rPr>
            <a:t>DRAM Substrate</a:t>
          </a:r>
        </a:p>
      </dgm:t>
    </dgm:pt>
    <dgm:pt modelId="{8817C059-F270-8C44-86D0-5C1F3FBB1A25}" type="parTrans" cxnId="{A5C0E43B-CDDB-D74E-B79D-0E910BEF3BF5}">
      <dgm:prSet/>
      <dgm:spPr/>
      <dgm:t>
        <a:bodyPr/>
        <a:lstStyle/>
        <a:p>
          <a:endParaRPr lang="en-GB"/>
        </a:p>
      </dgm:t>
    </dgm:pt>
    <dgm:pt modelId="{FC849C6E-BBC3-ED42-A33D-2443FF1DE192}" type="sibTrans" cxnId="{A5C0E43B-CDDB-D74E-B79D-0E910BEF3BF5}">
      <dgm:prSet/>
      <dgm:spPr/>
      <dgm:t>
        <a:bodyPr/>
        <a:lstStyle/>
        <a:p>
          <a:endParaRPr lang="en-GB"/>
        </a:p>
      </dgm:t>
    </dgm:pt>
    <dgm:pt modelId="{387E678E-7998-9445-86AA-44E1B0F59D32}" type="pres">
      <dgm:prSet presAssocID="{5EC8B5CA-6F68-5440-B315-4045CCAE1F32}" presName="Name0" presStyleCnt="0">
        <dgm:presLayoutVars>
          <dgm:dir/>
          <dgm:resizeHandles val="exact"/>
        </dgm:presLayoutVars>
      </dgm:prSet>
      <dgm:spPr/>
    </dgm:pt>
    <dgm:pt modelId="{8036C18A-E609-294B-A760-0CDDCB69D669}" type="pres">
      <dgm:prSet presAssocID="{979D5D5F-CFFB-4A44-A203-7EF76F995E83}" presName="parTxOnly" presStyleLbl="node1" presStyleIdx="0" presStyleCnt="3">
        <dgm:presLayoutVars>
          <dgm:bulletEnabled val="1"/>
        </dgm:presLayoutVars>
      </dgm:prSet>
      <dgm:spPr/>
    </dgm:pt>
    <dgm:pt modelId="{FFAA2D6D-BEB5-7A41-AE50-5354DB51BA92}" type="pres">
      <dgm:prSet presAssocID="{A1C29126-D530-7D45-B89D-705A5B629287}" presName="parSpace" presStyleCnt="0"/>
      <dgm:spPr/>
    </dgm:pt>
    <dgm:pt modelId="{4CCAA316-0589-354B-B544-CEEC099CFB9C}" type="pres">
      <dgm:prSet presAssocID="{B840A59D-D7B8-5A4C-8DCE-5739D93AB8AA}" presName="parTxOnly" presStyleLbl="node1" presStyleIdx="1" presStyleCnt="3" custScaleX="151056">
        <dgm:presLayoutVars>
          <dgm:bulletEnabled val="1"/>
        </dgm:presLayoutVars>
      </dgm:prSet>
      <dgm:spPr/>
    </dgm:pt>
    <dgm:pt modelId="{0AE8C921-57CF-9D46-91AC-176637223D8F}" type="pres">
      <dgm:prSet presAssocID="{323A83F7-C32C-4C41-A113-9601D21F47F6}" presName="parSpace" presStyleCnt="0"/>
      <dgm:spPr/>
    </dgm:pt>
    <dgm:pt modelId="{A911AD35-6562-C044-BB98-10C7C2E27183}" type="pres">
      <dgm:prSet presAssocID="{095FDF67-55EF-2344-BA25-9E176563F5D3}" presName="parTxOnly" presStyleLbl="node1" presStyleIdx="2" presStyleCnt="3">
        <dgm:presLayoutVars>
          <dgm:bulletEnabled val="1"/>
        </dgm:presLayoutVars>
      </dgm:prSet>
      <dgm:spPr/>
    </dgm:pt>
  </dgm:ptLst>
  <dgm:cxnLst>
    <dgm:cxn modelId="{BF029613-9ABB-524A-9723-5FB14600A469}" type="presOf" srcId="{979D5D5F-CFFB-4A44-A203-7EF76F995E83}" destId="{8036C18A-E609-294B-A760-0CDDCB69D669}" srcOrd="0" destOrd="0" presId="urn:microsoft.com/office/officeart/2005/8/layout/hChevron3"/>
    <dgm:cxn modelId="{A5C0E43B-CDDB-D74E-B79D-0E910BEF3BF5}" srcId="{5EC8B5CA-6F68-5440-B315-4045CCAE1F32}" destId="{095FDF67-55EF-2344-BA25-9E176563F5D3}" srcOrd="2" destOrd="0" parTransId="{8817C059-F270-8C44-86D0-5C1F3FBB1A25}" sibTransId="{FC849C6E-BBC3-ED42-A33D-2443FF1DE192}"/>
    <dgm:cxn modelId="{1AEA5744-8BD1-EE47-8AFB-FD4A3B9FB72D}" type="presOf" srcId="{095FDF67-55EF-2344-BA25-9E176563F5D3}" destId="{A911AD35-6562-C044-BB98-10C7C2E27183}" srcOrd="0" destOrd="0" presId="urn:microsoft.com/office/officeart/2005/8/layout/hChevron3"/>
    <dgm:cxn modelId="{9C642065-9AC7-6B41-A322-DAD8B3381C90}" type="presOf" srcId="{5EC8B5CA-6F68-5440-B315-4045CCAE1F32}" destId="{387E678E-7998-9445-86AA-44E1B0F59D32}" srcOrd="0" destOrd="0" presId="urn:microsoft.com/office/officeart/2005/8/layout/hChevron3"/>
    <dgm:cxn modelId="{271B2C67-E0F1-494F-BD2D-2856A0454E88}" srcId="{5EC8B5CA-6F68-5440-B315-4045CCAE1F32}" destId="{B840A59D-D7B8-5A4C-8DCE-5739D93AB8AA}" srcOrd="1" destOrd="0" parTransId="{F754ECCA-CE37-FB48-9CE7-8F4EE8B81D75}" sibTransId="{323A83F7-C32C-4C41-A113-9601D21F47F6}"/>
    <dgm:cxn modelId="{CB62206B-B1C4-A247-9C65-A9BDDC946A84}" type="presOf" srcId="{B840A59D-D7B8-5A4C-8DCE-5739D93AB8AA}" destId="{4CCAA316-0589-354B-B544-CEEC099CFB9C}" srcOrd="0" destOrd="0" presId="urn:microsoft.com/office/officeart/2005/8/layout/hChevron3"/>
    <dgm:cxn modelId="{7D4564E3-4FE3-E54B-B968-42850ACFFB82}" srcId="{5EC8B5CA-6F68-5440-B315-4045CCAE1F32}" destId="{979D5D5F-CFFB-4A44-A203-7EF76F995E83}" srcOrd="0" destOrd="0" parTransId="{32686CC3-8238-7440-94D6-633B0B26FC8D}" sibTransId="{A1C29126-D530-7D45-B89D-705A5B629287}"/>
    <dgm:cxn modelId="{5996FF87-67DD-B847-86C9-64E04D7E704A}" type="presParOf" srcId="{387E678E-7998-9445-86AA-44E1B0F59D32}" destId="{8036C18A-E609-294B-A760-0CDDCB69D669}" srcOrd="0" destOrd="0" presId="urn:microsoft.com/office/officeart/2005/8/layout/hChevron3"/>
    <dgm:cxn modelId="{C6F20EAF-7FCD-CD41-AD36-B09689B34E58}" type="presParOf" srcId="{387E678E-7998-9445-86AA-44E1B0F59D32}" destId="{FFAA2D6D-BEB5-7A41-AE50-5354DB51BA92}" srcOrd="1" destOrd="0" presId="urn:microsoft.com/office/officeart/2005/8/layout/hChevron3"/>
    <dgm:cxn modelId="{1D9FC780-AE78-914A-983A-674F766E1D31}" type="presParOf" srcId="{387E678E-7998-9445-86AA-44E1B0F59D32}" destId="{4CCAA316-0589-354B-B544-CEEC099CFB9C}" srcOrd="2" destOrd="0" presId="urn:microsoft.com/office/officeart/2005/8/layout/hChevron3"/>
    <dgm:cxn modelId="{259E74E7-DC2A-5542-BB2D-08BE120C4C53}" type="presParOf" srcId="{387E678E-7998-9445-86AA-44E1B0F59D32}" destId="{0AE8C921-57CF-9D46-91AC-176637223D8F}" srcOrd="3" destOrd="0" presId="urn:microsoft.com/office/officeart/2005/8/layout/hChevron3"/>
    <dgm:cxn modelId="{877310AF-08A3-5240-ABCD-F8C4BB112227}" type="presParOf" srcId="{387E678E-7998-9445-86AA-44E1B0F59D32}" destId="{A911AD35-6562-C044-BB98-10C7C2E27183}" srcOrd="4" destOrd="0" presId="urn:microsoft.com/office/officeart/2005/8/layout/hChevro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36C18A-E609-294B-A760-0CDDCB69D669}">
      <dsp:nvSpPr>
        <dsp:cNvPr id="0" name=""/>
        <dsp:cNvSpPr/>
      </dsp:nvSpPr>
      <dsp:spPr>
        <a:xfrm>
          <a:off x="2690" y="484928"/>
          <a:ext cx="2829293" cy="1131717"/>
        </a:xfrm>
        <a:prstGeom prst="homePlate">
          <a:avLst/>
        </a:prstGeom>
        <a:solidFill>
          <a:schemeClr val="accent1">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2682" tIns="61341" rIns="30671" bIns="61341" numCol="1" spcCol="1270" anchor="ctr" anchorCtr="0">
          <a:noAutofit/>
        </a:bodyPr>
        <a:lstStyle/>
        <a:p>
          <a:pPr marL="0" lvl="0" indent="0" algn="ctr" defTabSz="1022350">
            <a:lnSpc>
              <a:spcPct val="100000"/>
            </a:lnSpc>
            <a:spcBef>
              <a:spcPct val="0"/>
            </a:spcBef>
            <a:spcAft>
              <a:spcPct val="35000"/>
            </a:spcAft>
            <a:buNone/>
          </a:pPr>
          <a:r>
            <a:rPr lang="en-GB" sz="2300" kern="1200">
              <a:latin typeface="Corbel" panose="020B0503020204020204" pitchFamily="34" charset="0"/>
            </a:rPr>
            <a:t>C-Like Code with</a:t>
          </a:r>
        </a:p>
        <a:p>
          <a:pPr marL="0" lvl="0" indent="0" algn="ctr" defTabSz="1022350">
            <a:lnSpc>
              <a:spcPct val="100000"/>
            </a:lnSpc>
            <a:spcBef>
              <a:spcPct val="0"/>
            </a:spcBef>
            <a:spcAft>
              <a:spcPct val="35000"/>
            </a:spcAft>
            <a:buNone/>
          </a:pPr>
          <a:r>
            <a:rPr lang="en-GB" sz="2300" b="1" i="1" kern="1200">
              <a:latin typeface="Corbel" panose="020B0503020204020204" pitchFamily="34" charset="0"/>
            </a:rPr>
            <a:t>pLUTo API</a:t>
          </a:r>
          <a:r>
            <a:rPr lang="en-GB" sz="2300" i="1" kern="1200">
              <a:latin typeface="Corbel" panose="020B0503020204020204" pitchFamily="34" charset="0"/>
            </a:rPr>
            <a:t> </a:t>
          </a:r>
          <a:r>
            <a:rPr lang="en-GB" sz="2300" i="0" kern="1200">
              <a:latin typeface="Corbel" panose="020B0503020204020204" pitchFamily="34" charset="0"/>
            </a:rPr>
            <a:t>calls</a:t>
          </a:r>
        </a:p>
      </dsp:txBody>
      <dsp:txXfrm>
        <a:off x="2690" y="484928"/>
        <a:ext cx="2546364" cy="1131717"/>
      </dsp:txXfrm>
    </dsp:sp>
    <dsp:sp modelId="{4CCAA316-0589-354B-B544-CEEC099CFB9C}">
      <dsp:nvSpPr>
        <dsp:cNvPr id="0" name=""/>
        <dsp:cNvSpPr/>
      </dsp:nvSpPr>
      <dsp:spPr>
        <a:xfrm>
          <a:off x="2266125" y="484928"/>
          <a:ext cx="4273818" cy="1131717"/>
        </a:xfrm>
        <a:prstGeom prst="chevron">
          <a:avLst/>
        </a:prstGeom>
        <a:solidFill>
          <a:schemeClr val="accent1">
            <a:alpha val="90000"/>
            <a:hueOff val="0"/>
            <a:satOff val="0"/>
            <a:lumOff val="0"/>
            <a:alphaOff val="-2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2012" tIns="61341" rIns="30671" bIns="61341" numCol="1" spcCol="1270" anchor="ctr" anchorCtr="0">
          <a:noAutofit/>
        </a:bodyPr>
        <a:lstStyle/>
        <a:p>
          <a:pPr marL="0" lvl="0" indent="0" algn="ctr" defTabSz="1022350">
            <a:lnSpc>
              <a:spcPct val="90000"/>
            </a:lnSpc>
            <a:spcBef>
              <a:spcPct val="0"/>
            </a:spcBef>
            <a:spcAft>
              <a:spcPct val="35000"/>
            </a:spcAft>
            <a:buNone/>
          </a:pPr>
          <a:r>
            <a:rPr lang="en-GB" sz="2300" kern="1200">
              <a:latin typeface="Corbel" panose="020B0503020204020204" pitchFamily="34" charset="0"/>
            </a:rPr>
            <a:t>Assembly Code with</a:t>
          </a:r>
          <a:br>
            <a:rPr lang="en-GB" sz="2300" kern="1200">
              <a:latin typeface="Corbel" panose="020B0503020204020204" pitchFamily="34" charset="0"/>
            </a:rPr>
          </a:br>
          <a:r>
            <a:rPr lang="en-GB" sz="2300" b="1" i="1" kern="1200">
              <a:latin typeface="Corbel" panose="020B0503020204020204" pitchFamily="34" charset="0"/>
            </a:rPr>
            <a:t>pLUTo ISA Extensions</a:t>
          </a:r>
        </a:p>
      </dsp:txBody>
      <dsp:txXfrm>
        <a:off x="2831984" y="484928"/>
        <a:ext cx="3142101" cy="1131717"/>
      </dsp:txXfrm>
    </dsp:sp>
    <dsp:sp modelId="{A911AD35-6562-C044-BB98-10C7C2E27183}">
      <dsp:nvSpPr>
        <dsp:cNvPr id="0" name=""/>
        <dsp:cNvSpPr/>
      </dsp:nvSpPr>
      <dsp:spPr>
        <a:xfrm>
          <a:off x="5974085" y="484928"/>
          <a:ext cx="2829293" cy="1131717"/>
        </a:xfrm>
        <a:prstGeom prst="chevron">
          <a:avLst/>
        </a:prstGeom>
        <a:solidFill>
          <a:schemeClr val="accent1">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2012" tIns="61341" rIns="30671" bIns="61341" numCol="1" spcCol="1270" anchor="ctr" anchorCtr="0">
          <a:noAutofit/>
        </a:bodyPr>
        <a:lstStyle/>
        <a:p>
          <a:pPr marL="0" lvl="0" indent="0" algn="ctr" defTabSz="1022350">
            <a:lnSpc>
              <a:spcPct val="90000"/>
            </a:lnSpc>
            <a:spcBef>
              <a:spcPct val="0"/>
            </a:spcBef>
            <a:spcAft>
              <a:spcPct val="35000"/>
            </a:spcAft>
            <a:buNone/>
          </a:pPr>
          <a:r>
            <a:rPr lang="en-GB" sz="2300" kern="1200">
              <a:latin typeface="Corbel" panose="020B0503020204020204" pitchFamily="34" charset="0"/>
            </a:rPr>
            <a:t>Execution in the </a:t>
          </a:r>
          <a:r>
            <a:rPr lang="en-GB" sz="2300" b="1" i="1" kern="1200">
              <a:latin typeface="Corbel" panose="020B0503020204020204" pitchFamily="34" charset="0"/>
            </a:rPr>
            <a:t>DRAM Substrate</a:t>
          </a:r>
        </a:p>
      </dsp:txBody>
      <dsp:txXfrm>
        <a:off x="6539944" y="484928"/>
        <a:ext cx="1697576" cy="1131717"/>
      </dsp:txXfrm>
    </dsp:sp>
  </dsp:spTree>
</dsp:drawing>
</file>

<file path=ppt/diagrams/layout1.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7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2/28/25</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2/28/25</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a:extLst>
              <a:ext uri="{FF2B5EF4-FFF2-40B4-BE49-F238E27FC236}">
                <a16:creationId xmlns:a16="http://schemas.microsoft.com/office/drawing/2014/main" id="{4970873D-26C9-4F4E-BB94-4E1EC127E8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a:spcBef>
                <a:spcPct val="0"/>
              </a:spcBef>
            </a:pPr>
            <a:fld id="{24E82DFE-E98A-254F-BFEC-3824591F8463}" type="slidenum">
              <a:rPr lang="en-US" altLang="en-US" smtClean="0">
                <a:solidFill>
                  <a:srgbClr val="000000"/>
                </a:solidFill>
                <a:latin typeface="Arial" panose="020B0604020202020204" pitchFamily="34" charset="0"/>
              </a:rPr>
              <a:pPr>
                <a:spcBef>
                  <a:spcPct val="0"/>
                </a:spcBef>
              </a:pPr>
              <a:t>1</a:t>
            </a:fld>
            <a:endParaRPr lang="en-US" altLang="en-US">
              <a:solidFill>
                <a:srgbClr val="000000"/>
              </a:solidFill>
              <a:latin typeface="Arial" panose="020B0604020202020204" pitchFamily="34" charset="0"/>
            </a:endParaRPr>
          </a:p>
        </p:txBody>
      </p:sp>
      <p:sp>
        <p:nvSpPr>
          <p:cNvPr id="646146" name="Rectangle 2">
            <a:extLst>
              <a:ext uri="{FF2B5EF4-FFF2-40B4-BE49-F238E27FC236}">
                <a16:creationId xmlns:a16="http://schemas.microsoft.com/office/drawing/2014/main" id="{C2A0FF1F-825F-734E-90D6-E0ED72CA90C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6147" name="Rectangle 3">
            <a:extLst>
              <a:ext uri="{FF2B5EF4-FFF2-40B4-BE49-F238E27FC236}">
                <a16:creationId xmlns:a16="http://schemas.microsoft.com/office/drawing/2014/main" id="{9CF49887-C12A-984F-8FC8-8B47E5DE79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2260183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13191456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B959945-7217-484B-8E74-88DC87A74BB0}" type="slidenum">
              <a:rPr lang="en-US" smtClean="0"/>
              <a:pPr/>
              <a:t>25</a:t>
            </a:fld>
            <a:endParaRPr lang="en-US"/>
          </a:p>
        </p:txBody>
      </p:sp>
    </p:spTree>
    <p:extLst>
      <p:ext uri="{BB962C8B-B14F-4D97-AF65-F5344CB8AC3E}">
        <p14:creationId xmlns:p14="http://schemas.microsoft.com/office/powerpoint/2010/main" val="37889569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229964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68927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404020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250383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054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4650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050338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775675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8128304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2712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74473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06927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57734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10294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240454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dirty="0">
              <a:latin typeface="Cambria" panose="020405030504060302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80249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570535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architectures suffers from three main limitations due to the rigid and large DRAM access granularity </a:t>
            </a:r>
          </a:p>
          <a:p>
            <a:endParaRPr lang="en-US" dirty="0"/>
          </a:p>
          <a:p>
            <a:r>
              <a:rPr lang="en-US" dirty="0"/>
              <a:t>[CLICK] First, they suffer from SIMD underutilization</a:t>
            </a:r>
          </a:p>
          <a:p>
            <a:endParaRPr lang="en-US" dirty="0"/>
          </a:p>
          <a:p>
            <a:r>
              <a:rPr lang="en-US" dirty="0"/>
              <a:t>[CLICK] Second, they suffer from a limited computation support </a:t>
            </a:r>
          </a:p>
          <a:p>
            <a:endParaRPr lang="en-US" dirty="0"/>
          </a:p>
          <a:p>
            <a:r>
              <a:rPr lang="en-US" dirty="0"/>
              <a:t>[CLICK] Third, they have a challenging programming model </a:t>
            </a:r>
          </a:p>
          <a:p>
            <a:endParaRPr lang="en-US" dirty="0"/>
          </a:p>
          <a:p>
            <a:r>
              <a:rPr lang="en-US" dirty="0"/>
              <a:t>Let me elaborate on each limitation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928910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[CLICK] </a:t>
            </a:r>
            <a:r>
              <a:rPr lang="en-US" b="0" dirty="0"/>
              <a:t>To summarize, </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PUD’s </a:t>
            </a:r>
            <a:r>
              <a:rPr kumimoji="0" lang="en-US" sz="1200" b="0" i="0" u="sng" strike="noStrike" kern="0" cap="none" spc="0" normalizeH="0" baseline="0" noProof="0" dirty="0">
                <a:ln>
                  <a:noFill/>
                </a:ln>
                <a:solidFill>
                  <a:srgbClr val="E16161"/>
                </a:solidFill>
                <a:effectLst/>
                <a:uLnTx/>
                <a:uFillTx/>
                <a:latin typeface="Avenir Next" panose="020B0503020202020204" pitchFamily="34" charset="0"/>
              </a:rPr>
              <a:t>rigid granularity</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 limits their applicability and  efficiency for different applications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E16161"/>
              </a:solidFill>
              <a:effectLst/>
              <a:uLnTx/>
              <a:uFillTx/>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[CLICK] Thus, our goal in this work is to </a:t>
            </a:r>
            <a:r>
              <a:rPr kumimoji="0" lang="en-US" sz="1200" b="0" i="0" u="none" strike="noStrike" kern="0" cap="none" spc="0" normalizeH="0" baseline="0" noProof="0" dirty="0">
                <a:ln>
                  <a:noFill/>
                </a:ln>
                <a:solidFill>
                  <a:schemeClr val="accent3"/>
                </a:solidFill>
                <a:effectLst/>
                <a:uLnTx/>
                <a:uFillTx/>
                <a:latin typeface="Avenir Next" panose="020B0503020202020204" pitchFamily="34" charset="0"/>
              </a:rPr>
              <a:t>d</a:t>
            </a:r>
            <a:r>
              <a:rPr lang="en-US" sz="1200" dirty="0" err="1">
                <a:solidFill>
                  <a:schemeClr val="accent3"/>
                </a:solidFill>
                <a:latin typeface="Avenir Next" panose="020B0503020202020204" pitchFamily="34" charset="0"/>
              </a:rPr>
              <a:t>esign</a:t>
            </a:r>
            <a:r>
              <a:rPr lang="en-US" sz="1200" dirty="0">
                <a:solidFill>
                  <a:schemeClr val="accent3"/>
                </a:solidFill>
                <a:latin typeface="Avenir Next" panose="020B0503020202020204" pitchFamily="34" charset="0"/>
              </a:rPr>
              <a:t> a flexible PUD system that overcomes the three limitations caused by DRAM’s large and rigid access granularity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accent3"/>
              </a:solidFill>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accent3"/>
                </a:solidFill>
                <a:latin typeface="Avenir Next" panose="020B0503020202020204" pitchFamily="34" charset="0"/>
              </a:rPr>
              <a:t>[NEXT] </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75239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DRAM module </a:t>
            </a:r>
          </a:p>
          <a:p>
            <a:r>
              <a:rPr lang="en-US" dirty="0"/>
              <a:t>[CLICK] is composed of many DRAM chips</a:t>
            </a:r>
          </a:p>
          <a:p>
            <a:r>
              <a:rPr lang="en-US" dirty="0"/>
              <a:t>[CLICK] Each DRAM chip is composed of several banks.</a:t>
            </a:r>
          </a:p>
          <a:p>
            <a:r>
              <a:rPr lang="en-US" dirty="0"/>
              <a:t>[CLICK] Each bank has many subarrays, which are a 2D array of DRAM cells</a:t>
            </a:r>
          </a:p>
          <a:p>
            <a:endParaRPr lang="en-US" dirty="0"/>
          </a:p>
          <a:p>
            <a:r>
              <a:rPr lang="en-US" dirty="0"/>
              <a:t>[CLICK] The 2D array of DRAM cells are horizontally connected via a </a:t>
            </a:r>
            <a:r>
              <a:rPr lang="en-US" dirty="0" err="1"/>
              <a:t>wordline</a:t>
            </a:r>
            <a:r>
              <a:rPr lang="en-US" dirty="0"/>
              <a:t> </a:t>
            </a:r>
          </a:p>
          <a:p>
            <a:r>
              <a:rPr lang="en-US" dirty="0"/>
              <a:t>[CLICK] And vertically connected via a bitline</a:t>
            </a:r>
          </a:p>
          <a:p>
            <a:endParaRPr lang="en-US" dirty="0"/>
          </a:p>
          <a:p>
            <a:r>
              <a:rPr lang="en-US" dirty="0"/>
              <a:t>[CLICK] The </a:t>
            </a:r>
            <a:r>
              <a:rPr lang="en-US" dirty="0" err="1"/>
              <a:t>bitlines</a:t>
            </a:r>
            <a:r>
              <a:rPr lang="en-US" dirty="0"/>
              <a:t> are connected to an array of sense amplifiers </a:t>
            </a:r>
          </a:p>
          <a:p>
            <a:r>
              <a:rPr lang="en-US" dirty="0"/>
              <a:t>[CLICK] called row buffer .</a:t>
            </a:r>
          </a:p>
          <a:p>
            <a:r>
              <a:rPr lang="en-US" dirty="0"/>
              <a:t>[CLICK] A DRAM cell is composed of </a:t>
            </a:r>
          </a:p>
          <a:p>
            <a:r>
              <a:rPr lang="en-US" dirty="0"/>
              <a:t>[CLICK] A storage capacitor, which holds the data stored in DRAM as charge and</a:t>
            </a:r>
          </a:p>
          <a:p>
            <a:r>
              <a:rPr lang="en-US" dirty="0"/>
              <a:t>[CLICK] An access transistor, which enables and disables the charge flow from the storage capacitor to the bitline</a:t>
            </a:r>
          </a:p>
          <a:p>
            <a:endParaRPr lang="en-US" dirty="0"/>
          </a:p>
          <a:p>
            <a:r>
              <a:rPr lang="en-US" dirty="0"/>
              <a:t>[NEXT]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30068E84-B061-9446-9096-3BC730E6E604}"/>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6890652-24CD-8049-8C2D-E31C691FC4F4}"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2/28/25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86B175C1-48FE-B943-8084-D38C72B2F104}"/>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BCED357B-4BE7-6449-9ECA-63DA660FD0DD}"/>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43811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564096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Fine-grained DRAM has been previously proposed for energy-efficient DRAM access</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03960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context of processing-using-DRAM, fine-grained DRAM provides three benefits</a:t>
            </a:r>
          </a:p>
          <a:p>
            <a:endParaRPr lang="en-US" dirty="0"/>
          </a:p>
          <a:p>
            <a:r>
              <a:rPr lang="en-US" dirty="0"/>
              <a:t>[CLICK] First, it improves SIMD utilization for a single PUD operations, by accessing only the DRAM mats with the target input operands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584704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Also, we can leverage the unused DRAM mats to concurrently execute independent PUD operations, in a multiple instruction, multiple data execution model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6783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can leverage the global and local data buses that connect DRAM mats to move data within a DRAM subarray, allowing for the implementation of vector reduction operations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834483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since the number of DRAM rows in a single DRAM mat are on par with the number of SIMD lanes in vector ISAs, we can ease PUD’s programmability by leveraging current compiler infrastructure for such ISAs</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327726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that, we proposed MIMDRAM, a hardware/software co-designed PUD system that enables fine-grained PUD computation at low cost and low programming effort</a:t>
            </a:r>
          </a:p>
          <a:p>
            <a:endParaRPr lang="en-US" dirty="0"/>
          </a:p>
          <a:p>
            <a:r>
              <a:rPr lang="en-US" dirty="0"/>
              <a:t>[CLICK] MIMDRAM constitutes of hardware and</a:t>
            </a:r>
          </a:p>
          <a:p>
            <a:endParaRPr lang="en-US" dirty="0"/>
          </a:p>
          <a:p>
            <a:r>
              <a:rPr lang="en-US" dirty="0"/>
              <a:t>[CLICK] software components, which I will elaborate on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8232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data path allows us to move data across adjacent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71577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of MIMDRAM’s control unit, implemented at the memory controller, is to schedule and orchestrate the execution of multiple PUD operations transparently from the user. I highlight three main components of our control unit.</a:t>
            </a:r>
          </a:p>
          <a:p>
            <a:endParaRPr lang="en-US" dirty="0"/>
          </a:p>
          <a:p>
            <a:r>
              <a:rPr lang="en-US" dirty="0"/>
              <a:t>[CLICK] First, the mat scheduler is responsible for identifying which PUD operations can be dispatched based on the current mat utilization </a:t>
            </a:r>
          </a:p>
          <a:p>
            <a:endParaRPr lang="en-US" dirty="0"/>
          </a:p>
          <a:p>
            <a:r>
              <a:rPr lang="en-US" dirty="0"/>
              <a:t>[CLICK] Second, the mat scoreboard keeps track of the current utilized mats </a:t>
            </a:r>
          </a:p>
          <a:p>
            <a:endParaRPr lang="en-US" dirty="0"/>
          </a:p>
          <a:p>
            <a:r>
              <a:rPr lang="en-US" dirty="0"/>
              <a:t>[CLICK] and the </a:t>
            </a:r>
            <a:r>
              <a:rPr lang="en-US" dirty="0" err="1"/>
              <a:t>uProgram</a:t>
            </a:r>
            <a:r>
              <a:rPr lang="en-US" dirty="0"/>
              <a:t> processing engines dispatch DRAM access for a given running PUD operation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419637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transparently from the user, extract SIMD parallelism from an application and schedule PUD instructions while maximizing SIMD utilization</a:t>
            </a:r>
          </a:p>
          <a:p>
            <a:endParaRPr lang="en-US" dirty="0"/>
          </a:p>
          <a:p>
            <a:r>
              <a:rPr lang="en-US" dirty="0"/>
              <a:t>[CLICK] To this end, we implemented three LLVM passed targeting PUD execution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50057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DRAM cells operates using three main commands: ACTIVATE, READ/WRITE, and PRECHARGE.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331DF277-76A8-9649-A69B-9534F8D1DB9A}"/>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4C0277E-13AE-DB4A-BDCD-9F032ADFB81B}"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2/28/25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84784474-899F-FA43-9EA2-73602A2C8799}"/>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96FB6AC4-985F-C249-9DE4-E22FAF787E1A}"/>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13837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we evaluate the energy efficiency of the CPU </a:t>
            </a:r>
          </a:p>
          <a:p>
            <a:endParaRPr lang="en-US" dirty="0"/>
          </a:p>
          <a:p>
            <a:r>
              <a:rPr lang="en-US" dirty="0"/>
              <a:t>[CLICK] GPU</a:t>
            </a:r>
          </a:p>
          <a:p>
            <a:endParaRPr lang="en-US" dirty="0"/>
          </a:p>
          <a:p>
            <a:r>
              <a:rPr lang="en-US" dirty="0"/>
              <a:t>[CLICK] SIMDRAM and </a:t>
            </a:r>
          </a:p>
          <a:p>
            <a:endParaRPr lang="en-US" dirty="0"/>
          </a:p>
          <a:p>
            <a:r>
              <a:rPr lang="en-US" dirty="0"/>
              <a:t>[CLICK] MIMDRAM for the twelve applications using a single DRAM subarray, which is conservative for PUD systems.</a:t>
            </a:r>
          </a:p>
          <a:p>
            <a:endParaRPr lang="en-US" dirty="0"/>
          </a:p>
          <a:p>
            <a:r>
              <a:rPr lang="en-US" dirty="0"/>
              <a:t>Values are normalized to the baseline CPU</a:t>
            </a:r>
          </a:p>
          <a:p>
            <a:endParaRPr lang="en-US" dirty="0"/>
          </a:p>
          <a:p>
            <a:r>
              <a:rPr lang="en-US" dirty="0"/>
              <a:t> [CLICK] We observe that MIMDRAM significantly improves energy efficiency compared to the CPU, GPU and SIMDRAM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64</a:t>
            </a:fld>
            <a:endParaRPr lang="en-US"/>
          </a:p>
        </p:txBody>
      </p:sp>
    </p:spTree>
    <p:extLst>
      <p:ext uri="{BB962C8B-B14F-4D97-AF65-F5344CB8AC3E}">
        <p14:creationId xmlns:p14="http://schemas.microsoft.com/office/powerpoint/2010/main" val="89005119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STATED PLAINLY, THE GOAL OF PLUTO IS THUS, PRECISELY, TO **EXTEND**…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60837359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2840210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73982801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DO SO, LET’S BEGIN BY CONSIDERING THE KEY IDEA BEHIND PLUTO’S OPERATION.</a:t>
            </a:r>
          </a:p>
          <a:p>
            <a:endParaRPr lang="en-US"/>
          </a:p>
          <a:p>
            <a:r>
              <a:rPr lang="en-US"/>
              <a:t>CONVENTIONAL ARCHITECTURES EMPLOY DEDICATED ARITHMETIC LOGIC UNITS, ALUS &lt;POINT&gt;, TO</a:t>
            </a:r>
          </a:p>
          <a:p>
            <a:endParaRPr lang="en-US"/>
          </a:p>
          <a:p>
            <a:r>
              <a:rPr lang="en-US"/>
              <a:t>HIGH-LEVEL KEY IDEA: INTRODUCE THE CONCEPT OF LUT QUERY</a:t>
            </a:r>
          </a:p>
          <a:p>
            <a:pPr lvl="1"/>
            <a:r>
              <a:rPr lang="en-US"/>
              <a:t>WHAT DOES IT PROVIDE AND HOW IT FIXES THE PROBLEM WE STATED BEFORE?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45063901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97263675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87829300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215782243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57922152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4916345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read the charge level stored in the storage capacitor, the memory controller issues an ACTIVATE command. Prior to receiving the ACTIVATE command, the bitline is held under a reference voltage, usually 1/2 VDD.  </a:t>
            </a:r>
          </a:p>
          <a:p>
            <a:endParaRPr lang="en-US" dirty="0"/>
          </a:p>
          <a:p>
            <a:r>
              <a:rPr lang="en-US" dirty="0"/>
              <a:t>[CLICK] First, once the DRAM array receives the ACTIVE command, the </a:t>
            </a:r>
            <a:r>
              <a:rPr lang="en-US" dirty="0" err="1"/>
              <a:t>wordline</a:t>
            </a:r>
            <a:r>
              <a:rPr lang="en-US" dirty="0"/>
              <a:t> of the target row is asserted, which connects all cells along the row to their respective </a:t>
            </a:r>
            <a:r>
              <a:rPr lang="en-US" dirty="0" err="1"/>
              <a:t>bitlines</a:t>
            </a:r>
            <a:r>
              <a:rPr lang="en-US" dirty="0"/>
              <a:t>. </a:t>
            </a:r>
            <a:br>
              <a:rPr lang="en-US" dirty="0"/>
            </a:br>
            <a:endParaRPr lang="en-US" dirty="0"/>
          </a:p>
          <a:p>
            <a:r>
              <a:rPr lang="en-US" dirty="0"/>
              <a:t>[CLICK] Second, the storage capacitor shares charge with its corresponding bitline</a:t>
            </a:r>
          </a:p>
          <a:p>
            <a:endParaRPr lang="en-US" dirty="0"/>
          </a:p>
          <a:p>
            <a:r>
              <a:rPr lang="en-US" dirty="0"/>
              <a:t>[CLICK] Third, the sense amplifier is enabled and </a:t>
            </a:r>
          </a:p>
          <a:p>
            <a:endParaRPr lang="en-US" dirty="0"/>
          </a:p>
          <a:p>
            <a:r>
              <a:rPr lang="en-US" dirty="0"/>
              <a:t>[CLICK] Fourth, the resulting bitline voltage shift is sensed and amplified by the </a:t>
            </a:r>
            <a:r>
              <a:rPr lang="en-US" dirty="0" err="1"/>
              <a:t>bitline’s</a:t>
            </a:r>
            <a:r>
              <a:rPr lang="en-US" dirty="0"/>
              <a:t> sense amplifier. Once the sense amplifiers finish amplification</a:t>
            </a:r>
          </a:p>
          <a:p>
            <a:endParaRPr lang="en-US" dirty="0"/>
          </a:p>
          <a:p>
            <a:r>
              <a:rPr lang="en-US" dirty="0"/>
              <a:t>[CLICK] the row buffer will contain the values originally stored within the cells along the asserted </a:t>
            </a:r>
            <a:r>
              <a:rPr lang="en-US" dirty="0" err="1"/>
              <a:t>wordline</a:t>
            </a:r>
            <a:r>
              <a:rPr lang="en-US" dirty="0"/>
              <a:t>. Also, the charge in the storage capacitor is fully restored. At the end of the ACTIVATE operation, the DRAM array is ready to receive read and write requests from the memory controller. </a:t>
            </a:r>
          </a:p>
          <a:p>
            <a:r>
              <a:rPr lang="en-US" dirty="0"/>
              <a:t>  </a:t>
            </a:r>
          </a:p>
          <a:p>
            <a:r>
              <a:rPr lang="en-US" dirty="0"/>
              <a:t>[NEXT]]</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BF5882C2-75EA-824C-BE85-620ED6BF661B}"/>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3913858-2A1B-B147-8F2E-11416B85575F}"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2/28/25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45A44CFD-5905-1849-9B1D-50EBD0CAC65B}"/>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E736CF36-E613-904B-9B2F-26AC020C7DD8}"/>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339996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22535128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76331332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3360437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30226814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4500830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6668950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0063856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77662311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95507356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3304997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memory controller then issues read or write commands to columns within the activated row. </a:t>
            </a:r>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86614EC8-D954-F34E-B52A-6E28E8B276B8}"/>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E267489-4DBF-934D-9D83-BCB6DE069B2C}"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2/28/25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723AB665-9509-2443-957E-6EEBA3A2CA00}"/>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0E1D145A-BC5E-6C41-B3E3-F61DE46132D9}"/>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757189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0802353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2331485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83619937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426232455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90477304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177340890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ILLUSTRATE PLUTO’S OPERATION, I WILL NOW GO OVER THE EXECUTION OF A SIMPLE OPERATION IN PLUTO.</a:t>
            </a:r>
          </a:p>
          <a:p>
            <a:endParaRPr lang="en-US"/>
          </a:p>
          <a:p>
            <a:r>
              <a:rPr lang="en-US"/>
              <a:t>WE BEGIN BY CLEARLY DEFINING THE OPERATION WE WANT TO REPLACE.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ＭＳ Ｐゴシック" charset="-128"/>
              <a:cs typeface="+mn-cs"/>
            </a:endParaRPr>
          </a:p>
        </p:txBody>
      </p:sp>
    </p:spTree>
    <p:extLst>
      <p:ext uri="{BB962C8B-B14F-4D97-AF65-F5344CB8AC3E}">
        <p14:creationId xmlns:p14="http://schemas.microsoft.com/office/powerpoint/2010/main" val="329193170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591604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89596341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872014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prepare the DRAM array for future access to other DRAM rows, the memory controller issues a </a:t>
            </a:r>
            <a:r>
              <a:rPr lang="en-US" dirty="0" err="1"/>
              <a:t>precharge</a:t>
            </a:r>
            <a:r>
              <a:rPr lang="en-US" dirty="0"/>
              <a:t> command. It works as follows</a:t>
            </a:r>
          </a:p>
          <a:p>
            <a:endParaRPr lang="en-US" dirty="0"/>
          </a:p>
          <a:p>
            <a:r>
              <a:rPr lang="en-US" dirty="0"/>
              <a:t>[CLICK] First, the capacitor is disconnected from the bitline by disabling the </a:t>
            </a:r>
            <a:r>
              <a:rPr lang="en-US" dirty="0" err="1"/>
              <a:t>wordline</a:t>
            </a:r>
            <a:endParaRPr lang="en-US" dirty="0"/>
          </a:p>
          <a:p>
            <a:endParaRPr lang="en-US" dirty="0"/>
          </a:p>
          <a:p>
            <a:r>
              <a:rPr lang="en-US" dirty="0"/>
              <a:t>[CLICK] Second, the bitline voltage is restored to its quiescent state. Now, the DRAM array is ready for  next accesses.</a:t>
            </a:r>
          </a:p>
          <a:p>
            <a:endParaRPr lang="en-US" dirty="0"/>
          </a:p>
          <a:p>
            <a:r>
              <a:rPr lang="en-US" dirty="0"/>
              <a:t>[CLICK] Third, the sense amplifier is disabled.</a:t>
            </a:r>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a:extLst>
              <a:ext uri="{FF2B5EF4-FFF2-40B4-BE49-F238E27FC236}">
                <a16:creationId xmlns:a16="http://schemas.microsoft.com/office/drawing/2014/main" id="{FDBC3626-046C-3E41-A124-86E06219A04E}"/>
              </a:ext>
            </a:extLst>
          </p:cNvPr>
          <p:cNvSpPr>
            <a:spLocks noGrp="1"/>
          </p:cNvSpPr>
          <p:nvPr>
            <p:ph type="dt" idx="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AD28EA3-BD89-4D49-8DFA-AB00D5A98A8E}"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2/28/25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ooter Placeholder 5">
            <a:extLst>
              <a:ext uri="{FF2B5EF4-FFF2-40B4-BE49-F238E27FC236}">
                <a16:creationId xmlns:a16="http://schemas.microsoft.com/office/drawing/2014/main" id="{569DB281-C180-564D-838D-AA9651E840D2}"/>
              </a:ext>
            </a:extLst>
          </p:cNvPr>
          <p:cNvSpPr>
            <a:spLocks noGrp="1"/>
          </p:cNvSpPr>
          <p:nvPr>
            <p:ph type="ftr" sz="quarter" idx="4"/>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a:extLst>
              <a:ext uri="{FF2B5EF4-FFF2-40B4-BE49-F238E27FC236}">
                <a16:creationId xmlns:a16="http://schemas.microsoft.com/office/drawing/2014/main" id="{C9FE369D-DCC8-C349-BF20-7F44A95C92BB}"/>
              </a:ext>
            </a:extLst>
          </p:cNvPr>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210874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US">
              <a:latin typeface="Corbel" panose="020B0503020204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orbel" panose="020B0503020204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352605174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5C435B-A0CD-F0F5-5A13-18B4626D3FE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90B405-281C-4778-6947-8EDBD9324AB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42E943A-4584-2D2E-AAAE-8E79624040A7}"/>
              </a:ext>
            </a:extLst>
          </p:cNvPr>
          <p:cNvSpPr>
            <a:spLocks noGrp="1"/>
          </p:cNvSpPr>
          <p:nvPr>
            <p:ph type="body" idx="1"/>
          </p:nvPr>
        </p:nvSpPr>
        <p:spPr/>
        <p:txBody>
          <a:bodyPr/>
          <a:lstStyle/>
          <a:p>
            <a:r>
              <a:rPr lang="en-US" dirty="0"/>
              <a:t>[CLICK]In this study, we experimentally demonstrate that off-the-shelf DRAM chips </a:t>
            </a:r>
          </a:p>
          <a:p>
            <a:r>
              <a:rPr lang="en-US" dirty="0"/>
              <a:t>[CLICK] Can simultaneously activating up to 48 DRAM rows in two neighboring subarrays</a:t>
            </a:r>
          </a:p>
          <a:p>
            <a:r>
              <a:rPr lang="en-US" dirty="0"/>
              <a:t>[CLICK] Can performing NOT operation with up to 32 output operands</a:t>
            </a:r>
          </a:p>
          <a:p>
            <a:r>
              <a:rPr lang="en-US" dirty="0"/>
              <a:t>[CLICK] Can performing up to 16-input AND, NAND, OR, and NOR operations</a:t>
            </a:r>
          </a:p>
        </p:txBody>
      </p:sp>
      <p:sp>
        <p:nvSpPr>
          <p:cNvPr id="4" name="Slide Number Placeholder 3">
            <a:extLst>
              <a:ext uri="{FF2B5EF4-FFF2-40B4-BE49-F238E27FC236}">
                <a16:creationId xmlns:a16="http://schemas.microsoft.com/office/drawing/2014/main" id="{897087A8-9148-E124-5FF5-6AF013C4F08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215BD74-A3FE-8D41-A5F8-7391B7541C4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7680079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A flash cell stores data by adjusting the amount of charge in the cell. </a:t>
            </a:r>
            <a:r>
              <a:rPr lang="en-CH" b="1" dirty="0"/>
              <a:t>[Click]</a:t>
            </a:r>
          </a:p>
          <a:p>
            <a:endParaRPr lang="en-CH" b="1" dirty="0"/>
          </a:p>
          <a:p>
            <a:r>
              <a:rPr lang="en-CH" b="0" dirty="0"/>
              <a:t>A cell is considered to store bit data ‘1’ if its charge level is low, whereas it is considered to store ‘0’ if its charge level is high. </a:t>
            </a:r>
            <a:r>
              <a:rPr lang="en-CH" b="1" dirty="0"/>
              <a:t>[Click]</a:t>
            </a:r>
          </a:p>
          <a:p>
            <a:endParaRPr lang="en-CH" b="1" dirty="0"/>
          </a:p>
          <a:p>
            <a:r>
              <a:rPr lang="en-CH" b="0" dirty="0"/>
              <a:t>When activating a cell, a low-charge cell operates as a resistance, while a high-charge cell operates as as open switch. </a:t>
            </a:r>
            <a:r>
              <a:rPr lang="en-CH" b="1" dirty="0"/>
              <a:t>[Click]</a:t>
            </a:r>
          </a:p>
          <a:p>
            <a:endParaRPr lang="en-CH" b="1" dirty="0"/>
          </a:p>
          <a:p>
            <a:endParaRPr lang="en-CH" b="0" dirty="0"/>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44567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A set of flash cells are serially connected, forming a NAND string, </a:t>
            </a:r>
            <a:r>
              <a:rPr lang="en-CH" b="1" dirty="0"/>
              <a:t>[Click] </a:t>
            </a:r>
            <a:r>
              <a:rPr lang="en-CH" b="0" dirty="0"/>
              <a:t>and to read …</a:t>
            </a:r>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33003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To read only the target cell from a NAND string, NAND flash memory makes all non-target cells in the string operate as a resistance regardless of stored data. </a:t>
            </a:r>
            <a:r>
              <a:rPr lang="en-CH" b="1" dirty="0"/>
              <a:t>[Click]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9152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If the cell stores ‘1’, it operates as a resistance, </a:t>
            </a:r>
            <a:r>
              <a:rPr lang="en-CH" b="1" dirty="0"/>
              <a:t>[Click] </a:t>
            </a:r>
            <a:r>
              <a:rPr lang="en-CH" b="0" dirty="0"/>
              <a:t>so the bitline current …</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027780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So the bitline current can flow through the NAND string, which reads as ‘1’ </a:t>
            </a:r>
            <a:r>
              <a:rPr lang="en-CH" b="1" dirty="0"/>
              <a:t>[Click]</a:t>
            </a:r>
          </a:p>
          <a:p>
            <a:endParaRPr lang="en-CH" b="1" dirty="0"/>
          </a:p>
          <a:p>
            <a:r>
              <a:rPr lang="en-CH" b="0" dirty="0"/>
              <a:t>If the cell stores ‘0’, </a:t>
            </a:r>
            <a:r>
              <a:rPr lang="en-CH" b="1" dirty="0"/>
              <a:t>[Click] </a:t>
            </a:r>
            <a:r>
              <a:rPr lang="en-CH" b="0" dirty="0"/>
              <a:t>the cell blocks the bitline current, which reads as ‘0’. </a:t>
            </a:r>
            <a:r>
              <a:rPr lang="en-CH" b="1" dirty="0"/>
              <a:t>[Click]</a:t>
            </a:r>
            <a:endParaRPr lang="en-CH" b="0" dirty="0"/>
          </a:p>
          <a:p>
            <a:endParaRPr lang="en-CH" b="1" dirty="0"/>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688107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There are a large number of bitlines in NAND flash memory, and NAND strings at the same vertical position comprise a NAND flash block. </a:t>
            </a:r>
            <a:r>
              <a:rPr lang="en-CH" b="1" dirty="0"/>
              <a:t>[Click]</a:t>
            </a:r>
          </a:p>
          <a:p>
            <a:endParaRPr lang="en-CH" b="1" dirty="0"/>
          </a:p>
          <a:p>
            <a:r>
              <a:rPr lang="en-CH" b="0" dirty="0"/>
              <a:t>A single wordline controls all the flash cells at the same vertical position, which enables the high bit-level parallelism of NAND flash memory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fld id="{5BC3F745-936E-E64C-822F-C311E85D7265}" type="slidenum">
              <a:rPr lang="en-CH" smtClean="0"/>
              <a:t>110</a:t>
            </a:fld>
            <a:endParaRPr lang="en-CH"/>
          </a:p>
        </p:txBody>
      </p:sp>
    </p:spTree>
    <p:extLst>
      <p:ext uri="{BB962C8B-B14F-4D97-AF65-F5344CB8AC3E}">
        <p14:creationId xmlns:p14="http://schemas.microsoft.com/office/powerpoint/2010/main" val="366208001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We introduce two techniques, Multi-Wordline Sensing, or MWS in short, that enables in-flash bulk bitwise operations via a single sensing operation, </a:t>
            </a:r>
            <a:r>
              <a:rPr lang="en-CH" b="1" dirty="0"/>
              <a:t>[Click] </a:t>
            </a:r>
            <a:r>
              <a:rPr lang="en-CH" b="0" dirty="0"/>
              <a:t>and Enhanced SLC-Mode Programming, or ESP in short, to achieve zero raw bit errors in stored data and thus no errors in computation results. </a:t>
            </a:r>
            <a:r>
              <a:rPr lang="en-CH" b="1" dirty="0"/>
              <a:t>[Click]</a:t>
            </a:r>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979959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Target cells operate as either a resistance or an open switch depending the stored data. </a:t>
            </a:r>
            <a:r>
              <a:rPr lang="en-CH" b="1" dirty="0"/>
              <a:t>[Click]</a:t>
            </a:r>
          </a:p>
          <a:p>
            <a:endParaRPr lang="en-CH" b="1" dirty="0"/>
          </a:p>
          <a:p>
            <a:r>
              <a:rPr lang="en-CH" b="0" dirty="0"/>
              <a:t>In this example, only Bitline 4 can conduct flow, as the other bitlines have at least one cell that operates as an open switch. </a:t>
            </a:r>
            <a:r>
              <a:rPr lang="en-CH" b="1" dirty="0"/>
              <a:t>[Click]</a:t>
            </a:r>
          </a:p>
          <a:p>
            <a:endParaRPr lang="en-CH" b="1" dirty="0"/>
          </a:p>
          <a:p>
            <a:endParaRPr lang="en-CH" b="0" dirty="0"/>
          </a:p>
          <a:p>
            <a:endParaRPr lang="en-CH" b="0" dirty="0"/>
          </a:p>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50748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53640926-AAD7-44d8-BBD7-CCE9431645EC}">
              <a14:shadowObscured xmlns:a14="http://schemas.microsoft.com/office/drawing/2010/main" xmlns="" val="1"/>
            </a:ext>
          </a:extLst>
        </p:spPr>
        <p:txBody>
          <a:bodyPr/>
          <a:lstStyle/>
          <a:p>
            <a:r>
              <a:rPr lang="en-US" sz="3100">
                <a:latin typeface="Lucida Grande" charset="0"/>
                <a:cs typeface="Lucida Grande" charset="0"/>
                <a:sym typeface="Lucida Grande" charset="0"/>
              </a:rPr>
              <a:t>copy</a:t>
            </a:r>
          </a:p>
        </p:txBody>
      </p:sp>
    </p:spTree>
    <p:extLst>
      <p:ext uri="{BB962C8B-B14F-4D97-AF65-F5344CB8AC3E}">
        <p14:creationId xmlns:p14="http://schemas.microsoft.com/office/powerpoint/2010/main" val="353315868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So, the sensing result would be ‘1’ only when all the target cells store bit data ‘1’, which is equivalent to the bitwise AND of all the target cells. </a:t>
            </a:r>
            <a:r>
              <a:rPr lang="en-CH" b="1" dirty="0"/>
              <a:t>[Click]</a:t>
            </a:r>
            <a:endParaRPr lang="en-CH" b="0" dirty="0"/>
          </a:p>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583515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It means that the sensing result would read as ‘0’ only when all the target cells store bit data ‘0’, which is equivalent to the bitwise OR of all the target cells.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50723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dirty="0"/>
              <a:t>It means that the sensing result would read as ‘0’ only when all the target cells store bit data ‘0’, which is equivalent to the bitwise OR of all the target cells. </a:t>
            </a:r>
            <a:r>
              <a:rPr lang="en-CH" b="1" dirty="0"/>
              <a:t>[Click]</a:t>
            </a:r>
          </a:p>
          <a:p>
            <a:endParaRPr lang="en-CH" b="1" dirty="0"/>
          </a:p>
          <a:p>
            <a:endParaRPr lang="en-CH" b="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50723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b="1" dirty="0"/>
          </a:p>
          <a:p>
            <a:endParaRPr lang="en-CH" b="0" dirty="0"/>
          </a:p>
        </p:txBody>
      </p:sp>
      <p:sp>
        <p:nvSpPr>
          <p:cNvPr id="4" name="Slide Number Placeholder 3"/>
          <p:cNvSpPr>
            <a:spLocks noGrp="1"/>
          </p:cNvSpPr>
          <p:nvPr>
            <p:ph type="sldNum" sz="quarter" idx="5"/>
          </p:nvPr>
        </p:nvSpPr>
        <p:spPr/>
        <p:txBody>
          <a:bodyPr/>
          <a:lstStyle/>
          <a:p>
            <a:fld id="{5BC3F745-936E-E64C-822F-C311E85D7265}" type="slidenum">
              <a:rPr lang="en-CH" smtClean="0"/>
              <a:t>116</a:t>
            </a:fld>
            <a:endParaRPr lang="en-CH"/>
          </a:p>
        </p:txBody>
      </p:sp>
    </p:spTree>
    <p:extLst>
      <p:ext uri="{BB962C8B-B14F-4D97-AF65-F5344CB8AC3E}">
        <p14:creationId xmlns:p14="http://schemas.microsoft.com/office/powerpoint/2010/main" val="325479781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BC3F745-936E-E64C-822F-C311E85D7265}" type="slidenum">
              <a:rPr kumimoji="0" lang="en-CH"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CH"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073692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B959945-7217-484B-8E74-88DC87A74BB0}" type="slidenum">
              <a:rPr lang="en-US" smtClean="0"/>
              <a:pPr/>
              <a:t>118</a:t>
            </a:fld>
            <a:endParaRPr lang="en-US"/>
          </a:p>
        </p:txBody>
      </p:sp>
    </p:spTree>
    <p:extLst>
      <p:ext uri="{BB962C8B-B14F-4D97-AF65-F5344CB8AC3E}">
        <p14:creationId xmlns:p14="http://schemas.microsoft.com/office/powerpoint/2010/main" val="411245482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3F7FAF-8CF6-EA4D-89B9-6564C012324C}" type="slidenum">
              <a:rPr kumimoji="0" lang="en-US" altLang="en-US" sz="1200" b="0" i="0" u="none" strike="noStrike" kern="1200" cap="none" spc="0" normalizeH="0" baseline="0" noProof="0" smtClean="0">
                <a:ln>
                  <a:noFill/>
                </a:ln>
                <a:solidFill>
                  <a:prstClr val="black"/>
                </a:solidFill>
                <a:effectLst/>
                <a:uLnTx/>
                <a:uFillTx/>
                <a:latin typeface="Calibri"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253212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This is a core</a:t>
            </a:r>
            <a:r>
              <a:rPr lang="zh-CN" altLang="en-US" sz="1400" kern="1200" dirty="0">
                <a:solidFill>
                  <a:schemeClr val="tx1"/>
                </a:solidFill>
                <a:effectLst/>
                <a:latin typeface="Arial" charset="0"/>
                <a:ea typeface="+mn-ea"/>
                <a:cs typeface="+mn-cs"/>
              </a:rPr>
              <a:t> </a:t>
            </a:r>
            <a:r>
              <a:rPr lang="en-US" altLang="zh-CN" sz="1400" kern="1200" dirty="0">
                <a:solidFill>
                  <a:schemeClr val="tx1"/>
                </a:solidFill>
                <a:effectLst/>
                <a:latin typeface="Arial" charset="0"/>
                <a:ea typeface="+mn-ea"/>
                <a:cs typeface="+mn-cs"/>
              </a:rPr>
              <a:t>part of ReRAM-based PIM. We use resistance of each cell to represent the value of weight, and</a:t>
            </a:r>
            <a:r>
              <a:rPr lang="zh-CN" altLang="en-US" sz="1400" kern="1200" dirty="0">
                <a:solidFill>
                  <a:schemeClr val="tx1"/>
                </a:solidFill>
                <a:effectLst/>
                <a:latin typeface="Arial" charset="0"/>
                <a:ea typeface="+mn-ea"/>
                <a:cs typeface="+mn-cs"/>
              </a:rPr>
              <a:t> </a:t>
            </a:r>
            <a:r>
              <a:rPr lang="en-US" altLang="zh-CN" sz="1400" kern="1200" dirty="0">
                <a:solidFill>
                  <a:schemeClr val="tx1"/>
                </a:solidFill>
                <a:effectLst/>
                <a:latin typeface="Arial" charset="0"/>
                <a:ea typeface="+mn-ea"/>
                <a:cs typeface="+mn-cs"/>
              </a:rPr>
              <a:t>add voltages representing values of inputs on each row.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According to the </a:t>
            </a:r>
            <a:r>
              <a:rPr lang="en-US" sz="1200" b="0" i="0" u="none" strike="noStrike" kern="1200" dirty="0">
                <a:solidFill>
                  <a:schemeClr val="tx1"/>
                </a:solidFill>
                <a:effectLst/>
                <a:latin typeface="Arial" charset="0"/>
                <a:ea typeface="+mn-ea"/>
                <a:cs typeface="+mn-cs"/>
              </a:rPr>
              <a:t>Kirchhoff</a:t>
            </a:r>
            <a:r>
              <a:rPr lang="zh-CN" altLang="en-US" sz="1200" b="0" i="0" u="none" strike="noStrike" kern="1200" dirty="0">
                <a:solidFill>
                  <a:schemeClr val="tx1"/>
                </a:solidFill>
                <a:effectLst/>
                <a:latin typeface="Arial" charset="0"/>
                <a:ea typeface="+mn-ea"/>
                <a:cs typeface="+mn-cs"/>
              </a:rPr>
              <a:t>‘</a:t>
            </a:r>
            <a:r>
              <a:rPr lang="en-US" altLang="zh-CN" sz="1200" b="0" i="0" u="none" strike="noStrike" kern="1200" dirty="0">
                <a:solidFill>
                  <a:schemeClr val="tx1"/>
                </a:solidFill>
                <a:effectLst/>
                <a:latin typeface="Arial" charset="0"/>
                <a:ea typeface="+mn-ea"/>
                <a:cs typeface="+mn-cs"/>
              </a:rPr>
              <a:t>s</a:t>
            </a:r>
            <a:r>
              <a:rPr lang="en-US" altLang="zh-CN" sz="1400" kern="1200" dirty="0">
                <a:solidFill>
                  <a:schemeClr val="tx1"/>
                </a:solidFill>
                <a:effectLst/>
                <a:latin typeface="Arial" charset="0"/>
                <a:ea typeface="+mn-ea"/>
                <a:cs typeface="+mn-cs"/>
              </a:rPr>
              <a:t> law, we finally obtain a current, representing the value of output. Thus, by modifying the peripheral circuit of </a:t>
            </a:r>
            <a:r>
              <a:rPr lang="en-US" altLang="zh-CN" sz="1400" kern="1200" dirty="0" err="1">
                <a:solidFill>
                  <a:schemeClr val="tx1"/>
                </a:solidFill>
                <a:effectLst/>
                <a:latin typeface="Arial" charset="0"/>
                <a:ea typeface="+mn-ea"/>
                <a:cs typeface="+mn-cs"/>
              </a:rPr>
              <a:t>ReRAM</a:t>
            </a:r>
            <a:r>
              <a:rPr lang="en-US" altLang="zh-CN" sz="1400" kern="1200" dirty="0">
                <a:solidFill>
                  <a:schemeClr val="tx1"/>
                </a:solidFill>
                <a:effectLst/>
                <a:latin typeface="Arial" charset="0"/>
                <a:ea typeface="+mn-ea"/>
                <a:cs typeface="+mn-cs"/>
              </a:rPr>
              <a:t> array, it can support a Matrix-Multiply-Vector operation in almost one read cycle. Let’s see how to do it.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We have an input vector, multiply it with a matrix, and get an output vector.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First, we write the matrix into a ReRAM array.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sz="1400" kern="1200" dirty="0">
              <a:solidFill>
                <a:schemeClr val="tx1"/>
              </a:solidFill>
              <a:effectLst/>
              <a:latin typeface="Arial" charset="0"/>
              <a:ea typeface="+mn-ea"/>
              <a:cs typeface="+mn-cs"/>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sz="1400" kern="1200" dirty="0">
                <a:solidFill>
                  <a:schemeClr val="tx1"/>
                </a:solidFill>
                <a:effectLst/>
                <a:latin typeface="Arial" charset="0"/>
                <a:ea typeface="+mn-ea"/>
                <a:cs typeface="+mn-cs"/>
              </a:rPr>
              <a:t>Then we feed inputs into the ReRAM array, through performing an analog sum, finally we obtain outputs.</a:t>
            </a:r>
            <a:endParaRPr lang="zh-CN" altLang="zh-CN" sz="1400" kern="1200" dirty="0">
              <a:solidFill>
                <a:schemeClr val="tx1"/>
              </a:solidFill>
              <a:effectLst/>
              <a:latin typeface="Arial" charset="0"/>
              <a:ea typeface="+mn-ea"/>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kumimoji="1" lang="zh-CN" altLang="en-US" dirty="0"/>
          </a:p>
        </p:txBody>
      </p:sp>
      <p:sp>
        <p:nvSpPr>
          <p:cNvPr id="4" name="幻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51CA6C7-3AC9-4A26-B0BF-DF8AFF740679}" type="slidenum">
              <a:rPr kumimoji="0" lang="ko-KR" altLang="en-US" sz="1200" b="0" i="0" u="none" strike="noStrike" kern="1200" cap="none" spc="0" normalizeH="0" baseline="0" noProof="0" smtClean="0">
                <a:ln>
                  <a:noFill/>
                </a:ln>
                <a:solidFill>
                  <a:prstClr val="black"/>
                </a:solidFill>
                <a:effectLst/>
                <a:uLnTx/>
                <a:uFillTx/>
                <a:latin typeface="Calibri" charset="0"/>
                <a:ea typeface="맑은 고딕" panose="020B0503020000020004" pitchFamily="34" charset="-127"/>
                <a:cs typeface="+mn-cs"/>
              </a:rPr>
              <a:pPr marL="0" marR="0" lvl="0" indent="0" algn="r" defTabSz="914400" rtl="0" eaLnBrk="1" fontAlgn="base" latinLnBrk="0" hangingPunct="1">
                <a:lnSpc>
                  <a:spcPct val="100000"/>
                </a:lnSpc>
                <a:spcBef>
                  <a:spcPct val="0"/>
                </a:spcBef>
                <a:spcAft>
                  <a:spcPct val="0"/>
                </a:spcAft>
                <a:buClrTx/>
                <a:buSzTx/>
                <a:buFontTx/>
                <a:buNone/>
                <a:tabLst/>
                <a:defRPr/>
              </a:pPr>
              <a:t>122</a:t>
            </a:fld>
            <a:endParaRPr kumimoji="0" lang="en-US" altLang="ko-KR" sz="1200" b="0" i="0" u="none" strike="noStrike" kern="1200" cap="none" spc="0" normalizeH="0" baseline="0" noProof="0" dirty="0">
              <a:ln>
                <a:noFill/>
              </a:ln>
              <a:solidFill>
                <a:prstClr val="black"/>
              </a:solidFill>
              <a:effectLst/>
              <a:uLnTx/>
              <a:uFillTx/>
              <a:latin typeface="Calibri" charset="0"/>
              <a:ea typeface="ＭＳ Ｐゴシック" charset="-128"/>
              <a:cs typeface="+mn-cs"/>
            </a:endParaRPr>
          </a:p>
        </p:txBody>
      </p:sp>
    </p:spTree>
    <p:extLst>
      <p:ext uri="{BB962C8B-B14F-4D97-AF65-F5344CB8AC3E}">
        <p14:creationId xmlns:p14="http://schemas.microsoft.com/office/powerpoint/2010/main" val="149829274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7">
            <a:extLst>
              <a:ext uri="{FF2B5EF4-FFF2-40B4-BE49-F238E27FC236}">
                <a16:creationId xmlns:a16="http://schemas.microsoft.com/office/drawing/2014/main" id="{4970873D-26C9-4F4E-BB94-4E1EC127E8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1225">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defTabSz="911225">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defTabSz="911225">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911225"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911225" rtl="0" eaLnBrk="1" fontAlgn="auto" latinLnBrk="0" hangingPunct="1">
              <a:lnSpc>
                <a:spcPct val="100000"/>
              </a:lnSpc>
              <a:spcBef>
                <a:spcPct val="0"/>
              </a:spcBef>
              <a:spcAft>
                <a:spcPts val="0"/>
              </a:spcAft>
              <a:buClrTx/>
              <a:buSzTx/>
              <a:buFontTx/>
              <a:buNone/>
              <a:tabLst/>
              <a:defRPr/>
            </a:pPr>
            <a:fld id="{24E82DFE-E98A-254F-BFEC-3824591F8463}"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1225" rtl="0" eaLnBrk="1" fontAlgn="auto" latinLnBrk="0" hangingPunct="1">
                <a:lnSpc>
                  <a:spcPct val="100000"/>
                </a:lnSpc>
                <a:spcBef>
                  <a:spcPct val="0"/>
                </a:spcBef>
                <a:spcAft>
                  <a:spcPts val="0"/>
                </a:spcAft>
                <a:buClrTx/>
                <a:buSzTx/>
                <a:buFontTx/>
                <a:buNone/>
                <a:tabLst/>
                <a:defRPr/>
              </a:pPr>
              <a:t>123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6146" name="Rectangle 2">
            <a:extLst>
              <a:ext uri="{FF2B5EF4-FFF2-40B4-BE49-F238E27FC236}">
                <a16:creationId xmlns:a16="http://schemas.microsoft.com/office/drawing/2014/main" id="{C2A0FF1F-825F-734E-90D6-E0ED72CA90C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6147" name="Rectangle 3">
            <a:extLst>
              <a:ext uri="{FF2B5EF4-FFF2-40B4-BE49-F238E27FC236}">
                <a16:creationId xmlns:a16="http://schemas.microsoft.com/office/drawing/2014/main" id="{9CF49887-C12A-984F-8FC8-8B47E5DE79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eaLnBrk="1" hangingPunct="1">
              <a:spcBef>
                <a:spcPct val="0"/>
              </a:spcBef>
            </a:pPr>
            <a:endParaRPr lang="en-US" altLang="en-US"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6762492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992850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115338377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5.emf"/></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1.png"/><Relationship Id="rId1" Type="http://schemas.openxmlformats.org/officeDocument/2006/relationships/slideMaster" Target="../slideMasters/slideMaster65.xml"/><Relationship Id="rId4" Type="http://schemas.openxmlformats.org/officeDocument/2006/relationships/image" Target="../media/image10.jpeg"/></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9.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0.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0.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71.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7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4.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2.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3.png"/><Relationship Id="rId1" Type="http://schemas.openxmlformats.org/officeDocument/2006/relationships/slideMaster" Target="../slideMasters/slideMaster7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28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2/28/25</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a:t>마스터 제목 스타일 편집</a:t>
            </a:r>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a:t>마스터 부제목 스타일 편집</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2025. 2. 28.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a:t>마스터 제목 스타일 편집</a:t>
            </a:r>
          </a:p>
        </p:txBody>
      </p:sp>
      <p:sp>
        <p:nvSpPr>
          <p:cNvPr id="3" name="내용 개체 틀 2"/>
          <p:cNvSpPr>
            <a:spLocks noGrp="1"/>
          </p:cNvSpPr>
          <p:nvPr>
            <p:ph idx="1"/>
          </p:nvPr>
        </p:nvSpPr>
        <p:spPr>
          <a:xfrm>
            <a:off x="457200" y="1340768"/>
            <a:ext cx="8229600" cy="4968552"/>
          </a:xfrm>
        </p:spPr>
        <p:txBody>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2025. 2. 28.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a:t>마스터 제목 스타일 편집</a:t>
            </a:r>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2025. 2. 28.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2025. 2. 28.</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a:t>마스터 제목 스타일 편집</a:t>
            </a:r>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2025. 2. 28.</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2025. 2. 28.</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2025. 2. 28.</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2/28/25</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rPr>
              <a:pPr/>
              <a:t>2/28/25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rPr>
              <a:pPr/>
              <a:t>2/28/25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rPr>
              <a:pPr/>
              <a:t>2/28/25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rPr>
              <a:pPr/>
              <a:t>2/28/25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rPr>
              <a:pPr/>
              <a:t>2/28/25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rPr>
              <a:pPr/>
              <a:t>2/28/25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rPr>
              <a:pPr/>
              <a:t>2/28/25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rPr>
              <a:pPr/>
              <a:t>2/28/25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rPr>
              <a:pPr/>
              <a:t>2/28/25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rPr>
              <a:pPr/>
              <a:t>2/28/25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rPr>
              <a:pPr/>
              <a:t>2/28/25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a:t>Click to edit Master subtitle style</a:t>
            </a:r>
          </a:p>
        </p:txBody>
      </p:sp>
    </p:spTree>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a:t>Click to edit Master title style</a:t>
            </a:r>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a:t>Click to edit Master text styles</a:t>
            </a:r>
          </a:p>
        </p:txBody>
      </p:sp>
    </p:spTree>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cSld>
  <p:clrMapOvr>
    <a:masterClrMapping/>
  </p:clrMapOvr>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sz="1350">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sz="1350">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3600"/>
            </a:lvl1pPr>
          </a:lstStyle>
          <a:p>
            <a:r>
              <a:rPr lang="en-US" altLang="zh-TW"/>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zh-TW"/>
              <a:t>Click to edit Master subtitle style</a:t>
            </a:r>
            <a:endParaRPr lang="en-US" altLang="en-US"/>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900">
                <a:latin typeface="Garamond" pitchFamily="18" charset="0"/>
              </a:defRPr>
            </a:lvl1pPr>
          </a:lstStyle>
          <a:p>
            <a:endParaRPr 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900"/>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idx="1"/>
          </p:nvPr>
        </p:nvSpPr>
        <p:spPr/>
        <p:txBody>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0"/>
            <a:ext cx="7772400" cy="1362075"/>
          </a:xfrm>
        </p:spPr>
        <p:txBody>
          <a:bodyPr/>
          <a:lstStyle>
            <a:lvl1pPr algn="l">
              <a:defRPr sz="3000" b="1" cap="all"/>
            </a:lvl1pPr>
          </a:lstStyle>
          <a:p>
            <a:r>
              <a:rPr lang="en-US" altLang="zh-TW"/>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ltLang="zh-TW"/>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TW"/>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Text Placeholder 4"/>
          <p:cNvSpPr>
            <a:spLocks noGrp="1"/>
          </p:cNvSpPr>
          <p:nvPr>
            <p:ph type="body" sz="quarter" idx="3"/>
          </p:nvPr>
        </p:nvSpPr>
        <p:spPr>
          <a:xfrm>
            <a:off x="4645035"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6" name="Content Placeholder 5"/>
          <p:cNvSpPr>
            <a:spLocks noGrp="1"/>
          </p:cNvSpPr>
          <p:nvPr>
            <p:ph sz="quarter" idx="4"/>
          </p:nvPr>
        </p:nvSpPr>
        <p:spPr>
          <a:xfrm>
            <a:off x="4645035"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ltLang="zh-TW"/>
              <a:t>Click to edit Master title style</a:t>
            </a:r>
            <a:endParaRPr lang="en-US"/>
          </a:p>
        </p:txBody>
      </p:sp>
      <p:sp>
        <p:nvSpPr>
          <p:cNvPr id="3" name="Content Placeholder 2"/>
          <p:cNvSpPr>
            <a:spLocks noGrp="1"/>
          </p:cNvSpPr>
          <p:nvPr>
            <p:ph idx="1"/>
          </p:nvPr>
        </p:nvSpPr>
        <p:spPr>
          <a:xfrm>
            <a:off x="3575050" y="27307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ltLang="zh-TW"/>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altLang="zh-TW" noProof="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zh-TW"/>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prstClr val="black"/>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prstClr val="black"/>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930401317"/>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40768776"/>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260511931"/>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986174166"/>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89919389"/>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05318677"/>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77374766"/>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68041354"/>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43398135"/>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629488110"/>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533301839"/>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234625789"/>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588409016"/>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3816495892"/>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4031889725"/>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043419311"/>
      </p:ext>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287196653"/>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443399964"/>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491952778"/>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3665507306"/>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182677281"/>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820621740"/>
      </p:ext>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7456820"/>
      </p:ext>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26908"/>
      </p:ext>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6354275"/>
      </p:ext>
    </p:extLst>
  </p:cSld>
  <p:clrMapOvr>
    <a:masterClrMapping/>
  </p:clrMapOvr>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248345"/>
      </p:ext>
    </p:extLst>
  </p:cSld>
  <p:clrMapOvr>
    <a:masterClrMapping/>
  </p:clrMapOvr>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797984"/>
      </p:ext>
    </p:extLst>
  </p:cSld>
  <p:clrMapOvr>
    <a:masterClrMapping/>
  </p:clrMapOvr>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6771066"/>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6128682"/>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798312"/>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9677376"/>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6940184"/>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021759"/>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eaLnBrk="1" hangingPunct="1">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194996880"/>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3022748827"/>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2844348648"/>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673294743"/>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2431732729"/>
      </p:ext>
    </p:extLst>
  </p:cSld>
  <p:clrMapOvr>
    <a:masterClrMapping/>
  </p:clrMapOvr>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978746972"/>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386205692"/>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666324575"/>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1766707855"/>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452579808"/>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110139324"/>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1698652"/>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8482364"/>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161478"/>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4185520"/>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4878452"/>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09680095"/>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36310"/>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1627763"/>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407949"/>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1999752"/>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7868246"/>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03425495"/>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470731054"/>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1852116492"/>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969844510"/>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307270744"/>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113182394"/>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986152822"/>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062486270"/>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018878341"/>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2983644539"/>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968205396"/>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CDC00C90-2B48-774D-9D10-ACD2AA1FABF5}"/>
              </a:ext>
            </a:extLst>
          </p:cNvPr>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99AEA994-74D3-F245-934E-07CD18FA44C3}"/>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503ED410-A9AE-8449-9FA1-D23B9ED458F9}"/>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C5096B33-C878-B64E-8604-BF7B8540464E}"/>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D5E56938-326F-5F44-80B6-62A0071E3E54}"/>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2C0A28E5-8C47-A644-82FE-3D3608916BE2}"/>
              </a:ext>
            </a:extLst>
          </p:cNvPr>
          <p:cNvSpPr>
            <a:spLocks noGrp="1" noChangeArrowheads="1"/>
          </p:cNvSpPr>
          <p:nvPr>
            <p:ph type="sldNum" sz="quarter" idx="12"/>
          </p:nvPr>
        </p:nvSpPr>
        <p:spPr/>
        <p:txBody>
          <a:bodyPr/>
          <a:lstStyle>
            <a:lvl1pPr>
              <a:defRPr sz="1200"/>
            </a:lvl1pPr>
          </a:lstStyle>
          <a:p>
            <a:pPr>
              <a:defRPr/>
            </a:pPr>
            <a:fld id="{25068BFD-CE97-1846-81A4-E105DC1B4DBA}" type="slidenum">
              <a:rPr lang="en-US" altLang="en-US"/>
              <a:pPr>
                <a:defRPr/>
              </a:pPr>
              <a:t>‹#›</a:t>
            </a:fld>
            <a:endParaRPr lang="en-US" altLang="en-US"/>
          </a:p>
        </p:txBody>
      </p:sp>
    </p:spTree>
    <p:extLst>
      <p:ext uri="{BB962C8B-B14F-4D97-AF65-F5344CB8AC3E}">
        <p14:creationId xmlns:p14="http://schemas.microsoft.com/office/powerpoint/2010/main" val="4043721932"/>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C7EF4DF-9854-0047-B390-FE284708696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15A02980-DCD2-954D-8D11-E3B6E3D1C240}"/>
              </a:ext>
            </a:extLst>
          </p:cNvPr>
          <p:cNvSpPr>
            <a:spLocks noGrp="1" noChangeArrowheads="1"/>
          </p:cNvSpPr>
          <p:nvPr>
            <p:ph type="sldNum" sz="quarter" idx="11"/>
          </p:nvPr>
        </p:nvSpPr>
        <p:spPr>
          <a:ln/>
        </p:spPr>
        <p:txBody>
          <a:bodyPr/>
          <a:lstStyle>
            <a:lvl1pPr>
              <a:defRPr/>
            </a:lvl1pPr>
          </a:lstStyle>
          <a:p>
            <a:pPr>
              <a:defRPr/>
            </a:pPr>
            <a:fld id="{696CF17A-3047-224B-BC46-DD606BE3B229}" type="slidenum">
              <a:rPr lang="en-US" altLang="en-US"/>
              <a:pPr>
                <a:defRPr/>
              </a:pPr>
              <a:t>‹#›</a:t>
            </a:fld>
            <a:endParaRPr lang="en-US" altLang="en-US"/>
          </a:p>
        </p:txBody>
      </p:sp>
    </p:spTree>
    <p:extLst>
      <p:ext uri="{BB962C8B-B14F-4D97-AF65-F5344CB8AC3E}">
        <p14:creationId xmlns:p14="http://schemas.microsoft.com/office/powerpoint/2010/main" val="165626076"/>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CE49ADBD-06B6-8446-AA68-DEB60554B86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0FB0AD4B-F99D-A04F-AFEA-C26A531657EF}"/>
              </a:ext>
            </a:extLst>
          </p:cNvPr>
          <p:cNvSpPr>
            <a:spLocks noGrp="1" noChangeArrowheads="1"/>
          </p:cNvSpPr>
          <p:nvPr>
            <p:ph type="sldNum" sz="quarter" idx="11"/>
          </p:nvPr>
        </p:nvSpPr>
        <p:spPr>
          <a:ln/>
        </p:spPr>
        <p:txBody>
          <a:bodyPr/>
          <a:lstStyle>
            <a:lvl1pPr>
              <a:defRPr/>
            </a:lvl1pPr>
          </a:lstStyle>
          <a:p>
            <a:pPr>
              <a:defRPr/>
            </a:pPr>
            <a:fld id="{480945C1-562E-0B43-8BA6-CECFB3DB6883}" type="slidenum">
              <a:rPr lang="en-US" altLang="en-US"/>
              <a:pPr>
                <a:defRPr/>
              </a:pPr>
              <a:t>‹#›</a:t>
            </a:fld>
            <a:endParaRPr lang="en-US" altLang="en-US"/>
          </a:p>
        </p:txBody>
      </p:sp>
    </p:spTree>
    <p:extLst>
      <p:ext uri="{BB962C8B-B14F-4D97-AF65-F5344CB8AC3E}">
        <p14:creationId xmlns:p14="http://schemas.microsoft.com/office/powerpoint/2010/main" val="2847917747"/>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7B0B1CC9-3AFE-3B4A-916B-FD0123FECDB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D0ADB426-B89D-CE46-AC70-3C1BF392FD2A}"/>
              </a:ext>
            </a:extLst>
          </p:cNvPr>
          <p:cNvSpPr>
            <a:spLocks noGrp="1" noChangeArrowheads="1"/>
          </p:cNvSpPr>
          <p:nvPr>
            <p:ph type="sldNum" sz="quarter" idx="11"/>
          </p:nvPr>
        </p:nvSpPr>
        <p:spPr>
          <a:ln/>
        </p:spPr>
        <p:txBody>
          <a:bodyPr/>
          <a:lstStyle>
            <a:lvl1pPr>
              <a:defRPr/>
            </a:lvl1pPr>
          </a:lstStyle>
          <a:p>
            <a:pPr>
              <a:defRPr/>
            </a:pPr>
            <a:fld id="{FD41BB3E-5830-2B45-BB27-0294365D18EF}" type="slidenum">
              <a:rPr lang="en-US" altLang="en-US"/>
              <a:pPr>
                <a:defRPr/>
              </a:pPr>
              <a:t>‹#›</a:t>
            </a:fld>
            <a:endParaRPr lang="en-US" altLang="en-US"/>
          </a:p>
        </p:txBody>
      </p:sp>
    </p:spTree>
    <p:extLst>
      <p:ext uri="{BB962C8B-B14F-4D97-AF65-F5344CB8AC3E}">
        <p14:creationId xmlns:p14="http://schemas.microsoft.com/office/powerpoint/2010/main" val="2759301775"/>
      </p:ext>
    </p:extLst>
  </p:cSld>
  <p:clrMapOvr>
    <a:masterClrMapping/>
  </p:clrMapOvr>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38422B8E-BA55-FE4A-81E9-8B46CBC0B31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2E94FC70-3D31-9340-9E6C-A712F6C3A501}"/>
              </a:ext>
            </a:extLst>
          </p:cNvPr>
          <p:cNvSpPr>
            <a:spLocks noGrp="1" noChangeArrowheads="1"/>
          </p:cNvSpPr>
          <p:nvPr>
            <p:ph type="sldNum" sz="quarter" idx="11"/>
          </p:nvPr>
        </p:nvSpPr>
        <p:spPr>
          <a:ln/>
        </p:spPr>
        <p:txBody>
          <a:bodyPr/>
          <a:lstStyle>
            <a:lvl1pPr>
              <a:defRPr/>
            </a:lvl1pPr>
          </a:lstStyle>
          <a:p>
            <a:pPr>
              <a:defRPr/>
            </a:pPr>
            <a:fld id="{ACEFB2BF-590A-6A48-A02A-D30AA854250D}" type="slidenum">
              <a:rPr lang="en-US" altLang="en-US"/>
              <a:pPr>
                <a:defRPr/>
              </a:pPr>
              <a:t>‹#›</a:t>
            </a:fld>
            <a:endParaRPr lang="en-US" altLang="en-US"/>
          </a:p>
        </p:txBody>
      </p:sp>
    </p:spTree>
    <p:extLst>
      <p:ext uri="{BB962C8B-B14F-4D97-AF65-F5344CB8AC3E}">
        <p14:creationId xmlns:p14="http://schemas.microsoft.com/office/powerpoint/2010/main" val="2982690492"/>
      </p:ext>
    </p:extLst>
  </p:cSld>
  <p:clrMapOvr>
    <a:masterClrMapping/>
  </p:clrMapOvr>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25F3CC42-0BD2-394C-8B7F-5631AD30E6A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4679DEDC-0C3A-3C44-A2D5-4BD3691757A9}"/>
              </a:ext>
            </a:extLst>
          </p:cNvPr>
          <p:cNvSpPr>
            <a:spLocks noGrp="1" noChangeArrowheads="1"/>
          </p:cNvSpPr>
          <p:nvPr>
            <p:ph type="sldNum" sz="quarter" idx="11"/>
          </p:nvPr>
        </p:nvSpPr>
        <p:spPr>
          <a:ln/>
        </p:spPr>
        <p:txBody>
          <a:bodyPr/>
          <a:lstStyle>
            <a:lvl1pPr>
              <a:defRPr/>
            </a:lvl1pPr>
          </a:lstStyle>
          <a:p>
            <a:pPr>
              <a:defRPr/>
            </a:pPr>
            <a:fld id="{CF03530E-84F0-4E4D-97EC-F41FDF532921}" type="slidenum">
              <a:rPr lang="en-US" altLang="en-US"/>
              <a:pPr>
                <a:defRPr/>
              </a:pPr>
              <a:t>‹#›</a:t>
            </a:fld>
            <a:endParaRPr lang="en-US" altLang="en-US"/>
          </a:p>
        </p:txBody>
      </p:sp>
    </p:spTree>
    <p:extLst>
      <p:ext uri="{BB962C8B-B14F-4D97-AF65-F5344CB8AC3E}">
        <p14:creationId xmlns:p14="http://schemas.microsoft.com/office/powerpoint/2010/main" val="2379072469"/>
      </p:ext>
    </p:extLst>
  </p:cSld>
  <p:clrMapOvr>
    <a:masterClrMapping/>
  </p:clrMapOvr>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E18DF1E5-E2E8-6947-99AF-7738B051BC7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9663BC53-9B1F-B146-8B0E-991A3099170E}"/>
              </a:ext>
            </a:extLst>
          </p:cNvPr>
          <p:cNvSpPr>
            <a:spLocks noGrp="1" noChangeArrowheads="1"/>
          </p:cNvSpPr>
          <p:nvPr>
            <p:ph type="sldNum" sz="quarter" idx="11"/>
          </p:nvPr>
        </p:nvSpPr>
        <p:spPr>
          <a:ln/>
        </p:spPr>
        <p:txBody>
          <a:bodyPr/>
          <a:lstStyle>
            <a:lvl1pPr>
              <a:defRPr/>
            </a:lvl1pPr>
          </a:lstStyle>
          <a:p>
            <a:pPr>
              <a:defRPr/>
            </a:pPr>
            <a:fld id="{AF3C5C33-E6A1-4847-95A7-3EBF9E8B9CAD}" type="slidenum">
              <a:rPr lang="en-US" altLang="en-US"/>
              <a:pPr>
                <a:defRPr/>
              </a:pPr>
              <a:t>‹#›</a:t>
            </a:fld>
            <a:endParaRPr lang="en-US" altLang="en-US"/>
          </a:p>
        </p:txBody>
      </p:sp>
    </p:spTree>
    <p:extLst>
      <p:ext uri="{BB962C8B-B14F-4D97-AF65-F5344CB8AC3E}">
        <p14:creationId xmlns:p14="http://schemas.microsoft.com/office/powerpoint/2010/main" val="4021952159"/>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3E7E5B98-DD40-5A4E-A09F-1A9E05C90B7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C4051EDA-0257-094E-A24D-0D703F040B2B}"/>
              </a:ext>
            </a:extLst>
          </p:cNvPr>
          <p:cNvSpPr>
            <a:spLocks noGrp="1" noChangeArrowheads="1"/>
          </p:cNvSpPr>
          <p:nvPr>
            <p:ph type="sldNum" sz="quarter" idx="11"/>
          </p:nvPr>
        </p:nvSpPr>
        <p:spPr>
          <a:ln/>
        </p:spPr>
        <p:txBody>
          <a:bodyPr/>
          <a:lstStyle>
            <a:lvl1pPr>
              <a:defRPr/>
            </a:lvl1pPr>
          </a:lstStyle>
          <a:p>
            <a:pPr>
              <a:defRPr/>
            </a:pPr>
            <a:fld id="{96F1F150-A575-9E40-AA2B-9458DBEC6D59}" type="slidenum">
              <a:rPr lang="en-US" altLang="en-US"/>
              <a:pPr>
                <a:defRPr/>
              </a:pPr>
              <a:t>‹#›</a:t>
            </a:fld>
            <a:endParaRPr lang="en-US" altLang="en-US"/>
          </a:p>
        </p:txBody>
      </p:sp>
    </p:spTree>
    <p:extLst>
      <p:ext uri="{BB962C8B-B14F-4D97-AF65-F5344CB8AC3E}">
        <p14:creationId xmlns:p14="http://schemas.microsoft.com/office/powerpoint/2010/main" val="2253111488"/>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F7DFFAD8-B4E9-194F-A4BA-01659826153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D408619-7AF3-7B4F-BD18-D47A85A5592E}"/>
              </a:ext>
            </a:extLst>
          </p:cNvPr>
          <p:cNvSpPr>
            <a:spLocks noGrp="1" noChangeArrowheads="1"/>
          </p:cNvSpPr>
          <p:nvPr>
            <p:ph type="sldNum" sz="quarter" idx="11"/>
          </p:nvPr>
        </p:nvSpPr>
        <p:spPr>
          <a:ln/>
        </p:spPr>
        <p:txBody>
          <a:bodyPr/>
          <a:lstStyle>
            <a:lvl1pPr>
              <a:defRPr/>
            </a:lvl1pPr>
          </a:lstStyle>
          <a:p>
            <a:pPr>
              <a:defRPr/>
            </a:pPr>
            <a:fld id="{E844B256-FDB8-A24A-BC54-E455A5EB84A9}" type="slidenum">
              <a:rPr lang="en-US" altLang="en-US"/>
              <a:pPr>
                <a:defRPr/>
              </a:pPr>
              <a:t>‹#›</a:t>
            </a:fld>
            <a:endParaRPr lang="en-US" altLang="en-US"/>
          </a:p>
        </p:txBody>
      </p:sp>
    </p:spTree>
    <p:extLst>
      <p:ext uri="{BB962C8B-B14F-4D97-AF65-F5344CB8AC3E}">
        <p14:creationId xmlns:p14="http://schemas.microsoft.com/office/powerpoint/2010/main" val="1922563859"/>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9E45739-2222-874D-9ADA-D29F4ED43FB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E334804F-BD3E-3B41-A0D1-E466DD49F22E}"/>
              </a:ext>
            </a:extLst>
          </p:cNvPr>
          <p:cNvSpPr>
            <a:spLocks noGrp="1" noChangeArrowheads="1"/>
          </p:cNvSpPr>
          <p:nvPr>
            <p:ph type="sldNum" sz="quarter" idx="11"/>
          </p:nvPr>
        </p:nvSpPr>
        <p:spPr>
          <a:ln/>
        </p:spPr>
        <p:txBody>
          <a:bodyPr/>
          <a:lstStyle>
            <a:lvl1pPr>
              <a:defRPr/>
            </a:lvl1pPr>
          </a:lstStyle>
          <a:p>
            <a:pPr>
              <a:defRPr/>
            </a:pPr>
            <a:fld id="{18BB26D8-7164-314F-AD57-1692E7A0EDBC}" type="slidenum">
              <a:rPr lang="en-US" altLang="en-US"/>
              <a:pPr>
                <a:defRPr/>
              </a:pPr>
              <a:t>‹#›</a:t>
            </a:fld>
            <a:endParaRPr lang="en-US" altLang="en-US"/>
          </a:p>
        </p:txBody>
      </p:sp>
    </p:spTree>
    <p:extLst>
      <p:ext uri="{BB962C8B-B14F-4D97-AF65-F5344CB8AC3E}">
        <p14:creationId xmlns:p14="http://schemas.microsoft.com/office/powerpoint/2010/main" val="457244716"/>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82887B67-9E93-F84F-9444-CEA91BB1C946}"/>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69B68B1E-88E7-FB46-BF5C-290B340EEA78}"/>
              </a:ext>
            </a:extLst>
          </p:cNvPr>
          <p:cNvSpPr>
            <a:spLocks noGrp="1" noChangeArrowheads="1"/>
          </p:cNvSpPr>
          <p:nvPr>
            <p:ph type="sldNum" sz="quarter" idx="11"/>
          </p:nvPr>
        </p:nvSpPr>
        <p:spPr>
          <a:ln/>
        </p:spPr>
        <p:txBody>
          <a:bodyPr/>
          <a:lstStyle>
            <a:lvl1pPr>
              <a:defRPr/>
            </a:lvl1pPr>
          </a:lstStyle>
          <a:p>
            <a:pPr>
              <a:defRPr/>
            </a:pPr>
            <a:fld id="{67BFF8DB-66A4-8F4B-9ECB-5597B3DAFE8A}" type="slidenum">
              <a:rPr lang="en-US" altLang="en-US"/>
              <a:pPr>
                <a:defRPr/>
              </a:pPr>
              <a:t>‹#›</a:t>
            </a:fld>
            <a:endParaRPr lang="en-US" altLang="en-US"/>
          </a:p>
        </p:txBody>
      </p:sp>
    </p:spTree>
    <p:extLst>
      <p:ext uri="{BB962C8B-B14F-4D97-AF65-F5344CB8AC3E}">
        <p14:creationId xmlns:p14="http://schemas.microsoft.com/office/powerpoint/2010/main" val="3159951418"/>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55F49D8D-996B-D84B-BAC3-E81FCC0D249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B64841AC-0C79-4A4E-B268-24574D71519A}"/>
              </a:ext>
            </a:extLst>
          </p:cNvPr>
          <p:cNvSpPr>
            <a:spLocks noGrp="1" noChangeArrowheads="1"/>
          </p:cNvSpPr>
          <p:nvPr>
            <p:ph type="sldNum" sz="quarter" idx="11"/>
          </p:nvPr>
        </p:nvSpPr>
        <p:spPr>
          <a:ln/>
        </p:spPr>
        <p:txBody>
          <a:bodyPr/>
          <a:lstStyle>
            <a:lvl1pPr>
              <a:defRPr/>
            </a:lvl1pPr>
          </a:lstStyle>
          <a:p>
            <a:pPr>
              <a:defRPr/>
            </a:pPr>
            <a:fld id="{1299FE76-E591-2347-A8E7-E38782B1C689}" type="slidenum">
              <a:rPr lang="en-US" altLang="en-US"/>
              <a:pPr>
                <a:defRPr/>
              </a:pPr>
              <a:t>‹#›</a:t>
            </a:fld>
            <a:endParaRPr lang="en-US" altLang="en-US"/>
          </a:p>
        </p:txBody>
      </p:sp>
    </p:spTree>
    <p:extLst>
      <p:ext uri="{BB962C8B-B14F-4D97-AF65-F5344CB8AC3E}">
        <p14:creationId xmlns:p14="http://schemas.microsoft.com/office/powerpoint/2010/main" val="3501174241"/>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2658042"/>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775802"/>
      </p:ext>
    </p:extLst>
  </p:cSld>
  <p:clrMapOvr>
    <a:masterClrMapping/>
  </p:clrMapOvr>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966446"/>
      </p:ext>
    </p:extLst>
  </p:cSld>
  <p:clrMapOvr>
    <a:masterClrMapping/>
  </p:clrMapOvr>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931253"/>
      </p:ext>
    </p:extLst>
  </p:cSld>
  <p:clrMapOvr>
    <a:masterClrMapping/>
  </p:clrMapOvr>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9473481"/>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8120122"/>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8014594"/>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802520"/>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4679863"/>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054041"/>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3516007"/>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80714961"/>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849193371"/>
      </p:ext>
    </p:extLst>
  </p:cSld>
  <p:clrMapOvr>
    <a:masterClrMapping/>
  </p:clrMapOvr>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589501526"/>
      </p:ext>
    </p:extLst>
  </p:cSld>
  <p:clrMapOvr>
    <a:masterClrMapping/>
  </p:clrMapOvr>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46749651"/>
      </p:ext>
    </p:extLst>
  </p:cSld>
  <p:clrMapOvr>
    <a:masterClrMapping/>
  </p:clrMapOvr>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040607654"/>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166817788"/>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203430946"/>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3621467233"/>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558646969"/>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878319528"/>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740107998"/>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6611412"/>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3683005"/>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991947"/>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6846919"/>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5541919"/>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9768868"/>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381794"/>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5540252"/>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0510753"/>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2388659"/>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0961845"/>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1937757"/>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1889456"/>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6784263"/>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137394"/>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7434173"/>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0469503"/>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4542624"/>
      </p:ext>
    </p:extLst>
  </p:cSld>
  <p:clrMapOvr>
    <a:masterClrMapping/>
  </p:clrMapOvr>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8563842"/>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4580434"/>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604124"/>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1290896"/>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7256847"/>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1770"/>
      </p:ext>
    </p:extLst>
  </p:cSld>
  <p:clrMapOvr>
    <a:masterClrMapping/>
  </p:clrMapOvr>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03353"/>
      </p:ext>
    </p:extLst>
  </p:cSld>
  <p:clrMapOvr>
    <a:masterClrMapping/>
  </p:clrMapOvr>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881052"/>
      </p:ext>
    </p:extLst>
  </p:cSld>
  <p:clrMapOvr>
    <a:masterClrMapping/>
  </p:clrMapOvr>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8093815"/>
      </p:ext>
    </p:extLst>
  </p:cSld>
  <p:clrMapOvr>
    <a:masterClrMapping/>
  </p:clrMapOvr>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366137"/>
      </p:ext>
    </p:extLst>
  </p:cSld>
  <p:clrMapOvr>
    <a:masterClrMapping/>
  </p:clrMapOvr>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9387529"/>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807467"/>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232110"/>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917201"/>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2576942"/>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375152"/>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697546"/>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563949"/>
      </p:ext>
    </p:extLst>
  </p:cSld>
  <p:clrMapOvr>
    <a:masterClrMapping/>
  </p:clrMapOvr>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5968767"/>
      </p:ext>
    </p:extLst>
  </p:cSld>
  <p:clrMapOvr>
    <a:masterClrMapping/>
  </p:clrMapOvr>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010157"/>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0068310"/>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751675"/>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721418"/>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0145277"/>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3586944"/>
      </p:ext>
    </p:extLst>
  </p:cSld>
  <p:clrMapOvr>
    <a:masterClrMapping/>
  </p:clrMapOvr>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6344101"/>
      </p:ext>
    </p:extLst>
  </p:cSld>
  <p:clrMapOvr>
    <a:masterClrMapping/>
  </p:clrMapOvr>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4338968"/>
      </p:ext>
    </p:extLst>
  </p:cSld>
  <p:clrMapOvr>
    <a:masterClrMapping/>
  </p:clrMapOvr>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269631"/>
      </p:ext>
    </p:extLst>
  </p:cSld>
  <p:clrMapOvr>
    <a:masterClrMapping/>
  </p:clrMapOvr>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74391"/>
      </p:ext>
    </p:extLst>
  </p:cSld>
  <p:clrMapOvr>
    <a:masterClrMapping/>
  </p:clrMapOvr>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482950"/>
      </p:ext>
    </p:extLst>
  </p:cSld>
  <p:clrMapOvr>
    <a:masterClrMapping/>
  </p:clrMapOvr>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484604"/>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cstate="screen">
            <a:extLst>
              <a:ext uri="{28A0092B-C50C-407E-A947-70E740481C1C}">
                <a14:useLocalDpi xmlns:a14="http://schemas.microsoft.com/office/drawing/2010/main"/>
              </a:ext>
            </a:extLst>
          </a:blip>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cstate="screen">
            <a:lum bright="-8000"/>
            <a:extLst>
              <a:ext uri="{28A0092B-C50C-407E-A947-70E740481C1C}">
                <a14:useLocalDpi xmlns:a14="http://schemas.microsoft.com/office/drawing/2010/main"/>
              </a:ext>
            </a:extLst>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05679"/>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4105328"/>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4969480"/>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185131"/>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4230101"/>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35113"/>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070776"/>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503890"/>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647218"/>
      </p:ext>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6397697"/>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a:t>Click to edit Master title style</a:t>
            </a:r>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499945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1724017"/>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423395"/>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8492406"/>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364639"/>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2089538"/>
      </p:ext>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1450286"/>
      </p:ext>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5437046"/>
      </p:ext>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617253"/>
      </p:ext>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9625676"/>
      </p:ext>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2090546"/>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64748584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9100005"/>
      </p:ext>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5056819"/>
      </p:ext>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6412476"/>
      </p:ext>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28089379"/>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5081763"/>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8603731"/>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8735776"/>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766877"/>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6333599"/>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1804900"/>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a:t>Click to edit Master title style</a:t>
            </a:r>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054212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67627032"/>
      </p:ext>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2867705307"/>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909213287"/>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4004551678"/>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52114607"/>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2396304225"/>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686446272"/>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4147850429"/>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2727827147"/>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402603565"/>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41652260"/>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0238494"/>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7273774"/>
      </p:ext>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525032"/>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407841"/>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8197304"/>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5844893"/>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6572785"/>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2490012"/>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24392628"/>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75681358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3930839"/>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634247"/>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53547196"/>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9537139"/>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4076267"/>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7316184"/>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5361187"/>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929227"/>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0194000"/>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5794084"/>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503525"/>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9029388"/>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7053703"/>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1183286"/>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4187587689"/>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2906073210"/>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841937945"/>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610741826"/>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554522207"/>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2081880840"/>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2232130875"/>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2104288215"/>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1178303478"/>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1405102020"/>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r>
              <a:rPr lang="en-US" altLang="en-US"/>
              <a:t>Juan Gómez Luna. NTNU Gjøvik, 16/August/2016</a:t>
            </a: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2170455392"/>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3406493594"/>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541418167"/>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19222955"/>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198287346"/>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224051311"/>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293033677"/>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783937851"/>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2894882459"/>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550556957"/>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4073670780"/>
      </p:ext>
    </p:extLst>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0584815"/>
      </p:ext>
    </p:extLst>
  </p:cSld>
  <p:clrMapOvr>
    <a:masterClrMapping/>
  </p:clrMapOvr>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t>2/28/25</a:t>
            </a:fld>
            <a:endParaRPr lang="en-US"/>
          </a:p>
        </p:txBody>
      </p:sp>
      <p:sp>
        <p:nvSpPr>
          <p:cNvPr id="10" name="Footer Placeholder 9"/>
          <p:cNvSpPr>
            <a:spLocks noGrp="1"/>
          </p:cNvSpPr>
          <p:nvPr>
            <p:ph type="ftr" sz="quarter" idx="11"/>
          </p:nvPr>
        </p:nvSpPr>
        <p:spPr/>
        <p:txBody>
          <a:bodyPr/>
          <a:lstStyle/>
          <a:p>
            <a:endParaRPr lang="en-US" dirty="0"/>
          </a:p>
        </p:txBody>
      </p:sp>
      <p:sp>
        <p:nvSpPr>
          <p:cNvPr id="11" name="Slide Number Placeholder 10"/>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492315846"/>
      </p:ext>
    </p:extLst>
  </p:cSld>
  <p:clrMapOvr>
    <a:overrideClrMapping bg1="lt1" tx1="dk1" bg2="lt2" tx2="dk2" accent1="accent1" accent2="accent2" accent3="accent3" accent4="accent4" accent5="accent5" accent6="accent6" hlink="hlink" folHlink="folHlink"/>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t>2/28/25</a:t>
            </a:fld>
            <a:endParaRPr lang="en-US"/>
          </a:p>
        </p:txBody>
      </p:sp>
      <p:sp>
        <p:nvSpPr>
          <p:cNvPr id="6" name="Footer Placeholder 5"/>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156730039"/>
      </p:ext>
    </p:extLst>
  </p:cSld>
  <p:clrMapOvr>
    <a:overrideClrMapping bg1="lt1" tx1="dk1" bg2="lt2" tx2="dk2" accent1="accent1" accent2="accent2" accent3="accent3" accent4="accent4" accent5="accent5" accent6="accent6" hlink="hlink" folHlink="folHlink"/>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t>2/28/25</a:t>
            </a:fld>
            <a:endParaRPr lang="en-US"/>
          </a:p>
        </p:txBody>
      </p:sp>
      <p:sp>
        <p:nvSpPr>
          <p:cNvPr id="6" name="Footer Placeholder 5"/>
          <p:cNvSpPr>
            <a:spLocks noGrp="1"/>
          </p:cNvSpPr>
          <p:nvPr>
            <p:ph type="ftr" sz="quarter" idx="13"/>
          </p:nvPr>
        </p:nvSpPr>
        <p:spPr/>
        <p:txBody>
          <a:bodyPr/>
          <a:lstStyle/>
          <a:p>
            <a:endParaRPr lang="en-US" dirty="0"/>
          </a:p>
        </p:txBody>
      </p:sp>
      <p:sp>
        <p:nvSpPr>
          <p:cNvPr id="7" name="Slide Number Placeholder 6"/>
          <p:cNvSpPr>
            <a:spLocks noGrp="1"/>
          </p:cNvSpPr>
          <p:nvPr>
            <p:ph type="sldNum" sz="quarter" idx="14"/>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453638048"/>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t>2/28/25</a:t>
            </a:fld>
            <a:endParaRPr lang="en-US"/>
          </a:p>
        </p:txBody>
      </p:sp>
      <p:sp>
        <p:nvSpPr>
          <p:cNvPr id="5" name="Footer Placeholder 4"/>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07534132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343345180"/>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t>2/28/25</a:t>
            </a:fld>
            <a:endParaRPr lang="en-US"/>
          </a:p>
        </p:txBody>
      </p:sp>
      <p:sp>
        <p:nvSpPr>
          <p:cNvPr id="6" name="Footer Placeholder 5"/>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156889935"/>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t>2/28/25</a:t>
            </a:fld>
            <a:endParaRPr lang="en-US"/>
          </a:p>
        </p:txBody>
      </p:sp>
      <p:sp>
        <p:nvSpPr>
          <p:cNvPr id="7" name="Footer Placeholder 6"/>
          <p:cNvSpPr>
            <a:spLocks noGrp="1"/>
          </p:cNvSpPr>
          <p:nvPr>
            <p:ph type="ftr" sz="quarter" idx="11"/>
          </p:nvPr>
        </p:nvSpPr>
        <p:spPr/>
        <p:txBody>
          <a:bodyPr/>
          <a:lstStyle/>
          <a:p>
            <a:endParaRPr lang="en-US" dirty="0"/>
          </a:p>
        </p:txBody>
      </p:sp>
      <p:sp>
        <p:nvSpPr>
          <p:cNvPr id="8" name="Slide Number Placeholder 7"/>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16447157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t>2/28/25</a:t>
            </a:fld>
            <a:endParaRPr lang="en-US"/>
          </a:p>
        </p:txBody>
      </p:sp>
      <p:sp>
        <p:nvSpPr>
          <p:cNvPr id="7" name="Footer Placeholder 6"/>
          <p:cNvSpPr>
            <a:spLocks noGrp="1"/>
          </p:cNvSpPr>
          <p:nvPr>
            <p:ph type="ftr" sz="quarter" idx="11"/>
          </p:nvPr>
        </p:nvSpPr>
        <p:spPr/>
        <p:txBody>
          <a:bodyPr/>
          <a:lstStyle/>
          <a:p>
            <a:endParaRPr lang="en-US" dirty="0"/>
          </a:p>
        </p:txBody>
      </p:sp>
      <p:sp>
        <p:nvSpPr>
          <p:cNvPr id="8" name="Slide Number Placeholder 7"/>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42573314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t>2/28/25</a:t>
            </a:fld>
            <a:endParaRPr lang="en-US"/>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2377600235"/>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t>2/28/25</a:t>
            </a:fld>
            <a:endParaRPr lang="en-US"/>
          </a:p>
        </p:txBody>
      </p:sp>
      <p:sp>
        <p:nvSpPr>
          <p:cNvPr id="10" name="Footer Placeholder 9"/>
          <p:cNvSpPr>
            <a:spLocks noGrp="1"/>
          </p:cNvSpPr>
          <p:nvPr>
            <p:ph type="ftr" sz="quarter" idx="11"/>
          </p:nvPr>
        </p:nvSpPr>
        <p:spPr/>
        <p:txBody>
          <a:bodyPr/>
          <a:lstStyle/>
          <a:p>
            <a:endParaRPr lang="en-US" dirty="0"/>
          </a:p>
        </p:txBody>
      </p:sp>
      <p:sp>
        <p:nvSpPr>
          <p:cNvPr id="11" name="Slide Number Placeholder 10"/>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09409846"/>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t>2/28/25</a:t>
            </a:fld>
            <a:endParaRPr lang="en-US"/>
          </a:p>
        </p:txBody>
      </p:sp>
      <p:sp>
        <p:nvSpPr>
          <p:cNvPr id="9" name="Footer Placeholder 8"/>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3802169756"/>
      </p:ext>
    </p:extLst>
  </p:cSld>
  <p:clrMapOvr>
    <a:overrideClrMapping bg1="dk1" tx1="lt1" bg2="dk2" tx2="lt2" accent1="accent1" accent2="accent2" accent3="accent3" accent4="accent4" accent5="accent5" accent6="accent6" hlink="hlink" folHlink="folHlink"/>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t>2/28/25</a:t>
            </a:fld>
            <a:endParaRPr lang="en-US"/>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449382373"/>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t>2/28/25</a:t>
            </a:fld>
            <a:endParaRPr lang="en-US"/>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81998931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338509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79447"/>
            <a:ext cx="8987622" cy="740193"/>
          </a:xfrm>
          <a:prstGeom prst="rect">
            <a:avLst/>
          </a:prstGeom>
        </p:spPr>
        <p:txBody>
          <a:bodyPr/>
          <a:lstStyle>
            <a:lvl1pPr>
              <a:defRPr sz="4000" b="1">
                <a:solidFill>
                  <a:schemeClr val="tx1"/>
                </a:solidFill>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hasCustomPrompt="1"/>
          </p:nvPr>
        </p:nvSpPr>
        <p:spPr>
          <a:xfrm>
            <a:off x="75991" y="911224"/>
            <a:ext cx="8987622" cy="5318753"/>
          </a:xfrm>
          <a:prstGeom prst="rect">
            <a:avLst/>
          </a:prstGeom>
        </p:spPr>
        <p:txBody>
          <a:bodyPr/>
          <a:lstStyle>
            <a:lvl1pPr>
              <a:defRPr sz="2800">
                <a:latin typeface="Cambria" panose="02040503050406030204" pitchFamily="18" charset="0"/>
              </a:defRPr>
            </a:lvl1pPr>
            <a:lvl2pPr marL="685800" indent="-228600">
              <a:buFont typeface="Cambria" panose="02040503050406030204" pitchFamily="18" charset="0"/>
              <a:buChar char="-"/>
              <a:defRPr sz="2400">
                <a:latin typeface="Cambria" panose="02040503050406030204" pitchFamily="18" charset="0"/>
              </a:defRPr>
            </a:lvl2pPr>
            <a:lvl3pPr>
              <a:defRPr sz="2000">
                <a:latin typeface="Cambria" panose="02040503050406030204" pitchFamily="18" charset="0"/>
              </a:defRPr>
            </a:lvl3pPr>
            <a:lvl4pPr>
              <a:defRPr sz="2000">
                <a:latin typeface="Cambria" panose="02040503050406030204" pitchFamily="18" charset="0"/>
              </a:defRPr>
            </a:lvl4pPr>
            <a:lvl5pPr>
              <a:defRPr sz="20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9" name="Picture 8" descr="safari.png"/>
          <p:cNvPicPr>
            <a:picLocks noChangeAspect="1"/>
          </p:cNvPicPr>
          <p:nvPr userDrawn="1"/>
        </p:nvPicPr>
        <p:blipFill>
          <a:blip r:embed="rId2" cstate="print"/>
          <a:stretch>
            <a:fillRect/>
          </a:stretch>
        </p:blipFill>
        <p:spPr>
          <a:xfrm>
            <a:off x="189560" y="6413144"/>
            <a:ext cx="1080120" cy="312522"/>
          </a:xfrm>
          <a:prstGeom prst="rect">
            <a:avLst/>
          </a:prstGeom>
        </p:spPr>
      </p:pic>
    </p:spTree>
    <p:extLst>
      <p:ext uri="{BB962C8B-B14F-4D97-AF65-F5344CB8AC3E}">
        <p14:creationId xmlns:p14="http://schemas.microsoft.com/office/powerpoint/2010/main" val="196722937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173308204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617582"/>
      </p:ext>
    </p:extLst>
  </p:cSld>
  <p:clrMapOvr>
    <a:masterClrMapping/>
  </p:clrMapOvr>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257509"/>
      </p:ext>
    </p:extLst>
  </p:cSld>
  <p:clrMapOvr>
    <a:masterClrMapping/>
  </p:clrMapOvr>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4662162"/>
      </p:ext>
    </p:extLst>
  </p:cSld>
  <p:clrMapOvr>
    <a:masterClrMapping/>
  </p:clrMapOvr>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185493"/>
      </p:ext>
    </p:extLst>
  </p:cSld>
  <p:clrMapOvr>
    <a:masterClrMapping/>
  </p:clrMapOvr>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9682941"/>
      </p:ext>
    </p:extLst>
  </p:cSld>
  <p:clrMapOvr>
    <a:masterClrMapping/>
  </p:clrMapOvr>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5294882"/>
      </p:ext>
    </p:extLst>
  </p:cSld>
  <p:clrMapOvr>
    <a:masterClrMapping/>
  </p:clrMapOvr>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988996"/>
      </p:ext>
    </p:extLst>
  </p:cSld>
  <p:clrMapOvr>
    <a:masterClrMapping/>
  </p:clrMapOvr>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1250370"/>
      </p:ext>
    </p:extLst>
  </p:cSld>
  <p:clrMapOvr>
    <a:masterClrMapping/>
  </p:clrMapOvr>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860778"/>
      </p:ext>
    </p:extLst>
  </p:cSld>
  <p:clrMapOvr>
    <a:masterClrMapping/>
  </p:clrMapOvr>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4112"/>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a:t>Click to edit Master title style</a:t>
            </a:r>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68815"/>
      </p:ext>
    </p:extLst>
  </p:cSld>
  <p:clrMapOvr>
    <a:masterClrMapping/>
  </p:clrMapOvr>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3504494551"/>
      </p:ext>
    </p:extLst>
  </p:cSld>
  <p:clrMapOvr>
    <a:masterClrMapping/>
  </p:clrMapOvr>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464722346"/>
      </p:ext>
    </p:extLst>
  </p:cSld>
  <p:clrMapOvr>
    <a:masterClrMapping/>
  </p:clrMapOvr>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2951266905"/>
      </p:ext>
    </p:extLst>
  </p:cSld>
  <p:clrMapOvr>
    <a:masterClrMapping/>
  </p:clrMapOvr>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2049135"/>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2912208044"/>
      </p:ext>
    </p:extLst>
  </p:cSld>
  <p:clrMapOvr>
    <a:masterClrMapping/>
  </p:clrMapOvr>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185326197"/>
      </p:ext>
    </p:extLst>
  </p:cSld>
  <p:clrMapOvr>
    <a:masterClrMapping/>
  </p:clrMapOvr>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1479488599"/>
      </p:ext>
    </p:extLst>
  </p:cSld>
  <p:clrMapOvr>
    <a:masterClrMapping/>
  </p:clrMapOvr>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4669865"/>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2769677468"/>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2237133227"/>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1522553654"/>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593367"/>
            <a:ext cx="85206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536633"/>
            <a:ext cx="8520600" cy="45552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6217623"/>
            <a:ext cx="5487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7786398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a:extLst>
              <a:ext uri="{FF2B5EF4-FFF2-40B4-BE49-F238E27FC236}">
                <a16:creationId xmlns:a16="http://schemas.microsoft.com/office/drawing/2014/main" id="{9CD35D2D-5E91-46D5-981B-E75BA6DA714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a:extLst>
              <a:ext uri="{FF2B5EF4-FFF2-40B4-BE49-F238E27FC236}">
                <a16:creationId xmlns:a16="http://schemas.microsoft.com/office/drawing/2014/main" id="{7A21EAFC-4035-4857-807A-CB62B3BF44F4}"/>
              </a:ext>
            </a:extLst>
          </p:cNvPr>
          <p:cNvSpPr>
            <a:spLocks noGrp="1" noChangeArrowheads="1"/>
          </p:cNvSpPr>
          <p:nvPr>
            <p:ph type="ftr" sz="quarter" idx="10"/>
          </p:nvPr>
        </p:nvSpPr>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C888C28F-145F-424D-84CC-5AE9AF6843AB}"/>
              </a:ext>
            </a:extLst>
          </p:cNvPr>
          <p:cNvSpPr>
            <a:spLocks noGrp="1" noChangeArrowheads="1"/>
          </p:cNvSpPr>
          <p:nvPr>
            <p:ph type="sldNum" sz="quarter" idx="11"/>
          </p:nvPr>
        </p:nvSpPr>
        <p:spPr/>
        <p:txBody>
          <a:bodyPr/>
          <a:lstStyle>
            <a:lvl1pPr>
              <a:defRPr/>
            </a:lvl1pPr>
          </a:lstStyle>
          <a:p>
            <a:pPr>
              <a:defRPr/>
            </a:pPr>
            <a:fld id="{43826BB2-7A42-4BD5-B790-DBCEF432F448}" type="slidenum">
              <a:rPr lang="en-US" altLang="en-US"/>
              <a:pPr>
                <a:defRPr/>
              </a:pPr>
              <a:t>‹#›</a:t>
            </a:fld>
            <a:endParaRPr lang="en-US" altLang="en-US"/>
          </a:p>
        </p:txBody>
      </p:sp>
    </p:spTree>
    <p:extLst>
      <p:ext uri="{BB962C8B-B14F-4D97-AF65-F5344CB8AC3E}">
        <p14:creationId xmlns:p14="http://schemas.microsoft.com/office/powerpoint/2010/main" val="920010822"/>
      </p:ext>
    </p:extLst>
  </p:cSld>
  <p:clrMapOvr>
    <a:masterClrMapping/>
  </p:clrMapOvr>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409AC565-7350-4525-9420-2EB7757D3061}"/>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4AA7F312-6BE9-48B6-AA7B-A6D10D628BA6}"/>
              </a:ext>
            </a:extLst>
          </p:cNvPr>
          <p:cNvSpPr>
            <a:spLocks noGrp="1" noChangeArrowheads="1"/>
          </p:cNvSpPr>
          <p:nvPr>
            <p:ph type="sldNum" sz="quarter" idx="11"/>
          </p:nvPr>
        </p:nvSpPr>
        <p:spPr>
          <a:ln/>
        </p:spPr>
        <p:txBody>
          <a:bodyPr/>
          <a:lstStyle>
            <a:lvl1pPr>
              <a:defRPr/>
            </a:lvl1pPr>
          </a:lstStyle>
          <a:p>
            <a:pPr>
              <a:defRPr/>
            </a:pPr>
            <a:fld id="{8B19D7DF-598B-483B-A6D0-8553CDFAE631}" type="slidenum">
              <a:rPr lang="en-US" altLang="en-US"/>
              <a:pPr>
                <a:defRPr/>
              </a:pPr>
              <a:t>‹#›</a:t>
            </a:fld>
            <a:endParaRPr lang="en-US" altLang="en-US"/>
          </a:p>
        </p:txBody>
      </p:sp>
    </p:spTree>
    <p:extLst>
      <p:ext uri="{BB962C8B-B14F-4D97-AF65-F5344CB8AC3E}">
        <p14:creationId xmlns:p14="http://schemas.microsoft.com/office/powerpoint/2010/main" val="4103998078"/>
      </p:ext>
    </p:extLst>
  </p:cSld>
  <p:clrMapOvr>
    <a:masterClrMapping/>
  </p:clrMapOvr>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08787426-EFB2-4064-9F82-5B1B136B39E1}"/>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60038527-DAED-4D79-A54B-129F6A20F670}"/>
              </a:ext>
            </a:extLst>
          </p:cNvPr>
          <p:cNvSpPr>
            <a:spLocks noGrp="1" noChangeArrowheads="1"/>
          </p:cNvSpPr>
          <p:nvPr>
            <p:ph type="sldNum" sz="quarter" idx="11"/>
          </p:nvPr>
        </p:nvSpPr>
        <p:spPr>
          <a:ln/>
        </p:spPr>
        <p:txBody>
          <a:bodyPr/>
          <a:lstStyle>
            <a:lvl1pPr>
              <a:defRPr/>
            </a:lvl1pPr>
          </a:lstStyle>
          <a:p>
            <a:pPr>
              <a:defRPr/>
            </a:pPr>
            <a:fld id="{63D67C19-8364-4600-B88B-828769DCBD4B}" type="slidenum">
              <a:rPr lang="en-US" altLang="en-US"/>
              <a:pPr>
                <a:defRPr/>
              </a:pPr>
              <a:t>‹#›</a:t>
            </a:fld>
            <a:endParaRPr lang="en-US" altLang="en-US"/>
          </a:p>
        </p:txBody>
      </p:sp>
    </p:spTree>
    <p:extLst>
      <p:ext uri="{BB962C8B-B14F-4D97-AF65-F5344CB8AC3E}">
        <p14:creationId xmlns:p14="http://schemas.microsoft.com/office/powerpoint/2010/main" val="2749112868"/>
      </p:ext>
    </p:extLst>
  </p:cSld>
  <p:clrMapOvr>
    <a:masterClrMapping/>
  </p:clrMapOvr>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DB333F77-5829-459B-B71C-A401B0AC83F8}"/>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DC357D67-E160-41BD-A8F4-591D3B61CA44}"/>
              </a:ext>
            </a:extLst>
          </p:cNvPr>
          <p:cNvSpPr>
            <a:spLocks noGrp="1" noChangeArrowheads="1"/>
          </p:cNvSpPr>
          <p:nvPr>
            <p:ph type="sldNum" sz="quarter" idx="11"/>
          </p:nvPr>
        </p:nvSpPr>
        <p:spPr>
          <a:ln/>
        </p:spPr>
        <p:txBody>
          <a:bodyPr/>
          <a:lstStyle>
            <a:lvl1pPr>
              <a:defRPr/>
            </a:lvl1pPr>
          </a:lstStyle>
          <a:p>
            <a:pPr>
              <a:defRPr/>
            </a:pPr>
            <a:fld id="{A9E1BDAC-3FCE-4406-AD14-A59ECE86B20E}" type="slidenum">
              <a:rPr lang="en-US" altLang="en-US"/>
              <a:pPr>
                <a:defRPr/>
              </a:pPr>
              <a:t>‹#›</a:t>
            </a:fld>
            <a:endParaRPr lang="en-US" altLang="en-US"/>
          </a:p>
        </p:txBody>
      </p:sp>
    </p:spTree>
    <p:extLst>
      <p:ext uri="{BB962C8B-B14F-4D97-AF65-F5344CB8AC3E}">
        <p14:creationId xmlns:p14="http://schemas.microsoft.com/office/powerpoint/2010/main" val="2135372309"/>
      </p:ext>
    </p:extLst>
  </p:cSld>
  <p:clrMapOvr>
    <a:masterClrMapping/>
  </p:clrMapOvr>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D26DBB79-5AEF-450D-8A69-9E473A6D46FD}"/>
              </a:ext>
            </a:extLst>
          </p:cNvPr>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a:extLst>
              <a:ext uri="{FF2B5EF4-FFF2-40B4-BE49-F238E27FC236}">
                <a16:creationId xmlns:a16="http://schemas.microsoft.com/office/drawing/2014/main" id="{5613F326-A967-4A16-9691-5994EAA77F81}"/>
              </a:ext>
            </a:extLst>
          </p:cNvPr>
          <p:cNvSpPr>
            <a:spLocks noGrp="1" noChangeArrowheads="1"/>
          </p:cNvSpPr>
          <p:nvPr>
            <p:ph type="sldNum" sz="quarter" idx="11"/>
          </p:nvPr>
        </p:nvSpPr>
        <p:spPr>
          <a:ln/>
        </p:spPr>
        <p:txBody>
          <a:bodyPr/>
          <a:lstStyle>
            <a:lvl1pPr>
              <a:defRPr/>
            </a:lvl1pPr>
          </a:lstStyle>
          <a:p>
            <a:pPr>
              <a:defRPr/>
            </a:pPr>
            <a:fld id="{4DDDAB56-7687-49EE-9BFA-357DD2115F9B}" type="slidenum">
              <a:rPr lang="en-US" altLang="en-US"/>
              <a:pPr>
                <a:defRPr/>
              </a:pPr>
              <a:t>‹#›</a:t>
            </a:fld>
            <a:endParaRPr lang="en-US" altLang="en-US"/>
          </a:p>
        </p:txBody>
      </p:sp>
    </p:spTree>
    <p:extLst>
      <p:ext uri="{BB962C8B-B14F-4D97-AF65-F5344CB8AC3E}">
        <p14:creationId xmlns:p14="http://schemas.microsoft.com/office/powerpoint/2010/main" val="1532744262"/>
      </p:ext>
    </p:extLst>
  </p:cSld>
  <p:clrMapOvr>
    <a:masterClrMapping/>
  </p:clrMapOvr>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25C5F115-951D-416A-8367-F27935F171CC}"/>
              </a:ext>
            </a:extLst>
          </p:cNvPr>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a:extLst>
              <a:ext uri="{FF2B5EF4-FFF2-40B4-BE49-F238E27FC236}">
                <a16:creationId xmlns:a16="http://schemas.microsoft.com/office/drawing/2014/main" id="{9FA67899-1E4C-4F33-994F-0FE9DDF922F2}"/>
              </a:ext>
            </a:extLst>
          </p:cNvPr>
          <p:cNvSpPr>
            <a:spLocks noGrp="1" noChangeArrowheads="1"/>
          </p:cNvSpPr>
          <p:nvPr>
            <p:ph type="sldNum" sz="quarter" idx="11"/>
          </p:nvPr>
        </p:nvSpPr>
        <p:spPr>
          <a:ln/>
        </p:spPr>
        <p:txBody>
          <a:bodyPr/>
          <a:lstStyle>
            <a:lvl1pPr>
              <a:defRPr/>
            </a:lvl1pPr>
          </a:lstStyle>
          <a:p>
            <a:pPr>
              <a:defRPr/>
            </a:pPr>
            <a:fld id="{EE6ABE56-5E07-4208-997F-19E78ED34494}" type="slidenum">
              <a:rPr lang="en-US" altLang="en-US"/>
              <a:pPr>
                <a:defRPr/>
              </a:pPr>
              <a:t>‹#›</a:t>
            </a:fld>
            <a:endParaRPr lang="en-US" altLang="en-US"/>
          </a:p>
        </p:txBody>
      </p:sp>
    </p:spTree>
    <p:extLst>
      <p:ext uri="{BB962C8B-B14F-4D97-AF65-F5344CB8AC3E}">
        <p14:creationId xmlns:p14="http://schemas.microsoft.com/office/powerpoint/2010/main" val="2038879376"/>
      </p:ext>
    </p:extLst>
  </p:cSld>
  <p:clrMapOvr>
    <a:masterClrMapping/>
  </p:clrMapOvr>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A3210EB8-01E8-436A-B41F-069A2DB8B749}"/>
              </a:ext>
            </a:extLst>
          </p:cNvPr>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a:extLst>
              <a:ext uri="{FF2B5EF4-FFF2-40B4-BE49-F238E27FC236}">
                <a16:creationId xmlns:a16="http://schemas.microsoft.com/office/drawing/2014/main" id="{88357862-E4F0-4312-AEFB-533810CEB356}"/>
              </a:ext>
            </a:extLst>
          </p:cNvPr>
          <p:cNvSpPr>
            <a:spLocks noGrp="1" noChangeArrowheads="1"/>
          </p:cNvSpPr>
          <p:nvPr>
            <p:ph type="sldNum" sz="quarter" idx="11"/>
          </p:nvPr>
        </p:nvSpPr>
        <p:spPr>
          <a:ln/>
        </p:spPr>
        <p:txBody>
          <a:bodyPr/>
          <a:lstStyle>
            <a:lvl1pPr>
              <a:defRPr/>
            </a:lvl1pPr>
          </a:lstStyle>
          <a:p>
            <a:pPr>
              <a:defRPr/>
            </a:pPr>
            <a:fld id="{63632353-6DA2-4969-8B9B-3DBC4F8425A4}" type="slidenum">
              <a:rPr lang="en-US" altLang="en-US"/>
              <a:pPr>
                <a:defRPr/>
              </a:pPr>
              <a:t>‹#›</a:t>
            </a:fld>
            <a:endParaRPr lang="en-US" altLang="en-US"/>
          </a:p>
        </p:txBody>
      </p:sp>
    </p:spTree>
    <p:extLst>
      <p:ext uri="{BB962C8B-B14F-4D97-AF65-F5344CB8AC3E}">
        <p14:creationId xmlns:p14="http://schemas.microsoft.com/office/powerpoint/2010/main" val="1102853564"/>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7D8C17F0-0F2C-4BA2-ACAD-9F9DD7E1D754}"/>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01206954-09DD-443F-8138-FD04D7E91044}"/>
              </a:ext>
            </a:extLst>
          </p:cNvPr>
          <p:cNvSpPr>
            <a:spLocks noGrp="1" noChangeArrowheads="1"/>
          </p:cNvSpPr>
          <p:nvPr>
            <p:ph type="sldNum" sz="quarter" idx="11"/>
          </p:nvPr>
        </p:nvSpPr>
        <p:spPr>
          <a:ln/>
        </p:spPr>
        <p:txBody>
          <a:bodyPr/>
          <a:lstStyle>
            <a:lvl1pPr>
              <a:defRPr/>
            </a:lvl1pPr>
          </a:lstStyle>
          <a:p>
            <a:pPr>
              <a:defRPr/>
            </a:pPr>
            <a:fld id="{00E294FE-CC9E-4E10-B310-514CFBF72E7D}" type="slidenum">
              <a:rPr lang="en-US" altLang="en-US"/>
              <a:pPr>
                <a:defRPr/>
              </a:pPr>
              <a:t>‹#›</a:t>
            </a:fld>
            <a:endParaRPr lang="en-US" altLang="en-US"/>
          </a:p>
        </p:txBody>
      </p:sp>
    </p:spTree>
    <p:extLst>
      <p:ext uri="{BB962C8B-B14F-4D97-AF65-F5344CB8AC3E}">
        <p14:creationId xmlns:p14="http://schemas.microsoft.com/office/powerpoint/2010/main" val="3350566870"/>
      </p:ext>
    </p:extLst>
  </p:cSld>
  <p:clrMapOvr>
    <a:masterClrMapping/>
  </p:clrMapOvr>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2D2B0F18-FF15-4EF6-984A-01641DEDA288}"/>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a:extLst>
              <a:ext uri="{FF2B5EF4-FFF2-40B4-BE49-F238E27FC236}">
                <a16:creationId xmlns:a16="http://schemas.microsoft.com/office/drawing/2014/main" id="{1E37D587-FAF0-4764-AD77-644AFEF7307D}"/>
              </a:ext>
            </a:extLst>
          </p:cNvPr>
          <p:cNvSpPr>
            <a:spLocks noGrp="1" noChangeArrowheads="1"/>
          </p:cNvSpPr>
          <p:nvPr>
            <p:ph type="sldNum" sz="quarter" idx="11"/>
          </p:nvPr>
        </p:nvSpPr>
        <p:spPr>
          <a:ln/>
        </p:spPr>
        <p:txBody>
          <a:bodyPr/>
          <a:lstStyle>
            <a:lvl1pPr>
              <a:defRPr/>
            </a:lvl1pPr>
          </a:lstStyle>
          <a:p>
            <a:pPr>
              <a:defRPr/>
            </a:pPr>
            <a:fld id="{EA63DEC2-A46B-4DF0-9B6D-3DA55177CC49}" type="slidenum">
              <a:rPr lang="en-US" altLang="en-US"/>
              <a:pPr>
                <a:defRPr/>
              </a:pPr>
              <a:t>‹#›</a:t>
            </a:fld>
            <a:endParaRPr lang="en-US" altLang="en-US"/>
          </a:p>
        </p:txBody>
      </p:sp>
    </p:spTree>
    <p:extLst>
      <p:ext uri="{BB962C8B-B14F-4D97-AF65-F5344CB8AC3E}">
        <p14:creationId xmlns:p14="http://schemas.microsoft.com/office/powerpoint/2010/main" val="280765019"/>
      </p:ext>
    </p:extLst>
  </p:cSld>
  <p:clrMapOvr>
    <a:masterClrMapping/>
  </p:clrMapOvr>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C0A08B9B-687C-4AD3-8C6D-FA4C5E16A313}"/>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5BE2A02B-D63E-4DD6-9FFA-98D71570A2AD}"/>
              </a:ext>
            </a:extLst>
          </p:cNvPr>
          <p:cNvSpPr>
            <a:spLocks noGrp="1" noChangeArrowheads="1"/>
          </p:cNvSpPr>
          <p:nvPr>
            <p:ph type="sldNum" sz="quarter" idx="11"/>
          </p:nvPr>
        </p:nvSpPr>
        <p:spPr>
          <a:ln/>
        </p:spPr>
        <p:txBody>
          <a:bodyPr/>
          <a:lstStyle>
            <a:lvl1pPr>
              <a:defRPr/>
            </a:lvl1pPr>
          </a:lstStyle>
          <a:p>
            <a:pPr>
              <a:defRPr/>
            </a:pPr>
            <a:fld id="{AC4704B9-2B86-45E3-BC5C-2F3F28BAAB8B}" type="slidenum">
              <a:rPr lang="en-US" altLang="en-US"/>
              <a:pPr>
                <a:defRPr/>
              </a:pPr>
              <a:t>‹#›</a:t>
            </a:fld>
            <a:endParaRPr lang="en-US" altLang="en-US"/>
          </a:p>
        </p:txBody>
      </p:sp>
    </p:spTree>
    <p:extLst>
      <p:ext uri="{BB962C8B-B14F-4D97-AF65-F5344CB8AC3E}">
        <p14:creationId xmlns:p14="http://schemas.microsoft.com/office/powerpoint/2010/main" val="3420058119"/>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E62CEBD1-E2A7-41F0-A158-62153EC297D5}"/>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6011B996-071A-4884-856A-6B25C3879E5F}"/>
              </a:ext>
            </a:extLst>
          </p:cNvPr>
          <p:cNvSpPr>
            <a:spLocks noGrp="1" noChangeArrowheads="1"/>
          </p:cNvSpPr>
          <p:nvPr>
            <p:ph type="sldNum" sz="quarter" idx="11"/>
          </p:nvPr>
        </p:nvSpPr>
        <p:spPr>
          <a:ln/>
        </p:spPr>
        <p:txBody>
          <a:bodyPr/>
          <a:lstStyle>
            <a:lvl1pPr>
              <a:defRPr/>
            </a:lvl1pPr>
          </a:lstStyle>
          <a:p>
            <a:pPr>
              <a:defRPr/>
            </a:pPr>
            <a:fld id="{9FC1C64C-0813-4AB1-8463-69A3B31BE146}" type="slidenum">
              <a:rPr lang="en-US" altLang="en-US"/>
              <a:pPr>
                <a:defRPr/>
              </a:pPr>
              <a:t>‹#›</a:t>
            </a:fld>
            <a:endParaRPr lang="en-US" altLang="en-US"/>
          </a:p>
        </p:txBody>
      </p:sp>
    </p:spTree>
    <p:extLst>
      <p:ext uri="{BB962C8B-B14F-4D97-AF65-F5344CB8AC3E}">
        <p14:creationId xmlns:p14="http://schemas.microsoft.com/office/powerpoint/2010/main" val="286619212"/>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a:extLst>
              <a:ext uri="{FF2B5EF4-FFF2-40B4-BE49-F238E27FC236}">
                <a16:creationId xmlns:a16="http://schemas.microsoft.com/office/drawing/2014/main" id="{B55989F0-9C2F-467D-8A2B-E760CFC57E82}"/>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a:extLst>
              <a:ext uri="{FF2B5EF4-FFF2-40B4-BE49-F238E27FC236}">
                <a16:creationId xmlns:a16="http://schemas.microsoft.com/office/drawing/2014/main" id="{B76D41D7-E031-46E6-8D53-528FF913AD9F}"/>
              </a:ext>
            </a:extLst>
          </p:cNvPr>
          <p:cNvSpPr>
            <a:spLocks noGrp="1" noChangeArrowheads="1"/>
          </p:cNvSpPr>
          <p:nvPr>
            <p:ph type="sldNum" sz="quarter" idx="11"/>
          </p:nvPr>
        </p:nvSpPr>
        <p:spPr>
          <a:ln/>
        </p:spPr>
        <p:txBody>
          <a:bodyPr/>
          <a:lstStyle>
            <a:lvl1pPr>
              <a:defRPr/>
            </a:lvl1pPr>
          </a:lstStyle>
          <a:p>
            <a:pPr>
              <a:defRPr/>
            </a:pPr>
            <a:fld id="{20C0357D-5951-4316-833F-FB5D4423D797}" type="slidenum">
              <a:rPr lang="en-US" altLang="en-US"/>
              <a:pPr>
                <a:defRPr/>
              </a:pPr>
              <a:t>‹#›</a:t>
            </a:fld>
            <a:endParaRPr lang="en-US" altLang="en-US"/>
          </a:p>
        </p:txBody>
      </p:sp>
    </p:spTree>
    <p:extLst>
      <p:ext uri="{BB962C8B-B14F-4D97-AF65-F5344CB8AC3E}">
        <p14:creationId xmlns:p14="http://schemas.microsoft.com/office/powerpoint/2010/main" val="865291627"/>
      </p:ext>
    </p:extLst>
  </p:cSld>
  <p:clrMapOvr>
    <a:masterClrMapping/>
  </p:clrMapOvr>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6136972"/>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38B7E-9D90-9B48-A8F0-5C08F12D53F9}"/>
              </a:ext>
            </a:extLst>
          </p:cNvPr>
          <p:cNvSpPr>
            <a:spLocks noGrp="1"/>
          </p:cNvSpPr>
          <p:nvPr>
            <p:ph type="title"/>
          </p:nvPr>
        </p:nvSpPr>
        <p:spPr>
          <a:xfrm>
            <a:off x="0" y="3370062"/>
            <a:ext cx="9144000" cy="1325563"/>
          </a:xfrm>
          <a:prstGeom prst="rect">
            <a:avLst/>
          </a:prstGeom>
        </p:spPr>
        <p:txBody>
          <a:bodyPr/>
          <a:lstStyle>
            <a:lvl1pPr>
              <a:defRPr sz="6600" b="1" i="1" baseline="0">
                <a:latin typeface="Cambria" panose="02040503050406030204" pitchFamily="18" charset="0"/>
              </a:defRPr>
            </a:lvl1pPr>
          </a:lstStyle>
          <a:p>
            <a:r>
              <a:rPr lang="en-US" dirty="0"/>
              <a:t>Click to edit Master title style</a:t>
            </a:r>
            <a:endParaRPr lang="en-TR" dirty="0"/>
          </a:p>
        </p:txBody>
      </p:sp>
      <p:sp>
        <p:nvSpPr>
          <p:cNvPr id="3" name="Rectangle 2">
            <a:extLst>
              <a:ext uri="{FF2B5EF4-FFF2-40B4-BE49-F238E27FC236}">
                <a16:creationId xmlns:a16="http://schemas.microsoft.com/office/drawing/2014/main" id="{2217C05B-AE6B-CA40-92B3-312C96F8E5F4}"/>
              </a:ext>
            </a:extLst>
          </p:cNvPr>
          <p:cNvSpPr/>
          <p:nvPr userDrawn="1"/>
        </p:nvSpPr>
        <p:spPr>
          <a:xfrm>
            <a:off x="0" y="4697080"/>
            <a:ext cx="9144000" cy="1437501"/>
          </a:xfrm>
          <a:prstGeom prst="rect">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114105809"/>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B6FA48C-FC23-4C73-AC9B-B702C151A810}"/>
              </a:ext>
            </a:extLst>
          </p:cNvPr>
          <p:cNvSpPr/>
          <p:nvPr userDrawn="1"/>
        </p:nvSpPr>
        <p:spPr>
          <a:xfrm>
            <a:off x="0" y="0"/>
            <a:ext cx="9144000" cy="860412"/>
          </a:xfrm>
          <a:prstGeom prst="rect">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75991" y="11100"/>
            <a:ext cx="8987621" cy="761258"/>
          </a:xfrm>
          <a:prstGeom prst="rect">
            <a:avLst/>
          </a:prstGeom>
        </p:spPr>
        <p:txBody>
          <a:bodyPr anchor="ctr"/>
          <a:lstStyle>
            <a:lvl1pPr>
              <a:lnSpc>
                <a:spcPct val="100000"/>
              </a:lnSpc>
              <a:spcAft>
                <a:spcPts val="600"/>
              </a:spcAft>
              <a:defRPr sz="4400" b="1" baseline="0">
                <a:solidFill>
                  <a:schemeClr val="bg1"/>
                </a:solidFill>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p:nvPr>
        </p:nvSpPr>
        <p:spPr>
          <a:xfrm>
            <a:off x="75991" y="975034"/>
            <a:ext cx="8987622" cy="5435043"/>
          </a:xfrm>
          <a:prstGeom prst="rect">
            <a:avLst/>
          </a:prstGeom>
        </p:spPr>
        <p:txBody>
          <a:bodyPr/>
          <a:lstStyle>
            <a:lvl1pPr>
              <a:defRPr sz="3600">
                <a:latin typeface="Cambria" panose="02040503050406030204" pitchFamily="18" charset="0"/>
              </a:defRPr>
            </a:lvl1pPr>
            <a:lvl2pPr marL="685800" indent="-228600">
              <a:buFont typeface="Cambria" panose="02040503050406030204" pitchFamily="18" charset="0"/>
              <a:buChar char="-"/>
              <a:defRPr sz="2800">
                <a:latin typeface="Cambria" panose="02040503050406030204" pitchFamily="18" charset="0"/>
              </a:defRPr>
            </a:lvl2pPr>
            <a:lvl3pPr>
              <a:defRPr sz="2400">
                <a:latin typeface="Cambria" panose="02040503050406030204" pitchFamily="18" charset="0"/>
              </a:defRPr>
            </a:lvl3pPr>
            <a:lvl4pPr>
              <a:defRPr sz="2400">
                <a:latin typeface="Cambria" panose="02040503050406030204" pitchFamily="18" charset="0"/>
              </a:defRPr>
            </a:lvl4pPr>
            <a:lvl5pPr>
              <a:defRPr sz="24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5"/>
          <p:cNvSpPr txBox="1">
            <a:spLocks/>
          </p:cNvSpPr>
          <p:nvPr userDrawn="1"/>
        </p:nvSpPr>
        <p:spPr>
          <a:xfrm>
            <a:off x="7924800" y="647146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pPr/>
              <a:t>‹#›</a:t>
            </a:fld>
            <a:endParaRPr lang="en-US" dirty="0"/>
          </a:p>
        </p:txBody>
      </p:sp>
      <p:pic>
        <p:nvPicPr>
          <p:cNvPr id="9" name="Picture 8" descr="safari.png"/>
          <p:cNvPicPr>
            <a:picLocks noChangeAspect="1"/>
          </p:cNvPicPr>
          <p:nvPr userDrawn="1"/>
        </p:nvPicPr>
        <p:blipFill>
          <a:blip r:embed="rId2" cstate="print"/>
          <a:stretch>
            <a:fillRect/>
          </a:stretch>
        </p:blipFill>
        <p:spPr>
          <a:xfrm>
            <a:off x="75991" y="6524699"/>
            <a:ext cx="977147" cy="282728"/>
          </a:xfrm>
          <a:prstGeom prst="rect">
            <a:avLst/>
          </a:prstGeom>
        </p:spPr>
      </p:pic>
      <p:pic>
        <p:nvPicPr>
          <p:cNvPr id="10" name="Picture 2">
            <a:extLst>
              <a:ext uri="{FF2B5EF4-FFF2-40B4-BE49-F238E27FC236}">
                <a16:creationId xmlns:a16="http://schemas.microsoft.com/office/drawing/2014/main" id="{22204A7A-FB0E-A441-B9F5-28F279051F9D}"/>
              </a:ext>
            </a:extLst>
          </p:cNvPr>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114921" y="6449551"/>
            <a:ext cx="1867175" cy="382836"/>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88180C1-8B68-AC4C-94FA-42ACC1C193E9}"/>
              </a:ext>
            </a:extLst>
          </p:cNvPr>
          <p:cNvSpPr/>
          <p:nvPr userDrawn="1"/>
        </p:nvSpPr>
        <p:spPr>
          <a:xfrm>
            <a:off x="1073731" y="6449551"/>
            <a:ext cx="779781" cy="34336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TR"/>
          </a:p>
        </p:txBody>
      </p:sp>
      <p:pic>
        <p:nvPicPr>
          <p:cNvPr id="11" name="Picture 2">
            <a:extLst>
              <a:ext uri="{FF2B5EF4-FFF2-40B4-BE49-F238E27FC236}">
                <a16:creationId xmlns:a16="http://schemas.microsoft.com/office/drawing/2014/main" id="{111B3916-F58F-6644-9FA8-ED642158E897}"/>
              </a:ext>
            </a:extLst>
          </p:cNvPr>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60005"/>
          <a:stretch/>
        </p:blipFill>
        <p:spPr bwMode="auto">
          <a:xfrm>
            <a:off x="1263518" y="6510185"/>
            <a:ext cx="589994" cy="3024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4158891"/>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9"/>
            <a:ext cx="78867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4589474"/>
            <a:ext cx="7886700" cy="1500187"/>
          </a:xfrm>
        </p:spPr>
        <p:txBody>
          <a:bodyPr/>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1222387842"/>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eaLnBrk="1" hangingPunct="1">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53EC4547-E2B1-9B4F-845F-F274F3C623A5}" type="slidenum">
              <a:rPr lang="en-US"/>
              <a:pPr>
                <a:defRPr/>
              </a:pPr>
              <a:t>‹#›</a:t>
            </a:fld>
            <a:endParaRPr lang="en-US"/>
          </a:p>
        </p:txBody>
      </p:sp>
    </p:spTree>
    <p:extLst>
      <p:ext uri="{BB962C8B-B14F-4D97-AF65-F5344CB8AC3E}">
        <p14:creationId xmlns:p14="http://schemas.microsoft.com/office/powerpoint/2010/main" val="2758791326"/>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76BB4180-6920-9C42-9DA1-4829E0437063}" type="slidenum">
              <a:rPr lang="en-US"/>
              <a:pPr>
                <a:defRPr/>
              </a:pPr>
              <a:t>‹#›</a:t>
            </a:fld>
            <a:endParaRPr lang="en-US"/>
          </a:p>
        </p:txBody>
      </p:sp>
    </p:spTree>
    <p:extLst>
      <p:ext uri="{BB962C8B-B14F-4D97-AF65-F5344CB8AC3E}">
        <p14:creationId xmlns:p14="http://schemas.microsoft.com/office/powerpoint/2010/main" val="3901951674"/>
      </p:ext>
    </p:extLst>
  </p:cSld>
  <p:clrMapOvr>
    <a:masterClrMapping/>
  </p:clrMapOvr>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B4330D3C-7D80-0940-9C38-883CA56758D1}" type="slidenum">
              <a:rPr lang="en-US"/>
              <a:pPr>
                <a:defRPr/>
              </a:pPr>
              <a:t>‹#›</a:t>
            </a:fld>
            <a:endParaRPr lang="en-US"/>
          </a:p>
        </p:txBody>
      </p:sp>
    </p:spTree>
    <p:extLst>
      <p:ext uri="{BB962C8B-B14F-4D97-AF65-F5344CB8AC3E}">
        <p14:creationId xmlns:p14="http://schemas.microsoft.com/office/powerpoint/2010/main" val="3811271819"/>
      </p:ext>
    </p:extLst>
  </p:cSld>
  <p:clrMapOvr>
    <a:masterClrMapping/>
  </p:clrMapOvr>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7649F32B-3CEF-984C-BBF2-963F764B3663}" type="slidenum">
              <a:rPr lang="en-US"/>
              <a:pPr>
                <a:defRPr/>
              </a:pPr>
              <a:t>‹#›</a:t>
            </a:fld>
            <a:endParaRPr lang="en-US"/>
          </a:p>
        </p:txBody>
      </p:sp>
    </p:spTree>
    <p:extLst>
      <p:ext uri="{BB962C8B-B14F-4D97-AF65-F5344CB8AC3E}">
        <p14:creationId xmlns:p14="http://schemas.microsoft.com/office/powerpoint/2010/main" val="607395441"/>
      </p:ext>
    </p:extLst>
  </p:cSld>
  <p:clrMapOvr>
    <a:masterClrMapping/>
  </p:clrMapOvr>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68434898-7376-D942-82A4-9987F9AC7C42}" type="slidenum">
              <a:rPr lang="en-US"/>
              <a:pPr>
                <a:defRPr/>
              </a:pPr>
              <a:t>‹#›</a:t>
            </a:fld>
            <a:endParaRPr lang="en-US"/>
          </a:p>
        </p:txBody>
      </p:sp>
    </p:spTree>
    <p:extLst>
      <p:ext uri="{BB962C8B-B14F-4D97-AF65-F5344CB8AC3E}">
        <p14:creationId xmlns:p14="http://schemas.microsoft.com/office/powerpoint/2010/main" val="829486752"/>
      </p:ext>
    </p:extLst>
  </p:cSld>
  <p:clrMapOvr>
    <a:masterClrMapping/>
  </p:clrMapOvr>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BDAE4D29-6AD3-F447-89DA-A4F13DC75D38}" type="slidenum">
              <a:rPr lang="en-US"/>
              <a:pPr>
                <a:defRPr/>
              </a:pPr>
              <a:t>‹#›</a:t>
            </a:fld>
            <a:endParaRPr lang="en-US"/>
          </a:p>
        </p:txBody>
      </p:sp>
    </p:spTree>
    <p:extLst>
      <p:ext uri="{BB962C8B-B14F-4D97-AF65-F5344CB8AC3E}">
        <p14:creationId xmlns:p14="http://schemas.microsoft.com/office/powerpoint/2010/main" val="3524218155"/>
      </p:ext>
    </p:extLst>
  </p:cSld>
  <p:clrMapOvr>
    <a:masterClrMapping/>
  </p:clrMapOvr>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5C9A4055-98B6-5F49-80DA-F6F7DEF7F674}" type="slidenum">
              <a:rPr lang="en-US"/>
              <a:pPr>
                <a:defRPr/>
              </a:pPr>
              <a:t>‹#›</a:t>
            </a:fld>
            <a:endParaRPr lang="en-US"/>
          </a:p>
        </p:txBody>
      </p:sp>
    </p:spTree>
    <p:extLst>
      <p:ext uri="{BB962C8B-B14F-4D97-AF65-F5344CB8AC3E}">
        <p14:creationId xmlns:p14="http://schemas.microsoft.com/office/powerpoint/2010/main" val="122950970"/>
      </p:ext>
    </p:extLst>
  </p:cSld>
  <p:clrMapOvr>
    <a:masterClrMapping/>
  </p:clrMapOvr>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5"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6" y="1435105"/>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4C89ECD9-3D5F-7F4F-998D-56B78CDEA664}" type="slidenum">
              <a:rPr lang="en-US"/>
              <a:pPr>
                <a:defRPr/>
              </a:pPr>
              <a:t>‹#›</a:t>
            </a:fld>
            <a:endParaRPr lang="en-US"/>
          </a:p>
        </p:txBody>
      </p:sp>
    </p:spTree>
    <p:extLst>
      <p:ext uri="{BB962C8B-B14F-4D97-AF65-F5344CB8AC3E}">
        <p14:creationId xmlns:p14="http://schemas.microsoft.com/office/powerpoint/2010/main" val="2437951259"/>
      </p:ext>
    </p:extLst>
  </p:cSld>
  <p:clrMapOvr>
    <a:masterClrMapping/>
  </p:clrMapOvr>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EFA65131-7DE5-1D4D-A3CF-3D0607171E1C}" type="slidenum">
              <a:rPr lang="en-US"/>
              <a:pPr>
                <a:defRPr/>
              </a:pPr>
              <a:t>‹#›</a:t>
            </a:fld>
            <a:endParaRPr lang="en-US"/>
          </a:p>
        </p:txBody>
      </p:sp>
    </p:spTree>
    <p:extLst>
      <p:ext uri="{BB962C8B-B14F-4D97-AF65-F5344CB8AC3E}">
        <p14:creationId xmlns:p14="http://schemas.microsoft.com/office/powerpoint/2010/main" val="1288936763"/>
      </p:ext>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FC0B6F9A-1324-4947-8B68-D47C27442892}" type="slidenum">
              <a:rPr lang="en-US"/>
              <a:pPr>
                <a:defRPr/>
              </a:pPr>
              <a:t>‹#›</a:t>
            </a:fld>
            <a:endParaRPr lang="en-US"/>
          </a:p>
        </p:txBody>
      </p:sp>
    </p:spTree>
    <p:extLst>
      <p:ext uri="{BB962C8B-B14F-4D97-AF65-F5344CB8AC3E}">
        <p14:creationId xmlns:p14="http://schemas.microsoft.com/office/powerpoint/2010/main" val="2645850926"/>
      </p:ext>
    </p:extLst>
  </p:cSld>
  <p:clrMapOvr>
    <a:masterClrMapping/>
  </p:clrMapOvr>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0"/>
            <a:ext cx="2152651"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6" y="152400"/>
            <a:ext cx="6305551"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4A0D1EA7-F64C-644A-BE34-B5A402A870E5}" type="slidenum">
              <a:rPr lang="en-US"/>
              <a:pPr>
                <a:defRPr/>
              </a:pPr>
              <a:t>‹#›</a:t>
            </a:fld>
            <a:endParaRPr lang="en-US"/>
          </a:p>
        </p:txBody>
      </p:sp>
    </p:spTree>
    <p:extLst>
      <p:ext uri="{BB962C8B-B14F-4D97-AF65-F5344CB8AC3E}">
        <p14:creationId xmlns:p14="http://schemas.microsoft.com/office/powerpoint/2010/main" val="1040942984"/>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3"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1E6C4A1C-A8E8-3C42-88AB-792537E5FFC6}" type="slidenum">
              <a:rPr lang="en-US"/>
              <a:pPr>
                <a:defRPr/>
              </a:pPr>
              <a:t>‹#›</a:t>
            </a:fld>
            <a:endParaRPr lang="en-US"/>
          </a:p>
        </p:txBody>
      </p:sp>
    </p:spTree>
    <p:extLst>
      <p:ext uri="{BB962C8B-B14F-4D97-AF65-F5344CB8AC3E}">
        <p14:creationId xmlns:p14="http://schemas.microsoft.com/office/powerpoint/2010/main" val="356495591"/>
      </p:ext>
    </p:extLst>
  </p:cSld>
  <p:clrMapOvr>
    <a:masterClrMapping/>
  </p:clrMapOvr>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6435254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34474498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20176680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21975635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21125214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40831223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8826271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21459857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24364822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5822586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32012025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20674410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normAutofit/>
          </a:bodyPr>
          <a:lstStyle>
            <a:lvl1pPr>
              <a:defRPr sz="4000" b="1">
                <a:solidFill>
                  <a:schemeClr val="tx1"/>
                </a:solidFill>
                <a:latin typeface="Gill Sans MT" panose="020B0502020104020203"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latin typeface="Gill Sans MT" panose="020B0502020104020203"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Gill Sans MT" panose="020B0502020104020203" pitchFamily="34" charset="0"/>
              </a:defRPr>
            </a:lvl1pPr>
          </a:lstStyle>
          <a:p>
            <a:fld id="{111EC4E2-6E65-4B38-A9F0-2491CD022231}" type="datetime1">
              <a:rPr lang="en-US" smtClean="0">
                <a:solidFill>
                  <a:prstClr val="black">
                    <a:tint val="75000"/>
                  </a:prstClr>
                </a:solidFill>
              </a:rPr>
              <a:pPr/>
              <a:t>2/28/25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Gill Sans MT" panose="020B0502020104020203"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fld id="{13F32364-6BA0-48AA-B029-3ED2192016FC}"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41400914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3800" b="1">
                <a:solidFill>
                  <a:schemeClr val="tx1"/>
                </a:solidFill>
                <a:latin typeface="Gill Sans MT" panose="020B0502020104020203" pitchFamily="34" charset="0"/>
              </a:defRPr>
            </a:lvl1pPr>
          </a:lstStyle>
          <a:p>
            <a:r>
              <a:rPr lang="en-US" dirty="0"/>
              <a:t>Click to edit Master title style</a:t>
            </a:r>
          </a:p>
        </p:txBody>
      </p:sp>
      <p:sp>
        <p:nvSpPr>
          <p:cNvPr id="3" name="Content Placeholder 2"/>
          <p:cNvSpPr>
            <a:spLocks noGrp="1"/>
          </p:cNvSpPr>
          <p:nvPr>
            <p:ph idx="1"/>
          </p:nvPr>
        </p:nvSpPr>
        <p:spPr>
          <a:xfrm>
            <a:off x="304800" y="1219200"/>
            <a:ext cx="8534400" cy="5334000"/>
          </a:xfrm>
        </p:spPr>
        <p:txBody>
          <a:bodyPr/>
          <a:lstStyle>
            <a:lvl1pPr>
              <a:defRPr sz="2800">
                <a:latin typeface="Gill Sans MT" panose="020B0502020104020203" pitchFamily="34" charset="0"/>
              </a:defRPr>
            </a:lvl1pPr>
            <a:lvl2pPr>
              <a:defRPr sz="2400">
                <a:latin typeface="Gill Sans MT" panose="020B0502020104020203" pitchFamily="34" charset="0"/>
              </a:defRPr>
            </a:lvl2pPr>
            <a:lvl3pPr>
              <a:defRPr sz="2000">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fld id="{13F32364-6BA0-48AA-B029-3ED2192016FC}" type="slidenum">
              <a:rPr lang="en-US" smtClean="0">
                <a:solidFill>
                  <a:prstClr val="black"/>
                </a:solidFill>
              </a:rPr>
              <a:pPr/>
              <a:t>‹#›</a:t>
            </a:fld>
            <a:endParaRPr lang="en-US" dirty="0">
              <a:solidFill>
                <a:prstClr val="black"/>
              </a:solidFill>
            </a:endParaRPr>
          </a:p>
        </p:txBody>
      </p:sp>
      <p:cxnSp>
        <p:nvCxnSpPr>
          <p:cNvPr id="5" name="Straight Connector 4"/>
          <p:cNvCxnSpPr/>
          <p:nvPr userDrawn="1"/>
        </p:nvCxnSpPr>
        <p:spPr>
          <a:xfrm>
            <a:off x="304800" y="1066800"/>
            <a:ext cx="853440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06726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latin typeface="Gill Sans MT"/>
              </a:rPr>
              <a:pPr/>
              <a:t>2/28/25</a:t>
            </a:fld>
            <a:endParaRPr lang="en-US">
              <a:solidFill>
                <a:prstClr val="black">
                  <a:tint val="75000"/>
                </a:prstClr>
              </a:solidFill>
              <a:latin typeface="Gill Sans MT"/>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Gill Sans MT"/>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3042918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latin typeface="Gill Sans MT"/>
              </a:rPr>
              <a:pPr/>
              <a:t>2/28/25</a:t>
            </a:fld>
            <a:endParaRPr lang="en-US">
              <a:solidFill>
                <a:prstClr val="black">
                  <a:tint val="75000"/>
                </a:prstClr>
              </a:solidFill>
              <a:latin typeface="Gill Sans MT"/>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Gill Sans MT"/>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1528488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latin typeface="Gill Sans MT"/>
              </a:rPr>
              <a:pPr/>
              <a:t>2/28/25</a:t>
            </a:fld>
            <a:endParaRPr lang="en-US">
              <a:solidFill>
                <a:prstClr val="black">
                  <a:tint val="75000"/>
                </a:prstClr>
              </a:solidFill>
              <a:latin typeface="Gill Sans MT"/>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Gill Sans MT"/>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099054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latin typeface="Gill Sans MT"/>
              </a:rPr>
              <a:pPr/>
              <a:t>2/28/25</a:t>
            </a:fld>
            <a:endParaRPr lang="en-US">
              <a:solidFill>
                <a:prstClr val="black">
                  <a:tint val="75000"/>
                </a:prstClr>
              </a:solidFill>
              <a:latin typeface="Gill Sans MT"/>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Gill Sans MT"/>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0218056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latin typeface="Gill Sans MT"/>
              </a:rPr>
              <a:pPr/>
              <a:t>2/28/25</a:t>
            </a:fld>
            <a:endParaRPr lang="en-US">
              <a:solidFill>
                <a:prstClr val="black">
                  <a:tint val="75000"/>
                </a:prstClr>
              </a:solidFill>
              <a:latin typeface="Gill Sans MT"/>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Gill Sans MT"/>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5406467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latin typeface="Gill Sans MT"/>
              </a:rPr>
              <a:pPr/>
              <a:t>2/28/25</a:t>
            </a:fld>
            <a:endParaRPr lang="en-US">
              <a:solidFill>
                <a:prstClr val="black">
                  <a:tint val="75000"/>
                </a:prstClr>
              </a:solidFill>
              <a:latin typeface="Gill Sans MT"/>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Gill Sans MT"/>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6200356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latin typeface="Gill Sans MT"/>
              </a:rPr>
              <a:pPr/>
              <a:t>2/28/25</a:t>
            </a:fld>
            <a:endParaRPr lang="en-US">
              <a:solidFill>
                <a:prstClr val="black">
                  <a:tint val="75000"/>
                </a:prstClr>
              </a:solidFill>
              <a:latin typeface="Gill Sans MT"/>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Gill Sans MT"/>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7437099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latin typeface="Gill Sans MT"/>
              </a:rPr>
              <a:pPr/>
              <a:t>2/28/25</a:t>
            </a:fld>
            <a:endParaRPr lang="en-US">
              <a:solidFill>
                <a:prstClr val="black">
                  <a:tint val="75000"/>
                </a:prstClr>
              </a:solidFill>
              <a:latin typeface="Gill Sans MT"/>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Gill Sans MT"/>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9957522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latin typeface="Gill Sans MT"/>
              </a:rPr>
              <a:pPr/>
              <a:t>2/28/25</a:t>
            </a:fld>
            <a:endParaRPr lang="en-US">
              <a:solidFill>
                <a:prstClr val="black">
                  <a:tint val="75000"/>
                </a:prstClr>
              </a:solidFill>
              <a:latin typeface="Gill Sans MT"/>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Gill Sans MT"/>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25478799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5756102"/>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79447"/>
            <a:ext cx="8987622" cy="740193"/>
          </a:xfrm>
          <a:prstGeom prst="rect">
            <a:avLst/>
          </a:prstGeom>
        </p:spPr>
        <p:txBody>
          <a:bodyPr/>
          <a:lstStyle>
            <a:lvl1pPr>
              <a:defRPr sz="4000" b="1">
                <a:solidFill>
                  <a:schemeClr val="tx1"/>
                </a:solidFill>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hasCustomPrompt="1"/>
          </p:nvPr>
        </p:nvSpPr>
        <p:spPr>
          <a:xfrm>
            <a:off x="75991" y="911224"/>
            <a:ext cx="8987622" cy="5318753"/>
          </a:xfrm>
          <a:prstGeom prst="rect">
            <a:avLst/>
          </a:prstGeom>
        </p:spPr>
        <p:txBody>
          <a:bodyPr/>
          <a:lstStyle>
            <a:lvl1pPr>
              <a:defRPr sz="2800">
                <a:latin typeface="Cambria" panose="02040503050406030204" pitchFamily="18" charset="0"/>
              </a:defRPr>
            </a:lvl1pPr>
            <a:lvl2pPr marL="685800" indent="-228600">
              <a:buFont typeface="Cambria" panose="02040503050406030204" pitchFamily="18" charset="0"/>
              <a:buChar char="-"/>
              <a:defRPr sz="2400">
                <a:latin typeface="Cambria" panose="02040503050406030204" pitchFamily="18" charset="0"/>
              </a:defRPr>
            </a:lvl2pPr>
            <a:lvl3pPr>
              <a:defRPr sz="2000">
                <a:latin typeface="Cambria" panose="02040503050406030204" pitchFamily="18" charset="0"/>
              </a:defRPr>
            </a:lvl3pPr>
            <a:lvl4pPr>
              <a:defRPr sz="2000">
                <a:latin typeface="Cambria" panose="02040503050406030204" pitchFamily="18" charset="0"/>
              </a:defRPr>
            </a:lvl4pPr>
            <a:lvl5pPr>
              <a:defRPr sz="20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9" name="Picture 8" descr="safari.png"/>
          <p:cNvPicPr>
            <a:picLocks noChangeAspect="1"/>
          </p:cNvPicPr>
          <p:nvPr userDrawn="1"/>
        </p:nvPicPr>
        <p:blipFill>
          <a:blip r:embed="rId2" cstate="print"/>
          <a:stretch>
            <a:fillRect/>
          </a:stretch>
        </p:blipFill>
        <p:spPr>
          <a:xfrm>
            <a:off x="189560" y="6413144"/>
            <a:ext cx="1080120" cy="312522"/>
          </a:xfrm>
          <a:prstGeom prst="rect">
            <a:avLst/>
          </a:prstGeom>
        </p:spPr>
      </p:pic>
      <p:sp>
        <p:nvSpPr>
          <p:cNvPr id="6" name="Slide Number Placeholder 5">
            <a:extLst>
              <a:ext uri="{FF2B5EF4-FFF2-40B4-BE49-F238E27FC236}">
                <a16:creationId xmlns:a16="http://schemas.microsoft.com/office/drawing/2014/main" id="{8B3B3008-E6BE-1848-B501-0927B6E70570}"/>
              </a:ext>
            </a:extLst>
          </p:cNvPr>
          <p:cNvSpPr txBox="1">
            <a:spLocks/>
          </p:cNvSpPr>
          <p:nvPr userDrawn="1"/>
        </p:nvSpPr>
        <p:spPr>
          <a:xfrm>
            <a:off x="7977054" y="635571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Segoe UI" panose="020B0502040204020203" pitchFamily="34" charset="0"/>
                <a:cs typeface="Segoe UI" panose="020B0502040204020203" pitchFamily="34" charset="0"/>
              </a:rPr>
              <a:pPr/>
              <a:t>‹#›</a:t>
            </a:fld>
            <a:endParaRPr lang="en-US" dirty="0">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418121390"/>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
        <p:nvSpPr>
          <p:cNvPr id="5" name="Slide Number Placeholder 5">
            <a:extLst>
              <a:ext uri="{FF2B5EF4-FFF2-40B4-BE49-F238E27FC236}">
                <a16:creationId xmlns:a16="http://schemas.microsoft.com/office/drawing/2014/main" id="{D67F7A59-CF4E-EC20-68A0-390CB76C13C3}"/>
              </a:ext>
            </a:extLst>
          </p:cNvPr>
          <p:cNvSpPr>
            <a:spLocks noGrp="1"/>
          </p:cNvSpPr>
          <p:nvPr>
            <p:ph type="sldNum" sz="quarter" idx="12"/>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pic>
        <p:nvPicPr>
          <p:cNvPr id="6" name="Picture 5" descr="safari.png">
            <a:extLst>
              <a:ext uri="{FF2B5EF4-FFF2-40B4-BE49-F238E27FC236}">
                <a16:creationId xmlns:a16="http://schemas.microsoft.com/office/drawing/2014/main" id="{4F195A89-C410-BCD9-0B74-E87F1A1635F1}"/>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
        <p:nvSpPr>
          <p:cNvPr id="7" name="Content Placeholder 13">
            <a:extLst>
              <a:ext uri="{FF2B5EF4-FFF2-40B4-BE49-F238E27FC236}">
                <a16:creationId xmlns:a16="http://schemas.microsoft.com/office/drawing/2014/main" id="{B7FAED6D-FE25-984D-F3D8-912BF36CF3D8}"/>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Tree>
    <p:extLst>
      <p:ext uri="{BB962C8B-B14F-4D97-AF65-F5344CB8AC3E}">
        <p14:creationId xmlns:p14="http://schemas.microsoft.com/office/powerpoint/2010/main" val="2127153966"/>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460D64B3-47B9-4B80-8494-C2463AAD5939}"/>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
        <p:nvSpPr>
          <p:cNvPr id="4" name="Title 1">
            <a:extLst>
              <a:ext uri="{FF2B5EF4-FFF2-40B4-BE49-F238E27FC236}">
                <a16:creationId xmlns:a16="http://schemas.microsoft.com/office/drawing/2014/main" id="{029DDEC7-5C22-7ADB-60BD-945BAEBCFDE7}"/>
              </a:ext>
            </a:extLst>
          </p:cNvPr>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Tree>
    <p:extLst>
      <p:ext uri="{BB962C8B-B14F-4D97-AF65-F5344CB8AC3E}">
        <p14:creationId xmlns:p14="http://schemas.microsoft.com/office/powerpoint/2010/main" val="995964943"/>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lide Number Placeholder 5">
            <a:extLst>
              <a:ext uri="{FF2B5EF4-FFF2-40B4-BE49-F238E27FC236}">
                <a16:creationId xmlns:a16="http://schemas.microsoft.com/office/drawing/2014/main" id="{58EF1544-24EE-9F40-92D1-5F7EF2704AEF}"/>
              </a:ext>
            </a:extLst>
          </p:cNvPr>
          <p:cNvSpPr>
            <a:spLocks noGrp="1"/>
          </p:cNvSpPr>
          <p:nvPr>
            <p:ph type="sldNum" sz="quarter" idx="12"/>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pic>
        <p:nvPicPr>
          <p:cNvPr id="5" name="Picture 4" descr="safari.png">
            <a:extLst>
              <a:ext uri="{FF2B5EF4-FFF2-40B4-BE49-F238E27FC236}">
                <a16:creationId xmlns:a16="http://schemas.microsoft.com/office/drawing/2014/main" id="{BCE086F2-9422-3233-969B-2DF0AF8C277B}"/>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
        <p:nvSpPr>
          <p:cNvPr id="11" name="Content Placeholder 13">
            <a:extLst>
              <a:ext uri="{FF2B5EF4-FFF2-40B4-BE49-F238E27FC236}">
                <a16:creationId xmlns:a16="http://schemas.microsoft.com/office/drawing/2014/main" id="{BD73B27A-EBF7-DCCC-F4F6-DD46A37DA759}"/>
              </a:ext>
            </a:extLst>
          </p:cNvPr>
          <p:cNvSpPr>
            <a:spLocks noGrp="1"/>
          </p:cNvSpPr>
          <p:nvPr>
            <p:ph sz="quarter" idx="13" hasCustomPrompt="1"/>
          </p:nvPr>
        </p:nvSpPr>
        <p:spPr>
          <a:xfrm>
            <a:off x="78189" y="822959"/>
            <a:ext cx="8987622" cy="5291593"/>
          </a:xfrm>
          <a:prstGeom prst="rect">
            <a:avLst/>
          </a:prstGeom>
        </p:spPr>
        <p:txBody>
          <a:bodyPr/>
          <a:lstStyle/>
          <a:p>
            <a:pPr marL="274320" lvl="0" indent="-274320">
              <a:lnSpc>
                <a:spcPct val="130000"/>
              </a:lnSpc>
              <a:spcBef>
                <a:spcPts val="400"/>
              </a:spcBef>
              <a:defRPr/>
            </a:pPr>
            <a:r>
              <a:rPr kumimoji="0" lang="en-US" sz="1800" b="1" i="0" u="sng" strike="noStrike" kern="1200" cap="none" spc="0" normalizeH="0" baseline="0" noProof="0">
                <a:ln>
                  <a:noFill/>
                </a:ln>
                <a:effectLst/>
                <a:uLnTx/>
                <a:uFillTx/>
                <a:latin typeface="Corbel" panose="020B0503020204020204" pitchFamily="34" charset="0"/>
              </a:rPr>
              <a:t>Text 1</a:t>
            </a:r>
            <a:r>
              <a:rPr kumimoji="0" lang="en-US" sz="1800" b="1" i="0" strike="noStrike" kern="1200" cap="none" spc="0" normalizeH="0" baseline="0" noProof="0">
                <a:ln>
                  <a:noFill/>
                </a:ln>
                <a:effectLst/>
                <a:uLnTx/>
                <a:uFillTx/>
                <a:latin typeface="Corbel" panose="020B0503020204020204" pitchFamily="34" charset="0"/>
              </a:rPr>
              <a:t>:</a:t>
            </a:r>
            <a:endParaRPr kumimoji="0" lang="en-US" sz="1800" b="0" i="0" strike="noStrike" kern="1200" cap="none" spc="0" normalizeH="0" baseline="0" noProof="0">
              <a:ln>
                <a:noFill/>
              </a:ln>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C00000"/>
                </a:solidFill>
                <a:effectLst/>
                <a:uLnTx/>
                <a:uFillTx/>
                <a:latin typeface="Corbel" panose="020B0503020204020204" pitchFamily="34" charset="0"/>
              </a:rPr>
              <a:t>Text 2</a:t>
            </a:r>
            <a:r>
              <a:rPr kumimoji="0" lang="en-US" sz="1800" b="0" i="0" u="none" strike="noStrike" kern="1200" cap="none" spc="0" normalizeH="0" baseline="0" noProof="0">
                <a:ln>
                  <a:noFill/>
                </a:ln>
                <a:solidFill>
                  <a:srgbClr val="C00000"/>
                </a:solidFill>
                <a:effectLst/>
                <a:uLnTx/>
                <a:uFillTx/>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5B9BD5"/>
                </a:solidFill>
                <a:effectLst/>
                <a:uLnTx/>
                <a:uFillTx/>
                <a:latin typeface="Corbel" panose="020B0503020204020204" pitchFamily="34" charset="0"/>
              </a:rPr>
              <a:t>Text 3</a:t>
            </a:r>
            <a:r>
              <a:rPr kumimoji="0" lang="en-US" sz="1800" b="0" i="0" u="none" strike="noStrike" kern="1200" cap="none" spc="0" normalizeH="0" baseline="0" noProof="0">
                <a:ln>
                  <a:noFill/>
                </a:ln>
                <a:solidFill>
                  <a:srgbClr val="5B9BD5"/>
                </a:solidFill>
                <a:effectLst/>
                <a:uLnTx/>
                <a:uFillTx/>
                <a:latin typeface="Corbel" panose="020B0503020204020204" pitchFamily="34" charset="0"/>
              </a:rPr>
              <a:t>:</a:t>
            </a:r>
            <a:r>
              <a:rPr kumimoji="0" lang="en-US" sz="1800" b="0" i="0" u="none" strike="noStrike" kern="1200" cap="none" spc="0" normalizeH="0" noProof="0">
                <a:ln>
                  <a:noFill/>
                </a:ln>
                <a:solidFill>
                  <a:srgbClr val="5B9BD5"/>
                </a:solidFill>
                <a:effectLst/>
                <a:uLnTx/>
                <a:uFillTx/>
                <a:latin typeface="Corbel" panose="020B0503020204020204" pitchFamily="34" charset="0"/>
              </a:rPr>
              <a:t> </a:t>
            </a:r>
            <a:r>
              <a:rPr lang="en-US" sz="1400">
                <a:solidFill>
                  <a:srgbClr val="5B9BD5"/>
                </a:solidFill>
                <a:latin typeface="Corbel" panose="020B0503020204020204" pitchFamily="34" charset="0"/>
              </a:rPr>
              <a:t>	</a:t>
            </a:r>
            <a:endParaRPr kumimoji="0" lang="en-US" sz="1400" b="0" i="0" u="none" strike="noStrike" kern="1200" cap="none" spc="0" normalizeH="0" baseline="0" noProof="0">
              <a:ln>
                <a:noFill/>
              </a:ln>
              <a:solidFill>
                <a:srgbClr val="5B9BD5"/>
              </a:solidFill>
              <a:effectLst/>
              <a:uLnTx/>
              <a:uFillTx/>
              <a:latin typeface="Corbel" panose="020B0503020204020204" pitchFamily="34" charset="0"/>
            </a:endParaRPr>
          </a:p>
          <a:p>
            <a:pPr marL="274320" lvl="0" indent="-274320">
              <a:lnSpc>
                <a:spcPct val="130000"/>
              </a:lnSpc>
              <a:spcBef>
                <a:spcPts val="400"/>
              </a:spcBef>
              <a:defRPr/>
            </a:pPr>
            <a:r>
              <a:rPr kumimoji="0" lang="en-US" sz="1800" b="1" i="0" u="sng" strike="noStrike" kern="1200" cap="none" spc="0" normalizeH="0" baseline="0" noProof="0">
                <a:ln>
                  <a:noFill/>
                </a:ln>
                <a:solidFill>
                  <a:srgbClr val="70AD47">
                    <a:lumMod val="75000"/>
                  </a:srgbClr>
                </a:solidFill>
                <a:effectLst/>
                <a:uLnTx/>
                <a:uFillTx/>
                <a:latin typeface="Corbel" panose="020B0503020204020204" pitchFamily="34" charset="0"/>
              </a:rPr>
              <a:t>Text 4</a:t>
            </a:r>
            <a:r>
              <a:rPr lang="en-US" sz="1800">
                <a:solidFill>
                  <a:srgbClr val="70AD47">
                    <a:lumMod val="75000"/>
                  </a:srgbClr>
                </a:solidFill>
                <a:latin typeface="Corbel" panose="020B0503020204020204" pitchFamily="34" charset="0"/>
              </a:rPr>
              <a:t>: </a:t>
            </a:r>
            <a:r>
              <a:rPr lang="en-US" sz="1400">
                <a:solidFill>
                  <a:srgbClr val="70AD47">
                    <a:lumMod val="75000"/>
                  </a:srgbClr>
                </a:solidFill>
                <a:latin typeface="Corbel" panose="020B0503020204020204" pitchFamily="34" charset="0"/>
              </a:rPr>
              <a:t>	</a:t>
            </a:r>
          </a:p>
          <a:p>
            <a:pPr marL="274320" lvl="0" indent="-274320">
              <a:lnSpc>
                <a:spcPct val="130000"/>
              </a:lnSpc>
              <a:spcBef>
                <a:spcPts val="400"/>
              </a:spcBef>
              <a:defRPr/>
            </a:pPr>
            <a:r>
              <a:rPr kumimoji="0" lang="en-US" sz="1800" b="1" i="0" u="sng" strike="noStrike" kern="1200" cap="none" spc="0" normalizeH="0" baseline="0" noProof="0">
                <a:ln>
                  <a:noFill/>
                </a:ln>
                <a:solidFill>
                  <a:srgbClr val="ED7D31"/>
                </a:solidFill>
                <a:effectLst/>
                <a:uLnTx/>
                <a:uFillTx/>
                <a:latin typeface="Corbel" panose="020B0503020204020204" pitchFamily="34" charset="0"/>
              </a:rPr>
              <a:t>Text 5</a:t>
            </a:r>
            <a:r>
              <a:rPr kumimoji="0" lang="en-US" sz="1800" b="0" i="0" u="none" strike="noStrike" kern="1200" cap="none" spc="0" normalizeH="0" baseline="0" noProof="0">
                <a:ln>
                  <a:noFill/>
                </a:ln>
                <a:solidFill>
                  <a:srgbClr val="ED7D31"/>
                </a:solidFill>
                <a:effectLst/>
                <a:uLnTx/>
                <a:uFillTx/>
                <a:latin typeface="Corbel" panose="020B0503020204020204" pitchFamily="34" charset="0"/>
              </a:rPr>
              <a:t>: </a:t>
            </a:r>
            <a:endParaRPr lang="en-US" sz="1200">
              <a:solidFill>
                <a:schemeClr val="accent2"/>
              </a:solidFill>
              <a:latin typeface="Corbel" panose="020B0503020204020204" pitchFamily="34" charset="0"/>
            </a:endParaRPr>
          </a:p>
          <a:p>
            <a:pPr marL="674370" lvl="1" indent="-274320">
              <a:lnSpc>
                <a:spcPct val="130000"/>
              </a:lnSpc>
              <a:spcBef>
                <a:spcPts val="400"/>
              </a:spcBef>
              <a:defRPr/>
            </a:pPr>
            <a:endParaRPr lang="en-US" sz="1600">
              <a:solidFill>
                <a:schemeClr val="accent2"/>
              </a:solidFill>
              <a:latin typeface="Corbel" panose="020B0503020204020204" pitchFamily="34" charset="0"/>
            </a:endParaRPr>
          </a:p>
          <a:p>
            <a:pPr marL="0" lvl="0" indent="0">
              <a:lnSpc>
                <a:spcPct val="130000"/>
              </a:lnSpc>
              <a:spcBef>
                <a:spcPts val="400"/>
              </a:spcBef>
              <a:buNone/>
              <a:defRPr/>
            </a:pPr>
            <a:endParaRPr lang="en-US" sz="2000">
              <a:solidFill>
                <a:srgbClr val="C06900"/>
              </a:solidFill>
              <a:latin typeface="Corbel" panose="020B0503020204020204" pitchFamily="34" charset="0"/>
            </a:endParaRPr>
          </a:p>
          <a:p>
            <a:pPr marL="274320" lvl="0" indent="-274320">
              <a:lnSpc>
                <a:spcPct val="130000"/>
              </a:lnSpc>
              <a:spcBef>
                <a:spcPts val="400"/>
              </a:spcBef>
              <a:defRPr/>
            </a:pPr>
            <a:endParaRPr kumimoji="0" lang="en-US" sz="2000" i="0" u="none" strike="noStrike" kern="1200" cap="none" spc="0" normalizeH="0" baseline="0" noProof="0">
              <a:ln>
                <a:noFill/>
              </a:ln>
              <a:solidFill>
                <a:srgbClr val="ED7D31"/>
              </a:solidFill>
              <a:effectLst/>
              <a:uLnTx/>
              <a:uFillTx/>
              <a:latin typeface="Corbel" panose="020B0503020204020204" pitchFamily="34" charset="0"/>
            </a:endParaRPr>
          </a:p>
        </p:txBody>
      </p:sp>
      <p:sp>
        <p:nvSpPr>
          <p:cNvPr id="12" name="Title 1">
            <a:extLst>
              <a:ext uri="{FF2B5EF4-FFF2-40B4-BE49-F238E27FC236}">
                <a16:creationId xmlns:a16="http://schemas.microsoft.com/office/drawing/2014/main" id="{1DB119B3-1AA6-94B9-13B9-6E10CE82D05A}"/>
              </a:ext>
            </a:extLst>
          </p:cNvPr>
          <p:cNvSpPr>
            <a:spLocks noGrp="1"/>
          </p:cNvSpPr>
          <p:nvPr>
            <p:ph type="title"/>
          </p:nvPr>
        </p:nvSpPr>
        <p:spPr>
          <a:xfrm>
            <a:off x="78189" y="79447"/>
            <a:ext cx="8987622" cy="740193"/>
          </a:xfrm>
          <a:prstGeom prst="rect">
            <a:avLst/>
          </a:prstGeom>
        </p:spPr>
        <p:txBody>
          <a:bodyPr/>
          <a:lstStyle>
            <a:lvl1pPr>
              <a:defRPr sz="4000" b="1">
                <a:solidFill>
                  <a:schemeClr val="tx1"/>
                </a:solidFill>
                <a:latin typeface="Corbel" panose="020B0503020204020204" pitchFamily="34" charset="0"/>
              </a:defRPr>
            </a:lvl1pPr>
          </a:lstStyle>
          <a:p>
            <a:r>
              <a:rPr lang="en-US"/>
              <a:t>Click to edit Master title style</a:t>
            </a:r>
          </a:p>
        </p:txBody>
      </p:sp>
    </p:spTree>
    <p:extLst>
      <p:ext uri="{BB962C8B-B14F-4D97-AF65-F5344CB8AC3E}">
        <p14:creationId xmlns:p14="http://schemas.microsoft.com/office/powerpoint/2010/main" val="1791178792"/>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Slide Number Placeholder 5">
            <a:extLst>
              <a:ext uri="{FF2B5EF4-FFF2-40B4-BE49-F238E27FC236}">
                <a16:creationId xmlns:a16="http://schemas.microsoft.com/office/drawing/2014/main" id="{9652D26D-6A0A-80F5-0467-32E58CC08E88}"/>
              </a:ext>
            </a:extLst>
          </p:cNvPr>
          <p:cNvSpPr txBox="1">
            <a:spLocks/>
          </p:cNvSpPr>
          <p:nvPr userDrawn="1"/>
        </p:nvSpPr>
        <p:spPr>
          <a:xfrm>
            <a:off x="7006213" y="6413428"/>
            <a:ext cx="2057400" cy="365125"/>
          </a:xfrm>
          <a:prstGeom prst="rect">
            <a:avLst/>
          </a:prstGeom>
        </p:spPr>
        <p:txBody>
          <a:bodyPr/>
          <a:lstStyle>
            <a:defPPr>
              <a:defRPr lang="en-US"/>
            </a:defPPr>
            <a:lvl1pPr marL="0" algn="ctr" defTabSz="457200" rtl="0" eaLnBrk="1" latinLnBrk="0" hangingPunct="1">
              <a:defRPr sz="1400" kern="1200">
                <a:solidFill>
                  <a:schemeClr val="bg1">
                    <a:lumMod val="65000"/>
                  </a:schemeClr>
                </a:solidFill>
                <a:latin typeface="Corbel" panose="020B0503020204020204" pitchFamily="34" charset="0"/>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FDEAB76D-489F-BC47-AE8A-9A4958F60173}" type="slidenum">
              <a:rPr lang="en-CH" smtClean="0"/>
              <a:pPr algn="r"/>
              <a:t>‹#›</a:t>
            </a:fld>
            <a:endParaRPr lang="en-CH"/>
          </a:p>
        </p:txBody>
      </p:sp>
      <p:pic>
        <p:nvPicPr>
          <p:cNvPr id="7" name="Picture 6" descr="safari.png">
            <a:extLst>
              <a:ext uri="{FF2B5EF4-FFF2-40B4-BE49-F238E27FC236}">
                <a16:creationId xmlns:a16="http://schemas.microsoft.com/office/drawing/2014/main" id="{AE34FD6A-B99A-3D50-4BF8-F449A040CC8A}"/>
              </a:ext>
            </a:extLst>
          </p:cNvPr>
          <p:cNvPicPr>
            <a:picLocks noChangeAspect="1"/>
          </p:cNvPicPr>
          <p:nvPr userDrawn="1"/>
        </p:nvPicPr>
        <p:blipFill>
          <a:blip r:embed="rId2" cstate="print"/>
          <a:stretch>
            <a:fillRect/>
          </a:stretch>
        </p:blipFill>
        <p:spPr>
          <a:xfrm>
            <a:off x="75991" y="6439729"/>
            <a:ext cx="1080120" cy="312522"/>
          </a:xfrm>
          <a:prstGeom prst="rect">
            <a:avLst/>
          </a:prstGeom>
        </p:spPr>
      </p:pic>
    </p:spTree>
    <p:extLst>
      <p:ext uri="{BB962C8B-B14F-4D97-AF65-F5344CB8AC3E}">
        <p14:creationId xmlns:p14="http://schemas.microsoft.com/office/powerpoint/2010/main" val="1643813891"/>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379326237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7604395"/>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2404539"/>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75991" y="911224"/>
            <a:ext cx="8987622" cy="5318753"/>
          </a:xfrm>
          <a:prstGeom prst="rect">
            <a:avLst/>
          </a:prstGeom>
        </p:spPr>
        <p:txBody>
          <a:bodyPr/>
          <a:lstStyle>
            <a:lvl1pPr>
              <a:defRPr sz="2800">
                <a:latin typeface="Cambria" panose="02040503050406030204" pitchFamily="18" charset="0"/>
              </a:defRPr>
            </a:lvl1pPr>
            <a:lvl2pPr marL="685800" indent="-228600">
              <a:buFont typeface="Cambria" panose="02040503050406030204" pitchFamily="18" charset="0"/>
              <a:buChar char="-"/>
              <a:defRPr sz="2400">
                <a:latin typeface="Cambria" panose="02040503050406030204" pitchFamily="18" charset="0"/>
              </a:defRPr>
            </a:lvl2pPr>
            <a:lvl3pPr>
              <a:defRPr sz="2000">
                <a:latin typeface="Cambria" panose="02040503050406030204" pitchFamily="18" charset="0"/>
              </a:defRPr>
            </a:lvl3pPr>
            <a:lvl4pPr>
              <a:defRPr sz="2000">
                <a:latin typeface="Cambria" panose="02040503050406030204" pitchFamily="18" charset="0"/>
              </a:defRPr>
            </a:lvl4pPr>
            <a:lvl5pPr>
              <a:defRPr sz="2000">
                <a:latin typeface="Cambria" panose="02040503050406030204" pitchFamily="18"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a:xfrm>
            <a:off x="0" y="79447"/>
            <a:ext cx="8987622" cy="740193"/>
          </a:xfrm>
          <a:prstGeom prst="rect">
            <a:avLst/>
          </a:prstGeom>
        </p:spPr>
        <p:txBody>
          <a:bodyPr/>
          <a:lstStyle>
            <a:lvl1pPr>
              <a:defRPr sz="4000" b="1">
                <a:solidFill>
                  <a:schemeClr val="tx1"/>
                </a:solidFill>
                <a:latin typeface="Cambria" panose="02040503050406030204" pitchFamily="18" charset="0"/>
              </a:defRPr>
            </a:lvl1pPr>
          </a:lstStyle>
          <a:p>
            <a:r>
              <a:rPr lang="en-US"/>
              <a:t>Click to edit Master title style</a:t>
            </a:r>
          </a:p>
        </p:txBody>
      </p:sp>
      <p:pic>
        <p:nvPicPr>
          <p:cNvPr id="9" name="Picture 8" descr="safari.png"/>
          <p:cNvPicPr>
            <a:picLocks noChangeAspect="1"/>
          </p:cNvPicPr>
          <p:nvPr userDrawn="1"/>
        </p:nvPicPr>
        <p:blipFill>
          <a:blip r:embed="rId2" cstate="print"/>
          <a:stretch>
            <a:fillRect/>
          </a:stretch>
        </p:blipFill>
        <p:spPr>
          <a:xfrm>
            <a:off x="189560" y="6413144"/>
            <a:ext cx="1080120" cy="312522"/>
          </a:xfrm>
          <a:prstGeom prst="rect">
            <a:avLst/>
          </a:prstGeom>
        </p:spPr>
      </p:pic>
    </p:spTree>
    <p:extLst>
      <p:ext uri="{BB962C8B-B14F-4D97-AF65-F5344CB8AC3E}">
        <p14:creationId xmlns:p14="http://schemas.microsoft.com/office/powerpoint/2010/main" val="2828656622"/>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atin typeface="Trebuchet MS" panose="020B0603020202020204" pitchFamily="34" charset="0"/>
              </a:defRPr>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atin typeface="Trebuchet MS" panose="020B0603020202020204" pitchFamily="34" charset="0"/>
              </a:defRPr>
            </a:lvl1pPr>
            <a:lvl2pPr marL="342884" indent="0" algn="ctr">
              <a:buNone/>
              <a:defRPr sz="1500"/>
            </a:lvl2pPr>
            <a:lvl3pPr marL="685766" indent="0" algn="ctr">
              <a:buNone/>
              <a:defRPr sz="1350"/>
            </a:lvl3pPr>
            <a:lvl4pPr marL="1028649" indent="0" algn="ctr">
              <a:buNone/>
              <a:defRPr sz="1200"/>
            </a:lvl4pPr>
            <a:lvl5pPr marL="1371532" indent="0" algn="ctr">
              <a:buNone/>
              <a:defRPr sz="1200"/>
            </a:lvl5pPr>
            <a:lvl6pPr marL="1714415" indent="0" algn="ctr">
              <a:buNone/>
              <a:defRPr sz="1200"/>
            </a:lvl6pPr>
            <a:lvl7pPr marL="2057297" indent="0" algn="ctr">
              <a:buNone/>
              <a:defRPr sz="1200"/>
            </a:lvl7pPr>
            <a:lvl8pPr marL="2400180" indent="0" algn="ctr">
              <a:buNone/>
              <a:defRPr sz="1200"/>
            </a:lvl8pPr>
            <a:lvl9pPr marL="2743064" indent="0" algn="ctr">
              <a:buNone/>
              <a:defRPr sz="1200"/>
            </a:lvl9pPr>
          </a:lstStyle>
          <a:p>
            <a:r>
              <a:rPr lang="en-US"/>
              <a:t>Click to edit Master subtitle style</a:t>
            </a:r>
          </a:p>
        </p:txBody>
      </p:sp>
    </p:spTree>
    <p:extLst>
      <p:ext uri="{BB962C8B-B14F-4D97-AF65-F5344CB8AC3E}">
        <p14:creationId xmlns:p14="http://schemas.microsoft.com/office/powerpoint/2010/main" val="347902351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9"/>
            <a:ext cx="78867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4589474"/>
            <a:ext cx="7886700" cy="1500187"/>
          </a:xfrm>
        </p:spPr>
        <p:txBody>
          <a:bodyPr/>
          <a:lstStyle>
            <a:lvl1pPr marL="0" indent="0">
              <a:buNone/>
              <a:defRPr sz="1800">
                <a:solidFill>
                  <a:schemeClr val="tx1">
                    <a:tint val="75000"/>
                  </a:schemeClr>
                </a:solidFill>
              </a:defRPr>
            </a:lvl1pPr>
            <a:lvl2pPr marL="342884" indent="0">
              <a:buNone/>
              <a:defRPr sz="1500">
                <a:solidFill>
                  <a:schemeClr val="tx1">
                    <a:tint val="75000"/>
                  </a:schemeClr>
                </a:solidFill>
              </a:defRPr>
            </a:lvl2pPr>
            <a:lvl3pPr marL="685766" indent="0">
              <a:buNone/>
              <a:defRPr sz="1350">
                <a:solidFill>
                  <a:schemeClr val="tx1">
                    <a:tint val="75000"/>
                  </a:schemeClr>
                </a:solidFill>
              </a:defRPr>
            </a:lvl3pPr>
            <a:lvl4pPr marL="1028649" indent="0">
              <a:buNone/>
              <a:defRPr sz="1200">
                <a:solidFill>
                  <a:schemeClr val="tx1">
                    <a:tint val="75000"/>
                  </a:schemeClr>
                </a:solidFill>
              </a:defRPr>
            </a:lvl4pPr>
            <a:lvl5pPr marL="1371532" indent="0">
              <a:buNone/>
              <a:defRPr sz="1200">
                <a:solidFill>
                  <a:schemeClr val="tx1">
                    <a:tint val="75000"/>
                  </a:schemeClr>
                </a:solidFill>
              </a:defRPr>
            </a:lvl5pPr>
            <a:lvl6pPr marL="1714415" indent="0">
              <a:buNone/>
              <a:defRPr sz="1200">
                <a:solidFill>
                  <a:schemeClr val="tx1">
                    <a:tint val="75000"/>
                  </a:schemeClr>
                </a:solidFill>
              </a:defRPr>
            </a:lvl6pPr>
            <a:lvl7pPr marL="2057297" indent="0">
              <a:buNone/>
              <a:defRPr sz="1200">
                <a:solidFill>
                  <a:schemeClr val="tx1">
                    <a:tint val="75000"/>
                  </a:schemeClr>
                </a:solidFill>
              </a:defRPr>
            </a:lvl7pPr>
            <a:lvl8pPr marL="2400180" indent="0">
              <a:buNone/>
              <a:defRPr sz="1200">
                <a:solidFill>
                  <a:schemeClr val="tx1">
                    <a:tint val="75000"/>
                  </a:schemeClr>
                </a:solidFill>
              </a:defRPr>
            </a:lvl8pPr>
            <a:lvl9pPr marL="2743064" indent="0">
              <a:buNone/>
              <a:defRPr sz="12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954756617"/>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3103E0A-1103-4E2A-80B9-427ECF501675}"/>
              </a:ext>
            </a:extLst>
          </p:cNvPr>
          <p:cNvSpPr/>
          <p:nvPr userDrawn="1"/>
        </p:nvSpPr>
        <p:spPr>
          <a:xfrm>
            <a:off x="0" y="-1"/>
            <a:ext cx="9144000" cy="825767"/>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Trebuchet MS" panose="020B0603020202020204" pitchFamily="34" charset="0"/>
            </a:endParaRPr>
          </a:p>
        </p:txBody>
      </p:sp>
      <p:sp>
        <p:nvSpPr>
          <p:cNvPr id="2" name="Title 1"/>
          <p:cNvSpPr>
            <a:spLocks noGrp="1"/>
          </p:cNvSpPr>
          <p:nvPr>
            <p:ph type="title"/>
          </p:nvPr>
        </p:nvSpPr>
        <p:spPr>
          <a:xfrm>
            <a:off x="155488" y="78848"/>
            <a:ext cx="8815517" cy="753812"/>
          </a:xfrm>
        </p:spPr>
        <p:txBody>
          <a:bodyPr>
            <a:normAutofit/>
          </a:bodyPr>
          <a:lstStyle>
            <a:lvl1pPr>
              <a:defRPr sz="4600" b="1">
                <a:solidFill>
                  <a:schemeClr val="bg1"/>
                </a:solidFill>
                <a:latin typeface="Trebuchet MS" panose="020B0603020202020204" pitchFamily="34" charset="0"/>
              </a:defRPr>
            </a:lvl1pPr>
          </a:lstStyle>
          <a:p>
            <a:r>
              <a:rPr lang="en-US" dirty="0"/>
              <a:t>Click to edit Master title style</a:t>
            </a:r>
          </a:p>
        </p:txBody>
      </p:sp>
      <p:sp>
        <p:nvSpPr>
          <p:cNvPr id="3" name="Content Placeholder 2"/>
          <p:cNvSpPr>
            <a:spLocks noGrp="1"/>
          </p:cNvSpPr>
          <p:nvPr>
            <p:ph idx="1"/>
          </p:nvPr>
        </p:nvSpPr>
        <p:spPr>
          <a:xfrm>
            <a:off x="155488" y="1021492"/>
            <a:ext cx="8815517" cy="5368993"/>
          </a:xfrm>
        </p:spPr>
        <p:txBody>
          <a:bodyPr>
            <a:normAutofit/>
          </a:bodyPr>
          <a:lstStyle>
            <a:lvl1pPr>
              <a:defRPr sz="2800">
                <a:latin typeface="Trebuchet MS" panose="020B0603020202020204" pitchFamily="34" charset="0"/>
              </a:defRPr>
            </a:lvl1pPr>
            <a:lvl2pPr>
              <a:defRPr sz="2400">
                <a:latin typeface="Trebuchet MS" panose="020B0603020202020204" pitchFamily="34" charset="0"/>
              </a:defRPr>
            </a:lvl2pPr>
            <a:lvl3pPr>
              <a:defRPr sz="1800">
                <a:latin typeface="Trebuchet MS" panose="020B0603020202020204" pitchFamily="34" charset="0"/>
              </a:defRPr>
            </a:lvl3pPr>
            <a:lvl4pPr>
              <a:defRPr sz="1600">
                <a:latin typeface="Trebuchet MS" panose="020B0603020202020204" pitchFamily="34" charset="0"/>
              </a:defRPr>
            </a:lvl4pPr>
            <a:lvl5pPr>
              <a:defRPr sz="1600">
                <a:latin typeface="Trebuchet MS" panose="020B0603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12" name="Graphic 11">
            <a:extLst>
              <a:ext uri="{FF2B5EF4-FFF2-40B4-BE49-F238E27FC236}">
                <a16:creationId xmlns:a16="http://schemas.microsoft.com/office/drawing/2014/main" id="{1FE0A3EE-6483-4E65-823F-5E7E920D709A}"/>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94338"/>
            <a:ext cx="1180720" cy="227148"/>
          </a:xfrm>
          <a:prstGeom prst="rect">
            <a:avLst/>
          </a:prstGeom>
        </p:spPr>
      </p:pic>
      <p:sp>
        <p:nvSpPr>
          <p:cNvPr id="8" name="Slide Number Placeholder 7">
            <a:extLst>
              <a:ext uri="{FF2B5EF4-FFF2-40B4-BE49-F238E27FC236}">
                <a16:creationId xmlns:a16="http://schemas.microsoft.com/office/drawing/2014/main" id="{0E1FD7A5-C69D-412C-8DA5-5AA06BC4E515}"/>
              </a:ext>
            </a:extLst>
          </p:cNvPr>
          <p:cNvSpPr>
            <a:spLocks noGrp="1"/>
          </p:cNvSpPr>
          <p:nvPr>
            <p:ph type="sldNum" sz="quarter" idx="12"/>
          </p:nvPr>
        </p:nvSpPr>
        <p:spPr>
          <a:xfrm>
            <a:off x="8329353" y="6494338"/>
            <a:ext cx="643730" cy="280288"/>
          </a:xfrm>
          <a:prstGeom prst="rect">
            <a:avLst/>
          </a:prstGeom>
        </p:spPr>
        <p:txBody>
          <a:bodyPr/>
          <a:lstStyle>
            <a:lvl1pPr algn="ctr">
              <a:defRPr sz="1600" b="1">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2922109303"/>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F3A1B36-F75C-4B3A-8AC7-B38B97092F73}"/>
              </a:ext>
            </a:extLst>
          </p:cNvPr>
          <p:cNvSpPr/>
          <p:nvPr userDrawn="1"/>
        </p:nvSpPr>
        <p:spPr>
          <a:xfrm>
            <a:off x="0" y="-1"/>
            <a:ext cx="9144000" cy="890327"/>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dirty="0">
              <a:latin typeface="Trebuchet MS" panose="020B0603020202020204" pitchFamily="34" charset="0"/>
            </a:endParaRPr>
          </a:p>
        </p:txBody>
      </p:sp>
      <p:sp>
        <p:nvSpPr>
          <p:cNvPr id="12" name="Title 1">
            <a:extLst>
              <a:ext uri="{FF2B5EF4-FFF2-40B4-BE49-F238E27FC236}">
                <a16:creationId xmlns:a16="http://schemas.microsoft.com/office/drawing/2014/main" id="{F77D2451-9D72-4A45-A1BA-585E5FC3C46D}"/>
              </a:ext>
            </a:extLst>
          </p:cNvPr>
          <p:cNvSpPr txBox="1">
            <a:spLocks/>
          </p:cNvSpPr>
          <p:nvPr userDrawn="1"/>
        </p:nvSpPr>
        <p:spPr>
          <a:xfrm>
            <a:off x="155488" y="70610"/>
            <a:ext cx="8815517" cy="753812"/>
          </a:xfrm>
          <a:prstGeom prst="rect">
            <a:avLst/>
          </a:prstGeom>
        </p:spPr>
        <p:txBody>
          <a:bodyPr vert="horz" lIns="91440" tIns="45720" rIns="91440" bIns="45720" rtlCol="0" anchor="ctr">
            <a:normAutofit/>
          </a:bodyPr>
          <a:lstStyle>
            <a:lvl1pPr algn="l" defTabSz="685766" rtl="0" eaLnBrk="1" latinLnBrk="0" hangingPunct="1">
              <a:lnSpc>
                <a:spcPct val="90000"/>
              </a:lnSpc>
              <a:spcBef>
                <a:spcPct val="0"/>
              </a:spcBef>
              <a:buNone/>
              <a:defRPr sz="4000" b="1" kern="1200">
                <a:solidFill>
                  <a:schemeClr val="bg1"/>
                </a:solidFill>
                <a:latin typeface="Trebuchet MS" panose="020B0603020202020204" pitchFamily="34" charset="0"/>
                <a:ea typeface="Verdana" panose="020B0604030504040204" pitchFamily="34" charset="0"/>
                <a:cs typeface="Courier New" panose="02070309020205020404" pitchFamily="49" charset="0"/>
              </a:defRPr>
            </a:lvl1pPr>
          </a:lstStyle>
          <a:p>
            <a:r>
              <a:rPr lang="en-US" dirty="0"/>
              <a:t>Click to edit Master title style</a:t>
            </a:r>
          </a:p>
        </p:txBody>
      </p:sp>
      <p:pic>
        <p:nvPicPr>
          <p:cNvPr id="13" name="Graphic 12">
            <a:extLst>
              <a:ext uri="{FF2B5EF4-FFF2-40B4-BE49-F238E27FC236}">
                <a16:creationId xmlns:a16="http://schemas.microsoft.com/office/drawing/2014/main" id="{35CB8A4C-6108-4DBB-AB3B-F36B31AA7938}"/>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62642"/>
            <a:ext cx="1345478" cy="258844"/>
          </a:xfrm>
          <a:prstGeom prst="rect">
            <a:avLst/>
          </a:prstGeom>
        </p:spPr>
      </p:pic>
      <p:sp>
        <p:nvSpPr>
          <p:cNvPr id="7" name="Slide Number Placeholder 7">
            <a:extLst>
              <a:ext uri="{FF2B5EF4-FFF2-40B4-BE49-F238E27FC236}">
                <a16:creationId xmlns:a16="http://schemas.microsoft.com/office/drawing/2014/main" id="{25E13529-B30F-4988-A788-9A2F9C01C88B}"/>
              </a:ext>
            </a:extLst>
          </p:cNvPr>
          <p:cNvSpPr>
            <a:spLocks noGrp="1"/>
          </p:cNvSpPr>
          <p:nvPr>
            <p:ph type="sldNum" sz="quarter" idx="12"/>
          </p:nvPr>
        </p:nvSpPr>
        <p:spPr>
          <a:xfrm>
            <a:off x="3543300" y="6467768"/>
            <a:ext cx="2057400" cy="280288"/>
          </a:xfrm>
          <a:prstGeom prst="rect">
            <a:avLst/>
          </a:prstGeom>
        </p:spPr>
        <p:txBody>
          <a:bodyPr/>
          <a:lstStyle>
            <a:lvl1pPr algn="ctr">
              <a:defRPr sz="1400">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1551954024"/>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910755F8-9E4F-4AC1-934C-4503FD0A51D7}"/>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2664" y="6462642"/>
            <a:ext cx="1345478" cy="258844"/>
          </a:xfrm>
          <a:prstGeom prst="rect">
            <a:avLst/>
          </a:prstGeom>
        </p:spPr>
      </p:pic>
      <p:sp>
        <p:nvSpPr>
          <p:cNvPr id="4" name="Slide Number Placeholder 7">
            <a:extLst>
              <a:ext uri="{FF2B5EF4-FFF2-40B4-BE49-F238E27FC236}">
                <a16:creationId xmlns:a16="http://schemas.microsoft.com/office/drawing/2014/main" id="{D3FBD0FA-D9BB-45FA-A53B-03090A5B6110}"/>
              </a:ext>
            </a:extLst>
          </p:cNvPr>
          <p:cNvSpPr>
            <a:spLocks noGrp="1"/>
          </p:cNvSpPr>
          <p:nvPr>
            <p:ph type="sldNum" sz="quarter" idx="12"/>
          </p:nvPr>
        </p:nvSpPr>
        <p:spPr>
          <a:xfrm>
            <a:off x="3543300" y="6467768"/>
            <a:ext cx="2057400" cy="280288"/>
          </a:xfrm>
          <a:prstGeom prst="rect">
            <a:avLst/>
          </a:prstGeom>
        </p:spPr>
        <p:txBody>
          <a:bodyPr/>
          <a:lstStyle>
            <a:lvl1pPr algn="ctr">
              <a:defRPr sz="1400">
                <a:latin typeface="Trebuchet MS" panose="020B0603020202020204" pitchFamily="34" charset="0"/>
              </a:defRPr>
            </a:lvl1pPr>
          </a:lstStyle>
          <a:p>
            <a:fld id="{C19D2B53-EDAE-4B41-B849-8916FA40BCB6}" type="slidenum">
              <a:rPr lang="en-US" smtClean="0"/>
              <a:pPr/>
              <a:t>‹#›</a:t>
            </a:fld>
            <a:endParaRPr lang="en-US"/>
          </a:p>
        </p:txBody>
      </p:sp>
    </p:spTree>
    <p:extLst>
      <p:ext uri="{BB962C8B-B14F-4D97-AF65-F5344CB8AC3E}">
        <p14:creationId xmlns:p14="http://schemas.microsoft.com/office/powerpoint/2010/main" val="4163323655"/>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51226738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6309426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5E94D8-3B35-0727-B4E2-241AC58DD756}"/>
              </a:ext>
            </a:extLst>
          </p:cNvPr>
          <p:cNvSpPr>
            <a:spLocks noGrp="1"/>
          </p:cNvSpPr>
          <p:nvPr>
            <p:ph type="ctrTitle"/>
          </p:nvPr>
        </p:nvSpPr>
        <p:spPr>
          <a:xfrm>
            <a:off x="0" y="1122363"/>
            <a:ext cx="9144000" cy="2387600"/>
          </a:xfrm>
          <a:solidFill>
            <a:srgbClr val="FAF7F5"/>
          </a:solidFill>
          <a:ln>
            <a:solidFill>
              <a:srgbClr val="FAF7F5"/>
            </a:solidFill>
          </a:ln>
        </p:spPr>
        <p:txBody>
          <a:bodyPr anchor="ctr">
            <a:normAutofit/>
          </a:bodyPr>
          <a:lstStyle>
            <a:lvl1pPr algn="ctr">
              <a:lnSpc>
                <a:spcPct val="110000"/>
              </a:lnSpc>
              <a:defRPr sz="3600">
                <a:solidFill>
                  <a:srgbClr val="C80060"/>
                </a:solidFill>
              </a:defRPr>
            </a:lvl1pPr>
          </a:lstStyle>
          <a:p>
            <a:r>
              <a:rPr lang="en-GB"/>
              <a:t>Click to edit Master title style</a:t>
            </a:r>
            <a:endParaRPr lang="en-CH" dirty="0"/>
          </a:p>
        </p:txBody>
      </p:sp>
      <p:sp>
        <p:nvSpPr>
          <p:cNvPr id="3" name="Subtitle 2">
            <a:extLst>
              <a:ext uri="{FF2B5EF4-FFF2-40B4-BE49-F238E27FC236}">
                <a16:creationId xmlns:a16="http://schemas.microsoft.com/office/drawing/2014/main" id="{2A199CD0-69FB-5141-54B6-3956626D3CE1}"/>
              </a:ext>
            </a:extLst>
          </p:cNvPr>
          <p:cNvSpPr>
            <a:spLocks noGrp="1"/>
          </p:cNvSpPr>
          <p:nvPr>
            <p:ph type="subTitle" idx="1"/>
          </p:nvPr>
        </p:nvSpPr>
        <p:spPr>
          <a:xfrm>
            <a:off x="1143000" y="4079875"/>
            <a:ext cx="6858000" cy="2095638"/>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GB"/>
              <a:t>Click to edit Master subtitle style</a:t>
            </a:r>
            <a:endParaRPr lang="en-CH" dirty="0"/>
          </a:p>
        </p:txBody>
      </p:sp>
      <p:sp>
        <p:nvSpPr>
          <p:cNvPr id="8" name="Rectangle 7">
            <a:extLst>
              <a:ext uri="{FF2B5EF4-FFF2-40B4-BE49-F238E27FC236}">
                <a16:creationId xmlns:a16="http://schemas.microsoft.com/office/drawing/2014/main" id="{72A71D8C-6C6C-0E43-C344-9D08D9E1FB2F}"/>
              </a:ext>
            </a:extLst>
          </p:cNvPr>
          <p:cNvSpPr/>
          <p:nvPr userDrawn="1"/>
        </p:nvSpPr>
        <p:spPr>
          <a:xfrm>
            <a:off x="0" y="942113"/>
            <a:ext cx="9144000" cy="176350"/>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sp>
        <p:nvSpPr>
          <p:cNvPr id="9" name="Rectangle 8">
            <a:extLst>
              <a:ext uri="{FF2B5EF4-FFF2-40B4-BE49-F238E27FC236}">
                <a16:creationId xmlns:a16="http://schemas.microsoft.com/office/drawing/2014/main" id="{F94B6E8A-AD55-AF2C-D557-449A0305A438}"/>
              </a:ext>
            </a:extLst>
          </p:cNvPr>
          <p:cNvSpPr/>
          <p:nvPr userDrawn="1"/>
        </p:nvSpPr>
        <p:spPr>
          <a:xfrm>
            <a:off x="0" y="3513863"/>
            <a:ext cx="9144000" cy="176350"/>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spTree>
    <p:extLst>
      <p:ext uri="{BB962C8B-B14F-4D97-AF65-F5344CB8AC3E}">
        <p14:creationId xmlns:p14="http://schemas.microsoft.com/office/powerpoint/2010/main" val="379624622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9F2C52-D81D-6103-C514-3D93F3A3A3E7}"/>
              </a:ext>
            </a:extLst>
          </p:cNvPr>
          <p:cNvSpPr>
            <a:spLocks noGrp="1"/>
          </p:cNvSpPr>
          <p:nvPr>
            <p:ph type="title"/>
          </p:nvPr>
        </p:nvSpPr>
        <p:spPr>
          <a:xfrm>
            <a:off x="0" y="1"/>
            <a:ext cx="9144000" cy="800082"/>
          </a:xfrm>
          <a:solidFill>
            <a:srgbClr val="FAF7F5"/>
          </a:solidFill>
          <a:ln>
            <a:solidFill>
              <a:srgbClr val="FAF7F5"/>
            </a:solidFill>
          </a:ln>
        </p:spPr>
        <p:txBody>
          <a:bodyPr tIns="180000">
            <a:normAutofit/>
          </a:bodyPr>
          <a:lstStyle>
            <a:lvl1pPr>
              <a:defRPr sz="3200">
                <a:solidFill>
                  <a:srgbClr val="66665C"/>
                </a:solidFill>
              </a:defRPr>
            </a:lvl1pPr>
          </a:lstStyle>
          <a:p>
            <a:r>
              <a:rPr lang="en-GB" dirty="0"/>
              <a:t>Click to edit Master title style</a:t>
            </a:r>
            <a:endParaRPr lang="en-CH" dirty="0"/>
          </a:p>
        </p:txBody>
      </p:sp>
      <p:sp>
        <p:nvSpPr>
          <p:cNvPr id="3" name="Content Placeholder 2">
            <a:extLst>
              <a:ext uri="{FF2B5EF4-FFF2-40B4-BE49-F238E27FC236}">
                <a16:creationId xmlns:a16="http://schemas.microsoft.com/office/drawing/2014/main" id="{CB56C9A7-A794-032F-6DCF-FA32238AA5C7}"/>
              </a:ext>
            </a:extLst>
          </p:cNvPr>
          <p:cNvSpPr>
            <a:spLocks noGrp="1"/>
          </p:cNvSpPr>
          <p:nvPr>
            <p:ph idx="1"/>
          </p:nvPr>
        </p:nvSpPr>
        <p:spPr/>
        <p:txBody>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CH" dirty="0"/>
          </a:p>
        </p:txBody>
      </p:sp>
      <p:sp>
        <p:nvSpPr>
          <p:cNvPr id="5" name="Footer Placeholder 4">
            <a:extLst>
              <a:ext uri="{FF2B5EF4-FFF2-40B4-BE49-F238E27FC236}">
                <a16:creationId xmlns:a16="http://schemas.microsoft.com/office/drawing/2014/main" id="{D11946FB-B897-7EEF-322B-36B66F1D7D09}"/>
              </a:ext>
            </a:extLst>
          </p:cNvPr>
          <p:cNvSpPr>
            <a:spLocks noGrp="1"/>
          </p:cNvSpPr>
          <p:nvPr>
            <p:ph type="ftr" sz="quarter" idx="11"/>
          </p:nvPr>
        </p:nvSpPr>
        <p:spPr>
          <a:xfrm>
            <a:off x="-8519" y="6560583"/>
            <a:ext cx="8004550" cy="365125"/>
          </a:xfrm>
        </p:spPr>
        <p:txBody>
          <a:bodyPr/>
          <a:lstStyle>
            <a:lvl1pPr>
              <a:defRPr sz="1200" b="1" i="0">
                <a:solidFill>
                  <a:schemeClr val="bg1"/>
                </a:solidFill>
                <a:latin typeface="Avenir Next Demi Bold" panose="020B0503020202020204" pitchFamily="34" charset="0"/>
              </a:defRPr>
            </a:lvl1pPr>
          </a:lstStyle>
          <a:p>
            <a:r>
              <a:rPr lang="en-GB" dirty="0"/>
              <a:t>Flash-Cosmos: In-Flash Bulk Bitwise Operations Using Inherent Computation </a:t>
            </a:r>
            <a:r>
              <a:rPr lang="en-GB" dirty="0" err="1"/>
              <a:t>Capbility</a:t>
            </a:r>
            <a:r>
              <a:rPr lang="en-GB" dirty="0"/>
              <a:t> of NAND Flash Memory</a:t>
            </a:r>
            <a:endParaRPr lang="en-CH" dirty="0"/>
          </a:p>
        </p:txBody>
      </p:sp>
      <p:sp>
        <p:nvSpPr>
          <p:cNvPr id="6" name="Slide Number Placeholder 5">
            <a:extLst>
              <a:ext uri="{FF2B5EF4-FFF2-40B4-BE49-F238E27FC236}">
                <a16:creationId xmlns:a16="http://schemas.microsoft.com/office/drawing/2014/main" id="{4A994CEE-A16E-CD13-AD5A-343524F6CAA0}"/>
              </a:ext>
            </a:extLst>
          </p:cNvPr>
          <p:cNvSpPr>
            <a:spLocks noGrp="1"/>
          </p:cNvSpPr>
          <p:nvPr>
            <p:ph type="sldNum" sz="quarter" idx="12"/>
          </p:nvPr>
        </p:nvSpPr>
        <p:spPr>
          <a:xfrm>
            <a:off x="6967331" y="6560583"/>
            <a:ext cx="2057400" cy="365125"/>
          </a:xfrm>
        </p:spPr>
        <p:txBody>
          <a:bodyPr/>
          <a:lstStyle>
            <a:lvl1pPr>
              <a:defRPr sz="1400" b="1" i="0">
                <a:solidFill>
                  <a:srgbClr val="66665C"/>
                </a:solidFill>
                <a:latin typeface="Avenir Next Demi Bold" panose="020B0503020202020204" pitchFamily="34" charset="0"/>
              </a:defRPr>
            </a:lvl1pPr>
          </a:lstStyle>
          <a:p>
            <a:fld id="{CC579B59-77B5-774A-97C3-0D6C62254113}" type="slidenum">
              <a:rPr lang="en-CH" smtClean="0"/>
              <a:pPr/>
              <a:t>‹#›</a:t>
            </a:fld>
            <a:endParaRPr lang="en-CH" dirty="0"/>
          </a:p>
        </p:txBody>
      </p:sp>
      <p:sp>
        <p:nvSpPr>
          <p:cNvPr id="7" name="Rectangle 6">
            <a:extLst>
              <a:ext uri="{FF2B5EF4-FFF2-40B4-BE49-F238E27FC236}">
                <a16:creationId xmlns:a16="http://schemas.microsoft.com/office/drawing/2014/main" id="{F7D32CAE-C200-B97E-8C05-88E1DCEFC7C8}"/>
              </a:ext>
            </a:extLst>
          </p:cNvPr>
          <p:cNvSpPr/>
          <p:nvPr userDrawn="1"/>
        </p:nvSpPr>
        <p:spPr>
          <a:xfrm>
            <a:off x="0" y="802951"/>
            <a:ext cx="9144000" cy="74466"/>
          </a:xfrm>
          <a:prstGeom prst="rect">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sz="1350"/>
          </a:p>
        </p:txBody>
      </p:sp>
      <p:pic>
        <p:nvPicPr>
          <p:cNvPr id="4" name="그래픽 12">
            <a:extLst>
              <a:ext uri="{FF2B5EF4-FFF2-40B4-BE49-F238E27FC236}">
                <a16:creationId xmlns:a16="http://schemas.microsoft.com/office/drawing/2014/main" id="{2D6660E3-897F-7940-5162-70C1F7A2295C}"/>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096" y="6637917"/>
            <a:ext cx="978667" cy="188277"/>
          </a:xfrm>
          <a:prstGeom prst="rect">
            <a:avLst/>
          </a:prstGeom>
        </p:spPr>
      </p:pic>
    </p:spTree>
    <p:extLst>
      <p:ext uri="{BB962C8B-B14F-4D97-AF65-F5344CB8AC3E}">
        <p14:creationId xmlns:p14="http://schemas.microsoft.com/office/powerpoint/2010/main" val="247891864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image" Target="../media/image1.png"/><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image" Target="../media/image1.png"/><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1.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1.png"/><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2.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image" Target="../media/image1.png"/><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3.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4.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image" Target="../media/image1.png"/><Relationship Id="rId3" Type="http://schemas.openxmlformats.org/officeDocument/2006/relationships/slideLayout" Target="../slideLayouts/slideLayout148.xml"/><Relationship Id="rId7" Type="http://schemas.openxmlformats.org/officeDocument/2006/relationships/slideLayout" Target="../slideLayouts/slideLayout152.xml"/><Relationship Id="rId12" Type="http://schemas.openxmlformats.org/officeDocument/2006/relationships/theme" Target="../theme/theme15.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4.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theme" Target="../theme/theme16.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image" Target="../media/image1.png"/><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theme" Target="../theme/theme17.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8.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theme" Target="../theme/theme19.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9.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theme" Target="../theme/theme20.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0.xml"/><Relationship Id="rId13" Type="http://schemas.openxmlformats.org/officeDocument/2006/relationships/image" Target="../media/image1.png"/><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theme" Target="../theme/theme21.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22.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theme" Target="../theme/theme23.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theme" Target="../theme/theme2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theme" Target="../theme/theme25.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image" Target="../media/image1.png"/></Relationships>
</file>

<file path=ppt/slideMasters/_rels/slideMaster26.xml.rels><?xml version="1.0" encoding="UTF-8" standalone="yes"?>
<Relationships xmlns="http://schemas.openxmlformats.org/package/2006/relationships"><Relationship Id="rId8" Type="http://schemas.openxmlformats.org/officeDocument/2006/relationships/theme" Target="../theme/theme26.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5" Type="http://schemas.openxmlformats.org/officeDocument/2006/relationships/slideLayout" Target="../slideLayouts/slideLayout275.xml"/><Relationship Id="rId4" Type="http://schemas.openxmlformats.org/officeDocument/2006/relationships/slideLayout" Target="../slideLayouts/slideLayout27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5.xml"/><Relationship Id="rId13" Type="http://schemas.openxmlformats.org/officeDocument/2006/relationships/image" Target="../media/image1.png"/><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theme" Target="../theme/theme27.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image" Target="../media/image1.png"/><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theme" Target="../theme/theme28.xml"/><Relationship Id="rId2" Type="http://schemas.openxmlformats.org/officeDocument/2006/relationships/slideLayout" Target="../slideLayouts/slideLayout290.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07.xml"/><Relationship Id="rId13" Type="http://schemas.openxmlformats.org/officeDocument/2006/relationships/image" Target="../media/image1.png"/><Relationship Id="rId3" Type="http://schemas.openxmlformats.org/officeDocument/2006/relationships/slideLayout" Target="../slideLayouts/slideLayout302.xml"/><Relationship Id="rId7" Type="http://schemas.openxmlformats.org/officeDocument/2006/relationships/slideLayout" Target="../slideLayouts/slideLayout306.xml"/><Relationship Id="rId12" Type="http://schemas.openxmlformats.org/officeDocument/2006/relationships/theme" Target="../theme/theme29.xml"/><Relationship Id="rId2" Type="http://schemas.openxmlformats.org/officeDocument/2006/relationships/slideLayout" Target="../slideLayouts/slideLayout301.xml"/><Relationship Id="rId1" Type="http://schemas.openxmlformats.org/officeDocument/2006/relationships/slideLayout" Target="../slideLayouts/slideLayout300.xml"/><Relationship Id="rId6" Type="http://schemas.openxmlformats.org/officeDocument/2006/relationships/slideLayout" Target="../slideLayouts/slideLayout305.xml"/><Relationship Id="rId11" Type="http://schemas.openxmlformats.org/officeDocument/2006/relationships/slideLayout" Target="../slideLayouts/slideLayout310.xml"/><Relationship Id="rId5" Type="http://schemas.openxmlformats.org/officeDocument/2006/relationships/slideLayout" Target="../slideLayouts/slideLayout304.xml"/><Relationship Id="rId10" Type="http://schemas.openxmlformats.org/officeDocument/2006/relationships/slideLayout" Target="../slideLayouts/slideLayout309.xml"/><Relationship Id="rId4" Type="http://schemas.openxmlformats.org/officeDocument/2006/relationships/slideLayout" Target="../slideLayouts/slideLayout303.xml"/><Relationship Id="rId9" Type="http://schemas.openxmlformats.org/officeDocument/2006/relationships/slideLayout" Target="../slideLayouts/slideLayout30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theme" Target="../theme/theme30.xml"/><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slideLayout" Target="../slideLayouts/slideLayout322.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0.xml"/><Relationship Id="rId13" Type="http://schemas.openxmlformats.org/officeDocument/2006/relationships/image" Target="../media/image1.png"/><Relationship Id="rId3" Type="http://schemas.openxmlformats.org/officeDocument/2006/relationships/slideLayout" Target="../slideLayouts/slideLayout325.xml"/><Relationship Id="rId7" Type="http://schemas.openxmlformats.org/officeDocument/2006/relationships/slideLayout" Target="../slideLayouts/slideLayout329.xml"/><Relationship Id="rId12" Type="http://schemas.openxmlformats.org/officeDocument/2006/relationships/theme" Target="../theme/theme31.xml"/><Relationship Id="rId2" Type="http://schemas.openxmlformats.org/officeDocument/2006/relationships/slideLayout" Target="../slideLayouts/slideLayout324.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1" Type="http://schemas.openxmlformats.org/officeDocument/2006/relationships/slideLayout" Target="../slideLayouts/slideLayout333.xml"/><Relationship Id="rId5" Type="http://schemas.openxmlformats.org/officeDocument/2006/relationships/slideLayout" Target="../slideLayouts/slideLayout327.xml"/><Relationship Id="rId10" Type="http://schemas.openxmlformats.org/officeDocument/2006/relationships/slideLayout" Target="../slideLayouts/slideLayout332.xml"/><Relationship Id="rId4" Type="http://schemas.openxmlformats.org/officeDocument/2006/relationships/slideLayout" Target="../slideLayouts/slideLayout326.xml"/><Relationship Id="rId9" Type="http://schemas.openxmlformats.org/officeDocument/2006/relationships/slideLayout" Target="../slideLayouts/slideLayout3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1.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theme" Target="../theme/theme32.xml"/><Relationship Id="rId2" Type="http://schemas.openxmlformats.org/officeDocument/2006/relationships/slideLayout" Target="../slideLayouts/slideLayout335.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2.xml"/><Relationship Id="rId13" Type="http://schemas.openxmlformats.org/officeDocument/2006/relationships/image" Target="../media/image1.png"/><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3.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4.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4.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35.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5.xml"/><Relationship Id="rId13" Type="http://schemas.openxmlformats.org/officeDocument/2006/relationships/image" Target="../media/image1.png"/><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theme" Target="../theme/theme36.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6.xml"/><Relationship Id="rId13" Type="http://schemas.openxmlformats.org/officeDocument/2006/relationships/image" Target="../media/image1.png"/><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theme" Target="../theme/theme37.xml"/><Relationship Id="rId2" Type="http://schemas.openxmlformats.org/officeDocument/2006/relationships/slideLayout" Target="../slideLayouts/slideLayout390.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07.xml"/><Relationship Id="rId13" Type="http://schemas.openxmlformats.org/officeDocument/2006/relationships/image" Target="../media/image1.png"/><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theme" Target="../theme/theme38.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8.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39.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29.xml"/><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theme" Target="../theme/theme40.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0.xml"/><Relationship Id="rId13" Type="http://schemas.openxmlformats.org/officeDocument/2006/relationships/image" Target="../media/image1.png"/><Relationship Id="rId3" Type="http://schemas.openxmlformats.org/officeDocument/2006/relationships/slideLayout" Target="../slideLayouts/slideLayout435.xml"/><Relationship Id="rId7" Type="http://schemas.openxmlformats.org/officeDocument/2006/relationships/slideLayout" Target="../slideLayouts/slideLayout439.xml"/><Relationship Id="rId12" Type="http://schemas.openxmlformats.org/officeDocument/2006/relationships/theme" Target="../theme/theme41.xml"/><Relationship Id="rId2" Type="http://schemas.openxmlformats.org/officeDocument/2006/relationships/slideLayout" Target="../slideLayouts/slideLayout434.xml"/><Relationship Id="rId1" Type="http://schemas.openxmlformats.org/officeDocument/2006/relationships/slideLayout" Target="../slideLayouts/slideLayout433.xml"/><Relationship Id="rId6" Type="http://schemas.openxmlformats.org/officeDocument/2006/relationships/slideLayout" Target="../slideLayouts/slideLayout438.xml"/><Relationship Id="rId11" Type="http://schemas.openxmlformats.org/officeDocument/2006/relationships/slideLayout" Target="../slideLayouts/slideLayout443.xml"/><Relationship Id="rId5" Type="http://schemas.openxmlformats.org/officeDocument/2006/relationships/slideLayout" Target="../slideLayouts/slideLayout437.xml"/><Relationship Id="rId10" Type="http://schemas.openxmlformats.org/officeDocument/2006/relationships/slideLayout" Target="../slideLayouts/slideLayout442.xml"/><Relationship Id="rId4" Type="http://schemas.openxmlformats.org/officeDocument/2006/relationships/slideLayout" Target="../slideLayouts/slideLayout436.xml"/><Relationship Id="rId9" Type="http://schemas.openxmlformats.org/officeDocument/2006/relationships/slideLayout" Target="../slideLayouts/slideLayout4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1.xml"/><Relationship Id="rId3" Type="http://schemas.openxmlformats.org/officeDocument/2006/relationships/slideLayout" Target="../slideLayouts/slideLayout446.xml"/><Relationship Id="rId7" Type="http://schemas.openxmlformats.org/officeDocument/2006/relationships/slideLayout" Target="../slideLayouts/slideLayout450.xml"/><Relationship Id="rId12" Type="http://schemas.openxmlformats.org/officeDocument/2006/relationships/theme" Target="../theme/theme42.xml"/><Relationship Id="rId2" Type="http://schemas.openxmlformats.org/officeDocument/2006/relationships/slideLayout" Target="../slideLayouts/slideLayout445.xml"/><Relationship Id="rId1" Type="http://schemas.openxmlformats.org/officeDocument/2006/relationships/slideLayout" Target="../slideLayouts/slideLayout444.xml"/><Relationship Id="rId6" Type="http://schemas.openxmlformats.org/officeDocument/2006/relationships/slideLayout" Target="../slideLayouts/slideLayout449.xml"/><Relationship Id="rId11" Type="http://schemas.openxmlformats.org/officeDocument/2006/relationships/slideLayout" Target="../slideLayouts/slideLayout454.xml"/><Relationship Id="rId5" Type="http://schemas.openxmlformats.org/officeDocument/2006/relationships/slideLayout" Target="../slideLayouts/slideLayout448.xml"/><Relationship Id="rId10" Type="http://schemas.openxmlformats.org/officeDocument/2006/relationships/slideLayout" Target="../slideLayouts/slideLayout453.xml"/><Relationship Id="rId4" Type="http://schemas.openxmlformats.org/officeDocument/2006/relationships/slideLayout" Target="../slideLayouts/slideLayout447.xml"/><Relationship Id="rId9" Type="http://schemas.openxmlformats.org/officeDocument/2006/relationships/slideLayout" Target="../slideLayouts/slideLayout45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2.xml"/><Relationship Id="rId13" Type="http://schemas.openxmlformats.org/officeDocument/2006/relationships/image" Target="../media/image1.png"/><Relationship Id="rId3" Type="http://schemas.openxmlformats.org/officeDocument/2006/relationships/slideLayout" Target="../slideLayouts/slideLayout457.xml"/><Relationship Id="rId7" Type="http://schemas.openxmlformats.org/officeDocument/2006/relationships/slideLayout" Target="../slideLayouts/slideLayout461.xml"/><Relationship Id="rId12" Type="http://schemas.openxmlformats.org/officeDocument/2006/relationships/theme" Target="../theme/theme43.xml"/><Relationship Id="rId2" Type="http://schemas.openxmlformats.org/officeDocument/2006/relationships/slideLayout" Target="../slideLayouts/slideLayout456.xml"/><Relationship Id="rId1" Type="http://schemas.openxmlformats.org/officeDocument/2006/relationships/slideLayout" Target="../slideLayouts/slideLayout455.xml"/><Relationship Id="rId6" Type="http://schemas.openxmlformats.org/officeDocument/2006/relationships/slideLayout" Target="../slideLayouts/slideLayout460.xml"/><Relationship Id="rId11" Type="http://schemas.openxmlformats.org/officeDocument/2006/relationships/slideLayout" Target="../slideLayouts/slideLayout465.xml"/><Relationship Id="rId5" Type="http://schemas.openxmlformats.org/officeDocument/2006/relationships/slideLayout" Target="../slideLayouts/slideLayout459.xml"/><Relationship Id="rId10" Type="http://schemas.openxmlformats.org/officeDocument/2006/relationships/slideLayout" Target="../slideLayouts/slideLayout464.xml"/><Relationship Id="rId4" Type="http://schemas.openxmlformats.org/officeDocument/2006/relationships/slideLayout" Target="../slideLayouts/slideLayout458.xml"/><Relationship Id="rId9" Type="http://schemas.openxmlformats.org/officeDocument/2006/relationships/slideLayout" Target="../slideLayouts/slideLayout46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3.xml"/><Relationship Id="rId13" Type="http://schemas.openxmlformats.org/officeDocument/2006/relationships/image" Target="../media/image1.png"/><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theme" Target="../theme/theme44.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4.xml"/><Relationship Id="rId13" Type="http://schemas.openxmlformats.org/officeDocument/2006/relationships/theme" Target="../theme/theme45.xml"/><Relationship Id="rId3" Type="http://schemas.openxmlformats.org/officeDocument/2006/relationships/slideLayout" Target="../slideLayouts/slideLayout479.xml"/><Relationship Id="rId7" Type="http://schemas.openxmlformats.org/officeDocument/2006/relationships/slideLayout" Target="../slideLayouts/slideLayout483.xml"/><Relationship Id="rId12" Type="http://schemas.openxmlformats.org/officeDocument/2006/relationships/slideLayout" Target="../slideLayouts/slideLayout488.xml"/><Relationship Id="rId2" Type="http://schemas.openxmlformats.org/officeDocument/2006/relationships/slideLayout" Target="../slideLayouts/slideLayout478.xml"/><Relationship Id="rId1" Type="http://schemas.openxmlformats.org/officeDocument/2006/relationships/slideLayout" Target="../slideLayouts/slideLayout477.xml"/><Relationship Id="rId6" Type="http://schemas.openxmlformats.org/officeDocument/2006/relationships/slideLayout" Target="../slideLayouts/slideLayout482.xml"/><Relationship Id="rId11" Type="http://schemas.openxmlformats.org/officeDocument/2006/relationships/slideLayout" Target="../slideLayouts/slideLayout487.xml"/><Relationship Id="rId5" Type="http://schemas.openxmlformats.org/officeDocument/2006/relationships/slideLayout" Target="../slideLayouts/slideLayout481.xml"/><Relationship Id="rId10" Type="http://schemas.openxmlformats.org/officeDocument/2006/relationships/slideLayout" Target="../slideLayouts/slideLayout486.xml"/><Relationship Id="rId4" Type="http://schemas.openxmlformats.org/officeDocument/2006/relationships/slideLayout" Target="../slideLayouts/slideLayout480.xml"/><Relationship Id="rId9" Type="http://schemas.openxmlformats.org/officeDocument/2006/relationships/slideLayout" Target="../slideLayouts/slideLayout48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6.xml"/><Relationship Id="rId13" Type="http://schemas.openxmlformats.org/officeDocument/2006/relationships/image" Target="../media/image1.png"/><Relationship Id="rId3" Type="http://schemas.openxmlformats.org/officeDocument/2006/relationships/slideLayout" Target="../slideLayouts/slideLayout491.xml"/><Relationship Id="rId7" Type="http://schemas.openxmlformats.org/officeDocument/2006/relationships/slideLayout" Target="../slideLayouts/slideLayout495.xml"/><Relationship Id="rId12" Type="http://schemas.openxmlformats.org/officeDocument/2006/relationships/theme" Target="../theme/theme46.xml"/><Relationship Id="rId2" Type="http://schemas.openxmlformats.org/officeDocument/2006/relationships/slideLayout" Target="../slideLayouts/slideLayout490.xml"/><Relationship Id="rId1" Type="http://schemas.openxmlformats.org/officeDocument/2006/relationships/slideLayout" Target="../slideLayouts/slideLayout489.xml"/><Relationship Id="rId6" Type="http://schemas.openxmlformats.org/officeDocument/2006/relationships/slideLayout" Target="../slideLayouts/slideLayout494.xml"/><Relationship Id="rId11" Type="http://schemas.openxmlformats.org/officeDocument/2006/relationships/slideLayout" Target="../slideLayouts/slideLayout499.xml"/><Relationship Id="rId5" Type="http://schemas.openxmlformats.org/officeDocument/2006/relationships/slideLayout" Target="../slideLayouts/slideLayout493.xml"/><Relationship Id="rId10" Type="http://schemas.openxmlformats.org/officeDocument/2006/relationships/slideLayout" Target="../slideLayouts/slideLayout498.xml"/><Relationship Id="rId4" Type="http://schemas.openxmlformats.org/officeDocument/2006/relationships/slideLayout" Target="../slideLayouts/slideLayout492.xml"/><Relationship Id="rId9" Type="http://schemas.openxmlformats.org/officeDocument/2006/relationships/slideLayout" Target="../slideLayouts/slideLayout49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7.xml"/><Relationship Id="rId13" Type="http://schemas.openxmlformats.org/officeDocument/2006/relationships/image" Target="../media/image1.png"/><Relationship Id="rId3" Type="http://schemas.openxmlformats.org/officeDocument/2006/relationships/slideLayout" Target="../slideLayouts/slideLayout502.xml"/><Relationship Id="rId7" Type="http://schemas.openxmlformats.org/officeDocument/2006/relationships/slideLayout" Target="../slideLayouts/slideLayout506.xml"/><Relationship Id="rId12" Type="http://schemas.openxmlformats.org/officeDocument/2006/relationships/theme" Target="../theme/theme47.xml"/><Relationship Id="rId2" Type="http://schemas.openxmlformats.org/officeDocument/2006/relationships/slideLayout" Target="../slideLayouts/slideLayout501.xml"/><Relationship Id="rId1" Type="http://schemas.openxmlformats.org/officeDocument/2006/relationships/slideLayout" Target="../slideLayouts/slideLayout500.xml"/><Relationship Id="rId6" Type="http://schemas.openxmlformats.org/officeDocument/2006/relationships/slideLayout" Target="../slideLayouts/slideLayout505.xml"/><Relationship Id="rId11" Type="http://schemas.openxmlformats.org/officeDocument/2006/relationships/slideLayout" Target="../slideLayouts/slideLayout510.xml"/><Relationship Id="rId5" Type="http://schemas.openxmlformats.org/officeDocument/2006/relationships/slideLayout" Target="../slideLayouts/slideLayout504.xml"/><Relationship Id="rId10" Type="http://schemas.openxmlformats.org/officeDocument/2006/relationships/slideLayout" Target="../slideLayouts/slideLayout509.xml"/><Relationship Id="rId4" Type="http://schemas.openxmlformats.org/officeDocument/2006/relationships/slideLayout" Target="../slideLayouts/slideLayout503.xml"/><Relationship Id="rId9" Type="http://schemas.openxmlformats.org/officeDocument/2006/relationships/slideLayout" Target="../slideLayouts/slideLayout50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18.xml"/><Relationship Id="rId13" Type="http://schemas.openxmlformats.org/officeDocument/2006/relationships/theme" Target="../theme/theme48.xml"/><Relationship Id="rId3" Type="http://schemas.openxmlformats.org/officeDocument/2006/relationships/slideLayout" Target="../slideLayouts/slideLayout513.xml"/><Relationship Id="rId7" Type="http://schemas.openxmlformats.org/officeDocument/2006/relationships/slideLayout" Target="../slideLayouts/slideLayout517.xml"/><Relationship Id="rId12" Type="http://schemas.openxmlformats.org/officeDocument/2006/relationships/slideLayout" Target="../slideLayouts/slideLayout522.xml"/><Relationship Id="rId2" Type="http://schemas.openxmlformats.org/officeDocument/2006/relationships/slideLayout" Target="../slideLayouts/slideLayout512.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1" Type="http://schemas.openxmlformats.org/officeDocument/2006/relationships/slideLayout" Target="../slideLayouts/slideLayout521.xml"/><Relationship Id="rId5" Type="http://schemas.openxmlformats.org/officeDocument/2006/relationships/slideLayout" Target="../slideLayouts/slideLayout515.xml"/><Relationship Id="rId10" Type="http://schemas.openxmlformats.org/officeDocument/2006/relationships/slideLayout" Target="../slideLayouts/slideLayout520.xml"/><Relationship Id="rId4" Type="http://schemas.openxmlformats.org/officeDocument/2006/relationships/slideLayout" Target="../slideLayouts/slideLayout514.xml"/><Relationship Id="rId9" Type="http://schemas.openxmlformats.org/officeDocument/2006/relationships/slideLayout" Target="../slideLayouts/slideLayout519.xml"/><Relationship Id="rId14" Type="http://schemas.openxmlformats.org/officeDocument/2006/relationships/image" Target="../media/image1.png"/></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0.xml"/><Relationship Id="rId13" Type="http://schemas.openxmlformats.org/officeDocument/2006/relationships/image" Target="../media/image1.png"/><Relationship Id="rId3" Type="http://schemas.openxmlformats.org/officeDocument/2006/relationships/slideLayout" Target="../slideLayouts/slideLayout525.xml"/><Relationship Id="rId7" Type="http://schemas.openxmlformats.org/officeDocument/2006/relationships/slideLayout" Target="../slideLayouts/slideLayout529.xml"/><Relationship Id="rId12" Type="http://schemas.openxmlformats.org/officeDocument/2006/relationships/theme" Target="../theme/theme49.xml"/><Relationship Id="rId2" Type="http://schemas.openxmlformats.org/officeDocument/2006/relationships/slideLayout" Target="../slideLayouts/slideLayout524.xml"/><Relationship Id="rId1" Type="http://schemas.openxmlformats.org/officeDocument/2006/relationships/slideLayout" Target="../slideLayouts/slideLayout523.xml"/><Relationship Id="rId6" Type="http://schemas.openxmlformats.org/officeDocument/2006/relationships/slideLayout" Target="../slideLayouts/slideLayout528.xml"/><Relationship Id="rId11" Type="http://schemas.openxmlformats.org/officeDocument/2006/relationships/slideLayout" Target="../slideLayouts/slideLayout533.xml"/><Relationship Id="rId5" Type="http://schemas.openxmlformats.org/officeDocument/2006/relationships/slideLayout" Target="../slideLayouts/slideLayout527.xml"/><Relationship Id="rId10" Type="http://schemas.openxmlformats.org/officeDocument/2006/relationships/slideLayout" Target="../slideLayouts/slideLayout532.xml"/><Relationship Id="rId4" Type="http://schemas.openxmlformats.org/officeDocument/2006/relationships/slideLayout" Target="../slideLayouts/slideLayout526.xml"/><Relationship Id="rId9" Type="http://schemas.openxmlformats.org/officeDocument/2006/relationships/slideLayout" Target="../slideLayouts/slideLayout53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1.xml"/><Relationship Id="rId13" Type="http://schemas.openxmlformats.org/officeDocument/2006/relationships/image" Target="../media/image1.png"/><Relationship Id="rId3" Type="http://schemas.openxmlformats.org/officeDocument/2006/relationships/slideLayout" Target="../slideLayouts/slideLayout536.xml"/><Relationship Id="rId7" Type="http://schemas.openxmlformats.org/officeDocument/2006/relationships/slideLayout" Target="../slideLayouts/slideLayout540.xml"/><Relationship Id="rId12" Type="http://schemas.openxmlformats.org/officeDocument/2006/relationships/theme" Target="../theme/theme50.xml"/><Relationship Id="rId2" Type="http://schemas.openxmlformats.org/officeDocument/2006/relationships/slideLayout" Target="../slideLayouts/slideLayout535.xml"/><Relationship Id="rId1" Type="http://schemas.openxmlformats.org/officeDocument/2006/relationships/slideLayout" Target="../slideLayouts/slideLayout534.xml"/><Relationship Id="rId6" Type="http://schemas.openxmlformats.org/officeDocument/2006/relationships/slideLayout" Target="../slideLayouts/slideLayout539.xml"/><Relationship Id="rId11" Type="http://schemas.openxmlformats.org/officeDocument/2006/relationships/slideLayout" Target="../slideLayouts/slideLayout544.xml"/><Relationship Id="rId5" Type="http://schemas.openxmlformats.org/officeDocument/2006/relationships/slideLayout" Target="../slideLayouts/slideLayout538.xml"/><Relationship Id="rId10" Type="http://schemas.openxmlformats.org/officeDocument/2006/relationships/slideLayout" Target="../slideLayouts/slideLayout543.xml"/><Relationship Id="rId4" Type="http://schemas.openxmlformats.org/officeDocument/2006/relationships/slideLayout" Target="../slideLayouts/slideLayout537.xml"/><Relationship Id="rId9" Type="http://schemas.openxmlformats.org/officeDocument/2006/relationships/slideLayout" Target="../slideLayouts/slideLayout542.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2.xml"/><Relationship Id="rId13" Type="http://schemas.openxmlformats.org/officeDocument/2006/relationships/image" Target="../media/image1.png"/><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theme" Target="../theme/theme51.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image" Target="../media/image1.png"/><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52.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1.pn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3.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theme" Target="../theme/theme54.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slideLayout" Target="../slideLayouts/slideLayout589.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 Id="rId14" Type="http://schemas.openxmlformats.org/officeDocument/2006/relationships/image" Target="../media/image1.png"/></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7.xml"/><Relationship Id="rId13" Type="http://schemas.openxmlformats.org/officeDocument/2006/relationships/image" Target="../media/image1.png"/><Relationship Id="rId3" Type="http://schemas.openxmlformats.org/officeDocument/2006/relationships/slideLayout" Target="../slideLayouts/slideLayout592.xml"/><Relationship Id="rId7" Type="http://schemas.openxmlformats.org/officeDocument/2006/relationships/slideLayout" Target="../slideLayouts/slideLayout596.xml"/><Relationship Id="rId12" Type="http://schemas.openxmlformats.org/officeDocument/2006/relationships/theme" Target="../theme/theme55.xml"/><Relationship Id="rId2" Type="http://schemas.openxmlformats.org/officeDocument/2006/relationships/slideLayout" Target="../slideLayouts/slideLayout591.xml"/><Relationship Id="rId1" Type="http://schemas.openxmlformats.org/officeDocument/2006/relationships/slideLayout" Target="../slideLayouts/slideLayout590.xml"/><Relationship Id="rId6" Type="http://schemas.openxmlformats.org/officeDocument/2006/relationships/slideLayout" Target="../slideLayouts/slideLayout595.xml"/><Relationship Id="rId11" Type="http://schemas.openxmlformats.org/officeDocument/2006/relationships/slideLayout" Target="../slideLayouts/slideLayout600.xml"/><Relationship Id="rId5" Type="http://schemas.openxmlformats.org/officeDocument/2006/relationships/slideLayout" Target="../slideLayouts/slideLayout594.xml"/><Relationship Id="rId10" Type="http://schemas.openxmlformats.org/officeDocument/2006/relationships/slideLayout" Target="../slideLayouts/slideLayout599.xml"/><Relationship Id="rId4" Type="http://schemas.openxmlformats.org/officeDocument/2006/relationships/slideLayout" Target="../slideLayouts/slideLayout593.xml"/><Relationship Id="rId9" Type="http://schemas.openxmlformats.org/officeDocument/2006/relationships/slideLayout" Target="../slideLayouts/slideLayout59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image" Target="../media/image1.png"/><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theme" Target="../theme/theme56.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19.xml"/><Relationship Id="rId13" Type="http://schemas.openxmlformats.org/officeDocument/2006/relationships/theme" Target="../theme/theme57.xml"/><Relationship Id="rId3" Type="http://schemas.openxmlformats.org/officeDocument/2006/relationships/slideLayout" Target="../slideLayouts/slideLayout614.xml"/><Relationship Id="rId7" Type="http://schemas.openxmlformats.org/officeDocument/2006/relationships/slideLayout" Target="../slideLayouts/slideLayout618.xml"/><Relationship Id="rId12" Type="http://schemas.openxmlformats.org/officeDocument/2006/relationships/slideLayout" Target="../slideLayouts/slideLayout623.xml"/><Relationship Id="rId2" Type="http://schemas.openxmlformats.org/officeDocument/2006/relationships/slideLayout" Target="../slideLayouts/slideLayout613.xml"/><Relationship Id="rId1" Type="http://schemas.openxmlformats.org/officeDocument/2006/relationships/slideLayout" Target="../slideLayouts/slideLayout612.xml"/><Relationship Id="rId6" Type="http://schemas.openxmlformats.org/officeDocument/2006/relationships/slideLayout" Target="../slideLayouts/slideLayout617.xml"/><Relationship Id="rId11" Type="http://schemas.openxmlformats.org/officeDocument/2006/relationships/slideLayout" Target="../slideLayouts/slideLayout622.xml"/><Relationship Id="rId5" Type="http://schemas.openxmlformats.org/officeDocument/2006/relationships/slideLayout" Target="../slideLayouts/slideLayout616.xml"/><Relationship Id="rId10" Type="http://schemas.openxmlformats.org/officeDocument/2006/relationships/slideLayout" Target="../slideLayouts/slideLayout621.xml"/><Relationship Id="rId4" Type="http://schemas.openxmlformats.org/officeDocument/2006/relationships/slideLayout" Target="../slideLayouts/slideLayout615.xml"/><Relationship Id="rId9" Type="http://schemas.openxmlformats.org/officeDocument/2006/relationships/slideLayout" Target="../slideLayouts/slideLayout620.xml"/><Relationship Id="rId14" Type="http://schemas.openxmlformats.org/officeDocument/2006/relationships/image" Target="../media/image1.png"/></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31.xml"/><Relationship Id="rId13" Type="http://schemas.openxmlformats.org/officeDocument/2006/relationships/image" Target="../media/image1.png"/><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58.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42.xml"/><Relationship Id="rId13" Type="http://schemas.openxmlformats.org/officeDocument/2006/relationships/image" Target="../media/image1.png"/><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59.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53.xml"/><Relationship Id="rId13" Type="http://schemas.openxmlformats.org/officeDocument/2006/relationships/theme" Target="../theme/theme60.xml"/><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slideLayout" Target="../slideLayouts/slideLayout657.xml"/><Relationship Id="rId2" Type="http://schemas.openxmlformats.org/officeDocument/2006/relationships/slideLayout" Target="../slideLayouts/slideLayout647.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s>
</file>

<file path=ppt/slideMasters/_rels/slideMaster61.xml.rels><?xml version="1.0" encoding="UTF-8" standalone="yes"?>
<Relationships xmlns="http://schemas.openxmlformats.org/package/2006/relationships"><Relationship Id="rId3" Type="http://schemas.openxmlformats.org/officeDocument/2006/relationships/theme" Target="../theme/theme61.xml"/><Relationship Id="rId2" Type="http://schemas.openxmlformats.org/officeDocument/2006/relationships/slideLayout" Target="../slideLayouts/slideLayout659.xml"/><Relationship Id="rId1" Type="http://schemas.openxmlformats.org/officeDocument/2006/relationships/slideLayout" Target="../slideLayouts/slideLayout658.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67.xml"/><Relationship Id="rId13" Type="http://schemas.openxmlformats.org/officeDocument/2006/relationships/image" Target="../media/image1.png"/><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theme" Target="../theme/theme62.xml"/><Relationship Id="rId2" Type="http://schemas.openxmlformats.org/officeDocument/2006/relationships/slideLayout" Target="../slideLayouts/slideLayout661.xml"/><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78.xml"/><Relationship Id="rId13" Type="http://schemas.openxmlformats.org/officeDocument/2006/relationships/theme" Target="../theme/theme63.xml"/><Relationship Id="rId3" Type="http://schemas.openxmlformats.org/officeDocument/2006/relationships/slideLayout" Target="../slideLayouts/slideLayout673.xml"/><Relationship Id="rId7" Type="http://schemas.openxmlformats.org/officeDocument/2006/relationships/slideLayout" Target="../slideLayouts/slideLayout677.xml"/><Relationship Id="rId12" Type="http://schemas.openxmlformats.org/officeDocument/2006/relationships/slideLayout" Target="../slideLayouts/slideLayout682.xml"/><Relationship Id="rId2" Type="http://schemas.openxmlformats.org/officeDocument/2006/relationships/slideLayout" Target="../slideLayouts/slideLayout672.xml"/><Relationship Id="rId1" Type="http://schemas.openxmlformats.org/officeDocument/2006/relationships/slideLayout" Target="../slideLayouts/slideLayout671.xml"/><Relationship Id="rId6" Type="http://schemas.openxmlformats.org/officeDocument/2006/relationships/slideLayout" Target="../slideLayouts/slideLayout676.xml"/><Relationship Id="rId11" Type="http://schemas.openxmlformats.org/officeDocument/2006/relationships/slideLayout" Target="../slideLayouts/slideLayout681.xml"/><Relationship Id="rId5" Type="http://schemas.openxmlformats.org/officeDocument/2006/relationships/slideLayout" Target="../slideLayouts/slideLayout675.xml"/><Relationship Id="rId10" Type="http://schemas.openxmlformats.org/officeDocument/2006/relationships/slideLayout" Target="../slideLayouts/slideLayout680.xml"/><Relationship Id="rId4" Type="http://schemas.openxmlformats.org/officeDocument/2006/relationships/slideLayout" Target="../slideLayouts/slideLayout674.xml"/><Relationship Id="rId9" Type="http://schemas.openxmlformats.org/officeDocument/2006/relationships/slideLayout" Target="../slideLayouts/slideLayout679.xml"/><Relationship Id="rId14" Type="http://schemas.openxmlformats.org/officeDocument/2006/relationships/image" Target="../media/image1.png"/></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90.xml"/><Relationship Id="rId13" Type="http://schemas.openxmlformats.org/officeDocument/2006/relationships/theme" Target="../theme/theme64.xml"/><Relationship Id="rId3" Type="http://schemas.openxmlformats.org/officeDocument/2006/relationships/slideLayout" Target="../slideLayouts/slideLayout685.xml"/><Relationship Id="rId7" Type="http://schemas.openxmlformats.org/officeDocument/2006/relationships/slideLayout" Target="../slideLayouts/slideLayout689.xml"/><Relationship Id="rId12" Type="http://schemas.openxmlformats.org/officeDocument/2006/relationships/slideLayout" Target="../slideLayouts/slideLayout694.xml"/><Relationship Id="rId2" Type="http://schemas.openxmlformats.org/officeDocument/2006/relationships/slideLayout" Target="../slideLayouts/slideLayout684.xml"/><Relationship Id="rId1" Type="http://schemas.openxmlformats.org/officeDocument/2006/relationships/slideLayout" Target="../slideLayouts/slideLayout683.xml"/><Relationship Id="rId6" Type="http://schemas.openxmlformats.org/officeDocument/2006/relationships/slideLayout" Target="../slideLayouts/slideLayout688.xml"/><Relationship Id="rId11" Type="http://schemas.openxmlformats.org/officeDocument/2006/relationships/slideLayout" Target="../slideLayouts/slideLayout693.xml"/><Relationship Id="rId5" Type="http://schemas.openxmlformats.org/officeDocument/2006/relationships/slideLayout" Target="../slideLayouts/slideLayout687.xml"/><Relationship Id="rId10" Type="http://schemas.openxmlformats.org/officeDocument/2006/relationships/slideLayout" Target="../slideLayouts/slideLayout692.xml"/><Relationship Id="rId4" Type="http://schemas.openxmlformats.org/officeDocument/2006/relationships/slideLayout" Target="../slideLayouts/slideLayout686.xml"/><Relationship Id="rId9" Type="http://schemas.openxmlformats.org/officeDocument/2006/relationships/slideLayout" Target="../slideLayouts/slideLayout691.xml"/><Relationship Id="rId14" Type="http://schemas.openxmlformats.org/officeDocument/2006/relationships/image" Target="../media/image1.png"/></Relationships>
</file>

<file path=ppt/slideMasters/_rels/slideMaster65.xml.rels><?xml version="1.0" encoding="UTF-8" standalone="yes"?>
<Relationships xmlns="http://schemas.openxmlformats.org/package/2006/relationships"><Relationship Id="rId3" Type="http://schemas.openxmlformats.org/officeDocument/2006/relationships/slideLayout" Target="../slideLayouts/slideLayout697.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5" Type="http://schemas.openxmlformats.org/officeDocument/2006/relationships/theme" Target="../theme/theme65.xml"/><Relationship Id="rId4" Type="http://schemas.openxmlformats.org/officeDocument/2006/relationships/slideLayout" Target="../slideLayouts/slideLayout698.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06.xml"/><Relationship Id="rId13" Type="http://schemas.openxmlformats.org/officeDocument/2006/relationships/theme" Target="../theme/theme66.xml"/><Relationship Id="rId3" Type="http://schemas.openxmlformats.org/officeDocument/2006/relationships/slideLayout" Target="../slideLayouts/slideLayout701.xml"/><Relationship Id="rId7" Type="http://schemas.openxmlformats.org/officeDocument/2006/relationships/slideLayout" Target="../slideLayouts/slideLayout705.xml"/><Relationship Id="rId12" Type="http://schemas.openxmlformats.org/officeDocument/2006/relationships/slideLayout" Target="../slideLayouts/slideLayout710.xml"/><Relationship Id="rId2" Type="http://schemas.openxmlformats.org/officeDocument/2006/relationships/slideLayout" Target="../slideLayouts/slideLayout700.xml"/><Relationship Id="rId1" Type="http://schemas.openxmlformats.org/officeDocument/2006/relationships/slideLayout" Target="../slideLayouts/slideLayout699.xml"/><Relationship Id="rId6" Type="http://schemas.openxmlformats.org/officeDocument/2006/relationships/slideLayout" Target="../slideLayouts/slideLayout704.xml"/><Relationship Id="rId11" Type="http://schemas.openxmlformats.org/officeDocument/2006/relationships/slideLayout" Target="../slideLayouts/slideLayout709.xml"/><Relationship Id="rId5" Type="http://schemas.openxmlformats.org/officeDocument/2006/relationships/slideLayout" Target="../slideLayouts/slideLayout703.xml"/><Relationship Id="rId10" Type="http://schemas.openxmlformats.org/officeDocument/2006/relationships/slideLayout" Target="../slideLayouts/slideLayout708.xml"/><Relationship Id="rId4" Type="http://schemas.openxmlformats.org/officeDocument/2006/relationships/slideLayout" Target="../slideLayouts/slideLayout702.xml"/><Relationship Id="rId9" Type="http://schemas.openxmlformats.org/officeDocument/2006/relationships/slideLayout" Target="../slideLayouts/slideLayout707.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18.xml"/><Relationship Id="rId13" Type="http://schemas.openxmlformats.org/officeDocument/2006/relationships/theme" Target="../theme/theme67.xml"/><Relationship Id="rId3" Type="http://schemas.openxmlformats.org/officeDocument/2006/relationships/slideLayout" Target="../slideLayouts/slideLayout713.xml"/><Relationship Id="rId7" Type="http://schemas.openxmlformats.org/officeDocument/2006/relationships/slideLayout" Target="../slideLayouts/slideLayout717.xml"/><Relationship Id="rId12" Type="http://schemas.openxmlformats.org/officeDocument/2006/relationships/slideLayout" Target="../slideLayouts/slideLayout722.xml"/><Relationship Id="rId2" Type="http://schemas.openxmlformats.org/officeDocument/2006/relationships/slideLayout" Target="../slideLayouts/slideLayout712.xml"/><Relationship Id="rId1" Type="http://schemas.openxmlformats.org/officeDocument/2006/relationships/slideLayout" Target="../slideLayouts/slideLayout711.xml"/><Relationship Id="rId6" Type="http://schemas.openxmlformats.org/officeDocument/2006/relationships/slideLayout" Target="../slideLayouts/slideLayout716.xml"/><Relationship Id="rId11" Type="http://schemas.openxmlformats.org/officeDocument/2006/relationships/slideLayout" Target="../slideLayouts/slideLayout721.xml"/><Relationship Id="rId5" Type="http://schemas.openxmlformats.org/officeDocument/2006/relationships/slideLayout" Target="../slideLayouts/slideLayout715.xml"/><Relationship Id="rId10" Type="http://schemas.openxmlformats.org/officeDocument/2006/relationships/slideLayout" Target="../slideLayouts/slideLayout720.xml"/><Relationship Id="rId4" Type="http://schemas.openxmlformats.org/officeDocument/2006/relationships/slideLayout" Target="../slideLayouts/slideLayout714.xml"/><Relationship Id="rId9" Type="http://schemas.openxmlformats.org/officeDocument/2006/relationships/slideLayout" Target="../slideLayouts/slideLayout719.xml"/><Relationship Id="rId14" Type="http://schemas.openxmlformats.org/officeDocument/2006/relationships/image" Target="../media/image1.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30.xml"/><Relationship Id="rId3" Type="http://schemas.openxmlformats.org/officeDocument/2006/relationships/slideLayout" Target="../slideLayouts/slideLayout725.xml"/><Relationship Id="rId7" Type="http://schemas.openxmlformats.org/officeDocument/2006/relationships/slideLayout" Target="../slideLayouts/slideLayout729.xml"/><Relationship Id="rId12" Type="http://schemas.openxmlformats.org/officeDocument/2006/relationships/theme" Target="../theme/theme68.xml"/><Relationship Id="rId2" Type="http://schemas.openxmlformats.org/officeDocument/2006/relationships/slideLayout" Target="../slideLayouts/slideLayout724.xml"/><Relationship Id="rId1" Type="http://schemas.openxmlformats.org/officeDocument/2006/relationships/slideLayout" Target="../slideLayouts/slideLayout723.xml"/><Relationship Id="rId6" Type="http://schemas.openxmlformats.org/officeDocument/2006/relationships/slideLayout" Target="../slideLayouts/slideLayout728.xml"/><Relationship Id="rId11" Type="http://schemas.openxmlformats.org/officeDocument/2006/relationships/slideLayout" Target="../slideLayouts/slideLayout733.xml"/><Relationship Id="rId5" Type="http://schemas.openxmlformats.org/officeDocument/2006/relationships/slideLayout" Target="../slideLayouts/slideLayout727.xml"/><Relationship Id="rId10" Type="http://schemas.openxmlformats.org/officeDocument/2006/relationships/slideLayout" Target="../slideLayouts/slideLayout732.xml"/><Relationship Id="rId4" Type="http://schemas.openxmlformats.org/officeDocument/2006/relationships/slideLayout" Target="../slideLayouts/slideLayout726.xml"/><Relationship Id="rId9" Type="http://schemas.openxmlformats.org/officeDocument/2006/relationships/slideLayout" Target="../slideLayouts/slideLayout731.xml"/></Relationships>
</file>

<file path=ppt/slideMasters/_rels/slideMaster69.xml.rels><?xml version="1.0" encoding="UTF-8" standalone="yes"?>
<Relationships xmlns="http://schemas.openxmlformats.org/package/2006/relationships"><Relationship Id="rId3" Type="http://schemas.openxmlformats.org/officeDocument/2006/relationships/theme" Target="../theme/theme69.xml"/><Relationship Id="rId2" Type="http://schemas.openxmlformats.org/officeDocument/2006/relationships/slideLayout" Target="../slideLayouts/slideLayout735.xml"/><Relationship Id="rId1" Type="http://schemas.openxmlformats.org/officeDocument/2006/relationships/slideLayout" Target="../slideLayouts/slideLayout73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image" Target="../media/image5.emf"/><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image" Target="../media/image4.png"/><Relationship Id="rId2" Type="http://schemas.openxmlformats.org/officeDocument/2006/relationships/slideLayout" Target="../slideLayouts/slideLayout57.xml"/><Relationship Id="rId16" Type="http://schemas.openxmlformats.org/officeDocument/2006/relationships/image" Target="../media/image3.png"/><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image" Target="../media/image2.png"/><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3" Type="http://schemas.openxmlformats.org/officeDocument/2006/relationships/slideLayout" Target="../slideLayouts/slideLayout738.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5" Type="http://schemas.openxmlformats.org/officeDocument/2006/relationships/theme" Target="../theme/theme70.xml"/><Relationship Id="rId4" Type="http://schemas.openxmlformats.org/officeDocument/2006/relationships/slideLayout" Target="../slideLayouts/slideLayout739.xml"/></Relationships>
</file>

<file path=ppt/slideMasters/_rels/slideMaster71.xml.rels><?xml version="1.0" encoding="UTF-8" standalone="yes"?>
<Relationships xmlns="http://schemas.openxmlformats.org/package/2006/relationships"><Relationship Id="rId3" Type="http://schemas.openxmlformats.org/officeDocument/2006/relationships/theme" Target="../theme/theme71.xml"/><Relationship Id="rId2" Type="http://schemas.openxmlformats.org/officeDocument/2006/relationships/slideLayout" Target="../slideLayouts/slideLayout741.xml"/><Relationship Id="rId1" Type="http://schemas.openxmlformats.org/officeDocument/2006/relationships/slideLayout" Target="../slideLayouts/slideLayout740.xml"/></Relationships>
</file>

<file path=ppt/slideMasters/_rels/slideMaster72.xml.rels><?xml version="1.0" encoding="UTF-8" standalone="yes"?>
<Relationships xmlns="http://schemas.openxmlformats.org/package/2006/relationships"><Relationship Id="rId3" Type="http://schemas.openxmlformats.org/officeDocument/2006/relationships/theme" Target="../theme/theme72.xml"/><Relationship Id="rId2" Type="http://schemas.openxmlformats.org/officeDocument/2006/relationships/slideLayout" Target="../slideLayouts/slideLayout743.xml"/><Relationship Id="rId1" Type="http://schemas.openxmlformats.org/officeDocument/2006/relationships/slideLayout" Target="../slideLayouts/slideLayout742.xml"/></Relationships>
</file>

<file path=ppt/slideMasters/_rels/slideMaster73.xml.rels><?xml version="1.0" encoding="UTF-8" standalone="yes"?>
<Relationships xmlns="http://schemas.openxmlformats.org/package/2006/relationships"><Relationship Id="rId3" Type="http://schemas.openxmlformats.org/officeDocument/2006/relationships/slideLayout" Target="../slideLayouts/slideLayout746.xml"/><Relationship Id="rId2" Type="http://schemas.openxmlformats.org/officeDocument/2006/relationships/slideLayout" Target="../slideLayouts/slideLayout745.xml"/><Relationship Id="rId1" Type="http://schemas.openxmlformats.org/officeDocument/2006/relationships/slideLayout" Target="../slideLayouts/slideLayout744.xml"/><Relationship Id="rId6" Type="http://schemas.openxmlformats.org/officeDocument/2006/relationships/theme" Target="../theme/theme73.xml"/><Relationship Id="rId5" Type="http://schemas.openxmlformats.org/officeDocument/2006/relationships/slideLayout" Target="../slideLayouts/slideLayout748.xml"/><Relationship Id="rId4" Type="http://schemas.openxmlformats.org/officeDocument/2006/relationships/slideLayout" Target="../slideLayouts/slideLayout747.xml"/></Relationships>
</file>

<file path=ppt/slideMasters/_rels/slideMaster74.xml.rels><?xml version="1.0" encoding="UTF-8" standalone="yes"?>
<Relationships xmlns="http://schemas.openxmlformats.org/package/2006/relationships"><Relationship Id="rId3" Type="http://schemas.openxmlformats.org/officeDocument/2006/relationships/theme" Target="../theme/theme74.xml"/><Relationship Id="rId2" Type="http://schemas.openxmlformats.org/officeDocument/2006/relationships/slideLayout" Target="../slideLayouts/slideLayout750.xml"/><Relationship Id="rId1" Type="http://schemas.openxmlformats.org/officeDocument/2006/relationships/slideLayout" Target="../slideLayouts/slideLayout749.xml"/></Relationships>
</file>

<file path=ppt/slideMasters/_rels/slideMaster75.xml.rels><?xml version="1.0" encoding="UTF-8" standalone="yes"?>
<Relationships xmlns="http://schemas.openxmlformats.org/package/2006/relationships"><Relationship Id="rId3" Type="http://schemas.openxmlformats.org/officeDocument/2006/relationships/theme" Target="../theme/theme75.xml"/><Relationship Id="rId2" Type="http://schemas.openxmlformats.org/officeDocument/2006/relationships/slideLayout" Target="../slideLayouts/slideLayout752.xml"/><Relationship Id="rId1" Type="http://schemas.openxmlformats.org/officeDocument/2006/relationships/slideLayout" Target="../slideLayouts/slideLayout75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image" Target="../media/image1.png"/><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8.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1.pn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9.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a:solidFill>
                  <a:srgbClr val="000000"/>
                </a:solidFill>
              </a:rPr>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a:t>마스터 제목 스타일 편집</a:t>
            </a:r>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2025. 2. 28.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2/28/25</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rPr>
              <a:pPr/>
              <a:t>2/28/25</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4407785"/>
      </p:ext>
    </p:extLst>
  </p:cSld>
  <p:clrMap bg1="lt1" tx1="dk1" bg2="lt2" tx2="dk2" accent1="accent1" accent2="accent2" accent3="accent3" accent4="accent4" accent5="accent5" accent6="accent6" hlink="hlink" folHlink="folHlink"/>
  <p:sldLayoutIdLst>
    <p:sldLayoutId id="2147487460" r:id="rId1"/>
    <p:sldLayoutId id="2147487461" r:id="rId2"/>
    <p:sldLayoutId id="2147487462" r:id="rId3"/>
    <p:sldLayoutId id="2147487463" r:id="rId4"/>
    <p:sldLayoutId id="2147487464" r:id="rId5"/>
    <p:sldLayoutId id="2147487465" r:id="rId6"/>
    <p:sldLayoutId id="2147487466" r:id="rId7"/>
    <p:sldLayoutId id="2147487467" r:id="rId8"/>
    <p:sldLayoutId id="2147487468" r:id="rId9"/>
    <p:sldLayoutId id="2147487469" r:id="rId10"/>
    <p:sldLayoutId id="2147487470"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377622706"/>
      </p:ext>
    </p:extLst>
  </p:cSld>
  <p:clrMap bg1="lt1" tx1="dk1" bg2="lt2" tx2="dk2" accent1="accent1" accent2="accent2" accent3="accent3" accent4="accent4" accent5="accent5" accent6="accent6" hlink="hlink" folHlink="folHlink"/>
  <p:sldLayoutIdLst>
    <p:sldLayoutId id="2147487472" r:id="rId1"/>
    <p:sldLayoutId id="2147487473" r:id="rId2"/>
    <p:sldLayoutId id="2147487474" r:id="rId3"/>
    <p:sldLayoutId id="2147487475" r:id="rId4"/>
    <p:sldLayoutId id="2147487476" r:id="rId5"/>
    <p:sldLayoutId id="2147487477" r:id="rId6"/>
    <p:sldLayoutId id="2147487478" r:id="rId7"/>
    <p:sldLayoutId id="2147487479" r:id="rId8"/>
    <p:sldLayoutId id="2147487480" r:id="rId9"/>
    <p:sldLayoutId id="2147487481" r:id="rId10"/>
    <p:sldLayoutId id="2147487482" r:id="rId11"/>
  </p:sldLayoutIdLst>
  <p:transitio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按一下以編輯母片標題樣式</a:t>
            </a:r>
            <a:endParaRPr lang="en-US" altLang="en-US"/>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altLang="en-US"/>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900">
                <a:latin typeface="Garamond" pitchFamily="18" charset="0"/>
              </a:defRPr>
            </a:lvl1pPr>
          </a:lstStyle>
          <a:p>
            <a:endParaRPr 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pitchFamily="18" charset="0"/>
              </a:defRPr>
            </a:lvl1pPr>
          </a:lstStyle>
          <a:p>
            <a:fld id="{4CAE9295-42F8-0747-9AE1-33958E89C374}" type="slidenum">
              <a:rPr lang="en-US" smtClean="0">
                <a:solidFill>
                  <a:srgbClr val="000000"/>
                </a:solidFill>
              </a:rPr>
              <a:pPr/>
              <a:t>‹#›</a:t>
            </a:fld>
            <a:endParaRPr 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26463370"/>
      </p:ext>
    </p:extLst>
  </p:cSld>
  <p:clrMap bg1="lt1" tx1="dk1" bg2="lt2" tx2="dk2" accent1="accent1" accent2="accent2" accent3="accent3" accent4="accent4" accent5="accent5" accent6="accent6" hlink="hlink" folHlink="folHlink"/>
  <p:sldLayoutIdLst>
    <p:sldLayoutId id="2147487744" r:id="rId1"/>
    <p:sldLayoutId id="2147487745" r:id="rId2"/>
    <p:sldLayoutId id="2147487746" r:id="rId3"/>
    <p:sldLayoutId id="2147487747" r:id="rId4"/>
    <p:sldLayoutId id="2147487748" r:id="rId5"/>
    <p:sldLayoutId id="2147487749" r:id="rId6"/>
    <p:sldLayoutId id="2147487750" r:id="rId7"/>
    <p:sldLayoutId id="2147487751" r:id="rId8"/>
    <p:sldLayoutId id="2147487752" r:id="rId9"/>
    <p:sldLayoutId id="2147487753" r:id="rId10"/>
    <p:sldLayoutId id="2147487754" r:id="rId11"/>
  </p:sldLayoutIdLst>
  <p:transition/>
  <p:hf hdr="0" ftr="0" dt="0"/>
  <p:txStyles>
    <p:titleStyle>
      <a:lvl1pPr algn="l" rtl="0" eaLnBrk="1" fontAlgn="base" hangingPunct="1">
        <a:spcBef>
          <a:spcPct val="0"/>
        </a:spcBef>
        <a:spcAft>
          <a:spcPct val="0"/>
        </a:spcAft>
        <a:defRPr sz="3000">
          <a:solidFill>
            <a:schemeClr val="tx2"/>
          </a:solidFill>
          <a:latin typeface="+mj-lt"/>
          <a:ea typeface="+mj-ea"/>
          <a:cs typeface="+mj-cs"/>
        </a:defRPr>
      </a:lvl1pPr>
      <a:lvl2pPr algn="l" rtl="0" eaLnBrk="1" fontAlgn="base" hangingPunct="1">
        <a:spcBef>
          <a:spcPct val="0"/>
        </a:spcBef>
        <a:spcAft>
          <a:spcPct val="0"/>
        </a:spcAft>
        <a:defRPr sz="3000">
          <a:solidFill>
            <a:schemeClr val="tx2"/>
          </a:solidFill>
          <a:latin typeface="Garamond" pitchFamily="18" charset="0"/>
        </a:defRPr>
      </a:lvl2pPr>
      <a:lvl3pPr algn="l" rtl="0" eaLnBrk="1" fontAlgn="base" hangingPunct="1">
        <a:spcBef>
          <a:spcPct val="0"/>
        </a:spcBef>
        <a:spcAft>
          <a:spcPct val="0"/>
        </a:spcAft>
        <a:defRPr sz="3000">
          <a:solidFill>
            <a:schemeClr val="tx2"/>
          </a:solidFill>
          <a:latin typeface="Garamond" pitchFamily="18" charset="0"/>
        </a:defRPr>
      </a:lvl3pPr>
      <a:lvl4pPr algn="l" rtl="0" eaLnBrk="1" fontAlgn="base" hangingPunct="1">
        <a:spcBef>
          <a:spcPct val="0"/>
        </a:spcBef>
        <a:spcAft>
          <a:spcPct val="0"/>
        </a:spcAft>
        <a:defRPr sz="3000">
          <a:solidFill>
            <a:schemeClr val="tx2"/>
          </a:solidFill>
          <a:latin typeface="Garamond" pitchFamily="18" charset="0"/>
        </a:defRPr>
      </a:lvl4pPr>
      <a:lvl5pPr algn="l" rtl="0" eaLnBrk="1" fontAlgn="base" hangingPunct="1">
        <a:spcBef>
          <a:spcPct val="0"/>
        </a:spcBef>
        <a:spcAft>
          <a:spcPct val="0"/>
        </a:spcAft>
        <a:defRPr sz="3000">
          <a:solidFill>
            <a:schemeClr val="tx2"/>
          </a:solidFill>
          <a:latin typeface="Garamond" pitchFamily="18" charset="0"/>
        </a:defRPr>
      </a:lvl5pPr>
      <a:lvl6pPr marL="342900" algn="l" rtl="0" eaLnBrk="1" fontAlgn="base" hangingPunct="1">
        <a:spcBef>
          <a:spcPct val="0"/>
        </a:spcBef>
        <a:spcAft>
          <a:spcPct val="0"/>
        </a:spcAft>
        <a:defRPr sz="3000">
          <a:solidFill>
            <a:schemeClr val="tx2"/>
          </a:solidFill>
          <a:latin typeface="Garamond" pitchFamily="18" charset="0"/>
        </a:defRPr>
      </a:lvl6pPr>
      <a:lvl7pPr marL="685800" algn="l" rtl="0" eaLnBrk="1" fontAlgn="base" hangingPunct="1">
        <a:spcBef>
          <a:spcPct val="0"/>
        </a:spcBef>
        <a:spcAft>
          <a:spcPct val="0"/>
        </a:spcAft>
        <a:defRPr sz="3000">
          <a:solidFill>
            <a:schemeClr val="tx2"/>
          </a:solidFill>
          <a:latin typeface="Garamond" pitchFamily="18" charset="0"/>
        </a:defRPr>
      </a:lvl7pPr>
      <a:lvl8pPr marL="1028700" algn="l" rtl="0" eaLnBrk="1" fontAlgn="base" hangingPunct="1">
        <a:spcBef>
          <a:spcPct val="0"/>
        </a:spcBef>
        <a:spcAft>
          <a:spcPct val="0"/>
        </a:spcAft>
        <a:defRPr sz="3000">
          <a:solidFill>
            <a:schemeClr val="tx2"/>
          </a:solidFill>
          <a:latin typeface="Garamond" pitchFamily="18" charset="0"/>
        </a:defRPr>
      </a:lvl8pPr>
      <a:lvl9pPr marL="1371600" algn="l" rtl="0" eaLnBrk="1" fontAlgn="base" hangingPunct="1">
        <a:spcBef>
          <a:spcPct val="0"/>
        </a:spcBef>
        <a:spcAft>
          <a:spcPct val="0"/>
        </a:spcAft>
        <a:defRPr sz="3000">
          <a:solidFill>
            <a:schemeClr val="tx2"/>
          </a:solidFill>
          <a:latin typeface="Garamond" pitchFamily="18" charset="0"/>
        </a:defRPr>
      </a:lvl9pPr>
    </p:titleStyle>
    <p:bodyStyle>
      <a:lvl1pPr marL="257175" indent="-257175" algn="l" rtl="0" eaLnBrk="1" fontAlgn="base" hangingPunct="1">
        <a:spcBef>
          <a:spcPct val="20000"/>
        </a:spcBef>
        <a:spcAft>
          <a:spcPct val="0"/>
        </a:spcAft>
        <a:buClr>
          <a:schemeClr val="accent1"/>
        </a:buClr>
        <a:buSzPct val="65000"/>
        <a:buFont typeface="Wingdings" pitchFamily="2" charset="2"/>
        <a:buChar char="n"/>
        <a:defRPr sz="1800">
          <a:solidFill>
            <a:schemeClr val="tx1"/>
          </a:solidFill>
          <a:latin typeface="+mn-lt"/>
          <a:ea typeface="+mn-ea"/>
          <a:cs typeface="+mn-cs"/>
        </a:defRPr>
      </a:lvl1pPr>
      <a:lvl2pPr marL="502444" indent="-244079" algn="l" rtl="0" eaLnBrk="1" fontAlgn="base" hangingPunct="1">
        <a:spcBef>
          <a:spcPct val="20000"/>
        </a:spcBef>
        <a:spcAft>
          <a:spcPct val="0"/>
        </a:spcAft>
        <a:buClr>
          <a:schemeClr val="accent2"/>
        </a:buClr>
        <a:buSzPct val="60000"/>
        <a:buFont typeface="Wingdings" pitchFamily="2" charset="2"/>
        <a:buChar char="q"/>
        <a:defRPr sz="1650">
          <a:solidFill>
            <a:schemeClr val="tx1"/>
          </a:solidFill>
          <a:latin typeface="+mn-lt"/>
        </a:defRPr>
      </a:lvl2pPr>
      <a:lvl3pPr marL="766763" indent="-263129" algn="l" rtl="0" eaLnBrk="1" fontAlgn="base" hangingPunct="1">
        <a:spcBef>
          <a:spcPct val="20000"/>
        </a:spcBef>
        <a:spcAft>
          <a:spcPct val="0"/>
        </a:spcAft>
        <a:buClr>
          <a:schemeClr val="accent1"/>
        </a:buClr>
        <a:buSzPct val="65000"/>
        <a:buFont typeface="Wingdings" pitchFamily="2" charset="2"/>
        <a:buChar char="n"/>
        <a:defRPr sz="1500">
          <a:solidFill>
            <a:schemeClr val="tx1"/>
          </a:solidFill>
          <a:latin typeface="+mn-lt"/>
        </a:defRPr>
      </a:lvl3pPr>
      <a:lvl4pPr marL="1004888" indent="-236935" algn="l" rtl="0" eaLnBrk="1" fontAlgn="base" hangingPunct="1">
        <a:spcBef>
          <a:spcPct val="20000"/>
        </a:spcBef>
        <a:spcAft>
          <a:spcPct val="0"/>
        </a:spcAft>
        <a:buClr>
          <a:schemeClr val="accent2"/>
        </a:buClr>
        <a:buSzPct val="70000"/>
        <a:buFont typeface="Wingdings" pitchFamily="2" charset="2"/>
        <a:buChar char="q"/>
        <a:defRPr>
          <a:solidFill>
            <a:schemeClr val="tx1"/>
          </a:solidFill>
          <a:latin typeface="+mn-lt"/>
        </a:defRPr>
      </a:lvl4pPr>
      <a:lvl5pPr marL="12608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5pPr>
      <a:lvl6pPr marL="16037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6pPr>
      <a:lvl7pPr marL="19466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7pPr>
      <a:lvl8pPr marL="22895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8pPr>
      <a:lvl9pPr marL="26324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Tree>
    <p:extLst>
      <p:ext uri="{BB962C8B-B14F-4D97-AF65-F5344CB8AC3E}">
        <p14:creationId xmlns:p14="http://schemas.microsoft.com/office/powerpoint/2010/main" val="230368275"/>
      </p:ext>
    </p:extLst>
  </p:cSld>
  <p:clrMap bg1="lt1" tx1="dk1" bg2="lt2" tx2="dk2" accent1="accent1" accent2="accent2" accent3="accent3" accent4="accent4" accent5="accent5" accent6="accent6" hlink="hlink" folHlink="folHlink"/>
  <p:sldLayoutIdLst>
    <p:sldLayoutId id="2147488086" r:id="rId1"/>
    <p:sldLayoutId id="2147488087" r:id="rId2"/>
    <p:sldLayoutId id="2147488088" r:id="rId3"/>
    <p:sldLayoutId id="2147488089" r:id="rId4"/>
    <p:sldLayoutId id="2147488090" r:id="rId5"/>
    <p:sldLayoutId id="2147488091" r:id="rId6"/>
    <p:sldLayoutId id="2147488092" r:id="rId7"/>
    <p:sldLayoutId id="2147488093" r:id="rId8"/>
    <p:sldLayoutId id="2147488094" r:id="rId9"/>
    <p:sldLayoutId id="2147488095" r:id="rId10"/>
    <p:sldLayoutId id="214748809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spTree>
    <p:extLst>
      <p:ext uri="{BB962C8B-B14F-4D97-AF65-F5344CB8AC3E}">
        <p14:creationId xmlns:p14="http://schemas.microsoft.com/office/powerpoint/2010/main" val="1573160285"/>
      </p:ext>
    </p:extLst>
  </p:cSld>
  <p:clrMap bg1="lt1" tx1="dk1" bg2="lt2" tx2="dk2" accent1="accent1" accent2="accent2" accent3="accent3" accent4="accent4" accent5="accent5" accent6="accent6" hlink="hlink" folHlink="folHlink"/>
  <p:sldLayoutIdLst>
    <p:sldLayoutId id="2147488098" r:id="rId1"/>
    <p:sldLayoutId id="2147488099" r:id="rId2"/>
    <p:sldLayoutId id="2147488100" r:id="rId3"/>
    <p:sldLayoutId id="2147488101" r:id="rId4"/>
    <p:sldLayoutId id="2147488102" r:id="rId5"/>
    <p:sldLayoutId id="2147488103" r:id="rId6"/>
    <p:sldLayoutId id="2147488104" r:id="rId7"/>
    <p:sldLayoutId id="2147488105" r:id="rId8"/>
    <p:sldLayoutId id="2147488106" r:id="rId9"/>
    <p:sldLayoutId id="2147488107" r:id="rId10"/>
    <p:sldLayoutId id="214748810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26765284"/>
      </p:ext>
    </p:extLst>
  </p:cSld>
  <p:clrMap bg1="lt1" tx1="dk1" bg2="lt2" tx2="dk2" accent1="accent1" accent2="accent2" accent3="accent3" accent4="accent4" accent5="accent5" accent6="accent6" hlink="hlink" folHlink="folHlink"/>
  <p:sldLayoutIdLst>
    <p:sldLayoutId id="2147488266" r:id="rId1"/>
    <p:sldLayoutId id="2147488267" r:id="rId2"/>
    <p:sldLayoutId id="2147488268" r:id="rId3"/>
    <p:sldLayoutId id="2147488269" r:id="rId4"/>
    <p:sldLayoutId id="2147488270" r:id="rId5"/>
    <p:sldLayoutId id="2147488271" r:id="rId6"/>
    <p:sldLayoutId id="2147488272" r:id="rId7"/>
    <p:sldLayoutId id="2147488273" r:id="rId8"/>
    <p:sldLayoutId id="2147488274" r:id="rId9"/>
    <p:sldLayoutId id="2147488275" r:id="rId10"/>
    <p:sldLayoutId id="214748827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eaLnBrk="1" hangingPunct="1">
              <a:defRPr/>
            </a:pPr>
            <a:fld id="{72694B9D-8BFE-654E-8D86-2D1B27ECA5D0}" type="slidenum">
              <a:rPr lang="en-US" altLang="en-US"/>
              <a:pPr eaLnBrk="1" hangingPunct="1">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483791172"/>
      </p:ext>
    </p:extLst>
  </p:cSld>
  <p:clrMap bg1="lt1" tx1="dk1" bg2="lt2" tx2="dk2" accent1="accent1" accent2="accent2" accent3="accent3" accent4="accent4" accent5="accent5" accent6="accent6" hlink="hlink" folHlink="folHlink"/>
  <p:sldLayoutIdLst>
    <p:sldLayoutId id="2147488341" r:id="rId1"/>
    <p:sldLayoutId id="2147488342" r:id="rId2"/>
    <p:sldLayoutId id="2147488343" r:id="rId3"/>
    <p:sldLayoutId id="2147488344" r:id="rId4"/>
    <p:sldLayoutId id="2147488345" r:id="rId5"/>
    <p:sldLayoutId id="2147488346" r:id="rId6"/>
    <p:sldLayoutId id="2147488347" r:id="rId7"/>
    <p:sldLayoutId id="2147488348" r:id="rId8"/>
    <p:sldLayoutId id="2147488349" r:id="rId9"/>
    <p:sldLayoutId id="2147488350" r:id="rId10"/>
    <p:sldLayoutId id="214748835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eaLnBrk="1" fontAlgn="auto" hangingPunct="1">
              <a:spcBef>
                <a:spcPts val="0"/>
              </a:spcBef>
              <a:spcAft>
                <a:spcPts val="0"/>
              </a:spcAft>
            </a:pPr>
            <a:fld id="{6F400BD0-49BF-48FC-8114-37C1D4F5AB3D}" type="slidenum">
              <a:rPr lang="en-US" altLang="en-US">
                <a:solidFill>
                  <a:srgbClr val="000000"/>
                </a:solidFill>
                <a:ea typeface=""/>
              </a:rPr>
              <a:pPr defTabSz="914024"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41121451"/>
      </p:ext>
    </p:extLst>
  </p:cSld>
  <p:clrMap bg1="lt1" tx1="dk1" bg2="lt2" tx2="dk2" accent1="accent1" accent2="accent2" accent3="accent3" accent4="accent4" accent5="accent5" accent6="accent6" hlink="hlink" folHlink="folHlink"/>
  <p:sldLayoutIdLst>
    <p:sldLayoutId id="2147488379" r:id="rId1"/>
    <p:sldLayoutId id="2147488380" r:id="rId2"/>
    <p:sldLayoutId id="2147488381" r:id="rId3"/>
    <p:sldLayoutId id="2147488382" r:id="rId4"/>
    <p:sldLayoutId id="2147488383" r:id="rId5"/>
    <p:sldLayoutId id="2147488384" r:id="rId6"/>
    <p:sldLayoutId id="2147488385" r:id="rId7"/>
    <p:sldLayoutId id="2147488386" r:id="rId8"/>
    <p:sldLayoutId id="2147488387" r:id="rId9"/>
    <p:sldLayoutId id="2147488388" r:id="rId10"/>
    <p:sldLayoutId id="214748838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dirty="0"/>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2707315"/>
      </p:ext>
    </p:extLst>
  </p:cSld>
  <p:clrMap bg1="lt1" tx1="dk1" bg2="lt2" tx2="dk2" accent1="accent1" accent2="accent2" accent3="accent3" accent4="accent4" accent5="accent5" accent6="accent6" hlink="hlink" folHlink="folHlink"/>
  <p:sldLayoutIdLst>
    <p:sldLayoutId id="2147488560" r:id="rId1"/>
    <p:sldLayoutId id="2147488561" r:id="rId2"/>
    <p:sldLayoutId id="2147488562" r:id="rId3"/>
    <p:sldLayoutId id="2147488563" r:id="rId4"/>
    <p:sldLayoutId id="2147488564" r:id="rId5"/>
    <p:sldLayoutId id="2147488565" r:id="rId6"/>
    <p:sldLayoutId id="2147488566" r:id="rId7"/>
    <p:sldLayoutId id="2147488567" r:id="rId8"/>
    <p:sldLayoutId id="2147488568" r:id="rId9"/>
    <p:sldLayoutId id="2147488569" r:id="rId10"/>
    <p:sldLayoutId id="214748857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50C7FBDD-E441-CD4F-8D0B-986DA964BE68}"/>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4C961336-C8C0-B349-AA8E-7AF2E55425BE}"/>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359B2321-3A35-4A4F-B784-F9EB82CDF06A}"/>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803C6AB3-8E66-0C47-9AFC-E6BBCC85987C}"/>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ea typeface="ＭＳ Ｐゴシック" charset="-128"/>
              </a:defRPr>
            </a:lvl1pPr>
          </a:lstStyle>
          <a:p>
            <a:pPr>
              <a:defRPr/>
            </a:pPr>
            <a:fld id="{1D4941C2-832B-CE44-A6CD-6ECEF1806624}" type="slidenum">
              <a:rPr lang="en-US" altLang="en-US"/>
              <a:pPr>
                <a:defRPr/>
              </a:pPr>
              <a:t>‹#›</a:t>
            </a:fld>
            <a:endParaRPr lang="en-US" altLang="en-US"/>
          </a:p>
        </p:txBody>
      </p:sp>
      <p:sp>
        <p:nvSpPr>
          <p:cNvPr id="1030" name="Line 1032">
            <a:extLst>
              <a:ext uri="{FF2B5EF4-FFF2-40B4-BE49-F238E27FC236}">
                <a16:creationId xmlns:a16="http://schemas.microsoft.com/office/drawing/2014/main" id="{84905974-26AA-1845-8C01-E86327ED24C4}"/>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E18BF5C3-4749-A240-A740-B0558883607B}"/>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72272598"/>
      </p:ext>
    </p:extLst>
  </p:cSld>
  <p:clrMap bg1="lt1" tx1="dk1" bg2="lt2" tx2="dk2" accent1="accent1" accent2="accent2" accent3="accent3" accent4="accent4" accent5="accent5" accent6="accent6" hlink="hlink" folHlink="folHlink"/>
  <p:sldLayoutIdLst>
    <p:sldLayoutId id="2147488625" r:id="rId1"/>
    <p:sldLayoutId id="2147488626" r:id="rId2"/>
    <p:sldLayoutId id="2147488627" r:id="rId3"/>
    <p:sldLayoutId id="2147488628" r:id="rId4"/>
    <p:sldLayoutId id="2147488629" r:id="rId5"/>
    <p:sldLayoutId id="2147488630" r:id="rId6"/>
    <p:sldLayoutId id="2147488631" r:id="rId7"/>
    <p:sldLayoutId id="2147488632" r:id="rId8"/>
    <p:sldLayoutId id="2147488633" r:id="rId9"/>
    <p:sldLayoutId id="2147488634" r:id="rId10"/>
    <p:sldLayoutId id="2147488635" r:id="rId11"/>
    <p:sldLayoutId id="214748863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4223090201"/>
      </p:ext>
    </p:extLst>
  </p:cSld>
  <p:clrMap bg1="lt1" tx1="dk1" bg2="lt2" tx2="dk2" accent1="accent1" accent2="accent2" accent3="accent3" accent4="accent4" accent5="accent5" accent6="accent6" hlink="hlink" folHlink="folHlink"/>
  <p:sldLayoutIdLst>
    <p:sldLayoutId id="2147488638" r:id="rId1"/>
    <p:sldLayoutId id="2147488639" r:id="rId2"/>
    <p:sldLayoutId id="2147488640" r:id="rId3"/>
    <p:sldLayoutId id="2147488641" r:id="rId4"/>
    <p:sldLayoutId id="2147488642" r:id="rId5"/>
    <p:sldLayoutId id="2147488643" r:id="rId6"/>
    <p:sldLayoutId id="2147488644" r:id="rId7"/>
    <p:sldLayoutId id="2147488645" r:id="rId8"/>
    <p:sldLayoutId id="2147488646" r:id="rId9"/>
    <p:sldLayoutId id="2147488647" r:id="rId10"/>
    <p:sldLayoutId id="2147488648"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05458997"/>
      </p:ext>
    </p:extLst>
  </p:cSld>
  <p:clrMap bg1="lt1" tx1="dk1" bg2="lt2" tx2="dk2" accent1="accent1" accent2="accent2" accent3="accent3" accent4="accent4" accent5="accent5" accent6="accent6" hlink="hlink" folHlink="folHlink"/>
  <p:sldLayoutIdLst>
    <p:sldLayoutId id="2147488748" r:id="rId1"/>
    <p:sldLayoutId id="2147488749" r:id="rId2"/>
    <p:sldLayoutId id="2147488750" r:id="rId3"/>
    <p:sldLayoutId id="2147488751" r:id="rId4"/>
    <p:sldLayoutId id="2147488752" r:id="rId5"/>
    <p:sldLayoutId id="2147488753" r:id="rId6"/>
    <p:sldLayoutId id="2147488754" r:id="rId7"/>
    <p:sldLayoutId id="2147488755" r:id="rId8"/>
    <p:sldLayoutId id="2147488756" r:id="rId9"/>
    <p:sldLayoutId id="2147488757" r:id="rId10"/>
    <p:sldLayoutId id="2147488758"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cstate="screen">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8926065"/>
      </p:ext>
    </p:extLst>
  </p:cSld>
  <p:clrMap bg1="lt1" tx1="dk1" bg2="lt2" tx2="dk2" accent1="accent1" accent2="accent2" accent3="accent3" accent4="accent4" accent5="accent5" accent6="accent6" hlink="hlink" folHlink="folHlink"/>
  <p:sldLayoutIdLst>
    <p:sldLayoutId id="2147488979" r:id="rId1"/>
    <p:sldLayoutId id="2147488980" r:id="rId2"/>
    <p:sldLayoutId id="2147488981" r:id="rId3"/>
    <p:sldLayoutId id="2147488982" r:id="rId4"/>
    <p:sldLayoutId id="2147488983" r:id="rId5"/>
    <p:sldLayoutId id="2147488984" r:id="rId6"/>
    <p:sldLayoutId id="2147488985" r:id="rId7"/>
    <p:sldLayoutId id="2147488986" r:id="rId8"/>
    <p:sldLayoutId id="2147488987" r:id="rId9"/>
    <p:sldLayoutId id="2147488988" r:id="rId10"/>
    <p:sldLayoutId id="2147488989" r:id="rId11"/>
    <p:sldLayoutId id="2147488990" r:id="rId12"/>
  </p:sldLayoutIdLst>
  <p:transition/>
  <p:hf sldNum="0"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32983355"/>
      </p:ext>
    </p:extLst>
  </p:cSld>
  <p:clrMap bg1="lt1" tx1="dk1" bg2="lt2" tx2="dk2" accent1="accent1" accent2="accent2" accent3="accent3" accent4="accent4" accent5="accent5" accent6="accent6" hlink="hlink" folHlink="folHlink"/>
  <p:sldLayoutIdLst>
    <p:sldLayoutId id="2147488992" r:id="rId1"/>
    <p:sldLayoutId id="2147488993" r:id="rId2"/>
    <p:sldLayoutId id="2147488994" r:id="rId3"/>
    <p:sldLayoutId id="2147488995" r:id="rId4"/>
    <p:sldLayoutId id="2147488996" r:id="rId5"/>
    <p:sldLayoutId id="2147488997" r:id="rId6"/>
    <p:sldLayoutId id="2147488998" r:id="rId7"/>
    <p:sldLayoutId id="2147488999" r:id="rId8"/>
    <p:sldLayoutId id="2147489000" r:id="rId9"/>
    <p:sldLayoutId id="2147489001" r:id="rId10"/>
    <p:sldLayoutId id="214748900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45773964"/>
      </p:ext>
    </p:extLst>
  </p:cSld>
  <p:clrMap bg1="lt1" tx1="dk1" bg2="lt2" tx2="dk2" accent1="accent1" accent2="accent2" accent3="accent3" accent4="accent4" accent5="accent5" accent6="accent6" hlink="hlink" folHlink="folHlink"/>
  <p:sldLayoutIdLst>
    <p:sldLayoutId id="2147489017" r:id="rId1"/>
    <p:sldLayoutId id="2147489018" r:id="rId2"/>
    <p:sldLayoutId id="2147489019" r:id="rId3"/>
    <p:sldLayoutId id="2147489020" r:id="rId4"/>
    <p:sldLayoutId id="2147489021" r:id="rId5"/>
    <p:sldLayoutId id="2147489022" r:id="rId6"/>
    <p:sldLayoutId id="2147489023" r:id="rId7"/>
    <p:sldLayoutId id="2147489024" r:id="rId8"/>
    <p:sldLayoutId id="2147489025" r:id="rId9"/>
    <p:sldLayoutId id="2147489026" r:id="rId10"/>
    <p:sldLayoutId id="2147489027"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75735985"/>
      </p:ext>
    </p:extLst>
  </p:cSld>
  <p:clrMap bg1="lt1" tx1="dk1" bg2="lt2" tx2="dk2" accent1="accent1" accent2="accent2" accent3="accent3" accent4="accent4" accent5="accent5" accent6="accent6" hlink="hlink" folHlink="folHlink"/>
  <p:sldLayoutIdLst>
    <p:sldLayoutId id="2147489029" r:id="rId1"/>
    <p:sldLayoutId id="2147489030" r:id="rId2"/>
    <p:sldLayoutId id="2147489031" r:id="rId3"/>
    <p:sldLayoutId id="2147489032" r:id="rId4"/>
    <p:sldLayoutId id="2147489033" r:id="rId5"/>
    <p:sldLayoutId id="2147489034" r:id="rId6"/>
    <p:sldLayoutId id="2147489035" r:id="rId7"/>
    <p:sldLayoutId id="2147489036" r:id="rId8"/>
    <p:sldLayoutId id="2147489037" r:id="rId9"/>
    <p:sldLayoutId id="2147489038" r:id="rId10"/>
    <p:sldLayoutId id="2147489039"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75654414"/>
      </p:ext>
    </p:extLst>
  </p:cSld>
  <p:clrMap bg1="lt1" tx1="dk1" bg2="lt2" tx2="dk2" accent1="accent1" accent2="accent2" accent3="accent3" accent4="accent4" accent5="accent5" accent6="accent6" hlink="hlink" folHlink="folHlink"/>
  <p:sldLayoutIdLst>
    <p:sldLayoutId id="2147489217" r:id="rId1"/>
    <p:sldLayoutId id="2147489218" r:id="rId2"/>
    <p:sldLayoutId id="2147489219" r:id="rId3"/>
    <p:sldLayoutId id="2147489220" r:id="rId4"/>
    <p:sldLayoutId id="2147489221" r:id="rId5"/>
    <p:sldLayoutId id="2147489222" r:id="rId6"/>
    <p:sldLayoutId id="2147489223" r:id="rId7"/>
    <p:sldLayoutId id="2147489224" r:id="rId8"/>
    <p:sldLayoutId id="2147489225" r:id="rId9"/>
    <p:sldLayoutId id="2147489226" r:id="rId10"/>
    <p:sldLayoutId id="214748922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24132488"/>
      </p:ext>
    </p:extLst>
  </p:cSld>
  <p:clrMap bg1="lt1" tx1="dk1" bg2="lt2" tx2="dk2" accent1="accent1" accent2="accent2" accent3="accent3" accent4="accent4" accent5="accent5" accent6="accent6" hlink="hlink" folHlink="folHlink"/>
  <p:sldLayoutIdLst>
    <p:sldLayoutId id="2147489229" r:id="rId1"/>
    <p:sldLayoutId id="2147489230" r:id="rId2"/>
    <p:sldLayoutId id="2147489231" r:id="rId3"/>
    <p:sldLayoutId id="2147489232" r:id="rId4"/>
    <p:sldLayoutId id="2147489233" r:id="rId5"/>
    <p:sldLayoutId id="2147489234" r:id="rId6"/>
    <p:sldLayoutId id="2147489235" r:id="rId7"/>
    <p:sldLayoutId id="2147489236" r:id="rId8"/>
    <p:sldLayoutId id="2147489237" r:id="rId9"/>
    <p:sldLayoutId id="2147489238" r:id="rId10"/>
    <p:sldLayoutId id="214748923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25920399"/>
      </p:ext>
    </p:extLst>
  </p:cSld>
  <p:clrMap bg1="lt1" tx1="dk1" bg2="lt2" tx2="dk2" accent1="accent1" accent2="accent2" accent3="accent3" accent4="accent4" accent5="accent5" accent6="accent6" hlink="hlink" folHlink="folHlink"/>
  <p:sldLayoutIdLst>
    <p:sldLayoutId id="2147489253" r:id="rId1"/>
    <p:sldLayoutId id="2147489254" r:id="rId2"/>
    <p:sldLayoutId id="2147489255" r:id="rId3"/>
    <p:sldLayoutId id="2147489256" r:id="rId4"/>
    <p:sldLayoutId id="2147489257" r:id="rId5"/>
    <p:sldLayoutId id="2147489258" r:id="rId6"/>
    <p:sldLayoutId id="2147489259" r:id="rId7"/>
    <p:sldLayoutId id="2147489260" r:id="rId8"/>
    <p:sldLayoutId id="2147489261" r:id="rId9"/>
    <p:sldLayoutId id="2147489262" r:id="rId10"/>
    <p:sldLayoutId id="2147489263" r:id="rId11"/>
    <p:sldLayoutId id="214748926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842944"/>
      </p:ext>
    </p:extLst>
  </p:cSld>
  <p:clrMap bg1="lt1" tx1="dk1" bg2="lt2" tx2="dk2" accent1="accent1" accent2="accent2" accent3="accent3" accent4="accent4" accent5="accent5" accent6="accent6" hlink="hlink" folHlink="folHlink"/>
  <p:sldLayoutIdLst>
    <p:sldLayoutId id="2147489266" r:id="rId1"/>
    <p:sldLayoutId id="2147489267" r:id="rId2"/>
    <p:sldLayoutId id="2147489268" r:id="rId3"/>
    <p:sldLayoutId id="2147489269" r:id="rId4"/>
    <p:sldLayoutId id="2147489270" r:id="rId5"/>
    <p:sldLayoutId id="2147489271" r:id="rId6"/>
    <p:sldLayoutId id="2147489272" r:id="rId7"/>
    <p:sldLayoutId id="2147489273" r:id="rId8"/>
    <p:sldLayoutId id="2147489274" r:id="rId9"/>
    <p:sldLayoutId id="2147489275" r:id="rId10"/>
    <p:sldLayoutId id="214748927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3724846254"/>
      </p:ext>
    </p:extLst>
  </p:cSld>
  <p:clrMap bg1="lt1" tx1="dk1" bg2="lt2" tx2="dk2" accent1="accent1" accent2="accent2" accent3="accent3" accent4="accent4" accent5="accent5" accent6="accent6" hlink="hlink" folHlink="folHlink"/>
  <p:sldLayoutIdLst>
    <p:sldLayoutId id="2147489278" r:id="rId1"/>
    <p:sldLayoutId id="2147489279" r:id="rId2"/>
    <p:sldLayoutId id="2147489280" r:id="rId3"/>
    <p:sldLayoutId id="2147489281" r:id="rId4"/>
    <p:sldLayoutId id="2147489282" r:id="rId5"/>
    <p:sldLayoutId id="2147489283" r:id="rId6"/>
    <p:sldLayoutId id="2147489284" r:id="rId7"/>
    <p:sldLayoutId id="2147489285" r:id="rId8"/>
    <p:sldLayoutId id="2147489286" r:id="rId9"/>
    <p:sldLayoutId id="2147489287" r:id="rId10"/>
    <p:sldLayoutId id="21474892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43515937"/>
      </p:ext>
    </p:extLst>
  </p:cSld>
  <p:clrMap bg1="lt1" tx1="dk1" bg2="lt2" tx2="dk2" accent1="accent1" accent2="accent2" accent3="accent3" accent4="accent4" accent5="accent5" accent6="accent6" hlink="hlink" folHlink="folHlink"/>
  <p:sldLayoutIdLst>
    <p:sldLayoutId id="2147489290" r:id="rId1"/>
    <p:sldLayoutId id="2147489291" r:id="rId2"/>
    <p:sldLayoutId id="2147489292" r:id="rId3"/>
    <p:sldLayoutId id="2147489293" r:id="rId4"/>
    <p:sldLayoutId id="2147489294" r:id="rId5"/>
    <p:sldLayoutId id="2147489295" r:id="rId6"/>
    <p:sldLayoutId id="2147489296" r:id="rId7"/>
    <p:sldLayoutId id="2147489297" r:id="rId8"/>
    <p:sldLayoutId id="2147489298" r:id="rId9"/>
    <p:sldLayoutId id="2147489299" r:id="rId10"/>
    <p:sldLayoutId id="2147489300" r:id="rId11"/>
    <p:sldLayoutId id="2147489301" r:id="rId12"/>
  </p:sldLayoutIdLst>
  <p:transition/>
  <p:hf sldNum="0"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dirty="0"/>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20717180"/>
      </p:ext>
    </p:extLst>
  </p:cSld>
  <p:clrMap bg1="lt1" tx1="dk1" bg2="lt2" tx2="dk2" accent1="accent1" accent2="accent2" accent3="accent3" accent4="accent4" accent5="accent5" accent6="accent6" hlink="hlink" folHlink="folHlink"/>
  <p:sldLayoutIdLst>
    <p:sldLayoutId id="2147489551" r:id="rId1"/>
    <p:sldLayoutId id="2147489552" r:id="rId2"/>
    <p:sldLayoutId id="2147489553" r:id="rId3"/>
    <p:sldLayoutId id="2147489554" r:id="rId4"/>
    <p:sldLayoutId id="2147489555" r:id="rId5"/>
    <p:sldLayoutId id="2147489556" r:id="rId6"/>
    <p:sldLayoutId id="2147489557" r:id="rId7"/>
    <p:sldLayoutId id="2147489558" r:id="rId8"/>
    <p:sldLayoutId id="2147489559" r:id="rId9"/>
    <p:sldLayoutId id="2147489560" r:id="rId10"/>
    <p:sldLayoutId id="214748956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73550971"/>
      </p:ext>
    </p:extLst>
  </p:cSld>
  <p:clrMap bg1="lt1" tx1="dk1" bg2="lt2" tx2="dk2" accent1="accent1" accent2="accent2" accent3="accent3" accent4="accent4" accent5="accent5" accent6="accent6" hlink="hlink" folHlink="folHlink"/>
  <p:sldLayoutIdLst>
    <p:sldLayoutId id="2147489563" r:id="rId1"/>
    <p:sldLayoutId id="2147489564" r:id="rId2"/>
    <p:sldLayoutId id="2147489565" r:id="rId3"/>
    <p:sldLayoutId id="2147489566" r:id="rId4"/>
    <p:sldLayoutId id="2147489567" r:id="rId5"/>
    <p:sldLayoutId id="2147489568" r:id="rId6"/>
    <p:sldLayoutId id="2147489569" r:id="rId7"/>
    <p:sldLayoutId id="2147489570" r:id="rId8"/>
    <p:sldLayoutId id="2147489571" r:id="rId9"/>
    <p:sldLayoutId id="2147489572" r:id="rId10"/>
    <p:sldLayoutId id="2147489573" r:id="rId11"/>
  </p:sldLayoutIdLst>
  <p:transition/>
  <p:hf sldNum="0"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t>2/28/25</a:t>
            </a:fld>
            <a:endParaRPr lang="en-US"/>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pPr/>
              <a:t>‹#›</a:t>
            </a:fld>
            <a:endParaRPr lang="en-US" dirty="0"/>
          </a:p>
        </p:txBody>
      </p:sp>
    </p:spTree>
    <p:extLst>
      <p:ext uri="{BB962C8B-B14F-4D97-AF65-F5344CB8AC3E}">
        <p14:creationId xmlns:p14="http://schemas.microsoft.com/office/powerpoint/2010/main" val="1781373689"/>
      </p:ext>
    </p:extLst>
  </p:cSld>
  <p:clrMap bg1="lt1" tx1="dk1" bg2="lt2" tx2="dk2" accent1="accent1" accent2="accent2" accent3="accent3" accent4="accent4" accent5="accent5" accent6="accent6" hlink="hlink" folHlink="folHlink"/>
  <p:sldLayoutIdLst>
    <p:sldLayoutId id="2147489588" r:id="rId1"/>
    <p:sldLayoutId id="2147489589" r:id="rId2"/>
    <p:sldLayoutId id="2147489590" r:id="rId3"/>
    <p:sldLayoutId id="2147489591" r:id="rId4"/>
    <p:sldLayoutId id="2147489592" r:id="rId5"/>
    <p:sldLayoutId id="2147489593" r:id="rId6"/>
    <p:sldLayoutId id="2147489594" r:id="rId7"/>
    <p:sldLayoutId id="2147489595" r:id="rId8"/>
    <p:sldLayoutId id="2147489596" r:id="rId9"/>
    <p:sldLayoutId id="2147489597" r:id="rId10"/>
    <p:sldLayoutId id="2147489598" r:id="rId11"/>
    <p:sldLayoutId id="2147489599"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62444271"/>
      </p:ext>
    </p:extLst>
  </p:cSld>
  <p:clrMap bg1="lt1" tx1="dk1" bg2="lt2" tx2="dk2" accent1="accent1" accent2="accent2" accent3="accent3" accent4="accent4" accent5="accent5" accent6="accent6" hlink="hlink" folHlink="folHlink"/>
  <p:sldLayoutIdLst>
    <p:sldLayoutId id="2147489638" r:id="rId1"/>
    <p:sldLayoutId id="2147489639"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5794477"/>
      </p:ext>
    </p:extLst>
  </p:cSld>
  <p:clrMap bg1="lt1" tx1="dk1" bg2="lt2" tx2="dk2" accent1="accent1" accent2="accent2" accent3="accent3" accent4="accent4" accent5="accent5" accent6="accent6" hlink="hlink" folHlink="folHlink"/>
  <p:sldLayoutIdLst>
    <p:sldLayoutId id="2147489644" r:id="rId1"/>
    <p:sldLayoutId id="2147489645" r:id="rId2"/>
    <p:sldLayoutId id="2147489646" r:id="rId3"/>
    <p:sldLayoutId id="2147489647" r:id="rId4"/>
    <p:sldLayoutId id="2147489648" r:id="rId5"/>
    <p:sldLayoutId id="2147489649" r:id="rId6"/>
    <p:sldLayoutId id="2147489650" r:id="rId7"/>
    <p:sldLayoutId id="2147489651" r:id="rId8"/>
    <p:sldLayoutId id="2147489652" r:id="rId9"/>
    <p:sldLayoutId id="2147489653" r:id="rId10"/>
    <p:sldLayoutId id="214748965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62018782"/>
      </p:ext>
    </p:extLst>
  </p:cSld>
  <p:clrMap bg1="lt1" tx1="dk1" bg2="lt2" tx2="dk2" accent1="accent1" accent2="accent2" accent3="accent3" accent4="accent4" accent5="accent5" accent6="accent6" hlink="hlink" folHlink="folHlink"/>
  <p:sldLayoutIdLst>
    <p:sldLayoutId id="2147489806" r:id="rId1"/>
    <p:sldLayoutId id="2147489807" r:id="rId2"/>
    <p:sldLayoutId id="2147489808" r:id="rId3"/>
    <p:sldLayoutId id="2147489809" r:id="rId4"/>
    <p:sldLayoutId id="2147489810" r:id="rId5"/>
    <p:sldLayoutId id="2147489811" r:id="rId6"/>
    <p:sldLayoutId id="2147489812" r:id="rId7"/>
    <p:sldLayoutId id="2147489813" r:id="rId8"/>
    <p:sldLayoutId id="2147489814" r:id="rId9"/>
    <p:sldLayoutId id="2147489815" r:id="rId10"/>
    <p:sldLayoutId id="2147489816" r:id="rId11"/>
    <p:sldLayoutId id="214748981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1026">
            <a:extLst>
              <a:ext uri="{FF2B5EF4-FFF2-40B4-BE49-F238E27FC236}">
                <a16:creationId xmlns:a16="http://schemas.microsoft.com/office/drawing/2014/main" id="{4100DFBF-1FEE-4ACB-900C-42CD990BE56B}"/>
              </a:ext>
            </a:extLst>
          </p:cNvPr>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2051" name="Rectangle 1027">
            <a:extLst>
              <a:ext uri="{FF2B5EF4-FFF2-40B4-BE49-F238E27FC236}">
                <a16:creationId xmlns:a16="http://schemas.microsoft.com/office/drawing/2014/main" id="{7B86C5D9-AB13-4DED-A44A-D17CB1C1FDF4}"/>
              </a:ext>
            </a:extLst>
          </p:cNvPr>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D84474C4-284F-9440-A98C-FA4AB90F76FB}"/>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Garamond" charset="0"/>
                <a:ea typeface="ＭＳ Ｐゴシック" charset="0"/>
                <a:cs typeface="ＭＳ Ｐゴシック" charset="0"/>
              </a:defRPr>
            </a:lvl1pPr>
          </a:lstStyle>
          <a:p>
            <a:pPr>
              <a:defRPr/>
            </a:pPr>
            <a:endParaRPr lang="en-US"/>
          </a:p>
        </p:txBody>
      </p:sp>
      <p:sp>
        <p:nvSpPr>
          <p:cNvPr id="100358" name="Rectangle 1030">
            <a:extLst>
              <a:ext uri="{FF2B5EF4-FFF2-40B4-BE49-F238E27FC236}">
                <a16:creationId xmlns:a16="http://schemas.microsoft.com/office/drawing/2014/main" id="{653E7E89-9F9B-F740-A030-C38912ADA09E}"/>
              </a:ext>
            </a:extLst>
          </p:cNvPr>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panose="02020404030301010803" pitchFamily="18" charset="0"/>
              </a:defRPr>
            </a:lvl1pPr>
          </a:lstStyle>
          <a:p>
            <a:pPr>
              <a:defRPr/>
            </a:pPr>
            <a:fld id="{6A6BA0A0-A7BE-4DC4-A1D2-67560873BDCE}" type="slidenum">
              <a:rPr lang="en-US" altLang="en-US"/>
              <a:pPr>
                <a:defRPr/>
              </a:pPr>
              <a:t>‹#›</a:t>
            </a:fld>
            <a:endParaRPr lang="en-US" altLang="en-US"/>
          </a:p>
        </p:txBody>
      </p:sp>
      <p:sp>
        <p:nvSpPr>
          <p:cNvPr id="2054" name="Line 1032">
            <a:extLst>
              <a:ext uri="{FF2B5EF4-FFF2-40B4-BE49-F238E27FC236}">
                <a16:creationId xmlns:a16="http://schemas.microsoft.com/office/drawing/2014/main" id="{B2BA4185-DAF2-4408-906B-C503302DE471}"/>
              </a:ext>
            </a:extLst>
          </p:cNvPr>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5" name="Line 1033">
            <a:extLst>
              <a:ext uri="{FF2B5EF4-FFF2-40B4-BE49-F238E27FC236}">
                <a16:creationId xmlns:a16="http://schemas.microsoft.com/office/drawing/2014/main" id="{BFB13A2A-7836-4554-BA73-7213A39EA284}"/>
              </a:ext>
            </a:extLst>
          </p:cNvPr>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2056" name="Picture 7" descr="safari.png">
            <a:extLst>
              <a:ext uri="{FF2B5EF4-FFF2-40B4-BE49-F238E27FC236}">
                <a16:creationId xmlns:a16="http://schemas.microsoft.com/office/drawing/2014/main" id="{1177FD16-61A1-4390-9ECA-67D35227FBA3}"/>
              </a:ext>
            </a:extLst>
          </p:cNvPr>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62875257"/>
      </p:ext>
    </p:extLst>
  </p:cSld>
  <p:clrMap bg1="lt1" tx1="dk1" bg2="lt2" tx2="dk2" accent1="accent1" accent2="accent2" accent3="accent3" accent4="accent4" accent5="accent5" accent6="accent6" hlink="hlink" folHlink="folHlink"/>
  <p:sldLayoutIdLst>
    <p:sldLayoutId id="2147489926" r:id="rId1"/>
    <p:sldLayoutId id="2147489927" r:id="rId2"/>
    <p:sldLayoutId id="2147489928" r:id="rId3"/>
    <p:sldLayoutId id="2147489929" r:id="rId4"/>
    <p:sldLayoutId id="2147489930" r:id="rId5"/>
    <p:sldLayoutId id="2147489931" r:id="rId6"/>
    <p:sldLayoutId id="2147489932" r:id="rId7"/>
    <p:sldLayoutId id="2147489933" r:id="rId8"/>
    <p:sldLayoutId id="2147489934" r:id="rId9"/>
    <p:sldLayoutId id="2147489935" r:id="rId10"/>
    <p:sldLayoutId id="2147489936" r:id="rId11"/>
    <p:sldLayoutId id="2147489937"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panose="05000000000000000000" pitchFamily="2" charset="2"/>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panose="05000000000000000000"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anose="05000000000000000000"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anose="05000000000000000000"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anose="05000000000000000000"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36062713"/>
      </p:ext>
    </p:extLst>
  </p:cSld>
  <p:clrMap bg1="lt1" tx1="dk1" bg2="lt2" tx2="dk2" accent1="accent1" accent2="accent2" accent3="accent3" accent4="accent4" accent5="accent5" accent6="accent6" hlink="hlink" folHlink="folHlink"/>
  <p:sldLayoutIdLst>
    <p:sldLayoutId id="2147489951" r:id="rId1"/>
    <p:sldLayoutId id="2147489952" r:id="rId2"/>
    <p:sldLayoutId id="2147489953" r:id="rId3"/>
    <p:sldLayoutId id="2147489954" r:id="rId4"/>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eaLnBrk="1" hangingPunct="1">
              <a:defRPr/>
            </a:pPr>
            <a:fld id="{A22E6346-468B-3E4F-8804-5358276127F2}" type="slidenum">
              <a:rPr lang="en-US">
                <a:ea typeface="ＭＳ Ｐゴシック" charset="0"/>
              </a:rPr>
              <a:pPr eaLnBrk="1" hangingPunct="1">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eaLnBrk="1" hangingPunct="1"/>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808873795"/>
      </p:ext>
    </p:extLst>
  </p:cSld>
  <p:clrMap bg1="lt1" tx1="dk1" bg2="lt2" tx2="dk2" accent1="accent1" accent2="accent2" accent3="accent3" accent4="accent4" accent5="accent5" accent6="accent6" hlink="hlink" folHlink="folHlink"/>
  <p:sldLayoutIdLst>
    <p:sldLayoutId id="2147490000" r:id="rId1"/>
    <p:sldLayoutId id="2147490001" r:id="rId2"/>
    <p:sldLayoutId id="2147490002" r:id="rId3"/>
    <p:sldLayoutId id="2147490003" r:id="rId4"/>
    <p:sldLayoutId id="2147490004" r:id="rId5"/>
    <p:sldLayoutId id="2147490005" r:id="rId6"/>
    <p:sldLayoutId id="2147490006" r:id="rId7"/>
    <p:sldLayoutId id="2147490007" r:id="rId8"/>
    <p:sldLayoutId id="2147490008" r:id="rId9"/>
    <p:sldLayoutId id="2147490009" r:id="rId10"/>
    <p:sldLayoutId id="2147490010" r:id="rId11"/>
    <p:sldLayoutId id="214749001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68254351"/>
      </p:ext>
    </p:extLst>
  </p:cSld>
  <p:clrMap bg1="lt1" tx1="dk1" bg2="lt2" tx2="dk2" accent1="accent1" accent2="accent2" accent3="accent3" accent4="accent4" accent5="accent5" accent6="accent6" hlink="hlink" folHlink="folHlink"/>
  <p:sldLayoutIdLst>
    <p:sldLayoutId id="2147490013" r:id="rId1"/>
    <p:sldLayoutId id="2147490014" r:id="rId2"/>
    <p:sldLayoutId id="2147490015" r:id="rId3"/>
    <p:sldLayoutId id="2147490016" r:id="rId4"/>
    <p:sldLayoutId id="2147490017" r:id="rId5"/>
    <p:sldLayoutId id="2147490018" r:id="rId6"/>
    <p:sldLayoutId id="2147490019" r:id="rId7"/>
    <p:sldLayoutId id="2147490020" r:id="rId8"/>
    <p:sldLayoutId id="2147490021" r:id="rId9"/>
    <p:sldLayoutId id="2147490022" r:id="rId10"/>
    <p:sldLayoutId id="2147490023" r:id="rId11"/>
    <p:sldLayoutId id="2147490024"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latin typeface="Gill Sans MT"/>
              </a:rPr>
              <a:pPr/>
              <a:t>2/28/25</a:t>
            </a:fld>
            <a:endParaRPr lang="en-US">
              <a:solidFill>
                <a:prstClr val="black">
                  <a:tint val="75000"/>
                </a:prstClr>
              </a:solidFill>
              <a:latin typeface="Gill Sans MT"/>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Gill Sans MT"/>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latin typeface="Gill Sans MT"/>
              </a:rPr>
              <a:pPr/>
              <a:t>‹#›</a:t>
            </a:fld>
            <a:endParaRPr lang="en-US">
              <a:solidFill>
                <a:prstClr val="black">
                  <a:tint val="75000"/>
                </a:prstClr>
              </a:solidFill>
              <a:latin typeface="Gill Sans MT"/>
            </a:endParaRPr>
          </a:p>
        </p:txBody>
      </p:sp>
    </p:spTree>
    <p:extLst>
      <p:ext uri="{BB962C8B-B14F-4D97-AF65-F5344CB8AC3E}">
        <p14:creationId xmlns:p14="http://schemas.microsoft.com/office/powerpoint/2010/main" val="311635035"/>
      </p:ext>
    </p:extLst>
  </p:cSld>
  <p:clrMap bg1="lt1" tx1="dk1" bg2="lt2" tx2="dk2" accent1="accent1" accent2="accent2" accent3="accent3" accent4="accent4" accent5="accent5" accent6="accent6" hlink="hlink" folHlink="folHlink"/>
  <p:sldLayoutIdLst>
    <p:sldLayoutId id="2147490026" r:id="rId1"/>
    <p:sldLayoutId id="2147490027" r:id="rId2"/>
    <p:sldLayoutId id="2147490028" r:id="rId3"/>
    <p:sldLayoutId id="2147490029" r:id="rId4"/>
    <p:sldLayoutId id="2147490030" r:id="rId5"/>
    <p:sldLayoutId id="2147490031" r:id="rId6"/>
    <p:sldLayoutId id="2147490032" r:id="rId7"/>
    <p:sldLayoutId id="2147490033" r:id="rId8"/>
    <p:sldLayoutId id="2147490034" r:id="rId9"/>
    <p:sldLayoutId id="2147490035" r:id="rId10"/>
    <p:sldLayoutId id="2147490036"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ctr" defTabSz="914400" rtl="0" eaLnBrk="1" latinLnBrk="0" hangingPunct="1">
        <a:spcBef>
          <a:spcPct val="0"/>
        </a:spcBef>
        <a:buNone/>
        <a:defRPr sz="4400" kern="1200">
          <a:solidFill>
            <a:schemeClr val="tx1"/>
          </a:solidFill>
          <a:latin typeface="Gill Sans MT" panose="020B0502020104020203" pitchFamily="34" charset="0"/>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Gill Sans MT" panose="020B0502020104020203" pitchFamily="34"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Gill Sans MT" panose="020B0502020104020203" pitchFamily="34" charset="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Gill Sans MT" panose="020B0502020104020203" pitchFamily="34" charset="0"/>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0744866"/>
      </p:ext>
    </p:extLst>
  </p:cSld>
  <p:clrMap bg1="lt1" tx1="dk1" bg2="lt2" tx2="dk2" accent1="accent1" accent2="accent2" accent3="accent3" accent4="accent4" accent5="accent5" accent6="accent6" hlink="hlink" folHlink="folHlink"/>
  <p:sldLayoutIdLst>
    <p:sldLayoutId id="2147490038" r:id="rId1"/>
    <p:sldLayoutId id="2147490039" r:id="rId2"/>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5"/>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a:t>Click edit Master title style</a:t>
            </a:r>
          </a:p>
        </p:txBody>
      </p:sp>
      <p:pic>
        <p:nvPicPr>
          <p:cNvPr id="9" name="Picture 8" descr="footer.png"/>
          <p:cNvPicPr>
            <a:picLocks noChangeAspect="1"/>
          </p:cNvPicPr>
          <p:nvPr userDrawn="1"/>
        </p:nvPicPr>
        <p:blipFill>
          <a:blip r:embed="rId16"/>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7" cstate="screen">
            <a:lum bright="-8000"/>
            <a:extLst>
              <a:ext uri="{28A0092B-C50C-407E-A947-70E740481C1C}">
                <a14:useLocalDpi xmlns:a14="http://schemas.microsoft.com/office/drawing/2010/main"/>
              </a:ext>
            </a:extLst>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8" cstate="screen">
            <a:extLst>
              <a:ext uri="{28A0092B-C50C-407E-A947-70E740481C1C}">
                <a14:useLocalDpi xmlns:a14="http://schemas.microsoft.com/office/drawing/2010/main"/>
              </a:ext>
            </a:extLst>
          </a:blip>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20" r:id="rId10"/>
    <p:sldLayoutId id="2147483921" r:id="rId11"/>
    <p:sldLayoutId id="2147483922" r:id="rId12"/>
    <p:sldLayoutId id="2147483923" r:id="rId13"/>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E5EADF-E8A8-9548-6E81-2DAF4ACB28E9}"/>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GB"/>
              <a:t>Click to edit Master title style</a:t>
            </a:r>
            <a:endParaRPr lang="en-CH"/>
          </a:p>
        </p:txBody>
      </p:sp>
      <p:sp>
        <p:nvSpPr>
          <p:cNvPr id="3" name="Text Placeholder 2">
            <a:extLst>
              <a:ext uri="{FF2B5EF4-FFF2-40B4-BE49-F238E27FC236}">
                <a16:creationId xmlns:a16="http://schemas.microsoft.com/office/drawing/2014/main" id="{73691AB1-7A0A-F67A-A59E-47B51F0A3594}"/>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a:p>
        </p:txBody>
      </p:sp>
      <p:sp>
        <p:nvSpPr>
          <p:cNvPr id="4" name="Slide Number Placeholder 5">
            <a:extLst>
              <a:ext uri="{FF2B5EF4-FFF2-40B4-BE49-F238E27FC236}">
                <a16:creationId xmlns:a16="http://schemas.microsoft.com/office/drawing/2014/main" id="{7E56271B-B905-57CC-06C2-739306F432C5}"/>
              </a:ext>
            </a:extLst>
          </p:cNvPr>
          <p:cNvSpPr>
            <a:spLocks noGrp="1"/>
          </p:cNvSpPr>
          <p:nvPr>
            <p:ph type="sldNum" sz="quarter" idx="4"/>
          </p:nvPr>
        </p:nvSpPr>
        <p:spPr>
          <a:xfrm>
            <a:off x="7006213" y="6413428"/>
            <a:ext cx="2057400" cy="365125"/>
          </a:xfrm>
          <a:prstGeom prst="rect">
            <a:avLst/>
          </a:prstGeom>
        </p:spPr>
        <p:txBody>
          <a:bodyPr/>
          <a:lstStyle>
            <a:lvl1pPr algn="ctr">
              <a:defRPr sz="1400">
                <a:solidFill>
                  <a:schemeClr val="bg1">
                    <a:lumMod val="65000"/>
                  </a:schemeClr>
                </a:solidFill>
                <a:latin typeface="Corbel" panose="020B0503020204020204" pitchFamily="34" charset="0"/>
              </a:defRPr>
            </a:lvl1pPr>
          </a:lstStyle>
          <a:p>
            <a:pPr algn="r"/>
            <a:fld id="{FDEAB76D-489F-BC47-AE8A-9A4958F60173}" type="slidenum">
              <a:rPr lang="en-CH" smtClean="0"/>
              <a:pPr algn="r"/>
              <a:t>‹#›</a:t>
            </a:fld>
            <a:endParaRPr lang="en-CH"/>
          </a:p>
        </p:txBody>
      </p:sp>
    </p:spTree>
    <p:extLst>
      <p:ext uri="{BB962C8B-B14F-4D97-AF65-F5344CB8AC3E}">
        <p14:creationId xmlns:p14="http://schemas.microsoft.com/office/powerpoint/2010/main" val="3817499812"/>
      </p:ext>
    </p:extLst>
  </p:cSld>
  <p:clrMap bg1="lt1" tx1="dk1" bg2="lt2" tx2="dk2" accent1="accent1" accent2="accent2" accent3="accent3" accent4="accent4" accent5="accent5" accent6="accent6" hlink="hlink" folHlink="folHlink"/>
  <p:sldLayoutIdLst>
    <p:sldLayoutId id="2147490041" r:id="rId1"/>
    <p:sldLayoutId id="2147490042" r:id="rId2"/>
    <p:sldLayoutId id="2147490043" r:id="rId3"/>
    <p:sldLayoutId id="2147490044" r:id="rId4"/>
  </p:sldLayoutIdLst>
  <p:hf hdr="0" ftr="0" dt="0"/>
  <p:txStyles>
    <p:title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CH"/>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2/28/25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740103558"/>
      </p:ext>
    </p:extLst>
  </p:cSld>
  <p:clrMap bg1="lt1" tx1="dk1" bg2="lt2" tx2="dk2" accent1="accent1" accent2="accent2" accent3="accent3" accent4="accent4" accent5="accent5" accent6="accent6" hlink="hlink" folHlink="folHlink"/>
  <p:sldLayoutIdLst>
    <p:sldLayoutId id="2147490084" r:id="rId1"/>
    <p:sldLayoutId id="2147490085"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5417252"/>
      </p:ext>
    </p:extLst>
  </p:cSld>
  <p:clrMap bg1="lt1" tx1="dk1" bg2="lt2" tx2="dk2" accent1="accent1" accent2="accent2" accent3="accent3" accent4="accent4" accent5="accent5" accent6="accent6" hlink="hlink" folHlink="folHlink"/>
  <p:sldLayoutIdLst>
    <p:sldLayoutId id="2147490112" r:id="rId1"/>
    <p:sldLayoutId id="2147490113"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52663" y="365126"/>
            <a:ext cx="8638674" cy="75381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252663" y="1335505"/>
            <a:ext cx="8638674" cy="483669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Rectangle 3" hidden="1">
            <a:extLst>
              <a:ext uri="{FF2B5EF4-FFF2-40B4-BE49-F238E27FC236}">
                <a16:creationId xmlns:a16="http://schemas.microsoft.com/office/drawing/2014/main" id="{7777A21B-5E9D-45BB-84A5-530574EDE4F4}"/>
              </a:ext>
            </a:extLst>
          </p:cNvPr>
          <p:cNvSpPr/>
          <p:nvPr userDrawn="1"/>
        </p:nvSpPr>
        <p:spPr>
          <a:xfrm>
            <a:off x="8386618" y="5132173"/>
            <a:ext cx="757382" cy="1725827"/>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Trebuchet MS" panose="020B0603020202020204" pitchFamily="34" charset="0"/>
              </a:rPr>
              <a:t>Video</a:t>
            </a:r>
          </a:p>
        </p:txBody>
      </p:sp>
    </p:spTree>
    <p:extLst>
      <p:ext uri="{BB962C8B-B14F-4D97-AF65-F5344CB8AC3E}">
        <p14:creationId xmlns:p14="http://schemas.microsoft.com/office/powerpoint/2010/main" val="1938287934"/>
      </p:ext>
    </p:extLst>
  </p:cSld>
  <p:clrMap bg1="lt1" tx1="dk1" bg2="lt2" tx2="dk2" accent1="accent1" accent2="accent2" accent3="accent3" accent4="accent4" accent5="accent5" accent6="accent6" hlink="hlink" folHlink="folHlink"/>
  <p:sldLayoutIdLst>
    <p:sldLayoutId id="2147490115" r:id="rId1"/>
    <p:sldLayoutId id="2147490116" r:id="rId2"/>
    <p:sldLayoutId id="2147490117" r:id="rId3"/>
    <p:sldLayoutId id="2147490118" r:id="rId4"/>
    <p:sldLayoutId id="2147490119" r:id="rId5"/>
  </p:sldLayoutIdLst>
  <p:hf hdr="0" ftr="0" dt="0"/>
  <p:txStyles>
    <p:titleStyle>
      <a:lvl1pPr algn="l" defTabSz="685766" rtl="0" eaLnBrk="1" latinLnBrk="0" hangingPunct="1">
        <a:lnSpc>
          <a:spcPct val="90000"/>
        </a:lnSpc>
        <a:spcBef>
          <a:spcPct val="0"/>
        </a:spcBef>
        <a:buNone/>
        <a:defRPr sz="40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1pPr>
    </p:titleStyle>
    <p:bodyStyle>
      <a:lvl1pPr marL="171442" indent="-171442" algn="l" defTabSz="685766" rtl="0" eaLnBrk="1" latinLnBrk="0" hangingPunct="1">
        <a:lnSpc>
          <a:spcPct val="90000"/>
        </a:lnSpc>
        <a:spcBef>
          <a:spcPts val="750"/>
        </a:spcBef>
        <a:buFont typeface="Arial" panose="020B0604020202020204" pitchFamily="34" charset="0"/>
        <a:buChar char="•"/>
        <a:defRPr sz="21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1pPr>
      <a:lvl2pPr marL="514325" indent="-171442" algn="l" defTabSz="685766" rtl="0" eaLnBrk="1" latinLnBrk="0" hangingPunct="1">
        <a:lnSpc>
          <a:spcPct val="90000"/>
        </a:lnSpc>
        <a:spcBef>
          <a:spcPts val="375"/>
        </a:spcBef>
        <a:buFont typeface="Arial" panose="020B0604020202020204" pitchFamily="34" charset="0"/>
        <a:buChar char="•"/>
        <a:defRPr sz="18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2pPr>
      <a:lvl3pPr marL="857207" indent="-171442" algn="l" defTabSz="685766" rtl="0" eaLnBrk="1" latinLnBrk="0" hangingPunct="1">
        <a:lnSpc>
          <a:spcPct val="90000"/>
        </a:lnSpc>
        <a:spcBef>
          <a:spcPts val="375"/>
        </a:spcBef>
        <a:buFont typeface="Arial" panose="020B0604020202020204" pitchFamily="34" charset="0"/>
        <a:buChar char="•"/>
        <a:defRPr sz="150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3pPr>
      <a:lvl4pPr marL="1200090"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4pPr>
      <a:lvl5pPr marL="1542974"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Trebuchet MS" panose="020B0603020202020204" pitchFamily="34" charset="0"/>
          <a:ea typeface="Verdana" panose="020B0604030504040204" pitchFamily="34" charset="0"/>
          <a:cs typeface="Courier New" panose="02070309020205020404" pitchFamily="49"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66" rtl="0" eaLnBrk="1" latinLnBrk="0" hangingPunct="1">
        <a:defRPr sz="1350" kern="1200">
          <a:solidFill>
            <a:schemeClr val="tx1"/>
          </a:solidFill>
          <a:latin typeface="+mn-lt"/>
          <a:ea typeface="+mn-ea"/>
          <a:cs typeface="+mn-cs"/>
        </a:defRPr>
      </a:lvl1pPr>
      <a:lvl2pPr marL="342884" algn="l" defTabSz="685766" rtl="0" eaLnBrk="1" latinLnBrk="0" hangingPunct="1">
        <a:defRPr sz="1350" kern="1200">
          <a:solidFill>
            <a:schemeClr val="tx1"/>
          </a:solidFill>
          <a:latin typeface="+mn-lt"/>
          <a:ea typeface="+mn-ea"/>
          <a:cs typeface="+mn-cs"/>
        </a:defRPr>
      </a:lvl2pPr>
      <a:lvl3pPr marL="685766" algn="l" defTabSz="685766" rtl="0" eaLnBrk="1" latinLnBrk="0" hangingPunct="1">
        <a:defRPr sz="1350" kern="1200">
          <a:solidFill>
            <a:schemeClr val="tx1"/>
          </a:solidFill>
          <a:latin typeface="+mn-lt"/>
          <a:ea typeface="+mn-ea"/>
          <a:cs typeface="+mn-cs"/>
        </a:defRPr>
      </a:lvl3pPr>
      <a:lvl4pPr marL="1028649" algn="l" defTabSz="685766" rtl="0" eaLnBrk="1" latinLnBrk="0" hangingPunct="1">
        <a:defRPr sz="1350" kern="1200">
          <a:solidFill>
            <a:schemeClr val="tx1"/>
          </a:solidFill>
          <a:latin typeface="+mn-lt"/>
          <a:ea typeface="+mn-ea"/>
          <a:cs typeface="+mn-cs"/>
        </a:defRPr>
      </a:lvl4pPr>
      <a:lvl5pPr marL="1371532" algn="l" defTabSz="685766" rtl="0" eaLnBrk="1" latinLnBrk="0" hangingPunct="1">
        <a:defRPr sz="1350" kern="1200">
          <a:solidFill>
            <a:schemeClr val="tx1"/>
          </a:solidFill>
          <a:latin typeface="+mn-lt"/>
          <a:ea typeface="+mn-ea"/>
          <a:cs typeface="+mn-cs"/>
        </a:defRPr>
      </a:lvl5pPr>
      <a:lvl6pPr marL="1714415" algn="l" defTabSz="685766" rtl="0" eaLnBrk="1" latinLnBrk="0" hangingPunct="1">
        <a:defRPr sz="1350" kern="1200">
          <a:solidFill>
            <a:schemeClr val="tx1"/>
          </a:solidFill>
          <a:latin typeface="+mn-lt"/>
          <a:ea typeface="+mn-ea"/>
          <a:cs typeface="+mn-cs"/>
        </a:defRPr>
      </a:lvl6pPr>
      <a:lvl7pPr marL="2057297" algn="l" defTabSz="685766" rtl="0" eaLnBrk="1" latinLnBrk="0" hangingPunct="1">
        <a:defRPr sz="1350" kern="1200">
          <a:solidFill>
            <a:schemeClr val="tx1"/>
          </a:solidFill>
          <a:latin typeface="+mn-lt"/>
          <a:ea typeface="+mn-ea"/>
          <a:cs typeface="+mn-cs"/>
        </a:defRPr>
      </a:lvl7pPr>
      <a:lvl8pPr marL="2400180" algn="l" defTabSz="685766" rtl="0" eaLnBrk="1" latinLnBrk="0" hangingPunct="1">
        <a:defRPr sz="1350" kern="1200">
          <a:solidFill>
            <a:schemeClr val="tx1"/>
          </a:solidFill>
          <a:latin typeface="+mn-lt"/>
          <a:ea typeface="+mn-ea"/>
          <a:cs typeface="+mn-cs"/>
        </a:defRPr>
      </a:lvl8pPr>
      <a:lvl9pPr marL="2743064" algn="l" defTabSz="685766" rtl="0" eaLnBrk="1" latinLnBrk="0" hangingPunct="1">
        <a:defRPr sz="135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2/28/25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1406251982"/>
      </p:ext>
    </p:extLst>
  </p:cSld>
  <p:clrMap bg1="lt1" tx1="dk1" bg2="lt2" tx2="dk2" accent1="accent1" accent2="accent2" accent3="accent3" accent4="accent4" accent5="accent5" accent6="accent6" hlink="hlink" folHlink="folHlink"/>
  <p:sldLayoutIdLst>
    <p:sldLayoutId id="2147490121" r:id="rId1"/>
    <p:sldLayoutId id="2147490122"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52C175A-001B-F122-EAEC-701B23593B9D}"/>
              </a:ext>
            </a:extLst>
          </p:cNvPr>
          <p:cNvSpPr>
            <a:spLocks noGrp="1"/>
          </p:cNvSpPr>
          <p:nvPr>
            <p:ph type="title"/>
          </p:nvPr>
        </p:nvSpPr>
        <p:spPr>
          <a:xfrm>
            <a:off x="0" y="1"/>
            <a:ext cx="9144000" cy="914400"/>
          </a:xfrm>
          <a:prstGeom prst="rect">
            <a:avLst/>
          </a:prstGeom>
          <a:noFill/>
        </p:spPr>
        <p:txBody>
          <a:bodyPr vert="horz" lIns="180000" tIns="45720" rIns="91440" bIns="45720" rtlCol="0" anchor="ctr">
            <a:normAutofit/>
          </a:bodyPr>
          <a:lstStyle/>
          <a:p>
            <a:r>
              <a:rPr lang="en-GB"/>
              <a:t>Click to edit Master title style</a:t>
            </a:r>
            <a:endParaRPr lang="en-CH" dirty="0"/>
          </a:p>
        </p:txBody>
      </p:sp>
      <p:sp>
        <p:nvSpPr>
          <p:cNvPr id="3" name="Text Placeholder 2">
            <a:extLst>
              <a:ext uri="{FF2B5EF4-FFF2-40B4-BE49-F238E27FC236}">
                <a16:creationId xmlns:a16="http://schemas.microsoft.com/office/drawing/2014/main" id="{288C6696-E964-955E-282B-B11220F407EB}"/>
              </a:ext>
            </a:extLst>
          </p:cNvPr>
          <p:cNvSpPr>
            <a:spLocks noGrp="1"/>
          </p:cNvSpPr>
          <p:nvPr>
            <p:ph type="body" idx="1"/>
          </p:nvPr>
        </p:nvSpPr>
        <p:spPr>
          <a:xfrm>
            <a:off x="119270" y="999986"/>
            <a:ext cx="8905461" cy="5475010"/>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CH" dirty="0"/>
          </a:p>
        </p:txBody>
      </p:sp>
      <p:sp>
        <p:nvSpPr>
          <p:cNvPr id="4" name="Date Placeholder 3">
            <a:extLst>
              <a:ext uri="{FF2B5EF4-FFF2-40B4-BE49-F238E27FC236}">
                <a16:creationId xmlns:a16="http://schemas.microsoft.com/office/drawing/2014/main" id="{6A0367FD-E7D1-AA1A-9CFD-E52520E4924D}"/>
              </a:ext>
            </a:extLst>
          </p:cNvPr>
          <p:cNvSpPr>
            <a:spLocks noGrp="1"/>
          </p:cNvSpPr>
          <p:nvPr>
            <p:ph type="dt" sz="half" idx="2"/>
          </p:nvPr>
        </p:nvSpPr>
        <p:spPr>
          <a:xfrm>
            <a:off x="628650" y="6560583"/>
            <a:ext cx="2057400" cy="365125"/>
          </a:xfrm>
          <a:prstGeom prst="rect">
            <a:avLst/>
          </a:prstGeom>
        </p:spPr>
        <p:txBody>
          <a:bodyPr vert="horz" lIns="91440" tIns="45720" rIns="91440" bIns="45720" rtlCol="0" anchor="ctr"/>
          <a:lstStyle>
            <a:lvl1pPr algn="l">
              <a:defRPr sz="900" b="0" i="0">
                <a:solidFill>
                  <a:schemeClr val="tx1">
                    <a:tint val="75000"/>
                  </a:schemeClr>
                </a:solidFill>
                <a:latin typeface="Avenir Next Medium" panose="020B0503020202020204" pitchFamily="34" charset="0"/>
              </a:defRPr>
            </a:lvl1pPr>
          </a:lstStyle>
          <a:p>
            <a:endParaRPr lang="en-CH"/>
          </a:p>
        </p:txBody>
      </p:sp>
      <p:sp>
        <p:nvSpPr>
          <p:cNvPr id="5" name="Footer Placeholder 4">
            <a:extLst>
              <a:ext uri="{FF2B5EF4-FFF2-40B4-BE49-F238E27FC236}">
                <a16:creationId xmlns:a16="http://schemas.microsoft.com/office/drawing/2014/main" id="{B7CCA823-584F-54AF-7E5C-3B25CBCD23D6}"/>
              </a:ext>
            </a:extLst>
          </p:cNvPr>
          <p:cNvSpPr>
            <a:spLocks noGrp="1"/>
          </p:cNvSpPr>
          <p:nvPr>
            <p:ph type="ftr" sz="quarter" idx="3"/>
          </p:nvPr>
        </p:nvSpPr>
        <p:spPr>
          <a:xfrm>
            <a:off x="3028950" y="6560583"/>
            <a:ext cx="3086100" cy="365125"/>
          </a:xfrm>
          <a:prstGeom prst="rect">
            <a:avLst/>
          </a:prstGeom>
        </p:spPr>
        <p:txBody>
          <a:bodyPr vert="horz" lIns="91440" tIns="45720" rIns="91440" bIns="45720" rtlCol="0" anchor="ctr"/>
          <a:lstStyle>
            <a:lvl1pPr algn="ctr">
              <a:defRPr sz="900" b="0" i="0">
                <a:solidFill>
                  <a:schemeClr val="tx1">
                    <a:tint val="75000"/>
                  </a:schemeClr>
                </a:solidFill>
                <a:latin typeface="Avenir Next Medium" panose="020B0503020202020204" pitchFamily="34" charset="0"/>
              </a:defRPr>
            </a:lvl1pPr>
          </a:lstStyle>
          <a:p>
            <a:r>
              <a:rPr lang="en-GB"/>
              <a:t>Flash-Cosmos: In-Flash Bulk Bitwise Operations Using Inherent Computation Capbility of NAND Flash Memory</a:t>
            </a:r>
            <a:endParaRPr lang="en-CH" dirty="0"/>
          </a:p>
        </p:txBody>
      </p:sp>
      <p:sp>
        <p:nvSpPr>
          <p:cNvPr id="6" name="Slide Number Placeholder 5">
            <a:extLst>
              <a:ext uri="{FF2B5EF4-FFF2-40B4-BE49-F238E27FC236}">
                <a16:creationId xmlns:a16="http://schemas.microsoft.com/office/drawing/2014/main" id="{9912CAAC-4D46-D667-4BCE-1658B9342CD9}"/>
              </a:ext>
            </a:extLst>
          </p:cNvPr>
          <p:cNvSpPr>
            <a:spLocks noGrp="1"/>
          </p:cNvSpPr>
          <p:nvPr>
            <p:ph type="sldNum" sz="quarter" idx="4"/>
          </p:nvPr>
        </p:nvSpPr>
        <p:spPr>
          <a:xfrm>
            <a:off x="6457950" y="6560583"/>
            <a:ext cx="2057400" cy="365125"/>
          </a:xfrm>
          <a:prstGeom prst="rect">
            <a:avLst/>
          </a:prstGeom>
        </p:spPr>
        <p:txBody>
          <a:bodyPr vert="horz" lIns="91440" tIns="45720" rIns="91440" bIns="45720" rtlCol="0" anchor="ctr"/>
          <a:lstStyle>
            <a:lvl1pPr algn="r">
              <a:defRPr sz="900" b="0" i="0">
                <a:solidFill>
                  <a:schemeClr val="tx1">
                    <a:tint val="75000"/>
                  </a:schemeClr>
                </a:solidFill>
                <a:latin typeface="Avenir Next Medium" panose="020B0503020202020204" pitchFamily="34" charset="0"/>
              </a:defRPr>
            </a:lvl1pPr>
          </a:lstStyle>
          <a:p>
            <a:fld id="{CC579B59-77B5-774A-97C3-0D6C62254113}" type="slidenum">
              <a:rPr lang="en-CH" smtClean="0"/>
              <a:pPr/>
              <a:t>‹#›</a:t>
            </a:fld>
            <a:endParaRPr lang="en-CH"/>
          </a:p>
        </p:txBody>
      </p:sp>
    </p:spTree>
    <p:extLst>
      <p:ext uri="{BB962C8B-B14F-4D97-AF65-F5344CB8AC3E}">
        <p14:creationId xmlns:p14="http://schemas.microsoft.com/office/powerpoint/2010/main" val="1278110203"/>
      </p:ext>
    </p:extLst>
  </p:cSld>
  <p:clrMap bg1="lt1" tx1="dk1" bg2="lt2" tx2="dk2" accent1="accent1" accent2="accent2" accent3="accent3" accent4="accent4" accent5="accent5" accent6="accent6" hlink="hlink" folHlink="folHlink"/>
  <p:sldLayoutIdLst>
    <p:sldLayoutId id="2147490124" r:id="rId1"/>
    <p:sldLayoutId id="2147490125" r:id="rId2"/>
  </p:sldLayoutIdLst>
  <p:hf hdr="0" ftr="0" dt="0"/>
  <p:txStyles>
    <p:titleStyle>
      <a:lvl1pPr algn="l" defTabSz="685800" rtl="0" eaLnBrk="1" latinLnBrk="0" hangingPunct="1">
        <a:lnSpc>
          <a:spcPct val="90000"/>
        </a:lnSpc>
        <a:spcBef>
          <a:spcPct val="0"/>
        </a:spcBef>
        <a:buNone/>
        <a:defRPr sz="3000" b="0" i="0" kern="1200">
          <a:solidFill>
            <a:schemeClr val="tx1"/>
          </a:solidFill>
          <a:latin typeface="Avenir Next Medium" panose="020B0503020202020204" pitchFamily="34" charset="0"/>
          <a:ea typeface="+mj-ea"/>
          <a:cs typeface="+mj-cs"/>
        </a:defRPr>
      </a:lvl1pPr>
    </p:titleStyle>
    <p:bodyStyle>
      <a:lvl1pPr marL="171450" indent="-171450" algn="l" defTabSz="685800" rtl="0" eaLnBrk="1" latinLnBrk="0" hangingPunct="1">
        <a:lnSpc>
          <a:spcPct val="90000"/>
        </a:lnSpc>
        <a:spcBef>
          <a:spcPts val="750"/>
        </a:spcBef>
        <a:buClr>
          <a:srgbClr val="C80060"/>
        </a:buClr>
        <a:buFont typeface="Wingdings" pitchFamily="2" charset="2"/>
        <a:buChar char="§"/>
        <a:defRPr sz="2100" b="0" i="0" kern="1200">
          <a:solidFill>
            <a:schemeClr val="tx1"/>
          </a:solidFill>
          <a:latin typeface="Avenir Next" panose="020B0503020202020204" pitchFamily="34" charset="0"/>
          <a:ea typeface="+mn-ea"/>
          <a:cs typeface="+mn-cs"/>
        </a:defRPr>
      </a:lvl1pPr>
      <a:lvl2pPr marL="514350" indent="-171450" algn="l" defTabSz="685800" rtl="0" eaLnBrk="1" latinLnBrk="0" hangingPunct="1">
        <a:lnSpc>
          <a:spcPct val="90000"/>
        </a:lnSpc>
        <a:spcBef>
          <a:spcPts val="375"/>
        </a:spcBef>
        <a:buClr>
          <a:schemeClr val="tx1"/>
        </a:buClr>
        <a:buFont typeface="Arial" panose="020B0604020202020204" pitchFamily="34" charset="0"/>
        <a:buChar char="•"/>
        <a:defRPr sz="1950" b="0" i="0" kern="1200">
          <a:solidFill>
            <a:schemeClr val="tx1"/>
          </a:solidFill>
          <a:latin typeface="Avenir Next" panose="020B0503020202020204" pitchFamily="34" charset="0"/>
          <a:ea typeface="+mn-ea"/>
          <a:cs typeface="+mn-cs"/>
        </a:defRPr>
      </a:lvl2pPr>
      <a:lvl3pPr marL="857250" indent="-171450" algn="l" defTabSz="685800" rtl="0" eaLnBrk="1" latinLnBrk="0" hangingPunct="1">
        <a:lnSpc>
          <a:spcPct val="90000"/>
        </a:lnSpc>
        <a:spcBef>
          <a:spcPts val="375"/>
        </a:spcBef>
        <a:buClr>
          <a:schemeClr val="tx1"/>
        </a:buClr>
        <a:buSzPct val="70000"/>
        <a:buFont typeface="Courier New" panose="02070309020205020404" pitchFamily="49" charset="0"/>
        <a:buChar char="o"/>
        <a:defRPr sz="1800" b="0" i="0" kern="1200">
          <a:solidFill>
            <a:schemeClr val="tx1"/>
          </a:solidFill>
          <a:latin typeface="Avenir Next" panose="020B0503020202020204" pitchFamily="34" charset="0"/>
          <a:ea typeface="+mn-ea"/>
          <a:cs typeface="+mn-cs"/>
        </a:defRPr>
      </a:lvl3pPr>
      <a:lvl4pPr marL="1200150" indent="-171450" algn="l" defTabSz="685800" rtl="0" eaLnBrk="1" latinLnBrk="0" hangingPunct="1">
        <a:lnSpc>
          <a:spcPct val="90000"/>
        </a:lnSpc>
        <a:spcBef>
          <a:spcPts val="375"/>
        </a:spcBef>
        <a:buFont typeface="Apple Symbols" panose="02000000000000000000" pitchFamily="2" charset="-79"/>
        <a:buChar char="⎻"/>
        <a:defRPr sz="1650" b="0" i="0" kern="1200">
          <a:solidFill>
            <a:schemeClr val="tx1"/>
          </a:solidFill>
          <a:latin typeface="Avenir Next" panose="020B0503020202020204" pitchFamily="34" charset="0"/>
          <a:ea typeface="+mn-ea"/>
          <a:cs typeface="+mn-cs"/>
        </a:defRPr>
      </a:lvl4pPr>
      <a:lvl5pPr marL="1543050" indent="-171450" algn="l" defTabSz="685800" rtl="0" eaLnBrk="1" latinLnBrk="0" hangingPunct="1">
        <a:lnSpc>
          <a:spcPct val="90000"/>
        </a:lnSpc>
        <a:spcBef>
          <a:spcPts val="375"/>
        </a:spcBef>
        <a:buFont typeface="Wingdings" pitchFamily="2" charset="2"/>
        <a:buChar char="§"/>
        <a:defRPr sz="1650" b="0" i="0" kern="1200">
          <a:solidFill>
            <a:schemeClr val="tx1"/>
          </a:solidFill>
          <a:latin typeface="Avenir Next" panose="020B0503020202020204" pitchFamily="34"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CH"/>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477.xml"/><Relationship Id="rId5" Type="http://schemas.openxmlformats.org/officeDocument/2006/relationships/hyperlink" Target="https://geraldofojunior.github.io/" TargetMode="External"/><Relationship Id="rId4" Type="http://schemas.openxmlformats.org/officeDocument/2006/relationships/image" Target="../media/image16.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35.xml"/></Relationships>
</file>

<file path=ppt/slides/_rels/slide100.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hyperlink" Target="http://hpca2019.seas.gwu.edu/" TargetMode="External"/><Relationship Id="rId7" Type="http://schemas.openxmlformats.org/officeDocument/2006/relationships/hyperlink" Target="https://www.youtube.com/watch?v=Y3hPv1I5f8Y&amp;list=PL5Q2soXY2Zi-DyoI3HbqcdtUm9YWRR_z-&amp;index=16" TargetMode="External"/><Relationship Id="rId2" Type="http://schemas.openxmlformats.org/officeDocument/2006/relationships/hyperlink" Target="https://people.inf.ethz.ch/omutlu/pub/drange-dram-latency-based-true-random-number-generator_hpca19.pdf" TargetMode="External"/><Relationship Id="rId1" Type="http://schemas.openxmlformats.org/officeDocument/2006/relationships/slideLayout" Target="../slideLayouts/slideLayout260.xml"/><Relationship Id="rId6" Type="http://schemas.openxmlformats.org/officeDocument/2006/relationships/hyperlink" Target="https://www.youtube.com/watch?v=g_GtYdzIPK4&amp;list=PL5Q2soXY2Zi8_VVChACnON4sfh2bJ5IrD&amp;index=19" TargetMode="External"/><Relationship Id="rId5" Type="http://schemas.openxmlformats.org/officeDocument/2006/relationships/hyperlink" Target="https://people.inf.ethz.ch/omutlu/pub/drange-dram-latency-based-true-random-number-generator_hpca19-talk.pdf" TargetMode="External"/><Relationship Id="rId4" Type="http://schemas.openxmlformats.org/officeDocument/2006/relationships/hyperlink" Target="https://people.inf.ethz.ch/omutlu/pub/drange-dram-latency-based-true-random-number-generator_hpca19-talk.pptx" TargetMode="External"/></Relationships>
</file>

<file path=ppt/slides/_rels/slide101.xml.rels><?xml version="1.0" encoding="UTF-8" standalone="yes"?>
<Relationships xmlns="http://schemas.openxmlformats.org/package/2006/relationships"><Relationship Id="rId8" Type="http://schemas.openxmlformats.org/officeDocument/2006/relationships/hyperlink" Target="https://www.youtube.com/watch?v=QtBrq0WVOmQ&amp;list=PL5Q2soXY2Zi8_VVChACnON4sfh2bJ5IrD&amp;index=132" TargetMode="External"/><Relationship Id="rId3" Type="http://schemas.openxmlformats.org/officeDocument/2006/relationships/hyperlink" Target="http://iscaconf.org/isca2021/" TargetMode="External"/><Relationship Id="rId7" Type="http://schemas.openxmlformats.org/officeDocument/2006/relationships/hyperlink" Target="https://people.inf.ethz.ch/omutlu/pub/QUAC-TRNG-DRAM_isca21-short-talk.pdf" TargetMode="External"/><Relationship Id="rId2" Type="http://schemas.openxmlformats.org/officeDocument/2006/relationships/hyperlink" Target="https://people.inf.ethz.ch/omutlu/pub/QUAC-TRNG-DRAM_isca21.pdf" TargetMode="External"/><Relationship Id="rId1" Type="http://schemas.openxmlformats.org/officeDocument/2006/relationships/slideLayout" Target="../slideLayouts/slideLayout260.xml"/><Relationship Id="rId6" Type="http://schemas.openxmlformats.org/officeDocument/2006/relationships/hyperlink" Target="https://people.inf.ethz.ch/omutlu/pub/QUAC-TRNG-DRAM_isca21-short-talk.pptx" TargetMode="External"/><Relationship Id="rId5" Type="http://schemas.openxmlformats.org/officeDocument/2006/relationships/hyperlink" Target="https://people.inf.ethz.ch/omutlu/pub/QUAC-TRNG-DRAM_isca21-talk.pdf" TargetMode="External"/><Relationship Id="rId10" Type="http://schemas.openxmlformats.org/officeDocument/2006/relationships/image" Target="../media/image48.png"/><Relationship Id="rId4" Type="http://schemas.openxmlformats.org/officeDocument/2006/relationships/hyperlink" Target="https://people.inf.ethz.ch/omutlu/pub/QUAC-TRNG-DRAM_isca21-talk.pptx" TargetMode="External"/><Relationship Id="rId9" Type="http://schemas.openxmlformats.org/officeDocument/2006/relationships/hyperlink" Target="https://www.youtube.com/watch?v=snvF3g3GfkI&amp;list=PL5Q2soXY2Zi_tOTAYm--dYByNPL7JhwR9&amp;index=6" TargetMode="External"/></Relationships>
</file>

<file path=ppt/slides/_rels/slide102.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hyperlink" Target="https://www.hpca-conf.org/2022/" TargetMode="External"/><Relationship Id="rId7" Type="http://schemas.openxmlformats.org/officeDocument/2006/relationships/hyperlink" Target="https://people.inf.ethz.ch/omutlu/pub/DR_STRANGE_EndtoEnd-DRAM-TRNG_hpca22-shorttalk.pdf" TargetMode="External"/><Relationship Id="rId2" Type="http://schemas.openxmlformats.org/officeDocument/2006/relationships/hyperlink" Target="https://people.inf.ethz.ch/omutlu/pub/DR_STRANGE_EndtoEnd-DRAM-TRNG_hpca22.pdf" TargetMode="External"/><Relationship Id="rId1" Type="http://schemas.openxmlformats.org/officeDocument/2006/relationships/slideLayout" Target="../slideLayouts/slideLayout260.xml"/><Relationship Id="rId6" Type="http://schemas.openxmlformats.org/officeDocument/2006/relationships/hyperlink" Target="https://people.inf.ethz.ch/omutlu/pub/DR_STRANGE_EndtoEnd-DRAM-TRNG_hpca22-shorttalk.pptx" TargetMode="External"/><Relationship Id="rId5" Type="http://schemas.openxmlformats.org/officeDocument/2006/relationships/hyperlink" Target="https://people.inf.ethz.ch/omutlu/pub/DR_STRANGE_EndtoEnd-DRAM-TRNG_hpca22-talk.pdf" TargetMode="External"/><Relationship Id="rId4" Type="http://schemas.openxmlformats.org/officeDocument/2006/relationships/hyperlink" Target="https://people.inf.ethz.ch/omutlu/pub/DR_STRANGE_EndtoEnd-DRAM-TRNG_hpca22-talk.pptx" TargetMode="External"/><Relationship Id="rId9" Type="http://schemas.openxmlformats.org/officeDocument/2006/relationships/hyperlink" Target="https://arxiv.org/pdf/2201.01385.pdf" TargetMode="External"/></Relationships>
</file>

<file path=ppt/slides/_rels/slide103.xml.rels><?xml version="1.0" encoding="UTF-8" standalone="yes"?>
<Relationships xmlns="http://schemas.openxmlformats.org/package/2006/relationships"><Relationship Id="rId8" Type="http://schemas.openxmlformats.org/officeDocument/2006/relationships/hyperlink" Target="https://people.inf.ethz.ch/omutlu/pub/dram-latency-puf_hpca18_lightning-talk.pdf" TargetMode="External"/><Relationship Id="rId3" Type="http://schemas.openxmlformats.org/officeDocument/2006/relationships/hyperlink" Target="https://hpca2018.ece.ucsb.edu/" TargetMode="External"/><Relationship Id="rId7" Type="http://schemas.openxmlformats.org/officeDocument/2006/relationships/hyperlink" Target="https://people.inf.ethz.ch/omutlu/pub/dram-latency-puf_hpca18_lightning-talk.pptx" TargetMode="External"/><Relationship Id="rId2" Type="http://schemas.openxmlformats.org/officeDocument/2006/relationships/hyperlink" Target="https://people.inf.ethz.ch/omutlu/pub/dram-latency-puf_hpca18.pdf" TargetMode="External"/><Relationship Id="rId1" Type="http://schemas.openxmlformats.org/officeDocument/2006/relationships/slideLayout" Target="../slideLayouts/slideLayout2.xml"/><Relationship Id="rId6" Type="http://schemas.openxmlformats.org/officeDocument/2006/relationships/hyperlink" Target="https://people.inf.ethz.ch/omutlu/pub/dram-latency-puf_hpca18_talk.pdf" TargetMode="External"/><Relationship Id="rId5" Type="http://schemas.openxmlformats.org/officeDocument/2006/relationships/hyperlink" Target="https://people.inf.ethz.ch/omutlu/pub/dram-latency-puf_hpca18_talk.pptx" TargetMode="External"/><Relationship Id="rId10" Type="http://schemas.openxmlformats.org/officeDocument/2006/relationships/image" Target="../media/image50.png"/><Relationship Id="rId4" Type="http://schemas.openxmlformats.org/officeDocument/2006/relationships/hyperlink" Target="https://www.youtube.com/watch?v=Xw0laEEDmsM&amp;feature=youtu.be" TargetMode="External"/><Relationship Id="rId9" Type="http://schemas.openxmlformats.org/officeDocument/2006/relationships/hyperlink" Target="https://www.youtube.com/watch?v=7gqnrTZpjxE" TargetMode="External"/></Relationships>
</file>

<file path=ppt/slides/_rels/slide104.xml.rels><?xml version="1.0" encoding="UTF-8" standalone="yes"?>
<Relationships xmlns="http://schemas.openxmlformats.org/package/2006/relationships"><Relationship Id="rId8" Type="http://schemas.openxmlformats.org/officeDocument/2006/relationships/hyperlink" Target="https://www.youtube.com/watch?v=ioPERTy7bz4" TargetMode="External"/><Relationship Id="rId3" Type="http://schemas.openxmlformats.org/officeDocument/2006/relationships/hyperlink" Target="http://www.microarch.org/micro55/" TargetMode="External"/><Relationship Id="rId7" Type="http://schemas.openxmlformats.org/officeDocument/2006/relationships/hyperlink" Target="https://people.inf.ethz.ch/omutlu/pub/FlashCosmos_SSD-lecture-slides.pdf" TargetMode="External"/><Relationship Id="rId2" Type="http://schemas.openxmlformats.org/officeDocument/2006/relationships/hyperlink" Target="https://arxiv.org/pdf/2209.05566.pdf" TargetMode="External"/><Relationship Id="rId1" Type="http://schemas.openxmlformats.org/officeDocument/2006/relationships/slideLayout" Target="../slideLayouts/slideLayout260.xml"/><Relationship Id="rId6" Type="http://schemas.openxmlformats.org/officeDocument/2006/relationships/hyperlink" Target="https://people.inf.ethz.ch/omutlu/pub/FlashCosmos_SSD-lecture-slides.pptx" TargetMode="External"/><Relationship Id="rId5" Type="http://schemas.openxmlformats.org/officeDocument/2006/relationships/hyperlink" Target="https://people.inf.ethz.ch/omutlu/pub/FlashCosmos_micro22-talk.pdf" TargetMode="External"/><Relationship Id="rId10" Type="http://schemas.openxmlformats.org/officeDocument/2006/relationships/image" Target="../media/image51.png"/><Relationship Id="rId4" Type="http://schemas.openxmlformats.org/officeDocument/2006/relationships/hyperlink" Target="https://people.inf.ethz.ch/omutlu/pub/FlashCosmos_micro22-talk.pptx" TargetMode="External"/><Relationship Id="rId9" Type="http://schemas.openxmlformats.org/officeDocument/2006/relationships/hyperlink" Target="https://arxiv.org/abs/2209.05566" TargetMode="Externa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5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5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5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5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5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35.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52.xml"/></Relationships>
</file>

<file path=ppt/slides/_rels/slide11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8.xml"/><Relationship Id="rId1" Type="http://schemas.openxmlformats.org/officeDocument/2006/relationships/slideLayout" Target="../slideLayouts/slideLayout752.xml"/><Relationship Id="rId4" Type="http://schemas.openxmlformats.org/officeDocument/2006/relationships/image" Target="../media/image53.svg"/></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5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5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5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52.xml"/></Relationships>
</file>

<file path=ppt/slides/_rels/slide11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83.xml"/><Relationship Id="rId1" Type="http://schemas.openxmlformats.org/officeDocument/2006/relationships/slideLayout" Target="../slideLayouts/slideLayout752.xml"/><Relationship Id="rId5" Type="http://schemas.openxmlformats.org/officeDocument/2006/relationships/image" Target="../media/image55.png"/><Relationship Id="rId4" Type="http://schemas.openxmlformats.org/officeDocument/2006/relationships/hyperlink" Target="https://arxiv.org/abs/2209.05566.pdf" TargetMode="External"/></Relationships>
</file>

<file path=ppt/slides/_rels/slide117.xml.rels><?xml version="1.0" encoding="UTF-8" standalone="yes"?>
<Relationships xmlns="http://schemas.openxmlformats.org/package/2006/relationships"><Relationship Id="rId8" Type="http://schemas.openxmlformats.org/officeDocument/2006/relationships/image" Target="../media/image61.svg"/><Relationship Id="rId3" Type="http://schemas.openxmlformats.org/officeDocument/2006/relationships/image" Target="../media/image56.png"/><Relationship Id="rId7" Type="http://schemas.openxmlformats.org/officeDocument/2006/relationships/image" Target="../media/image60.png"/><Relationship Id="rId2" Type="http://schemas.openxmlformats.org/officeDocument/2006/relationships/notesSlide" Target="../notesSlides/notesSlide84.xml"/><Relationship Id="rId1" Type="http://schemas.openxmlformats.org/officeDocument/2006/relationships/slideLayout" Target="../slideLayouts/slideLayout752.xml"/><Relationship Id="rId6" Type="http://schemas.openxmlformats.org/officeDocument/2006/relationships/image" Target="../media/image59.svg"/><Relationship Id="rId5" Type="http://schemas.openxmlformats.org/officeDocument/2006/relationships/image" Target="../media/image58.png"/><Relationship Id="rId4" Type="http://schemas.openxmlformats.org/officeDocument/2006/relationships/image" Target="../media/image57.svg"/></Relationships>
</file>

<file path=ppt/slides/_rels/slide118.xml.rels><?xml version="1.0" encoding="UTF-8" standalone="yes"?>
<Relationships xmlns="http://schemas.openxmlformats.org/package/2006/relationships"><Relationship Id="rId8" Type="http://schemas.openxmlformats.org/officeDocument/2006/relationships/hyperlink" Target="https://people.inf.ethz.ch/omutlu/pub/FlashCosmos_SSD-lecture-slides.pdf" TargetMode="External"/><Relationship Id="rId3" Type="http://schemas.openxmlformats.org/officeDocument/2006/relationships/hyperlink" Target="https://arxiv.org/pdf/2209.05566.pdf" TargetMode="External"/><Relationship Id="rId7" Type="http://schemas.openxmlformats.org/officeDocument/2006/relationships/hyperlink" Target="https://people.inf.ethz.ch/omutlu/pub/FlashCosmos_SSD-lecture-slides.pptx" TargetMode="External"/><Relationship Id="rId2" Type="http://schemas.openxmlformats.org/officeDocument/2006/relationships/notesSlide" Target="../notesSlides/notesSlide85.xml"/><Relationship Id="rId1" Type="http://schemas.openxmlformats.org/officeDocument/2006/relationships/slideLayout" Target="../slideLayouts/slideLayout260.xml"/><Relationship Id="rId6" Type="http://schemas.openxmlformats.org/officeDocument/2006/relationships/hyperlink" Target="https://people.inf.ethz.ch/omutlu/pub/FlashCosmos_micro22-talk.pdf" TargetMode="External"/><Relationship Id="rId11" Type="http://schemas.openxmlformats.org/officeDocument/2006/relationships/image" Target="../media/image51.png"/><Relationship Id="rId5" Type="http://schemas.openxmlformats.org/officeDocument/2006/relationships/hyperlink" Target="https://people.inf.ethz.ch/omutlu/pub/FlashCosmos_micro22-talk.pptx" TargetMode="External"/><Relationship Id="rId10" Type="http://schemas.openxmlformats.org/officeDocument/2006/relationships/hyperlink" Target="https://arxiv.org/abs/2209.05566" TargetMode="External"/><Relationship Id="rId4" Type="http://schemas.openxmlformats.org/officeDocument/2006/relationships/hyperlink" Target="http://www.microarch.org/micro55/" TargetMode="External"/><Relationship Id="rId9" Type="http://schemas.openxmlformats.org/officeDocument/2006/relationships/hyperlink" Target="https://www.youtube.com/watch?v=ioPERTy7bz4" TargetMode="External"/></Relationships>
</file>

<file path=ppt/slides/_rels/slide119.xml.rels><?xml version="1.0" encoding="UTF-8" standalone="yes"?>
<Relationships xmlns="http://schemas.openxmlformats.org/package/2006/relationships"><Relationship Id="rId3" Type="http://schemas.openxmlformats.org/officeDocument/2006/relationships/hyperlink" Target="https://cseweb.ucsd.edu/~jzhao/files/Pinatubo-dac2016.pdf" TargetMode="External"/><Relationship Id="rId2" Type="http://schemas.openxmlformats.org/officeDocument/2006/relationships/image" Target="../media/image62.png"/><Relationship Id="rId1" Type="http://schemas.openxmlformats.org/officeDocument/2006/relationships/slideLayout" Target="../slideLayouts/slideLayout56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35.xml"/></Relationships>
</file>

<file path=ppt/slides/_rels/slide120.xml.rels><?xml version="1.0" encoding="UTF-8" standalone="yes"?>
<Relationships xmlns="http://schemas.openxmlformats.org/package/2006/relationships"><Relationship Id="rId3" Type="http://schemas.openxmlformats.org/officeDocument/2006/relationships/hyperlink" Target="https://cseweb.ucsd.edu/~jzhao/files/Pinatubo-dac2016.pdf" TargetMode="External"/><Relationship Id="rId2" Type="http://schemas.openxmlformats.org/officeDocument/2006/relationships/image" Target="../media/image63.png"/><Relationship Id="rId1" Type="http://schemas.openxmlformats.org/officeDocument/2006/relationships/slideLayout" Target="../slideLayouts/slideLayout568.xml"/></Relationships>
</file>

<file path=ppt/slides/_rels/slide12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86.xml"/><Relationship Id="rId1" Type="http://schemas.openxmlformats.org/officeDocument/2006/relationships/slideLayout" Target="../slideLayouts/slideLayout568.xml"/></Relationships>
</file>

<file path=ppt/slides/_rels/slide122.xml.rels><?xml version="1.0" encoding="UTF-8" standalone="yes"?>
<Relationships xmlns="http://schemas.openxmlformats.org/package/2006/relationships"><Relationship Id="rId8" Type="http://schemas.openxmlformats.org/officeDocument/2006/relationships/image" Target="../media/image69.emf"/><Relationship Id="rId13" Type="http://schemas.openxmlformats.org/officeDocument/2006/relationships/image" Target="../media/image74.png"/><Relationship Id="rId3" Type="http://schemas.openxmlformats.org/officeDocument/2006/relationships/notesSlide" Target="../notesSlides/notesSlide87.xml"/><Relationship Id="rId7" Type="http://schemas.openxmlformats.org/officeDocument/2006/relationships/image" Target="../media/image68.emf"/><Relationship Id="rId12" Type="http://schemas.openxmlformats.org/officeDocument/2006/relationships/image" Target="../media/image73.emf"/><Relationship Id="rId2" Type="http://schemas.openxmlformats.org/officeDocument/2006/relationships/slideLayout" Target="../slideLayouts/slideLayout568.xml"/><Relationship Id="rId1" Type="http://schemas.openxmlformats.org/officeDocument/2006/relationships/tags" Target="../tags/tag3.xml"/><Relationship Id="rId6" Type="http://schemas.openxmlformats.org/officeDocument/2006/relationships/image" Target="../media/image67.emf"/><Relationship Id="rId11" Type="http://schemas.openxmlformats.org/officeDocument/2006/relationships/image" Target="../media/image72.emf"/><Relationship Id="rId5" Type="http://schemas.openxmlformats.org/officeDocument/2006/relationships/image" Target="../media/image66.emf"/><Relationship Id="rId15" Type="http://schemas.openxmlformats.org/officeDocument/2006/relationships/image" Target="../media/image76.png"/><Relationship Id="rId10" Type="http://schemas.openxmlformats.org/officeDocument/2006/relationships/image" Target="../media/image71.emf"/><Relationship Id="rId4" Type="http://schemas.openxmlformats.org/officeDocument/2006/relationships/image" Target="../media/image65.emf"/><Relationship Id="rId9" Type="http://schemas.openxmlformats.org/officeDocument/2006/relationships/image" Target="../media/image70.emf"/><Relationship Id="rId14" Type="http://schemas.openxmlformats.org/officeDocument/2006/relationships/image" Target="../media/image75.png"/></Relationships>
</file>

<file path=ppt/slides/_rels/slide1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8.xml"/><Relationship Id="rId1" Type="http://schemas.openxmlformats.org/officeDocument/2006/relationships/slideLayout" Target="../slideLayouts/slideLayout477.xml"/><Relationship Id="rId5" Type="http://schemas.openxmlformats.org/officeDocument/2006/relationships/hyperlink" Target="https://geraldofojunior.github.io/" TargetMode="External"/><Relationship Id="rId4" Type="http://schemas.openxmlformats.org/officeDocument/2006/relationships/image" Target="../media/image16.png"/></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47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368.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68.xml"/></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chart" Target="../charts/chart1.xml"/><Relationship Id="rId1" Type="http://schemas.openxmlformats.org/officeDocument/2006/relationships/slideLayout" Target="../slideLayouts/slideLayout357.xml"/></Relationships>
</file>

<file path=ppt/slides/_rels/slide17.xml.rels><?xml version="1.0" encoding="UTF-8" standalone="yes"?>
<Relationships xmlns="http://schemas.openxmlformats.org/package/2006/relationships"><Relationship Id="rId8" Type="http://schemas.openxmlformats.org/officeDocument/2006/relationships/hyperlink" Target="http://users.ece.cmu.edu/~omutlu/pub/rowclone_seshadri_micro13-poster.pptx" TargetMode="External"/><Relationship Id="rId3" Type="http://schemas.openxmlformats.org/officeDocument/2006/relationships/hyperlink" Target="http://www.microarch.org/micro46/" TargetMode="External"/><Relationship Id="rId7" Type="http://schemas.openxmlformats.org/officeDocument/2006/relationships/hyperlink" Target="http://users.ece.cmu.edu/~omutlu/pub/rowclone_seshadri_micro13_lightning-talk.pdf" TargetMode="External"/><Relationship Id="rId2" Type="http://schemas.openxmlformats.org/officeDocument/2006/relationships/hyperlink" Target="http://users.ece.cmu.edu/~omutlu/pub/rowclone_micro13.pdf" TargetMode="External"/><Relationship Id="rId1" Type="http://schemas.openxmlformats.org/officeDocument/2006/relationships/slideLayout" Target="../slideLayouts/slideLayout236.xml"/><Relationship Id="rId6" Type="http://schemas.openxmlformats.org/officeDocument/2006/relationships/hyperlink" Target="http://users.ece.cmu.edu/~omutlu/pub/rowclone_seshadri_micro13_lightning-talk.pptx" TargetMode="External"/><Relationship Id="rId11" Type="http://schemas.openxmlformats.org/officeDocument/2006/relationships/image" Target="../media/image1.png"/><Relationship Id="rId5" Type="http://schemas.openxmlformats.org/officeDocument/2006/relationships/hyperlink" Target="http://users.ece.cmu.edu/~omutlu/pub/rowclone_seshadri_micro13-talk.pdf" TargetMode="External"/><Relationship Id="rId10" Type="http://schemas.openxmlformats.org/officeDocument/2006/relationships/image" Target="../media/image19.png"/><Relationship Id="rId4" Type="http://schemas.openxmlformats.org/officeDocument/2006/relationships/hyperlink" Target="http://users.ece.cmu.edu/~omutlu/pub/rowclone_seshadri_micro13-talk.pptx" TargetMode="External"/><Relationship Id="rId9" Type="http://schemas.openxmlformats.org/officeDocument/2006/relationships/hyperlink" Target="http://users.ece.cmu.edu/~omutlu/pub/rowclone_seshadri_micro13-poster.pdf" TargetMode="External"/></Relationships>
</file>

<file path=ppt/slides/_rels/slide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00.xml"/></Relationships>
</file>

<file path=ppt/slides/_rels/slide19.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hyperlink" Target="http://hpca22.site.ac.upc.edu/" TargetMode="External"/><Relationship Id="rId7" Type="http://schemas.openxmlformats.org/officeDocument/2006/relationships/image" Target="../media/image20.png"/><Relationship Id="rId2" Type="http://schemas.openxmlformats.org/officeDocument/2006/relationships/hyperlink" Target="https://users.ece.cmu.edu/~omutlu/pub/lisa-dram_hpca16.pdf" TargetMode="External"/><Relationship Id="rId1" Type="http://schemas.openxmlformats.org/officeDocument/2006/relationships/slideLayout" Target="../slideLayouts/slideLayout712.xml"/><Relationship Id="rId6" Type="http://schemas.openxmlformats.org/officeDocument/2006/relationships/hyperlink" Target="https://github.com/CMU-SAFARI/RamulatorSharp" TargetMode="External"/><Relationship Id="rId5" Type="http://schemas.openxmlformats.org/officeDocument/2006/relationships/hyperlink" Target="https://users.ece.cmu.edu/~omutlu/pub/lisa-dram_kevinchang_hpca16-talk.pdf" TargetMode="External"/><Relationship Id="rId4" Type="http://schemas.openxmlformats.org/officeDocument/2006/relationships/hyperlink" Target="https://users.ece.cmu.edu/~omutlu/pub/lisa-dram_kevinchang_hpca16-talk.pptx"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78.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724.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724.xml"/><Relationship Id="rId4" Type="http://schemas.openxmlformats.org/officeDocument/2006/relationships/image" Target="../media/image1.png"/></Relationships>
</file>

<file path=ppt/slides/_rels/slide22.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hyperlink" Target="http://hpca22.site.ac.upc.edu/" TargetMode="External"/><Relationship Id="rId7" Type="http://schemas.openxmlformats.org/officeDocument/2006/relationships/image" Target="../media/image20.png"/><Relationship Id="rId2" Type="http://schemas.openxmlformats.org/officeDocument/2006/relationships/hyperlink" Target="https://users.ece.cmu.edu/~omutlu/pub/lisa-dram_hpca16.pdf" TargetMode="External"/><Relationship Id="rId1" Type="http://schemas.openxmlformats.org/officeDocument/2006/relationships/slideLayout" Target="../slideLayouts/slideLayout712.xml"/><Relationship Id="rId6" Type="http://schemas.openxmlformats.org/officeDocument/2006/relationships/hyperlink" Target="https://github.com/CMU-SAFARI/RamulatorSharp" TargetMode="External"/><Relationship Id="rId5" Type="http://schemas.openxmlformats.org/officeDocument/2006/relationships/hyperlink" Target="https://users.ece.cmu.edu/~omutlu/pub/lisa-dram_kevinchang_hpca16-talk.pdf" TargetMode="External"/><Relationship Id="rId4" Type="http://schemas.openxmlformats.org/officeDocument/2006/relationships/hyperlink" Target="https://users.ece.cmu.edu/~omutlu/pub/lisa-dram_kevinchang_hpca16-talk.pptx" TargetMode="External"/></Relationships>
</file>

<file path=ppt/slides/_rels/slide23.xml.rels><?xml version="1.0" encoding="UTF-8" standalone="yes"?>
<Relationships xmlns="http://schemas.openxmlformats.org/package/2006/relationships"><Relationship Id="rId3" Type="http://schemas.openxmlformats.org/officeDocument/2006/relationships/hyperlink" Target="http://www.microarch.org/micro53/" TargetMode="External"/><Relationship Id="rId2" Type="http://schemas.openxmlformats.org/officeDocument/2006/relationships/hyperlink" Target="https://people.inf.ethz.ch/omutlu/pub/FIGARO-fine-grained-in-DRAM-data-relocation-and-caching_micro20.pdf" TargetMode="External"/><Relationship Id="rId1" Type="http://schemas.openxmlformats.org/officeDocument/2006/relationships/slideLayout" Target="../slideLayouts/slideLayout712.xml"/><Relationship Id="rId4" Type="http://schemas.openxmlformats.org/officeDocument/2006/relationships/image" Target="../media/image23.png"/></Relationships>
</file>

<file path=ppt/slides/_rels/slide24.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s://people.inf.ethz.ch/omutlu/pub/network-on-memory-data-copy_ieee-cal20.pdf" TargetMode="External"/><Relationship Id="rId1" Type="http://schemas.openxmlformats.org/officeDocument/2006/relationships/slideLayout" Target="../slideLayouts/slideLayout712.xml"/><Relationship Id="rId4" Type="http://schemas.openxmlformats.org/officeDocument/2006/relationships/image" Target="../media/image24.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26.tiff"/><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27.tiff"/><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28.tiff"/><Relationship Id="rId1" Type="http://schemas.openxmlformats.org/officeDocument/2006/relationships/slideLayout" Target="../slideLayouts/slideLayout279.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5.xml"/></Relationships>
</file>

<file path=ppt/slides/_rels/slide30.xml.rels><?xml version="1.0" encoding="UTF-8" standalone="yes"?>
<Relationships xmlns="http://schemas.openxmlformats.org/package/2006/relationships"><Relationship Id="rId3" Type="http://schemas.openxmlformats.org/officeDocument/2006/relationships/image" Target="../media/image30.tiff"/><Relationship Id="rId2" Type="http://schemas.openxmlformats.org/officeDocument/2006/relationships/image" Target="../media/image29.tiff"/><Relationship Id="rId1" Type="http://schemas.openxmlformats.org/officeDocument/2006/relationships/slideLayout" Target="../slideLayouts/slideLayout568.xml"/></Relationships>
</file>

<file path=ppt/slides/_rels/slide31.xml.rels><?xml version="1.0" encoding="UTF-8" standalone="yes"?>
<Relationships xmlns="http://schemas.openxmlformats.org/package/2006/relationships"><Relationship Id="rId8" Type="http://schemas.openxmlformats.org/officeDocument/2006/relationships/hyperlink" Target="https://people.inf.ethz.ch/omutlu/pub/ambit-bulk-bitwise-dram_micro17-poster.pptx" TargetMode="External"/><Relationship Id="rId3" Type="http://schemas.openxmlformats.org/officeDocument/2006/relationships/hyperlink" Target="http://www.microarch.org/micro50/" TargetMode="External"/><Relationship Id="rId7" Type="http://schemas.openxmlformats.org/officeDocument/2006/relationships/hyperlink" Target="https://people.inf.ethz.ch/omutlu/pub/ambit-bulk-bitwise-dram_micro17-lightning-talk.pdf" TargetMode="External"/><Relationship Id="rId2" Type="http://schemas.openxmlformats.org/officeDocument/2006/relationships/hyperlink" Target="https://people.inf.ethz.ch/omutlu/pub/ambit-bulk-bitwise-dram_micro17.pdf" TargetMode="External"/><Relationship Id="rId1" Type="http://schemas.openxmlformats.org/officeDocument/2006/relationships/slideLayout" Target="../slideLayouts/slideLayout13.xml"/><Relationship Id="rId6" Type="http://schemas.openxmlformats.org/officeDocument/2006/relationships/hyperlink" Target="https://people.inf.ethz.ch/omutlu/pub/ambit-bulk-bitwise-dram_micro17-lightning-talk.pptx" TargetMode="External"/><Relationship Id="rId5" Type="http://schemas.openxmlformats.org/officeDocument/2006/relationships/hyperlink" Target="https://people.inf.ethz.ch/omutlu/pub/ambit-bulk-bitwise-dram_micro17-talk.pdf" TargetMode="External"/><Relationship Id="rId10" Type="http://schemas.openxmlformats.org/officeDocument/2006/relationships/image" Target="../media/image31.tiff"/><Relationship Id="rId4" Type="http://schemas.openxmlformats.org/officeDocument/2006/relationships/hyperlink" Target="https://people.inf.ethz.ch/omutlu/pub/ambit-bulk-bitwise-dram_micro17-talk.pptx" TargetMode="External"/><Relationship Id="rId9" Type="http://schemas.openxmlformats.org/officeDocument/2006/relationships/hyperlink" Target="https://people.inf.ethz.ch/omutlu/pub/ambit-bulk-bitwise-dram_micro17-poster.pdf" TargetMode="External"/></Relationships>
</file>

<file path=ppt/slides/_rels/slide3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hyperlink" Target="https://arxiv.org/pdf/1905.09822.pdf" TargetMode="External"/><Relationship Id="rId1" Type="http://schemas.openxmlformats.org/officeDocument/2006/relationships/slideLayout" Target="../slideLayouts/slideLayout346.xml"/></Relationships>
</file>

<file path=ppt/slides/_rels/slide33.xml.rels><?xml version="1.0" encoding="UTF-8" standalone="yes"?>
<Relationships xmlns="http://schemas.openxmlformats.org/package/2006/relationships"><Relationship Id="rId8" Type="http://schemas.openxmlformats.org/officeDocument/2006/relationships/hyperlink" Target="https://people.inf.ethz.ch/omutlu/pub/SIMDRAM_asplos21-talk.pdf" TargetMode="External"/><Relationship Id="rId3" Type="http://schemas.openxmlformats.org/officeDocument/2006/relationships/hyperlink" Target="https://asplos-conference.org/" TargetMode="External"/><Relationship Id="rId7" Type="http://schemas.openxmlformats.org/officeDocument/2006/relationships/hyperlink" Target="https://people.inf.ethz.ch/omutlu/pub/SIMDRAM_asplos21-talk.pptx" TargetMode="External"/><Relationship Id="rId2" Type="http://schemas.openxmlformats.org/officeDocument/2006/relationships/hyperlink" Target="https://people.inf.ethz.ch/omutlu/pub/SIMDRAM_asplos21.pdf" TargetMode="External"/><Relationship Id="rId1" Type="http://schemas.openxmlformats.org/officeDocument/2006/relationships/slideLayout" Target="../slideLayouts/slideLayout346.xml"/><Relationship Id="rId6" Type="http://schemas.openxmlformats.org/officeDocument/2006/relationships/hyperlink" Target="https://people.inf.ethz.ch/omutlu/pub/SIMDRAM_asplos21-short-talk.pdf" TargetMode="External"/><Relationship Id="rId11" Type="http://schemas.openxmlformats.org/officeDocument/2006/relationships/image" Target="../media/image33.png"/><Relationship Id="rId5" Type="http://schemas.openxmlformats.org/officeDocument/2006/relationships/hyperlink" Target="https://people.inf.ethz.ch/omutlu/pub/SIMDRAM_asplos21-short-talk.pptx" TargetMode="External"/><Relationship Id="rId10" Type="http://schemas.openxmlformats.org/officeDocument/2006/relationships/hyperlink" Target="https://www.youtube.com/watch?v=bas9U7djW_8&amp;list=PL5Q2soXY2Zi8_VVChACnON4sfh2bJ5IrD&amp;index=116" TargetMode="External"/><Relationship Id="rId4" Type="http://schemas.openxmlformats.org/officeDocument/2006/relationships/hyperlink" Target="https://people.inf.ethz.ch/omutlu/pub/SIMDRAM_asplos21-extended-abstract.pdf" TargetMode="External"/><Relationship Id="rId9" Type="http://schemas.openxmlformats.org/officeDocument/2006/relationships/hyperlink" Target="https://www.youtube.com/watch?v=g0fE1c7w0xk&amp;list=PL5Q2soXY2Zi8_VVChACnON4sfh2bJ5IrD&amp;index=115"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900.png"/><Relationship Id="rId7" Type="http://schemas.openxmlformats.org/officeDocument/2006/relationships/image" Target="../media/image1510.png"/><Relationship Id="rId2" Type="http://schemas.openxmlformats.org/officeDocument/2006/relationships/notesSlide" Target="../notesSlides/notesSlide12.xml"/><Relationship Id="rId1" Type="http://schemas.openxmlformats.org/officeDocument/2006/relationships/slideLayout" Target="../slideLayouts/slideLayout659.xml"/><Relationship Id="rId6" Type="http://schemas.openxmlformats.org/officeDocument/2006/relationships/image" Target="../media/image1000.png"/><Relationship Id="rId5" Type="http://schemas.openxmlformats.org/officeDocument/2006/relationships/image" Target="../media/image1440.png"/><Relationship Id="rId4" Type="http://schemas.openxmlformats.org/officeDocument/2006/relationships/image" Target="../media/image1360.png"/></Relationships>
</file>

<file path=ppt/slides/_rels/slide35.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3.xml"/><Relationship Id="rId1" Type="http://schemas.openxmlformats.org/officeDocument/2006/relationships/slideLayout" Target="../slideLayouts/slideLayout659.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4.xml"/><Relationship Id="rId1" Type="http://schemas.openxmlformats.org/officeDocument/2006/relationships/slideLayout" Target="../slideLayouts/slideLayout65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59.xml"/></Relationships>
</file>

<file path=ppt/slides/_rels/slide38.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6.xml"/><Relationship Id="rId1" Type="http://schemas.openxmlformats.org/officeDocument/2006/relationships/slideLayout" Target="../slideLayouts/slideLayout659.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59.xml"/></Relationships>
</file>

<file path=ppt/slides/_rels/slide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notesSlide" Target="../notesSlides/notesSlide18.xml"/><Relationship Id="rId1" Type="http://schemas.openxmlformats.org/officeDocument/2006/relationships/slideLayout" Target="../slideLayouts/slideLayout659.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41.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9.xml"/><Relationship Id="rId1" Type="http://schemas.openxmlformats.org/officeDocument/2006/relationships/slideLayout" Target="../slideLayouts/slideLayout659.xml"/><Relationship Id="rId4" Type="http://schemas.openxmlformats.org/officeDocument/2006/relationships/image" Target="NULL"/></Relationships>
</file>

<file path=ppt/slides/_rels/slide4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0.xml"/><Relationship Id="rId1" Type="http://schemas.openxmlformats.org/officeDocument/2006/relationships/slideLayout" Target="../slideLayouts/slideLayout750.xml"/></Relationships>
</file>

<file path=ppt/slides/_rels/slide4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1.xml"/><Relationship Id="rId1" Type="http://schemas.openxmlformats.org/officeDocument/2006/relationships/slideLayout" Target="../slideLayouts/slideLayout750.xml"/></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2.xml"/><Relationship Id="rId1" Type="http://schemas.openxmlformats.org/officeDocument/2006/relationships/slideLayout" Target="../slideLayouts/slideLayout750.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3.xml"/><Relationship Id="rId1" Type="http://schemas.openxmlformats.org/officeDocument/2006/relationships/slideLayout" Target="../slideLayouts/slideLayout750.xml"/></Relationships>
</file>

<file path=ppt/slides/_rels/slide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4.xml"/><Relationship Id="rId1" Type="http://schemas.openxmlformats.org/officeDocument/2006/relationships/slideLayout" Target="../slideLayouts/slideLayout750.xml"/></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5.xml"/><Relationship Id="rId1" Type="http://schemas.openxmlformats.org/officeDocument/2006/relationships/slideLayout" Target="../slideLayouts/slideLayout750.xml"/></Relationships>
</file>

<file path=ppt/slides/_rels/slide4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6.xml"/><Relationship Id="rId1" Type="http://schemas.openxmlformats.org/officeDocument/2006/relationships/slideLayout" Target="../slideLayouts/slideLayout659.xml"/><Relationship Id="rId4" Type="http://schemas.openxmlformats.org/officeDocument/2006/relationships/hyperlink" Target="https://people.inf.ethz.ch/omutlu/pub/SIMDRAM_asplos21.pdf" TargetMode="Externa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5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50.xml.rels><?xml version="1.0" encoding="UTF-8" standalone="yes"?>
<Relationships xmlns="http://schemas.openxmlformats.org/package/2006/relationships"><Relationship Id="rId8" Type="http://schemas.openxmlformats.org/officeDocument/2006/relationships/hyperlink" Target="https://people.inf.ethz.ch/omutlu/pub/SIMDRAM_asplos21-talk.pdf" TargetMode="External"/><Relationship Id="rId3" Type="http://schemas.openxmlformats.org/officeDocument/2006/relationships/hyperlink" Target="https://asplos-conference.org/" TargetMode="External"/><Relationship Id="rId7" Type="http://schemas.openxmlformats.org/officeDocument/2006/relationships/hyperlink" Target="https://people.inf.ethz.ch/omutlu/pub/SIMDRAM_asplos21-talk.pptx" TargetMode="External"/><Relationship Id="rId2" Type="http://schemas.openxmlformats.org/officeDocument/2006/relationships/hyperlink" Target="https://people.inf.ethz.ch/omutlu/pub/SIMDRAM_asplos21.pdf" TargetMode="External"/><Relationship Id="rId1" Type="http://schemas.openxmlformats.org/officeDocument/2006/relationships/slideLayout" Target="../slideLayouts/slideLayout346.xml"/><Relationship Id="rId6" Type="http://schemas.openxmlformats.org/officeDocument/2006/relationships/hyperlink" Target="https://people.inf.ethz.ch/omutlu/pub/SIMDRAM_asplos21-short-talk.pdf" TargetMode="External"/><Relationship Id="rId11" Type="http://schemas.openxmlformats.org/officeDocument/2006/relationships/image" Target="../media/image33.png"/><Relationship Id="rId5" Type="http://schemas.openxmlformats.org/officeDocument/2006/relationships/hyperlink" Target="https://people.inf.ethz.ch/omutlu/pub/SIMDRAM_asplos21-short-talk.pptx" TargetMode="External"/><Relationship Id="rId10" Type="http://schemas.openxmlformats.org/officeDocument/2006/relationships/hyperlink" Target="https://www.youtube.com/watch?v=bas9U7djW_8&amp;list=PL5Q2soXY2Zi8_VVChACnON4sfh2bJ5IrD&amp;index=116" TargetMode="External"/><Relationship Id="rId4" Type="http://schemas.openxmlformats.org/officeDocument/2006/relationships/hyperlink" Target="https://people.inf.ethz.ch/omutlu/pub/SIMDRAM_asplos21-extended-abstract.pdf" TargetMode="External"/><Relationship Id="rId9" Type="http://schemas.openxmlformats.org/officeDocument/2006/relationships/hyperlink" Target="https://www.youtube.com/watch?v=g0fE1c7w0xk&amp;list=PL5Q2soXY2Zi8_VVChACnON4sfh2bJ5IrD&amp;index=115"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6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4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4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4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4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4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4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4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4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4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41.xml"/></Relationships>
</file>

<file path=ppt/slides/_rels/slide62.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notesSlide" Target="../notesSlides/notesSlide38.xml"/><Relationship Id="rId1" Type="http://schemas.openxmlformats.org/officeDocument/2006/relationships/slideLayout" Target="../slideLayouts/slideLayout741.xml"/></Relationships>
</file>

<file path=ppt/slides/_rels/slide63.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notesSlide" Target="../notesSlides/notesSlide39.xml"/><Relationship Id="rId1" Type="http://schemas.openxmlformats.org/officeDocument/2006/relationships/slideLayout" Target="../slideLayouts/slideLayout741.xml"/></Relationships>
</file>

<file path=ppt/slides/_rels/slide6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0.xml"/><Relationship Id="rId1" Type="http://schemas.openxmlformats.org/officeDocument/2006/relationships/slideLayout" Target="../slideLayouts/slideLayout741.xml"/></Relationships>
</file>

<file path=ppt/slides/_rels/slide65.xml.rels><?xml version="1.0" encoding="UTF-8" standalone="yes"?>
<Relationships xmlns="http://schemas.openxmlformats.org/package/2006/relationships"><Relationship Id="rId3" Type="http://schemas.openxmlformats.org/officeDocument/2006/relationships/hyperlink" Target="https://hpca2018.ece.ucsb.edu/" TargetMode="External"/><Relationship Id="rId2" Type="http://schemas.openxmlformats.org/officeDocument/2006/relationships/hyperlink" Target="https://arxiv.org/pdf/2402.19080.pdf" TargetMode="External"/><Relationship Id="rId1" Type="http://schemas.openxmlformats.org/officeDocument/2006/relationships/slideLayout" Target="../slideLayouts/slideLayout568.xml"/><Relationship Id="rId4" Type="http://schemas.openxmlformats.org/officeDocument/2006/relationships/image" Target="../media/image38.png"/></Relationships>
</file>

<file path=ppt/slides/_rels/slide66.xml.rels><?xml version="1.0" encoding="UTF-8" standalone="yes"?>
<Relationships xmlns="http://schemas.openxmlformats.org/package/2006/relationships"><Relationship Id="rId8" Type="http://schemas.openxmlformats.org/officeDocument/2006/relationships/hyperlink" Target="https://youtu.be/JyWxkeQA0W8?t=2495" TargetMode="External"/><Relationship Id="rId3" Type="http://schemas.openxmlformats.org/officeDocument/2006/relationships/hyperlink" Target="http://www.microarch.org/micro55/" TargetMode="External"/><Relationship Id="rId7" Type="http://schemas.openxmlformats.org/officeDocument/2006/relationships/hyperlink" Target="https://people.inf.ethz.ch/omutlu/pub/pLUTo_lecture-slides.pdf" TargetMode="External"/><Relationship Id="rId2" Type="http://schemas.openxmlformats.org/officeDocument/2006/relationships/hyperlink" Target="https://arxiv.org/pdf/2104.07699.pdf" TargetMode="External"/><Relationship Id="rId1" Type="http://schemas.openxmlformats.org/officeDocument/2006/relationships/slideLayout" Target="../slideLayouts/slideLayout260.xml"/><Relationship Id="rId6" Type="http://schemas.openxmlformats.org/officeDocument/2006/relationships/hyperlink" Target="https://people.inf.ethz.ch/omutlu/pub/pLUTo_lecture-slides.pptx" TargetMode="External"/><Relationship Id="rId11" Type="http://schemas.openxmlformats.org/officeDocument/2006/relationships/image" Target="../media/image39.png"/><Relationship Id="rId5" Type="http://schemas.openxmlformats.org/officeDocument/2006/relationships/hyperlink" Target="https://people.inf.ethz.ch/omutlu/pub/pLUTo_micro22-talk.pdf" TargetMode="External"/><Relationship Id="rId10" Type="http://schemas.openxmlformats.org/officeDocument/2006/relationships/hyperlink" Target="https://github.com/CMU-SAFARI/pLUTo" TargetMode="External"/><Relationship Id="rId4" Type="http://schemas.openxmlformats.org/officeDocument/2006/relationships/hyperlink" Target="https://people.inf.ethz.ch/omutlu/pub/pLUTo_micro22-talk.pptx" TargetMode="External"/><Relationship Id="rId9" Type="http://schemas.openxmlformats.org/officeDocument/2006/relationships/hyperlink" Target="https://arxiv.org/abs/2104.07699" TargetMode="Externa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736.xml"/><Relationship Id="rId1" Type="http://schemas.openxmlformats.org/officeDocument/2006/relationships/tags" Target="../tags/tag1.xml"/></Relationships>
</file>

<file path=ppt/slides/_rels/slide6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2.xml"/><Relationship Id="rId1" Type="http://schemas.openxmlformats.org/officeDocument/2006/relationships/slideLayout" Target="../slideLayouts/slideLayout738.xml"/><Relationship Id="rId4" Type="http://schemas.openxmlformats.org/officeDocument/2006/relationships/image" Target="../media/image41.sv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43.xml"/><Relationship Id="rId7" Type="http://schemas.openxmlformats.org/officeDocument/2006/relationships/image" Target="../media/image41.svg"/><Relationship Id="rId2" Type="http://schemas.openxmlformats.org/officeDocument/2006/relationships/slideLayout" Target="../slideLayouts/slideLayout738.xml"/><Relationship Id="rId1" Type="http://schemas.openxmlformats.org/officeDocument/2006/relationships/tags" Target="../tags/tag2.xml"/><Relationship Id="rId6" Type="http://schemas.openxmlformats.org/officeDocument/2006/relationships/image" Target="../media/image40.png"/><Relationship Id="rId5" Type="http://schemas.openxmlformats.org/officeDocument/2006/relationships/image" Target="../media/image43.svg"/><Relationship Id="rId4" Type="http://schemas.openxmlformats.org/officeDocument/2006/relationships/image" Target="../media/image42.png"/></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699.xml"/></Relationships>
</file>

<file path=ppt/slides/_rels/slide7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4.xml"/><Relationship Id="rId1" Type="http://schemas.openxmlformats.org/officeDocument/2006/relationships/slideLayout" Target="../slideLayouts/slideLayout738.xml"/><Relationship Id="rId6" Type="http://schemas.openxmlformats.org/officeDocument/2006/relationships/image" Target="../media/image41.svg"/><Relationship Id="rId5" Type="http://schemas.openxmlformats.org/officeDocument/2006/relationships/image" Target="../media/image40.png"/><Relationship Id="rId4" Type="http://schemas.openxmlformats.org/officeDocument/2006/relationships/image" Target="../media/image43.sv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3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73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3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38.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38.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738.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38.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738.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38.xml"/></Relationships>
</file>

<file path=ppt/slides/_rels/slide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xml"/><Relationship Id="rId1" Type="http://schemas.openxmlformats.org/officeDocument/2006/relationships/slideLayout" Target="../slideLayouts/slideLayout735.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38.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38.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38.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38.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38.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38.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38.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38.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38.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3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35.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38.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38.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38.xml"/></Relationships>
</file>

<file path=ppt/slides/_rels/slide9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67.xml"/><Relationship Id="rId1" Type="http://schemas.openxmlformats.org/officeDocument/2006/relationships/slideLayout" Target="../slideLayouts/slideLayout738.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9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68.xml"/><Relationship Id="rId1" Type="http://schemas.openxmlformats.org/officeDocument/2006/relationships/slideLayout" Target="../slideLayouts/slideLayout738.xml"/></Relationships>
</file>

<file path=ppt/slides/_rels/slide95.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9.xml"/><Relationship Id="rId1" Type="http://schemas.openxmlformats.org/officeDocument/2006/relationships/slideLayout" Target="../slideLayouts/slideLayout738.xml"/></Relationships>
</file>

<file path=ppt/slides/_rels/slide9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70.xml"/><Relationship Id="rId1" Type="http://schemas.openxmlformats.org/officeDocument/2006/relationships/slideLayout" Target="../slideLayouts/slideLayout738.xml"/><Relationship Id="rId4" Type="http://schemas.openxmlformats.org/officeDocument/2006/relationships/hyperlink" Target="https://arxiv.org/pdf/2104.07699.pdf" TargetMode="External"/></Relationships>
</file>

<file path=ppt/slides/_rels/slide97.xml.rels><?xml version="1.0" encoding="UTF-8" standalone="yes"?>
<Relationships xmlns="http://schemas.openxmlformats.org/package/2006/relationships"><Relationship Id="rId3" Type="http://schemas.openxmlformats.org/officeDocument/2006/relationships/hyperlink" Target="https://youtu.be/9t1FJQ6nNw4?si=bhylWCLZde2DC7os" TargetMode="External"/><Relationship Id="rId2" Type="http://schemas.openxmlformats.org/officeDocument/2006/relationships/hyperlink" Target="https://arxiv.org/pdf/2104.07699.pdf" TargetMode="External"/><Relationship Id="rId1" Type="http://schemas.openxmlformats.org/officeDocument/2006/relationships/slideLayout" Target="../slideLayouts/slideLayout260.xml"/><Relationship Id="rId4" Type="http://schemas.openxmlformats.org/officeDocument/2006/relationships/image" Target="../media/image45.png"/></Relationships>
</file>

<file path=ppt/slides/_rels/slide98.xml.rels><?xml version="1.0" encoding="UTF-8" standalone="yes"?>
<Relationships xmlns="http://schemas.openxmlformats.org/package/2006/relationships"><Relationship Id="rId3" Type="http://schemas.openxmlformats.org/officeDocument/2006/relationships/hyperlink" Target="https://hpca2018.ece.ucsb.edu/" TargetMode="External"/><Relationship Id="rId2" Type="http://schemas.openxmlformats.org/officeDocument/2006/relationships/hyperlink" Target="https://arxiv.org/pdf/2402.18736" TargetMode="External"/><Relationship Id="rId1" Type="http://schemas.openxmlformats.org/officeDocument/2006/relationships/slideLayout" Target="../slideLayouts/slideLayout260.xml"/><Relationship Id="rId4" Type="http://schemas.openxmlformats.org/officeDocument/2006/relationships/image" Target="../media/image46.png"/></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4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45B1E4-4A3E-4B44-B90F-77CA8B5BE6E4}"/>
              </a:ext>
            </a:extLst>
          </p:cNvPr>
          <p:cNvSpPr>
            <a:spLocks noGrp="1"/>
          </p:cNvSpPr>
          <p:nvPr>
            <p:ph type="ctrTitle"/>
          </p:nvPr>
        </p:nvSpPr>
        <p:spPr>
          <a:xfrm>
            <a:off x="381000" y="1143000"/>
            <a:ext cx="8382000" cy="2209800"/>
          </a:xfrm>
        </p:spPr>
        <p:txBody>
          <a:bodyPr anchor="ctr"/>
          <a:lstStyle/>
          <a:p>
            <a:pPr algn="ctr"/>
            <a:r>
              <a:rPr lang="en-US" altLang="en-US" b="1" dirty="0">
                <a:solidFill>
                  <a:srgbClr val="C00000"/>
                </a:solidFill>
                <a:ea typeface="ＭＳ Ｐゴシック" charset="-128"/>
              </a:rPr>
              <a:t>Tutorial on </a:t>
            </a:r>
            <a:br>
              <a:rPr lang="en-US" altLang="en-US" b="1" dirty="0">
                <a:solidFill>
                  <a:srgbClr val="C00000"/>
                </a:solidFill>
                <a:ea typeface="ＭＳ Ｐゴシック" charset="-128"/>
              </a:rPr>
            </a:br>
            <a:r>
              <a:rPr lang="en-US" altLang="en-US" b="1" dirty="0">
                <a:solidFill>
                  <a:srgbClr val="C00000"/>
                </a:solidFill>
                <a:ea typeface="ＭＳ Ｐゴシック" panose="020B0600070205080204" pitchFamily="34" charset="-128"/>
              </a:rPr>
              <a:t>Memory-Centric Computing:</a:t>
            </a:r>
            <a:br>
              <a:rPr lang="en-US" altLang="en-US" b="1" dirty="0">
                <a:solidFill>
                  <a:srgbClr val="C00000"/>
                </a:solidFill>
                <a:ea typeface="ＭＳ Ｐゴシック" panose="020B0600070205080204" pitchFamily="34" charset="-128"/>
              </a:rPr>
            </a:br>
            <a:r>
              <a:rPr lang="en-US" altLang="en-US" dirty="0">
                <a:solidFill>
                  <a:srgbClr val="006633"/>
                </a:solidFill>
                <a:ea typeface="ＭＳ Ｐゴシック" panose="020B0600070205080204" pitchFamily="34" charset="-128"/>
              </a:rPr>
              <a:t>Processing-Using-Memory</a:t>
            </a:r>
            <a:endParaRPr lang="en-US" b="1" dirty="0">
              <a:solidFill>
                <a:srgbClr val="C00000"/>
              </a:solidFill>
            </a:endParaRPr>
          </a:p>
        </p:txBody>
      </p:sp>
      <p:pic>
        <p:nvPicPr>
          <p:cNvPr id="4" name="Picture 3" descr="safari.png">
            <a:extLst>
              <a:ext uri="{FF2B5EF4-FFF2-40B4-BE49-F238E27FC236}">
                <a16:creationId xmlns:a16="http://schemas.microsoft.com/office/drawing/2014/main" id="{6F338064-9249-C04B-BB1E-830D09E56900}"/>
              </a:ext>
            </a:extLst>
          </p:cNvPr>
          <p:cNvPicPr>
            <a:picLocks noChangeAspect="1"/>
          </p:cNvPicPr>
          <p:nvPr/>
        </p:nvPicPr>
        <p:blipFill>
          <a:blip r:embed="rId3" cstate="print"/>
          <a:stretch>
            <a:fillRect/>
          </a:stretch>
        </p:blipFill>
        <p:spPr>
          <a:xfrm>
            <a:off x="107023" y="6133800"/>
            <a:ext cx="2239579" cy="648000"/>
          </a:xfrm>
          <a:prstGeom prst="rect">
            <a:avLst/>
          </a:prstGeom>
        </p:spPr>
      </p:pic>
      <p:pic>
        <p:nvPicPr>
          <p:cNvPr id="5" name="Picture 2" descr="ETH Zurich short logo, black">
            <a:extLst>
              <a:ext uri="{FF2B5EF4-FFF2-40B4-BE49-F238E27FC236}">
                <a16:creationId xmlns:a16="http://schemas.microsoft.com/office/drawing/2014/main" id="{6BB9B15D-F9ED-6140-BDA2-30DF4E4A369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982" t="19970" r="7940" b="18111"/>
          <a:stretch/>
        </p:blipFill>
        <p:spPr bwMode="auto">
          <a:xfrm>
            <a:off x="6357969" y="6074246"/>
            <a:ext cx="2750535" cy="783754"/>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5">
            <a:extLst>
              <a:ext uri="{FF2B5EF4-FFF2-40B4-BE49-F238E27FC236}">
                <a16:creationId xmlns:a16="http://schemas.microsoft.com/office/drawing/2014/main" id="{86957E2F-C1A4-A3BE-483B-9F1225948C0D}"/>
              </a:ext>
            </a:extLst>
          </p:cNvPr>
          <p:cNvSpPr txBox="1">
            <a:spLocks noChangeArrowheads="1"/>
          </p:cNvSpPr>
          <p:nvPr/>
        </p:nvSpPr>
        <p:spPr bwMode="auto">
          <a:xfrm>
            <a:off x="647700" y="3573017"/>
            <a:ext cx="7848600" cy="3361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accent1"/>
              </a:buClr>
              <a:buSzPct val="65000"/>
              <a:buFont typeface="Wingdings" pitchFamily="2" charset="2"/>
              <a:buNone/>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eaLnBrk="1" hangingPunct="1"/>
            <a:r>
              <a:rPr lang="en-US" altLang="en-US" sz="3200" kern="0" dirty="0">
                <a:solidFill>
                  <a:srgbClr val="003399"/>
                </a:solidFill>
                <a:ea typeface="ＭＳ Ｐゴシック" panose="020B0600070205080204" pitchFamily="34" charset="-128"/>
              </a:rPr>
              <a:t>Geraldo F. Oliveira</a:t>
            </a:r>
          </a:p>
          <a:p>
            <a:pPr eaLnBrk="1" hangingPunct="1"/>
            <a:r>
              <a:rPr lang="en-US" altLang="en-US" sz="3200" kern="0" dirty="0">
                <a:ea typeface="ＭＳ Ｐゴシック" panose="020B0600070205080204" pitchFamily="34" charset="-128"/>
                <a:hlinkClick r:id="rId5"/>
              </a:rPr>
              <a:t>https://geraldofojunior.github.io</a:t>
            </a:r>
            <a:br>
              <a:rPr lang="en-US" altLang="en-US" sz="3200" kern="0" dirty="0">
                <a:ea typeface="ＭＳ Ｐゴシック" panose="020B0600070205080204" pitchFamily="34" charset="-128"/>
              </a:rPr>
            </a:br>
            <a:endParaRPr lang="en-US" altLang="en-US" sz="2800" kern="0" dirty="0">
              <a:ea typeface="ＭＳ Ｐゴシック" panose="020B0600070205080204" pitchFamily="34" charset="-128"/>
            </a:endParaRPr>
          </a:p>
          <a:p>
            <a:pPr eaLnBrk="1" hangingPunct="1"/>
            <a:r>
              <a:rPr lang="en-US" altLang="en-US" sz="2800" kern="0" dirty="0" err="1">
                <a:ea typeface="ＭＳ Ｐゴシック" panose="020B0600070205080204" pitchFamily="34" charset="-128"/>
              </a:rPr>
              <a:t>PPoPP</a:t>
            </a:r>
            <a:r>
              <a:rPr lang="en-US" altLang="en-US" sz="2800" kern="0" dirty="0">
                <a:ea typeface="ＭＳ Ｐゴシック" panose="020B0600070205080204" pitchFamily="34" charset="-128"/>
              </a:rPr>
              <a:t> 2025</a:t>
            </a:r>
          </a:p>
          <a:p>
            <a:pPr eaLnBrk="1" hangingPunct="1"/>
            <a:r>
              <a:rPr lang="en-US" altLang="en-US" sz="2800" kern="0" dirty="0">
                <a:ea typeface="ＭＳ Ｐゴシック" panose="020B0600070205080204" pitchFamily="34" charset="-128"/>
              </a:rPr>
              <a:t>1</a:t>
            </a:r>
            <a:r>
              <a:rPr lang="en-US" altLang="en-US" sz="2800" kern="0" baseline="30000" dirty="0">
                <a:ea typeface="ＭＳ Ｐゴシック" panose="020B0600070205080204" pitchFamily="34" charset="-128"/>
              </a:rPr>
              <a:t>st</a:t>
            </a:r>
            <a:r>
              <a:rPr lang="en-US" altLang="en-US" sz="2800" kern="0" dirty="0">
                <a:ea typeface="ＭＳ Ｐゴシック" panose="020B0600070205080204" pitchFamily="34" charset="-128"/>
              </a:rPr>
              <a:t> March 2025</a:t>
            </a:r>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a:p>
            <a:pPr eaLnBrk="1" hangingPunct="1"/>
            <a:endParaRPr lang="en-US" altLang="en-US" kern="0" dirty="0">
              <a:ea typeface="ＭＳ Ｐゴシック" panose="020B0600070205080204" pitchFamily="34" charset="-128"/>
            </a:endParaRPr>
          </a:p>
        </p:txBody>
      </p:sp>
    </p:spTree>
    <p:extLst>
      <p:ext uri="{BB962C8B-B14F-4D97-AF65-F5344CB8AC3E}">
        <p14:creationId xmlns:p14="http://schemas.microsoft.com/office/powerpoint/2010/main" val="2661565097"/>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a:extLst>
              <a:ext uri="{FF2B5EF4-FFF2-40B4-BE49-F238E27FC236}">
                <a16:creationId xmlns:a16="http://schemas.microsoft.com/office/drawing/2014/main" id="{0C843FF9-956D-934B-A8E9-11D15050D5A7}"/>
              </a:ext>
            </a:extLst>
          </p:cNvPr>
          <p:cNvSpPr/>
          <p:nvPr/>
        </p:nvSpPr>
        <p:spPr>
          <a:xfrm>
            <a:off x="6181952" y="2708121"/>
            <a:ext cx="2743855" cy="404637"/>
          </a:xfrm>
          <a:prstGeom prst="rect">
            <a:avLst/>
          </a:prstGeom>
          <a:solidFill>
            <a:srgbClr val="2D55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1. ACTIVATE (ACT)</a:t>
            </a:r>
          </a:p>
        </p:txBody>
      </p:sp>
      <p:sp>
        <p:nvSpPr>
          <p:cNvPr id="70" name="Rectangle 69">
            <a:extLst>
              <a:ext uri="{FF2B5EF4-FFF2-40B4-BE49-F238E27FC236}">
                <a16:creationId xmlns:a16="http://schemas.microsoft.com/office/drawing/2014/main" id="{ACE51266-3189-E947-B0EA-9FCD35994646}"/>
              </a:ext>
            </a:extLst>
          </p:cNvPr>
          <p:cNvSpPr/>
          <p:nvPr/>
        </p:nvSpPr>
        <p:spPr>
          <a:xfrm>
            <a:off x="6181953" y="3446942"/>
            <a:ext cx="2743867"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2. READ/WRITE</a:t>
            </a:r>
          </a:p>
        </p:txBody>
      </p:sp>
      <p:sp>
        <p:nvSpPr>
          <p:cNvPr id="71" name="Rectangle 70">
            <a:extLst>
              <a:ext uri="{FF2B5EF4-FFF2-40B4-BE49-F238E27FC236}">
                <a16:creationId xmlns:a16="http://schemas.microsoft.com/office/drawing/2014/main" id="{E1F83FB9-85A9-FC4C-A418-983548BE0D11}"/>
              </a:ext>
            </a:extLst>
          </p:cNvPr>
          <p:cNvSpPr/>
          <p:nvPr/>
        </p:nvSpPr>
        <p:spPr>
          <a:xfrm>
            <a:off x="6181953" y="4185763"/>
            <a:ext cx="2743868"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3. PRECHARGE (PRE)</a:t>
            </a:r>
          </a:p>
        </p:txBody>
      </p:sp>
      <p:sp>
        <p:nvSpPr>
          <p:cNvPr id="2" name="Title 1">
            <a:extLst>
              <a:ext uri="{FF2B5EF4-FFF2-40B4-BE49-F238E27FC236}">
                <a16:creationId xmlns:a16="http://schemas.microsoft.com/office/drawing/2014/main" id="{CF1AD4B4-B279-0747-9C44-DF1A419ACBFC}"/>
              </a:ext>
            </a:extLst>
          </p:cNvPr>
          <p:cNvSpPr>
            <a:spLocks noGrp="1"/>
          </p:cNvSpPr>
          <p:nvPr>
            <p:ph type="title"/>
          </p:nvPr>
        </p:nvSpPr>
        <p:spPr/>
        <p:txBody>
          <a:bodyPr/>
          <a:lstStyle/>
          <a:p>
            <a:r>
              <a:rPr lang="en-US" dirty="0">
                <a:latin typeface="Cambria" panose="02040503050406030204" pitchFamily="18" charset="0"/>
              </a:rPr>
              <a:t>DRAM Cell Operation (1/3)</a:t>
            </a:r>
          </a:p>
        </p:txBody>
      </p:sp>
      <p:cxnSp>
        <p:nvCxnSpPr>
          <p:cNvPr id="4" name="Straight Connector 3">
            <a:extLst>
              <a:ext uri="{FF2B5EF4-FFF2-40B4-BE49-F238E27FC236}">
                <a16:creationId xmlns:a16="http://schemas.microsoft.com/office/drawing/2014/main" id="{B876BB91-B7AF-D446-8C5F-9C16B05D260A}"/>
              </a:ext>
            </a:extLst>
          </p:cNvPr>
          <p:cNvCxnSpPr>
            <a:cxnSpLocks/>
          </p:cNvCxnSpPr>
          <p:nvPr/>
        </p:nvCxnSpPr>
        <p:spPr>
          <a:xfrm>
            <a:off x="1650748" y="1871628"/>
            <a:ext cx="2121132"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59A1EB0-B769-7342-AD5E-458137845468}"/>
              </a:ext>
            </a:extLst>
          </p:cNvPr>
          <p:cNvCxnSpPr>
            <a:cxnSpLocks/>
          </p:cNvCxnSpPr>
          <p:nvPr/>
        </p:nvCxnSpPr>
        <p:spPr>
          <a:xfrm>
            <a:off x="4493811" y="2212009"/>
            <a:ext cx="0" cy="2433981"/>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F116BA3-7A32-1F48-84AB-906C66D5468D}"/>
              </a:ext>
            </a:extLst>
          </p:cNvPr>
          <p:cNvSpPr/>
          <p:nvPr/>
        </p:nvSpPr>
        <p:spPr>
          <a:xfrm>
            <a:off x="2129709" y="2799106"/>
            <a:ext cx="267330" cy="474921"/>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5" name="Rectangle 24">
            <a:extLst>
              <a:ext uri="{FF2B5EF4-FFF2-40B4-BE49-F238E27FC236}">
                <a16:creationId xmlns:a16="http://schemas.microsoft.com/office/drawing/2014/main" id="{AAA3F4CD-C2CB-D745-A72F-12FC7B0B358B}"/>
              </a:ext>
            </a:extLst>
          </p:cNvPr>
          <p:cNvSpPr/>
          <p:nvPr/>
        </p:nvSpPr>
        <p:spPr>
          <a:xfrm>
            <a:off x="1538039" y="1504872"/>
            <a:ext cx="118333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E7E6E6">
                    <a:lumMod val="75000"/>
                  </a:srgbClr>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78C372AC-EB48-0C4B-9738-5B0AC0C06329}"/>
              </a:ext>
            </a:extLst>
          </p:cNvPr>
          <p:cNvSpPr/>
          <p:nvPr/>
        </p:nvSpPr>
        <p:spPr>
          <a:xfrm>
            <a:off x="4512401" y="2459114"/>
            <a:ext cx="88998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bitline</a:t>
            </a:r>
          </a:p>
        </p:txBody>
      </p:sp>
      <p:cxnSp>
        <p:nvCxnSpPr>
          <p:cNvPr id="23" name="Straight Connector 22">
            <a:extLst>
              <a:ext uri="{FF2B5EF4-FFF2-40B4-BE49-F238E27FC236}">
                <a16:creationId xmlns:a16="http://schemas.microsoft.com/office/drawing/2014/main" id="{B0D7C555-5D92-1141-9689-7E4F09F15839}"/>
              </a:ext>
            </a:extLst>
          </p:cNvPr>
          <p:cNvCxnSpPr>
            <a:cxnSpLocks/>
          </p:cNvCxnSpPr>
          <p:nvPr/>
        </p:nvCxnSpPr>
        <p:spPr>
          <a:xfrm flipV="1">
            <a:off x="3413960" y="1871628"/>
            <a:ext cx="0" cy="217285"/>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4F7D819-1095-4744-AD66-7E0ADEEDCDB2}"/>
              </a:ext>
            </a:extLst>
          </p:cNvPr>
          <p:cNvCxnSpPr>
            <a:cxnSpLocks/>
          </p:cNvCxnSpPr>
          <p:nvPr/>
        </p:nvCxnSpPr>
        <p:spPr>
          <a:xfrm flipH="1">
            <a:off x="2271612" y="2571271"/>
            <a:ext cx="0" cy="219597"/>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6D149B2-DD50-6547-AD78-1C5D5ECA7AC5}"/>
              </a:ext>
            </a:extLst>
          </p:cNvPr>
          <p:cNvCxnSpPr>
            <a:cxnSpLocks/>
          </p:cNvCxnSpPr>
          <p:nvPr/>
        </p:nvCxnSpPr>
        <p:spPr>
          <a:xfrm>
            <a:off x="3053300" y="2572194"/>
            <a:ext cx="19041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2AD2FA7-CD4C-E940-A5BF-E6B1E0444286}"/>
              </a:ext>
            </a:extLst>
          </p:cNvPr>
          <p:cNvCxnSpPr>
            <a:cxnSpLocks/>
          </p:cNvCxnSpPr>
          <p:nvPr/>
        </p:nvCxnSpPr>
        <p:spPr>
          <a:xfrm flipV="1">
            <a:off x="3236901" y="2212009"/>
            <a:ext cx="0" cy="36750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B8192FE-EAD2-AB47-80A3-CAA59ECB74EB}"/>
              </a:ext>
            </a:extLst>
          </p:cNvPr>
          <p:cNvCxnSpPr>
            <a:cxnSpLocks/>
          </p:cNvCxnSpPr>
          <p:nvPr/>
        </p:nvCxnSpPr>
        <p:spPr>
          <a:xfrm>
            <a:off x="3222271" y="2088913"/>
            <a:ext cx="383377"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0C027D5-62D9-804A-B008-EAB389D025DB}"/>
              </a:ext>
            </a:extLst>
          </p:cNvPr>
          <p:cNvCxnSpPr>
            <a:cxnSpLocks/>
          </p:cNvCxnSpPr>
          <p:nvPr/>
        </p:nvCxnSpPr>
        <p:spPr>
          <a:xfrm flipV="1">
            <a:off x="3597835" y="2213734"/>
            <a:ext cx="0" cy="36750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28E12E6-8AF9-9743-AF46-43967901B631}"/>
              </a:ext>
            </a:extLst>
          </p:cNvPr>
          <p:cNvCxnSpPr>
            <a:cxnSpLocks/>
          </p:cNvCxnSpPr>
          <p:nvPr/>
        </p:nvCxnSpPr>
        <p:spPr>
          <a:xfrm>
            <a:off x="3221773" y="2213734"/>
            <a:ext cx="383377"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1A16EC40-E71F-6C48-AEDC-911C05D25CB5}"/>
              </a:ext>
            </a:extLst>
          </p:cNvPr>
          <p:cNvCxnSpPr>
            <a:cxnSpLocks/>
          </p:cNvCxnSpPr>
          <p:nvPr/>
        </p:nvCxnSpPr>
        <p:spPr>
          <a:xfrm>
            <a:off x="3581462" y="2579509"/>
            <a:ext cx="19041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A05A6062-B612-364E-8068-00E1FE69E0FA}"/>
              </a:ext>
            </a:extLst>
          </p:cNvPr>
          <p:cNvCxnSpPr>
            <a:cxnSpLocks/>
          </p:cNvCxnSpPr>
          <p:nvPr/>
        </p:nvCxnSpPr>
        <p:spPr>
          <a:xfrm>
            <a:off x="2263374" y="2568775"/>
            <a:ext cx="885135"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2D6B04B8-7B43-C04C-88CA-66E99030DF45}"/>
              </a:ext>
            </a:extLst>
          </p:cNvPr>
          <p:cNvCxnSpPr>
            <a:cxnSpLocks/>
          </p:cNvCxnSpPr>
          <p:nvPr/>
        </p:nvCxnSpPr>
        <p:spPr>
          <a:xfrm>
            <a:off x="3605150" y="2568775"/>
            <a:ext cx="885135"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8138CB4B-0FC2-5241-8D60-B4F9D3C7C432}"/>
              </a:ext>
            </a:extLst>
          </p:cNvPr>
          <p:cNvSpPr/>
          <p:nvPr/>
        </p:nvSpPr>
        <p:spPr>
          <a:xfrm>
            <a:off x="4297263" y="4590400"/>
            <a:ext cx="386041" cy="40009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53894945-3CF6-8744-99C8-D5C07F3F63B7}"/>
              </a:ext>
            </a:extLst>
          </p:cNvPr>
          <p:cNvSpPr/>
          <p:nvPr/>
        </p:nvSpPr>
        <p:spPr>
          <a:xfrm>
            <a:off x="2129709" y="2993520"/>
            <a:ext cx="267326" cy="279715"/>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 name="Rectangle 47">
            <a:extLst>
              <a:ext uri="{FF2B5EF4-FFF2-40B4-BE49-F238E27FC236}">
                <a16:creationId xmlns:a16="http://schemas.microsoft.com/office/drawing/2014/main" id="{9718E3CF-B984-7C40-BFE4-FF51CF8E177E}"/>
              </a:ext>
            </a:extLst>
          </p:cNvPr>
          <p:cNvSpPr/>
          <p:nvPr/>
        </p:nvSpPr>
        <p:spPr>
          <a:xfrm>
            <a:off x="3534280" y="4957901"/>
            <a:ext cx="1956241" cy="707886"/>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sense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amplifier</a:t>
            </a:r>
          </a:p>
        </p:txBody>
      </p:sp>
      <p:cxnSp>
        <p:nvCxnSpPr>
          <p:cNvPr id="49" name="Straight Connector 48">
            <a:extLst>
              <a:ext uri="{FF2B5EF4-FFF2-40B4-BE49-F238E27FC236}">
                <a16:creationId xmlns:a16="http://schemas.microsoft.com/office/drawing/2014/main" id="{E226F868-F3B0-AA42-910F-F1302B6C1B4F}"/>
              </a:ext>
            </a:extLst>
          </p:cNvPr>
          <p:cNvCxnSpPr>
            <a:cxnSpLocks/>
          </p:cNvCxnSpPr>
          <p:nvPr/>
        </p:nvCxnSpPr>
        <p:spPr>
          <a:xfrm>
            <a:off x="2176335" y="4790449"/>
            <a:ext cx="2121132"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C0AF0DFF-A137-A643-8FD6-61FB3F4EFA23}"/>
              </a:ext>
            </a:extLst>
          </p:cNvPr>
          <p:cNvSpPr/>
          <p:nvPr/>
        </p:nvSpPr>
        <p:spPr>
          <a:xfrm>
            <a:off x="2097589" y="4726639"/>
            <a:ext cx="912429"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enable</a:t>
            </a:r>
          </a:p>
        </p:txBody>
      </p:sp>
      <p:sp>
        <p:nvSpPr>
          <p:cNvPr id="51" name="Rectangle 50">
            <a:extLst>
              <a:ext uri="{FF2B5EF4-FFF2-40B4-BE49-F238E27FC236}">
                <a16:creationId xmlns:a16="http://schemas.microsoft.com/office/drawing/2014/main" id="{9E30FCA3-C348-BA4A-BF74-2A1617DA46BF}"/>
              </a:ext>
            </a:extLst>
          </p:cNvPr>
          <p:cNvSpPr/>
          <p:nvPr/>
        </p:nvSpPr>
        <p:spPr>
          <a:xfrm>
            <a:off x="900288" y="2670833"/>
            <a:ext cx="1201931"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storage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capacitor</a:t>
            </a:r>
          </a:p>
        </p:txBody>
      </p:sp>
      <p:sp>
        <p:nvSpPr>
          <p:cNvPr id="52" name="Rectangle 51">
            <a:extLst>
              <a:ext uri="{FF2B5EF4-FFF2-40B4-BE49-F238E27FC236}">
                <a16:creationId xmlns:a16="http://schemas.microsoft.com/office/drawing/2014/main" id="{BD949B28-3604-3447-A0C2-9F29EEDA90FC}"/>
              </a:ext>
            </a:extLst>
          </p:cNvPr>
          <p:cNvSpPr/>
          <p:nvPr/>
        </p:nvSpPr>
        <p:spPr>
          <a:xfrm>
            <a:off x="2805664" y="2542279"/>
            <a:ext cx="1279517"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access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transistor</a:t>
            </a:r>
          </a:p>
        </p:txBody>
      </p:sp>
      <p:sp>
        <p:nvSpPr>
          <p:cNvPr id="54" name="Rectangle 53">
            <a:extLst>
              <a:ext uri="{FF2B5EF4-FFF2-40B4-BE49-F238E27FC236}">
                <a16:creationId xmlns:a16="http://schemas.microsoft.com/office/drawing/2014/main" id="{B7AB7C4B-C8E9-D74B-ADEB-148C8F36FC2C}"/>
              </a:ext>
            </a:extLst>
          </p:cNvPr>
          <p:cNvSpPr/>
          <p:nvPr/>
        </p:nvSpPr>
        <p:spPr>
          <a:xfrm>
            <a:off x="4047715" y="1816912"/>
            <a:ext cx="885135" cy="400110"/>
          </a:xfrm>
          <a:prstGeom prst="rect">
            <a:avLst/>
          </a:prstGeom>
          <a:noFill/>
          <a:ln w="12700">
            <a:noFill/>
            <a:prstDash val="sysDot"/>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½ V</a:t>
            </a:r>
            <a:r>
              <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rPr>
              <a:t>DD</a:t>
            </a:r>
          </a:p>
        </p:txBody>
      </p:sp>
      <p:sp>
        <p:nvSpPr>
          <p:cNvPr id="31" name="Rectangle 30">
            <a:extLst>
              <a:ext uri="{FF2B5EF4-FFF2-40B4-BE49-F238E27FC236}">
                <a16:creationId xmlns:a16="http://schemas.microsoft.com/office/drawing/2014/main" id="{3DE98D83-3E52-E147-A072-87372B0F2D07}"/>
              </a:ext>
            </a:extLst>
          </p:cNvPr>
          <p:cNvSpPr/>
          <p:nvPr/>
        </p:nvSpPr>
        <p:spPr>
          <a:xfrm>
            <a:off x="353227" y="1788653"/>
            <a:ext cx="2296051" cy="400110"/>
          </a:xfrm>
          <a:prstGeom prst="rect">
            <a:avLst/>
          </a:prstGeom>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1. </a:t>
            </a: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raise </a:t>
            </a:r>
            <a:r>
              <a:rPr kumimoji="0" lang="en-US" sz="2000" b="0" i="0" u="none" strike="noStrike" kern="1200" cap="none" spc="0" normalizeH="0" baseline="0" noProof="0" dirty="0" err="1">
                <a:ln>
                  <a:noFill/>
                </a:ln>
                <a:solidFill>
                  <a:srgbClr val="C00000"/>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5BD1AB6A-8168-8E4C-BE51-7F104C627752}"/>
              </a:ext>
            </a:extLst>
          </p:cNvPr>
          <p:cNvSpPr/>
          <p:nvPr/>
        </p:nvSpPr>
        <p:spPr>
          <a:xfrm>
            <a:off x="464954" y="3342262"/>
            <a:ext cx="3947106" cy="400110"/>
          </a:xfrm>
          <a:prstGeom prst="rect">
            <a:avLst/>
          </a:prstGeom>
        </p:spPr>
        <p:txBody>
          <a:bodyPr wrap="non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2. capacitor </a:t>
            </a: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loses charge </a:t>
            </a: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to bitline </a:t>
            </a:r>
          </a:p>
        </p:txBody>
      </p:sp>
      <p:sp>
        <p:nvSpPr>
          <p:cNvPr id="43" name="Rectangle 42">
            <a:extLst>
              <a:ext uri="{FF2B5EF4-FFF2-40B4-BE49-F238E27FC236}">
                <a16:creationId xmlns:a16="http://schemas.microsoft.com/office/drawing/2014/main" id="{13D93071-EA47-324A-AA72-80F678BEBEEB}"/>
              </a:ext>
            </a:extLst>
          </p:cNvPr>
          <p:cNvSpPr/>
          <p:nvPr/>
        </p:nvSpPr>
        <p:spPr>
          <a:xfrm>
            <a:off x="2127296" y="4034138"/>
            <a:ext cx="2402325"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4. </a:t>
            </a: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amplify deviation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in the bitline</a:t>
            </a:r>
          </a:p>
        </p:txBody>
      </p:sp>
      <p:sp>
        <p:nvSpPr>
          <p:cNvPr id="5" name="Rectangle 4">
            <a:extLst>
              <a:ext uri="{FF2B5EF4-FFF2-40B4-BE49-F238E27FC236}">
                <a16:creationId xmlns:a16="http://schemas.microsoft.com/office/drawing/2014/main" id="{2701BFCE-967D-F648-B8B8-804E2E565E23}"/>
              </a:ext>
            </a:extLst>
          </p:cNvPr>
          <p:cNvSpPr/>
          <p:nvPr/>
        </p:nvSpPr>
        <p:spPr>
          <a:xfrm>
            <a:off x="4648996" y="1830226"/>
            <a:ext cx="786538"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B0F0"/>
                </a:solidFill>
                <a:effectLst/>
                <a:uLnTx/>
                <a:uFillTx/>
                <a:latin typeface="Cambria" panose="02040503050406030204" pitchFamily="18" charset="0"/>
                <a:ea typeface="+mn-ea"/>
                <a:cs typeface="+mn-cs"/>
              </a:rPr>
              <a:t> + </a:t>
            </a:r>
            <a:r>
              <a:rPr kumimoji="0" lang="el-GR" sz="2000" b="1" i="0" u="none" strike="noStrike" kern="1200" cap="none" spc="0" normalizeH="0" baseline="0" noProof="0" dirty="0">
                <a:ln>
                  <a:noFill/>
                </a:ln>
                <a:solidFill>
                  <a:srgbClr val="00B0F0"/>
                </a:solidFill>
                <a:effectLst/>
                <a:uLnTx/>
                <a:uFillTx/>
                <a:latin typeface="Cambria" panose="02040503050406030204" pitchFamily="18" charset="0"/>
                <a:ea typeface="+mn-ea"/>
                <a:cs typeface="+mn-cs"/>
              </a:rPr>
              <a:t>δ</a:t>
            </a:r>
            <a:endParaRPr kumimoji="0" lang="en-US" sz="2000" b="0" i="0" u="none" strike="noStrike" kern="1200" cap="none" spc="0" normalizeH="0" baseline="0" noProof="0" dirty="0">
              <a:ln>
                <a:noFill/>
              </a:ln>
              <a:solidFill>
                <a:srgbClr val="00B0F0"/>
              </a:solidFill>
              <a:effectLst/>
              <a:uLnTx/>
              <a:uFillTx/>
              <a:latin typeface="Cambria" panose="02040503050406030204" pitchFamily="18" charset="0"/>
              <a:ea typeface="+mn-ea"/>
              <a:cs typeface="+mn-cs"/>
            </a:endParaRPr>
          </a:p>
        </p:txBody>
      </p:sp>
      <p:sp>
        <p:nvSpPr>
          <p:cNvPr id="53" name="Rectangle 52">
            <a:extLst>
              <a:ext uri="{FF2B5EF4-FFF2-40B4-BE49-F238E27FC236}">
                <a16:creationId xmlns:a16="http://schemas.microsoft.com/office/drawing/2014/main" id="{F586227B-5D83-1C41-A9C2-6FCCE625E63A}"/>
              </a:ext>
            </a:extLst>
          </p:cNvPr>
          <p:cNvSpPr/>
          <p:nvPr/>
        </p:nvSpPr>
        <p:spPr>
          <a:xfrm>
            <a:off x="263091" y="4529641"/>
            <a:ext cx="1853392" cy="707886"/>
          </a:xfrm>
          <a:prstGeom prst="rect">
            <a:avLst/>
          </a:prstGeom>
        </p:spPr>
        <p:txBody>
          <a:bodyPr wrap="non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3. </a:t>
            </a: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enable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sense amplifier</a:t>
            </a:r>
          </a:p>
        </p:txBody>
      </p:sp>
      <p:sp>
        <p:nvSpPr>
          <p:cNvPr id="62" name="Rectangle 61">
            <a:extLst>
              <a:ext uri="{FF2B5EF4-FFF2-40B4-BE49-F238E27FC236}">
                <a16:creationId xmlns:a16="http://schemas.microsoft.com/office/drawing/2014/main" id="{60B40C6E-D44C-AB49-93F8-663728619DE4}"/>
              </a:ext>
            </a:extLst>
          </p:cNvPr>
          <p:cNvSpPr/>
          <p:nvPr/>
        </p:nvSpPr>
        <p:spPr>
          <a:xfrm>
            <a:off x="2129707" y="2801621"/>
            <a:ext cx="267330" cy="373190"/>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63" name="Rectangle 62">
            <a:extLst>
              <a:ext uri="{FF2B5EF4-FFF2-40B4-BE49-F238E27FC236}">
                <a16:creationId xmlns:a16="http://schemas.microsoft.com/office/drawing/2014/main" id="{9A7EB0D1-717C-0E4B-A0B9-F2FF136A2D36}"/>
              </a:ext>
            </a:extLst>
          </p:cNvPr>
          <p:cNvSpPr/>
          <p:nvPr/>
        </p:nvSpPr>
        <p:spPr>
          <a:xfrm>
            <a:off x="4221759" y="1811899"/>
            <a:ext cx="786538"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B0F0"/>
                </a:solidFill>
                <a:effectLst/>
                <a:uLnTx/>
                <a:uFillTx/>
                <a:latin typeface="Cambria" panose="02040503050406030204" pitchFamily="18" charset="0"/>
                <a:ea typeface="+mn-ea"/>
                <a:cs typeface="+mn-cs"/>
              </a:rPr>
              <a:t>V</a:t>
            </a:r>
            <a:r>
              <a:rPr kumimoji="0" lang="en-US" sz="2000" b="1"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rPr>
              <a:t>DD</a:t>
            </a:r>
            <a:endParaRPr kumimoji="0" lang="en-US" sz="2000" b="0"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endParaRPr>
          </a:p>
        </p:txBody>
      </p:sp>
      <p:sp>
        <p:nvSpPr>
          <p:cNvPr id="65" name="Rectangle 64">
            <a:extLst>
              <a:ext uri="{FF2B5EF4-FFF2-40B4-BE49-F238E27FC236}">
                <a16:creationId xmlns:a16="http://schemas.microsoft.com/office/drawing/2014/main" id="{D7835050-8996-B049-8961-536CA935D355}"/>
              </a:ext>
            </a:extLst>
          </p:cNvPr>
          <p:cNvSpPr/>
          <p:nvPr/>
        </p:nvSpPr>
        <p:spPr>
          <a:xfrm>
            <a:off x="464954" y="3336991"/>
            <a:ext cx="3466654" cy="400110"/>
          </a:xfrm>
          <a:prstGeom prst="rect">
            <a:avLst/>
          </a:prstGeom>
        </p:spPr>
        <p:txBody>
          <a:bodyPr wrap="non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5. capacitor </a:t>
            </a:r>
            <a:r>
              <a:rPr kumimoji="0" lang="en-US" sz="2000" b="0"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charge is restored</a:t>
            </a:r>
          </a:p>
        </p:txBody>
      </p:sp>
      <p:sp>
        <p:nvSpPr>
          <p:cNvPr id="66" name="Rectangle 65">
            <a:extLst>
              <a:ext uri="{FF2B5EF4-FFF2-40B4-BE49-F238E27FC236}">
                <a16:creationId xmlns:a16="http://schemas.microsoft.com/office/drawing/2014/main" id="{37E94E55-A506-8A49-870C-E741EDF3E3C5}"/>
              </a:ext>
            </a:extLst>
          </p:cNvPr>
          <p:cNvSpPr/>
          <p:nvPr/>
        </p:nvSpPr>
        <p:spPr>
          <a:xfrm>
            <a:off x="2128684" y="2799107"/>
            <a:ext cx="267326" cy="477436"/>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4253320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7" presetClass="emph" presetSubtype="2" fill="hold" nodeType="withEffect">
                                  <p:stCondLst>
                                    <p:cond delay="0"/>
                                  </p:stCondLst>
                                  <p:childTnLst>
                                    <p:animClr clrSpc="rgb" dir="cw">
                                      <p:cBhvr>
                                        <p:cTn id="9" dur="1000" fill="hold"/>
                                        <p:tgtEl>
                                          <p:spTgt spid="4"/>
                                        </p:tgtEl>
                                        <p:attrNameLst>
                                          <p:attrName>stroke.color</p:attrName>
                                        </p:attrNameLst>
                                      </p:cBhvr>
                                      <p:to>
                                        <a:srgbClr val="C02900"/>
                                      </p:to>
                                    </p:animClr>
                                    <p:set>
                                      <p:cBhvr>
                                        <p:cTn id="10" dur="1000" fill="hold"/>
                                        <p:tgtEl>
                                          <p:spTgt spid="4"/>
                                        </p:tgtEl>
                                        <p:attrNameLst>
                                          <p:attrName>stroke.on</p:attrName>
                                        </p:attrNameLst>
                                      </p:cBhvr>
                                      <p:to>
                                        <p:strVal val="true"/>
                                      </p:to>
                                    </p:se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7" presetClass="emph" presetSubtype="2" fill="hold" nodeType="withEffect">
                                  <p:stCondLst>
                                    <p:cond delay="0"/>
                                  </p:stCondLst>
                                  <p:childTnLst>
                                    <p:animClr clrSpc="rgb" dir="cw">
                                      <p:cBhvr>
                                        <p:cTn id="17" dur="1000" fill="hold"/>
                                        <p:tgtEl>
                                          <p:spTgt spid="37"/>
                                        </p:tgtEl>
                                        <p:attrNameLst>
                                          <p:attrName>stroke.color</p:attrName>
                                        </p:attrNameLst>
                                      </p:cBhvr>
                                      <p:to>
                                        <a:srgbClr val="C02900"/>
                                      </p:to>
                                    </p:animClr>
                                    <p:set>
                                      <p:cBhvr>
                                        <p:cTn id="18" dur="1000" fill="hold"/>
                                        <p:tgtEl>
                                          <p:spTgt spid="37"/>
                                        </p:tgtEl>
                                        <p:attrNameLst>
                                          <p:attrName>stroke.on</p:attrName>
                                        </p:attrNameLst>
                                      </p:cBhvr>
                                      <p:to>
                                        <p:strVal val="true"/>
                                      </p:to>
                                    </p:set>
                                  </p:childTnLst>
                                </p:cTn>
                              </p:par>
                              <p:par>
                                <p:cTn id="19" presetID="7" presetClass="emph" presetSubtype="2" fill="hold" nodeType="withEffect">
                                  <p:stCondLst>
                                    <p:cond delay="0"/>
                                  </p:stCondLst>
                                  <p:childTnLst>
                                    <p:animClr clrSpc="rgb" dir="cw">
                                      <p:cBhvr>
                                        <p:cTn id="20" dur="1000" fill="hold"/>
                                        <p:tgtEl>
                                          <p:spTgt spid="19"/>
                                        </p:tgtEl>
                                        <p:attrNameLst>
                                          <p:attrName>stroke.color</p:attrName>
                                        </p:attrNameLst>
                                      </p:cBhvr>
                                      <p:to>
                                        <a:srgbClr val="C02900"/>
                                      </p:to>
                                    </p:animClr>
                                    <p:set>
                                      <p:cBhvr>
                                        <p:cTn id="21" dur="1000" fill="hold"/>
                                        <p:tgtEl>
                                          <p:spTgt spid="19"/>
                                        </p:tgtEl>
                                        <p:attrNameLst>
                                          <p:attrName>stroke.on</p:attrName>
                                        </p:attrNameLst>
                                      </p:cBhvr>
                                      <p:to>
                                        <p:strVal val="true"/>
                                      </p:to>
                                    </p:set>
                                  </p:childTnLst>
                                </p:cTn>
                              </p:par>
                              <p:par>
                                <p:cTn id="22" presetID="7" presetClass="emph" presetSubtype="2" fill="hold" nodeType="withEffect">
                                  <p:stCondLst>
                                    <p:cond delay="0"/>
                                  </p:stCondLst>
                                  <p:childTnLst>
                                    <p:animClr clrSpc="rgb" dir="cw">
                                      <p:cBhvr>
                                        <p:cTn id="23" dur="1000" fill="hold"/>
                                        <p:tgtEl>
                                          <p:spTgt spid="40"/>
                                        </p:tgtEl>
                                        <p:attrNameLst>
                                          <p:attrName>stroke.color</p:attrName>
                                        </p:attrNameLst>
                                      </p:cBhvr>
                                      <p:to>
                                        <a:srgbClr val="C02900"/>
                                      </p:to>
                                    </p:animClr>
                                    <p:set>
                                      <p:cBhvr>
                                        <p:cTn id="24" dur="1000" fill="hold"/>
                                        <p:tgtEl>
                                          <p:spTgt spid="40"/>
                                        </p:tgtEl>
                                        <p:attrNameLst>
                                          <p:attrName>stroke.on</p:attrName>
                                        </p:attrNameLst>
                                      </p:cBhvr>
                                      <p:to>
                                        <p:strVal val="true"/>
                                      </p:to>
                                    </p:set>
                                  </p:childTnLst>
                                </p:cTn>
                              </p:par>
                              <p:par>
                                <p:cTn id="25" presetID="7" presetClass="emph" presetSubtype="2" fill="hold" nodeType="withEffect">
                                  <p:stCondLst>
                                    <p:cond delay="0"/>
                                  </p:stCondLst>
                                  <p:childTnLst>
                                    <p:animClr clrSpc="rgb" dir="cw">
                                      <p:cBhvr>
                                        <p:cTn id="26" dur="1000" fill="hold"/>
                                        <p:tgtEl>
                                          <p:spTgt spid="22"/>
                                        </p:tgtEl>
                                        <p:attrNameLst>
                                          <p:attrName>stroke.color</p:attrName>
                                        </p:attrNameLst>
                                      </p:cBhvr>
                                      <p:to>
                                        <a:srgbClr val="C02900"/>
                                      </p:to>
                                    </p:animClr>
                                    <p:set>
                                      <p:cBhvr>
                                        <p:cTn id="27" dur="1000" fill="hold"/>
                                        <p:tgtEl>
                                          <p:spTgt spid="22"/>
                                        </p:tgtEl>
                                        <p:attrNameLst>
                                          <p:attrName>stroke.on</p:attrName>
                                        </p:attrNameLst>
                                      </p:cBhvr>
                                      <p:to>
                                        <p:strVal val="true"/>
                                      </p:to>
                                    </p:set>
                                  </p:childTnLst>
                                </p:cTn>
                              </p:par>
                              <p:par>
                                <p:cTn id="28" presetID="7" presetClass="emph" presetSubtype="2" fill="hold" nodeType="withEffect">
                                  <p:stCondLst>
                                    <p:cond delay="0"/>
                                  </p:stCondLst>
                                  <p:childTnLst>
                                    <p:animClr clrSpc="rgb" dir="cw">
                                      <p:cBhvr>
                                        <p:cTn id="29" dur="1000" fill="hold"/>
                                        <p:tgtEl>
                                          <p:spTgt spid="17"/>
                                        </p:tgtEl>
                                        <p:attrNameLst>
                                          <p:attrName>stroke.color</p:attrName>
                                        </p:attrNameLst>
                                      </p:cBhvr>
                                      <p:to>
                                        <a:srgbClr val="C02900"/>
                                      </p:to>
                                    </p:animClr>
                                    <p:set>
                                      <p:cBhvr>
                                        <p:cTn id="30" dur="1000" fill="hold"/>
                                        <p:tgtEl>
                                          <p:spTgt spid="17"/>
                                        </p:tgtEl>
                                        <p:attrNameLst>
                                          <p:attrName>stroke.on</p:attrName>
                                        </p:attrNameLst>
                                      </p:cBhvr>
                                      <p:to>
                                        <p:strVal val="true"/>
                                      </p:to>
                                    </p:set>
                                  </p:childTnLst>
                                </p:cTn>
                              </p:par>
                              <p:par>
                                <p:cTn id="31" presetID="7" presetClass="emph" presetSubtype="2" fill="hold" nodeType="withEffect">
                                  <p:stCondLst>
                                    <p:cond delay="0"/>
                                  </p:stCondLst>
                                  <p:childTnLst>
                                    <p:animClr clrSpc="rgb" dir="cw">
                                      <p:cBhvr>
                                        <p:cTn id="32" dur="1000" fill="hold"/>
                                        <p:tgtEl>
                                          <p:spTgt spid="36"/>
                                        </p:tgtEl>
                                        <p:attrNameLst>
                                          <p:attrName>stroke.color</p:attrName>
                                        </p:attrNameLst>
                                      </p:cBhvr>
                                      <p:to>
                                        <a:srgbClr val="C02900"/>
                                      </p:to>
                                    </p:animClr>
                                    <p:set>
                                      <p:cBhvr>
                                        <p:cTn id="33" dur="1000" fill="hold"/>
                                        <p:tgtEl>
                                          <p:spTgt spid="36"/>
                                        </p:tgtEl>
                                        <p:attrNameLst>
                                          <p:attrName>stroke.on</p:attrName>
                                        </p:attrNameLst>
                                      </p:cBhvr>
                                      <p:to>
                                        <p:strVal val="true"/>
                                      </p:to>
                                    </p:set>
                                  </p:childTnLst>
                                </p:cTn>
                              </p:par>
                              <p:par>
                                <p:cTn id="34" presetID="7" presetClass="emph" presetSubtype="2" fill="hold" nodeType="withEffect">
                                  <p:stCondLst>
                                    <p:cond delay="0"/>
                                  </p:stCondLst>
                                  <p:childTnLst>
                                    <p:animClr clrSpc="rgb" dir="cw">
                                      <p:cBhvr>
                                        <p:cTn id="35" dur="1000" fill="hold"/>
                                        <p:tgtEl>
                                          <p:spTgt spid="44"/>
                                        </p:tgtEl>
                                        <p:attrNameLst>
                                          <p:attrName>stroke.color</p:attrName>
                                        </p:attrNameLst>
                                      </p:cBhvr>
                                      <p:to>
                                        <a:srgbClr val="C02900"/>
                                      </p:to>
                                    </p:animClr>
                                    <p:set>
                                      <p:cBhvr>
                                        <p:cTn id="36" dur="1000" fill="hold"/>
                                        <p:tgtEl>
                                          <p:spTgt spid="44"/>
                                        </p:tgtEl>
                                        <p:attrNameLst>
                                          <p:attrName>stroke.on</p:attrName>
                                        </p:attrNameLst>
                                      </p:cBhvr>
                                      <p:to>
                                        <p:strVal val="true"/>
                                      </p:to>
                                    </p:set>
                                  </p:childTnLst>
                                </p:cTn>
                              </p:par>
                              <p:par>
                                <p:cTn id="37" presetID="7" presetClass="emph" presetSubtype="2" fill="hold" nodeType="withEffect">
                                  <p:stCondLst>
                                    <p:cond delay="0"/>
                                  </p:stCondLst>
                                  <p:childTnLst>
                                    <p:animClr clrSpc="rgb" dir="cw">
                                      <p:cBhvr>
                                        <p:cTn id="38" dur="1000" fill="hold"/>
                                        <p:tgtEl>
                                          <p:spTgt spid="42"/>
                                        </p:tgtEl>
                                        <p:attrNameLst>
                                          <p:attrName>stroke.color</p:attrName>
                                        </p:attrNameLst>
                                      </p:cBhvr>
                                      <p:to>
                                        <a:srgbClr val="C02900"/>
                                      </p:to>
                                    </p:animClr>
                                    <p:set>
                                      <p:cBhvr>
                                        <p:cTn id="39" dur="1000" fill="hold"/>
                                        <p:tgtEl>
                                          <p:spTgt spid="42"/>
                                        </p:tgtEl>
                                        <p:attrNameLst>
                                          <p:attrName>stroke.on</p:attrName>
                                        </p:attrNameLst>
                                      </p:cBhvr>
                                      <p:to>
                                        <p:strVal val="true"/>
                                      </p:to>
                                    </p:set>
                                  </p:childTnLst>
                                </p:cTn>
                              </p:par>
                              <p:par>
                                <p:cTn id="40" presetID="7" presetClass="emph" presetSubtype="2" fill="hold" nodeType="withEffect">
                                  <p:stCondLst>
                                    <p:cond delay="0"/>
                                  </p:stCondLst>
                                  <p:childTnLst>
                                    <p:animClr clrSpc="rgb" dir="cw">
                                      <p:cBhvr>
                                        <p:cTn id="41" dur="1000" fill="hold"/>
                                        <p:tgtEl>
                                          <p:spTgt spid="23"/>
                                        </p:tgtEl>
                                        <p:attrNameLst>
                                          <p:attrName>stroke.color</p:attrName>
                                        </p:attrNameLst>
                                      </p:cBhvr>
                                      <p:to>
                                        <a:srgbClr val="C02900"/>
                                      </p:to>
                                    </p:animClr>
                                    <p:set>
                                      <p:cBhvr>
                                        <p:cTn id="42" dur="1000" fill="hold"/>
                                        <p:tgtEl>
                                          <p:spTgt spid="23"/>
                                        </p:tgtEl>
                                        <p:attrNameLst>
                                          <p:attrName>stroke.on</p:attrName>
                                        </p:attrNameLst>
                                      </p:cBhvr>
                                      <p:to>
                                        <p:strVal val="true"/>
                                      </p:to>
                                    </p:set>
                                  </p:childTnLst>
                                </p:cTn>
                              </p:par>
                              <p:par>
                                <p:cTn id="43" presetID="7" presetClass="emph" presetSubtype="2" fill="hold" nodeType="withEffect">
                                  <p:stCondLst>
                                    <p:cond delay="0"/>
                                  </p:stCondLst>
                                  <p:childTnLst>
                                    <p:animClr clrSpc="rgb" dir="cw">
                                      <p:cBhvr>
                                        <p:cTn id="44" dur="1000" fill="hold"/>
                                        <p:tgtEl>
                                          <p:spTgt spid="11"/>
                                        </p:tgtEl>
                                        <p:attrNameLst>
                                          <p:attrName>stroke.color</p:attrName>
                                        </p:attrNameLst>
                                      </p:cBhvr>
                                      <p:to>
                                        <a:srgbClr val="C02900"/>
                                      </p:to>
                                    </p:animClr>
                                    <p:set>
                                      <p:cBhvr>
                                        <p:cTn id="45" dur="1000" fill="hold"/>
                                        <p:tgtEl>
                                          <p:spTgt spid="11"/>
                                        </p:tgtEl>
                                        <p:attrNameLst>
                                          <p:attrName>stroke.on</p:attrName>
                                        </p:attrNameLst>
                                      </p:cBhvr>
                                      <p:to>
                                        <p:strVal val="true"/>
                                      </p:to>
                                    </p:set>
                                  </p:childTnLst>
                                </p:cTn>
                              </p:par>
                              <p:par>
                                <p:cTn id="46" presetID="10" presetClass="entr" presetSubtype="0" fill="hold" grpId="0" nodeType="with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fade">
                                      <p:cBhvr>
                                        <p:cTn id="48" dur="500"/>
                                        <p:tgtEl>
                                          <p:spTgt spid="3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000"/>
                                        <p:tgtEl>
                                          <p:spTgt spid="62"/>
                                        </p:tgtEl>
                                      </p:cBhvr>
                                    </p:animEffect>
                                  </p:childTnLst>
                                </p:cTn>
                              </p:par>
                              <p:par>
                                <p:cTn id="52" presetID="7" presetClass="emph" presetSubtype="2" fill="hold" nodeType="withEffect">
                                  <p:stCondLst>
                                    <p:cond delay="0"/>
                                  </p:stCondLst>
                                  <p:childTnLst>
                                    <p:animClr clrSpc="rgb" dir="cw">
                                      <p:cBhvr>
                                        <p:cTn id="53" dur="2000" fill="hold"/>
                                        <p:tgtEl>
                                          <p:spTgt spid="9"/>
                                        </p:tgtEl>
                                        <p:attrNameLst>
                                          <p:attrName>stroke.color</p:attrName>
                                        </p:attrNameLst>
                                      </p:cBhvr>
                                      <p:to>
                                        <a:srgbClr val="5B9CD7"/>
                                      </p:to>
                                    </p:animClr>
                                    <p:set>
                                      <p:cBhvr>
                                        <p:cTn id="54" dur="2000" fill="hold"/>
                                        <p:tgtEl>
                                          <p:spTgt spid="9"/>
                                        </p:tgtEl>
                                        <p:attrNameLst>
                                          <p:attrName>stroke.on</p:attrName>
                                        </p:attrNameLst>
                                      </p:cBhvr>
                                      <p:to>
                                        <p:strVal val="true"/>
                                      </p:to>
                                    </p:set>
                                  </p:childTnLst>
                                </p:cTn>
                              </p:par>
                              <p:par>
                                <p:cTn id="55" presetID="10" presetClass="entr" presetSubtype="0" fill="hold" grpId="0" nodeType="with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grpId="1" nodeType="clickEffect">
                                  <p:stCondLst>
                                    <p:cond delay="0"/>
                                  </p:stCondLst>
                                  <p:childTnLst>
                                    <p:animEffect transition="out" filter="fade">
                                      <p:cBhvr>
                                        <p:cTn id="61" dur="500"/>
                                        <p:tgtEl>
                                          <p:spTgt spid="38"/>
                                        </p:tgtEl>
                                      </p:cBhvr>
                                    </p:animEffect>
                                    <p:set>
                                      <p:cBhvr>
                                        <p:cTn id="62" dur="1" fill="hold">
                                          <p:stCondLst>
                                            <p:cond delay="499"/>
                                          </p:stCondLst>
                                        </p:cTn>
                                        <p:tgtEl>
                                          <p:spTgt spid="38"/>
                                        </p:tgtEl>
                                        <p:attrNameLst>
                                          <p:attrName>style.visibility</p:attrName>
                                        </p:attrNameLst>
                                      </p:cBhvr>
                                      <p:to>
                                        <p:strVal val="hidden"/>
                                      </p:to>
                                    </p:set>
                                  </p:childTnLst>
                                </p:cTn>
                              </p:par>
                              <p:par>
                                <p:cTn id="63" presetID="10" presetClass="entr" presetSubtype="0" fill="hold" grpId="0" nodeType="withEffect">
                                  <p:stCondLst>
                                    <p:cond delay="0"/>
                                  </p:stCondLst>
                                  <p:childTnLst>
                                    <p:set>
                                      <p:cBhvr>
                                        <p:cTn id="64" dur="1" fill="hold">
                                          <p:stCondLst>
                                            <p:cond delay="0"/>
                                          </p:stCondLst>
                                        </p:cTn>
                                        <p:tgtEl>
                                          <p:spTgt spid="53"/>
                                        </p:tgtEl>
                                        <p:attrNameLst>
                                          <p:attrName>style.visibility</p:attrName>
                                        </p:attrNameLst>
                                      </p:cBhvr>
                                      <p:to>
                                        <p:strVal val="visible"/>
                                      </p:to>
                                    </p:set>
                                    <p:animEffect transition="in" filter="fade">
                                      <p:cBhvr>
                                        <p:cTn id="65" dur="500"/>
                                        <p:tgtEl>
                                          <p:spTgt spid="53"/>
                                        </p:tgtEl>
                                      </p:cBhvr>
                                    </p:animEffect>
                                  </p:childTnLst>
                                </p:cTn>
                              </p:par>
                              <p:par>
                                <p:cTn id="66" presetID="7" presetClass="emph" presetSubtype="2" fill="hold" nodeType="withEffect">
                                  <p:stCondLst>
                                    <p:cond delay="0"/>
                                  </p:stCondLst>
                                  <p:childTnLst>
                                    <p:animClr clrSpc="rgb" dir="cw">
                                      <p:cBhvr>
                                        <p:cTn id="67" dur="2000" fill="hold"/>
                                        <p:tgtEl>
                                          <p:spTgt spid="49"/>
                                        </p:tgtEl>
                                        <p:attrNameLst>
                                          <p:attrName>stroke.color</p:attrName>
                                        </p:attrNameLst>
                                      </p:cBhvr>
                                      <p:to>
                                        <a:srgbClr val="C02900"/>
                                      </p:to>
                                    </p:animClr>
                                    <p:set>
                                      <p:cBhvr>
                                        <p:cTn id="68" dur="2000" fill="hold"/>
                                        <p:tgtEl>
                                          <p:spTgt spid="49"/>
                                        </p:tgtEl>
                                        <p:attrNameLst>
                                          <p:attrName>stroke.on</p:attrName>
                                        </p:attrNameLst>
                                      </p:cBhvr>
                                      <p:to>
                                        <p:strVal val="true"/>
                                      </p:to>
                                    </p:set>
                                  </p:childTnLst>
                                </p:cTn>
                              </p:par>
                            </p:childTnLst>
                          </p:cTn>
                        </p:par>
                      </p:childTnLst>
                    </p:cTn>
                  </p:par>
                  <p:par>
                    <p:cTn id="69" fill="hold">
                      <p:stCondLst>
                        <p:cond delay="indefinite"/>
                      </p:stCondLst>
                      <p:childTnLst>
                        <p:par>
                          <p:cTn id="70" fill="hold">
                            <p:stCondLst>
                              <p:cond delay="0"/>
                            </p:stCondLst>
                            <p:childTnLst>
                              <p:par>
                                <p:cTn id="71" presetID="10" presetClass="exit" presetSubtype="0" fill="hold" grpId="1" nodeType="clickEffect">
                                  <p:stCondLst>
                                    <p:cond delay="0"/>
                                  </p:stCondLst>
                                  <p:childTnLst>
                                    <p:animEffect transition="out" filter="fade">
                                      <p:cBhvr>
                                        <p:cTn id="72" dur="500"/>
                                        <p:tgtEl>
                                          <p:spTgt spid="53"/>
                                        </p:tgtEl>
                                      </p:cBhvr>
                                    </p:animEffect>
                                    <p:set>
                                      <p:cBhvr>
                                        <p:cTn id="73" dur="1" fill="hold">
                                          <p:stCondLst>
                                            <p:cond delay="499"/>
                                          </p:stCondLst>
                                        </p:cTn>
                                        <p:tgtEl>
                                          <p:spTgt spid="53"/>
                                        </p:tgtEl>
                                        <p:attrNameLst>
                                          <p:attrName>style.visibility</p:attrName>
                                        </p:attrNameLst>
                                      </p:cBhvr>
                                      <p:to>
                                        <p:strVal val="hidden"/>
                                      </p:to>
                                    </p:set>
                                  </p:childTnLst>
                                </p:cTn>
                              </p:par>
                              <p:par>
                                <p:cTn id="74" presetID="10" presetClass="entr" presetSubtype="0" fill="hold" grpId="0"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500"/>
                                        <p:tgtEl>
                                          <p:spTgt spid="43"/>
                                        </p:tgtEl>
                                      </p:cBhvr>
                                    </p:animEffect>
                                  </p:childTnLst>
                                </p:cTn>
                              </p:par>
                              <p:par>
                                <p:cTn id="77" presetID="1" presetClass="emph" presetSubtype="2" fill="hold" nodeType="withEffect">
                                  <p:stCondLst>
                                    <p:cond delay="0"/>
                                  </p:stCondLst>
                                  <p:childTnLst>
                                    <p:animClr clrSpc="rgb" dir="cw">
                                      <p:cBhvr>
                                        <p:cTn id="78" dur="1000" fill="hold"/>
                                        <p:tgtEl>
                                          <p:spTgt spid="46"/>
                                        </p:tgtEl>
                                        <p:attrNameLst>
                                          <p:attrName>fillcolor</p:attrName>
                                        </p:attrNameLst>
                                      </p:cBhvr>
                                      <p:to>
                                        <a:schemeClr val="accent1"/>
                                      </p:to>
                                    </p:animClr>
                                    <p:set>
                                      <p:cBhvr>
                                        <p:cTn id="79" dur="1000" fill="hold"/>
                                        <p:tgtEl>
                                          <p:spTgt spid="46"/>
                                        </p:tgtEl>
                                        <p:attrNameLst>
                                          <p:attrName>fill.type</p:attrName>
                                        </p:attrNameLst>
                                      </p:cBhvr>
                                      <p:to>
                                        <p:strVal val="solid"/>
                                      </p:to>
                                    </p:set>
                                    <p:set>
                                      <p:cBhvr>
                                        <p:cTn id="80" dur="1000" fill="hold"/>
                                        <p:tgtEl>
                                          <p:spTgt spid="46"/>
                                        </p:tgtEl>
                                        <p:attrNameLst>
                                          <p:attrName>fill.on</p:attrName>
                                        </p:attrNameLst>
                                      </p:cBhvr>
                                      <p:to>
                                        <p:strVal val="true"/>
                                      </p:to>
                                    </p:set>
                                  </p:childTnLst>
                                </p:cTn>
                              </p:par>
                              <p:par>
                                <p:cTn id="81" presetID="10" presetClass="exit" presetSubtype="0" fill="hold" grpId="0" nodeType="withEffect">
                                  <p:stCondLst>
                                    <p:cond delay="0"/>
                                  </p:stCondLst>
                                  <p:childTnLst>
                                    <p:animEffect transition="out" filter="fade">
                                      <p:cBhvr>
                                        <p:cTn id="82" dur="500"/>
                                        <p:tgtEl>
                                          <p:spTgt spid="54"/>
                                        </p:tgtEl>
                                      </p:cBhvr>
                                    </p:animEffect>
                                    <p:set>
                                      <p:cBhvr>
                                        <p:cTn id="83" dur="1" fill="hold">
                                          <p:stCondLst>
                                            <p:cond delay="499"/>
                                          </p:stCondLst>
                                        </p:cTn>
                                        <p:tgtEl>
                                          <p:spTgt spid="54"/>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5"/>
                                        </p:tgtEl>
                                      </p:cBhvr>
                                    </p:animEffect>
                                    <p:set>
                                      <p:cBhvr>
                                        <p:cTn id="86" dur="1" fill="hold">
                                          <p:stCondLst>
                                            <p:cond delay="499"/>
                                          </p:stCondLst>
                                        </p:cTn>
                                        <p:tgtEl>
                                          <p:spTgt spid="5"/>
                                        </p:tgtEl>
                                        <p:attrNameLst>
                                          <p:attrName>style.visibility</p:attrName>
                                        </p:attrNameLst>
                                      </p:cBhvr>
                                      <p:to>
                                        <p:strVal val="hidden"/>
                                      </p:to>
                                    </p:set>
                                  </p:childTnLst>
                                </p:cTn>
                              </p:par>
                              <p:par>
                                <p:cTn id="87" presetID="10" presetClass="entr" presetSubtype="0" fill="hold" grpId="0" nodeType="withEffect">
                                  <p:stCondLst>
                                    <p:cond delay="0"/>
                                  </p:stCondLst>
                                  <p:childTnLst>
                                    <p:set>
                                      <p:cBhvr>
                                        <p:cTn id="88" dur="1" fill="hold">
                                          <p:stCondLst>
                                            <p:cond delay="0"/>
                                          </p:stCondLst>
                                        </p:cTn>
                                        <p:tgtEl>
                                          <p:spTgt spid="63"/>
                                        </p:tgtEl>
                                        <p:attrNameLst>
                                          <p:attrName>style.visibility</p:attrName>
                                        </p:attrNameLst>
                                      </p:cBhvr>
                                      <p:to>
                                        <p:strVal val="visible"/>
                                      </p:to>
                                    </p:set>
                                    <p:animEffect transition="in" filter="fade">
                                      <p:cBhvr>
                                        <p:cTn id="89" dur="500"/>
                                        <p:tgtEl>
                                          <p:spTgt spid="63"/>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xit" presetSubtype="0" fill="hold" grpId="1" nodeType="clickEffect">
                                  <p:stCondLst>
                                    <p:cond delay="0"/>
                                  </p:stCondLst>
                                  <p:childTnLst>
                                    <p:animEffect transition="out" filter="fade">
                                      <p:cBhvr>
                                        <p:cTn id="93" dur="500"/>
                                        <p:tgtEl>
                                          <p:spTgt spid="43"/>
                                        </p:tgtEl>
                                      </p:cBhvr>
                                    </p:animEffect>
                                    <p:set>
                                      <p:cBhvr>
                                        <p:cTn id="94" dur="1" fill="hold">
                                          <p:stCondLst>
                                            <p:cond delay="499"/>
                                          </p:stCondLst>
                                        </p:cTn>
                                        <p:tgtEl>
                                          <p:spTgt spid="43"/>
                                        </p:tgtEl>
                                        <p:attrNameLst>
                                          <p:attrName>style.visibility</p:attrName>
                                        </p:attrNameLst>
                                      </p:cBhvr>
                                      <p:to>
                                        <p:strVal val="hidden"/>
                                      </p:to>
                                    </p:set>
                                  </p:childTnLst>
                                </p:cTn>
                              </p:par>
                              <p:par>
                                <p:cTn id="95" presetID="10" presetClass="entr" presetSubtype="0" fill="hold" grpId="0" nodeType="withEffect">
                                  <p:stCondLst>
                                    <p:cond delay="0"/>
                                  </p:stCondLst>
                                  <p:childTnLst>
                                    <p:set>
                                      <p:cBhvr>
                                        <p:cTn id="96" dur="1" fill="hold">
                                          <p:stCondLst>
                                            <p:cond delay="0"/>
                                          </p:stCondLst>
                                        </p:cTn>
                                        <p:tgtEl>
                                          <p:spTgt spid="65"/>
                                        </p:tgtEl>
                                        <p:attrNameLst>
                                          <p:attrName>style.visibility</p:attrName>
                                        </p:attrNameLst>
                                      </p:cBhvr>
                                      <p:to>
                                        <p:strVal val="visible"/>
                                      </p:to>
                                    </p:set>
                                    <p:animEffect transition="in" filter="fade">
                                      <p:cBhvr>
                                        <p:cTn id="97" dur="500"/>
                                        <p:tgtEl>
                                          <p:spTgt spid="65"/>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66"/>
                                        </p:tgtEl>
                                        <p:attrNameLst>
                                          <p:attrName>style.visibility</p:attrName>
                                        </p:attrNameLst>
                                      </p:cBhvr>
                                      <p:to>
                                        <p:strVal val="visible"/>
                                      </p:to>
                                    </p:set>
                                    <p:animEffect transition="in" filter="fade">
                                      <p:cBhvr>
                                        <p:cTn id="100" dur="1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31" grpId="0"/>
      <p:bldP spid="31" grpId="1"/>
      <p:bldP spid="38" grpId="0"/>
      <p:bldP spid="38" grpId="1"/>
      <p:bldP spid="43" grpId="0"/>
      <p:bldP spid="43" grpId="1"/>
      <p:bldP spid="5" grpId="0"/>
      <p:bldP spid="5" grpId="1"/>
      <p:bldP spid="53" grpId="0"/>
      <p:bldP spid="53" grpId="1"/>
      <p:bldP spid="62" grpId="0" animBg="1"/>
      <p:bldP spid="63" grpId="0"/>
      <p:bldP spid="65" grpId="0"/>
      <p:bldP spid="6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800" dirty="0"/>
          </a:p>
          <a:p>
            <a:r>
              <a:rPr lang="en-US" sz="1800" dirty="0" err="1"/>
              <a:t>Jeremie</a:t>
            </a:r>
            <a:r>
              <a:rPr lang="en-US" sz="1800" dirty="0"/>
              <a:t> S. Kim, </a:t>
            </a:r>
            <a:r>
              <a:rPr lang="en-US" sz="1800" dirty="0" err="1"/>
              <a:t>Minesh</a:t>
            </a:r>
            <a:r>
              <a:rPr lang="en-US" sz="1800" dirty="0"/>
              <a:t> Patel, Hasan Hassan, Lois </a:t>
            </a:r>
            <a:r>
              <a:rPr lang="en-US" sz="1800" dirty="0" err="1"/>
              <a:t>Orosa</a:t>
            </a:r>
            <a:r>
              <a:rPr lang="en-US" sz="1800" dirty="0"/>
              <a:t>, and Onur Mutlu,</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"D-RaNGe: Using Commodity DRAM Devices to Generate True Random Numbers with Low Latency and High Throughput"</a:t>
            </a:r>
            <a:br>
              <a:rPr lang="en-US" sz="1800" dirty="0">
                <a:solidFill>
                  <a:srgbClr val="0432FF"/>
                </a:solidFill>
              </a:rPr>
            </a:br>
            <a:r>
              <a:rPr lang="en-US" sz="1800" i="1" dirty="0"/>
              <a:t>Proceedings of the </a:t>
            </a:r>
            <a:r>
              <a:rPr lang="en-US" sz="1800" i="1" dirty="0">
                <a:hlinkClick r:id="rId3"/>
              </a:rPr>
              <a:t>25th International Symposium on High-Performance Computer Architecture</a:t>
            </a:r>
            <a:r>
              <a:rPr lang="en-US" sz="1800" i="1" dirty="0"/>
              <a:t> (</a:t>
            </a:r>
            <a:r>
              <a:rPr lang="en-US" sz="1800" b="1" i="1" dirty="0"/>
              <a:t>HPCA</a:t>
            </a:r>
            <a:r>
              <a:rPr lang="en-US" sz="1800" i="1" dirty="0"/>
              <a:t>)</a:t>
            </a:r>
            <a:r>
              <a:rPr lang="en-US" sz="1800" dirty="0"/>
              <a:t>, Washington, DC, USA, February 2019.</a:t>
            </a:r>
            <a:br>
              <a:rPr lang="en-US" sz="1800" dirty="0"/>
            </a:br>
            <a:r>
              <a:rPr lang="en-US" sz="1800" dirty="0"/>
              <a:t>[</a:t>
            </a:r>
            <a:r>
              <a:rPr lang="en-US" sz="1800" dirty="0">
                <a:hlinkClick r:id="rId4"/>
              </a:rPr>
              <a:t>Slides (pptx)</a:t>
            </a:r>
            <a:r>
              <a:rPr lang="en-US" sz="1800" dirty="0"/>
              <a:t> </a:t>
            </a:r>
            <a:r>
              <a:rPr lang="en-US" sz="1800" dirty="0">
                <a:hlinkClick r:id="rId5"/>
              </a:rPr>
              <a:t>(pdf)</a:t>
            </a:r>
            <a:r>
              <a:rPr lang="en-US" sz="1800" dirty="0"/>
              <a:t>]</a:t>
            </a:r>
            <a:br>
              <a:rPr lang="en-US" sz="1800" dirty="0"/>
            </a:br>
            <a:r>
              <a:rPr lang="en-US" sz="1800" dirty="0"/>
              <a:t>[</a:t>
            </a:r>
            <a:r>
              <a:rPr lang="en-US" sz="1800" dirty="0">
                <a:hlinkClick r:id="rId6"/>
              </a:rPr>
              <a:t>Full Talk Video</a:t>
            </a:r>
            <a:r>
              <a:rPr lang="en-US" sz="1800" dirty="0"/>
              <a:t> (21 minutes)]</a:t>
            </a:r>
            <a:br>
              <a:rPr lang="en-US" sz="1800" dirty="0"/>
            </a:br>
            <a:r>
              <a:rPr lang="en-US" sz="1800" dirty="0"/>
              <a:t>[</a:t>
            </a:r>
            <a:r>
              <a:rPr lang="en-US" sz="1800" dirty="0">
                <a:hlinkClick r:id="rId7"/>
              </a:rPr>
              <a:t>Full Talk Lecture Video</a:t>
            </a:r>
            <a:r>
              <a:rPr lang="en-US" sz="1800" dirty="0"/>
              <a:t> (27 minutes)]</a:t>
            </a:r>
            <a:br>
              <a:rPr lang="en-US" sz="1800" dirty="0"/>
            </a:br>
            <a:r>
              <a:rPr lang="en-US" sz="1800" b="1" i="1" dirty="0">
                <a:solidFill>
                  <a:srgbClr val="FF0000"/>
                </a:solidFill>
              </a:rPr>
              <a:t>Top Picks Honorable Mention by IEEE Micro.</a:t>
            </a:r>
            <a:endParaRPr lang="en-US" sz="1800" dirty="0">
              <a:solidFill>
                <a:srgbClr val="FF0000"/>
              </a:solidFill>
            </a:endParaRPr>
          </a:p>
          <a:p>
            <a:pPr marL="0" indent="0">
              <a:buNone/>
            </a:pPr>
            <a:br>
              <a:rPr lang="en-US" sz="1800" dirty="0"/>
            </a:br>
            <a:endParaRPr lang="en-US" sz="1800" dirty="0"/>
          </a:p>
        </p:txBody>
      </p:sp>
      <p:pic>
        <p:nvPicPr>
          <p:cNvPr id="3" name="Picture 2">
            <a:extLst>
              <a:ext uri="{FF2B5EF4-FFF2-40B4-BE49-F238E27FC236}">
                <a16:creationId xmlns:a16="http://schemas.microsoft.com/office/drawing/2014/main" id="{0EA301F4-CBFE-074F-8AB7-6C9F3BE4D6A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0" y="3984812"/>
            <a:ext cx="9144000" cy="2180492"/>
          </a:xfrm>
          <a:prstGeom prst="rect">
            <a:avLst/>
          </a:prstGeom>
        </p:spPr>
      </p:pic>
    </p:spTree>
    <p:extLst>
      <p:ext uri="{BB962C8B-B14F-4D97-AF65-F5344CB8AC3E}">
        <p14:creationId xmlns:p14="http://schemas.microsoft.com/office/powerpoint/2010/main" val="3160612534"/>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800" dirty="0"/>
          </a:p>
          <a:p>
            <a:r>
              <a:rPr lang="en-US" sz="1700" dirty="0" err="1"/>
              <a:t>Ataberk</a:t>
            </a:r>
            <a:r>
              <a:rPr lang="en-US" sz="1700" dirty="0"/>
              <a:t> </a:t>
            </a:r>
            <a:r>
              <a:rPr lang="en-US" sz="1700" dirty="0" err="1"/>
              <a:t>Olgun</a:t>
            </a:r>
            <a:r>
              <a:rPr lang="en-US" sz="1700" dirty="0"/>
              <a:t>, </a:t>
            </a:r>
            <a:r>
              <a:rPr lang="en-US" sz="1700" dirty="0" err="1"/>
              <a:t>Minesh</a:t>
            </a:r>
            <a:r>
              <a:rPr lang="en-US" sz="1700" dirty="0"/>
              <a:t> Patel, A. </a:t>
            </a:r>
            <a:r>
              <a:rPr lang="en-US" sz="1700" dirty="0" err="1"/>
              <a:t>Giray</a:t>
            </a:r>
            <a:r>
              <a:rPr lang="en-US" sz="1700" dirty="0"/>
              <a:t> </a:t>
            </a:r>
            <a:r>
              <a:rPr lang="en-US" sz="1700" dirty="0" err="1"/>
              <a:t>Yaglikci</a:t>
            </a:r>
            <a:r>
              <a:rPr lang="en-US" sz="1700" dirty="0"/>
              <a:t>, </a:t>
            </a:r>
            <a:r>
              <a:rPr lang="en-US" sz="1700" dirty="0" err="1"/>
              <a:t>Haocong</a:t>
            </a:r>
            <a:r>
              <a:rPr lang="en-US" sz="1700" dirty="0"/>
              <a:t> Luo, </a:t>
            </a:r>
            <a:r>
              <a:rPr lang="en-US" sz="1700" dirty="0" err="1"/>
              <a:t>Jeremie</a:t>
            </a:r>
            <a:r>
              <a:rPr lang="en-US" sz="1700" dirty="0"/>
              <a:t> S. Kim, F. </a:t>
            </a:r>
            <a:r>
              <a:rPr lang="en-US" sz="1700" dirty="0" err="1"/>
              <a:t>Nisa</a:t>
            </a:r>
            <a:r>
              <a:rPr lang="en-US" sz="1700" dirty="0"/>
              <a:t> </a:t>
            </a:r>
            <a:r>
              <a:rPr lang="en-US" sz="1700" dirty="0" err="1"/>
              <a:t>Bostanci</a:t>
            </a:r>
            <a:r>
              <a:rPr lang="en-US" sz="1700" dirty="0"/>
              <a:t>, Nandita Vijaykumar, </a:t>
            </a:r>
            <a:r>
              <a:rPr lang="en-US" sz="1700" dirty="0" err="1"/>
              <a:t>Oguz</a:t>
            </a:r>
            <a:r>
              <a:rPr lang="en-US" sz="1700" dirty="0"/>
              <a:t> </a:t>
            </a:r>
            <a:r>
              <a:rPr lang="en-US" sz="1700" dirty="0" err="1"/>
              <a:t>Ergin</a:t>
            </a:r>
            <a:r>
              <a:rPr lang="en-US" sz="1700" dirty="0"/>
              <a:t>, and Onur Mutlu,</a:t>
            </a:r>
            <a:br>
              <a:rPr lang="en-US" sz="1700" dirty="0"/>
            </a:br>
            <a:r>
              <a:rPr lang="en-US" sz="1700" b="1" dirty="0">
                <a:solidFill>
                  <a:srgbClr val="0000FF"/>
                </a:solidFill>
                <a:hlinkClick r:id="rId2">
                  <a:extLst>
                    <a:ext uri="{A12FA001-AC4F-418D-AE19-62706E023703}">
                      <ahyp:hlinkClr xmlns:ahyp="http://schemas.microsoft.com/office/drawing/2018/hyperlinkcolor" val="tx"/>
                    </a:ext>
                  </a:extLst>
                </a:hlinkClick>
              </a:rPr>
              <a:t>"QUAC-TRNG: High-Throughput True Random Number Generation Using Quadruple Row Activation in Commodity DRAM Chips"</a:t>
            </a:r>
            <a:br>
              <a:rPr lang="en-US" sz="1700" dirty="0"/>
            </a:br>
            <a:r>
              <a:rPr lang="en-US" sz="1700" i="1" dirty="0"/>
              <a:t>Proceedings of the </a:t>
            </a:r>
            <a:r>
              <a:rPr lang="en-US" sz="1700" i="1" dirty="0">
                <a:hlinkClick r:id="rId3"/>
              </a:rPr>
              <a:t>48th International Symposium on Computer Architecture</a:t>
            </a:r>
            <a:r>
              <a:rPr lang="en-US" sz="1700" i="1" dirty="0"/>
              <a:t> (</a:t>
            </a:r>
            <a:r>
              <a:rPr lang="en-US" sz="1700" b="1" i="1" dirty="0"/>
              <a:t>ISCA</a:t>
            </a:r>
            <a:r>
              <a:rPr lang="en-US" sz="1700" i="1" dirty="0"/>
              <a:t>)</a:t>
            </a:r>
            <a:r>
              <a:rPr lang="en-US" sz="1700" dirty="0"/>
              <a:t>, Virtual, June 2021.</a:t>
            </a:r>
            <a:br>
              <a:rPr lang="en-US" sz="1700" dirty="0"/>
            </a:br>
            <a:r>
              <a:rPr lang="en-US" sz="1700" dirty="0"/>
              <a:t>[</a:t>
            </a:r>
            <a:r>
              <a:rPr lang="en-US" sz="1700" dirty="0">
                <a:hlinkClick r:id="rId4"/>
              </a:rPr>
              <a:t>Slides (pptx)</a:t>
            </a:r>
            <a:r>
              <a:rPr lang="en-US" sz="1700" dirty="0"/>
              <a:t> </a:t>
            </a:r>
            <a:r>
              <a:rPr lang="en-US" sz="1700" dirty="0">
                <a:hlinkClick r:id="rId5"/>
              </a:rPr>
              <a:t>(pdf)</a:t>
            </a:r>
            <a:r>
              <a:rPr lang="en-US" sz="1700" dirty="0"/>
              <a:t>]</a:t>
            </a:r>
            <a:br>
              <a:rPr lang="en-US" sz="1700" dirty="0"/>
            </a:br>
            <a:r>
              <a:rPr lang="en-US" sz="1700" dirty="0"/>
              <a:t>[</a:t>
            </a:r>
            <a:r>
              <a:rPr lang="en-US" sz="1700" dirty="0">
                <a:hlinkClick r:id="rId6"/>
              </a:rPr>
              <a:t>Short Talk Slides (pptx)</a:t>
            </a:r>
            <a:r>
              <a:rPr lang="en-US" sz="1700" dirty="0"/>
              <a:t> </a:t>
            </a:r>
            <a:r>
              <a:rPr lang="en-US" sz="1700" dirty="0">
                <a:hlinkClick r:id="rId7"/>
              </a:rPr>
              <a:t>(pdf)</a:t>
            </a:r>
            <a:r>
              <a:rPr lang="en-US" sz="1700" dirty="0"/>
              <a:t>]</a:t>
            </a:r>
            <a:br>
              <a:rPr lang="en-US" sz="1700" dirty="0"/>
            </a:br>
            <a:r>
              <a:rPr lang="en-US" sz="1700" dirty="0"/>
              <a:t>[</a:t>
            </a:r>
            <a:r>
              <a:rPr lang="en-US" sz="1700" dirty="0">
                <a:hlinkClick r:id="rId8"/>
              </a:rPr>
              <a:t>Talk Video</a:t>
            </a:r>
            <a:r>
              <a:rPr lang="en-US" sz="1700" dirty="0"/>
              <a:t> (25 minutes)]</a:t>
            </a:r>
            <a:br>
              <a:rPr lang="en-US" sz="1700" dirty="0"/>
            </a:br>
            <a:r>
              <a:rPr lang="en-US" sz="1700" dirty="0"/>
              <a:t>[</a:t>
            </a:r>
            <a:r>
              <a:rPr lang="en-US" sz="1700" dirty="0">
                <a:hlinkClick r:id="rId9"/>
              </a:rPr>
              <a:t>SAFARI Live Seminar Video</a:t>
            </a:r>
            <a:r>
              <a:rPr lang="en-US" sz="1700" dirty="0"/>
              <a:t> (1 </a:t>
            </a:r>
            <a:r>
              <a:rPr lang="en-US" sz="1700" dirty="0" err="1"/>
              <a:t>hr</a:t>
            </a:r>
            <a:r>
              <a:rPr lang="en-US" sz="1700" dirty="0"/>
              <a:t> 26 mins)]</a:t>
            </a:r>
          </a:p>
          <a:p>
            <a:pPr marL="0" indent="0">
              <a:buNone/>
            </a:pPr>
            <a:br>
              <a:rPr lang="en-US" sz="1800" dirty="0"/>
            </a:br>
            <a:br>
              <a:rPr lang="en-US" sz="1800" dirty="0"/>
            </a:br>
            <a:endParaRPr lang="en-US" sz="1800" dirty="0"/>
          </a:p>
        </p:txBody>
      </p:sp>
      <p:pic>
        <p:nvPicPr>
          <p:cNvPr id="5" name="Picture 4">
            <a:extLst>
              <a:ext uri="{FF2B5EF4-FFF2-40B4-BE49-F238E27FC236}">
                <a16:creationId xmlns:a16="http://schemas.microsoft.com/office/drawing/2014/main" id="{C346B698-045C-9044-B1A7-4FFDCCB4C3C3}"/>
              </a:ext>
            </a:extLst>
          </p:cNvPr>
          <p:cNvPicPr>
            <a:picLocks noChangeAspect="1"/>
          </p:cNvPicPr>
          <p:nvPr/>
        </p:nvPicPr>
        <p:blipFill>
          <a:blip r:embed="rId10"/>
          <a:stretch>
            <a:fillRect/>
          </a:stretch>
        </p:blipFill>
        <p:spPr>
          <a:xfrm>
            <a:off x="0" y="4221088"/>
            <a:ext cx="9144000" cy="1726954"/>
          </a:xfrm>
          <a:prstGeom prst="rect">
            <a:avLst/>
          </a:prstGeom>
        </p:spPr>
      </p:pic>
    </p:spTree>
    <p:extLst>
      <p:ext uri="{BB962C8B-B14F-4D97-AF65-F5344CB8AC3E}">
        <p14:creationId xmlns:p14="http://schemas.microsoft.com/office/powerpoint/2010/main" val="236056227"/>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95928" cy="884238"/>
          </a:xfrm>
        </p:spPr>
        <p:txBody>
          <a:bodyPr/>
          <a:lstStyle/>
          <a:p>
            <a:r>
              <a:rPr lang="en-US" sz="3900" dirty="0"/>
              <a:t>In-DRAM True Random Number Generation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652239"/>
            <a:ext cx="8915400" cy="5153025"/>
          </a:xfrm>
        </p:spPr>
        <p:txBody>
          <a:bodyPr/>
          <a:lstStyle/>
          <a:p>
            <a:endParaRPr lang="en-US" sz="1700" dirty="0"/>
          </a:p>
          <a:p>
            <a:r>
              <a:rPr lang="en-US" sz="1700" dirty="0"/>
              <a:t>F. </a:t>
            </a:r>
            <a:r>
              <a:rPr lang="en-US" sz="1700" dirty="0" err="1"/>
              <a:t>Nisa</a:t>
            </a:r>
            <a:r>
              <a:rPr lang="en-US" sz="1700" dirty="0"/>
              <a:t> </a:t>
            </a:r>
            <a:r>
              <a:rPr lang="en-US" sz="1700" dirty="0" err="1"/>
              <a:t>Bostanci</a:t>
            </a:r>
            <a:r>
              <a:rPr lang="en-US" sz="1700" dirty="0"/>
              <a:t>, </a:t>
            </a:r>
            <a:r>
              <a:rPr lang="en-US" sz="1700" dirty="0" err="1"/>
              <a:t>Ataberk</a:t>
            </a:r>
            <a:r>
              <a:rPr lang="en-US" sz="1700" dirty="0"/>
              <a:t> </a:t>
            </a:r>
            <a:r>
              <a:rPr lang="en-US" sz="1700" dirty="0" err="1"/>
              <a:t>Olgun</a:t>
            </a:r>
            <a:r>
              <a:rPr lang="en-US" sz="1700" dirty="0"/>
              <a:t>, Lois </a:t>
            </a:r>
            <a:r>
              <a:rPr lang="en-US" sz="1700" dirty="0" err="1"/>
              <a:t>Orosa</a:t>
            </a:r>
            <a:r>
              <a:rPr lang="en-US" sz="1700" dirty="0"/>
              <a:t>, A. </a:t>
            </a:r>
            <a:r>
              <a:rPr lang="en-US" sz="1700" dirty="0" err="1"/>
              <a:t>Giray</a:t>
            </a:r>
            <a:r>
              <a:rPr lang="en-US" sz="1700" dirty="0"/>
              <a:t> </a:t>
            </a:r>
            <a:r>
              <a:rPr lang="en-US" sz="1700" dirty="0" err="1"/>
              <a:t>Yaglikci</a:t>
            </a:r>
            <a:r>
              <a:rPr lang="en-US" sz="1700" dirty="0"/>
              <a:t>, </a:t>
            </a:r>
            <a:r>
              <a:rPr lang="en-US" sz="1700" dirty="0" err="1"/>
              <a:t>Jeremie</a:t>
            </a:r>
            <a:r>
              <a:rPr lang="en-US" sz="1700" dirty="0"/>
              <a:t> S. Kim, Hasan Hassan, </a:t>
            </a:r>
            <a:r>
              <a:rPr lang="en-US" sz="1700" dirty="0" err="1"/>
              <a:t>Oguz</a:t>
            </a:r>
            <a:r>
              <a:rPr lang="en-US" sz="1700" dirty="0"/>
              <a:t> </a:t>
            </a:r>
            <a:r>
              <a:rPr lang="en-US" sz="1700" dirty="0" err="1"/>
              <a:t>Ergin</a:t>
            </a:r>
            <a:r>
              <a:rPr lang="en-US" sz="1700" dirty="0"/>
              <a:t>, and Onur Mutlu,</a:t>
            </a:r>
            <a:br>
              <a:rPr lang="en-US" sz="1700" dirty="0"/>
            </a:br>
            <a:r>
              <a:rPr lang="en-US" sz="1700" b="1" dirty="0">
                <a:solidFill>
                  <a:srgbClr val="0000FF"/>
                </a:solidFill>
                <a:hlinkClick r:id="rId2">
                  <a:extLst>
                    <a:ext uri="{A12FA001-AC4F-418D-AE19-62706E023703}">
                      <ahyp:hlinkClr xmlns:ahyp="http://schemas.microsoft.com/office/drawing/2018/hyperlinkcolor" val="tx"/>
                    </a:ext>
                  </a:extLst>
                </a:hlinkClick>
              </a:rPr>
              <a:t>"DR-STRaNGe: End-to-End System Design for DRAM-based True Random Number Generators"</a:t>
            </a:r>
            <a:br>
              <a:rPr lang="en-US" sz="1700" dirty="0">
                <a:solidFill>
                  <a:srgbClr val="0000FF"/>
                </a:solidFill>
              </a:rPr>
            </a:br>
            <a:r>
              <a:rPr lang="en-US" sz="1700" i="1" dirty="0"/>
              <a:t>Proceedings of the </a:t>
            </a:r>
            <a:r>
              <a:rPr lang="en-US" sz="1700" i="1" dirty="0">
                <a:hlinkClick r:id="rId3"/>
              </a:rPr>
              <a:t>28th International Symposium on High-Performance Computer Architecture</a:t>
            </a:r>
            <a:r>
              <a:rPr lang="en-US" sz="1700" i="1" dirty="0"/>
              <a:t> (</a:t>
            </a:r>
            <a:r>
              <a:rPr lang="en-US" sz="1700" b="1" i="1" dirty="0"/>
              <a:t>HPCA</a:t>
            </a:r>
            <a:r>
              <a:rPr lang="en-US" sz="1700" i="1" dirty="0"/>
              <a:t>)</a:t>
            </a:r>
            <a:r>
              <a:rPr lang="en-US" sz="1700" dirty="0"/>
              <a:t>, Virtual, April 2022.</a:t>
            </a:r>
            <a:br>
              <a:rPr lang="en-US" sz="1700" dirty="0"/>
            </a:br>
            <a:r>
              <a:rPr lang="en-US" sz="1700" dirty="0"/>
              <a:t>[</a:t>
            </a:r>
            <a:r>
              <a:rPr lang="en-US" sz="1700" dirty="0">
                <a:hlinkClick r:id="rId4"/>
              </a:rPr>
              <a:t>Slides (pptx)</a:t>
            </a:r>
            <a:r>
              <a:rPr lang="en-US" sz="1700" dirty="0"/>
              <a:t> </a:t>
            </a:r>
            <a:r>
              <a:rPr lang="en-US" sz="1700" dirty="0">
                <a:hlinkClick r:id="rId5"/>
              </a:rPr>
              <a:t>(pdf)</a:t>
            </a:r>
            <a:r>
              <a:rPr lang="en-US" sz="1700" dirty="0"/>
              <a:t>]</a:t>
            </a:r>
            <a:br>
              <a:rPr lang="en-US" sz="1700" dirty="0"/>
            </a:br>
            <a:r>
              <a:rPr lang="en-US" sz="1700" dirty="0"/>
              <a:t>[</a:t>
            </a:r>
            <a:r>
              <a:rPr lang="en-US" sz="1700" dirty="0">
                <a:hlinkClick r:id="rId6"/>
              </a:rPr>
              <a:t>Short Talk Slides (pptx)</a:t>
            </a:r>
            <a:r>
              <a:rPr lang="en-US" sz="1700" dirty="0"/>
              <a:t> </a:t>
            </a:r>
            <a:r>
              <a:rPr lang="en-US" sz="1700" dirty="0">
                <a:hlinkClick r:id="rId7"/>
              </a:rPr>
              <a:t>(pdf)</a:t>
            </a:r>
            <a:r>
              <a:rPr lang="en-US" sz="1700" dirty="0"/>
              <a:t>]</a:t>
            </a:r>
          </a:p>
          <a:p>
            <a:pPr marL="0" indent="0">
              <a:buNone/>
            </a:pPr>
            <a:br>
              <a:rPr lang="en-US" sz="1700" dirty="0"/>
            </a:br>
            <a:br>
              <a:rPr lang="en-US" sz="1700" dirty="0"/>
            </a:br>
            <a:endParaRPr lang="en-US" sz="1700" dirty="0"/>
          </a:p>
        </p:txBody>
      </p:sp>
      <p:pic>
        <p:nvPicPr>
          <p:cNvPr id="3" name="Picture 2">
            <a:extLst>
              <a:ext uri="{FF2B5EF4-FFF2-40B4-BE49-F238E27FC236}">
                <a16:creationId xmlns:a16="http://schemas.microsoft.com/office/drawing/2014/main" id="{F6CE8127-50F1-6E46-970D-5C4BAC456EE8}"/>
              </a:ext>
            </a:extLst>
          </p:cNvPr>
          <p:cNvPicPr>
            <a:picLocks noChangeAspect="1"/>
          </p:cNvPicPr>
          <p:nvPr/>
        </p:nvPicPr>
        <p:blipFill>
          <a:blip r:embed="rId8"/>
          <a:stretch>
            <a:fillRect/>
          </a:stretch>
        </p:blipFill>
        <p:spPr>
          <a:xfrm>
            <a:off x="0" y="3717032"/>
            <a:ext cx="9144000" cy="2399168"/>
          </a:xfrm>
          <a:prstGeom prst="rect">
            <a:avLst/>
          </a:prstGeom>
        </p:spPr>
      </p:pic>
      <p:sp>
        <p:nvSpPr>
          <p:cNvPr id="6" name="TextBox 5">
            <a:extLst>
              <a:ext uri="{FF2B5EF4-FFF2-40B4-BE49-F238E27FC236}">
                <a16:creationId xmlns:a16="http://schemas.microsoft.com/office/drawing/2014/main" id="{E1372BCE-C8A6-2D4D-B9A1-E34D95C97AFB}"/>
              </a:ext>
            </a:extLst>
          </p:cNvPr>
          <p:cNvSpPr txBox="1"/>
          <p:nvPr/>
        </p:nvSpPr>
        <p:spPr>
          <a:xfrm>
            <a:off x="1779861" y="6438543"/>
            <a:ext cx="516840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Tahoma"/>
                <a:ea typeface="+mn-ea"/>
                <a:cs typeface="+mn-cs"/>
                <a:hlinkClick r:id="rId9">
                  <a:extLst>
                    <a:ext uri="{A12FA001-AC4F-418D-AE19-62706E023703}">
                      <ahyp:hlinkClr xmlns:ahyp="http://schemas.microsoft.com/office/drawing/2018/hyperlinkcolor" val="tx"/>
                    </a:ext>
                  </a:extLst>
                </a:hlinkClick>
              </a:rPr>
              <a:t>https://arxiv.org/pdf/2201.01385.pdf</a:t>
            </a:r>
            <a:endParaRPr kumimoji="0" lang="en-US" sz="2000" b="1" i="0" u="none" strike="noStrike" kern="1200" cap="none" spc="0" normalizeH="0" baseline="0" noProof="0" dirty="0">
              <a:ln>
                <a:noFill/>
              </a:ln>
              <a:solidFill>
                <a:srgbClr val="0000FF"/>
              </a:solidFill>
              <a:effectLst/>
              <a:uLnTx/>
              <a:uFillTx/>
              <a:latin typeface="Tahoma"/>
              <a:ea typeface="+mn-ea"/>
              <a:cs typeface="+mn-cs"/>
            </a:endParaRPr>
          </a:p>
        </p:txBody>
      </p:sp>
    </p:spTree>
    <p:extLst>
      <p:ext uri="{BB962C8B-B14F-4D97-AF65-F5344CB8AC3E}">
        <p14:creationId xmlns:p14="http://schemas.microsoft.com/office/powerpoint/2010/main" val="8222428"/>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dirty="0"/>
              <a:t>In-DRAM Physical Unclonable Functions</a:t>
            </a:r>
          </a:p>
        </p:txBody>
      </p:sp>
      <p:sp>
        <p:nvSpPr>
          <p:cNvPr id="3" name="Content Placeholder 2"/>
          <p:cNvSpPr>
            <a:spLocks noGrp="1"/>
          </p:cNvSpPr>
          <p:nvPr>
            <p:ph idx="1"/>
          </p:nvPr>
        </p:nvSpPr>
        <p:spPr>
          <a:xfrm>
            <a:off x="228600" y="1043589"/>
            <a:ext cx="8915400" cy="5193723"/>
          </a:xfrm>
        </p:spPr>
        <p:txBody>
          <a:bodyPr/>
          <a:lstStyle/>
          <a:p>
            <a:r>
              <a:rPr lang="en-US" sz="1800" dirty="0" err="1"/>
              <a:t>Jeremie</a:t>
            </a:r>
            <a:r>
              <a:rPr lang="en-US" sz="1800" dirty="0"/>
              <a:t> S. Kim, </a:t>
            </a:r>
            <a:r>
              <a:rPr lang="en-US" sz="1800" dirty="0" err="1"/>
              <a:t>Minesh</a:t>
            </a:r>
            <a:r>
              <a:rPr lang="en-US" sz="1800" dirty="0"/>
              <a:t> Patel, Hasan Hassan, and Onur Mutlu,</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"The DRAM Latency PUF: Quickly Evaluating Physical Unclonable Functions by Exploiting the Latency-Reliability Tradeoff in Modern DRAM Devices"</a:t>
            </a:r>
            <a:br>
              <a:rPr lang="en-US" sz="1800" dirty="0">
                <a:solidFill>
                  <a:srgbClr val="0432FF"/>
                </a:solidFill>
              </a:rPr>
            </a:br>
            <a:r>
              <a:rPr lang="en-US" sz="1800" i="1" dirty="0"/>
              <a:t>Proceedings of the </a:t>
            </a:r>
            <a:r>
              <a:rPr lang="en-US" sz="1800" i="1" dirty="0">
                <a:hlinkClick r:id="rId3"/>
              </a:rPr>
              <a:t>24th International Symposium on High-Performance Computer Architecture</a:t>
            </a:r>
            <a:r>
              <a:rPr lang="en-US" sz="1800" i="1" dirty="0"/>
              <a:t> (</a:t>
            </a:r>
            <a:r>
              <a:rPr lang="en-US" sz="1800" b="1" i="1" dirty="0"/>
              <a:t>HPCA</a:t>
            </a:r>
            <a:r>
              <a:rPr lang="en-US" sz="1800" i="1" dirty="0"/>
              <a:t>)</a:t>
            </a:r>
            <a:r>
              <a:rPr lang="en-US" sz="1800" dirty="0"/>
              <a:t>, Vienna, Austria, February 2018.</a:t>
            </a:r>
            <a:br>
              <a:rPr lang="en-US" sz="1800" dirty="0"/>
            </a:br>
            <a:r>
              <a:rPr lang="en-US" sz="1800" dirty="0"/>
              <a:t>[</a:t>
            </a:r>
            <a:r>
              <a:rPr lang="en-US" sz="1800" dirty="0">
                <a:hlinkClick r:id="rId4"/>
              </a:rPr>
              <a:t>Lightning Talk Video</a:t>
            </a:r>
            <a:r>
              <a:rPr lang="en-US" sz="1800" dirty="0"/>
              <a:t>]</a:t>
            </a:r>
            <a:br>
              <a:rPr lang="en-US" sz="1800" dirty="0"/>
            </a:br>
            <a:r>
              <a:rPr lang="en-US" sz="1800" dirty="0"/>
              <a:t>[</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Lightning Session Slides (pptx)</a:t>
            </a:r>
            <a:r>
              <a:rPr lang="en-US" sz="1800" dirty="0"/>
              <a:t> </a:t>
            </a:r>
            <a:r>
              <a:rPr lang="en-US" sz="1800" dirty="0">
                <a:hlinkClick r:id="rId8"/>
              </a:rPr>
              <a:t>(pdf)</a:t>
            </a:r>
            <a:r>
              <a:rPr lang="en-US" sz="1800" dirty="0"/>
              <a:t>]</a:t>
            </a:r>
            <a:br>
              <a:rPr lang="en-US" sz="1800" dirty="0"/>
            </a:br>
            <a:r>
              <a:rPr lang="en-US" sz="1800" dirty="0"/>
              <a:t>[</a:t>
            </a:r>
            <a:r>
              <a:rPr lang="en-US" sz="1800" dirty="0">
                <a:hlinkClick r:id="rId9"/>
              </a:rPr>
              <a:t>Full Talk Lecture Video</a:t>
            </a:r>
            <a:r>
              <a:rPr lang="en-US" sz="1800" dirty="0"/>
              <a:t> (28 minutes)]</a:t>
            </a:r>
          </a:p>
          <a:p>
            <a:pPr marL="0" indent="0">
              <a:buNone/>
            </a:pP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F20A8ACC-E91F-5740-B3B1-88F1F6120918}"/>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0" y="4224367"/>
            <a:ext cx="9144000" cy="1724913"/>
          </a:xfrm>
          <a:prstGeom prst="rect">
            <a:avLst/>
          </a:prstGeom>
        </p:spPr>
      </p:pic>
    </p:spTree>
    <p:extLst>
      <p:ext uri="{BB962C8B-B14F-4D97-AF65-F5344CB8AC3E}">
        <p14:creationId xmlns:p14="http://schemas.microsoft.com/office/powerpoint/2010/main" val="306570778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38166A-FFB6-62B0-4928-D229F7E3EBB5}"/>
              </a:ext>
            </a:extLst>
          </p:cNvPr>
          <p:cNvSpPr>
            <a:spLocks noGrp="1"/>
          </p:cNvSpPr>
          <p:nvPr>
            <p:ph type="title"/>
          </p:nvPr>
        </p:nvSpPr>
        <p:spPr/>
        <p:txBody>
          <a:bodyPr/>
          <a:lstStyle/>
          <a:p>
            <a:r>
              <a:rPr lang="en-US" dirty="0"/>
              <a:t>In-Flash Bulk Bitwise Execution</a:t>
            </a:r>
          </a:p>
        </p:txBody>
      </p:sp>
      <p:sp>
        <p:nvSpPr>
          <p:cNvPr id="3" name="Content Placeholder 2">
            <a:extLst>
              <a:ext uri="{FF2B5EF4-FFF2-40B4-BE49-F238E27FC236}">
                <a16:creationId xmlns:a16="http://schemas.microsoft.com/office/drawing/2014/main" id="{5AA6DC65-58D9-77EA-5D80-02DB597A0CC1}"/>
              </a:ext>
            </a:extLst>
          </p:cNvPr>
          <p:cNvSpPr>
            <a:spLocks noGrp="1"/>
          </p:cNvSpPr>
          <p:nvPr>
            <p:ph idx="1"/>
          </p:nvPr>
        </p:nvSpPr>
        <p:spPr>
          <a:xfrm>
            <a:off x="228600" y="914400"/>
            <a:ext cx="8610600" cy="4876800"/>
          </a:xfrm>
        </p:spPr>
        <p:txBody>
          <a:bodyPr/>
          <a:lstStyle/>
          <a:p>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Jisung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Park,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Roknoddin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Azizi, Geraldo F. Oliveira, Mohammad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Rakesh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Nadig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David Novo, Juan Gómez-Luna,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Myungsuk</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Kim, and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Onur</a:t>
            </a:r>
            <a:r>
              <a:rPr lang="en-US" sz="1400" b="0" i="0" u="sng"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Mutlu</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1"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2">
                  <a:extLst>
                    <a:ext uri="{A12FA001-AC4F-418D-AE19-62706E023703}">
                      <ahyp:hlinkClr xmlns:ahyp="http://schemas.microsoft.com/office/drawing/2018/hyperlinkcolor" val="tx"/>
                    </a:ext>
                  </a:extLst>
                </a:hlinkClick>
              </a:rPr>
              <a:t>"Flash-Cosmos: In-Flash Bulk Bitwise Operations Using Inherent Computation Capability of NAND Flash Memory"</a:t>
            </a:r>
            <a:br>
              <a:rPr lang="en-US" sz="1400" b="0"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rPr>
            </a:b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3"/>
              </a:rPr>
              <a:t>55th International Symposium on Microarchitecture</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1"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Longer Lecture 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Lecture Video</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(44 minutes)]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arXiv version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p>
          <a:p>
            <a:pPr marL="0" indent="0">
              <a:buNone/>
            </a:pP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57D0709F-745A-D34B-B5DD-A81248C7CF95}"/>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CA38D597-0C40-6DA3-42C8-096F85D779A3}"/>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https://arxiv.org/pdf/2209.05566.pdf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pic>
        <p:nvPicPr>
          <p:cNvPr id="7" name="Picture 6">
            <a:extLst>
              <a:ext uri="{FF2B5EF4-FFF2-40B4-BE49-F238E27FC236}">
                <a16:creationId xmlns:a16="http://schemas.microsoft.com/office/drawing/2014/main" id="{7256A3E7-CB6F-CC49-960F-E75A178CABDA}"/>
              </a:ext>
            </a:extLst>
          </p:cNvPr>
          <p:cNvPicPr>
            <a:picLocks noChangeAspect="1"/>
          </p:cNvPicPr>
          <p:nvPr/>
        </p:nvPicPr>
        <p:blipFill>
          <a:blip r:embed="rId10"/>
          <a:stretch>
            <a:fillRect/>
          </a:stretch>
        </p:blipFill>
        <p:spPr>
          <a:xfrm>
            <a:off x="28004" y="3581400"/>
            <a:ext cx="9080500" cy="2260325"/>
          </a:xfrm>
          <a:prstGeom prst="rect">
            <a:avLst/>
          </a:prstGeom>
        </p:spPr>
      </p:pic>
    </p:spTree>
    <p:extLst>
      <p:ext uri="{BB962C8B-B14F-4D97-AF65-F5344CB8AC3E}">
        <p14:creationId xmlns:p14="http://schemas.microsoft.com/office/powerpoint/2010/main" val="184529272"/>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A Flash Cell</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A flash cell stores data by adjusting the </a:t>
            </a:r>
            <a:r>
              <a:rPr lang="en-CH" dirty="0">
                <a:solidFill>
                  <a:schemeClr val="accent1"/>
                </a:solidFill>
              </a:rPr>
              <a:t>amount of charge </a:t>
            </a:r>
            <a:r>
              <a:rPr lang="en-CH" dirty="0"/>
              <a:t>in the cell</a:t>
            </a:r>
          </a:p>
        </p:txBody>
      </p:sp>
      <p:grpSp>
        <p:nvGrpSpPr>
          <p:cNvPr id="5" name="Group 4">
            <a:extLst>
              <a:ext uri="{FF2B5EF4-FFF2-40B4-BE49-F238E27FC236}">
                <a16:creationId xmlns:a16="http://schemas.microsoft.com/office/drawing/2014/main" id="{2DA9BE76-316C-6AA2-D293-201EC44EFE79}"/>
              </a:ext>
            </a:extLst>
          </p:cNvPr>
          <p:cNvGrpSpPr/>
          <p:nvPr/>
        </p:nvGrpSpPr>
        <p:grpSpPr>
          <a:xfrm>
            <a:off x="1115474" y="1650844"/>
            <a:ext cx="2988324" cy="2026624"/>
            <a:chOff x="1115474" y="1650844"/>
            <a:chExt cx="2988324" cy="2026624"/>
          </a:xfrm>
        </p:grpSpPr>
        <p:sp>
          <p:nvSpPr>
            <p:cNvPr id="4" name="TextBox 3">
              <a:extLst>
                <a:ext uri="{FF2B5EF4-FFF2-40B4-BE49-F238E27FC236}">
                  <a16:creationId xmlns:a16="http://schemas.microsoft.com/office/drawing/2014/main" id="{DC950E47-2948-E218-8600-99E73695AD75}"/>
                </a:ext>
              </a:extLst>
            </p:cNvPr>
            <p:cNvSpPr txBox="1"/>
            <p:nvPr/>
          </p:nvSpPr>
          <p:spPr>
            <a:xfrm>
              <a:off x="1115474" y="3061915"/>
              <a:ext cx="2988324" cy="615553"/>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Erased Cell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(Low Charge Level)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 name="타원 299">
              <a:extLst>
                <a:ext uri="{FF2B5EF4-FFF2-40B4-BE49-F238E27FC236}">
                  <a16:creationId xmlns:a16="http://schemas.microsoft.com/office/drawing/2014/main" id="{B87899F4-6B53-60A2-4933-371DC85102E3}"/>
                </a:ext>
              </a:extLst>
            </p:cNvPr>
            <p:cNvSpPr/>
            <p:nvPr/>
          </p:nvSpPr>
          <p:spPr>
            <a:xfrm>
              <a:off x="1967037" y="1650844"/>
              <a:ext cx="1285199" cy="1281976"/>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grpSp>
        <p:nvGrpSpPr>
          <p:cNvPr id="6" name="Group 5">
            <a:extLst>
              <a:ext uri="{FF2B5EF4-FFF2-40B4-BE49-F238E27FC236}">
                <a16:creationId xmlns:a16="http://schemas.microsoft.com/office/drawing/2014/main" id="{AE7DE648-2A1A-AD69-52F3-0B8B25A8B3CB}"/>
              </a:ext>
            </a:extLst>
          </p:cNvPr>
          <p:cNvGrpSpPr/>
          <p:nvPr/>
        </p:nvGrpSpPr>
        <p:grpSpPr>
          <a:xfrm>
            <a:off x="5040202" y="1650844"/>
            <a:ext cx="2988324" cy="2026624"/>
            <a:chOff x="5040202" y="1650844"/>
            <a:chExt cx="2988324" cy="2026624"/>
          </a:xfrm>
        </p:grpSpPr>
        <p:sp>
          <p:nvSpPr>
            <p:cNvPr id="19" name="TextBox 18">
              <a:extLst>
                <a:ext uri="{FF2B5EF4-FFF2-40B4-BE49-F238E27FC236}">
                  <a16:creationId xmlns:a16="http://schemas.microsoft.com/office/drawing/2014/main" id="{E01C5098-2F55-DCD0-4035-DEF8021C7835}"/>
                </a:ext>
              </a:extLst>
            </p:cNvPr>
            <p:cNvSpPr txBox="1"/>
            <p:nvPr/>
          </p:nvSpPr>
          <p:spPr>
            <a:xfrm>
              <a:off x="5040202" y="3061915"/>
              <a:ext cx="2988324" cy="615553"/>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Programmed Cell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(High Charge Level)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2" name="타원 299">
              <a:extLst>
                <a:ext uri="{FF2B5EF4-FFF2-40B4-BE49-F238E27FC236}">
                  <a16:creationId xmlns:a16="http://schemas.microsoft.com/office/drawing/2014/main" id="{E1CC8831-2260-02FC-4A07-355018A60666}"/>
                </a:ext>
              </a:extLst>
            </p:cNvPr>
            <p:cNvSpPr/>
            <p:nvPr/>
          </p:nvSpPr>
          <p:spPr>
            <a:xfrm>
              <a:off x="5891765" y="1650844"/>
              <a:ext cx="1285199" cy="1281976"/>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44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grpSp>
        <p:nvGrpSpPr>
          <p:cNvPr id="8" name="Group 7">
            <a:extLst>
              <a:ext uri="{FF2B5EF4-FFF2-40B4-BE49-F238E27FC236}">
                <a16:creationId xmlns:a16="http://schemas.microsoft.com/office/drawing/2014/main" id="{CF8AEA67-5B70-308C-F2E2-AB663FEBD44B}"/>
              </a:ext>
            </a:extLst>
          </p:cNvPr>
          <p:cNvGrpSpPr/>
          <p:nvPr/>
        </p:nvGrpSpPr>
        <p:grpSpPr>
          <a:xfrm>
            <a:off x="1115474" y="3844239"/>
            <a:ext cx="7023522" cy="2271555"/>
            <a:chOff x="1115474" y="3844239"/>
            <a:chExt cx="7023522" cy="2271555"/>
          </a:xfrm>
        </p:grpSpPr>
        <p:sp>
          <p:nvSpPr>
            <p:cNvPr id="35" name="Down Arrow 34">
              <a:extLst>
                <a:ext uri="{FF2B5EF4-FFF2-40B4-BE49-F238E27FC236}">
                  <a16:creationId xmlns:a16="http://schemas.microsoft.com/office/drawing/2014/main" id="{30C9F20A-9ABF-D74B-C544-EFA47FEA1BD3}"/>
                </a:ext>
              </a:extLst>
            </p:cNvPr>
            <p:cNvSpPr/>
            <p:nvPr/>
          </p:nvSpPr>
          <p:spPr>
            <a:xfrm>
              <a:off x="2260315" y="3844239"/>
              <a:ext cx="708917" cy="65754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Down Arrow 35">
              <a:extLst>
                <a:ext uri="{FF2B5EF4-FFF2-40B4-BE49-F238E27FC236}">
                  <a16:creationId xmlns:a16="http://schemas.microsoft.com/office/drawing/2014/main" id="{780550EE-0828-1AD5-9060-5886910386FE}"/>
                </a:ext>
              </a:extLst>
            </p:cNvPr>
            <p:cNvSpPr/>
            <p:nvPr/>
          </p:nvSpPr>
          <p:spPr>
            <a:xfrm>
              <a:off x="6179905" y="3844239"/>
              <a:ext cx="708917" cy="65754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TextBox 36">
              <a:extLst>
                <a:ext uri="{FF2B5EF4-FFF2-40B4-BE49-F238E27FC236}">
                  <a16:creationId xmlns:a16="http://schemas.microsoft.com/office/drawing/2014/main" id="{2085BA2A-D88A-83D7-1AD7-BB80C4B438D5}"/>
                </a:ext>
              </a:extLst>
            </p:cNvPr>
            <p:cNvSpPr txBox="1"/>
            <p:nvPr/>
          </p:nvSpPr>
          <p:spPr>
            <a:xfrm>
              <a:off x="3077838" y="3988346"/>
              <a:ext cx="2988324" cy="369332"/>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Activation</a:t>
              </a:r>
              <a:endParaRPr kumimoji="0" lang="ko-KR" altLang="en-US" sz="24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endParaRPr>
            </a:p>
          </p:txBody>
        </p:sp>
        <p:grpSp>
          <p:nvGrpSpPr>
            <p:cNvPr id="39" name="그룹 835">
              <a:extLst>
                <a:ext uri="{FF2B5EF4-FFF2-40B4-BE49-F238E27FC236}">
                  <a16:creationId xmlns:a16="http://schemas.microsoft.com/office/drawing/2014/main" id="{DDEBB10B-7E35-6817-B638-57183281C32C}"/>
                </a:ext>
              </a:extLst>
            </p:cNvPr>
            <p:cNvGrpSpPr/>
            <p:nvPr/>
          </p:nvGrpSpPr>
          <p:grpSpPr>
            <a:xfrm>
              <a:off x="1870695" y="4769831"/>
              <a:ext cx="1477881" cy="530507"/>
              <a:chOff x="5890169" y="4312037"/>
              <a:chExt cx="1895988" cy="1103725"/>
            </a:xfrm>
          </p:grpSpPr>
          <p:grpSp>
            <p:nvGrpSpPr>
              <p:cNvPr id="42" name="그룹 822">
                <a:extLst>
                  <a:ext uri="{FF2B5EF4-FFF2-40B4-BE49-F238E27FC236}">
                    <a16:creationId xmlns:a16="http://schemas.microsoft.com/office/drawing/2014/main" id="{27D9802B-E4DE-F2A7-0E45-FC0B768A25CC}"/>
                  </a:ext>
                </a:extLst>
              </p:cNvPr>
              <p:cNvGrpSpPr/>
              <p:nvPr/>
            </p:nvGrpSpPr>
            <p:grpSpPr>
              <a:xfrm>
                <a:off x="6122466" y="4312037"/>
                <a:ext cx="1432853" cy="1103725"/>
                <a:chOff x="5991225" y="4310063"/>
                <a:chExt cx="496427" cy="273840"/>
              </a:xfrm>
            </p:grpSpPr>
            <p:cxnSp>
              <p:nvCxnSpPr>
                <p:cNvPr id="45" name="직선 연결선 771">
                  <a:extLst>
                    <a:ext uri="{FF2B5EF4-FFF2-40B4-BE49-F238E27FC236}">
                      <a16:creationId xmlns:a16="http://schemas.microsoft.com/office/drawing/2014/main" id="{6A1E1823-7909-865A-8C6B-E63A7E2613B5}"/>
                    </a:ext>
                  </a:extLst>
                </p:cNvPr>
                <p:cNvCxnSpPr>
                  <a:cxnSpLocks/>
                </p:cNvCxnSpPr>
                <p:nvPr/>
              </p:nvCxnSpPr>
              <p:spPr>
                <a:xfrm flipH="1">
                  <a:off x="5991225" y="4310063"/>
                  <a:ext cx="40482" cy="13692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789">
                  <a:extLst>
                    <a:ext uri="{FF2B5EF4-FFF2-40B4-BE49-F238E27FC236}">
                      <a16:creationId xmlns:a16="http://schemas.microsoft.com/office/drawing/2014/main" id="{F7F84726-CDFF-6839-D6BA-D1952FE4A995}"/>
                    </a:ext>
                  </a:extLst>
                </p:cNvPr>
                <p:cNvCxnSpPr>
                  <a:cxnSpLocks/>
                </p:cNvCxnSpPr>
                <p:nvPr/>
              </p:nvCxnSpPr>
              <p:spPr>
                <a:xfrm flipH="1">
                  <a:off x="6114445"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792">
                  <a:extLst>
                    <a:ext uri="{FF2B5EF4-FFF2-40B4-BE49-F238E27FC236}">
                      <a16:creationId xmlns:a16="http://schemas.microsoft.com/office/drawing/2014/main" id="{D2FDB726-09D1-8E5E-98EF-94D76B9BB500}"/>
                    </a:ext>
                  </a:extLst>
                </p:cNvPr>
                <p:cNvCxnSpPr>
                  <a:cxnSpLocks/>
                </p:cNvCxnSpPr>
                <p:nvPr/>
              </p:nvCxnSpPr>
              <p:spPr>
                <a:xfrm>
                  <a:off x="6031707"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07">
                  <a:extLst>
                    <a:ext uri="{FF2B5EF4-FFF2-40B4-BE49-F238E27FC236}">
                      <a16:creationId xmlns:a16="http://schemas.microsoft.com/office/drawing/2014/main" id="{8BCE4B49-81FE-B413-14BA-FCE45FAB4D43}"/>
                    </a:ext>
                  </a:extLst>
                </p:cNvPr>
                <p:cNvCxnSpPr>
                  <a:cxnSpLocks/>
                </p:cNvCxnSpPr>
                <p:nvPr/>
              </p:nvCxnSpPr>
              <p:spPr>
                <a:xfrm>
                  <a:off x="6197183"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9" name="직선 연결선 810">
                  <a:extLst>
                    <a:ext uri="{FF2B5EF4-FFF2-40B4-BE49-F238E27FC236}">
                      <a16:creationId xmlns:a16="http://schemas.microsoft.com/office/drawing/2014/main" id="{0D5213C8-CEC7-0291-F5E6-59029D0E54F7}"/>
                    </a:ext>
                  </a:extLst>
                </p:cNvPr>
                <p:cNvCxnSpPr>
                  <a:cxnSpLocks/>
                </p:cNvCxnSpPr>
                <p:nvPr/>
              </p:nvCxnSpPr>
              <p:spPr>
                <a:xfrm flipH="1">
                  <a:off x="6279921"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15">
                  <a:extLst>
                    <a:ext uri="{FF2B5EF4-FFF2-40B4-BE49-F238E27FC236}">
                      <a16:creationId xmlns:a16="http://schemas.microsoft.com/office/drawing/2014/main" id="{3A4EE30C-D460-3EB3-5336-03DD96AADDE1}"/>
                    </a:ext>
                  </a:extLst>
                </p:cNvPr>
                <p:cNvCxnSpPr>
                  <a:cxnSpLocks/>
                </p:cNvCxnSpPr>
                <p:nvPr/>
              </p:nvCxnSpPr>
              <p:spPr>
                <a:xfrm>
                  <a:off x="6362659" y="4310063"/>
                  <a:ext cx="82738" cy="27384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51" name="직선 연결선 819">
                  <a:extLst>
                    <a:ext uri="{FF2B5EF4-FFF2-40B4-BE49-F238E27FC236}">
                      <a16:creationId xmlns:a16="http://schemas.microsoft.com/office/drawing/2014/main" id="{216D47BB-C1BD-C246-A2E2-7612280CAAC3}"/>
                    </a:ext>
                  </a:extLst>
                </p:cNvPr>
                <p:cNvCxnSpPr>
                  <a:cxnSpLocks/>
                </p:cNvCxnSpPr>
                <p:nvPr/>
              </p:nvCxnSpPr>
              <p:spPr>
                <a:xfrm flipH="1">
                  <a:off x="6445397" y="4446983"/>
                  <a:ext cx="42255" cy="13692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grpSp>
          <p:cxnSp>
            <p:nvCxnSpPr>
              <p:cNvPr id="43" name="직선 연결선 826">
                <a:extLst>
                  <a:ext uri="{FF2B5EF4-FFF2-40B4-BE49-F238E27FC236}">
                    <a16:creationId xmlns:a16="http://schemas.microsoft.com/office/drawing/2014/main" id="{4B82898F-ED8F-41D1-5B83-F6A248C67B6D}"/>
                  </a:ext>
                </a:extLst>
              </p:cNvPr>
              <p:cNvCxnSpPr>
                <a:cxnSpLocks/>
              </p:cNvCxnSpPr>
              <p:nvPr/>
            </p:nvCxnSpPr>
            <p:spPr>
              <a:xfrm>
                <a:off x="5890169" y="4863900"/>
                <a:ext cx="232301" cy="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832">
                <a:extLst>
                  <a:ext uri="{FF2B5EF4-FFF2-40B4-BE49-F238E27FC236}">
                    <a16:creationId xmlns:a16="http://schemas.microsoft.com/office/drawing/2014/main" id="{DDD1B199-8ACE-9552-BC22-E2DAE6F475F7}"/>
                  </a:ext>
                </a:extLst>
              </p:cNvPr>
              <p:cNvCxnSpPr>
                <a:cxnSpLocks/>
              </p:cNvCxnSpPr>
              <p:nvPr/>
            </p:nvCxnSpPr>
            <p:spPr>
              <a:xfrm flipH="1">
                <a:off x="7552471" y="4863900"/>
                <a:ext cx="233686" cy="0"/>
              </a:xfrm>
              <a:prstGeom prst="line">
                <a:avLst/>
              </a:prstGeom>
              <a:ln w="28575" cap="rnd">
                <a:solidFill>
                  <a:schemeClr val="tx1"/>
                </a:solidFill>
                <a:round/>
              </a:ln>
            </p:spPr>
            <p:style>
              <a:lnRef idx="1">
                <a:schemeClr val="accent1"/>
              </a:lnRef>
              <a:fillRef idx="0">
                <a:schemeClr val="accent1"/>
              </a:fillRef>
              <a:effectRef idx="0">
                <a:schemeClr val="accent1"/>
              </a:effectRef>
              <a:fontRef idx="minor">
                <a:schemeClr val="tx1"/>
              </a:fontRef>
            </p:style>
          </p:cxnSp>
        </p:grpSp>
        <p:grpSp>
          <p:nvGrpSpPr>
            <p:cNvPr id="55" name="그룹 761">
              <a:extLst>
                <a:ext uri="{FF2B5EF4-FFF2-40B4-BE49-F238E27FC236}">
                  <a16:creationId xmlns:a16="http://schemas.microsoft.com/office/drawing/2014/main" id="{16E00A7A-ACE4-56C3-5C0D-F0EF94B08AAB}"/>
                </a:ext>
              </a:extLst>
            </p:cNvPr>
            <p:cNvGrpSpPr/>
            <p:nvPr/>
          </p:nvGrpSpPr>
          <p:grpSpPr>
            <a:xfrm>
              <a:off x="5815165" y="4868016"/>
              <a:ext cx="1438395" cy="298725"/>
              <a:chOff x="5608137" y="3394157"/>
              <a:chExt cx="338599" cy="70817"/>
            </a:xfrm>
          </p:grpSpPr>
          <p:grpSp>
            <p:nvGrpSpPr>
              <p:cNvPr id="56" name="그룹 753">
                <a:extLst>
                  <a:ext uri="{FF2B5EF4-FFF2-40B4-BE49-F238E27FC236}">
                    <a16:creationId xmlns:a16="http://schemas.microsoft.com/office/drawing/2014/main" id="{E9E80999-D225-8FDB-41EF-D7AD423298CF}"/>
                  </a:ext>
                </a:extLst>
              </p:cNvPr>
              <p:cNvGrpSpPr/>
              <p:nvPr/>
            </p:nvGrpSpPr>
            <p:grpSpPr>
              <a:xfrm rot="5400000">
                <a:off x="5739521" y="3307128"/>
                <a:ext cx="70817" cy="244875"/>
                <a:chOff x="5131625" y="2342062"/>
                <a:chExt cx="70817" cy="244875"/>
              </a:xfrm>
            </p:grpSpPr>
            <p:sp>
              <p:nvSpPr>
                <p:cNvPr id="59" name="타원 750">
                  <a:extLst>
                    <a:ext uri="{FF2B5EF4-FFF2-40B4-BE49-F238E27FC236}">
                      <a16:creationId xmlns:a16="http://schemas.microsoft.com/office/drawing/2014/main" id="{BD5113FB-645E-2407-245E-871847065EBF}"/>
                    </a:ext>
                  </a:extLst>
                </p:cNvPr>
                <p:cNvSpPr/>
                <p:nvPr/>
              </p:nvSpPr>
              <p:spPr>
                <a:xfrm>
                  <a:off x="5141482" y="2525977"/>
                  <a:ext cx="60960" cy="6096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0" name="타원 751">
                  <a:extLst>
                    <a:ext uri="{FF2B5EF4-FFF2-40B4-BE49-F238E27FC236}">
                      <a16:creationId xmlns:a16="http://schemas.microsoft.com/office/drawing/2014/main" id="{7214A0A5-38C2-9362-4CD2-D26A5FAD3809}"/>
                    </a:ext>
                  </a:extLst>
                </p:cNvPr>
                <p:cNvSpPr/>
                <p:nvPr/>
              </p:nvSpPr>
              <p:spPr>
                <a:xfrm>
                  <a:off x="5141467" y="2342062"/>
                  <a:ext cx="60960" cy="6096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1" name="직선 연결선 752">
                  <a:extLst>
                    <a:ext uri="{FF2B5EF4-FFF2-40B4-BE49-F238E27FC236}">
                      <a16:creationId xmlns:a16="http://schemas.microsoft.com/office/drawing/2014/main" id="{EFD7EE85-0C17-857C-8B22-39191E2CC398}"/>
                    </a:ext>
                  </a:extLst>
                </p:cNvPr>
                <p:cNvCxnSpPr>
                  <a:cxnSpLocks/>
                </p:cNvCxnSpPr>
                <p:nvPr/>
              </p:nvCxnSpPr>
              <p:spPr>
                <a:xfrm rot="19800000" flipV="1">
                  <a:off x="5131625" y="2409684"/>
                  <a:ext cx="0" cy="122952"/>
                </a:xfrm>
                <a:prstGeom prst="line">
                  <a:avLst/>
                </a:prstGeom>
                <a:ln w="28575" cap="sq">
                  <a:solidFill>
                    <a:schemeClr val="tx1"/>
                  </a:solidFill>
                  <a:bevel/>
                </a:ln>
              </p:spPr>
              <p:style>
                <a:lnRef idx="1">
                  <a:schemeClr val="accent1"/>
                </a:lnRef>
                <a:fillRef idx="0">
                  <a:schemeClr val="accent1"/>
                </a:fillRef>
                <a:effectRef idx="0">
                  <a:schemeClr val="accent1"/>
                </a:effectRef>
                <a:fontRef idx="minor">
                  <a:schemeClr val="tx1"/>
                </a:fontRef>
              </p:style>
            </p:cxnSp>
          </p:grpSp>
          <p:cxnSp>
            <p:nvCxnSpPr>
              <p:cNvPr id="57" name="직선 연결선 754">
                <a:extLst>
                  <a:ext uri="{FF2B5EF4-FFF2-40B4-BE49-F238E27FC236}">
                    <a16:creationId xmlns:a16="http://schemas.microsoft.com/office/drawing/2014/main" id="{9F9F121B-D2DF-6677-C4A7-8D59332017B4}"/>
                  </a:ext>
                </a:extLst>
              </p:cNvPr>
              <p:cNvCxnSpPr>
                <a:cxnSpLocks/>
              </p:cNvCxnSpPr>
              <p:nvPr/>
            </p:nvCxnSpPr>
            <p:spPr>
              <a:xfrm>
                <a:off x="5608137" y="3433763"/>
                <a:ext cx="44354" cy="0"/>
              </a:xfrm>
              <a:prstGeom prst="line">
                <a:avLst/>
              </a:prstGeom>
              <a:ln w="28575" cap="sq">
                <a:solidFill>
                  <a:schemeClr val="tx1"/>
                </a:solidFill>
                <a:bevel/>
              </a:ln>
            </p:spPr>
            <p:style>
              <a:lnRef idx="1">
                <a:schemeClr val="accent1"/>
              </a:lnRef>
              <a:fillRef idx="0">
                <a:schemeClr val="accent1"/>
              </a:fillRef>
              <a:effectRef idx="0">
                <a:schemeClr val="accent1"/>
              </a:effectRef>
              <a:fontRef idx="minor">
                <a:schemeClr val="tx1"/>
              </a:fontRef>
            </p:style>
          </p:cxnSp>
          <p:cxnSp>
            <p:nvCxnSpPr>
              <p:cNvPr id="58" name="직선 연결선 756">
                <a:extLst>
                  <a:ext uri="{FF2B5EF4-FFF2-40B4-BE49-F238E27FC236}">
                    <a16:creationId xmlns:a16="http://schemas.microsoft.com/office/drawing/2014/main" id="{DF49440D-0BFC-25B6-407A-1BA010A8DBC4}"/>
                  </a:ext>
                </a:extLst>
              </p:cNvPr>
              <p:cNvCxnSpPr>
                <a:cxnSpLocks/>
              </p:cNvCxnSpPr>
              <p:nvPr/>
            </p:nvCxnSpPr>
            <p:spPr>
              <a:xfrm>
                <a:off x="5902382" y="3433763"/>
                <a:ext cx="44354" cy="0"/>
              </a:xfrm>
              <a:prstGeom prst="line">
                <a:avLst/>
              </a:prstGeom>
              <a:ln w="28575" cap="sq">
                <a:solidFill>
                  <a:schemeClr val="tx1"/>
                </a:solidFill>
                <a:bevel/>
              </a:ln>
            </p:spPr>
            <p:style>
              <a:lnRef idx="1">
                <a:schemeClr val="accent1"/>
              </a:lnRef>
              <a:fillRef idx="0">
                <a:schemeClr val="accent1"/>
              </a:fillRef>
              <a:effectRef idx="0">
                <a:schemeClr val="accent1"/>
              </a:effectRef>
              <a:fontRef idx="minor">
                <a:schemeClr val="tx1"/>
              </a:fontRef>
            </p:style>
          </p:cxnSp>
        </p:grpSp>
        <p:sp>
          <p:nvSpPr>
            <p:cNvPr id="62" name="TextBox 61">
              <a:extLst>
                <a:ext uri="{FF2B5EF4-FFF2-40B4-BE49-F238E27FC236}">
                  <a16:creationId xmlns:a16="http://schemas.microsoft.com/office/drawing/2014/main" id="{46ADFEF2-D605-032A-B45B-B81E6DAE3EA8}"/>
                </a:ext>
              </a:extLst>
            </p:cNvPr>
            <p:cNvSpPr txBox="1"/>
            <p:nvPr/>
          </p:nvSpPr>
          <p:spPr>
            <a:xfrm>
              <a:off x="1115474" y="565412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Operates as a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a:t>
              </a:r>
              <a:endParaRPr kumimoji="0" lang="ko-KR" altLang="en-US"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754F9DFC-6C01-6B85-63EE-2561FDA6B6FC}"/>
                </a:ext>
              </a:extLst>
            </p:cNvPr>
            <p:cNvSpPr txBox="1"/>
            <p:nvPr/>
          </p:nvSpPr>
          <p:spPr>
            <a:xfrm>
              <a:off x="4851840" y="5500241"/>
              <a:ext cx="3287156" cy="615553"/>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Operates as an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open switch</a:t>
              </a:r>
              <a:endParaRPr kumimoji="0" lang="ko-KR" altLang="en-US"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endParaRPr>
            </a:p>
          </p:txBody>
        </p:sp>
      </p:grpSp>
      <p:sp>
        <p:nvSpPr>
          <p:cNvPr id="9" name="Slide Number Placeholder 3">
            <a:extLst>
              <a:ext uri="{FF2B5EF4-FFF2-40B4-BE49-F238E27FC236}">
                <a16:creationId xmlns:a16="http://schemas.microsoft.com/office/drawing/2014/main" id="{44A9F341-56D2-BFB6-7BF8-F0101013A6DC}"/>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105</a:t>
            </a:fld>
            <a:endParaRPr lang="en-US" sz="1600" b="0" dirty="0">
              <a:solidFill>
                <a:srgbClr val="000000"/>
              </a:solidFill>
              <a:latin typeface="Garamond" charset="0"/>
            </a:endParaRPr>
          </a:p>
        </p:txBody>
      </p:sp>
    </p:spTree>
    <p:extLst>
      <p:ext uri="{BB962C8B-B14F-4D97-AF65-F5344CB8AC3E}">
        <p14:creationId xmlns:p14="http://schemas.microsoft.com/office/powerpoint/2010/main" val="1292526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A NAND String</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A set of flash cells are </a:t>
            </a:r>
            <a:r>
              <a:rPr lang="en-CH" dirty="0">
                <a:solidFill>
                  <a:schemeClr val="accent1"/>
                </a:solidFill>
              </a:rPr>
              <a:t>serially connected</a:t>
            </a:r>
            <a:r>
              <a:rPr lang="en-CH" dirty="0"/>
              <a:t>, forming a </a:t>
            </a:r>
            <a:r>
              <a:rPr lang="en-CH" dirty="0">
                <a:solidFill>
                  <a:srgbClr val="C80060"/>
                </a:solidFill>
              </a:rPr>
              <a:t>NAND string</a:t>
            </a:r>
            <a:endParaRPr lang="en-CH" dirty="0"/>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852057" y="157374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Bitline</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(BL)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8" name="TextBox 27">
            <a:extLst>
              <a:ext uri="{FF2B5EF4-FFF2-40B4-BE49-F238E27FC236}">
                <a16:creationId xmlns:a16="http://schemas.microsoft.com/office/drawing/2014/main" id="{951F3EDF-AB53-45C0-0E7A-8AD288282898}"/>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29" name="TextBox 28">
            <a:extLst>
              <a:ext uri="{FF2B5EF4-FFF2-40B4-BE49-F238E27FC236}">
                <a16:creationId xmlns:a16="http://schemas.microsoft.com/office/drawing/2014/main" id="{7F9B07BC-44D8-CAB8-B9BD-3412E078CD6D}"/>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 name="Slide Number Placeholder 3">
            <a:extLst>
              <a:ext uri="{FF2B5EF4-FFF2-40B4-BE49-F238E27FC236}">
                <a16:creationId xmlns:a16="http://schemas.microsoft.com/office/drawing/2014/main" id="{CCA86083-36CA-AC03-6AC3-3378B111F707}"/>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106</a:t>
            </a:fld>
            <a:endParaRPr lang="en-US" sz="1600" b="0" dirty="0">
              <a:solidFill>
                <a:srgbClr val="000000"/>
              </a:solidFill>
              <a:latin typeface="Garamond" charset="0"/>
            </a:endParaRPr>
          </a:p>
        </p:txBody>
      </p:sp>
    </p:spTree>
    <p:extLst>
      <p:ext uri="{BB962C8B-B14F-4D97-AF65-F5344CB8AC3E}">
        <p14:creationId xmlns:p14="http://schemas.microsoft.com/office/powerpoint/2010/main" val="283997091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Read Mechanism</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flash memory reads data by </a:t>
            </a:r>
            <a:r>
              <a:rPr lang="en-CH" dirty="0">
                <a:solidFill>
                  <a:schemeClr val="accent1"/>
                </a:solidFill>
              </a:rPr>
              <a:t>checking the bitline current</a:t>
            </a:r>
            <a:r>
              <a:rPr lang="en-CH" dirty="0"/>
              <a:t> </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852057" y="157374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Bitline</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(BL)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4" name="그룹 835">
            <a:extLst>
              <a:ext uri="{FF2B5EF4-FFF2-40B4-BE49-F238E27FC236}">
                <a16:creationId xmlns:a16="http://schemas.microsoft.com/office/drawing/2014/main" id="{C3C9A569-EE85-C430-6565-861429069D0C}"/>
              </a:ext>
            </a:extLst>
          </p:cNvPr>
          <p:cNvGrpSpPr/>
          <p:nvPr/>
        </p:nvGrpSpPr>
        <p:grpSpPr>
          <a:xfrm rot="16200000">
            <a:off x="3473969" y="3204383"/>
            <a:ext cx="566744" cy="268733"/>
            <a:chOff x="5890169" y="4312037"/>
            <a:chExt cx="1895988" cy="1103725"/>
          </a:xfrm>
        </p:grpSpPr>
        <p:grpSp>
          <p:nvGrpSpPr>
            <p:cNvPr id="10" name="그룹 822">
              <a:extLst>
                <a:ext uri="{FF2B5EF4-FFF2-40B4-BE49-F238E27FC236}">
                  <a16:creationId xmlns:a16="http://schemas.microsoft.com/office/drawing/2014/main" id="{5F63CB1E-55E6-ADEE-3E52-32CE5BA139F6}"/>
                </a:ext>
              </a:extLst>
            </p:cNvPr>
            <p:cNvGrpSpPr/>
            <p:nvPr/>
          </p:nvGrpSpPr>
          <p:grpSpPr>
            <a:xfrm>
              <a:off x="6122466" y="4312037"/>
              <a:ext cx="1432853" cy="1103725"/>
              <a:chOff x="5991225" y="4310063"/>
              <a:chExt cx="496427" cy="273840"/>
            </a:xfrm>
          </p:grpSpPr>
          <p:cxnSp>
            <p:nvCxnSpPr>
              <p:cNvPr id="14" name="직선 연결선 771">
                <a:extLst>
                  <a:ext uri="{FF2B5EF4-FFF2-40B4-BE49-F238E27FC236}">
                    <a16:creationId xmlns:a16="http://schemas.microsoft.com/office/drawing/2014/main" id="{D665F3A7-394D-2AED-1409-8AB639E4D284}"/>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6" name="직선 연결선 789">
                <a:extLst>
                  <a:ext uri="{FF2B5EF4-FFF2-40B4-BE49-F238E27FC236}">
                    <a16:creationId xmlns:a16="http://schemas.microsoft.com/office/drawing/2014/main" id="{7F4521F1-4595-16D4-D24E-4BFFE8CBF86A}"/>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8" name="직선 연결선 792">
                <a:extLst>
                  <a:ext uri="{FF2B5EF4-FFF2-40B4-BE49-F238E27FC236}">
                    <a16:creationId xmlns:a16="http://schemas.microsoft.com/office/drawing/2014/main" id="{6E972BC2-7BAE-CE30-4B74-EF4886F11194}"/>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9" name="직선 연결선 807">
                <a:extLst>
                  <a:ext uri="{FF2B5EF4-FFF2-40B4-BE49-F238E27FC236}">
                    <a16:creationId xmlns:a16="http://schemas.microsoft.com/office/drawing/2014/main" id="{66F3CD48-5DE6-127C-0A40-3AD08E59D212}"/>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1" name="직선 연결선 810">
                <a:extLst>
                  <a:ext uri="{FF2B5EF4-FFF2-40B4-BE49-F238E27FC236}">
                    <a16:creationId xmlns:a16="http://schemas.microsoft.com/office/drawing/2014/main" id="{8F788AD6-B379-7671-4A98-B7BCB2B957DE}"/>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15">
                <a:extLst>
                  <a:ext uri="{FF2B5EF4-FFF2-40B4-BE49-F238E27FC236}">
                    <a16:creationId xmlns:a16="http://schemas.microsoft.com/office/drawing/2014/main" id="{8F3CDDCB-D6A1-C834-4342-61985D37D460}"/>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819">
                <a:extLst>
                  <a:ext uri="{FF2B5EF4-FFF2-40B4-BE49-F238E27FC236}">
                    <a16:creationId xmlns:a16="http://schemas.microsoft.com/office/drawing/2014/main" id="{6817FAAE-9001-E6C1-1DD9-DAF0F6DAD96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 name="직선 연결선 826">
              <a:extLst>
                <a:ext uri="{FF2B5EF4-FFF2-40B4-BE49-F238E27FC236}">
                  <a16:creationId xmlns:a16="http://schemas.microsoft.com/office/drawing/2014/main" id="{ECC9A83D-6F37-C121-8A11-B6F80EF4E4A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 name="직선 연결선 832">
              <a:extLst>
                <a:ext uri="{FF2B5EF4-FFF2-40B4-BE49-F238E27FC236}">
                  <a16:creationId xmlns:a16="http://schemas.microsoft.com/office/drawing/2014/main" id="{E540CF89-5674-7E76-00C9-69AB5CE81E7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26" name="그룹 835">
            <a:extLst>
              <a:ext uri="{FF2B5EF4-FFF2-40B4-BE49-F238E27FC236}">
                <a16:creationId xmlns:a16="http://schemas.microsoft.com/office/drawing/2014/main" id="{3AE03003-8789-5602-534D-724E8EC598CD}"/>
              </a:ext>
            </a:extLst>
          </p:cNvPr>
          <p:cNvGrpSpPr/>
          <p:nvPr/>
        </p:nvGrpSpPr>
        <p:grpSpPr>
          <a:xfrm rot="16200000">
            <a:off x="3475155" y="3861299"/>
            <a:ext cx="564373" cy="268733"/>
            <a:chOff x="5890169" y="4312037"/>
            <a:chExt cx="1895988" cy="1103725"/>
          </a:xfrm>
        </p:grpSpPr>
        <p:grpSp>
          <p:nvGrpSpPr>
            <p:cNvPr id="27" name="그룹 822">
              <a:extLst>
                <a:ext uri="{FF2B5EF4-FFF2-40B4-BE49-F238E27FC236}">
                  <a16:creationId xmlns:a16="http://schemas.microsoft.com/office/drawing/2014/main" id="{04D98492-F4BB-0199-EAA2-4092764470F4}"/>
                </a:ext>
              </a:extLst>
            </p:cNvPr>
            <p:cNvGrpSpPr/>
            <p:nvPr/>
          </p:nvGrpSpPr>
          <p:grpSpPr>
            <a:xfrm>
              <a:off x="6122466" y="4312037"/>
              <a:ext cx="1432853" cy="1103725"/>
              <a:chOff x="5991225" y="4310063"/>
              <a:chExt cx="496427" cy="273840"/>
            </a:xfrm>
          </p:grpSpPr>
          <p:cxnSp>
            <p:nvCxnSpPr>
              <p:cNvPr id="30" name="직선 연결선 771">
                <a:extLst>
                  <a:ext uri="{FF2B5EF4-FFF2-40B4-BE49-F238E27FC236}">
                    <a16:creationId xmlns:a16="http://schemas.microsoft.com/office/drawing/2014/main" id="{FF9248C6-2B74-1A5A-D85F-F3AB9A812BAF}"/>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1" name="직선 연결선 789">
                <a:extLst>
                  <a:ext uri="{FF2B5EF4-FFF2-40B4-BE49-F238E27FC236}">
                    <a16:creationId xmlns:a16="http://schemas.microsoft.com/office/drawing/2014/main" id="{AD1395ED-7D4A-CF77-71CB-9C16884763F2}"/>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2" name="직선 연결선 792">
                <a:extLst>
                  <a:ext uri="{FF2B5EF4-FFF2-40B4-BE49-F238E27FC236}">
                    <a16:creationId xmlns:a16="http://schemas.microsoft.com/office/drawing/2014/main" id="{EB2AFCB9-6363-C852-A7AB-8A5B6AD8111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07">
                <a:extLst>
                  <a:ext uri="{FF2B5EF4-FFF2-40B4-BE49-F238E27FC236}">
                    <a16:creationId xmlns:a16="http://schemas.microsoft.com/office/drawing/2014/main" id="{0542F33E-23DA-7FA6-FED5-4A5FE2B1F325}"/>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4" name="직선 연결선 810">
                <a:extLst>
                  <a:ext uri="{FF2B5EF4-FFF2-40B4-BE49-F238E27FC236}">
                    <a16:creationId xmlns:a16="http://schemas.microsoft.com/office/drawing/2014/main" id="{D21D8737-D8AF-F69A-CBF7-71FCF9DE666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815">
                <a:extLst>
                  <a:ext uri="{FF2B5EF4-FFF2-40B4-BE49-F238E27FC236}">
                    <a16:creationId xmlns:a16="http://schemas.microsoft.com/office/drawing/2014/main" id="{00E80517-500F-5687-4770-5C46CACBD4B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819">
                <a:extLst>
                  <a:ext uri="{FF2B5EF4-FFF2-40B4-BE49-F238E27FC236}">
                    <a16:creationId xmlns:a16="http://schemas.microsoft.com/office/drawing/2014/main" id="{238EA411-2212-A1BB-D9AB-BE5C6B66322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8" name="직선 연결선 826">
              <a:extLst>
                <a:ext uri="{FF2B5EF4-FFF2-40B4-BE49-F238E27FC236}">
                  <a16:creationId xmlns:a16="http://schemas.microsoft.com/office/drawing/2014/main" id="{E2B3E041-C314-9C3F-8624-2D83C8E77C0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32">
              <a:extLst>
                <a:ext uri="{FF2B5EF4-FFF2-40B4-BE49-F238E27FC236}">
                  <a16:creationId xmlns:a16="http://schemas.microsoft.com/office/drawing/2014/main" id="{C12B4184-F7E5-2FE0-850C-BD9C407DCDFA}"/>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8" name="그룹 835">
            <a:extLst>
              <a:ext uri="{FF2B5EF4-FFF2-40B4-BE49-F238E27FC236}">
                <a16:creationId xmlns:a16="http://schemas.microsoft.com/office/drawing/2014/main" id="{C5830074-17B2-A450-0B7B-E09A24E5EFC5}"/>
              </a:ext>
            </a:extLst>
          </p:cNvPr>
          <p:cNvGrpSpPr/>
          <p:nvPr/>
        </p:nvGrpSpPr>
        <p:grpSpPr>
          <a:xfrm rot="16200000">
            <a:off x="3475156" y="4528332"/>
            <a:ext cx="564373" cy="268733"/>
            <a:chOff x="5890169" y="4312037"/>
            <a:chExt cx="1895988" cy="1103725"/>
          </a:xfrm>
        </p:grpSpPr>
        <p:grpSp>
          <p:nvGrpSpPr>
            <p:cNvPr id="39" name="그룹 822">
              <a:extLst>
                <a:ext uri="{FF2B5EF4-FFF2-40B4-BE49-F238E27FC236}">
                  <a16:creationId xmlns:a16="http://schemas.microsoft.com/office/drawing/2014/main" id="{FE51B1B9-54EC-B7E3-9F54-F8604DB9DF96}"/>
                </a:ext>
              </a:extLst>
            </p:cNvPr>
            <p:cNvGrpSpPr/>
            <p:nvPr/>
          </p:nvGrpSpPr>
          <p:grpSpPr>
            <a:xfrm>
              <a:off x="6122466" y="4312037"/>
              <a:ext cx="1432853" cy="1103725"/>
              <a:chOff x="5991225" y="4310063"/>
              <a:chExt cx="496427" cy="273840"/>
            </a:xfrm>
          </p:grpSpPr>
          <p:cxnSp>
            <p:nvCxnSpPr>
              <p:cNvPr id="42" name="직선 연결선 771">
                <a:extLst>
                  <a:ext uri="{FF2B5EF4-FFF2-40B4-BE49-F238E27FC236}">
                    <a16:creationId xmlns:a16="http://schemas.microsoft.com/office/drawing/2014/main" id="{0DC00C93-AECA-36A7-D911-610FBD42B1BA}"/>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3" name="직선 연결선 789">
                <a:extLst>
                  <a:ext uri="{FF2B5EF4-FFF2-40B4-BE49-F238E27FC236}">
                    <a16:creationId xmlns:a16="http://schemas.microsoft.com/office/drawing/2014/main" id="{B6D73501-4942-EC20-FDAA-5F24E285FD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792">
                <a:extLst>
                  <a:ext uri="{FF2B5EF4-FFF2-40B4-BE49-F238E27FC236}">
                    <a16:creationId xmlns:a16="http://schemas.microsoft.com/office/drawing/2014/main" id="{760444A9-E084-D6E8-74F8-7B6097F5AB6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5" name="직선 연결선 807">
                <a:extLst>
                  <a:ext uri="{FF2B5EF4-FFF2-40B4-BE49-F238E27FC236}">
                    <a16:creationId xmlns:a16="http://schemas.microsoft.com/office/drawing/2014/main" id="{E80A3471-C302-D335-5C51-8E2B7511DF0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810">
                <a:extLst>
                  <a:ext uri="{FF2B5EF4-FFF2-40B4-BE49-F238E27FC236}">
                    <a16:creationId xmlns:a16="http://schemas.microsoft.com/office/drawing/2014/main" id="{3251E19B-B843-D124-0824-B936D7CB03D6}"/>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815">
                <a:extLst>
                  <a:ext uri="{FF2B5EF4-FFF2-40B4-BE49-F238E27FC236}">
                    <a16:creationId xmlns:a16="http://schemas.microsoft.com/office/drawing/2014/main" id="{BA0F25B3-EE05-801D-50D0-16E5DFCC6B85}"/>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19">
                <a:extLst>
                  <a:ext uri="{FF2B5EF4-FFF2-40B4-BE49-F238E27FC236}">
                    <a16:creationId xmlns:a16="http://schemas.microsoft.com/office/drawing/2014/main" id="{5EB05A86-494C-4728-08FD-2AEFF40015F8}"/>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40" name="직선 연결선 826">
              <a:extLst>
                <a:ext uri="{FF2B5EF4-FFF2-40B4-BE49-F238E27FC236}">
                  <a16:creationId xmlns:a16="http://schemas.microsoft.com/office/drawing/2014/main" id="{0D4861C1-AF05-B530-9654-DD9E877B0300}"/>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32">
              <a:extLst>
                <a:ext uri="{FF2B5EF4-FFF2-40B4-BE49-F238E27FC236}">
                  <a16:creationId xmlns:a16="http://schemas.microsoft.com/office/drawing/2014/main" id="{7E0BF9A1-772B-EC36-881A-F3D84D4A8D1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60" name="그룹 835">
            <a:extLst>
              <a:ext uri="{FF2B5EF4-FFF2-40B4-BE49-F238E27FC236}">
                <a16:creationId xmlns:a16="http://schemas.microsoft.com/office/drawing/2014/main" id="{01DC38C9-A945-E3CB-FEB1-16EAA939A8CC}"/>
              </a:ext>
            </a:extLst>
          </p:cNvPr>
          <p:cNvGrpSpPr/>
          <p:nvPr/>
        </p:nvGrpSpPr>
        <p:grpSpPr>
          <a:xfrm rot="16200000">
            <a:off x="3475156" y="5688030"/>
            <a:ext cx="564373" cy="268733"/>
            <a:chOff x="5890169" y="4312037"/>
            <a:chExt cx="1895988" cy="1103725"/>
          </a:xfrm>
        </p:grpSpPr>
        <p:grpSp>
          <p:nvGrpSpPr>
            <p:cNvPr id="61" name="그룹 822">
              <a:extLst>
                <a:ext uri="{FF2B5EF4-FFF2-40B4-BE49-F238E27FC236}">
                  <a16:creationId xmlns:a16="http://schemas.microsoft.com/office/drawing/2014/main" id="{81E8D5EE-16CC-5F9A-CD16-53F883BDC825}"/>
                </a:ext>
              </a:extLst>
            </p:cNvPr>
            <p:cNvGrpSpPr/>
            <p:nvPr/>
          </p:nvGrpSpPr>
          <p:grpSpPr>
            <a:xfrm>
              <a:off x="6122466" y="4312037"/>
              <a:ext cx="1432853" cy="1103725"/>
              <a:chOff x="5991225" y="4310063"/>
              <a:chExt cx="496427" cy="273840"/>
            </a:xfrm>
          </p:grpSpPr>
          <p:cxnSp>
            <p:nvCxnSpPr>
              <p:cNvPr id="64" name="직선 연결선 771">
                <a:extLst>
                  <a:ext uri="{FF2B5EF4-FFF2-40B4-BE49-F238E27FC236}">
                    <a16:creationId xmlns:a16="http://schemas.microsoft.com/office/drawing/2014/main" id="{EDBF6DEF-2728-153B-DF70-61D4FEC10FD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5" name="직선 연결선 789">
                <a:extLst>
                  <a:ext uri="{FF2B5EF4-FFF2-40B4-BE49-F238E27FC236}">
                    <a16:creationId xmlns:a16="http://schemas.microsoft.com/office/drawing/2014/main" id="{EEEFF29F-077E-FF86-2BF4-5DF85A626E3C}"/>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6" name="직선 연결선 792">
                <a:extLst>
                  <a:ext uri="{FF2B5EF4-FFF2-40B4-BE49-F238E27FC236}">
                    <a16:creationId xmlns:a16="http://schemas.microsoft.com/office/drawing/2014/main" id="{E9B94859-BCFB-A717-B86C-B323F1E5362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7" name="직선 연결선 807">
                <a:extLst>
                  <a:ext uri="{FF2B5EF4-FFF2-40B4-BE49-F238E27FC236}">
                    <a16:creationId xmlns:a16="http://schemas.microsoft.com/office/drawing/2014/main" id="{3A60D6A0-08FC-B4C7-99EB-D5A60E53A1DC}"/>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8" name="직선 연결선 810">
                <a:extLst>
                  <a:ext uri="{FF2B5EF4-FFF2-40B4-BE49-F238E27FC236}">
                    <a16:creationId xmlns:a16="http://schemas.microsoft.com/office/drawing/2014/main" id="{AA53C07C-A604-FC39-20F0-955A73952237}"/>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9" name="직선 연결선 815">
                <a:extLst>
                  <a:ext uri="{FF2B5EF4-FFF2-40B4-BE49-F238E27FC236}">
                    <a16:creationId xmlns:a16="http://schemas.microsoft.com/office/drawing/2014/main" id="{FA480658-A1E1-DE0C-8F6D-F96CE78CD4F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0" name="직선 연결선 819">
                <a:extLst>
                  <a:ext uri="{FF2B5EF4-FFF2-40B4-BE49-F238E27FC236}">
                    <a16:creationId xmlns:a16="http://schemas.microsoft.com/office/drawing/2014/main" id="{051D86FA-6804-C0BC-0266-F701D116A17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62" name="직선 연결선 826">
              <a:extLst>
                <a:ext uri="{FF2B5EF4-FFF2-40B4-BE49-F238E27FC236}">
                  <a16:creationId xmlns:a16="http://schemas.microsoft.com/office/drawing/2014/main" id="{9A41344B-D95D-CC81-4149-72A4A3A23607}"/>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3" name="직선 연결선 832">
              <a:extLst>
                <a:ext uri="{FF2B5EF4-FFF2-40B4-BE49-F238E27FC236}">
                  <a16:creationId xmlns:a16="http://schemas.microsoft.com/office/drawing/2014/main" id="{82AB4E8F-8DB1-EFF5-080E-6EB67C1F09A7}"/>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71" name="TextBox 70">
            <a:extLst>
              <a:ext uri="{FF2B5EF4-FFF2-40B4-BE49-F238E27FC236}">
                <a16:creationId xmlns:a16="http://schemas.microsoft.com/office/drawing/2014/main" id="{E9173640-7B67-44C1-0714-DBB7D80A6A0C}"/>
              </a:ext>
            </a:extLst>
          </p:cNvPr>
          <p:cNvSpPr txBox="1"/>
          <p:nvPr/>
        </p:nvSpPr>
        <p:spPr>
          <a:xfrm>
            <a:off x="40892" y="4092017"/>
            <a:ext cx="3287156"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regardless of stored data</a:t>
            </a:r>
          </a:p>
        </p:txBody>
      </p:sp>
      <p:sp>
        <p:nvSpPr>
          <p:cNvPr id="72" name="TextBox 71">
            <a:extLst>
              <a:ext uri="{FF2B5EF4-FFF2-40B4-BE49-F238E27FC236}">
                <a16:creationId xmlns:a16="http://schemas.microsoft.com/office/drawing/2014/main" id="{7232C0A6-BAB1-1131-3B1F-2EA32F306CFE}"/>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3" name="TextBox 72">
            <a:extLst>
              <a:ext uri="{FF2B5EF4-FFF2-40B4-BE49-F238E27FC236}">
                <a16:creationId xmlns:a16="http://schemas.microsoft.com/office/drawing/2014/main" id="{9105C779-2BB6-FD9E-35EA-402E4C9D017E}"/>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4" name="Left Brace 73">
            <a:extLst>
              <a:ext uri="{FF2B5EF4-FFF2-40B4-BE49-F238E27FC236}">
                <a16:creationId xmlns:a16="http://schemas.microsoft.com/office/drawing/2014/main" id="{191B37DA-6BAA-A951-330A-617738AE9B11}"/>
              </a:ext>
            </a:extLst>
          </p:cNvPr>
          <p:cNvSpPr/>
          <p:nvPr/>
        </p:nvSpPr>
        <p:spPr>
          <a:xfrm>
            <a:off x="3113322" y="3055377"/>
            <a:ext cx="323170" cy="3049205"/>
          </a:xfrm>
          <a:prstGeom prst="leftBrace">
            <a:avLst>
              <a:gd name="adj1" fmla="val 52841"/>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Slide Number Placeholder 3">
            <a:extLst>
              <a:ext uri="{FF2B5EF4-FFF2-40B4-BE49-F238E27FC236}">
                <a16:creationId xmlns:a16="http://schemas.microsoft.com/office/drawing/2014/main" id="{86086B7F-9BAB-74ED-A5BB-7957C2353335}"/>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107</a:t>
            </a:fld>
            <a:endParaRPr lang="en-US" sz="1600" b="0" dirty="0">
              <a:solidFill>
                <a:srgbClr val="000000"/>
              </a:solidFill>
              <a:latin typeface="Garamond" charset="0"/>
            </a:endParaRPr>
          </a:p>
        </p:txBody>
      </p:sp>
    </p:spTree>
    <p:extLst>
      <p:ext uri="{BB962C8B-B14F-4D97-AF65-F5344CB8AC3E}">
        <p14:creationId xmlns:p14="http://schemas.microsoft.com/office/powerpoint/2010/main" val="245616428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Read Mechanism</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flash memory reads data by </a:t>
            </a:r>
            <a:r>
              <a:rPr lang="en-CH" dirty="0">
                <a:solidFill>
                  <a:schemeClr val="accent1"/>
                </a:solidFill>
              </a:rPr>
              <a:t>checking the bitline current</a:t>
            </a:r>
            <a:r>
              <a:rPr lang="en-CH" dirty="0"/>
              <a:t> </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88765"/>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852057" y="1573749"/>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Bitline</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(BL)</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4" name="그룹 835">
            <a:extLst>
              <a:ext uri="{FF2B5EF4-FFF2-40B4-BE49-F238E27FC236}">
                <a16:creationId xmlns:a16="http://schemas.microsoft.com/office/drawing/2014/main" id="{C3C9A569-EE85-C430-6565-861429069D0C}"/>
              </a:ext>
            </a:extLst>
          </p:cNvPr>
          <p:cNvGrpSpPr/>
          <p:nvPr/>
        </p:nvGrpSpPr>
        <p:grpSpPr>
          <a:xfrm rot="16200000">
            <a:off x="3473969" y="3204383"/>
            <a:ext cx="566744" cy="268733"/>
            <a:chOff x="5890169" y="4312037"/>
            <a:chExt cx="1895988" cy="1103725"/>
          </a:xfrm>
        </p:grpSpPr>
        <p:grpSp>
          <p:nvGrpSpPr>
            <p:cNvPr id="10" name="그룹 822">
              <a:extLst>
                <a:ext uri="{FF2B5EF4-FFF2-40B4-BE49-F238E27FC236}">
                  <a16:creationId xmlns:a16="http://schemas.microsoft.com/office/drawing/2014/main" id="{5F63CB1E-55E6-ADEE-3E52-32CE5BA139F6}"/>
                </a:ext>
              </a:extLst>
            </p:cNvPr>
            <p:cNvGrpSpPr/>
            <p:nvPr/>
          </p:nvGrpSpPr>
          <p:grpSpPr>
            <a:xfrm>
              <a:off x="6122466" y="4312037"/>
              <a:ext cx="1432853" cy="1103725"/>
              <a:chOff x="5991225" y="4310063"/>
              <a:chExt cx="496427" cy="273840"/>
            </a:xfrm>
          </p:grpSpPr>
          <p:cxnSp>
            <p:nvCxnSpPr>
              <p:cNvPr id="14" name="직선 연결선 771">
                <a:extLst>
                  <a:ext uri="{FF2B5EF4-FFF2-40B4-BE49-F238E27FC236}">
                    <a16:creationId xmlns:a16="http://schemas.microsoft.com/office/drawing/2014/main" id="{D665F3A7-394D-2AED-1409-8AB639E4D284}"/>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6" name="직선 연결선 789">
                <a:extLst>
                  <a:ext uri="{FF2B5EF4-FFF2-40B4-BE49-F238E27FC236}">
                    <a16:creationId xmlns:a16="http://schemas.microsoft.com/office/drawing/2014/main" id="{7F4521F1-4595-16D4-D24E-4BFFE8CBF86A}"/>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8" name="직선 연결선 792">
                <a:extLst>
                  <a:ext uri="{FF2B5EF4-FFF2-40B4-BE49-F238E27FC236}">
                    <a16:creationId xmlns:a16="http://schemas.microsoft.com/office/drawing/2014/main" id="{6E972BC2-7BAE-CE30-4B74-EF4886F11194}"/>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9" name="직선 연결선 807">
                <a:extLst>
                  <a:ext uri="{FF2B5EF4-FFF2-40B4-BE49-F238E27FC236}">
                    <a16:creationId xmlns:a16="http://schemas.microsoft.com/office/drawing/2014/main" id="{66F3CD48-5DE6-127C-0A40-3AD08E59D212}"/>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1" name="직선 연결선 810">
                <a:extLst>
                  <a:ext uri="{FF2B5EF4-FFF2-40B4-BE49-F238E27FC236}">
                    <a16:creationId xmlns:a16="http://schemas.microsoft.com/office/drawing/2014/main" id="{8F788AD6-B379-7671-4A98-B7BCB2B957DE}"/>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15">
                <a:extLst>
                  <a:ext uri="{FF2B5EF4-FFF2-40B4-BE49-F238E27FC236}">
                    <a16:creationId xmlns:a16="http://schemas.microsoft.com/office/drawing/2014/main" id="{8F3CDDCB-D6A1-C834-4342-61985D37D460}"/>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819">
                <a:extLst>
                  <a:ext uri="{FF2B5EF4-FFF2-40B4-BE49-F238E27FC236}">
                    <a16:creationId xmlns:a16="http://schemas.microsoft.com/office/drawing/2014/main" id="{6817FAAE-9001-E6C1-1DD9-DAF0F6DAD96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 name="직선 연결선 826">
              <a:extLst>
                <a:ext uri="{FF2B5EF4-FFF2-40B4-BE49-F238E27FC236}">
                  <a16:creationId xmlns:a16="http://schemas.microsoft.com/office/drawing/2014/main" id="{ECC9A83D-6F37-C121-8A11-B6F80EF4E4A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 name="직선 연결선 832">
              <a:extLst>
                <a:ext uri="{FF2B5EF4-FFF2-40B4-BE49-F238E27FC236}">
                  <a16:creationId xmlns:a16="http://schemas.microsoft.com/office/drawing/2014/main" id="{E540CF89-5674-7E76-00C9-69AB5CE81E7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26" name="그룹 835">
            <a:extLst>
              <a:ext uri="{FF2B5EF4-FFF2-40B4-BE49-F238E27FC236}">
                <a16:creationId xmlns:a16="http://schemas.microsoft.com/office/drawing/2014/main" id="{3AE03003-8789-5602-534D-724E8EC598CD}"/>
              </a:ext>
            </a:extLst>
          </p:cNvPr>
          <p:cNvGrpSpPr/>
          <p:nvPr/>
        </p:nvGrpSpPr>
        <p:grpSpPr>
          <a:xfrm rot="16200000">
            <a:off x="3475155" y="3861299"/>
            <a:ext cx="564373" cy="268733"/>
            <a:chOff x="5890169" y="4312037"/>
            <a:chExt cx="1895988" cy="1103725"/>
          </a:xfrm>
        </p:grpSpPr>
        <p:grpSp>
          <p:nvGrpSpPr>
            <p:cNvPr id="27" name="그룹 822">
              <a:extLst>
                <a:ext uri="{FF2B5EF4-FFF2-40B4-BE49-F238E27FC236}">
                  <a16:creationId xmlns:a16="http://schemas.microsoft.com/office/drawing/2014/main" id="{04D98492-F4BB-0199-EAA2-4092764470F4}"/>
                </a:ext>
              </a:extLst>
            </p:cNvPr>
            <p:cNvGrpSpPr/>
            <p:nvPr/>
          </p:nvGrpSpPr>
          <p:grpSpPr>
            <a:xfrm>
              <a:off x="6122466" y="4312037"/>
              <a:ext cx="1432853" cy="1103725"/>
              <a:chOff x="5991225" y="4310063"/>
              <a:chExt cx="496427" cy="273840"/>
            </a:xfrm>
          </p:grpSpPr>
          <p:cxnSp>
            <p:nvCxnSpPr>
              <p:cNvPr id="30" name="직선 연결선 771">
                <a:extLst>
                  <a:ext uri="{FF2B5EF4-FFF2-40B4-BE49-F238E27FC236}">
                    <a16:creationId xmlns:a16="http://schemas.microsoft.com/office/drawing/2014/main" id="{FF9248C6-2B74-1A5A-D85F-F3AB9A812BAF}"/>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1" name="직선 연결선 789">
                <a:extLst>
                  <a:ext uri="{FF2B5EF4-FFF2-40B4-BE49-F238E27FC236}">
                    <a16:creationId xmlns:a16="http://schemas.microsoft.com/office/drawing/2014/main" id="{AD1395ED-7D4A-CF77-71CB-9C16884763F2}"/>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2" name="직선 연결선 792">
                <a:extLst>
                  <a:ext uri="{FF2B5EF4-FFF2-40B4-BE49-F238E27FC236}">
                    <a16:creationId xmlns:a16="http://schemas.microsoft.com/office/drawing/2014/main" id="{EB2AFCB9-6363-C852-A7AB-8A5B6AD8111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07">
                <a:extLst>
                  <a:ext uri="{FF2B5EF4-FFF2-40B4-BE49-F238E27FC236}">
                    <a16:creationId xmlns:a16="http://schemas.microsoft.com/office/drawing/2014/main" id="{0542F33E-23DA-7FA6-FED5-4A5FE2B1F325}"/>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4" name="직선 연결선 810">
                <a:extLst>
                  <a:ext uri="{FF2B5EF4-FFF2-40B4-BE49-F238E27FC236}">
                    <a16:creationId xmlns:a16="http://schemas.microsoft.com/office/drawing/2014/main" id="{D21D8737-D8AF-F69A-CBF7-71FCF9DE666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815">
                <a:extLst>
                  <a:ext uri="{FF2B5EF4-FFF2-40B4-BE49-F238E27FC236}">
                    <a16:creationId xmlns:a16="http://schemas.microsoft.com/office/drawing/2014/main" id="{00E80517-500F-5687-4770-5C46CACBD4B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819">
                <a:extLst>
                  <a:ext uri="{FF2B5EF4-FFF2-40B4-BE49-F238E27FC236}">
                    <a16:creationId xmlns:a16="http://schemas.microsoft.com/office/drawing/2014/main" id="{238EA411-2212-A1BB-D9AB-BE5C6B66322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8" name="직선 연결선 826">
              <a:extLst>
                <a:ext uri="{FF2B5EF4-FFF2-40B4-BE49-F238E27FC236}">
                  <a16:creationId xmlns:a16="http://schemas.microsoft.com/office/drawing/2014/main" id="{E2B3E041-C314-9C3F-8624-2D83C8E77C0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32">
              <a:extLst>
                <a:ext uri="{FF2B5EF4-FFF2-40B4-BE49-F238E27FC236}">
                  <a16:creationId xmlns:a16="http://schemas.microsoft.com/office/drawing/2014/main" id="{C12B4184-F7E5-2FE0-850C-BD9C407DCDFA}"/>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8" name="그룹 835">
            <a:extLst>
              <a:ext uri="{FF2B5EF4-FFF2-40B4-BE49-F238E27FC236}">
                <a16:creationId xmlns:a16="http://schemas.microsoft.com/office/drawing/2014/main" id="{C5830074-17B2-A450-0B7B-E09A24E5EFC5}"/>
              </a:ext>
            </a:extLst>
          </p:cNvPr>
          <p:cNvGrpSpPr/>
          <p:nvPr/>
        </p:nvGrpSpPr>
        <p:grpSpPr>
          <a:xfrm rot="16200000">
            <a:off x="3475156" y="4528332"/>
            <a:ext cx="564373" cy="268733"/>
            <a:chOff x="5890169" y="4312037"/>
            <a:chExt cx="1895988" cy="1103725"/>
          </a:xfrm>
        </p:grpSpPr>
        <p:grpSp>
          <p:nvGrpSpPr>
            <p:cNvPr id="39" name="그룹 822">
              <a:extLst>
                <a:ext uri="{FF2B5EF4-FFF2-40B4-BE49-F238E27FC236}">
                  <a16:creationId xmlns:a16="http://schemas.microsoft.com/office/drawing/2014/main" id="{FE51B1B9-54EC-B7E3-9F54-F8604DB9DF96}"/>
                </a:ext>
              </a:extLst>
            </p:cNvPr>
            <p:cNvGrpSpPr/>
            <p:nvPr/>
          </p:nvGrpSpPr>
          <p:grpSpPr>
            <a:xfrm>
              <a:off x="6122466" y="4312037"/>
              <a:ext cx="1432853" cy="1103725"/>
              <a:chOff x="5991225" y="4310063"/>
              <a:chExt cx="496427" cy="273840"/>
            </a:xfrm>
          </p:grpSpPr>
          <p:cxnSp>
            <p:nvCxnSpPr>
              <p:cNvPr id="42" name="직선 연결선 771">
                <a:extLst>
                  <a:ext uri="{FF2B5EF4-FFF2-40B4-BE49-F238E27FC236}">
                    <a16:creationId xmlns:a16="http://schemas.microsoft.com/office/drawing/2014/main" id="{0DC00C93-AECA-36A7-D911-610FBD42B1BA}"/>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3" name="직선 연결선 789">
                <a:extLst>
                  <a:ext uri="{FF2B5EF4-FFF2-40B4-BE49-F238E27FC236}">
                    <a16:creationId xmlns:a16="http://schemas.microsoft.com/office/drawing/2014/main" id="{B6D73501-4942-EC20-FDAA-5F24E285FD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792">
                <a:extLst>
                  <a:ext uri="{FF2B5EF4-FFF2-40B4-BE49-F238E27FC236}">
                    <a16:creationId xmlns:a16="http://schemas.microsoft.com/office/drawing/2014/main" id="{760444A9-E084-D6E8-74F8-7B6097F5AB6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5" name="직선 연결선 807">
                <a:extLst>
                  <a:ext uri="{FF2B5EF4-FFF2-40B4-BE49-F238E27FC236}">
                    <a16:creationId xmlns:a16="http://schemas.microsoft.com/office/drawing/2014/main" id="{E80A3471-C302-D335-5C51-8E2B7511DF0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810">
                <a:extLst>
                  <a:ext uri="{FF2B5EF4-FFF2-40B4-BE49-F238E27FC236}">
                    <a16:creationId xmlns:a16="http://schemas.microsoft.com/office/drawing/2014/main" id="{3251E19B-B843-D124-0824-B936D7CB03D6}"/>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815">
                <a:extLst>
                  <a:ext uri="{FF2B5EF4-FFF2-40B4-BE49-F238E27FC236}">
                    <a16:creationId xmlns:a16="http://schemas.microsoft.com/office/drawing/2014/main" id="{BA0F25B3-EE05-801D-50D0-16E5DFCC6B85}"/>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19">
                <a:extLst>
                  <a:ext uri="{FF2B5EF4-FFF2-40B4-BE49-F238E27FC236}">
                    <a16:creationId xmlns:a16="http://schemas.microsoft.com/office/drawing/2014/main" id="{5EB05A86-494C-4728-08FD-2AEFF40015F8}"/>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40" name="직선 연결선 826">
              <a:extLst>
                <a:ext uri="{FF2B5EF4-FFF2-40B4-BE49-F238E27FC236}">
                  <a16:creationId xmlns:a16="http://schemas.microsoft.com/office/drawing/2014/main" id="{0D4861C1-AF05-B530-9654-DD9E877B0300}"/>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32">
              <a:extLst>
                <a:ext uri="{FF2B5EF4-FFF2-40B4-BE49-F238E27FC236}">
                  <a16:creationId xmlns:a16="http://schemas.microsoft.com/office/drawing/2014/main" id="{7E0BF9A1-772B-EC36-881A-F3D84D4A8D1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60" name="그룹 835">
            <a:extLst>
              <a:ext uri="{FF2B5EF4-FFF2-40B4-BE49-F238E27FC236}">
                <a16:creationId xmlns:a16="http://schemas.microsoft.com/office/drawing/2014/main" id="{01DC38C9-A945-E3CB-FEB1-16EAA939A8CC}"/>
              </a:ext>
            </a:extLst>
          </p:cNvPr>
          <p:cNvGrpSpPr/>
          <p:nvPr/>
        </p:nvGrpSpPr>
        <p:grpSpPr>
          <a:xfrm rot="16200000">
            <a:off x="3475156" y="5688030"/>
            <a:ext cx="564373" cy="268733"/>
            <a:chOff x="5890169" y="4312037"/>
            <a:chExt cx="1895988" cy="1103725"/>
          </a:xfrm>
        </p:grpSpPr>
        <p:grpSp>
          <p:nvGrpSpPr>
            <p:cNvPr id="61" name="그룹 822">
              <a:extLst>
                <a:ext uri="{FF2B5EF4-FFF2-40B4-BE49-F238E27FC236}">
                  <a16:creationId xmlns:a16="http://schemas.microsoft.com/office/drawing/2014/main" id="{81E8D5EE-16CC-5F9A-CD16-53F883BDC825}"/>
                </a:ext>
              </a:extLst>
            </p:cNvPr>
            <p:cNvGrpSpPr/>
            <p:nvPr/>
          </p:nvGrpSpPr>
          <p:grpSpPr>
            <a:xfrm>
              <a:off x="6122466" y="4312037"/>
              <a:ext cx="1432853" cy="1103725"/>
              <a:chOff x="5991225" y="4310063"/>
              <a:chExt cx="496427" cy="273840"/>
            </a:xfrm>
          </p:grpSpPr>
          <p:cxnSp>
            <p:nvCxnSpPr>
              <p:cNvPr id="64" name="직선 연결선 771">
                <a:extLst>
                  <a:ext uri="{FF2B5EF4-FFF2-40B4-BE49-F238E27FC236}">
                    <a16:creationId xmlns:a16="http://schemas.microsoft.com/office/drawing/2014/main" id="{EDBF6DEF-2728-153B-DF70-61D4FEC10FD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5" name="직선 연결선 789">
                <a:extLst>
                  <a:ext uri="{FF2B5EF4-FFF2-40B4-BE49-F238E27FC236}">
                    <a16:creationId xmlns:a16="http://schemas.microsoft.com/office/drawing/2014/main" id="{EEEFF29F-077E-FF86-2BF4-5DF85A626E3C}"/>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6" name="직선 연결선 792">
                <a:extLst>
                  <a:ext uri="{FF2B5EF4-FFF2-40B4-BE49-F238E27FC236}">
                    <a16:creationId xmlns:a16="http://schemas.microsoft.com/office/drawing/2014/main" id="{E9B94859-BCFB-A717-B86C-B323F1E5362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7" name="직선 연결선 807">
                <a:extLst>
                  <a:ext uri="{FF2B5EF4-FFF2-40B4-BE49-F238E27FC236}">
                    <a16:creationId xmlns:a16="http://schemas.microsoft.com/office/drawing/2014/main" id="{3A60D6A0-08FC-B4C7-99EB-D5A60E53A1DC}"/>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8" name="직선 연결선 810">
                <a:extLst>
                  <a:ext uri="{FF2B5EF4-FFF2-40B4-BE49-F238E27FC236}">
                    <a16:creationId xmlns:a16="http://schemas.microsoft.com/office/drawing/2014/main" id="{AA53C07C-A604-FC39-20F0-955A73952237}"/>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9" name="직선 연결선 815">
                <a:extLst>
                  <a:ext uri="{FF2B5EF4-FFF2-40B4-BE49-F238E27FC236}">
                    <a16:creationId xmlns:a16="http://schemas.microsoft.com/office/drawing/2014/main" id="{FA480658-A1E1-DE0C-8F6D-F96CE78CD4F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0" name="직선 연결선 819">
                <a:extLst>
                  <a:ext uri="{FF2B5EF4-FFF2-40B4-BE49-F238E27FC236}">
                    <a16:creationId xmlns:a16="http://schemas.microsoft.com/office/drawing/2014/main" id="{051D86FA-6804-C0BC-0266-F701D116A17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62" name="직선 연결선 826">
              <a:extLst>
                <a:ext uri="{FF2B5EF4-FFF2-40B4-BE49-F238E27FC236}">
                  <a16:creationId xmlns:a16="http://schemas.microsoft.com/office/drawing/2014/main" id="{9A41344B-D95D-CC81-4149-72A4A3A23607}"/>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3" name="직선 연결선 832">
              <a:extLst>
                <a:ext uri="{FF2B5EF4-FFF2-40B4-BE49-F238E27FC236}">
                  <a16:creationId xmlns:a16="http://schemas.microsoft.com/office/drawing/2014/main" id="{82AB4E8F-8DB1-EFF5-080E-6EB67C1F09A7}"/>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71" name="TextBox 70">
            <a:extLst>
              <a:ext uri="{FF2B5EF4-FFF2-40B4-BE49-F238E27FC236}">
                <a16:creationId xmlns:a16="http://schemas.microsoft.com/office/drawing/2014/main" id="{E9173640-7B67-44C1-0714-DBB7D80A6A0C}"/>
              </a:ext>
            </a:extLst>
          </p:cNvPr>
          <p:cNvSpPr txBox="1"/>
          <p:nvPr/>
        </p:nvSpPr>
        <p:spPr>
          <a:xfrm>
            <a:off x="40892" y="4092017"/>
            <a:ext cx="3287156"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regardless of stored data</a:t>
            </a:r>
          </a:p>
        </p:txBody>
      </p:sp>
      <p:sp>
        <p:nvSpPr>
          <p:cNvPr id="72" name="TextBox 71">
            <a:extLst>
              <a:ext uri="{FF2B5EF4-FFF2-40B4-BE49-F238E27FC236}">
                <a16:creationId xmlns:a16="http://schemas.microsoft.com/office/drawing/2014/main" id="{7232C0A6-BAB1-1131-3B1F-2EA32F306CFE}"/>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3" name="TextBox 72">
            <a:extLst>
              <a:ext uri="{FF2B5EF4-FFF2-40B4-BE49-F238E27FC236}">
                <a16:creationId xmlns:a16="http://schemas.microsoft.com/office/drawing/2014/main" id="{9105C779-2BB6-FD9E-35EA-402E4C9D017E}"/>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4" name="Left Brace 73">
            <a:extLst>
              <a:ext uri="{FF2B5EF4-FFF2-40B4-BE49-F238E27FC236}">
                <a16:creationId xmlns:a16="http://schemas.microsoft.com/office/drawing/2014/main" id="{191B37DA-6BAA-A951-330A-617738AE9B11}"/>
              </a:ext>
            </a:extLst>
          </p:cNvPr>
          <p:cNvSpPr/>
          <p:nvPr/>
        </p:nvSpPr>
        <p:spPr>
          <a:xfrm>
            <a:off x="3113322" y="3055377"/>
            <a:ext cx="323170" cy="3049205"/>
          </a:xfrm>
          <a:prstGeom prst="leftBrace">
            <a:avLst>
              <a:gd name="adj1" fmla="val 52841"/>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87C88332-3AD0-13DC-7151-58BB61AC022F}"/>
              </a:ext>
            </a:extLst>
          </p:cNvPr>
          <p:cNvSpPr txBox="1"/>
          <p:nvPr/>
        </p:nvSpPr>
        <p:spPr>
          <a:xfrm>
            <a:off x="89230" y="2206150"/>
            <a:ext cx="3190481"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resistors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or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switches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grpSp>
        <p:nvGrpSpPr>
          <p:cNvPr id="24" name="그룹 835">
            <a:extLst>
              <a:ext uri="{FF2B5EF4-FFF2-40B4-BE49-F238E27FC236}">
                <a16:creationId xmlns:a16="http://schemas.microsoft.com/office/drawing/2014/main" id="{1273E5F0-9EAB-5D27-DA03-9BD4ECE308EC}"/>
              </a:ext>
            </a:extLst>
          </p:cNvPr>
          <p:cNvGrpSpPr/>
          <p:nvPr/>
        </p:nvGrpSpPr>
        <p:grpSpPr>
          <a:xfrm rot="16200000">
            <a:off x="3473970" y="2536241"/>
            <a:ext cx="566744" cy="268733"/>
            <a:chOff x="5890169" y="4312037"/>
            <a:chExt cx="1895988" cy="1103725"/>
          </a:xfrm>
        </p:grpSpPr>
        <p:grpSp>
          <p:nvGrpSpPr>
            <p:cNvPr id="37" name="그룹 822">
              <a:extLst>
                <a:ext uri="{FF2B5EF4-FFF2-40B4-BE49-F238E27FC236}">
                  <a16:creationId xmlns:a16="http://schemas.microsoft.com/office/drawing/2014/main" id="{CAF4B80A-AF2F-DDB0-A64A-6EE3D332D734}"/>
                </a:ext>
              </a:extLst>
            </p:cNvPr>
            <p:cNvGrpSpPr/>
            <p:nvPr/>
          </p:nvGrpSpPr>
          <p:grpSpPr>
            <a:xfrm>
              <a:off x="6122466" y="4312037"/>
              <a:ext cx="1432853" cy="1103725"/>
              <a:chOff x="5991225" y="4310063"/>
              <a:chExt cx="496427" cy="273840"/>
            </a:xfrm>
          </p:grpSpPr>
          <p:cxnSp>
            <p:nvCxnSpPr>
              <p:cNvPr id="51" name="직선 연결선 771">
                <a:extLst>
                  <a:ext uri="{FF2B5EF4-FFF2-40B4-BE49-F238E27FC236}">
                    <a16:creationId xmlns:a16="http://schemas.microsoft.com/office/drawing/2014/main" id="{2CF08EF7-36D2-9A27-551C-3DA8B8BBD94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2" name="직선 연결선 789">
                <a:extLst>
                  <a:ext uri="{FF2B5EF4-FFF2-40B4-BE49-F238E27FC236}">
                    <a16:creationId xmlns:a16="http://schemas.microsoft.com/office/drawing/2014/main" id="{7CD19DFF-23CD-F16D-6093-C80E9B3F08F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3" name="직선 연결선 792">
                <a:extLst>
                  <a:ext uri="{FF2B5EF4-FFF2-40B4-BE49-F238E27FC236}">
                    <a16:creationId xmlns:a16="http://schemas.microsoft.com/office/drawing/2014/main" id="{087DA86C-A918-B3ED-8448-426F429FDFD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4" name="직선 연결선 807">
                <a:extLst>
                  <a:ext uri="{FF2B5EF4-FFF2-40B4-BE49-F238E27FC236}">
                    <a16:creationId xmlns:a16="http://schemas.microsoft.com/office/drawing/2014/main" id="{C30E5CFA-1E0C-08AA-83DE-24466DE1AC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5" name="직선 연결선 810">
                <a:extLst>
                  <a:ext uri="{FF2B5EF4-FFF2-40B4-BE49-F238E27FC236}">
                    <a16:creationId xmlns:a16="http://schemas.microsoft.com/office/drawing/2014/main" id="{FA767C00-BC04-F8B5-1E02-BE85EBB74A7F}"/>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6" name="직선 연결선 815">
                <a:extLst>
                  <a:ext uri="{FF2B5EF4-FFF2-40B4-BE49-F238E27FC236}">
                    <a16:creationId xmlns:a16="http://schemas.microsoft.com/office/drawing/2014/main" id="{45266713-A079-1F3E-AAA0-A90E92737526}"/>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7" name="직선 연결선 819">
                <a:extLst>
                  <a:ext uri="{FF2B5EF4-FFF2-40B4-BE49-F238E27FC236}">
                    <a16:creationId xmlns:a16="http://schemas.microsoft.com/office/drawing/2014/main" id="{F4EFD702-6B0D-8360-882D-ABA7589A41D5}"/>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49" name="직선 연결선 826">
              <a:extLst>
                <a:ext uri="{FF2B5EF4-FFF2-40B4-BE49-F238E27FC236}">
                  <a16:creationId xmlns:a16="http://schemas.microsoft.com/office/drawing/2014/main" id="{F98C3763-B526-59E5-B077-5D67B4FD102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E5A0ED23-1B98-A04B-6C8E-58B26B40040B}"/>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59" name="Straight Connector 58">
            <a:extLst>
              <a:ext uri="{FF2B5EF4-FFF2-40B4-BE49-F238E27FC236}">
                <a16:creationId xmlns:a16="http://schemas.microsoft.com/office/drawing/2014/main" id="{8A7CF405-22E4-A5FB-E193-F517A7636726}"/>
              </a:ext>
            </a:extLst>
          </p:cNvPr>
          <p:cNvCxnSpPr>
            <a:stCxn id="15" idx="3"/>
            <a:endCxn id="7" idx="2"/>
          </p:cNvCxnSpPr>
          <p:nvPr/>
        </p:nvCxnSpPr>
        <p:spPr>
          <a:xfrm>
            <a:off x="3279711" y="2667815"/>
            <a:ext cx="197877" cy="0"/>
          </a:xfrm>
          <a:prstGeom prst="line">
            <a:avLst/>
          </a:prstGeom>
          <a:ln w="19050">
            <a:solidFill>
              <a:srgbClr val="C80060"/>
            </a:solidFill>
          </a:ln>
        </p:spPr>
        <p:style>
          <a:lnRef idx="1">
            <a:schemeClr val="accent1"/>
          </a:lnRef>
          <a:fillRef idx="0">
            <a:schemeClr val="accent1"/>
          </a:fillRef>
          <a:effectRef idx="0">
            <a:schemeClr val="accent1"/>
          </a:effectRef>
          <a:fontRef idx="minor">
            <a:schemeClr val="tx1"/>
          </a:fontRef>
        </p:style>
      </p:cxnSp>
      <p:sp>
        <p:nvSpPr>
          <p:cNvPr id="58" name="Slide Number Placeholder 3">
            <a:extLst>
              <a:ext uri="{FF2B5EF4-FFF2-40B4-BE49-F238E27FC236}">
                <a16:creationId xmlns:a16="http://schemas.microsoft.com/office/drawing/2014/main" id="{6F769BE2-D73A-1194-B3CC-4C3A6268737F}"/>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108</a:t>
            </a:fld>
            <a:endParaRPr lang="en-US" sz="1600" b="0" dirty="0">
              <a:solidFill>
                <a:srgbClr val="000000"/>
              </a:solidFill>
              <a:latin typeface="Garamond" charset="0"/>
            </a:endParaRPr>
          </a:p>
        </p:txBody>
      </p:sp>
    </p:spTree>
    <p:extLst>
      <p:ext uri="{BB962C8B-B14F-4D97-AF65-F5344CB8AC3E}">
        <p14:creationId xmlns:p14="http://schemas.microsoft.com/office/powerpoint/2010/main" val="361346234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Read Mechanism</a:t>
            </a:r>
          </a:p>
        </p:txBody>
      </p:sp>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flash memory reads data by </a:t>
            </a:r>
            <a:r>
              <a:rPr lang="en-CH" dirty="0">
                <a:solidFill>
                  <a:schemeClr val="accent1"/>
                </a:solidFill>
              </a:rPr>
              <a:t>checking the bitline current</a:t>
            </a:r>
            <a:r>
              <a:rPr lang="en-CH" dirty="0"/>
              <a:t> </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3757340"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 name="타원 299">
            <a:extLst>
              <a:ext uri="{FF2B5EF4-FFF2-40B4-BE49-F238E27FC236}">
                <a16:creationId xmlns:a16="http://schemas.microsoft.com/office/drawing/2014/main" id="{B87899F4-6B53-60A2-4933-371DC85102E3}"/>
              </a:ext>
            </a:extLst>
          </p:cNvPr>
          <p:cNvSpPr/>
          <p:nvPr/>
        </p:nvSpPr>
        <p:spPr>
          <a:xfrm>
            <a:off x="3477588" y="2388765"/>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 name="타원 299">
            <a:extLst>
              <a:ext uri="{FF2B5EF4-FFF2-40B4-BE49-F238E27FC236}">
                <a16:creationId xmlns:a16="http://schemas.microsoft.com/office/drawing/2014/main" id="{B6DBD72A-FCD1-ECB2-724E-9C5132B1B33E}"/>
              </a:ext>
            </a:extLst>
          </p:cNvPr>
          <p:cNvSpPr/>
          <p:nvPr/>
        </p:nvSpPr>
        <p:spPr>
          <a:xfrm>
            <a:off x="3477588" y="305554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 name="타원 299">
            <a:extLst>
              <a:ext uri="{FF2B5EF4-FFF2-40B4-BE49-F238E27FC236}">
                <a16:creationId xmlns:a16="http://schemas.microsoft.com/office/drawing/2014/main" id="{E73069B9-06A4-F505-1E7E-58E4BEFB993E}"/>
              </a:ext>
            </a:extLst>
          </p:cNvPr>
          <p:cNvSpPr/>
          <p:nvPr/>
        </p:nvSpPr>
        <p:spPr>
          <a:xfrm>
            <a:off x="3477588" y="3718227"/>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 name="타원 299">
            <a:extLst>
              <a:ext uri="{FF2B5EF4-FFF2-40B4-BE49-F238E27FC236}">
                <a16:creationId xmlns:a16="http://schemas.microsoft.com/office/drawing/2014/main" id="{60785298-7C78-E901-9A82-120C4FA94D18}"/>
              </a:ext>
            </a:extLst>
          </p:cNvPr>
          <p:cNvSpPr/>
          <p:nvPr/>
        </p:nvSpPr>
        <p:spPr>
          <a:xfrm>
            <a:off x="3477588" y="438091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9" name="타원 299">
            <a:extLst>
              <a:ext uri="{FF2B5EF4-FFF2-40B4-BE49-F238E27FC236}">
                <a16:creationId xmlns:a16="http://schemas.microsoft.com/office/drawing/2014/main" id="{78AFF248-8115-D1C2-EE4A-DB91B982DE97}"/>
              </a:ext>
            </a:extLst>
          </p:cNvPr>
          <p:cNvSpPr/>
          <p:nvPr/>
        </p:nvSpPr>
        <p:spPr>
          <a:xfrm>
            <a:off x="3477588" y="5552164"/>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3747065"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4336172"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4050607" y="1573749"/>
            <a:ext cx="5912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4" name="그룹 835">
            <a:extLst>
              <a:ext uri="{FF2B5EF4-FFF2-40B4-BE49-F238E27FC236}">
                <a16:creationId xmlns:a16="http://schemas.microsoft.com/office/drawing/2014/main" id="{C3C9A569-EE85-C430-6565-861429069D0C}"/>
              </a:ext>
            </a:extLst>
          </p:cNvPr>
          <p:cNvGrpSpPr/>
          <p:nvPr/>
        </p:nvGrpSpPr>
        <p:grpSpPr>
          <a:xfrm rot="16200000">
            <a:off x="3473969" y="3204383"/>
            <a:ext cx="566744" cy="268733"/>
            <a:chOff x="5890169" y="4312037"/>
            <a:chExt cx="1895988" cy="1103725"/>
          </a:xfrm>
        </p:grpSpPr>
        <p:grpSp>
          <p:nvGrpSpPr>
            <p:cNvPr id="10" name="그룹 822">
              <a:extLst>
                <a:ext uri="{FF2B5EF4-FFF2-40B4-BE49-F238E27FC236}">
                  <a16:creationId xmlns:a16="http://schemas.microsoft.com/office/drawing/2014/main" id="{5F63CB1E-55E6-ADEE-3E52-32CE5BA139F6}"/>
                </a:ext>
              </a:extLst>
            </p:cNvPr>
            <p:cNvGrpSpPr/>
            <p:nvPr/>
          </p:nvGrpSpPr>
          <p:grpSpPr>
            <a:xfrm>
              <a:off x="6122466" y="4312037"/>
              <a:ext cx="1432853" cy="1103725"/>
              <a:chOff x="5991225" y="4310063"/>
              <a:chExt cx="496427" cy="273840"/>
            </a:xfrm>
          </p:grpSpPr>
          <p:cxnSp>
            <p:nvCxnSpPr>
              <p:cNvPr id="14" name="직선 연결선 771">
                <a:extLst>
                  <a:ext uri="{FF2B5EF4-FFF2-40B4-BE49-F238E27FC236}">
                    <a16:creationId xmlns:a16="http://schemas.microsoft.com/office/drawing/2014/main" id="{D665F3A7-394D-2AED-1409-8AB639E4D284}"/>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6" name="직선 연결선 789">
                <a:extLst>
                  <a:ext uri="{FF2B5EF4-FFF2-40B4-BE49-F238E27FC236}">
                    <a16:creationId xmlns:a16="http://schemas.microsoft.com/office/drawing/2014/main" id="{7F4521F1-4595-16D4-D24E-4BFFE8CBF86A}"/>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8" name="직선 연결선 792">
                <a:extLst>
                  <a:ext uri="{FF2B5EF4-FFF2-40B4-BE49-F238E27FC236}">
                    <a16:creationId xmlns:a16="http://schemas.microsoft.com/office/drawing/2014/main" id="{6E972BC2-7BAE-CE30-4B74-EF4886F11194}"/>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9" name="직선 연결선 807">
                <a:extLst>
                  <a:ext uri="{FF2B5EF4-FFF2-40B4-BE49-F238E27FC236}">
                    <a16:creationId xmlns:a16="http://schemas.microsoft.com/office/drawing/2014/main" id="{66F3CD48-5DE6-127C-0A40-3AD08E59D212}"/>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1" name="직선 연결선 810">
                <a:extLst>
                  <a:ext uri="{FF2B5EF4-FFF2-40B4-BE49-F238E27FC236}">
                    <a16:creationId xmlns:a16="http://schemas.microsoft.com/office/drawing/2014/main" id="{8F788AD6-B379-7671-4A98-B7BCB2B957DE}"/>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15">
                <a:extLst>
                  <a:ext uri="{FF2B5EF4-FFF2-40B4-BE49-F238E27FC236}">
                    <a16:creationId xmlns:a16="http://schemas.microsoft.com/office/drawing/2014/main" id="{8F3CDDCB-D6A1-C834-4342-61985D37D460}"/>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819">
                <a:extLst>
                  <a:ext uri="{FF2B5EF4-FFF2-40B4-BE49-F238E27FC236}">
                    <a16:creationId xmlns:a16="http://schemas.microsoft.com/office/drawing/2014/main" id="{6817FAAE-9001-E6C1-1DD9-DAF0F6DAD96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 name="직선 연결선 826">
              <a:extLst>
                <a:ext uri="{FF2B5EF4-FFF2-40B4-BE49-F238E27FC236}">
                  <a16:creationId xmlns:a16="http://schemas.microsoft.com/office/drawing/2014/main" id="{ECC9A83D-6F37-C121-8A11-B6F80EF4E4A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 name="직선 연결선 832">
              <a:extLst>
                <a:ext uri="{FF2B5EF4-FFF2-40B4-BE49-F238E27FC236}">
                  <a16:creationId xmlns:a16="http://schemas.microsoft.com/office/drawing/2014/main" id="{E540CF89-5674-7E76-00C9-69AB5CE81E7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26" name="그룹 835">
            <a:extLst>
              <a:ext uri="{FF2B5EF4-FFF2-40B4-BE49-F238E27FC236}">
                <a16:creationId xmlns:a16="http://schemas.microsoft.com/office/drawing/2014/main" id="{3AE03003-8789-5602-534D-724E8EC598CD}"/>
              </a:ext>
            </a:extLst>
          </p:cNvPr>
          <p:cNvGrpSpPr/>
          <p:nvPr/>
        </p:nvGrpSpPr>
        <p:grpSpPr>
          <a:xfrm rot="16200000">
            <a:off x="3475155" y="3861299"/>
            <a:ext cx="564373" cy="268733"/>
            <a:chOff x="5890169" y="4312037"/>
            <a:chExt cx="1895988" cy="1103725"/>
          </a:xfrm>
        </p:grpSpPr>
        <p:grpSp>
          <p:nvGrpSpPr>
            <p:cNvPr id="27" name="그룹 822">
              <a:extLst>
                <a:ext uri="{FF2B5EF4-FFF2-40B4-BE49-F238E27FC236}">
                  <a16:creationId xmlns:a16="http://schemas.microsoft.com/office/drawing/2014/main" id="{04D98492-F4BB-0199-EAA2-4092764470F4}"/>
                </a:ext>
              </a:extLst>
            </p:cNvPr>
            <p:cNvGrpSpPr/>
            <p:nvPr/>
          </p:nvGrpSpPr>
          <p:grpSpPr>
            <a:xfrm>
              <a:off x="6122466" y="4312037"/>
              <a:ext cx="1432853" cy="1103725"/>
              <a:chOff x="5991225" y="4310063"/>
              <a:chExt cx="496427" cy="273840"/>
            </a:xfrm>
          </p:grpSpPr>
          <p:cxnSp>
            <p:nvCxnSpPr>
              <p:cNvPr id="30" name="직선 연결선 771">
                <a:extLst>
                  <a:ext uri="{FF2B5EF4-FFF2-40B4-BE49-F238E27FC236}">
                    <a16:creationId xmlns:a16="http://schemas.microsoft.com/office/drawing/2014/main" id="{FF9248C6-2B74-1A5A-D85F-F3AB9A812BAF}"/>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1" name="직선 연결선 789">
                <a:extLst>
                  <a:ext uri="{FF2B5EF4-FFF2-40B4-BE49-F238E27FC236}">
                    <a16:creationId xmlns:a16="http://schemas.microsoft.com/office/drawing/2014/main" id="{AD1395ED-7D4A-CF77-71CB-9C16884763F2}"/>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2" name="직선 연결선 792">
                <a:extLst>
                  <a:ext uri="{FF2B5EF4-FFF2-40B4-BE49-F238E27FC236}">
                    <a16:creationId xmlns:a16="http://schemas.microsoft.com/office/drawing/2014/main" id="{EB2AFCB9-6363-C852-A7AB-8A5B6AD8111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07">
                <a:extLst>
                  <a:ext uri="{FF2B5EF4-FFF2-40B4-BE49-F238E27FC236}">
                    <a16:creationId xmlns:a16="http://schemas.microsoft.com/office/drawing/2014/main" id="{0542F33E-23DA-7FA6-FED5-4A5FE2B1F325}"/>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4" name="직선 연결선 810">
                <a:extLst>
                  <a:ext uri="{FF2B5EF4-FFF2-40B4-BE49-F238E27FC236}">
                    <a16:creationId xmlns:a16="http://schemas.microsoft.com/office/drawing/2014/main" id="{D21D8737-D8AF-F69A-CBF7-71FCF9DE666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815">
                <a:extLst>
                  <a:ext uri="{FF2B5EF4-FFF2-40B4-BE49-F238E27FC236}">
                    <a16:creationId xmlns:a16="http://schemas.microsoft.com/office/drawing/2014/main" id="{00E80517-500F-5687-4770-5C46CACBD4B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819">
                <a:extLst>
                  <a:ext uri="{FF2B5EF4-FFF2-40B4-BE49-F238E27FC236}">
                    <a16:creationId xmlns:a16="http://schemas.microsoft.com/office/drawing/2014/main" id="{238EA411-2212-A1BB-D9AB-BE5C6B66322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8" name="직선 연결선 826">
              <a:extLst>
                <a:ext uri="{FF2B5EF4-FFF2-40B4-BE49-F238E27FC236}">
                  <a16:creationId xmlns:a16="http://schemas.microsoft.com/office/drawing/2014/main" id="{E2B3E041-C314-9C3F-8624-2D83C8E77C0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32">
              <a:extLst>
                <a:ext uri="{FF2B5EF4-FFF2-40B4-BE49-F238E27FC236}">
                  <a16:creationId xmlns:a16="http://schemas.microsoft.com/office/drawing/2014/main" id="{C12B4184-F7E5-2FE0-850C-BD9C407DCDFA}"/>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8" name="그룹 835">
            <a:extLst>
              <a:ext uri="{FF2B5EF4-FFF2-40B4-BE49-F238E27FC236}">
                <a16:creationId xmlns:a16="http://schemas.microsoft.com/office/drawing/2014/main" id="{C5830074-17B2-A450-0B7B-E09A24E5EFC5}"/>
              </a:ext>
            </a:extLst>
          </p:cNvPr>
          <p:cNvGrpSpPr/>
          <p:nvPr/>
        </p:nvGrpSpPr>
        <p:grpSpPr>
          <a:xfrm rot="16200000">
            <a:off x="3475156" y="4528332"/>
            <a:ext cx="564373" cy="268733"/>
            <a:chOff x="5890169" y="4312037"/>
            <a:chExt cx="1895988" cy="1103725"/>
          </a:xfrm>
        </p:grpSpPr>
        <p:grpSp>
          <p:nvGrpSpPr>
            <p:cNvPr id="39" name="그룹 822">
              <a:extLst>
                <a:ext uri="{FF2B5EF4-FFF2-40B4-BE49-F238E27FC236}">
                  <a16:creationId xmlns:a16="http://schemas.microsoft.com/office/drawing/2014/main" id="{FE51B1B9-54EC-B7E3-9F54-F8604DB9DF96}"/>
                </a:ext>
              </a:extLst>
            </p:cNvPr>
            <p:cNvGrpSpPr/>
            <p:nvPr/>
          </p:nvGrpSpPr>
          <p:grpSpPr>
            <a:xfrm>
              <a:off x="6122466" y="4312037"/>
              <a:ext cx="1432853" cy="1103725"/>
              <a:chOff x="5991225" y="4310063"/>
              <a:chExt cx="496427" cy="273840"/>
            </a:xfrm>
          </p:grpSpPr>
          <p:cxnSp>
            <p:nvCxnSpPr>
              <p:cNvPr id="42" name="직선 연결선 771">
                <a:extLst>
                  <a:ext uri="{FF2B5EF4-FFF2-40B4-BE49-F238E27FC236}">
                    <a16:creationId xmlns:a16="http://schemas.microsoft.com/office/drawing/2014/main" id="{0DC00C93-AECA-36A7-D911-610FBD42B1BA}"/>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3" name="직선 연결선 789">
                <a:extLst>
                  <a:ext uri="{FF2B5EF4-FFF2-40B4-BE49-F238E27FC236}">
                    <a16:creationId xmlns:a16="http://schemas.microsoft.com/office/drawing/2014/main" id="{B6D73501-4942-EC20-FDAA-5F24E285FD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4" name="직선 연결선 792">
                <a:extLst>
                  <a:ext uri="{FF2B5EF4-FFF2-40B4-BE49-F238E27FC236}">
                    <a16:creationId xmlns:a16="http://schemas.microsoft.com/office/drawing/2014/main" id="{760444A9-E084-D6E8-74F8-7B6097F5AB6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5" name="직선 연결선 807">
                <a:extLst>
                  <a:ext uri="{FF2B5EF4-FFF2-40B4-BE49-F238E27FC236}">
                    <a16:creationId xmlns:a16="http://schemas.microsoft.com/office/drawing/2014/main" id="{E80A3471-C302-D335-5C51-8E2B7511DF0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6" name="직선 연결선 810">
                <a:extLst>
                  <a:ext uri="{FF2B5EF4-FFF2-40B4-BE49-F238E27FC236}">
                    <a16:creationId xmlns:a16="http://schemas.microsoft.com/office/drawing/2014/main" id="{3251E19B-B843-D124-0824-B936D7CB03D6}"/>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7" name="직선 연결선 815">
                <a:extLst>
                  <a:ext uri="{FF2B5EF4-FFF2-40B4-BE49-F238E27FC236}">
                    <a16:creationId xmlns:a16="http://schemas.microsoft.com/office/drawing/2014/main" id="{BA0F25B3-EE05-801D-50D0-16E5DFCC6B85}"/>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8" name="직선 연결선 819">
                <a:extLst>
                  <a:ext uri="{FF2B5EF4-FFF2-40B4-BE49-F238E27FC236}">
                    <a16:creationId xmlns:a16="http://schemas.microsoft.com/office/drawing/2014/main" id="{5EB05A86-494C-4728-08FD-2AEFF40015F8}"/>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40" name="직선 연결선 826">
              <a:extLst>
                <a:ext uri="{FF2B5EF4-FFF2-40B4-BE49-F238E27FC236}">
                  <a16:creationId xmlns:a16="http://schemas.microsoft.com/office/drawing/2014/main" id="{0D4861C1-AF05-B530-9654-DD9E877B0300}"/>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32">
              <a:extLst>
                <a:ext uri="{FF2B5EF4-FFF2-40B4-BE49-F238E27FC236}">
                  <a16:creationId xmlns:a16="http://schemas.microsoft.com/office/drawing/2014/main" id="{7E0BF9A1-772B-EC36-881A-F3D84D4A8D19}"/>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60" name="그룹 835">
            <a:extLst>
              <a:ext uri="{FF2B5EF4-FFF2-40B4-BE49-F238E27FC236}">
                <a16:creationId xmlns:a16="http://schemas.microsoft.com/office/drawing/2014/main" id="{01DC38C9-A945-E3CB-FEB1-16EAA939A8CC}"/>
              </a:ext>
            </a:extLst>
          </p:cNvPr>
          <p:cNvGrpSpPr/>
          <p:nvPr/>
        </p:nvGrpSpPr>
        <p:grpSpPr>
          <a:xfrm rot="16200000">
            <a:off x="3475156" y="5688030"/>
            <a:ext cx="564373" cy="268733"/>
            <a:chOff x="5890169" y="4312037"/>
            <a:chExt cx="1895988" cy="1103725"/>
          </a:xfrm>
        </p:grpSpPr>
        <p:grpSp>
          <p:nvGrpSpPr>
            <p:cNvPr id="61" name="그룹 822">
              <a:extLst>
                <a:ext uri="{FF2B5EF4-FFF2-40B4-BE49-F238E27FC236}">
                  <a16:creationId xmlns:a16="http://schemas.microsoft.com/office/drawing/2014/main" id="{81E8D5EE-16CC-5F9A-CD16-53F883BDC825}"/>
                </a:ext>
              </a:extLst>
            </p:cNvPr>
            <p:cNvGrpSpPr/>
            <p:nvPr/>
          </p:nvGrpSpPr>
          <p:grpSpPr>
            <a:xfrm>
              <a:off x="6122466" y="4312037"/>
              <a:ext cx="1432853" cy="1103725"/>
              <a:chOff x="5991225" y="4310063"/>
              <a:chExt cx="496427" cy="273840"/>
            </a:xfrm>
          </p:grpSpPr>
          <p:cxnSp>
            <p:nvCxnSpPr>
              <p:cNvPr id="64" name="직선 연결선 771">
                <a:extLst>
                  <a:ext uri="{FF2B5EF4-FFF2-40B4-BE49-F238E27FC236}">
                    <a16:creationId xmlns:a16="http://schemas.microsoft.com/office/drawing/2014/main" id="{EDBF6DEF-2728-153B-DF70-61D4FEC10FD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5" name="직선 연결선 789">
                <a:extLst>
                  <a:ext uri="{FF2B5EF4-FFF2-40B4-BE49-F238E27FC236}">
                    <a16:creationId xmlns:a16="http://schemas.microsoft.com/office/drawing/2014/main" id="{EEEFF29F-077E-FF86-2BF4-5DF85A626E3C}"/>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6" name="직선 연결선 792">
                <a:extLst>
                  <a:ext uri="{FF2B5EF4-FFF2-40B4-BE49-F238E27FC236}">
                    <a16:creationId xmlns:a16="http://schemas.microsoft.com/office/drawing/2014/main" id="{E9B94859-BCFB-A717-B86C-B323F1E5362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7" name="직선 연결선 807">
                <a:extLst>
                  <a:ext uri="{FF2B5EF4-FFF2-40B4-BE49-F238E27FC236}">
                    <a16:creationId xmlns:a16="http://schemas.microsoft.com/office/drawing/2014/main" id="{3A60D6A0-08FC-B4C7-99EB-D5A60E53A1DC}"/>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8" name="직선 연결선 810">
                <a:extLst>
                  <a:ext uri="{FF2B5EF4-FFF2-40B4-BE49-F238E27FC236}">
                    <a16:creationId xmlns:a16="http://schemas.microsoft.com/office/drawing/2014/main" id="{AA53C07C-A604-FC39-20F0-955A73952237}"/>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9" name="직선 연결선 815">
                <a:extLst>
                  <a:ext uri="{FF2B5EF4-FFF2-40B4-BE49-F238E27FC236}">
                    <a16:creationId xmlns:a16="http://schemas.microsoft.com/office/drawing/2014/main" id="{FA480658-A1E1-DE0C-8F6D-F96CE78CD4F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0" name="직선 연결선 819">
                <a:extLst>
                  <a:ext uri="{FF2B5EF4-FFF2-40B4-BE49-F238E27FC236}">
                    <a16:creationId xmlns:a16="http://schemas.microsoft.com/office/drawing/2014/main" id="{051D86FA-6804-C0BC-0266-F701D116A17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62" name="직선 연결선 826">
              <a:extLst>
                <a:ext uri="{FF2B5EF4-FFF2-40B4-BE49-F238E27FC236}">
                  <a16:creationId xmlns:a16="http://schemas.microsoft.com/office/drawing/2014/main" id="{9A41344B-D95D-CC81-4149-72A4A3A23607}"/>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3" name="직선 연결선 832">
              <a:extLst>
                <a:ext uri="{FF2B5EF4-FFF2-40B4-BE49-F238E27FC236}">
                  <a16:creationId xmlns:a16="http://schemas.microsoft.com/office/drawing/2014/main" id="{82AB4E8F-8DB1-EFF5-080E-6EB67C1F09A7}"/>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71" name="TextBox 70">
            <a:extLst>
              <a:ext uri="{FF2B5EF4-FFF2-40B4-BE49-F238E27FC236}">
                <a16:creationId xmlns:a16="http://schemas.microsoft.com/office/drawing/2014/main" id="{E9173640-7B67-44C1-0714-DBB7D80A6A0C}"/>
              </a:ext>
            </a:extLst>
          </p:cNvPr>
          <p:cNvSpPr txBox="1"/>
          <p:nvPr/>
        </p:nvSpPr>
        <p:spPr>
          <a:xfrm>
            <a:off x="40892" y="4092017"/>
            <a:ext cx="3287156"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regardless of stored data</a:t>
            </a:r>
          </a:p>
        </p:txBody>
      </p:sp>
      <p:sp>
        <p:nvSpPr>
          <p:cNvPr id="72" name="TextBox 71">
            <a:extLst>
              <a:ext uri="{FF2B5EF4-FFF2-40B4-BE49-F238E27FC236}">
                <a16:creationId xmlns:a16="http://schemas.microsoft.com/office/drawing/2014/main" id="{7232C0A6-BAB1-1131-3B1F-2EA32F306CFE}"/>
              </a:ext>
            </a:extLst>
          </p:cNvPr>
          <p:cNvSpPr txBox="1"/>
          <p:nvPr/>
        </p:nvSpPr>
        <p:spPr>
          <a:xfrm rot="16200000">
            <a:off x="3557180"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3" name="TextBox 72">
            <a:extLst>
              <a:ext uri="{FF2B5EF4-FFF2-40B4-BE49-F238E27FC236}">
                <a16:creationId xmlns:a16="http://schemas.microsoft.com/office/drawing/2014/main" id="{9105C779-2BB6-FD9E-35EA-402E4C9D017E}"/>
              </a:ext>
            </a:extLst>
          </p:cNvPr>
          <p:cNvSpPr txBox="1"/>
          <p:nvPr/>
        </p:nvSpPr>
        <p:spPr>
          <a:xfrm>
            <a:off x="1382855" y="6178637"/>
            <a:ext cx="29883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NAND String</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74" name="Left Brace 73">
            <a:extLst>
              <a:ext uri="{FF2B5EF4-FFF2-40B4-BE49-F238E27FC236}">
                <a16:creationId xmlns:a16="http://schemas.microsoft.com/office/drawing/2014/main" id="{191B37DA-6BAA-A951-330A-617738AE9B11}"/>
              </a:ext>
            </a:extLst>
          </p:cNvPr>
          <p:cNvSpPr/>
          <p:nvPr/>
        </p:nvSpPr>
        <p:spPr>
          <a:xfrm>
            <a:off x="3113322" y="3055377"/>
            <a:ext cx="323170" cy="3049205"/>
          </a:xfrm>
          <a:prstGeom prst="leftBrace">
            <a:avLst>
              <a:gd name="adj1" fmla="val 52841"/>
              <a:gd name="adj2" fmla="val 50000"/>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87C88332-3AD0-13DC-7151-58BB61AC022F}"/>
              </a:ext>
            </a:extLst>
          </p:cNvPr>
          <p:cNvSpPr txBox="1"/>
          <p:nvPr/>
        </p:nvSpPr>
        <p:spPr>
          <a:xfrm>
            <a:off x="89230" y="2206150"/>
            <a:ext cx="3190481"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as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resistors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or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switches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grpSp>
        <p:nvGrpSpPr>
          <p:cNvPr id="24" name="그룹 835">
            <a:extLst>
              <a:ext uri="{FF2B5EF4-FFF2-40B4-BE49-F238E27FC236}">
                <a16:creationId xmlns:a16="http://schemas.microsoft.com/office/drawing/2014/main" id="{1273E5F0-9EAB-5D27-DA03-9BD4ECE308EC}"/>
              </a:ext>
            </a:extLst>
          </p:cNvPr>
          <p:cNvGrpSpPr/>
          <p:nvPr/>
        </p:nvGrpSpPr>
        <p:grpSpPr>
          <a:xfrm rot="16200000">
            <a:off x="3473970" y="2536241"/>
            <a:ext cx="566744" cy="268733"/>
            <a:chOff x="5890169" y="4312037"/>
            <a:chExt cx="1895988" cy="1103725"/>
          </a:xfrm>
        </p:grpSpPr>
        <p:grpSp>
          <p:nvGrpSpPr>
            <p:cNvPr id="37" name="그룹 822">
              <a:extLst>
                <a:ext uri="{FF2B5EF4-FFF2-40B4-BE49-F238E27FC236}">
                  <a16:creationId xmlns:a16="http://schemas.microsoft.com/office/drawing/2014/main" id="{CAF4B80A-AF2F-DDB0-A64A-6EE3D332D734}"/>
                </a:ext>
              </a:extLst>
            </p:cNvPr>
            <p:cNvGrpSpPr/>
            <p:nvPr/>
          </p:nvGrpSpPr>
          <p:grpSpPr>
            <a:xfrm>
              <a:off x="6122466" y="4312037"/>
              <a:ext cx="1432853" cy="1103725"/>
              <a:chOff x="5991225" y="4310063"/>
              <a:chExt cx="496427" cy="273840"/>
            </a:xfrm>
          </p:grpSpPr>
          <p:cxnSp>
            <p:nvCxnSpPr>
              <p:cNvPr id="51" name="직선 연결선 771">
                <a:extLst>
                  <a:ext uri="{FF2B5EF4-FFF2-40B4-BE49-F238E27FC236}">
                    <a16:creationId xmlns:a16="http://schemas.microsoft.com/office/drawing/2014/main" id="{2CF08EF7-36D2-9A27-551C-3DA8B8BBD943}"/>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2" name="직선 연결선 789">
                <a:extLst>
                  <a:ext uri="{FF2B5EF4-FFF2-40B4-BE49-F238E27FC236}">
                    <a16:creationId xmlns:a16="http://schemas.microsoft.com/office/drawing/2014/main" id="{7CD19DFF-23CD-F16D-6093-C80E9B3F08F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3" name="직선 연결선 792">
                <a:extLst>
                  <a:ext uri="{FF2B5EF4-FFF2-40B4-BE49-F238E27FC236}">
                    <a16:creationId xmlns:a16="http://schemas.microsoft.com/office/drawing/2014/main" id="{087DA86C-A918-B3ED-8448-426F429FDFD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4" name="직선 연결선 807">
                <a:extLst>
                  <a:ext uri="{FF2B5EF4-FFF2-40B4-BE49-F238E27FC236}">
                    <a16:creationId xmlns:a16="http://schemas.microsoft.com/office/drawing/2014/main" id="{C30E5CFA-1E0C-08AA-83DE-24466DE1ACC3}"/>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5" name="직선 연결선 810">
                <a:extLst>
                  <a:ext uri="{FF2B5EF4-FFF2-40B4-BE49-F238E27FC236}">
                    <a16:creationId xmlns:a16="http://schemas.microsoft.com/office/drawing/2014/main" id="{FA767C00-BC04-F8B5-1E02-BE85EBB74A7F}"/>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6" name="직선 연결선 815">
                <a:extLst>
                  <a:ext uri="{FF2B5EF4-FFF2-40B4-BE49-F238E27FC236}">
                    <a16:creationId xmlns:a16="http://schemas.microsoft.com/office/drawing/2014/main" id="{45266713-A079-1F3E-AAA0-A90E92737526}"/>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7" name="직선 연결선 819">
                <a:extLst>
                  <a:ext uri="{FF2B5EF4-FFF2-40B4-BE49-F238E27FC236}">
                    <a16:creationId xmlns:a16="http://schemas.microsoft.com/office/drawing/2014/main" id="{F4EFD702-6B0D-8360-882D-ABA7589A41D5}"/>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49" name="직선 연결선 826">
              <a:extLst>
                <a:ext uri="{FF2B5EF4-FFF2-40B4-BE49-F238E27FC236}">
                  <a16:creationId xmlns:a16="http://schemas.microsoft.com/office/drawing/2014/main" id="{F98C3763-B526-59E5-B077-5D67B4FD102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E5A0ED23-1B98-A04B-6C8E-58B26B40040B}"/>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59" name="Straight Connector 58">
            <a:extLst>
              <a:ext uri="{FF2B5EF4-FFF2-40B4-BE49-F238E27FC236}">
                <a16:creationId xmlns:a16="http://schemas.microsoft.com/office/drawing/2014/main" id="{8A7CF405-22E4-A5FB-E193-F517A7636726}"/>
              </a:ext>
            </a:extLst>
          </p:cNvPr>
          <p:cNvCxnSpPr>
            <a:stCxn id="15" idx="3"/>
            <a:endCxn id="7" idx="2"/>
          </p:cNvCxnSpPr>
          <p:nvPr/>
        </p:nvCxnSpPr>
        <p:spPr>
          <a:xfrm>
            <a:off x="3279711" y="2667815"/>
            <a:ext cx="197877" cy="0"/>
          </a:xfrm>
          <a:prstGeom prst="line">
            <a:avLst/>
          </a:prstGeom>
          <a:ln w="19050">
            <a:solidFill>
              <a:srgbClr val="C80060"/>
            </a:solidFill>
          </a:ln>
        </p:spPr>
        <p:style>
          <a:lnRef idx="1">
            <a:schemeClr val="accent1"/>
          </a:lnRef>
          <a:fillRef idx="0">
            <a:schemeClr val="accent1"/>
          </a:fillRef>
          <a:effectRef idx="0">
            <a:schemeClr val="accent1"/>
          </a:effectRef>
          <a:fontRef idx="minor">
            <a:schemeClr val="tx1"/>
          </a:fontRef>
        </p:style>
      </p:cxnSp>
      <p:grpSp>
        <p:nvGrpSpPr>
          <p:cNvPr id="58" name="Group 57">
            <a:extLst>
              <a:ext uri="{FF2B5EF4-FFF2-40B4-BE49-F238E27FC236}">
                <a16:creationId xmlns:a16="http://schemas.microsoft.com/office/drawing/2014/main" id="{64713E65-3525-740C-8A6D-0F22CACB09C3}"/>
              </a:ext>
            </a:extLst>
          </p:cNvPr>
          <p:cNvGrpSpPr/>
          <p:nvPr/>
        </p:nvGrpSpPr>
        <p:grpSpPr>
          <a:xfrm>
            <a:off x="6375533" y="1573749"/>
            <a:ext cx="1164243" cy="4901247"/>
            <a:chOff x="6375533" y="1573749"/>
            <a:chExt cx="1164243" cy="4901247"/>
          </a:xfrm>
        </p:grpSpPr>
        <p:cxnSp>
          <p:nvCxnSpPr>
            <p:cNvPr id="75" name="Straight Connector 74">
              <a:extLst>
                <a:ext uri="{FF2B5EF4-FFF2-40B4-BE49-F238E27FC236}">
                  <a16:creationId xmlns:a16="http://schemas.microsoft.com/office/drawing/2014/main" id="{CB323489-2454-7998-EB88-861F0D4950FB}"/>
                </a:ext>
              </a:extLst>
            </p:cNvPr>
            <p:cNvCxnSpPr>
              <a:cxnSpLocks/>
            </p:cNvCxnSpPr>
            <p:nvPr/>
          </p:nvCxnSpPr>
          <p:spPr>
            <a:xfrm>
              <a:off x="6655285"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76" name="타원 299">
              <a:extLst>
                <a:ext uri="{FF2B5EF4-FFF2-40B4-BE49-F238E27FC236}">
                  <a16:creationId xmlns:a16="http://schemas.microsoft.com/office/drawing/2014/main" id="{516091A7-8065-B9F9-2C1A-CE527FADD01F}"/>
                </a:ext>
              </a:extLst>
            </p:cNvPr>
            <p:cNvSpPr/>
            <p:nvPr/>
          </p:nvSpPr>
          <p:spPr>
            <a:xfrm>
              <a:off x="6375533" y="2388765"/>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7" name="타원 299">
              <a:extLst>
                <a:ext uri="{FF2B5EF4-FFF2-40B4-BE49-F238E27FC236}">
                  <a16:creationId xmlns:a16="http://schemas.microsoft.com/office/drawing/2014/main" id="{0BFAFB9A-F91A-B3BD-AF6F-66203BABA07E}"/>
                </a:ext>
              </a:extLst>
            </p:cNvPr>
            <p:cNvSpPr/>
            <p:nvPr/>
          </p:nvSpPr>
          <p:spPr>
            <a:xfrm>
              <a:off x="6375533" y="3055544"/>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8" name="타원 299">
              <a:extLst>
                <a:ext uri="{FF2B5EF4-FFF2-40B4-BE49-F238E27FC236}">
                  <a16:creationId xmlns:a16="http://schemas.microsoft.com/office/drawing/2014/main" id="{5C18E509-0646-903D-971C-C907EDE77492}"/>
                </a:ext>
              </a:extLst>
            </p:cNvPr>
            <p:cNvSpPr/>
            <p:nvPr/>
          </p:nvSpPr>
          <p:spPr>
            <a:xfrm>
              <a:off x="6375533" y="3718227"/>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9" name="타원 299">
              <a:extLst>
                <a:ext uri="{FF2B5EF4-FFF2-40B4-BE49-F238E27FC236}">
                  <a16:creationId xmlns:a16="http://schemas.microsoft.com/office/drawing/2014/main" id="{802BAB7A-9515-3FEF-D99F-A1AA2B950626}"/>
                </a:ext>
              </a:extLst>
            </p:cNvPr>
            <p:cNvSpPr/>
            <p:nvPr/>
          </p:nvSpPr>
          <p:spPr>
            <a:xfrm>
              <a:off x="6375533" y="4380910"/>
              <a:ext cx="559503" cy="558100"/>
            </a:xfrm>
            <a:prstGeom prst="ellipse">
              <a:avLst/>
            </a:prstGeom>
            <a:solidFill>
              <a:schemeClr val="accent4">
                <a:lumMod val="20000"/>
                <a:lumOff val="80000"/>
              </a:schemeClr>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0" name="타원 299">
              <a:extLst>
                <a:ext uri="{FF2B5EF4-FFF2-40B4-BE49-F238E27FC236}">
                  <a16:creationId xmlns:a16="http://schemas.microsoft.com/office/drawing/2014/main" id="{AF612D94-1F57-811F-919A-81FBA4B1A63D}"/>
                </a:ext>
              </a:extLst>
            </p:cNvPr>
            <p:cNvSpPr/>
            <p:nvPr/>
          </p:nvSpPr>
          <p:spPr>
            <a:xfrm>
              <a:off x="6375533" y="5552164"/>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81" name="Straight Connector 80">
              <a:extLst>
                <a:ext uri="{FF2B5EF4-FFF2-40B4-BE49-F238E27FC236}">
                  <a16:creationId xmlns:a16="http://schemas.microsoft.com/office/drawing/2014/main" id="{674D92D4-5AF6-2F6E-0D00-309120B7E0AC}"/>
                </a:ext>
              </a:extLst>
            </p:cNvPr>
            <p:cNvCxnSpPr/>
            <p:nvPr/>
          </p:nvCxnSpPr>
          <p:spPr>
            <a:xfrm>
              <a:off x="6645010"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4CBB582-5F6C-41F8-EE76-4C142F79A2C0}"/>
                </a:ext>
              </a:extLst>
            </p:cNvPr>
            <p:cNvCxnSpPr>
              <a:cxnSpLocks/>
            </p:cNvCxnSpPr>
            <p:nvPr/>
          </p:nvCxnSpPr>
          <p:spPr>
            <a:xfrm flipH="1" flipV="1">
              <a:off x="7234117"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E99AEECF-14CF-1CBC-4361-9E6B905B3915}"/>
                </a:ext>
              </a:extLst>
            </p:cNvPr>
            <p:cNvSpPr txBox="1"/>
            <p:nvPr/>
          </p:nvSpPr>
          <p:spPr>
            <a:xfrm>
              <a:off x="6948552" y="1573749"/>
              <a:ext cx="591224"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j</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4" name="그룹 835">
              <a:extLst>
                <a:ext uri="{FF2B5EF4-FFF2-40B4-BE49-F238E27FC236}">
                  <a16:creationId xmlns:a16="http://schemas.microsoft.com/office/drawing/2014/main" id="{86388314-5268-E754-EA88-5C9D37173877}"/>
                </a:ext>
              </a:extLst>
            </p:cNvPr>
            <p:cNvGrpSpPr/>
            <p:nvPr/>
          </p:nvGrpSpPr>
          <p:grpSpPr>
            <a:xfrm rot="16200000">
              <a:off x="6371914" y="3204383"/>
              <a:ext cx="566744" cy="268733"/>
              <a:chOff x="5890169" y="4312037"/>
              <a:chExt cx="1895988" cy="1103725"/>
            </a:xfrm>
          </p:grpSpPr>
          <p:grpSp>
            <p:nvGrpSpPr>
              <p:cNvPr id="85" name="그룹 822">
                <a:extLst>
                  <a:ext uri="{FF2B5EF4-FFF2-40B4-BE49-F238E27FC236}">
                    <a16:creationId xmlns:a16="http://schemas.microsoft.com/office/drawing/2014/main" id="{44FEDA4D-A8E1-53C1-125A-AF392C694058}"/>
                  </a:ext>
                </a:extLst>
              </p:cNvPr>
              <p:cNvGrpSpPr/>
              <p:nvPr/>
            </p:nvGrpSpPr>
            <p:grpSpPr>
              <a:xfrm>
                <a:off x="6122466" y="4312037"/>
                <a:ext cx="1432853" cy="1103725"/>
                <a:chOff x="5991225" y="4310063"/>
                <a:chExt cx="496427" cy="273840"/>
              </a:xfrm>
            </p:grpSpPr>
            <p:cxnSp>
              <p:nvCxnSpPr>
                <p:cNvPr id="88" name="직선 연결선 771">
                  <a:extLst>
                    <a:ext uri="{FF2B5EF4-FFF2-40B4-BE49-F238E27FC236}">
                      <a16:creationId xmlns:a16="http://schemas.microsoft.com/office/drawing/2014/main" id="{34762038-77E1-98C7-2615-16A16EFE177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9" name="직선 연결선 789">
                  <a:extLst>
                    <a:ext uri="{FF2B5EF4-FFF2-40B4-BE49-F238E27FC236}">
                      <a16:creationId xmlns:a16="http://schemas.microsoft.com/office/drawing/2014/main" id="{27687E25-A9DE-D786-E5D9-FDE85248841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0" name="직선 연결선 792">
                  <a:extLst>
                    <a:ext uri="{FF2B5EF4-FFF2-40B4-BE49-F238E27FC236}">
                      <a16:creationId xmlns:a16="http://schemas.microsoft.com/office/drawing/2014/main" id="{AA4379AD-C92B-84BB-0C29-FECAC68ADDA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1" name="직선 연결선 807">
                  <a:extLst>
                    <a:ext uri="{FF2B5EF4-FFF2-40B4-BE49-F238E27FC236}">
                      <a16:creationId xmlns:a16="http://schemas.microsoft.com/office/drawing/2014/main" id="{39499E78-3DFC-CA52-77AC-2C7CC1F3604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810">
                  <a:extLst>
                    <a:ext uri="{FF2B5EF4-FFF2-40B4-BE49-F238E27FC236}">
                      <a16:creationId xmlns:a16="http://schemas.microsoft.com/office/drawing/2014/main" id="{281B55B5-EE49-0721-38F3-000CCFF302FC}"/>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815">
                  <a:extLst>
                    <a:ext uri="{FF2B5EF4-FFF2-40B4-BE49-F238E27FC236}">
                      <a16:creationId xmlns:a16="http://schemas.microsoft.com/office/drawing/2014/main" id="{4E1FD449-8A97-7E93-012B-DC633A67BFC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4" name="직선 연결선 819">
                  <a:extLst>
                    <a:ext uri="{FF2B5EF4-FFF2-40B4-BE49-F238E27FC236}">
                      <a16:creationId xmlns:a16="http://schemas.microsoft.com/office/drawing/2014/main" id="{5E2A5F1A-EBC8-0047-19B2-F434CA259E96}"/>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6" name="직선 연결선 826">
                <a:extLst>
                  <a:ext uri="{FF2B5EF4-FFF2-40B4-BE49-F238E27FC236}">
                    <a16:creationId xmlns:a16="http://schemas.microsoft.com/office/drawing/2014/main" id="{D005706B-B88E-5366-0D12-6405D2A55755}"/>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7" name="직선 연결선 832">
                <a:extLst>
                  <a:ext uri="{FF2B5EF4-FFF2-40B4-BE49-F238E27FC236}">
                    <a16:creationId xmlns:a16="http://schemas.microsoft.com/office/drawing/2014/main" id="{E1CB1A43-1832-9B28-E8AF-F082F653C04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5" name="그룹 835">
              <a:extLst>
                <a:ext uri="{FF2B5EF4-FFF2-40B4-BE49-F238E27FC236}">
                  <a16:creationId xmlns:a16="http://schemas.microsoft.com/office/drawing/2014/main" id="{831F94F7-6118-01DD-20AE-DCF890588E0E}"/>
                </a:ext>
              </a:extLst>
            </p:cNvPr>
            <p:cNvGrpSpPr/>
            <p:nvPr/>
          </p:nvGrpSpPr>
          <p:grpSpPr>
            <a:xfrm rot="16200000">
              <a:off x="6373100" y="3861299"/>
              <a:ext cx="564373" cy="268733"/>
              <a:chOff x="5890169" y="4312037"/>
              <a:chExt cx="1895988" cy="1103725"/>
            </a:xfrm>
          </p:grpSpPr>
          <p:grpSp>
            <p:nvGrpSpPr>
              <p:cNvPr id="96" name="그룹 822">
                <a:extLst>
                  <a:ext uri="{FF2B5EF4-FFF2-40B4-BE49-F238E27FC236}">
                    <a16:creationId xmlns:a16="http://schemas.microsoft.com/office/drawing/2014/main" id="{65351715-471D-B519-B7A3-EDD1139EEAAC}"/>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1F88C45E-1911-4EAC-EA57-EF7CB040EB6C}"/>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5EFA7AF2-462C-A47C-F337-504D2CD86A3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D7A9A528-BA5B-50A6-D079-D3B8906347B3}"/>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E2EDEFC8-3ACE-FCFC-9F43-EF1A6EE9421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240E7091-248A-50CB-34AA-D4EFA915C842}"/>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E4DFF126-4BD2-6E5F-9750-33E1FB9D0CE2}"/>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49A3BB61-C510-F6FD-9592-375034F6856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97" name="직선 연결선 826">
                <a:extLst>
                  <a:ext uri="{FF2B5EF4-FFF2-40B4-BE49-F238E27FC236}">
                    <a16:creationId xmlns:a16="http://schemas.microsoft.com/office/drawing/2014/main" id="{CD1DAF53-9F60-B80D-2CE8-D93C03582F68}"/>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971AF40-9F13-6A52-65D9-F6D586C950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BA8228B7-FD78-13E3-A2FE-5F8A53A70E48}"/>
                </a:ext>
              </a:extLst>
            </p:cNvPr>
            <p:cNvGrpSpPr/>
            <p:nvPr/>
          </p:nvGrpSpPr>
          <p:grpSpPr>
            <a:xfrm rot="16200000">
              <a:off x="6373101" y="4528332"/>
              <a:ext cx="564373" cy="268733"/>
              <a:chOff x="5890169" y="4312037"/>
              <a:chExt cx="1895988" cy="1103725"/>
            </a:xfrm>
          </p:grpSpPr>
          <p:grpSp>
            <p:nvGrpSpPr>
              <p:cNvPr id="107" name="그룹 822">
                <a:extLst>
                  <a:ext uri="{FF2B5EF4-FFF2-40B4-BE49-F238E27FC236}">
                    <a16:creationId xmlns:a16="http://schemas.microsoft.com/office/drawing/2014/main" id="{E91E3951-71B4-CABE-3F4A-A40F1FA0D168}"/>
                  </a:ext>
                </a:extLst>
              </p:cNvPr>
              <p:cNvGrpSpPr/>
              <p:nvPr/>
            </p:nvGrpSpPr>
            <p:grpSpPr>
              <a:xfrm>
                <a:off x="6122466" y="4312037"/>
                <a:ext cx="1432853" cy="1103725"/>
                <a:chOff x="5991225" y="4310063"/>
                <a:chExt cx="496427" cy="273840"/>
              </a:xfrm>
            </p:grpSpPr>
            <p:cxnSp>
              <p:nvCxnSpPr>
                <p:cNvPr id="110" name="직선 연결선 771">
                  <a:extLst>
                    <a:ext uri="{FF2B5EF4-FFF2-40B4-BE49-F238E27FC236}">
                      <a16:creationId xmlns:a16="http://schemas.microsoft.com/office/drawing/2014/main" id="{00E2EE52-0062-C31B-0ECD-7B5BA1782985}"/>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1" name="직선 연결선 789">
                  <a:extLst>
                    <a:ext uri="{FF2B5EF4-FFF2-40B4-BE49-F238E27FC236}">
                      <a16:creationId xmlns:a16="http://schemas.microsoft.com/office/drawing/2014/main" id="{670935C2-77F5-078F-2802-D0F8D487089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92">
                  <a:extLst>
                    <a:ext uri="{FF2B5EF4-FFF2-40B4-BE49-F238E27FC236}">
                      <a16:creationId xmlns:a16="http://schemas.microsoft.com/office/drawing/2014/main" id="{55D7CCA0-B58C-BD56-322A-BD717196C9EE}"/>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07">
                  <a:extLst>
                    <a:ext uri="{FF2B5EF4-FFF2-40B4-BE49-F238E27FC236}">
                      <a16:creationId xmlns:a16="http://schemas.microsoft.com/office/drawing/2014/main" id="{F43D3E85-283D-354C-2818-7B59D65254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10">
                  <a:extLst>
                    <a:ext uri="{FF2B5EF4-FFF2-40B4-BE49-F238E27FC236}">
                      <a16:creationId xmlns:a16="http://schemas.microsoft.com/office/drawing/2014/main" id="{DDA6768D-1D05-2F15-7587-21B9B198886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5">
                  <a:extLst>
                    <a:ext uri="{FF2B5EF4-FFF2-40B4-BE49-F238E27FC236}">
                      <a16:creationId xmlns:a16="http://schemas.microsoft.com/office/drawing/2014/main" id="{789908A2-FE91-A220-62E6-07104A287EE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9">
                  <a:extLst>
                    <a:ext uri="{FF2B5EF4-FFF2-40B4-BE49-F238E27FC236}">
                      <a16:creationId xmlns:a16="http://schemas.microsoft.com/office/drawing/2014/main" id="{86870387-7E1A-0184-D166-36E20E76A136}"/>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8" name="직선 연결선 826">
                <a:extLst>
                  <a:ext uri="{FF2B5EF4-FFF2-40B4-BE49-F238E27FC236}">
                    <a16:creationId xmlns:a16="http://schemas.microsoft.com/office/drawing/2014/main" id="{BD20B084-4831-393E-0716-0B4FDDB69C44}"/>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32">
                <a:extLst>
                  <a:ext uri="{FF2B5EF4-FFF2-40B4-BE49-F238E27FC236}">
                    <a16:creationId xmlns:a16="http://schemas.microsoft.com/office/drawing/2014/main" id="{87EC3A68-BA9D-FEB7-552B-B1DAD5B1096E}"/>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7" name="그룹 835">
              <a:extLst>
                <a:ext uri="{FF2B5EF4-FFF2-40B4-BE49-F238E27FC236}">
                  <a16:creationId xmlns:a16="http://schemas.microsoft.com/office/drawing/2014/main" id="{8166D317-6D22-5295-B8F5-850C3E636A91}"/>
                </a:ext>
              </a:extLst>
            </p:cNvPr>
            <p:cNvGrpSpPr/>
            <p:nvPr/>
          </p:nvGrpSpPr>
          <p:grpSpPr>
            <a:xfrm rot="16200000">
              <a:off x="6373101" y="5688030"/>
              <a:ext cx="564373" cy="268733"/>
              <a:chOff x="5890169" y="4312037"/>
              <a:chExt cx="1895988" cy="1103725"/>
            </a:xfrm>
          </p:grpSpPr>
          <p:grpSp>
            <p:nvGrpSpPr>
              <p:cNvPr id="118" name="그룹 822">
                <a:extLst>
                  <a:ext uri="{FF2B5EF4-FFF2-40B4-BE49-F238E27FC236}">
                    <a16:creationId xmlns:a16="http://schemas.microsoft.com/office/drawing/2014/main" id="{4AF371DF-442C-26D5-2C6D-D16FBD2850AD}"/>
                  </a:ext>
                </a:extLst>
              </p:cNvPr>
              <p:cNvGrpSpPr/>
              <p:nvPr/>
            </p:nvGrpSpPr>
            <p:grpSpPr>
              <a:xfrm>
                <a:off x="6122466" y="4312037"/>
                <a:ext cx="1432853" cy="1103725"/>
                <a:chOff x="5991225" y="4310063"/>
                <a:chExt cx="496427" cy="273840"/>
              </a:xfrm>
            </p:grpSpPr>
            <p:cxnSp>
              <p:nvCxnSpPr>
                <p:cNvPr id="121" name="직선 연결선 771">
                  <a:extLst>
                    <a:ext uri="{FF2B5EF4-FFF2-40B4-BE49-F238E27FC236}">
                      <a16:creationId xmlns:a16="http://schemas.microsoft.com/office/drawing/2014/main" id="{2523D4BC-1E91-41AA-D336-E532590F9E59}"/>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2" name="직선 연결선 789">
                  <a:extLst>
                    <a:ext uri="{FF2B5EF4-FFF2-40B4-BE49-F238E27FC236}">
                      <a16:creationId xmlns:a16="http://schemas.microsoft.com/office/drawing/2014/main" id="{621D1701-2762-14B0-D580-ACC5755C734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3" name="직선 연결선 792">
                  <a:extLst>
                    <a:ext uri="{FF2B5EF4-FFF2-40B4-BE49-F238E27FC236}">
                      <a16:creationId xmlns:a16="http://schemas.microsoft.com/office/drawing/2014/main" id="{BE26CC01-80F9-E207-B616-923EDB29A0F0}"/>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07">
                  <a:extLst>
                    <a:ext uri="{FF2B5EF4-FFF2-40B4-BE49-F238E27FC236}">
                      <a16:creationId xmlns:a16="http://schemas.microsoft.com/office/drawing/2014/main" id="{A5F2EA7F-E7B7-B604-51F3-4AAE2B5226E6}"/>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5" name="직선 연결선 810">
                  <a:extLst>
                    <a:ext uri="{FF2B5EF4-FFF2-40B4-BE49-F238E27FC236}">
                      <a16:creationId xmlns:a16="http://schemas.microsoft.com/office/drawing/2014/main" id="{6CED643B-2278-AA38-CEA4-0AD0FAAB7B4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815">
                  <a:extLst>
                    <a:ext uri="{FF2B5EF4-FFF2-40B4-BE49-F238E27FC236}">
                      <a16:creationId xmlns:a16="http://schemas.microsoft.com/office/drawing/2014/main" id="{57E6C65B-9FA5-8C50-82CE-A8B1DD2FC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819">
                  <a:extLst>
                    <a:ext uri="{FF2B5EF4-FFF2-40B4-BE49-F238E27FC236}">
                      <a16:creationId xmlns:a16="http://schemas.microsoft.com/office/drawing/2014/main" id="{8FAFF7F1-7314-CA36-7AD2-2D933ACC9D20}"/>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9" name="직선 연결선 826">
                <a:extLst>
                  <a:ext uri="{FF2B5EF4-FFF2-40B4-BE49-F238E27FC236}">
                    <a16:creationId xmlns:a16="http://schemas.microsoft.com/office/drawing/2014/main" id="{F52351D3-87D4-D97C-A48F-D789303C34E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32">
                <a:extLst>
                  <a:ext uri="{FF2B5EF4-FFF2-40B4-BE49-F238E27FC236}">
                    <a16:creationId xmlns:a16="http://schemas.microsoft.com/office/drawing/2014/main" id="{AE966D52-A77C-F7C1-9B49-4DB6F6A72EAC}"/>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28" name="TextBox 127">
              <a:extLst>
                <a:ext uri="{FF2B5EF4-FFF2-40B4-BE49-F238E27FC236}">
                  <a16:creationId xmlns:a16="http://schemas.microsoft.com/office/drawing/2014/main" id="{6C06D06A-2083-73BF-F1A6-EE1D992B75AD}"/>
                </a:ext>
              </a:extLst>
            </p:cNvPr>
            <p:cNvSpPr txBox="1"/>
            <p:nvPr/>
          </p:nvSpPr>
          <p:spPr>
            <a:xfrm rot="16200000">
              <a:off x="6455125" y="5108346"/>
              <a:ext cx="250737" cy="307777"/>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40" name="그룹 761">
              <a:extLst>
                <a:ext uri="{FF2B5EF4-FFF2-40B4-BE49-F238E27FC236}">
                  <a16:creationId xmlns:a16="http://schemas.microsoft.com/office/drawing/2014/main" id="{B7AA34AA-EDBD-569B-F78B-8361225DDF96}"/>
                </a:ext>
              </a:extLst>
            </p:cNvPr>
            <p:cNvGrpSpPr/>
            <p:nvPr/>
          </p:nvGrpSpPr>
          <p:grpSpPr>
            <a:xfrm rot="5400000">
              <a:off x="6361247" y="2602833"/>
              <a:ext cx="598569" cy="124310"/>
              <a:chOff x="5608137" y="3394157"/>
              <a:chExt cx="338599" cy="70817"/>
            </a:xfrm>
          </p:grpSpPr>
          <p:grpSp>
            <p:nvGrpSpPr>
              <p:cNvPr id="141" name="그룹 753">
                <a:extLst>
                  <a:ext uri="{FF2B5EF4-FFF2-40B4-BE49-F238E27FC236}">
                    <a16:creationId xmlns:a16="http://schemas.microsoft.com/office/drawing/2014/main" id="{4C3250FC-FD77-0948-C09B-2E6400B8A58A}"/>
                  </a:ext>
                </a:extLst>
              </p:cNvPr>
              <p:cNvGrpSpPr/>
              <p:nvPr/>
            </p:nvGrpSpPr>
            <p:grpSpPr>
              <a:xfrm rot="5400000">
                <a:off x="5739521" y="3307128"/>
                <a:ext cx="70817" cy="244875"/>
                <a:chOff x="5131625" y="2342062"/>
                <a:chExt cx="70817" cy="244875"/>
              </a:xfrm>
            </p:grpSpPr>
            <p:sp>
              <p:nvSpPr>
                <p:cNvPr id="144" name="타원 750">
                  <a:extLst>
                    <a:ext uri="{FF2B5EF4-FFF2-40B4-BE49-F238E27FC236}">
                      <a16:creationId xmlns:a16="http://schemas.microsoft.com/office/drawing/2014/main" id="{E1957D15-C3EB-0A65-B00D-65BEBF404E9C}"/>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45" name="타원 751">
                  <a:extLst>
                    <a:ext uri="{FF2B5EF4-FFF2-40B4-BE49-F238E27FC236}">
                      <a16:creationId xmlns:a16="http://schemas.microsoft.com/office/drawing/2014/main" id="{9103FDA2-420C-3E78-F9A5-4AF04DB171F3}"/>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46" name="직선 연결선 752">
                  <a:extLst>
                    <a:ext uri="{FF2B5EF4-FFF2-40B4-BE49-F238E27FC236}">
                      <a16:creationId xmlns:a16="http://schemas.microsoft.com/office/drawing/2014/main" id="{7107C2FB-70A6-E315-2823-7EE5F8A1130D}"/>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42" name="직선 연결선 754">
                <a:extLst>
                  <a:ext uri="{FF2B5EF4-FFF2-40B4-BE49-F238E27FC236}">
                    <a16:creationId xmlns:a16="http://schemas.microsoft.com/office/drawing/2014/main" id="{AA8891D3-3F26-D871-BB3B-549B7C71D46C}"/>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43" name="직선 연결선 756">
                <a:extLst>
                  <a:ext uri="{FF2B5EF4-FFF2-40B4-BE49-F238E27FC236}">
                    <a16:creationId xmlns:a16="http://schemas.microsoft.com/office/drawing/2014/main" id="{CDE69F10-214B-B999-7028-0F6AF8FDBB71}"/>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47" name="U-turn Arrow 146">
            <a:extLst>
              <a:ext uri="{FF2B5EF4-FFF2-40B4-BE49-F238E27FC236}">
                <a16:creationId xmlns:a16="http://schemas.microsoft.com/office/drawing/2014/main" id="{632325B6-B26C-CC33-E2EA-E46A69D332DE}"/>
              </a:ext>
            </a:extLst>
          </p:cNvPr>
          <p:cNvSpPr/>
          <p:nvPr/>
        </p:nvSpPr>
        <p:spPr>
          <a:xfrm flipH="1">
            <a:off x="3931895" y="2236336"/>
            <a:ext cx="581169" cy="4228619"/>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U-turn Arrow 147">
            <a:extLst>
              <a:ext uri="{FF2B5EF4-FFF2-40B4-BE49-F238E27FC236}">
                <a16:creationId xmlns:a16="http://schemas.microsoft.com/office/drawing/2014/main" id="{A7BA45EA-DC2C-B7AB-C8A8-531F998414AF}"/>
              </a:ext>
            </a:extLst>
          </p:cNvPr>
          <p:cNvSpPr/>
          <p:nvPr/>
        </p:nvSpPr>
        <p:spPr>
          <a:xfrm flipH="1">
            <a:off x="6834931" y="2236336"/>
            <a:ext cx="581169" cy="4228619"/>
          </a:xfrm>
          <a:prstGeom prst="uturnArrow">
            <a:avLst>
              <a:gd name="adj1" fmla="val 12998"/>
              <a:gd name="adj2" fmla="val 12998"/>
              <a:gd name="adj3" fmla="val 32437"/>
              <a:gd name="adj4" fmla="val 19747"/>
              <a:gd name="adj5" fmla="val 763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D7FAC1DB-83EA-C7C0-90E2-0E931BF40EF5}"/>
              </a:ext>
            </a:extLst>
          </p:cNvPr>
          <p:cNvSpPr txBox="1"/>
          <p:nvPr/>
        </p:nvSpPr>
        <p:spPr>
          <a:xfrm>
            <a:off x="4379023" y="3690686"/>
            <a:ext cx="1855514"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Reads as ‘</a:t>
            </a:r>
            <a:r>
              <a:rPr kumimoji="0" lang="en-US" altLang="ko-KR" sz="20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r>
              <a:rPr kumimoji="0" lang="en-US" altLang="ko-KR" sz="2000" b="1" i="0"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if BL current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ED7D31"/>
                </a:solidFill>
                <a:effectLst/>
                <a:uLnTx/>
                <a:uFillTx/>
                <a:latin typeface="Cambria" panose="02040503050406030204" pitchFamily="18" charset="0"/>
                <a:ea typeface="맑은 고딕" panose="020B0503020000020004" pitchFamily="34" charset="-127"/>
                <a:cs typeface="+mn-cs"/>
              </a:rPr>
              <a:t>flows</a:t>
            </a:r>
          </a:p>
        </p:txBody>
      </p:sp>
      <p:sp>
        <p:nvSpPr>
          <p:cNvPr id="150" name="TextBox 149">
            <a:extLst>
              <a:ext uri="{FF2B5EF4-FFF2-40B4-BE49-F238E27FC236}">
                <a16:creationId xmlns:a16="http://schemas.microsoft.com/office/drawing/2014/main" id="{0347F0A7-A4B2-8351-B7C4-83AFCEDA90BF}"/>
              </a:ext>
            </a:extLst>
          </p:cNvPr>
          <p:cNvSpPr txBox="1"/>
          <p:nvPr/>
        </p:nvSpPr>
        <p:spPr>
          <a:xfrm>
            <a:off x="7428111" y="3690686"/>
            <a:ext cx="1686831" cy="923330"/>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Reads as ‘</a:t>
            </a:r>
            <a:r>
              <a:rPr kumimoji="0" lang="en-US" altLang="ko-KR" sz="20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r>
              <a:rPr kumimoji="0" lang="en-US" altLang="ko-KR" sz="2000" b="1" i="0"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if BL current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srgbClr val="66665C"/>
                </a:solidFill>
                <a:effectLst/>
                <a:uLnTx/>
                <a:uFillTx/>
                <a:latin typeface="Cambria" panose="02040503050406030204" pitchFamily="18" charset="0"/>
                <a:ea typeface="맑은 고딕" panose="020B0503020000020004" pitchFamily="34" charset="-127"/>
                <a:cs typeface="+mn-cs"/>
              </a:rPr>
              <a:t>cannot flow</a:t>
            </a:r>
          </a:p>
        </p:txBody>
      </p:sp>
      <p:sp>
        <p:nvSpPr>
          <p:cNvPr id="129" name="Slide Number Placeholder 3">
            <a:extLst>
              <a:ext uri="{FF2B5EF4-FFF2-40B4-BE49-F238E27FC236}">
                <a16:creationId xmlns:a16="http://schemas.microsoft.com/office/drawing/2014/main" id="{E17BD8B4-53F1-29CE-D393-D53C3D0C9729}"/>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109</a:t>
            </a:fld>
            <a:endParaRPr lang="en-US" sz="1600" b="0" dirty="0">
              <a:solidFill>
                <a:srgbClr val="000000"/>
              </a:solidFill>
              <a:latin typeface="Garamond" charset="0"/>
            </a:endParaRPr>
          </a:p>
        </p:txBody>
      </p:sp>
    </p:spTree>
    <p:extLst>
      <p:ext uri="{BB962C8B-B14F-4D97-AF65-F5344CB8AC3E}">
        <p14:creationId xmlns:p14="http://schemas.microsoft.com/office/powerpoint/2010/main" val="3898790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right)">
                                      <p:cBhvr>
                                        <p:cTn id="7" dur="500"/>
                                        <p:tgtEl>
                                          <p:spTgt spid="147"/>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4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48"/>
                                        </p:tgtEl>
                                        <p:attrNameLst>
                                          <p:attrName>style.visibility</p:attrName>
                                        </p:attrNameLst>
                                      </p:cBhvr>
                                      <p:to>
                                        <p:strVal val="visible"/>
                                      </p:to>
                                    </p:set>
                                    <p:animEffect transition="in" filter="wipe(down)">
                                      <p:cBhvr>
                                        <p:cTn id="19" dur="500"/>
                                        <p:tgtEl>
                                          <p:spTgt spid="148"/>
                                        </p:tgtEl>
                                      </p:cBhvr>
                                    </p:animEffec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1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animBg="1"/>
      <p:bldP spid="148" grpId="0" animBg="1"/>
      <p:bldP spid="149" grpId="0"/>
      <p:bldP spid="15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6BDA5565-745D-4D47-A7F2-FAFD01AF2F48}"/>
              </a:ext>
            </a:extLst>
          </p:cNvPr>
          <p:cNvSpPr/>
          <p:nvPr/>
        </p:nvSpPr>
        <p:spPr>
          <a:xfrm>
            <a:off x="6181952" y="2708121"/>
            <a:ext cx="2743855"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1. ACTIVATE (ACT)</a:t>
            </a:r>
          </a:p>
        </p:txBody>
      </p:sp>
      <p:sp>
        <p:nvSpPr>
          <p:cNvPr id="41" name="Rectangle 40">
            <a:extLst>
              <a:ext uri="{FF2B5EF4-FFF2-40B4-BE49-F238E27FC236}">
                <a16:creationId xmlns:a16="http://schemas.microsoft.com/office/drawing/2014/main" id="{94144A50-2C85-1747-A6A4-CBE161575D7E}"/>
              </a:ext>
            </a:extLst>
          </p:cNvPr>
          <p:cNvSpPr/>
          <p:nvPr/>
        </p:nvSpPr>
        <p:spPr>
          <a:xfrm>
            <a:off x="6181953" y="3446942"/>
            <a:ext cx="2743867" cy="404637"/>
          </a:xfrm>
          <a:prstGeom prst="rect">
            <a:avLst/>
          </a:prstGeom>
          <a:solidFill>
            <a:srgbClr val="2D55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2. READ/WRITE</a:t>
            </a:r>
          </a:p>
        </p:txBody>
      </p:sp>
      <p:sp>
        <p:nvSpPr>
          <p:cNvPr id="43" name="Rectangle 42">
            <a:extLst>
              <a:ext uri="{FF2B5EF4-FFF2-40B4-BE49-F238E27FC236}">
                <a16:creationId xmlns:a16="http://schemas.microsoft.com/office/drawing/2014/main" id="{5CBAE21E-D10D-AE48-A0B4-ADE6B29EFA74}"/>
              </a:ext>
            </a:extLst>
          </p:cNvPr>
          <p:cNvSpPr/>
          <p:nvPr/>
        </p:nvSpPr>
        <p:spPr>
          <a:xfrm>
            <a:off x="6181953" y="4185763"/>
            <a:ext cx="2743868"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3. PRECHARGE (PRE)</a:t>
            </a:r>
          </a:p>
        </p:txBody>
      </p:sp>
      <p:sp>
        <p:nvSpPr>
          <p:cNvPr id="2" name="Title 1">
            <a:extLst>
              <a:ext uri="{FF2B5EF4-FFF2-40B4-BE49-F238E27FC236}">
                <a16:creationId xmlns:a16="http://schemas.microsoft.com/office/drawing/2014/main" id="{CF1AD4B4-B279-0747-9C44-DF1A419ACBFC}"/>
              </a:ext>
            </a:extLst>
          </p:cNvPr>
          <p:cNvSpPr>
            <a:spLocks noGrp="1"/>
          </p:cNvSpPr>
          <p:nvPr>
            <p:ph type="title"/>
          </p:nvPr>
        </p:nvSpPr>
        <p:spPr/>
        <p:txBody>
          <a:bodyPr/>
          <a:lstStyle/>
          <a:p>
            <a:r>
              <a:rPr lang="en-US" dirty="0">
                <a:latin typeface="Cambria" panose="02040503050406030204" pitchFamily="18" charset="0"/>
              </a:rPr>
              <a:t>DRAM Cell Operation (2/3)</a:t>
            </a:r>
          </a:p>
        </p:txBody>
      </p:sp>
      <p:cxnSp>
        <p:nvCxnSpPr>
          <p:cNvPr id="4" name="Straight Connector 3">
            <a:extLst>
              <a:ext uri="{FF2B5EF4-FFF2-40B4-BE49-F238E27FC236}">
                <a16:creationId xmlns:a16="http://schemas.microsoft.com/office/drawing/2014/main" id="{B876BB91-B7AF-D446-8C5F-9C16B05D260A}"/>
              </a:ext>
            </a:extLst>
          </p:cNvPr>
          <p:cNvCxnSpPr>
            <a:cxnSpLocks/>
          </p:cNvCxnSpPr>
          <p:nvPr/>
        </p:nvCxnSpPr>
        <p:spPr>
          <a:xfrm>
            <a:off x="1650748" y="1871628"/>
            <a:ext cx="2121132"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59A1EB0-B769-7342-AD5E-458137845468}"/>
              </a:ext>
            </a:extLst>
          </p:cNvPr>
          <p:cNvCxnSpPr>
            <a:cxnSpLocks/>
          </p:cNvCxnSpPr>
          <p:nvPr/>
        </p:nvCxnSpPr>
        <p:spPr>
          <a:xfrm>
            <a:off x="4493811" y="2212009"/>
            <a:ext cx="0" cy="2433981"/>
          </a:xfrm>
          <a:prstGeom prst="line">
            <a:avLst/>
          </a:prstGeom>
          <a:ln w="19050">
            <a:solidFill>
              <a:srgbClr val="5A9BD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F116BA3-7A32-1F48-84AB-906C66D5468D}"/>
              </a:ext>
            </a:extLst>
          </p:cNvPr>
          <p:cNvSpPr/>
          <p:nvPr/>
        </p:nvSpPr>
        <p:spPr>
          <a:xfrm>
            <a:off x="2129709" y="2799106"/>
            <a:ext cx="267330" cy="474921"/>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5" name="Rectangle 24">
            <a:extLst>
              <a:ext uri="{FF2B5EF4-FFF2-40B4-BE49-F238E27FC236}">
                <a16:creationId xmlns:a16="http://schemas.microsoft.com/office/drawing/2014/main" id="{AAA3F4CD-C2CB-D745-A72F-12FC7B0B358B}"/>
              </a:ext>
            </a:extLst>
          </p:cNvPr>
          <p:cNvSpPr/>
          <p:nvPr/>
        </p:nvSpPr>
        <p:spPr>
          <a:xfrm>
            <a:off x="1538039" y="1504872"/>
            <a:ext cx="118333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E7E6E6">
                    <a:lumMod val="75000"/>
                  </a:srgbClr>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78C372AC-EB48-0C4B-9738-5B0AC0C06329}"/>
              </a:ext>
            </a:extLst>
          </p:cNvPr>
          <p:cNvSpPr/>
          <p:nvPr/>
        </p:nvSpPr>
        <p:spPr>
          <a:xfrm>
            <a:off x="4512401" y="2459114"/>
            <a:ext cx="88998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bitline</a:t>
            </a:r>
          </a:p>
        </p:txBody>
      </p:sp>
      <p:cxnSp>
        <p:nvCxnSpPr>
          <p:cNvPr id="23" name="Straight Connector 22">
            <a:extLst>
              <a:ext uri="{FF2B5EF4-FFF2-40B4-BE49-F238E27FC236}">
                <a16:creationId xmlns:a16="http://schemas.microsoft.com/office/drawing/2014/main" id="{B0D7C555-5D92-1141-9689-7E4F09F15839}"/>
              </a:ext>
            </a:extLst>
          </p:cNvPr>
          <p:cNvCxnSpPr>
            <a:cxnSpLocks/>
          </p:cNvCxnSpPr>
          <p:nvPr/>
        </p:nvCxnSpPr>
        <p:spPr>
          <a:xfrm flipV="1">
            <a:off x="3413960" y="1871628"/>
            <a:ext cx="0" cy="217285"/>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4F7D819-1095-4744-AD66-7E0ADEEDCDB2}"/>
              </a:ext>
            </a:extLst>
          </p:cNvPr>
          <p:cNvCxnSpPr>
            <a:cxnSpLocks/>
          </p:cNvCxnSpPr>
          <p:nvPr/>
        </p:nvCxnSpPr>
        <p:spPr>
          <a:xfrm flipH="1">
            <a:off x="2271612" y="2571271"/>
            <a:ext cx="0" cy="219597"/>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6D149B2-DD50-6547-AD78-1C5D5ECA7AC5}"/>
              </a:ext>
            </a:extLst>
          </p:cNvPr>
          <p:cNvCxnSpPr>
            <a:cxnSpLocks/>
          </p:cNvCxnSpPr>
          <p:nvPr/>
        </p:nvCxnSpPr>
        <p:spPr>
          <a:xfrm>
            <a:off x="3053300" y="2572194"/>
            <a:ext cx="190418"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2AD2FA7-CD4C-E940-A5BF-E6B1E0444286}"/>
              </a:ext>
            </a:extLst>
          </p:cNvPr>
          <p:cNvCxnSpPr>
            <a:cxnSpLocks/>
          </p:cNvCxnSpPr>
          <p:nvPr/>
        </p:nvCxnSpPr>
        <p:spPr>
          <a:xfrm flipV="1">
            <a:off x="3236901" y="2212009"/>
            <a:ext cx="0" cy="36750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B8192FE-EAD2-AB47-80A3-CAA59ECB74EB}"/>
              </a:ext>
            </a:extLst>
          </p:cNvPr>
          <p:cNvCxnSpPr>
            <a:cxnSpLocks/>
          </p:cNvCxnSpPr>
          <p:nvPr/>
        </p:nvCxnSpPr>
        <p:spPr>
          <a:xfrm>
            <a:off x="3222271" y="2088913"/>
            <a:ext cx="383377"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0C027D5-62D9-804A-B008-EAB389D025DB}"/>
              </a:ext>
            </a:extLst>
          </p:cNvPr>
          <p:cNvCxnSpPr>
            <a:cxnSpLocks/>
          </p:cNvCxnSpPr>
          <p:nvPr/>
        </p:nvCxnSpPr>
        <p:spPr>
          <a:xfrm flipV="1">
            <a:off x="3597835" y="2213734"/>
            <a:ext cx="0" cy="36750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28E12E6-8AF9-9743-AF46-43967901B631}"/>
              </a:ext>
            </a:extLst>
          </p:cNvPr>
          <p:cNvCxnSpPr>
            <a:cxnSpLocks/>
          </p:cNvCxnSpPr>
          <p:nvPr/>
        </p:nvCxnSpPr>
        <p:spPr>
          <a:xfrm>
            <a:off x="3221773" y="2213734"/>
            <a:ext cx="383377"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1A16EC40-E71F-6C48-AEDC-911C05D25CB5}"/>
              </a:ext>
            </a:extLst>
          </p:cNvPr>
          <p:cNvCxnSpPr>
            <a:cxnSpLocks/>
          </p:cNvCxnSpPr>
          <p:nvPr/>
        </p:nvCxnSpPr>
        <p:spPr>
          <a:xfrm>
            <a:off x="3581462" y="2579509"/>
            <a:ext cx="190418"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A05A6062-B612-364E-8068-00E1FE69E0FA}"/>
              </a:ext>
            </a:extLst>
          </p:cNvPr>
          <p:cNvCxnSpPr>
            <a:cxnSpLocks/>
          </p:cNvCxnSpPr>
          <p:nvPr/>
        </p:nvCxnSpPr>
        <p:spPr>
          <a:xfrm>
            <a:off x="2263374" y="2568775"/>
            <a:ext cx="885135"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2D6B04B8-7B43-C04C-88CA-66E99030DF45}"/>
              </a:ext>
            </a:extLst>
          </p:cNvPr>
          <p:cNvCxnSpPr>
            <a:cxnSpLocks/>
          </p:cNvCxnSpPr>
          <p:nvPr/>
        </p:nvCxnSpPr>
        <p:spPr>
          <a:xfrm>
            <a:off x="3605150" y="2568775"/>
            <a:ext cx="885135"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8138CB4B-0FC2-5241-8D60-B4F9D3C7C432}"/>
              </a:ext>
            </a:extLst>
          </p:cNvPr>
          <p:cNvSpPr/>
          <p:nvPr/>
        </p:nvSpPr>
        <p:spPr>
          <a:xfrm>
            <a:off x="4297263" y="4590400"/>
            <a:ext cx="386041" cy="400099"/>
          </a:xfrm>
          <a:prstGeom prst="rect">
            <a:avLst/>
          </a:prstGeom>
          <a:solidFill>
            <a:schemeClr val="accent1"/>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53894945-3CF6-8744-99C8-D5C07F3F63B7}"/>
              </a:ext>
            </a:extLst>
          </p:cNvPr>
          <p:cNvSpPr/>
          <p:nvPr/>
        </p:nvSpPr>
        <p:spPr>
          <a:xfrm>
            <a:off x="2129709" y="2993520"/>
            <a:ext cx="267326" cy="279715"/>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 name="Rectangle 47">
            <a:extLst>
              <a:ext uri="{FF2B5EF4-FFF2-40B4-BE49-F238E27FC236}">
                <a16:creationId xmlns:a16="http://schemas.microsoft.com/office/drawing/2014/main" id="{9718E3CF-B984-7C40-BFE4-FF51CF8E177E}"/>
              </a:ext>
            </a:extLst>
          </p:cNvPr>
          <p:cNvSpPr/>
          <p:nvPr/>
        </p:nvSpPr>
        <p:spPr>
          <a:xfrm>
            <a:off x="3534280" y="4957901"/>
            <a:ext cx="1956241" cy="707886"/>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sense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amplifier</a:t>
            </a:r>
          </a:p>
        </p:txBody>
      </p:sp>
      <p:cxnSp>
        <p:nvCxnSpPr>
          <p:cNvPr id="49" name="Straight Connector 48">
            <a:extLst>
              <a:ext uri="{FF2B5EF4-FFF2-40B4-BE49-F238E27FC236}">
                <a16:creationId xmlns:a16="http://schemas.microsoft.com/office/drawing/2014/main" id="{E226F868-F3B0-AA42-910F-F1302B6C1B4F}"/>
              </a:ext>
            </a:extLst>
          </p:cNvPr>
          <p:cNvCxnSpPr>
            <a:cxnSpLocks/>
          </p:cNvCxnSpPr>
          <p:nvPr/>
        </p:nvCxnSpPr>
        <p:spPr>
          <a:xfrm>
            <a:off x="2176335" y="4790449"/>
            <a:ext cx="2121132"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C0AF0DFF-A137-A643-8FD6-61FB3F4EFA23}"/>
              </a:ext>
            </a:extLst>
          </p:cNvPr>
          <p:cNvSpPr/>
          <p:nvPr/>
        </p:nvSpPr>
        <p:spPr>
          <a:xfrm>
            <a:off x="2097589" y="4726639"/>
            <a:ext cx="912429"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enable</a:t>
            </a:r>
          </a:p>
        </p:txBody>
      </p:sp>
      <p:sp>
        <p:nvSpPr>
          <p:cNvPr id="51" name="Rectangle 50">
            <a:extLst>
              <a:ext uri="{FF2B5EF4-FFF2-40B4-BE49-F238E27FC236}">
                <a16:creationId xmlns:a16="http://schemas.microsoft.com/office/drawing/2014/main" id="{9E30FCA3-C348-BA4A-BF74-2A1617DA46BF}"/>
              </a:ext>
            </a:extLst>
          </p:cNvPr>
          <p:cNvSpPr/>
          <p:nvPr/>
        </p:nvSpPr>
        <p:spPr>
          <a:xfrm>
            <a:off x="900288" y="2670833"/>
            <a:ext cx="1201931"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storage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capacitor</a:t>
            </a:r>
          </a:p>
        </p:txBody>
      </p:sp>
      <p:sp>
        <p:nvSpPr>
          <p:cNvPr id="52" name="Rectangle 51">
            <a:extLst>
              <a:ext uri="{FF2B5EF4-FFF2-40B4-BE49-F238E27FC236}">
                <a16:creationId xmlns:a16="http://schemas.microsoft.com/office/drawing/2014/main" id="{BD949B28-3604-3447-A0C2-9F29EEDA90FC}"/>
              </a:ext>
            </a:extLst>
          </p:cNvPr>
          <p:cNvSpPr/>
          <p:nvPr/>
        </p:nvSpPr>
        <p:spPr>
          <a:xfrm>
            <a:off x="2805664" y="2542279"/>
            <a:ext cx="1279517"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access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transistor</a:t>
            </a:r>
          </a:p>
        </p:txBody>
      </p:sp>
      <p:sp>
        <p:nvSpPr>
          <p:cNvPr id="62" name="Rectangle 61">
            <a:extLst>
              <a:ext uri="{FF2B5EF4-FFF2-40B4-BE49-F238E27FC236}">
                <a16:creationId xmlns:a16="http://schemas.microsoft.com/office/drawing/2014/main" id="{60B40C6E-D44C-AB49-93F8-663728619DE4}"/>
              </a:ext>
            </a:extLst>
          </p:cNvPr>
          <p:cNvSpPr/>
          <p:nvPr/>
        </p:nvSpPr>
        <p:spPr>
          <a:xfrm>
            <a:off x="2129707" y="2801621"/>
            <a:ext cx="267330" cy="373190"/>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63" name="Rectangle 62">
            <a:extLst>
              <a:ext uri="{FF2B5EF4-FFF2-40B4-BE49-F238E27FC236}">
                <a16:creationId xmlns:a16="http://schemas.microsoft.com/office/drawing/2014/main" id="{9A7EB0D1-717C-0E4B-A0B9-F2FF136A2D36}"/>
              </a:ext>
            </a:extLst>
          </p:cNvPr>
          <p:cNvSpPr/>
          <p:nvPr/>
        </p:nvSpPr>
        <p:spPr>
          <a:xfrm>
            <a:off x="4221759" y="1811899"/>
            <a:ext cx="786538"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B0F0"/>
                </a:solidFill>
                <a:effectLst/>
                <a:uLnTx/>
                <a:uFillTx/>
                <a:latin typeface="Cambria" panose="02040503050406030204" pitchFamily="18" charset="0"/>
                <a:ea typeface="+mn-ea"/>
                <a:cs typeface="+mn-cs"/>
              </a:rPr>
              <a:t>V</a:t>
            </a:r>
            <a:r>
              <a:rPr kumimoji="0" lang="en-US" sz="2000" b="1"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rPr>
              <a:t>DD</a:t>
            </a:r>
            <a:endParaRPr kumimoji="0" lang="en-US" sz="2000" b="0"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endParaRPr>
          </a:p>
        </p:txBody>
      </p:sp>
      <p:sp>
        <p:nvSpPr>
          <p:cNvPr id="66" name="Rectangle 65">
            <a:extLst>
              <a:ext uri="{FF2B5EF4-FFF2-40B4-BE49-F238E27FC236}">
                <a16:creationId xmlns:a16="http://schemas.microsoft.com/office/drawing/2014/main" id="{37E94E55-A506-8A49-870C-E741EDF3E3C5}"/>
              </a:ext>
            </a:extLst>
          </p:cNvPr>
          <p:cNvSpPr/>
          <p:nvPr/>
        </p:nvSpPr>
        <p:spPr>
          <a:xfrm>
            <a:off x="2128684" y="2799107"/>
            <a:ext cx="267326" cy="477436"/>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5" name="Rectangle 44">
            <a:extLst>
              <a:ext uri="{FF2B5EF4-FFF2-40B4-BE49-F238E27FC236}">
                <a16:creationId xmlns:a16="http://schemas.microsoft.com/office/drawing/2014/main" id="{BC2FE549-B1B7-304F-A44E-06FA40C418F6}"/>
              </a:ext>
            </a:extLst>
          </p:cNvPr>
          <p:cNvSpPr/>
          <p:nvPr/>
        </p:nvSpPr>
        <p:spPr>
          <a:xfrm>
            <a:off x="5140687" y="4636556"/>
            <a:ext cx="2979662"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rPr>
              <a:t>read/write</a:t>
            </a: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charge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latched in sense amplifier</a:t>
            </a:r>
          </a:p>
        </p:txBody>
      </p:sp>
      <p:sp>
        <p:nvSpPr>
          <p:cNvPr id="8" name="Left-Right Arrow 7">
            <a:extLst>
              <a:ext uri="{FF2B5EF4-FFF2-40B4-BE49-F238E27FC236}">
                <a16:creationId xmlns:a16="http://schemas.microsoft.com/office/drawing/2014/main" id="{36E3151B-996D-D441-8AA2-674AA970C318}"/>
              </a:ext>
            </a:extLst>
          </p:cNvPr>
          <p:cNvSpPr/>
          <p:nvPr/>
        </p:nvSpPr>
        <p:spPr>
          <a:xfrm>
            <a:off x="4782469" y="4679675"/>
            <a:ext cx="555961" cy="221548"/>
          </a:xfrm>
          <a:prstGeom prst="lef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Tree>
    <p:extLst>
      <p:ext uri="{BB962C8B-B14F-4D97-AF65-F5344CB8AC3E}">
        <p14:creationId xmlns:p14="http://schemas.microsoft.com/office/powerpoint/2010/main" val="2920550031"/>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E0D8AEA-FB3A-6389-8498-16BC7A7EA6DC}"/>
              </a:ext>
            </a:extLst>
          </p:cNvPr>
          <p:cNvSpPr>
            <a:spLocks noGrp="1"/>
          </p:cNvSpPr>
          <p:nvPr>
            <p:ph idx="1"/>
          </p:nvPr>
        </p:nvSpPr>
        <p:spPr/>
        <p:txBody>
          <a:bodyPr/>
          <a:lstStyle/>
          <a:p>
            <a:r>
              <a:rPr lang="en-CH" dirty="0"/>
              <a:t>NAND strings connected to different bitlines comprise a </a:t>
            </a:r>
            <a:r>
              <a:rPr lang="en-CH" dirty="0">
                <a:solidFill>
                  <a:srgbClr val="C80060"/>
                </a:solidFill>
              </a:rPr>
              <a:t>block</a:t>
            </a:r>
            <a:endParaRPr lang="en-CH" dirty="0"/>
          </a:p>
        </p:txBody>
      </p:sp>
      <p:sp>
        <p:nvSpPr>
          <p:cNvPr id="150" name="Rounded Rectangle 149">
            <a:extLst>
              <a:ext uri="{FF2B5EF4-FFF2-40B4-BE49-F238E27FC236}">
                <a16:creationId xmlns:a16="http://schemas.microsoft.com/office/drawing/2014/main" id="{EEBA535B-0080-BECB-2D6E-5B4CD51E8B7F}"/>
              </a:ext>
            </a:extLst>
          </p:cNvPr>
          <p:cNvSpPr/>
          <p:nvPr/>
        </p:nvSpPr>
        <p:spPr>
          <a:xfrm>
            <a:off x="1400205" y="2072242"/>
            <a:ext cx="7225614" cy="4447608"/>
          </a:xfrm>
          <a:prstGeom prst="roundRect">
            <a:avLst>
              <a:gd name="adj" fmla="val 5753"/>
            </a:avLst>
          </a:prstGeom>
          <a:solidFill>
            <a:schemeClr val="accent4">
              <a:lumMod val="20000"/>
              <a:lumOff val="80000"/>
            </a:schemeClr>
          </a:solidFill>
          <a:ln w="31750">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 name="Title 1">
            <a:extLst>
              <a:ext uri="{FF2B5EF4-FFF2-40B4-BE49-F238E27FC236}">
                <a16:creationId xmlns:a16="http://schemas.microsoft.com/office/drawing/2014/main" id="{E9CB4662-A769-EDAC-9B08-DF930D74E0BE}"/>
              </a:ext>
            </a:extLst>
          </p:cNvPr>
          <p:cNvSpPr>
            <a:spLocks noGrp="1"/>
          </p:cNvSpPr>
          <p:nvPr>
            <p:ph type="title"/>
          </p:nvPr>
        </p:nvSpPr>
        <p:spPr/>
        <p:txBody>
          <a:bodyPr/>
          <a:lstStyle/>
          <a:p>
            <a:r>
              <a:rPr lang="en-CH" dirty="0"/>
              <a:t>NAND Flash Basics: A NAND Flash Block</a:t>
            </a:r>
          </a:p>
        </p:txBody>
      </p:sp>
      <p:cxnSp>
        <p:nvCxnSpPr>
          <p:cNvPr id="11" name="Straight Connector 10">
            <a:extLst>
              <a:ext uri="{FF2B5EF4-FFF2-40B4-BE49-F238E27FC236}">
                <a16:creationId xmlns:a16="http://schemas.microsoft.com/office/drawing/2014/main" id="{9882D9F0-606A-24AC-6CE3-F7549063EAD1}"/>
              </a:ext>
            </a:extLst>
          </p:cNvPr>
          <p:cNvCxnSpPr>
            <a:cxnSpLocks/>
          </p:cNvCxnSpPr>
          <p:nvPr/>
        </p:nvCxnSpPr>
        <p:spPr>
          <a:xfrm>
            <a:off x="1860807"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6397BB7-2EB7-2023-16BF-9273E0BED4B7}"/>
              </a:ext>
            </a:extLst>
          </p:cNvPr>
          <p:cNvCxnSpPr>
            <a:cxnSpLocks/>
          </p:cNvCxnSpPr>
          <p:nvPr/>
        </p:nvCxnSpPr>
        <p:spPr>
          <a:xfrm flipH="1" flipV="1">
            <a:off x="2439639"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A60AFB78-9FA4-2C19-DD30-FB6AAC42A765}"/>
              </a:ext>
            </a:extLst>
          </p:cNvPr>
          <p:cNvSpPr txBox="1"/>
          <p:nvPr/>
        </p:nvSpPr>
        <p:spPr>
          <a:xfrm>
            <a:off x="2180948"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1</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67" name="Straight Connector 66">
            <a:extLst>
              <a:ext uri="{FF2B5EF4-FFF2-40B4-BE49-F238E27FC236}">
                <a16:creationId xmlns:a16="http://schemas.microsoft.com/office/drawing/2014/main" id="{23CCCDBB-DBD3-E362-153F-455ADC7D37E0}"/>
              </a:ext>
            </a:extLst>
          </p:cNvPr>
          <p:cNvCxnSpPr>
            <a:cxnSpLocks/>
          </p:cNvCxnSpPr>
          <p:nvPr/>
        </p:nvCxnSpPr>
        <p:spPr>
          <a:xfrm>
            <a:off x="2974321"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57360046-79D5-6D05-5975-A0743FC564E5}"/>
              </a:ext>
            </a:extLst>
          </p:cNvPr>
          <p:cNvCxnSpPr>
            <a:cxnSpLocks/>
          </p:cNvCxnSpPr>
          <p:nvPr/>
        </p:nvCxnSpPr>
        <p:spPr>
          <a:xfrm flipH="1" flipV="1">
            <a:off x="3553153"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EE5E4A6F-59A2-49C8-3985-0F050269EB4C}"/>
              </a:ext>
            </a:extLst>
          </p:cNvPr>
          <p:cNvSpPr txBox="1"/>
          <p:nvPr/>
        </p:nvSpPr>
        <p:spPr>
          <a:xfrm>
            <a:off x="3294462"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2</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78" name="Straight Connector 77">
            <a:extLst>
              <a:ext uri="{FF2B5EF4-FFF2-40B4-BE49-F238E27FC236}">
                <a16:creationId xmlns:a16="http://schemas.microsoft.com/office/drawing/2014/main" id="{1D04370D-ECB3-0CFD-91B6-8865EB263328}"/>
              </a:ext>
            </a:extLst>
          </p:cNvPr>
          <p:cNvCxnSpPr>
            <a:cxnSpLocks/>
          </p:cNvCxnSpPr>
          <p:nvPr/>
        </p:nvCxnSpPr>
        <p:spPr>
          <a:xfrm>
            <a:off x="4087835"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4F4C475A-F104-35EC-1EED-E2AA48C10A99}"/>
              </a:ext>
            </a:extLst>
          </p:cNvPr>
          <p:cNvCxnSpPr>
            <a:cxnSpLocks/>
          </p:cNvCxnSpPr>
          <p:nvPr/>
        </p:nvCxnSpPr>
        <p:spPr>
          <a:xfrm flipH="1" flipV="1">
            <a:off x="4666667"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6CFEAE9F-AADB-EA13-07ED-DB6A3DCDC746}"/>
              </a:ext>
            </a:extLst>
          </p:cNvPr>
          <p:cNvSpPr txBox="1"/>
          <p:nvPr/>
        </p:nvSpPr>
        <p:spPr>
          <a:xfrm>
            <a:off x="4407976"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3</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89" name="Straight Connector 88">
            <a:extLst>
              <a:ext uri="{FF2B5EF4-FFF2-40B4-BE49-F238E27FC236}">
                <a16:creationId xmlns:a16="http://schemas.microsoft.com/office/drawing/2014/main" id="{93CA42A9-FD7C-BDB4-39C2-C0DFF2EA2588}"/>
              </a:ext>
            </a:extLst>
          </p:cNvPr>
          <p:cNvCxnSpPr>
            <a:cxnSpLocks/>
          </p:cNvCxnSpPr>
          <p:nvPr/>
        </p:nvCxnSpPr>
        <p:spPr>
          <a:xfrm>
            <a:off x="5201349"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B455905-6E78-0082-75F5-816C68C5AA7B}"/>
              </a:ext>
            </a:extLst>
          </p:cNvPr>
          <p:cNvCxnSpPr>
            <a:cxnSpLocks/>
          </p:cNvCxnSpPr>
          <p:nvPr/>
        </p:nvCxnSpPr>
        <p:spPr>
          <a:xfrm flipH="1" flipV="1">
            <a:off x="5780181"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A8CFB74-F04E-C1A8-7E53-C7C0EE03B5D7}"/>
              </a:ext>
            </a:extLst>
          </p:cNvPr>
          <p:cNvSpPr txBox="1"/>
          <p:nvPr/>
        </p:nvSpPr>
        <p:spPr>
          <a:xfrm>
            <a:off x="5521490"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4</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100" name="Straight Connector 99">
            <a:extLst>
              <a:ext uri="{FF2B5EF4-FFF2-40B4-BE49-F238E27FC236}">
                <a16:creationId xmlns:a16="http://schemas.microsoft.com/office/drawing/2014/main" id="{EF4344FD-8CB2-C1C3-D1BB-7A0451A612C2}"/>
              </a:ext>
            </a:extLst>
          </p:cNvPr>
          <p:cNvCxnSpPr>
            <a:cxnSpLocks/>
          </p:cNvCxnSpPr>
          <p:nvPr/>
        </p:nvCxnSpPr>
        <p:spPr>
          <a:xfrm>
            <a:off x="6314864"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3405210C-59A2-1D60-0F3C-E4B13049B781}"/>
              </a:ext>
            </a:extLst>
          </p:cNvPr>
          <p:cNvCxnSpPr>
            <a:cxnSpLocks/>
          </p:cNvCxnSpPr>
          <p:nvPr/>
        </p:nvCxnSpPr>
        <p:spPr>
          <a:xfrm flipH="1" flipV="1">
            <a:off x="6893696"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A3B7642D-6B0F-A3C4-E3AC-1A8D25BBF70A}"/>
              </a:ext>
            </a:extLst>
          </p:cNvPr>
          <p:cNvSpPr txBox="1"/>
          <p:nvPr/>
        </p:nvSpPr>
        <p:spPr>
          <a:xfrm>
            <a:off x="6635005"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baseline="-25000" dirty="0">
                <a:solidFill>
                  <a:prstClr val="black"/>
                </a:solidFill>
                <a:latin typeface="Cambria" panose="02040503050406030204" pitchFamily="18" charset="0"/>
                <a:ea typeface="맑은 고딕" panose="020B0503020000020004" pitchFamily="34" charset="-127"/>
              </a:rPr>
              <a:t>5</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cxnSp>
        <p:nvCxnSpPr>
          <p:cNvPr id="111" name="Straight Connector 110">
            <a:extLst>
              <a:ext uri="{FF2B5EF4-FFF2-40B4-BE49-F238E27FC236}">
                <a16:creationId xmlns:a16="http://schemas.microsoft.com/office/drawing/2014/main" id="{07C8D388-D4AF-0C9C-1411-6C78D69667E6}"/>
              </a:ext>
            </a:extLst>
          </p:cNvPr>
          <p:cNvCxnSpPr>
            <a:cxnSpLocks/>
          </p:cNvCxnSpPr>
          <p:nvPr/>
        </p:nvCxnSpPr>
        <p:spPr>
          <a:xfrm>
            <a:off x="7868682" y="2159850"/>
            <a:ext cx="0" cy="4315146"/>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sp>
        <p:nvSpPr>
          <p:cNvPr id="112" name="타원 299">
            <a:extLst>
              <a:ext uri="{FF2B5EF4-FFF2-40B4-BE49-F238E27FC236}">
                <a16:creationId xmlns:a16="http://schemas.microsoft.com/office/drawing/2014/main" id="{22985A88-C155-3613-69E1-EE18E9E3021F}"/>
              </a:ext>
            </a:extLst>
          </p:cNvPr>
          <p:cNvSpPr/>
          <p:nvPr/>
        </p:nvSpPr>
        <p:spPr>
          <a:xfrm>
            <a:off x="7588930"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3" name="타원 299">
            <a:extLst>
              <a:ext uri="{FF2B5EF4-FFF2-40B4-BE49-F238E27FC236}">
                <a16:creationId xmlns:a16="http://schemas.microsoft.com/office/drawing/2014/main" id="{AF88D51C-E7C7-0E9A-0E9E-E26A3BA2403B}"/>
              </a:ext>
            </a:extLst>
          </p:cNvPr>
          <p:cNvSpPr/>
          <p:nvPr/>
        </p:nvSpPr>
        <p:spPr>
          <a:xfrm>
            <a:off x="7588930"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4" name="타원 299">
            <a:extLst>
              <a:ext uri="{FF2B5EF4-FFF2-40B4-BE49-F238E27FC236}">
                <a16:creationId xmlns:a16="http://schemas.microsoft.com/office/drawing/2014/main" id="{E0EF91D3-394D-BA3D-A0F8-CB6576BB8EA3}"/>
              </a:ext>
            </a:extLst>
          </p:cNvPr>
          <p:cNvSpPr/>
          <p:nvPr/>
        </p:nvSpPr>
        <p:spPr>
          <a:xfrm>
            <a:off x="7588930"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5" name="타원 299">
            <a:extLst>
              <a:ext uri="{FF2B5EF4-FFF2-40B4-BE49-F238E27FC236}">
                <a16:creationId xmlns:a16="http://schemas.microsoft.com/office/drawing/2014/main" id="{9F6FAF5E-8FCC-1E5B-2159-C6110E7A25A7}"/>
              </a:ext>
            </a:extLst>
          </p:cNvPr>
          <p:cNvSpPr/>
          <p:nvPr/>
        </p:nvSpPr>
        <p:spPr>
          <a:xfrm>
            <a:off x="7588930"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16" name="타원 299">
            <a:extLst>
              <a:ext uri="{FF2B5EF4-FFF2-40B4-BE49-F238E27FC236}">
                <a16:creationId xmlns:a16="http://schemas.microsoft.com/office/drawing/2014/main" id="{AED13238-3B6A-E9A3-2EC7-68FC8C26EE1F}"/>
              </a:ext>
            </a:extLst>
          </p:cNvPr>
          <p:cNvSpPr/>
          <p:nvPr/>
        </p:nvSpPr>
        <p:spPr>
          <a:xfrm>
            <a:off x="7588930"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117" name="Straight Connector 116">
            <a:extLst>
              <a:ext uri="{FF2B5EF4-FFF2-40B4-BE49-F238E27FC236}">
                <a16:creationId xmlns:a16="http://schemas.microsoft.com/office/drawing/2014/main" id="{BB53F73A-7D89-0D4C-D7D0-425C3D094505}"/>
              </a:ext>
            </a:extLst>
          </p:cNvPr>
          <p:cNvCxnSpPr/>
          <p:nvPr/>
        </p:nvCxnSpPr>
        <p:spPr>
          <a:xfrm>
            <a:off x="7858407"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FF8E7AB-EF4D-BFFF-B933-5C33E8480399}"/>
              </a:ext>
            </a:extLst>
          </p:cNvPr>
          <p:cNvCxnSpPr>
            <a:cxnSpLocks/>
          </p:cNvCxnSpPr>
          <p:nvPr/>
        </p:nvCxnSpPr>
        <p:spPr>
          <a:xfrm flipH="1" flipV="1">
            <a:off x="8447514" y="1931542"/>
            <a:ext cx="10048" cy="453829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E0E54765-ADCC-1270-653A-8B90F9D602A5}"/>
              </a:ext>
            </a:extLst>
          </p:cNvPr>
          <p:cNvSpPr txBox="1"/>
          <p:nvPr/>
        </p:nvSpPr>
        <p:spPr>
          <a:xfrm>
            <a:off x="8188823" y="1573749"/>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BL</a:t>
            </a:r>
            <a:r>
              <a:rPr lang="en-US" altLang="ko-KR" sz="2000" b="1" i="1" baseline="-25000" dirty="0">
                <a:solidFill>
                  <a:prstClr val="black"/>
                </a:solidFill>
                <a:latin typeface="Cambria" panose="02040503050406030204" pitchFamily="18" charset="0"/>
                <a:ea typeface="맑은 고딕" panose="020B0503020000020004" pitchFamily="34" charset="-127"/>
              </a:rPr>
              <a:t>N</a:t>
            </a:r>
            <a:endParaRPr lang="ko-KR" altLang="en-US" sz="2000" b="1" i="1" baseline="-25000" dirty="0">
              <a:solidFill>
                <a:prstClr val="black"/>
              </a:solidFill>
              <a:latin typeface="Cambria" panose="02040503050406030204" pitchFamily="18" charset="0"/>
              <a:ea typeface="맑은 고딕" panose="020B0503020000020004" pitchFamily="34" charset="-127"/>
            </a:endParaRPr>
          </a:p>
        </p:txBody>
      </p:sp>
      <p:sp>
        <p:nvSpPr>
          <p:cNvPr id="120" name="TextBox 119">
            <a:extLst>
              <a:ext uri="{FF2B5EF4-FFF2-40B4-BE49-F238E27FC236}">
                <a16:creationId xmlns:a16="http://schemas.microsoft.com/office/drawing/2014/main" id="{B5935A47-715F-3F03-21EC-E8D4566AA19C}"/>
              </a:ext>
            </a:extLst>
          </p:cNvPr>
          <p:cNvSpPr txBox="1"/>
          <p:nvPr/>
        </p:nvSpPr>
        <p:spPr>
          <a:xfrm rot="16200000">
            <a:off x="7668522"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grpSp>
        <p:nvGrpSpPr>
          <p:cNvPr id="144" name="Group 143">
            <a:extLst>
              <a:ext uri="{FF2B5EF4-FFF2-40B4-BE49-F238E27FC236}">
                <a16:creationId xmlns:a16="http://schemas.microsoft.com/office/drawing/2014/main" id="{6E88F7D5-1CA6-E127-F0BD-F66549510BB1}"/>
              </a:ext>
            </a:extLst>
          </p:cNvPr>
          <p:cNvGrpSpPr/>
          <p:nvPr/>
        </p:nvGrpSpPr>
        <p:grpSpPr>
          <a:xfrm>
            <a:off x="1196221" y="2671911"/>
            <a:ext cx="6392709" cy="3159303"/>
            <a:chOff x="1422400" y="2671911"/>
            <a:chExt cx="6166530" cy="3159303"/>
          </a:xfrm>
        </p:grpSpPr>
        <p:grpSp>
          <p:nvGrpSpPr>
            <p:cNvPr id="127" name="Group 126">
              <a:extLst>
                <a:ext uri="{FF2B5EF4-FFF2-40B4-BE49-F238E27FC236}">
                  <a16:creationId xmlns:a16="http://schemas.microsoft.com/office/drawing/2014/main" id="{B3C6B2F6-6E8E-8FF6-302E-2A86E360B1F3}"/>
                </a:ext>
              </a:extLst>
            </p:cNvPr>
            <p:cNvGrpSpPr/>
            <p:nvPr/>
          </p:nvGrpSpPr>
          <p:grpSpPr>
            <a:xfrm>
              <a:off x="1422400" y="2671911"/>
              <a:ext cx="6166530" cy="0"/>
              <a:chOff x="1231585" y="2671911"/>
              <a:chExt cx="6166530" cy="0"/>
            </a:xfrm>
          </p:grpSpPr>
          <p:cxnSp>
            <p:nvCxnSpPr>
              <p:cNvPr id="122" name="Straight Connector 121">
                <a:extLst>
                  <a:ext uri="{FF2B5EF4-FFF2-40B4-BE49-F238E27FC236}">
                    <a16:creationId xmlns:a16="http://schemas.microsoft.com/office/drawing/2014/main" id="{BCAED036-C333-CF55-4882-209376BB53EF}"/>
                  </a:ext>
                </a:extLst>
              </p:cNvPr>
              <p:cNvCxnSpPr>
                <a:cxnSpLocks/>
                <a:stCxn id="7"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88D5F21A-ABFD-7E13-D0EA-40CFC484F70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8" name="Group 127">
              <a:extLst>
                <a:ext uri="{FF2B5EF4-FFF2-40B4-BE49-F238E27FC236}">
                  <a16:creationId xmlns:a16="http://schemas.microsoft.com/office/drawing/2014/main" id="{B7A62C36-4C65-1E6E-05E8-FC016FB42577}"/>
                </a:ext>
              </a:extLst>
            </p:cNvPr>
            <p:cNvGrpSpPr/>
            <p:nvPr/>
          </p:nvGrpSpPr>
          <p:grpSpPr>
            <a:xfrm>
              <a:off x="1422400" y="3334594"/>
              <a:ext cx="6166530" cy="0"/>
              <a:chOff x="1231585" y="2671911"/>
              <a:chExt cx="6166530" cy="0"/>
            </a:xfrm>
          </p:grpSpPr>
          <p:cxnSp>
            <p:nvCxnSpPr>
              <p:cNvPr id="129" name="Straight Connector 128">
                <a:extLst>
                  <a:ext uri="{FF2B5EF4-FFF2-40B4-BE49-F238E27FC236}">
                    <a16:creationId xmlns:a16="http://schemas.microsoft.com/office/drawing/2014/main" id="{D445EF92-6D15-61B7-C6ED-8F9899750749}"/>
                  </a:ext>
                </a:extLst>
              </p:cNvPr>
              <p:cNvCxnSpPr>
                <a:cxnSpLocks/>
                <a:stCxn id="5"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327981F-DF98-DC5A-7B6B-EFD2A2001EC7}"/>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5D812B03-D1B7-4DFB-86DC-EE89DF87501C}"/>
                </a:ext>
              </a:extLst>
            </p:cNvPr>
            <p:cNvGrpSpPr/>
            <p:nvPr/>
          </p:nvGrpSpPr>
          <p:grpSpPr>
            <a:xfrm>
              <a:off x="1422400" y="3997277"/>
              <a:ext cx="6166530" cy="0"/>
              <a:chOff x="1231585" y="2671911"/>
              <a:chExt cx="6166530" cy="0"/>
            </a:xfrm>
          </p:grpSpPr>
          <p:cxnSp>
            <p:nvCxnSpPr>
              <p:cNvPr id="132" name="Straight Connector 131">
                <a:extLst>
                  <a:ext uri="{FF2B5EF4-FFF2-40B4-BE49-F238E27FC236}">
                    <a16:creationId xmlns:a16="http://schemas.microsoft.com/office/drawing/2014/main" id="{311FB7AC-DF5B-1F85-2CF7-F7F9073B5856}"/>
                  </a:ext>
                </a:extLst>
              </p:cNvPr>
              <p:cNvCxnSpPr>
                <a:cxnSpLocks/>
                <a:stCxn id="6"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903269AE-FE0E-9A79-5EA3-CEB42094007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4" name="Group 133">
              <a:extLst>
                <a:ext uri="{FF2B5EF4-FFF2-40B4-BE49-F238E27FC236}">
                  <a16:creationId xmlns:a16="http://schemas.microsoft.com/office/drawing/2014/main" id="{713060AC-FBF8-1411-3A41-60F6BE03FDFE}"/>
                </a:ext>
              </a:extLst>
            </p:cNvPr>
            <p:cNvGrpSpPr/>
            <p:nvPr/>
          </p:nvGrpSpPr>
          <p:grpSpPr>
            <a:xfrm>
              <a:off x="1422400" y="4659960"/>
              <a:ext cx="6166530" cy="0"/>
              <a:chOff x="1231585" y="2671911"/>
              <a:chExt cx="6166530" cy="0"/>
            </a:xfrm>
          </p:grpSpPr>
          <p:cxnSp>
            <p:nvCxnSpPr>
              <p:cNvPr id="135" name="Straight Connector 134">
                <a:extLst>
                  <a:ext uri="{FF2B5EF4-FFF2-40B4-BE49-F238E27FC236}">
                    <a16:creationId xmlns:a16="http://schemas.microsoft.com/office/drawing/2014/main" id="{6EDE51A7-BF25-0809-60C7-A712D3EF8DD8}"/>
                  </a:ext>
                </a:extLst>
              </p:cNvPr>
              <p:cNvCxnSpPr>
                <a:cxnSpLocks/>
                <a:stCxn id="8"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801793F-ADE2-7D0E-1F3C-AD8C0DB3025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2EE6339C-A529-84A6-D866-9518AF60DC11}"/>
                </a:ext>
              </a:extLst>
            </p:cNvPr>
            <p:cNvGrpSpPr/>
            <p:nvPr/>
          </p:nvGrpSpPr>
          <p:grpSpPr>
            <a:xfrm>
              <a:off x="1422400" y="5831214"/>
              <a:ext cx="6166530" cy="0"/>
              <a:chOff x="1231585" y="2671911"/>
              <a:chExt cx="6166530" cy="0"/>
            </a:xfrm>
          </p:grpSpPr>
          <p:cxnSp>
            <p:nvCxnSpPr>
              <p:cNvPr id="138" name="Straight Connector 137">
                <a:extLst>
                  <a:ext uri="{FF2B5EF4-FFF2-40B4-BE49-F238E27FC236}">
                    <a16:creationId xmlns:a16="http://schemas.microsoft.com/office/drawing/2014/main" id="{1D26B389-FADB-6A02-1A8A-4CAA518C435C}"/>
                  </a:ext>
                </a:extLst>
              </p:cNvPr>
              <p:cNvCxnSpPr>
                <a:cxnSpLocks/>
                <a:stCxn id="9" idx="2"/>
              </p:cNvCxnSpPr>
              <p:nvPr/>
            </p:nvCxnSpPr>
            <p:spPr>
              <a:xfrm>
                <a:off x="1602803" y="2671911"/>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9B9D1A4-0988-5C2C-CAE4-8077F5038E60}"/>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 name="타원 299">
            <a:extLst>
              <a:ext uri="{FF2B5EF4-FFF2-40B4-BE49-F238E27FC236}">
                <a16:creationId xmlns:a16="http://schemas.microsoft.com/office/drawing/2014/main" id="{B87899F4-6B53-60A2-4933-371DC85102E3}"/>
              </a:ext>
            </a:extLst>
          </p:cNvPr>
          <p:cNvSpPr/>
          <p:nvPr/>
        </p:nvSpPr>
        <p:spPr>
          <a:xfrm>
            <a:off x="1581055"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5" name="타원 299">
            <a:extLst>
              <a:ext uri="{FF2B5EF4-FFF2-40B4-BE49-F238E27FC236}">
                <a16:creationId xmlns:a16="http://schemas.microsoft.com/office/drawing/2014/main" id="{B6DBD72A-FCD1-ECB2-724E-9C5132B1B33E}"/>
              </a:ext>
            </a:extLst>
          </p:cNvPr>
          <p:cNvSpPr/>
          <p:nvPr/>
        </p:nvSpPr>
        <p:spPr>
          <a:xfrm>
            <a:off x="1581055"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6" name="타원 299">
            <a:extLst>
              <a:ext uri="{FF2B5EF4-FFF2-40B4-BE49-F238E27FC236}">
                <a16:creationId xmlns:a16="http://schemas.microsoft.com/office/drawing/2014/main" id="{E73069B9-06A4-F505-1E7E-58E4BEFB993E}"/>
              </a:ext>
            </a:extLst>
          </p:cNvPr>
          <p:cNvSpPr/>
          <p:nvPr/>
        </p:nvSpPr>
        <p:spPr>
          <a:xfrm>
            <a:off x="1581055"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 name="타원 299">
            <a:extLst>
              <a:ext uri="{FF2B5EF4-FFF2-40B4-BE49-F238E27FC236}">
                <a16:creationId xmlns:a16="http://schemas.microsoft.com/office/drawing/2014/main" id="{60785298-7C78-E901-9A82-120C4FA94D18}"/>
              </a:ext>
            </a:extLst>
          </p:cNvPr>
          <p:cNvSpPr/>
          <p:nvPr/>
        </p:nvSpPr>
        <p:spPr>
          <a:xfrm>
            <a:off x="1581055"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 name="타원 299">
            <a:extLst>
              <a:ext uri="{FF2B5EF4-FFF2-40B4-BE49-F238E27FC236}">
                <a16:creationId xmlns:a16="http://schemas.microsoft.com/office/drawing/2014/main" id="{78AFF248-8115-D1C2-EE4A-DB91B982DE97}"/>
              </a:ext>
            </a:extLst>
          </p:cNvPr>
          <p:cNvSpPr/>
          <p:nvPr/>
        </p:nvSpPr>
        <p:spPr>
          <a:xfrm>
            <a:off x="1581055"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17" name="Straight Connector 16">
            <a:extLst>
              <a:ext uri="{FF2B5EF4-FFF2-40B4-BE49-F238E27FC236}">
                <a16:creationId xmlns:a16="http://schemas.microsoft.com/office/drawing/2014/main" id="{ED1A1D41-312B-DE8B-E974-8168D9410234}"/>
              </a:ext>
            </a:extLst>
          </p:cNvPr>
          <p:cNvCxnSpPr/>
          <p:nvPr/>
        </p:nvCxnSpPr>
        <p:spPr>
          <a:xfrm>
            <a:off x="1850532"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951F3EDF-AB53-45C0-0E7A-8AD288282898}"/>
              </a:ext>
            </a:extLst>
          </p:cNvPr>
          <p:cNvSpPr txBox="1"/>
          <p:nvPr/>
        </p:nvSpPr>
        <p:spPr>
          <a:xfrm rot="16200000">
            <a:off x="1660647"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68" name="타원 299">
            <a:extLst>
              <a:ext uri="{FF2B5EF4-FFF2-40B4-BE49-F238E27FC236}">
                <a16:creationId xmlns:a16="http://schemas.microsoft.com/office/drawing/2014/main" id="{53A7959A-818E-10AC-6B29-F33F9CB6ADFC}"/>
              </a:ext>
            </a:extLst>
          </p:cNvPr>
          <p:cNvSpPr/>
          <p:nvPr/>
        </p:nvSpPr>
        <p:spPr>
          <a:xfrm>
            <a:off x="2694569"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69" name="타원 299">
            <a:extLst>
              <a:ext uri="{FF2B5EF4-FFF2-40B4-BE49-F238E27FC236}">
                <a16:creationId xmlns:a16="http://schemas.microsoft.com/office/drawing/2014/main" id="{D9B4ACF0-8625-0734-7FA9-81852AC3458F}"/>
              </a:ext>
            </a:extLst>
          </p:cNvPr>
          <p:cNvSpPr/>
          <p:nvPr/>
        </p:nvSpPr>
        <p:spPr>
          <a:xfrm>
            <a:off x="2694569"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70" name="타원 299">
            <a:extLst>
              <a:ext uri="{FF2B5EF4-FFF2-40B4-BE49-F238E27FC236}">
                <a16:creationId xmlns:a16="http://schemas.microsoft.com/office/drawing/2014/main" id="{F90CD310-92F7-E1F5-C3D5-C27A78F1FEEB}"/>
              </a:ext>
            </a:extLst>
          </p:cNvPr>
          <p:cNvSpPr/>
          <p:nvPr/>
        </p:nvSpPr>
        <p:spPr>
          <a:xfrm>
            <a:off x="2694569"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71" name="타원 299">
            <a:extLst>
              <a:ext uri="{FF2B5EF4-FFF2-40B4-BE49-F238E27FC236}">
                <a16:creationId xmlns:a16="http://schemas.microsoft.com/office/drawing/2014/main" id="{EC19123D-DD60-73C1-22CA-04900ED68C7F}"/>
              </a:ext>
            </a:extLst>
          </p:cNvPr>
          <p:cNvSpPr/>
          <p:nvPr/>
        </p:nvSpPr>
        <p:spPr>
          <a:xfrm>
            <a:off x="2694569"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72" name="타원 299">
            <a:extLst>
              <a:ext uri="{FF2B5EF4-FFF2-40B4-BE49-F238E27FC236}">
                <a16:creationId xmlns:a16="http://schemas.microsoft.com/office/drawing/2014/main" id="{7C652857-347D-FD4C-105B-E549DE7EFE00}"/>
              </a:ext>
            </a:extLst>
          </p:cNvPr>
          <p:cNvSpPr/>
          <p:nvPr/>
        </p:nvSpPr>
        <p:spPr>
          <a:xfrm>
            <a:off x="2694569"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73" name="Straight Connector 72">
            <a:extLst>
              <a:ext uri="{FF2B5EF4-FFF2-40B4-BE49-F238E27FC236}">
                <a16:creationId xmlns:a16="http://schemas.microsoft.com/office/drawing/2014/main" id="{F4543A94-621D-F608-1B98-D6CFA749F2D8}"/>
              </a:ext>
            </a:extLst>
          </p:cNvPr>
          <p:cNvCxnSpPr/>
          <p:nvPr/>
        </p:nvCxnSpPr>
        <p:spPr>
          <a:xfrm>
            <a:off x="2964046"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EA524E19-A288-8792-E97C-F9ECFD5DE35A}"/>
              </a:ext>
            </a:extLst>
          </p:cNvPr>
          <p:cNvSpPr txBox="1"/>
          <p:nvPr/>
        </p:nvSpPr>
        <p:spPr>
          <a:xfrm rot="16200000">
            <a:off x="2774161"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79" name="타원 299">
            <a:extLst>
              <a:ext uri="{FF2B5EF4-FFF2-40B4-BE49-F238E27FC236}">
                <a16:creationId xmlns:a16="http://schemas.microsoft.com/office/drawing/2014/main" id="{D3109BB3-5256-BA3B-7E63-C1DC728423F0}"/>
              </a:ext>
            </a:extLst>
          </p:cNvPr>
          <p:cNvSpPr/>
          <p:nvPr/>
        </p:nvSpPr>
        <p:spPr>
          <a:xfrm>
            <a:off x="3808083"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0" name="타원 299">
            <a:extLst>
              <a:ext uri="{FF2B5EF4-FFF2-40B4-BE49-F238E27FC236}">
                <a16:creationId xmlns:a16="http://schemas.microsoft.com/office/drawing/2014/main" id="{84D5DA4D-32D3-52F3-F3D7-524E532C4993}"/>
              </a:ext>
            </a:extLst>
          </p:cNvPr>
          <p:cNvSpPr/>
          <p:nvPr/>
        </p:nvSpPr>
        <p:spPr>
          <a:xfrm>
            <a:off x="3808083"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1" name="타원 299">
            <a:extLst>
              <a:ext uri="{FF2B5EF4-FFF2-40B4-BE49-F238E27FC236}">
                <a16:creationId xmlns:a16="http://schemas.microsoft.com/office/drawing/2014/main" id="{51B2488E-971B-BD74-BA34-21D3D0A3A4BB}"/>
              </a:ext>
            </a:extLst>
          </p:cNvPr>
          <p:cNvSpPr/>
          <p:nvPr/>
        </p:nvSpPr>
        <p:spPr>
          <a:xfrm>
            <a:off x="3808083"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2" name="타원 299">
            <a:extLst>
              <a:ext uri="{FF2B5EF4-FFF2-40B4-BE49-F238E27FC236}">
                <a16:creationId xmlns:a16="http://schemas.microsoft.com/office/drawing/2014/main" id="{6C5DA625-B927-4620-C2BD-75D52A76A842}"/>
              </a:ext>
            </a:extLst>
          </p:cNvPr>
          <p:cNvSpPr/>
          <p:nvPr/>
        </p:nvSpPr>
        <p:spPr>
          <a:xfrm>
            <a:off x="3808083"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83" name="타원 299">
            <a:extLst>
              <a:ext uri="{FF2B5EF4-FFF2-40B4-BE49-F238E27FC236}">
                <a16:creationId xmlns:a16="http://schemas.microsoft.com/office/drawing/2014/main" id="{DA7D983E-1689-5DCD-E566-134E7A8FC2BD}"/>
              </a:ext>
            </a:extLst>
          </p:cNvPr>
          <p:cNvSpPr/>
          <p:nvPr/>
        </p:nvSpPr>
        <p:spPr>
          <a:xfrm>
            <a:off x="3808083"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84" name="Straight Connector 83">
            <a:extLst>
              <a:ext uri="{FF2B5EF4-FFF2-40B4-BE49-F238E27FC236}">
                <a16:creationId xmlns:a16="http://schemas.microsoft.com/office/drawing/2014/main" id="{E83D0645-AE80-2C1A-C876-03F97A38A29A}"/>
              </a:ext>
            </a:extLst>
          </p:cNvPr>
          <p:cNvCxnSpPr/>
          <p:nvPr/>
        </p:nvCxnSpPr>
        <p:spPr>
          <a:xfrm>
            <a:off x="4077560"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9CAA545F-B235-E20F-74DB-0E656E9C46A9}"/>
              </a:ext>
            </a:extLst>
          </p:cNvPr>
          <p:cNvSpPr txBox="1"/>
          <p:nvPr/>
        </p:nvSpPr>
        <p:spPr>
          <a:xfrm rot="16200000">
            <a:off x="3887675"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90" name="타원 299">
            <a:extLst>
              <a:ext uri="{FF2B5EF4-FFF2-40B4-BE49-F238E27FC236}">
                <a16:creationId xmlns:a16="http://schemas.microsoft.com/office/drawing/2014/main" id="{AADDC259-0BE4-8F6D-BEFC-A130234414D3}"/>
              </a:ext>
            </a:extLst>
          </p:cNvPr>
          <p:cNvSpPr/>
          <p:nvPr/>
        </p:nvSpPr>
        <p:spPr>
          <a:xfrm>
            <a:off x="4921597"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1" name="타원 299">
            <a:extLst>
              <a:ext uri="{FF2B5EF4-FFF2-40B4-BE49-F238E27FC236}">
                <a16:creationId xmlns:a16="http://schemas.microsoft.com/office/drawing/2014/main" id="{2E57DAB5-F5E0-E8FF-AA21-44CFAA362B29}"/>
              </a:ext>
            </a:extLst>
          </p:cNvPr>
          <p:cNvSpPr/>
          <p:nvPr/>
        </p:nvSpPr>
        <p:spPr>
          <a:xfrm>
            <a:off x="4921597"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2" name="타원 299">
            <a:extLst>
              <a:ext uri="{FF2B5EF4-FFF2-40B4-BE49-F238E27FC236}">
                <a16:creationId xmlns:a16="http://schemas.microsoft.com/office/drawing/2014/main" id="{3ADEEF72-E039-3058-002C-85218F0FCB3C}"/>
              </a:ext>
            </a:extLst>
          </p:cNvPr>
          <p:cNvSpPr/>
          <p:nvPr/>
        </p:nvSpPr>
        <p:spPr>
          <a:xfrm>
            <a:off x="4921597"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3" name="타원 299">
            <a:extLst>
              <a:ext uri="{FF2B5EF4-FFF2-40B4-BE49-F238E27FC236}">
                <a16:creationId xmlns:a16="http://schemas.microsoft.com/office/drawing/2014/main" id="{78091155-CB67-15B3-7E67-6853654ECB68}"/>
              </a:ext>
            </a:extLst>
          </p:cNvPr>
          <p:cNvSpPr/>
          <p:nvPr/>
        </p:nvSpPr>
        <p:spPr>
          <a:xfrm>
            <a:off x="4921597"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94" name="타원 299">
            <a:extLst>
              <a:ext uri="{FF2B5EF4-FFF2-40B4-BE49-F238E27FC236}">
                <a16:creationId xmlns:a16="http://schemas.microsoft.com/office/drawing/2014/main" id="{BF180142-95DE-BB98-62B0-FE05F36FD1B5}"/>
              </a:ext>
            </a:extLst>
          </p:cNvPr>
          <p:cNvSpPr/>
          <p:nvPr/>
        </p:nvSpPr>
        <p:spPr>
          <a:xfrm>
            <a:off x="4921597"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95" name="Straight Connector 94">
            <a:extLst>
              <a:ext uri="{FF2B5EF4-FFF2-40B4-BE49-F238E27FC236}">
                <a16:creationId xmlns:a16="http://schemas.microsoft.com/office/drawing/2014/main" id="{A8123839-D4A3-C187-8728-19BC5C4B9EE1}"/>
              </a:ext>
            </a:extLst>
          </p:cNvPr>
          <p:cNvCxnSpPr/>
          <p:nvPr/>
        </p:nvCxnSpPr>
        <p:spPr>
          <a:xfrm>
            <a:off x="5191074"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6EBC40EA-D282-EC98-589F-14656B57219D}"/>
              </a:ext>
            </a:extLst>
          </p:cNvPr>
          <p:cNvSpPr txBox="1"/>
          <p:nvPr/>
        </p:nvSpPr>
        <p:spPr>
          <a:xfrm rot="16200000">
            <a:off x="5001189"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01" name="타원 299">
            <a:extLst>
              <a:ext uri="{FF2B5EF4-FFF2-40B4-BE49-F238E27FC236}">
                <a16:creationId xmlns:a16="http://schemas.microsoft.com/office/drawing/2014/main" id="{7C90B6E7-70C3-B458-E55D-E9B1456A90F0}"/>
              </a:ext>
            </a:extLst>
          </p:cNvPr>
          <p:cNvSpPr/>
          <p:nvPr/>
        </p:nvSpPr>
        <p:spPr>
          <a:xfrm>
            <a:off x="6035112" y="2392861"/>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2" name="타원 299">
            <a:extLst>
              <a:ext uri="{FF2B5EF4-FFF2-40B4-BE49-F238E27FC236}">
                <a16:creationId xmlns:a16="http://schemas.microsoft.com/office/drawing/2014/main" id="{E800E47E-E647-2611-E913-24342E6F777D}"/>
              </a:ext>
            </a:extLst>
          </p:cNvPr>
          <p:cNvSpPr/>
          <p:nvPr/>
        </p:nvSpPr>
        <p:spPr>
          <a:xfrm>
            <a:off x="6035112" y="305554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3" name="타원 299">
            <a:extLst>
              <a:ext uri="{FF2B5EF4-FFF2-40B4-BE49-F238E27FC236}">
                <a16:creationId xmlns:a16="http://schemas.microsoft.com/office/drawing/2014/main" id="{4A037F6A-D90B-995E-0673-4E77F39B5DCA}"/>
              </a:ext>
            </a:extLst>
          </p:cNvPr>
          <p:cNvSpPr/>
          <p:nvPr/>
        </p:nvSpPr>
        <p:spPr>
          <a:xfrm>
            <a:off x="6035112" y="3718227"/>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4" name="타원 299">
            <a:extLst>
              <a:ext uri="{FF2B5EF4-FFF2-40B4-BE49-F238E27FC236}">
                <a16:creationId xmlns:a16="http://schemas.microsoft.com/office/drawing/2014/main" id="{DDAD087A-6A34-4823-A0B5-5D556B722CDE}"/>
              </a:ext>
            </a:extLst>
          </p:cNvPr>
          <p:cNvSpPr/>
          <p:nvPr/>
        </p:nvSpPr>
        <p:spPr>
          <a:xfrm>
            <a:off x="6035112" y="4380910"/>
            <a:ext cx="559503" cy="5581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1</a:t>
            </a:r>
            <a:endParaRPr lang="ko-KR" altLang="en-US" sz="2800" b="1" dirty="0">
              <a:solidFill>
                <a:prstClr val="black"/>
              </a:solidFill>
              <a:latin typeface="Cambria" panose="02040503050406030204" pitchFamily="18" charset="0"/>
              <a:ea typeface="맑은 고딕" panose="020B0503020000020004" pitchFamily="34" charset="-127"/>
            </a:endParaRPr>
          </a:p>
        </p:txBody>
      </p:sp>
      <p:sp>
        <p:nvSpPr>
          <p:cNvPr id="105" name="타원 299">
            <a:extLst>
              <a:ext uri="{FF2B5EF4-FFF2-40B4-BE49-F238E27FC236}">
                <a16:creationId xmlns:a16="http://schemas.microsoft.com/office/drawing/2014/main" id="{E0807613-17E5-5833-8D31-B5BA1C317D98}"/>
              </a:ext>
            </a:extLst>
          </p:cNvPr>
          <p:cNvSpPr/>
          <p:nvPr/>
        </p:nvSpPr>
        <p:spPr>
          <a:xfrm>
            <a:off x="6035112" y="5552164"/>
            <a:ext cx="559503" cy="558100"/>
          </a:xfrm>
          <a:prstGeom prst="ellipse">
            <a:avLst/>
          </a:prstGeom>
          <a:solidFill>
            <a:schemeClr val="accent4">
              <a:lumMod val="60000"/>
              <a:lumOff val="4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457200"/>
            <a:r>
              <a:rPr lang="en-US" altLang="ko-KR" sz="2800" b="1" dirty="0">
                <a:solidFill>
                  <a:prstClr val="black"/>
                </a:solidFill>
                <a:latin typeface="Cambria" panose="02040503050406030204" pitchFamily="18" charset="0"/>
                <a:ea typeface="맑은 고딕" panose="020B0503020000020004" pitchFamily="34" charset="-127"/>
              </a:rPr>
              <a:t>0</a:t>
            </a:r>
            <a:endParaRPr lang="ko-KR" altLang="en-US" sz="2800" b="1" dirty="0">
              <a:solidFill>
                <a:prstClr val="black"/>
              </a:solidFill>
              <a:latin typeface="Cambria" panose="02040503050406030204" pitchFamily="18" charset="0"/>
              <a:ea typeface="맑은 고딕" panose="020B0503020000020004" pitchFamily="34" charset="-127"/>
            </a:endParaRPr>
          </a:p>
        </p:txBody>
      </p:sp>
      <p:cxnSp>
        <p:nvCxnSpPr>
          <p:cNvPr id="106" name="Straight Connector 105">
            <a:extLst>
              <a:ext uri="{FF2B5EF4-FFF2-40B4-BE49-F238E27FC236}">
                <a16:creationId xmlns:a16="http://schemas.microsoft.com/office/drawing/2014/main" id="{9CAB7BEC-F83A-AD0B-E943-EF54FD4DC79F}"/>
              </a:ext>
            </a:extLst>
          </p:cNvPr>
          <p:cNvCxnSpPr/>
          <p:nvPr/>
        </p:nvCxnSpPr>
        <p:spPr>
          <a:xfrm>
            <a:off x="6304589" y="2167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320E430A-53F1-6077-19F5-D6B6CFC2DA7C}"/>
              </a:ext>
            </a:extLst>
          </p:cNvPr>
          <p:cNvSpPr txBox="1"/>
          <p:nvPr/>
        </p:nvSpPr>
        <p:spPr>
          <a:xfrm rot="16200000">
            <a:off x="6114704" y="5108346"/>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21" name="TextBox 120">
            <a:extLst>
              <a:ext uri="{FF2B5EF4-FFF2-40B4-BE49-F238E27FC236}">
                <a16:creationId xmlns:a16="http://schemas.microsoft.com/office/drawing/2014/main" id="{FB3C9DFC-9EAF-53DD-EC4E-C04D47B4B549}"/>
              </a:ext>
            </a:extLst>
          </p:cNvPr>
          <p:cNvSpPr txBox="1"/>
          <p:nvPr/>
        </p:nvSpPr>
        <p:spPr>
          <a:xfrm>
            <a:off x="7077456" y="2444000"/>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0" name="TextBox 139">
            <a:extLst>
              <a:ext uri="{FF2B5EF4-FFF2-40B4-BE49-F238E27FC236}">
                <a16:creationId xmlns:a16="http://schemas.microsoft.com/office/drawing/2014/main" id="{A84067FC-D667-51B6-FE0B-EDB24B5C6558}"/>
              </a:ext>
            </a:extLst>
          </p:cNvPr>
          <p:cNvSpPr txBox="1"/>
          <p:nvPr/>
        </p:nvSpPr>
        <p:spPr>
          <a:xfrm>
            <a:off x="7077456" y="3108751"/>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1" name="TextBox 140">
            <a:extLst>
              <a:ext uri="{FF2B5EF4-FFF2-40B4-BE49-F238E27FC236}">
                <a16:creationId xmlns:a16="http://schemas.microsoft.com/office/drawing/2014/main" id="{41E52E3F-4644-D191-156B-458C299309EA}"/>
              </a:ext>
            </a:extLst>
          </p:cNvPr>
          <p:cNvSpPr txBox="1"/>
          <p:nvPr/>
        </p:nvSpPr>
        <p:spPr>
          <a:xfrm>
            <a:off x="7077456" y="3766333"/>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2" name="TextBox 141">
            <a:extLst>
              <a:ext uri="{FF2B5EF4-FFF2-40B4-BE49-F238E27FC236}">
                <a16:creationId xmlns:a16="http://schemas.microsoft.com/office/drawing/2014/main" id="{61A2C064-9029-8574-1BF7-36038E85489E}"/>
              </a:ext>
            </a:extLst>
          </p:cNvPr>
          <p:cNvSpPr txBox="1"/>
          <p:nvPr/>
        </p:nvSpPr>
        <p:spPr>
          <a:xfrm>
            <a:off x="7077456" y="4433892"/>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3" name="TextBox 142">
            <a:extLst>
              <a:ext uri="{FF2B5EF4-FFF2-40B4-BE49-F238E27FC236}">
                <a16:creationId xmlns:a16="http://schemas.microsoft.com/office/drawing/2014/main" id="{0E6044AF-8ECC-A5B9-2A7D-5533EB4647EC}"/>
              </a:ext>
            </a:extLst>
          </p:cNvPr>
          <p:cNvSpPr txBox="1"/>
          <p:nvPr/>
        </p:nvSpPr>
        <p:spPr>
          <a:xfrm>
            <a:off x="7077456" y="5604067"/>
            <a:ext cx="250737" cy="307777"/>
          </a:xfrm>
          <a:prstGeom prst="rect">
            <a:avLst/>
          </a:prstGeom>
          <a:solidFill>
            <a:schemeClr val="accent4">
              <a:lumMod val="20000"/>
              <a:lumOff val="80000"/>
            </a:schemeClr>
          </a:solid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a:t>
            </a:r>
            <a:endParaRPr lang="ko-KR" altLang="en-US" sz="2000" b="1" dirty="0">
              <a:solidFill>
                <a:prstClr val="black"/>
              </a:solidFill>
              <a:latin typeface="Cambria" panose="02040503050406030204" pitchFamily="18" charset="0"/>
              <a:ea typeface="맑은 고딕" panose="020B0503020000020004" pitchFamily="34" charset="-127"/>
            </a:endParaRPr>
          </a:p>
        </p:txBody>
      </p:sp>
      <p:sp>
        <p:nvSpPr>
          <p:cNvPr id="145" name="TextBox 144">
            <a:extLst>
              <a:ext uri="{FF2B5EF4-FFF2-40B4-BE49-F238E27FC236}">
                <a16:creationId xmlns:a16="http://schemas.microsoft.com/office/drawing/2014/main" id="{82A0CCCC-1D22-F9FB-EFD8-FB035703352B}"/>
              </a:ext>
            </a:extLst>
          </p:cNvPr>
          <p:cNvSpPr txBox="1"/>
          <p:nvPr/>
        </p:nvSpPr>
        <p:spPr>
          <a:xfrm>
            <a:off x="664645" y="2518022"/>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1</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6" name="TextBox 145">
            <a:extLst>
              <a:ext uri="{FF2B5EF4-FFF2-40B4-BE49-F238E27FC236}">
                <a16:creationId xmlns:a16="http://schemas.microsoft.com/office/drawing/2014/main" id="{6DAF651F-DE26-24A2-81C3-A8DDDCB2B5AB}"/>
              </a:ext>
            </a:extLst>
          </p:cNvPr>
          <p:cNvSpPr txBox="1"/>
          <p:nvPr/>
        </p:nvSpPr>
        <p:spPr>
          <a:xfrm>
            <a:off x="664645" y="3184067"/>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2</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7" name="TextBox 146">
            <a:extLst>
              <a:ext uri="{FF2B5EF4-FFF2-40B4-BE49-F238E27FC236}">
                <a16:creationId xmlns:a16="http://schemas.microsoft.com/office/drawing/2014/main" id="{7D664846-AB5B-17F8-C6C7-1142F823FA50}"/>
              </a:ext>
            </a:extLst>
          </p:cNvPr>
          <p:cNvSpPr txBox="1"/>
          <p:nvPr/>
        </p:nvSpPr>
        <p:spPr>
          <a:xfrm>
            <a:off x="664645" y="3850111"/>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3</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8" name="TextBox 147">
            <a:extLst>
              <a:ext uri="{FF2B5EF4-FFF2-40B4-BE49-F238E27FC236}">
                <a16:creationId xmlns:a16="http://schemas.microsoft.com/office/drawing/2014/main" id="{8F865EBF-968D-C15E-2E3B-F0FE2C0D4360}"/>
              </a:ext>
            </a:extLst>
          </p:cNvPr>
          <p:cNvSpPr txBox="1"/>
          <p:nvPr/>
        </p:nvSpPr>
        <p:spPr>
          <a:xfrm>
            <a:off x="664645" y="4504866"/>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baseline="-25000" dirty="0">
                <a:solidFill>
                  <a:prstClr val="black"/>
                </a:solidFill>
                <a:latin typeface="Cambria" panose="02040503050406030204" pitchFamily="18" charset="0"/>
                <a:ea typeface="맑은 고딕" panose="020B0503020000020004" pitchFamily="34" charset="-127"/>
              </a:rPr>
              <a:t>4</a:t>
            </a:r>
            <a:endParaRPr lang="ko-KR" altLang="en-US" sz="2000" b="1" baseline="-25000" dirty="0">
              <a:solidFill>
                <a:prstClr val="black"/>
              </a:solidFill>
              <a:latin typeface="Cambria" panose="02040503050406030204" pitchFamily="18" charset="0"/>
              <a:ea typeface="맑은 고딕" panose="020B0503020000020004" pitchFamily="34" charset="-127"/>
            </a:endParaRPr>
          </a:p>
        </p:txBody>
      </p:sp>
      <p:sp>
        <p:nvSpPr>
          <p:cNvPr id="149" name="TextBox 148">
            <a:extLst>
              <a:ext uri="{FF2B5EF4-FFF2-40B4-BE49-F238E27FC236}">
                <a16:creationId xmlns:a16="http://schemas.microsoft.com/office/drawing/2014/main" id="{E52F1E18-3693-8E4C-3BA8-473F1B3F97CD}"/>
              </a:ext>
            </a:extLst>
          </p:cNvPr>
          <p:cNvSpPr txBox="1"/>
          <p:nvPr/>
        </p:nvSpPr>
        <p:spPr>
          <a:xfrm>
            <a:off x="664645" y="5678910"/>
            <a:ext cx="537476" cy="307777"/>
          </a:xfrm>
          <a:prstGeom prst="rect">
            <a:avLst/>
          </a:prstGeom>
          <a:noFill/>
        </p:spPr>
        <p:txBody>
          <a:bodyPr wrap="square" lIns="0" tIns="0" rIns="0" bIns="0" rtlCol="0" anchor="ctr">
            <a:spAutoFit/>
          </a:bodyPr>
          <a:lstStyle/>
          <a:p>
            <a:pPr algn="ctr" defTabSz="457200"/>
            <a:r>
              <a:rPr lang="en-US" altLang="ko-KR" sz="2000" b="1" dirty="0">
                <a:solidFill>
                  <a:prstClr val="black"/>
                </a:solidFill>
                <a:latin typeface="Cambria" panose="02040503050406030204" pitchFamily="18" charset="0"/>
                <a:ea typeface="맑은 고딕" panose="020B0503020000020004" pitchFamily="34" charset="-127"/>
              </a:rPr>
              <a:t>WL</a:t>
            </a:r>
            <a:r>
              <a:rPr lang="en-US" altLang="ko-KR" sz="2000" b="1" i="1" baseline="-25000" dirty="0">
                <a:solidFill>
                  <a:prstClr val="black"/>
                </a:solidFill>
                <a:latin typeface="Cambria" panose="02040503050406030204" pitchFamily="18" charset="0"/>
                <a:ea typeface="맑은 고딕" panose="020B0503020000020004" pitchFamily="34" charset="-127"/>
              </a:rPr>
              <a:t>M</a:t>
            </a:r>
            <a:endParaRPr lang="ko-KR" altLang="en-US" sz="2000" b="1" i="1" baseline="-25000" dirty="0">
              <a:solidFill>
                <a:prstClr val="black"/>
              </a:solidFill>
              <a:latin typeface="Cambria" panose="02040503050406030204" pitchFamily="18" charset="0"/>
              <a:ea typeface="맑은 고딕" panose="020B0503020000020004" pitchFamily="34" charset="-127"/>
            </a:endParaRPr>
          </a:p>
        </p:txBody>
      </p:sp>
      <p:sp>
        <p:nvSpPr>
          <p:cNvPr id="151" name="TextBox 150">
            <a:extLst>
              <a:ext uri="{FF2B5EF4-FFF2-40B4-BE49-F238E27FC236}">
                <a16:creationId xmlns:a16="http://schemas.microsoft.com/office/drawing/2014/main" id="{72AE0EB9-5A04-DED8-C43E-DD8218ABD2F4}"/>
              </a:ext>
            </a:extLst>
          </p:cNvPr>
          <p:cNvSpPr txBox="1"/>
          <p:nvPr/>
        </p:nvSpPr>
        <p:spPr>
          <a:xfrm>
            <a:off x="643632" y="1898041"/>
            <a:ext cx="786919" cy="315877"/>
          </a:xfrm>
          <a:prstGeom prst="rect">
            <a:avLst/>
          </a:prstGeom>
          <a:noFill/>
        </p:spPr>
        <p:txBody>
          <a:bodyPr wrap="square" lIns="0" tIns="0" rIns="0" bIns="0" rtlCol="0" anchor="ctr">
            <a:spAutoFit/>
          </a:bodyPr>
          <a:lstStyle/>
          <a:p>
            <a:pPr algn="ctr" defTabSz="457200"/>
            <a:r>
              <a:rPr lang="en-US" altLang="ko-KR" sz="2000" b="1" dirty="0">
                <a:solidFill>
                  <a:srgbClr val="C00000"/>
                </a:solidFill>
                <a:latin typeface="Cambria" panose="02040503050406030204" pitchFamily="18" charset="0"/>
                <a:ea typeface="맑은 고딕" panose="020B0503020000020004" pitchFamily="34" charset="-127"/>
              </a:rPr>
              <a:t>Block</a:t>
            </a:r>
            <a:endParaRPr lang="ko-KR" altLang="en-US" sz="2000" b="1" baseline="-25000" dirty="0">
              <a:solidFill>
                <a:srgbClr val="C00000"/>
              </a:solidFill>
              <a:latin typeface="Cambria" panose="02040503050406030204" pitchFamily="18" charset="0"/>
              <a:ea typeface="맑은 고딕" panose="020B0503020000020004" pitchFamily="34" charset="-127"/>
            </a:endParaRPr>
          </a:p>
        </p:txBody>
      </p:sp>
      <p:sp>
        <p:nvSpPr>
          <p:cNvPr id="4" name="Slide Number Placeholder 3">
            <a:extLst>
              <a:ext uri="{FF2B5EF4-FFF2-40B4-BE49-F238E27FC236}">
                <a16:creationId xmlns:a16="http://schemas.microsoft.com/office/drawing/2014/main" id="{5C345638-7039-B2F2-5D24-9982FE49CC56}"/>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110</a:t>
            </a:fld>
            <a:endParaRPr lang="en-US" sz="1600" b="0" dirty="0">
              <a:solidFill>
                <a:srgbClr val="000000"/>
              </a:solidFill>
              <a:latin typeface="Garamond" charset="0"/>
            </a:endParaRPr>
          </a:p>
        </p:txBody>
      </p:sp>
    </p:spTree>
    <p:extLst>
      <p:ext uri="{BB962C8B-B14F-4D97-AF65-F5344CB8AC3E}">
        <p14:creationId xmlns:p14="http://schemas.microsoft.com/office/powerpoint/2010/main" val="288788928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EAE480-ADF7-EF26-0630-79653E661A8D}"/>
              </a:ext>
            </a:extLst>
          </p:cNvPr>
          <p:cNvSpPr>
            <a:spLocks noGrp="1"/>
          </p:cNvSpPr>
          <p:nvPr>
            <p:ph type="title"/>
          </p:nvPr>
        </p:nvSpPr>
        <p:spPr/>
        <p:txBody>
          <a:bodyPr/>
          <a:lstStyle/>
          <a:p>
            <a:r>
              <a:rPr lang="en-CH" dirty="0"/>
              <a:t>Key Ideas</a:t>
            </a:r>
          </a:p>
        </p:txBody>
      </p:sp>
      <p:grpSp>
        <p:nvGrpSpPr>
          <p:cNvPr id="6" name="Group 5">
            <a:extLst>
              <a:ext uri="{FF2B5EF4-FFF2-40B4-BE49-F238E27FC236}">
                <a16:creationId xmlns:a16="http://schemas.microsoft.com/office/drawing/2014/main" id="{D124F802-0E0F-7080-E8DD-825F3ADD41F0}"/>
              </a:ext>
            </a:extLst>
          </p:cNvPr>
          <p:cNvGrpSpPr/>
          <p:nvPr/>
        </p:nvGrpSpPr>
        <p:grpSpPr>
          <a:xfrm>
            <a:off x="63811" y="1635898"/>
            <a:ext cx="8930486" cy="1784038"/>
            <a:chOff x="63811" y="1797362"/>
            <a:chExt cx="8930486" cy="1784038"/>
          </a:xfrm>
        </p:grpSpPr>
        <p:sp>
          <p:nvSpPr>
            <p:cNvPr id="7" name="Rectangle 6">
              <a:extLst>
                <a:ext uri="{FF2B5EF4-FFF2-40B4-BE49-F238E27FC236}">
                  <a16:creationId xmlns:a16="http://schemas.microsoft.com/office/drawing/2014/main" id="{A12ED352-8C73-3794-B8A3-BE1D9ABEC48D}"/>
                </a:ext>
              </a:extLst>
            </p:cNvPr>
            <p:cNvSpPr/>
            <p:nvPr/>
          </p:nvSpPr>
          <p:spPr>
            <a:xfrm>
              <a:off x="1657350" y="1797362"/>
              <a:ext cx="7336947" cy="1784038"/>
            </a:xfrm>
            <a:prstGeom prst="rect">
              <a:avLst/>
            </a:prstGeom>
            <a:solidFill>
              <a:srgbClr val="FAF7F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Multi-</a:t>
              </a:r>
              <a:r>
                <a:rPr kumimoji="0" lang="en-US" sz="2800" b="1" i="0" u="none" strike="noStrike" kern="1200" cap="none" spc="0" normalizeH="0" baseline="0" noProof="0" dirty="0" err="1">
                  <a:ln>
                    <a:noFill/>
                  </a:ln>
                  <a:solidFill>
                    <a:srgbClr val="C80060"/>
                  </a:solidFill>
                  <a:effectLst/>
                  <a:uLnTx/>
                  <a:uFillTx/>
                  <a:latin typeface="Avenir Next Medium" panose="020B0503020202020204" pitchFamily="34" charset="0"/>
                  <a:ea typeface="+mn-ea"/>
                  <a:cs typeface="+mn-cs"/>
                </a:rPr>
                <a:t>Wordline</a:t>
              </a:r>
              <a:r>
                <a:rPr kumimoji="0" lang="en-US" sz="2800" b="1"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 Sensing (MWS)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to enable in-flash bulk bitwise operations</a:t>
              </a:r>
              <a:b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b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via a single sensing operation</a:t>
              </a:r>
              <a:endParaRPr kumimoji="0" lang="en-CH"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endParaRPr>
            </a:p>
          </p:txBody>
        </p:sp>
        <p:pic>
          <p:nvPicPr>
            <p:cNvPr id="8" name="Graphic 7" descr="Lights On with solid fill">
              <a:extLst>
                <a:ext uri="{FF2B5EF4-FFF2-40B4-BE49-F238E27FC236}">
                  <a16:creationId xmlns:a16="http://schemas.microsoft.com/office/drawing/2014/main" id="{1FD2DB85-FCA8-D987-B6A5-26E1379B09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3811" y="1916424"/>
              <a:ext cx="1545914" cy="1545914"/>
            </a:xfrm>
            <a:prstGeom prst="rect">
              <a:avLst/>
            </a:prstGeom>
          </p:spPr>
        </p:pic>
      </p:grpSp>
      <p:grpSp>
        <p:nvGrpSpPr>
          <p:cNvPr id="9" name="Group 8">
            <a:extLst>
              <a:ext uri="{FF2B5EF4-FFF2-40B4-BE49-F238E27FC236}">
                <a16:creationId xmlns:a16="http://schemas.microsoft.com/office/drawing/2014/main" id="{0BB6615B-3CB7-55F6-F686-8AC47F1F4A14}"/>
              </a:ext>
            </a:extLst>
          </p:cNvPr>
          <p:cNvGrpSpPr/>
          <p:nvPr/>
        </p:nvGrpSpPr>
        <p:grpSpPr>
          <a:xfrm>
            <a:off x="63811" y="4017854"/>
            <a:ext cx="8930486" cy="1784038"/>
            <a:chOff x="63811" y="1797362"/>
            <a:chExt cx="8930486" cy="1784038"/>
          </a:xfrm>
        </p:grpSpPr>
        <p:sp>
          <p:nvSpPr>
            <p:cNvPr id="10" name="Rectangle 9">
              <a:extLst>
                <a:ext uri="{FF2B5EF4-FFF2-40B4-BE49-F238E27FC236}">
                  <a16:creationId xmlns:a16="http://schemas.microsoft.com/office/drawing/2014/main" id="{911B0403-2F1A-EAAA-3652-9A39F7150A05}"/>
                </a:ext>
              </a:extLst>
            </p:cNvPr>
            <p:cNvSpPr/>
            <p:nvPr/>
          </p:nvSpPr>
          <p:spPr>
            <a:xfrm>
              <a:off x="1657350" y="1797362"/>
              <a:ext cx="7336947" cy="1784038"/>
            </a:xfrm>
            <a:prstGeom prst="rect">
              <a:avLst/>
            </a:prstGeom>
            <a:solidFill>
              <a:srgbClr val="FAF7F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Enhanced SLC-Mode Programming (ESP)</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to eliminate raw bit errors in stored data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rPr>
                <a:t>(and thus in computation results)</a:t>
              </a:r>
              <a:endParaRPr kumimoji="0" lang="en-CH" sz="2800" b="0" i="0" u="none" strike="noStrike" kern="1200" cap="none" spc="0" normalizeH="0" baseline="0" noProof="0" dirty="0">
                <a:ln>
                  <a:noFill/>
                </a:ln>
                <a:solidFill>
                  <a:srgbClr val="66665C"/>
                </a:solidFill>
                <a:effectLst/>
                <a:uLnTx/>
                <a:uFillTx/>
                <a:latin typeface="Avenir Next Medium" panose="020B0503020202020204" pitchFamily="34" charset="0"/>
                <a:ea typeface="+mn-ea"/>
                <a:cs typeface="+mn-cs"/>
              </a:endParaRPr>
            </a:p>
          </p:txBody>
        </p:sp>
        <p:pic>
          <p:nvPicPr>
            <p:cNvPr id="11" name="Graphic 10" descr="Lights On with solid fill">
              <a:extLst>
                <a:ext uri="{FF2B5EF4-FFF2-40B4-BE49-F238E27FC236}">
                  <a16:creationId xmlns:a16="http://schemas.microsoft.com/office/drawing/2014/main" id="{07C13865-8523-A1F2-D3FC-78831E005F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3811" y="1916424"/>
              <a:ext cx="1545914" cy="1545914"/>
            </a:xfrm>
            <a:prstGeom prst="rect">
              <a:avLst/>
            </a:prstGeom>
          </p:spPr>
        </p:pic>
      </p:grpSp>
      <p:sp>
        <p:nvSpPr>
          <p:cNvPr id="3" name="Slide Number Placeholder 3">
            <a:extLst>
              <a:ext uri="{FF2B5EF4-FFF2-40B4-BE49-F238E27FC236}">
                <a16:creationId xmlns:a16="http://schemas.microsoft.com/office/drawing/2014/main" id="{F52D755E-EB47-BFC8-8A29-AD74B4B743B8}"/>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111</a:t>
            </a:fld>
            <a:endParaRPr lang="en-US" sz="1600" b="0" dirty="0">
              <a:solidFill>
                <a:srgbClr val="000000"/>
              </a:solidFill>
              <a:latin typeface="Garamond" charset="0"/>
            </a:endParaRPr>
          </a:p>
        </p:txBody>
      </p:sp>
    </p:spTree>
    <p:extLst>
      <p:ext uri="{BB962C8B-B14F-4D97-AF65-F5344CB8AC3E}">
        <p14:creationId xmlns:p14="http://schemas.microsoft.com/office/powerpoint/2010/main" val="396491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7" name="TextBox 16">
            <a:extLst>
              <a:ext uri="{FF2B5EF4-FFF2-40B4-BE49-F238E27FC236}">
                <a16:creationId xmlns:a16="http://schemas.microsoft.com/office/drawing/2014/main" id="{7B618AE8-3120-BE5C-51F0-38D686073E21}"/>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resistors</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8" name="Left Brace 17">
            <a:extLst>
              <a:ext uri="{FF2B5EF4-FFF2-40B4-BE49-F238E27FC236}">
                <a16:creationId xmlns:a16="http://schemas.microsoft.com/office/drawing/2014/main" id="{72C04B55-942E-9A2F-E40F-BE9D3B67F4EC}"/>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346"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347"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2761010"/>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Cells</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resistors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or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switches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4"/>
            <a:ext cx="323170" cy="1236090"/>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8" name="Group 237">
            <a:extLst>
              <a:ext uri="{FF2B5EF4-FFF2-40B4-BE49-F238E27FC236}">
                <a16:creationId xmlns:a16="http://schemas.microsoft.com/office/drawing/2014/main" id="{8DD0ACD5-FAEE-15EC-7EB4-D75AA2DB9EE7}"/>
              </a:ext>
            </a:extLst>
          </p:cNvPr>
          <p:cNvGrpSpPr/>
          <p:nvPr/>
        </p:nvGrpSpPr>
        <p:grpSpPr>
          <a:xfrm>
            <a:off x="3646974" y="6038364"/>
            <a:ext cx="4751874" cy="369332"/>
            <a:chOff x="3646974" y="6038364"/>
            <a:chExt cx="4751874" cy="369332"/>
          </a:xfrm>
        </p:grpSpPr>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grpSp>
      <p:sp>
        <p:nvSpPr>
          <p:cNvPr id="91" name="Slide Number Placeholder 3">
            <a:extLst>
              <a:ext uri="{FF2B5EF4-FFF2-40B4-BE49-F238E27FC236}">
                <a16:creationId xmlns:a16="http://schemas.microsoft.com/office/drawing/2014/main" id="{B86564C2-1C6B-7A57-CA50-DBB0ACD0257E}"/>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112</a:t>
            </a:fld>
            <a:endParaRPr lang="en-US" sz="1600" b="0" dirty="0">
              <a:solidFill>
                <a:srgbClr val="000000"/>
              </a:solidFill>
              <a:latin typeface="Garamond" charset="0"/>
            </a:endParaRPr>
          </a:p>
        </p:txBody>
      </p:sp>
    </p:spTree>
    <p:extLst>
      <p:ext uri="{BB962C8B-B14F-4D97-AF65-F5344CB8AC3E}">
        <p14:creationId xmlns:p14="http://schemas.microsoft.com/office/powerpoint/2010/main" val="620180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29"/>
                                        </p:tgtEl>
                                        <p:attrNameLst>
                                          <p:attrName>style.visibility</p:attrName>
                                        </p:attrNameLst>
                                      </p:cBhvr>
                                      <p:to>
                                        <p:strVal val="visible"/>
                                      </p:to>
                                    </p:set>
                                    <p:animEffect transition="in" filter="wipe(right)">
                                      <p:cBhvr>
                                        <p:cTn id="7" dur="500"/>
                                        <p:tgtEl>
                                          <p:spTgt spid="22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wipe(right)">
                                      <p:cBhvr>
                                        <p:cTn id="10" dur="500"/>
                                        <p:tgtEl>
                                          <p:spTgt spid="230"/>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1"/>
                                        </p:tgtEl>
                                        <p:attrNameLst>
                                          <p:attrName>style.visibility</p:attrName>
                                        </p:attrNameLst>
                                      </p:cBhvr>
                                      <p:to>
                                        <p:strVal val="visible"/>
                                      </p:to>
                                    </p:set>
                                    <p:animEffect transition="in" filter="wipe(right)">
                                      <p:cBhvr>
                                        <p:cTn id="13" dur="500"/>
                                        <p:tgtEl>
                                          <p:spTgt spid="23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32"/>
                                        </p:tgtEl>
                                        <p:attrNameLst>
                                          <p:attrName>style.visibility</p:attrName>
                                        </p:attrNameLst>
                                      </p:cBhvr>
                                      <p:to>
                                        <p:strVal val="visible"/>
                                      </p:to>
                                    </p:set>
                                    <p:animEffect transition="in" filter="wipe(right)">
                                      <p:cBhvr>
                                        <p:cTn id="16" dur="500"/>
                                        <p:tgtEl>
                                          <p:spTgt spid="232"/>
                                        </p:tgtEl>
                                      </p:cBhvr>
                                    </p:animEffec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0"/>
                                          </p:stCondLst>
                                        </p:cTn>
                                        <p:tgtEl>
                                          <p:spTgt spid="2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30" grpId="0" animBg="1"/>
      <p:bldP spid="231" grpId="0" animBg="1"/>
      <p:bldP spid="23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AND</a:t>
            </a:r>
          </a:p>
        </p:txBody>
      </p:sp>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a:lstStyle/>
          <a:p>
            <a:r>
              <a:rPr lang="en-CH" dirty="0">
                <a:solidFill>
                  <a:srgbClr val="C80060"/>
                </a:solidFill>
                <a:latin typeface="Avenir Next Medium" panose="020B0503020202020204" pitchFamily="34" charset="0"/>
              </a:rPr>
              <a:t>Intra-Block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the same block </a:t>
            </a:r>
            <a:br>
              <a:rPr lang="en-CH" dirty="0">
                <a:solidFill>
                  <a:schemeClr val="accent1"/>
                </a:solidFill>
              </a:rPr>
            </a:br>
            <a:r>
              <a:rPr lang="en-CH" dirty="0">
                <a:solidFill>
                  <a:schemeClr val="accent1"/>
                </a:solidFill>
              </a:rPr>
              <a:t>   </a:t>
            </a:r>
            <a:r>
              <a:rPr lang="en-CH" dirty="0">
                <a:sym typeface="Wingdings" pitchFamily="2" charset="2"/>
              </a:rPr>
              <a:t></a:t>
            </a:r>
            <a:r>
              <a:rPr lang="en-CH" dirty="0"/>
              <a:t> </a:t>
            </a:r>
            <a:r>
              <a:rPr lang="en-CH" dirty="0">
                <a:solidFill>
                  <a:srgbClr val="C80060"/>
                </a:solidFill>
              </a:rPr>
              <a:t>Bitwise AND</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3883465"/>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6"/>
            <a:ext cx="3340542" cy="3358061"/>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1"/>
            <a:ext cx="3350590" cy="3572296"/>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0" name="Group 29">
            <a:extLst>
              <a:ext uri="{FF2B5EF4-FFF2-40B4-BE49-F238E27FC236}">
                <a16:creationId xmlns:a16="http://schemas.microsoft.com/office/drawing/2014/main" id="{336AC0E1-C3A2-6F50-4F1C-1838AAAA526A}"/>
              </a:ext>
            </a:extLst>
          </p:cNvPr>
          <p:cNvGrpSpPr/>
          <p:nvPr/>
        </p:nvGrpSpPr>
        <p:grpSpPr>
          <a:xfrm>
            <a:off x="3382115" y="3191198"/>
            <a:ext cx="5014215" cy="1988051"/>
            <a:chOff x="1422400" y="2671909"/>
            <a:chExt cx="6166530" cy="1988051"/>
          </a:xfrm>
        </p:grpSpPr>
        <p:grpSp>
          <p:nvGrpSpPr>
            <p:cNvPr id="31" name="Group 30">
              <a:extLst>
                <a:ext uri="{FF2B5EF4-FFF2-40B4-BE49-F238E27FC236}">
                  <a16:creationId xmlns:a16="http://schemas.microsoft.com/office/drawing/2014/main" id="{A54D0EED-F7AE-3399-A35F-5DD2E5791B55}"/>
                </a:ext>
              </a:extLst>
            </p:cNvPr>
            <p:cNvGrpSpPr/>
            <p:nvPr/>
          </p:nvGrpSpPr>
          <p:grpSpPr>
            <a:xfrm>
              <a:off x="1422400" y="2671909"/>
              <a:ext cx="6166530"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1422400" y="3334592"/>
              <a:ext cx="6166530"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293B1098-869E-2FDF-5816-DC9857BD52A9}"/>
                </a:ext>
              </a:extLst>
            </p:cNvPr>
            <p:cNvGrpSpPr/>
            <p:nvPr/>
          </p:nvGrpSpPr>
          <p:grpSpPr>
            <a:xfrm>
              <a:off x="1422400" y="3997275"/>
              <a:ext cx="6166530" cy="2"/>
              <a:chOff x="1231585" y="2671909"/>
              <a:chExt cx="6166530" cy="2"/>
            </a:xfrm>
          </p:grpSpPr>
          <p:cxnSp>
            <p:nvCxnSpPr>
              <p:cNvPr id="40" name="Straight Connector 39">
                <a:extLst>
                  <a:ext uri="{FF2B5EF4-FFF2-40B4-BE49-F238E27FC236}">
                    <a16:creationId xmlns:a16="http://schemas.microsoft.com/office/drawing/2014/main" id="{1941D14D-8737-D6E2-998D-FF3894B4B0A9}"/>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25CD21B-B3C7-26DA-0143-9D68215D5CF8}"/>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oup 33">
              <a:extLst>
                <a:ext uri="{FF2B5EF4-FFF2-40B4-BE49-F238E27FC236}">
                  <a16:creationId xmlns:a16="http://schemas.microsoft.com/office/drawing/2014/main" id="{9C808435-2C78-1605-4BE9-904EF4B89982}"/>
                </a:ext>
              </a:extLst>
            </p:cNvPr>
            <p:cNvGrpSpPr/>
            <p:nvPr/>
          </p:nvGrpSpPr>
          <p:grpSpPr>
            <a:xfrm>
              <a:off x="1422400" y="4659958"/>
              <a:ext cx="6166530" cy="2"/>
              <a:chOff x="1231585" y="2671909"/>
              <a:chExt cx="6166530" cy="2"/>
            </a:xfrm>
          </p:grpSpPr>
          <p:cxnSp>
            <p:nvCxnSpPr>
              <p:cNvPr id="38" name="Straight Connector 37">
                <a:extLst>
                  <a:ext uri="{FF2B5EF4-FFF2-40B4-BE49-F238E27FC236}">
                    <a16:creationId xmlns:a16="http://schemas.microsoft.com/office/drawing/2014/main" id="{D01BF65E-5226-DA67-1929-EB5926854DEB}"/>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04113FB-9206-A9CB-0E30-C87332D2BA84}"/>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 name="타원 299">
            <a:extLst>
              <a:ext uri="{FF2B5EF4-FFF2-40B4-BE49-F238E27FC236}">
                <a16:creationId xmlns:a16="http://schemas.microsoft.com/office/drawing/2014/main" id="{715BDDB0-F2BA-732C-8F89-B946C45E3F0E}"/>
              </a:ext>
            </a:extLst>
          </p:cNvPr>
          <p:cNvSpPr/>
          <p:nvPr/>
        </p:nvSpPr>
        <p:spPr>
          <a:xfrm>
            <a:off x="3782388"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7" name="타원 299">
            <a:extLst>
              <a:ext uri="{FF2B5EF4-FFF2-40B4-BE49-F238E27FC236}">
                <a16:creationId xmlns:a16="http://schemas.microsoft.com/office/drawing/2014/main" id="{E0B2046C-3EF6-C78D-56E7-5C2ACB38D989}"/>
              </a:ext>
            </a:extLst>
          </p:cNvPr>
          <p:cNvSpPr/>
          <p:nvPr/>
        </p:nvSpPr>
        <p:spPr>
          <a:xfrm>
            <a:off x="3779881"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8" name="타원 299">
            <a:extLst>
              <a:ext uri="{FF2B5EF4-FFF2-40B4-BE49-F238E27FC236}">
                <a16:creationId xmlns:a16="http://schemas.microsoft.com/office/drawing/2014/main" id="{0B980A76-EE1D-5F5C-E71F-7BFDED3F98DA}"/>
              </a:ext>
            </a:extLst>
          </p:cNvPr>
          <p:cNvSpPr/>
          <p:nvPr/>
        </p:nvSpPr>
        <p:spPr>
          <a:xfrm>
            <a:off x="3782388"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49" name="타원 299">
            <a:extLst>
              <a:ext uri="{FF2B5EF4-FFF2-40B4-BE49-F238E27FC236}">
                <a16:creationId xmlns:a16="http://schemas.microsoft.com/office/drawing/2014/main" id="{C1C8EAC4-1576-753D-C5CB-D8C7AA77B320}"/>
              </a:ext>
            </a:extLst>
          </p:cNvPr>
          <p:cNvSpPr/>
          <p:nvPr/>
        </p:nvSpPr>
        <p:spPr>
          <a:xfrm>
            <a:off x="3782388"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91215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5" name="타원 299">
            <a:extLst>
              <a:ext uri="{FF2B5EF4-FFF2-40B4-BE49-F238E27FC236}">
                <a16:creationId xmlns:a16="http://schemas.microsoft.com/office/drawing/2014/main" id="{1ACB0B0D-6981-5F77-4D3B-07E9CC7EE671}"/>
              </a:ext>
            </a:extLst>
          </p:cNvPr>
          <p:cNvSpPr/>
          <p:nvPr/>
        </p:nvSpPr>
        <p:spPr>
          <a:xfrm>
            <a:off x="4895902" y="4237516"/>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6" name="타원 299">
            <a:extLst>
              <a:ext uri="{FF2B5EF4-FFF2-40B4-BE49-F238E27FC236}">
                <a16:creationId xmlns:a16="http://schemas.microsoft.com/office/drawing/2014/main" id="{6C5532B3-F992-714D-60DD-C3540C713DA3}"/>
              </a:ext>
            </a:extLst>
          </p:cNvPr>
          <p:cNvSpPr/>
          <p:nvPr/>
        </p:nvSpPr>
        <p:spPr>
          <a:xfrm>
            <a:off x="4895902"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3574833"/>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2" name="타원 299">
            <a:extLst>
              <a:ext uri="{FF2B5EF4-FFF2-40B4-BE49-F238E27FC236}">
                <a16:creationId xmlns:a16="http://schemas.microsoft.com/office/drawing/2014/main" id="{47FEC1FE-15F2-4E31-D1F3-E364557B0147}"/>
              </a:ext>
            </a:extLst>
          </p:cNvPr>
          <p:cNvSpPr/>
          <p:nvPr/>
        </p:nvSpPr>
        <p:spPr>
          <a:xfrm>
            <a:off x="6009416"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3" name="타원 299">
            <a:extLst>
              <a:ext uri="{FF2B5EF4-FFF2-40B4-BE49-F238E27FC236}">
                <a16:creationId xmlns:a16="http://schemas.microsoft.com/office/drawing/2014/main" id="{7EB7C072-87F8-81BF-C789-F32F4C7AC2CD}"/>
              </a:ext>
            </a:extLst>
          </p:cNvPr>
          <p:cNvSpPr/>
          <p:nvPr/>
        </p:nvSpPr>
        <p:spPr>
          <a:xfrm>
            <a:off x="6009416" y="4900199"/>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91215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3574833"/>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9" name="타원 299">
            <a:extLst>
              <a:ext uri="{FF2B5EF4-FFF2-40B4-BE49-F238E27FC236}">
                <a16:creationId xmlns:a16="http://schemas.microsoft.com/office/drawing/2014/main" id="{E073C5B8-D66D-3E43-4822-96F19B62CF0B}"/>
              </a:ext>
            </a:extLst>
          </p:cNvPr>
          <p:cNvSpPr/>
          <p:nvPr/>
        </p:nvSpPr>
        <p:spPr>
          <a:xfrm>
            <a:off x="7122930" y="4237516"/>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70" name="타원 299">
            <a:extLst>
              <a:ext uri="{FF2B5EF4-FFF2-40B4-BE49-F238E27FC236}">
                <a16:creationId xmlns:a16="http://schemas.microsoft.com/office/drawing/2014/main" id="{7E5A5ED7-7A3A-F8A9-24B8-E055FA77F34B}"/>
              </a:ext>
            </a:extLst>
          </p:cNvPr>
          <p:cNvSpPr/>
          <p:nvPr/>
        </p:nvSpPr>
        <p:spPr>
          <a:xfrm>
            <a:off x="7122930" y="4900199"/>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5526034"/>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96328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3628040"/>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3" name="TextBox 82">
            <a:extLst>
              <a:ext uri="{FF2B5EF4-FFF2-40B4-BE49-F238E27FC236}">
                <a16:creationId xmlns:a16="http://schemas.microsoft.com/office/drawing/2014/main" id="{2B2C8682-FC56-2430-DC5D-B0F23C0B00C2}"/>
              </a:ext>
            </a:extLst>
          </p:cNvPr>
          <p:cNvSpPr txBox="1"/>
          <p:nvPr/>
        </p:nvSpPr>
        <p:spPr>
          <a:xfrm>
            <a:off x="8390475" y="4285622"/>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4" name="TextBox 83">
            <a:extLst>
              <a:ext uri="{FF2B5EF4-FFF2-40B4-BE49-F238E27FC236}">
                <a16:creationId xmlns:a16="http://schemas.microsoft.com/office/drawing/2014/main" id="{23209F8F-7BE5-823E-2923-C6A823294893}"/>
              </a:ext>
            </a:extLst>
          </p:cNvPr>
          <p:cNvSpPr txBox="1"/>
          <p:nvPr/>
        </p:nvSpPr>
        <p:spPr>
          <a:xfrm>
            <a:off x="8390475" y="4953181"/>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2865978" y="3037311"/>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2865978" y="3703356"/>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8" name="TextBox 87">
            <a:extLst>
              <a:ext uri="{FF2B5EF4-FFF2-40B4-BE49-F238E27FC236}">
                <a16:creationId xmlns:a16="http://schemas.microsoft.com/office/drawing/2014/main" id="{C4D539F8-7EB9-F43B-FD6B-D9A8E853BDB7}"/>
              </a:ext>
            </a:extLst>
          </p:cNvPr>
          <p:cNvSpPr txBox="1"/>
          <p:nvPr/>
        </p:nvSpPr>
        <p:spPr>
          <a:xfrm>
            <a:off x="2865978" y="4369400"/>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9" name="TextBox 88">
            <a:extLst>
              <a:ext uri="{FF2B5EF4-FFF2-40B4-BE49-F238E27FC236}">
                <a16:creationId xmlns:a16="http://schemas.microsoft.com/office/drawing/2014/main" id="{783E6D58-916A-4BAC-0242-1DEE8F5BEE4C}"/>
              </a:ext>
            </a:extLst>
          </p:cNvPr>
          <p:cNvSpPr txBox="1"/>
          <p:nvPr/>
        </p:nvSpPr>
        <p:spPr>
          <a:xfrm>
            <a:off x="2865978" y="5024155"/>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7" name="TextBox 16">
            <a:extLst>
              <a:ext uri="{FF2B5EF4-FFF2-40B4-BE49-F238E27FC236}">
                <a16:creationId xmlns:a16="http://schemas.microsoft.com/office/drawing/2014/main" id="{7B618AE8-3120-BE5C-51F0-38D686073E21}"/>
              </a:ext>
            </a:extLst>
          </p:cNvPr>
          <p:cNvSpPr txBox="1"/>
          <p:nvPr/>
        </p:nvSpPr>
        <p:spPr>
          <a:xfrm>
            <a:off x="-134226" y="4845554"/>
            <a:ext cx="3287156"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Non-Target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4472C4"/>
                </a:solidFill>
                <a:effectLst/>
                <a:uLnTx/>
                <a:uFillTx/>
                <a:latin typeface="Cambria" panose="02040503050406030204" pitchFamily="18" charset="0"/>
                <a:ea typeface="맑은 고딕" panose="020B0503020000020004" pitchFamily="34" charset="-127"/>
                <a:cs typeface="+mn-cs"/>
              </a:rPr>
              <a:t>resistance</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endPar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8" name="Left Brace 17">
            <a:extLst>
              <a:ext uri="{FF2B5EF4-FFF2-40B4-BE49-F238E27FC236}">
                <a16:creationId xmlns:a16="http://schemas.microsoft.com/office/drawing/2014/main" id="{72C04B55-942E-9A2F-E40F-BE9D3B67F4EC}"/>
              </a:ext>
            </a:extLst>
          </p:cNvPr>
          <p:cNvSpPr/>
          <p:nvPr/>
        </p:nvSpPr>
        <p:spPr>
          <a:xfrm>
            <a:off x="2634768" y="4285622"/>
            <a:ext cx="323170" cy="1952826"/>
          </a:xfrm>
          <a:prstGeom prst="leftBrace">
            <a:avLst>
              <a:gd name="adj1" fmla="val 52841"/>
              <a:gd name="adj2" fmla="val 54047"/>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그룹 835">
            <a:extLst>
              <a:ext uri="{FF2B5EF4-FFF2-40B4-BE49-F238E27FC236}">
                <a16:creationId xmlns:a16="http://schemas.microsoft.com/office/drawing/2014/main" id="{AD89CEF5-B0EC-73D6-A0A7-BB22FE2FB463}"/>
              </a:ext>
            </a:extLst>
          </p:cNvPr>
          <p:cNvGrpSpPr/>
          <p:nvPr/>
        </p:nvGrpSpPr>
        <p:grpSpPr>
          <a:xfrm rot="16200000">
            <a:off x="3779952" y="4380986"/>
            <a:ext cx="564373" cy="268733"/>
            <a:chOff x="5890169" y="4312037"/>
            <a:chExt cx="1895988" cy="1103725"/>
          </a:xfrm>
        </p:grpSpPr>
        <p:grpSp>
          <p:nvGrpSpPr>
            <p:cNvPr id="20" name="그룹 822">
              <a:extLst>
                <a:ext uri="{FF2B5EF4-FFF2-40B4-BE49-F238E27FC236}">
                  <a16:creationId xmlns:a16="http://schemas.microsoft.com/office/drawing/2014/main" id="{8E829146-C669-4C56-078B-405A6EECD7CB}"/>
                </a:ext>
              </a:extLst>
            </p:cNvPr>
            <p:cNvGrpSpPr/>
            <p:nvPr/>
          </p:nvGrpSpPr>
          <p:grpSpPr>
            <a:xfrm>
              <a:off x="6122466" y="4312037"/>
              <a:ext cx="1432853" cy="1103725"/>
              <a:chOff x="5991225" y="4310063"/>
              <a:chExt cx="496427" cy="273840"/>
            </a:xfrm>
          </p:grpSpPr>
          <p:cxnSp>
            <p:nvCxnSpPr>
              <p:cNvPr id="23" name="직선 연결선 771">
                <a:extLst>
                  <a:ext uri="{FF2B5EF4-FFF2-40B4-BE49-F238E27FC236}">
                    <a16:creationId xmlns:a16="http://schemas.microsoft.com/office/drawing/2014/main" id="{5A754324-AE2C-861B-87EE-B7341B2D69AB}"/>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789">
                <a:extLst>
                  <a:ext uri="{FF2B5EF4-FFF2-40B4-BE49-F238E27FC236}">
                    <a16:creationId xmlns:a16="http://schemas.microsoft.com/office/drawing/2014/main" id="{29502131-6DA6-6D0F-BB3C-2C49B903148D}"/>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792">
                <a:extLst>
                  <a:ext uri="{FF2B5EF4-FFF2-40B4-BE49-F238E27FC236}">
                    <a16:creationId xmlns:a16="http://schemas.microsoft.com/office/drawing/2014/main" id="{ACDC2459-638E-0A3B-360B-5BFE47AB70A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07">
                <a:extLst>
                  <a:ext uri="{FF2B5EF4-FFF2-40B4-BE49-F238E27FC236}">
                    <a16:creationId xmlns:a16="http://schemas.microsoft.com/office/drawing/2014/main" id="{EEB135D1-3BFF-F885-50DB-B2502FD7AC94}"/>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0">
                <a:extLst>
                  <a:ext uri="{FF2B5EF4-FFF2-40B4-BE49-F238E27FC236}">
                    <a16:creationId xmlns:a16="http://schemas.microsoft.com/office/drawing/2014/main" id="{CD669DE3-B894-2A74-EB19-8078BD2344E4}"/>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8" name="직선 연결선 815">
                <a:extLst>
                  <a:ext uri="{FF2B5EF4-FFF2-40B4-BE49-F238E27FC236}">
                    <a16:creationId xmlns:a16="http://schemas.microsoft.com/office/drawing/2014/main" id="{2D215FBC-CE0B-A1BE-903A-E38D8100FED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9" name="직선 연결선 819">
                <a:extLst>
                  <a:ext uri="{FF2B5EF4-FFF2-40B4-BE49-F238E27FC236}">
                    <a16:creationId xmlns:a16="http://schemas.microsoft.com/office/drawing/2014/main" id="{96367DBE-11AE-9E1C-72C3-123C8D6971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21" name="직선 연결선 826">
              <a:extLst>
                <a:ext uri="{FF2B5EF4-FFF2-40B4-BE49-F238E27FC236}">
                  <a16:creationId xmlns:a16="http://schemas.microsoft.com/office/drawing/2014/main" id="{F1C84639-4B7C-1BB1-6650-CA2F9603DCCE}"/>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832">
              <a:extLst>
                <a:ext uri="{FF2B5EF4-FFF2-40B4-BE49-F238E27FC236}">
                  <a16:creationId xmlns:a16="http://schemas.microsoft.com/office/drawing/2014/main" id="{1CE68011-83FA-59C5-0ACF-F8115C2C71E1}"/>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35" name="그룹 835">
            <a:extLst>
              <a:ext uri="{FF2B5EF4-FFF2-40B4-BE49-F238E27FC236}">
                <a16:creationId xmlns:a16="http://schemas.microsoft.com/office/drawing/2014/main" id="{7CD180E3-1B8A-2589-41F8-B68919444A43}"/>
              </a:ext>
            </a:extLst>
          </p:cNvPr>
          <p:cNvGrpSpPr/>
          <p:nvPr/>
        </p:nvGrpSpPr>
        <p:grpSpPr>
          <a:xfrm rot="16200000">
            <a:off x="3779953" y="5048019"/>
            <a:ext cx="564373" cy="268733"/>
            <a:chOff x="5890169" y="4312037"/>
            <a:chExt cx="1895988" cy="1103725"/>
          </a:xfrm>
        </p:grpSpPr>
        <p:grpSp>
          <p:nvGrpSpPr>
            <p:cNvPr id="36" name="그룹 822">
              <a:extLst>
                <a:ext uri="{FF2B5EF4-FFF2-40B4-BE49-F238E27FC236}">
                  <a16:creationId xmlns:a16="http://schemas.microsoft.com/office/drawing/2014/main" id="{ECC4442C-7A16-F22B-5F96-E22E6C3C84E1}"/>
                </a:ext>
              </a:extLst>
            </p:cNvPr>
            <p:cNvGrpSpPr/>
            <p:nvPr/>
          </p:nvGrpSpPr>
          <p:grpSpPr>
            <a:xfrm>
              <a:off x="6122466" y="4312037"/>
              <a:ext cx="1432853" cy="1103725"/>
              <a:chOff x="5991225" y="4310063"/>
              <a:chExt cx="496427" cy="273840"/>
            </a:xfrm>
          </p:grpSpPr>
          <p:cxnSp>
            <p:nvCxnSpPr>
              <p:cNvPr id="57" name="직선 연결선 771">
                <a:extLst>
                  <a:ext uri="{FF2B5EF4-FFF2-40B4-BE49-F238E27FC236}">
                    <a16:creationId xmlns:a16="http://schemas.microsoft.com/office/drawing/2014/main" id="{A53F2A44-7026-FE2F-3FF3-3CC3D2325DE2}"/>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4" name="직선 연결선 789">
                <a:extLst>
                  <a:ext uri="{FF2B5EF4-FFF2-40B4-BE49-F238E27FC236}">
                    <a16:creationId xmlns:a16="http://schemas.microsoft.com/office/drawing/2014/main" id="{2AE31390-2794-688D-9A0F-1DB6DBC73A3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1" name="직선 연결선 792">
                <a:extLst>
                  <a:ext uri="{FF2B5EF4-FFF2-40B4-BE49-F238E27FC236}">
                    <a16:creationId xmlns:a16="http://schemas.microsoft.com/office/drawing/2014/main" id="{FDF32413-3BEF-3188-142B-CF53C29444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4" name="직선 연결선 807">
                <a:extLst>
                  <a:ext uri="{FF2B5EF4-FFF2-40B4-BE49-F238E27FC236}">
                    <a16:creationId xmlns:a16="http://schemas.microsoft.com/office/drawing/2014/main" id="{88CAEFD1-A5ED-EBF6-0D0A-77C294109AD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5" name="직선 연결선 810">
                <a:extLst>
                  <a:ext uri="{FF2B5EF4-FFF2-40B4-BE49-F238E27FC236}">
                    <a16:creationId xmlns:a16="http://schemas.microsoft.com/office/drawing/2014/main" id="{DBE19B15-E823-C09E-BC88-AA008D1FFB7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6" name="직선 연결선 815">
                <a:extLst>
                  <a:ext uri="{FF2B5EF4-FFF2-40B4-BE49-F238E27FC236}">
                    <a16:creationId xmlns:a16="http://schemas.microsoft.com/office/drawing/2014/main" id="{2242AAB2-F40B-3985-5BD2-13778A298CF4}"/>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77" name="직선 연결선 819">
                <a:extLst>
                  <a:ext uri="{FF2B5EF4-FFF2-40B4-BE49-F238E27FC236}">
                    <a16:creationId xmlns:a16="http://schemas.microsoft.com/office/drawing/2014/main" id="{4391A75B-5D25-CD4E-74F8-3C9CBCAFFDAA}"/>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37" name="직선 연결선 826">
              <a:extLst>
                <a:ext uri="{FF2B5EF4-FFF2-40B4-BE49-F238E27FC236}">
                  <a16:creationId xmlns:a16="http://schemas.microsoft.com/office/drawing/2014/main" id="{2B2D7900-E1A2-883A-0BB4-34D054CC18B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50" name="직선 연결선 832">
              <a:extLst>
                <a:ext uri="{FF2B5EF4-FFF2-40B4-BE49-F238E27FC236}">
                  <a16:creationId xmlns:a16="http://schemas.microsoft.com/office/drawing/2014/main" id="{FBD45BBD-1B4F-9A3F-17BF-8FA803E2923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78" name="그룹 835">
            <a:extLst>
              <a:ext uri="{FF2B5EF4-FFF2-40B4-BE49-F238E27FC236}">
                <a16:creationId xmlns:a16="http://schemas.microsoft.com/office/drawing/2014/main" id="{0914AE55-6A16-184B-F9E1-00C62179503E}"/>
              </a:ext>
            </a:extLst>
          </p:cNvPr>
          <p:cNvGrpSpPr/>
          <p:nvPr/>
        </p:nvGrpSpPr>
        <p:grpSpPr>
          <a:xfrm rot="16200000">
            <a:off x="4893346" y="4380986"/>
            <a:ext cx="564373" cy="268733"/>
            <a:chOff x="5890169" y="4312037"/>
            <a:chExt cx="1895988" cy="1103725"/>
          </a:xfrm>
        </p:grpSpPr>
        <p:grpSp>
          <p:nvGrpSpPr>
            <p:cNvPr id="79" name="그룹 822">
              <a:extLst>
                <a:ext uri="{FF2B5EF4-FFF2-40B4-BE49-F238E27FC236}">
                  <a16:creationId xmlns:a16="http://schemas.microsoft.com/office/drawing/2014/main" id="{E2DC8BEF-290E-CEEA-C2D4-6C4336B50ED6}"/>
                </a:ext>
              </a:extLst>
            </p:cNvPr>
            <p:cNvGrpSpPr/>
            <p:nvPr/>
          </p:nvGrpSpPr>
          <p:grpSpPr>
            <a:xfrm>
              <a:off x="6122466" y="4312037"/>
              <a:ext cx="1432853" cy="1103725"/>
              <a:chOff x="5991225" y="4310063"/>
              <a:chExt cx="496427" cy="273840"/>
            </a:xfrm>
          </p:grpSpPr>
          <p:cxnSp>
            <p:nvCxnSpPr>
              <p:cNvPr id="90" name="직선 연결선 771">
                <a:extLst>
                  <a:ext uri="{FF2B5EF4-FFF2-40B4-BE49-F238E27FC236}">
                    <a16:creationId xmlns:a16="http://schemas.microsoft.com/office/drawing/2014/main" id="{16E57166-AE89-4621-7DD7-B67FBC8A2026}"/>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2" name="직선 연결선 789">
                <a:extLst>
                  <a:ext uri="{FF2B5EF4-FFF2-40B4-BE49-F238E27FC236}">
                    <a16:creationId xmlns:a16="http://schemas.microsoft.com/office/drawing/2014/main" id="{FE5C0B6B-3072-703C-8991-444DDF9996BB}"/>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3" name="직선 연결선 792">
                <a:extLst>
                  <a:ext uri="{FF2B5EF4-FFF2-40B4-BE49-F238E27FC236}">
                    <a16:creationId xmlns:a16="http://schemas.microsoft.com/office/drawing/2014/main" id="{78048EB1-3EAA-7630-473E-291B6FF00E3C}"/>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5" name="직선 연결선 807">
                <a:extLst>
                  <a:ext uri="{FF2B5EF4-FFF2-40B4-BE49-F238E27FC236}">
                    <a16:creationId xmlns:a16="http://schemas.microsoft.com/office/drawing/2014/main" id="{6F49C143-2C79-13DA-AAB5-11CE58C9821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6" name="직선 연결선 810">
                <a:extLst>
                  <a:ext uri="{FF2B5EF4-FFF2-40B4-BE49-F238E27FC236}">
                    <a16:creationId xmlns:a16="http://schemas.microsoft.com/office/drawing/2014/main" id="{802A7C39-85F4-D325-B12A-4BE62C89DD80}"/>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7" name="직선 연결선 815">
                <a:extLst>
                  <a:ext uri="{FF2B5EF4-FFF2-40B4-BE49-F238E27FC236}">
                    <a16:creationId xmlns:a16="http://schemas.microsoft.com/office/drawing/2014/main" id="{2A1F44B3-4AFF-4D90-C44E-D7D9022456FF}"/>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19">
                <a:extLst>
                  <a:ext uri="{FF2B5EF4-FFF2-40B4-BE49-F238E27FC236}">
                    <a16:creationId xmlns:a16="http://schemas.microsoft.com/office/drawing/2014/main" id="{6469F8BA-F6B0-B8A7-249C-40310C66ABD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80" name="직선 연결선 826">
              <a:extLst>
                <a:ext uri="{FF2B5EF4-FFF2-40B4-BE49-F238E27FC236}">
                  <a16:creationId xmlns:a16="http://schemas.microsoft.com/office/drawing/2014/main" id="{0D720D70-1F6D-925F-2365-3788DDD4FE2D}"/>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85" name="직선 연결선 832">
              <a:extLst>
                <a:ext uri="{FF2B5EF4-FFF2-40B4-BE49-F238E27FC236}">
                  <a16:creationId xmlns:a16="http://schemas.microsoft.com/office/drawing/2014/main" id="{A3387672-D771-3F20-D3DD-F9F7ABB3071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99" name="그룹 835">
            <a:extLst>
              <a:ext uri="{FF2B5EF4-FFF2-40B4-BE49-F238E27FC236}">
                <a16:creationId xmlns:a16="http://schemas.microsoft.com/office/drawing/2014/main" id="{9A133207-E4C7-6643-D320-25871148867F}"/>
              </a:ext>
            </a:extLst>
          </p:cNvPr>
          <p:cNvGrpSpPr/>
          <p:nvPr/>
        </p:nvGrpSpPr>
        <p:grpSpPr>
          <a:xfrm rot="16200000">
            <a:off x="4893347" y="5048019"/>
            <a:ext cx="564373" cy="268733"/>
            <a:chOff x="5890169" y="4312037"/>
            <a:chExt cx="1895988" cy="1103725"/>
          </a:xfrm>
        </p:grpSpPr>
        <p:grpSp>
          <p:nvGrpSpPr>
            <p:cNvPr id="100" name="그룹 822">
              <a:extLst>
                <a:ext uri="{FF2B5EF4-FFF2-40B4-BE49-F238E27FC236}">
                  <a16:creationId xmlns:a16="http://schemas.microsoft.com/office/drawing/2014/main" id="{1C5B3C2D-7E65-A963-E5C5-B893F8827900}"/>
                </a:ext>
              </a:extLst>
            </p:cNvPr>
            <p:cNvGrpSpPr/>
            <p:nvPr/>
          </p:nvGrpSpPr>
          <p:grpSpPr>
            <a:xfrm>
              <a:off x="6122466" y="4312037"/>
              <a:ext cx="1432853" cy="1103725"/>
              <a:chOff x="5991225" y="4310063"/>
              <a:chExt cx="496427" cy="273840"/>
            </a:xfrm>
          </p:grpSpPr>
          <p:cxnSp>
            <p:nvCxnSpPr>
              <p:cNvPr id="103" name="직선 연결선 771">
                <a:extLst>
                  <a:ext uri="{FF2B5EF4-FFF2-40B4-BE49-F238E27FC236}">
                    <a16:creationId xmlns:a16="http://schemas.microsoft.com/office/drawing/2014/main" id="{CBD2C901-D21E-F47D-A0A2-F4888200240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789">
                <a:extLst>
                  <a:ext uri="{FF2B5EF4-FFF2-40B4-BE49-F238E27FC236}">
                    <a16:creationId xmlns:a16="http://schemas.microsoft.com/office/drawing/2014/main" id="{AD0CEED6-C7A8-F06F-FE12-A15023E8DB47}"/>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792">
                <a:extLst>
                  <a:ext uri="{FF2B5EF4-FFF2-40B4-BE49-F238E27FC236}">
                    <a16:creationId xmlns:a16="http://schemas.microsoft.com/office/drawing/2014/main" id="{CABFE938-E117-4702-26E5-4BF99656DDA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6" name="직선 연결선 807">
                <a:extLst>
                  <a:ext uri="{FF2B5EF4-FFF2-40B4-BE49-F238E27FC236}">
                    <a16:creationId xmlns:a16="http://schemas.microsoft.com/office/drawing/2014/main" id="{739466D6-9E1F-7A04-12C4-4D68DF63D69B}"/>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7" name="직선 연결선 810">
                <a:extLst>
                  <a:ext uri="{FF2B5EF4-FFF2-40B4-BE49-F238E27FC236}">
                    <a16:creationId xmlns:a16="http://schemas.microsoft.com/office/drawing/2014/main" id="{CA30AA69-6A41-6BAA-1844-B59C13F8CF1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8" name="직선 연결선 815">
                <a:extLst>
                  <a:ext uri="{FF2B5EF4-FFF2-40B4-BE49-F238E27FC236}">
                    <a16:creationId xmlns:a16="http://schemas.microsoft.com/office/drawing/2014/main" id="{8971B133-FC4E-AE01-89B9-1E0431218C36}"/>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9" name="직선 연결선 819">
                <a:extLst>
                  <a:ext uri="{FF2B5EF4-FFF2-40B4-BE49-F238E27FC236}">
                    <a16:creationId xmlns:a16="http://schemas.microsoft.com/office/drawing/2014/main" id="{0902EBD0-C451-30AA-CFF5-3EE723ADFC8F}"/>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01" name="직선 연결선 826">
              <a:extLst>
                <a:ext uri="{FF2B5EF4-FFF2-40B4-BE49-F238E27FC236}">
                  <a16:creationId xmlns:a16="http://schemas.microsoft.com/office/drawing/2014/main" id="{7FAFEAF5-F50F-A4D0-7A21-F1FEF11F03FB}"/>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32">
              <a:extLst>
                <a:ext uri="{FF2B5EF4-FFF2-40B4-BE49-F238E27FC236}">
                  <a16:creationId xmlns:a16="http://schemas.microsoft.com/office/drawing/2014/main" id="{C9D80FC4-F80E-4BE0-0CF7-9D16ACB510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10" name="그룹 835">
            <a:extLst>
              <a:ext uri="{FF2B5EF4-FFF2-40B4-BE49-F238E27FC236}">
                <a16:creationId xmlns:a16="http://schemas.microsoft.com/office/drawing/2014/main" id="{E2DE9843-11A1-B72C-36ED-1FE88793A7D7}"/>
              </a:ext>
            </a:extLst>
          </p:cNvPr>
          <p:cNvGrpSpPr/>
          <p:nvPr/>
        </p:nvGrpSpPr>
        <p:grpSpPr>
          <a:xfrm rot="16200000">
            <a:off x="6006980" y="4380986"/>
            <a:ext cx="564373" cy="268733"/>
            <a:chOff x="5890169" y="4312037"/>
            <a:chExt cx="1895988" cy="1103725"/>
          </a:xfrm>
        </p:grpSpPr>
        <p:grpSp>
          <p:nvGrpSpPr>
            <p:cNvPr id="111" name="그룹 822">
              <a:extLst>
                <a:ext uri="{FF2B5EF4-FFF2-40B4-BE49-F238E27FC236}">
                  <a16:creationId xmlns:a16="http://schemas.microsoft.com/office/drawing/2014/main" id="{67B0FD71-9C96-60F5-8877-30B2470DD586}"/>
                </a:ext>
              </a:extLst>
            </p:cNvPr>
            <p:cNvGrpSpPr/>
            <p:nvPr/>
          </p:nvGrpSpPr>
          <p:grpSpPr>
            <a:xfrm>
              <a:off x="6122466" y="4312037"/>
              <a:ext cx="1432853" cy="1103725"/>
              <a:chOff x="5991225" y="4310063"/>
              <a:chExt cx="496427" cy="273840"/>
            </a:xfrm>
          </p:grpSpPr>
          <p:cxnSp>
            <p:nvCxnSpPr>
              <p:cNvPr id="114" name="직선 연결선 771">
                <a:extLst>
                  <a:ext uri="{FF2B5EF4-FFF2-40B4-BE49-F238E27FC236}">
                    <a16:creationId xmlns:a16="http://schemas.microsoft.com/office/drawing/2014/main" id="{D3964D48-33AF-B1DE-9969-8CF3B731D6EE}"/>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789">
                <a:extLst>
                  <a:ext uri="{FF2B5EF4-FFF2-40B4-BE49-F238E27FC236}">
                    <a16:creationId xmlns:a16="http://schemas.microsoft.com/office/drawing/2014/main" id="{FC9F90BD-B033-E238-9758-FD94E737AC60}"/>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792">
                <a:extLst>
                  <a:ext uri="{FF2B5EF4-FFF2-40B4-BE49-F238E27FC236}">
                    <a16:creationId xmlns:a16="http://schemas.microsoft.com/office/drawing/2014/main" id="{5BECE959-9F5F-BAFD-B6B4-98FE3A523562}"/>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07">
                <a:extLst>
                  <a:ext uri="{FF2B5EF4-FFF2-40B4-BE49-F238E27FC236}">
                    <a16:creationId xmlns:a16="http://schemas.microsoft.com/office/drawing/2014/main" id="{B18BE5E0-8EEB-4D43-3500-AA6D9DC1DFC3}"/>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8" name="직선 연결선 810">
                <a:extLst>
                  <a:ext uri="{FF2B5EF4-FFF2-40B4-BE49-F238E27FC236}">
                    <a16:creationId xmlns:a16="http://schemas.microsoft.com/office/drawing/2014/main" id="{3B7AB53D-1EB8-BA98-4484-EC8A178F21F8}"/>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9" name="직선 연결선 815">
                <a:extLst>
                  <a:ext uri="{FF2B5EF4-FFF2-40B4-BE49-F238E27FC236}">
                    <a16:creationId xmlns:a16="http://schemas.microsoft.com/office/drawing/2014/main" id="{37191955-2546-6884-E212-7393210FA55A}"/>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0" name="직선 연결선 819">
                <a:extLst>
                  <a:ext uri="{FF2B5EF4-FFF2-40B4-BE49-F238E27FC236}">
                    <a16:creationId xmlns:a16="http://schemas.microsoft.com/office/drawing/2014/main" id="{AF405206-B039-831F-3002-3E802BFEF759}"/>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12" name="직선 연결선 826">
              <a:extLst>
                <a:ext uri="{FF2B5EF4-FFF2-40B4-BE49-F238E27FC236}">
                  <a16:creationId xmlns:a16="http://schemas.microsoft.com/office/drawing/2014/main" id="{D7552775-FA91-2568-52A4-3D092D2E18F3}"/>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832">
              <a:extLst>
                <a:ext uri="{FF2B5EF4-FFF2-40B4-BE49-F238E27FC236}">
                  <a16:creationId xmlns:a16="http://schemas.microsoft.com/office/drawing/2014/main" id="{5D9C5420-0640-8924-8017-7D7C94306316}"/>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21" name="그룹 835">
            <a:extLst>
              <a:ext uri="{FF2B5EF4-FFF2-40B4-BE49-F238E27FC236}">
                <a16:creationId xmlns:a16="http://schemas.microsoft.com/office/drawing/2014/main" id="{46F06E68-A4D3-1E29-B631-77531C389F37}"/>
              </a:ext>
            </a:extLst>
          </p:cNvPr>
          <p:cNvGrpSpPr/>
          <p:nvPr/>
        </p:nvGrpSpPr>
        <p:grpSpPr>
          <a:xfrm rot="16200000">
            <a:off x="6006981" y="5048019"/>
            <a:ext cx="564373" cy="268733"/>
            <a:chOff x="5890169" y="4312037"/>
            <a:chExt cx="1895988" cy="1103725"/>
          </a:xfrm>
        </p:grpSpPr>
        <p:grpSp>
          <p:nvGrpSpPr>
            <p:cNvPr id="122" name="그룹 822">
              <a:extLst>
                <a:ext uri="{FF2B5EF4-FFF2-40B4-BE49-F238E27FC236}">
                  <a16:creationId xmlns:a16="http://schemas.microsoft.com/office/drawing/2014/main" id="{4E1C80F3-56B0-E94D-2AF2-B4296032C0D7}"/>
                </a:ext>
              </a:extLst>
            </p:cNvPr>
            <p:cNvGrpSpPr/>
            <p:nvPr/>
          </p:nvGrpSpPr>
          <p:grpSpPr>
            <a:xfrm>
              <a:off x="6122466" y="4312037"/>
              <a:ext cx="1432853" cy="1103725"/>
              <a:chOff x="5991225" y="4310063"/>
              <a:chExt cx="496427" cy="273840"/>
            </a:xfrm>
          </p:grpSpPr>
          <p:cxnSp>
            <p:nvCxnSpPr>
              <p:cNvPr id="125" name="직선 연결선 771">
                <a:extLst>
                  <a:ext uri="{FF2B5EF4-FFF2-40B4-BE49-F238E27FC236}">
                    <a16:creationId xmlns:a16="http://schemas.microsoft.com/office/drawing/2014/main" id="{56472CE2-E17B-E0AD-132B-B81078087073}"/>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6" name="직선 연결선 789">
                <a:extLst>
                  <a:ext uri="{FF2B5EF4-FFF2-40B4-BE49-F238E27FC236}">
                    <a16:creationId xmlns:a16="http://schemas.microsoft.com/office/drawing/2014/main" id="{5D061D8C-AFBA-BE3D-7F94-8AFA7F763244}"/>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7" name="직선 연결선 792">
                <a:extLst>
                  <a:ext uri="{FF2B5EF4-FFF2-40B4-BE49-F238E27FC236}">
                    <a16:creationId xmlns:a16="http://schemas.microsoft.com/office/drawing/2014/main" id="{33846EE5-4EE4-CC6D-F181-8ACB111A2086}"/>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8" name="직선 연결선 807">
                <a:extLst>
                  <a:ext uri="{FF2B5EF4-FFF2-40B4-BE49-F238E27FC236}">
                    <a16:creationId xmlns:a16="http://schemas.microsoft.com/office/drawing/2014/main" id="{79026406-EEB7-C1B6-3937-3592D4643347}"/>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9" name="직선 연결선 810">
                <a:extLst>
                  <a:ext uri="{FF2B5EF4-FFF2-40B4-BE49-F238E27FC236}">
                    <a16:creationId xmlns:a16="http://schemas.microsoft.com/office/drawing/2014/main" id="{81395FAA-5370-B2C9-3F9C-FC72D2D8585B}"/>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0" name="직선 연결선 815">
                <a:extLst>
                  <a:ext uri="{FF2B5EF4-FFF2-40B4-BE49-F238E27FC236}">
                    <a16:creationId xmlns:a16="http://schemas.microsoft.com/office/drawing/2014/main" id="{3806A183-4C5D-6E8D-97F1-ADCD0637E45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1" name="직선 연결선 819">
                <a:extLst>
                  <a:ext uri="{FF2B5EF4-FFF2-40B4-BE49-F238E27FC236}">
                    <a16:creationId xmlns:a16="http://schemas.microsoft.com/office/drawing/2014/main" id="{932D1442-8E11-B6B1-230B-32D3C8615C83}"/>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23" name="직선 연결선 826">
              <a:extLst>
                <a:ext uri="{FF2B5EF4-FFF2-40B4-BE49-F238E27FC236}">
                  <a16:creationId xmlns:a16="http://schemas.microsoft.com/office/drawing/2014/main" id="{BE4AC356-3A57-A5D9-5E8C-14A0181F9A16}"/>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24" name="직선 연결선 832">
              <a:extLst>
                <a:ext uri="{FF2B5EF4-FFF2-40B4-BE49-F238E27FC236}">
                  <a16:creationId xmlns:a16="http://schemas.microsoft.com/office/drawing/2014/main" id="{21F6AFD1-4707-F432-BE32-FEBDEB6FE4CF}"/>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32" name="그룹 835">
            <a:extLst>
              <a:ext uri="{FF2B5EF4-FFF2-40B4-BE49-F238E27FC236}">
                <a16:creationId xmlns:a16="http://schemas.microsoft.com/office/drawing/2014/main" id="{1BF5A43A-17DF-637B-FADC-39781538C6C0}"/>
              </a:ext>
            </a:extLst>
          </p:cNvPr>
          <p:cNvGrpSpPr/>
          <p:nvPr/>
        </p:nvGrpSpPr>
        <p:grpSpPr>
          <a:xfrm rot="16200000">
            <a:off x="7120494" y="4380986"/>
            <a:ext cx="564373" cy="268733"/>
            <a:chOff x="5890169" y="4312037"/>
            <a:chExt cx="1895988" cy="1103725"/>
          </a:xfrm>
        </p:grpSpPr>
        <p:grpSp>
          <p:nvGrpSpPr>
            <p:cNvPr id="133" name="그룹 822">
              <a:extLst>
                <a:ext uri="{FF2B5EF4-FFF2-40B4-BE49-F238E27FC236}">
                  <a16:creationId xmlns:a16="http://schemas.microsoft.com/office/drawing/2014/main" id="{79274270-930E-A63A-45A1-75B1D628A402}"/>
                </a:ext>
              </a:extLst>
            </p:cNvPr>
            <p:cNvGrpSpPr/>
            <p:nvPr/>
          </p:nvGrpSpPr>
          <p:grpSpPr>
            <a:xfrm>
              <a:off x="6122466" y="4312037"/>
              <a:ext cx="1432853" cy="1103725"/>
              <a:chOff x="5991225" y="4310063"/>
              <a:chExt cx="496427" cy="273840"/>
            </a:xfrm>
          </p:grpSpPr>
          <p:cxnSp>
            <p:nvCxnSpPr>
              <p:cNvPr id="136" name="직선 연결선 771">
                <a:extLst>
                  <a:ext uri="{FF2B5EF4-FFF2-40B4-BE49-F238E27FC236}">
                    <a16:creationId xmlns:a16="http://schemas.microsoft.com/office/drawing/2014/main" id="{34672CA8-1EEF-0C00-B9CC-A68DEFB10460}"/>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7" name="직선 연결선 789">
                <a:extLst>
                  <a:ext uri="{FF2B5EF4-FFF2-40B4-BE49-F238E27FC236}">
                    <a16:creationId xmlns:a16="http://schemas.microsoft.com/office/drawing/2014/main" id="{EA15D5AC-7B24-9276-B617-D68B7791F7E5}"/>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8" name="직선 연결선 792">
                <a:extLst>
                  <a:ext uri="{FF2B5EF4-FFF2-40B4-BE49-F238E27FC236}">
                    <a16:creationId xmlns:a16="http://schemas.microsoft.com/office/drawing/2014/main" id="{6DD1EEA3-9B7A-3CD2-6E46-E654B119D8FD}"/>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9" name="직선 연결선 807">
                <a:extLst>
                  <a:ext uri="{FF2B5EF4-FFF2-40B4-BE49-F238E27FC236}">
                    <a16:creationId xmlns:a16="http://schemas.microsoft.com/office/drawing/2014/main" id="{E227C1E6-1AC3-71A4-761A-FD06198F1E5D}"/>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0" name="직선 연결선 810">
                <a:extLst>
                  <a:ext uri="{FF2B5EF4-FFF2-40B4-BE49-F238E27FC236}">
                    <a16:creationId xmlns:a16="http://schemas.microsoft.com/office/drawing/2014/main" id="{DF1D6C90-E511-BC55-B217-2EEC4CD2B36A}"/>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1" name="직선 연결선 815">
                <a:extLst>
                  <a:ext uri="{FF2B5EF4-FFF2-40B4-BE49-F238E27FC236}">
                    <a16:creationId xmlns:a16="http://schemas.microsoft.com/office/drawing/2014/main" id="{E6874B1F-59D1-7760-57EC-DD8F21C0D4CD}"/>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2" name="직선 연결선 819">
                <a:extLst>
                  <a:ext uri="{FF2B5EF4-FFF2-40B4-BE49-F238E27FC236}">
                    <a16:creationId xmlns:a16="http://schemas.microsoft.com/office/drawing/2014/main" id="{01161A12-F6E3-55A0-5A12-F19083E37C4E}"/>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34" name="직선 연결선 826">
              <a:extLst>
                <a:ext uri="{FF2B5EF4-FFF2-40B4-BE49-F238E27FC236}">
                  <a16:creationId xmlns:a16="http://schemas.microsoft.com/office/drawing/2014/main" id="{85CDB2E5-4914-8F24-B835-5E9F3EAD22F2}"/>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35" name="직선 연결선 832">
              <a:extLst>
                <a:ext uri="{FF2B5EF4-FFF2-40B4-BE49-F238E27FC236}">
                  <a16:creationId xmlns:a16="http://schemas.microsoft.com/office/drawing/2014/main" id="{3032E4D8-1818-D24A-7685-0F925B877462}"/>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grpSp>
        <p:nvGrpSpPr>
          <p:cNvPr id="143" name="그룹 835">
            <a:extLst>
              <a:ext uri="{FF2B5EF4-FFF2-40B4-BE49-F238E27FC236}">
                <a16:creationId xmlns:a16="http://schemas.microsoft.com/office/drawing/2014/main" id="{1B63DB89-B2C0-F8FF-C54A-3B445F5441D8}"/>
              </a:ext>
            </a:extLst>
          </p:cNvPr>
          <p:cNvGrpSpPr/>
          <p:nvPr/>
        </p:nvGrpSpPr>
        <p:grpSpPr>
          <a:xfrm rot="16200000">
            <a:off x="7120495" y="5048019"/>
            <a:ext cx="564373" cy="268733"/>
            <a:chOff x="5890169" y="4312037"/>
            <a:chExt cx="1895988" cy="1103725"/>
          </a:xfrm>
        </p:grpSpPr>
        <p:grpSp>
          <p:nvGrpSpPr>
            <p:cNvPr id="144" name="그룹 822">
              <a:extLst>
                <a:ext uri="{FF2B5EF4-FFF2-40B4-BE49-F238E27FC236}">
                  <a16:creationId xmlns:a16="http://schemas.microsoft.com/office/drawing/2014/main" id="{82C314C4-E967-C2CE-1A40-96DD0609CA44}"/>
                </a:ext>
              </a:extLst>
            </p:cNvPr>
            <p:cNvGrpSpPr/>
            <p:nvPr/>
          </p:nvGrpSpPr>
          <p:grpSpPr>
            <a:xfrm>
              <a:off x="6122466" y="4312037"/>
              <a:ext cx="1432853" cy="1103725"/>
              <a:chOff x="5991225" y="4310063"/>
              <a:chExt cx="496427" cy="273840"/>
            </a:xfrm>
          </p:grpSpPr>
          <p:cxnSp>
            <p:nvCxnSpPr>
              <p:cNvPr id="147" name="직선 연결선 771">
                <a:extLst>
                  <a:ext uri="{FF2B5EF4-FFF2-40B4-BE49-F238E27FC236}">
                    <a16:creationId xmlns:a16="http://schemas.microsoft.com/office/drawing/2014/main" id="{8BC0464A-3224-FE23-A865-C9B716335027}"/>
                  </a:ext>
                </a:extLst>
              </p:cNvPr>
              <p:cNvCxnSpPr>
                <a:cxnSpLocks/>
              </p:cNvCxnSpPr>
              <p:nvPr/>
            </p:nvCxnSpPr>
            <p:spPr>
              <a:xfrm flipH="1">
                <a:off x="5991225" y="4310063"/>
                <a:ext cx="40482"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8" name="직선 연결선 789">
                <a:extLst>
                  <a:ext uri="{FF2B5EF4-FFF2-40B4-BE49-F238E27FC236}">
                    <a16:creationId xmlns:a16="http://schemas.microsoft.com/office/drawing/2014/main" id="{F53CDD37-E834-BE1F-6B91-E6B19AF3B099}"/>
                  </a:ext>
                </a:extLst>
              </p:cNvPr>
              <p:cNvCxnSpPr>
                <a:cxnSpLocks/>
              </p:cNvCxnSpPr>
              <p:nvPr/>
            </p:nvCxnSpPr>
            <p:spPr>
              <a:xfrm flipH="1">
                <a:off x="6114445"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9" name="직선 연결선 792">
                <a:extLst>
                  <a:ext uri="{FF2B5EF4-FFF2-40B4-BE49-F238E27FC236}">
                    <a16:creationId xmlns:a16="http://schemas.microsoft.com/office/drawing/2014/main" id="{9F8C6A34-D777-39A7-B81A-68F94AC7AFBA}"/>
                  </a:ext>
                </a:extLst>
              </p:cNvPr>
              <p:cNvCxnSpPr>
                <a:cxnSpLocks/>
              </p:cNvCxnSpPr>
              <p:nvPr/>
            </p:nvCxnSpPr>
            <p:spPr>
              <a:xfrm>
                <a:off x="6031707"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0" name="직선 연결선 807">
                <a:extLst>
                  <a:ext uri="{FF2B5EF4-FFF2-40B4-BE49-F238E27FC236}">
                    <a16:creationId xmlns:a16="http://schemas.microsoft.com/office/drawing/2014/main" id="{4BCDB7BD-877C-EDB7-4B96-32548C16A309}"/>
                  </a:ext>
                </a:extLst>
              </p:cNvPr>
              <p:cNvCxnSpPr>
                <a:cxnSpLocks/>
              </p:cNvCxnSpPr>
              <p:nvPr/>
            </p:nvCxnSpPr>
            <p:spPr>
              <a:xfrm>
                <a:off x="6197183"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1" name="직선 연결선 810">
                <a:extLst>
                  <a:ext uri="{FF2B5EF4-FFF2-40B4-BE49-F238E27FC236}">
                    <a16:creationId xmlns:a16="http://schemas.microsoft.com/office/drawing/2014/main" id="{8365F89A-001A-6260-DEFC-CB8788DD27AD}"/>
                  </a:ext>
                </a:extLst>
              </p:cNvPr>
              <p:cNvCxnSpPr>
                <a:cxnSpLocks/>
              </p:cNvCxnSpPr>
              <p:nvPr/>
            </p:nvCxnSpPr>
            <p:spPr>
              <a:xfrm flipH="1">
                <a:off x="6279921"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2" name="직선 연결선 815">
                <a:extLst>
                  <a:ext uri="{FF2B5EF4-FFF2-40B4-BE49-F238E27FC236}">
                    <a16:creationId xmlns:a16="http://schemas.microsoft.com/office/drawing/2014/main" id="{BF87F730-2A0B-50D4-6EF8-3BE57FEECDC1}"/>
                  </a:ext>
                </a:extLst>
              </p:cNvPr>
              <p:cNvCxnSpPr>
                <a:cxnSpLocks/>
              </p:cNvCxnSpPr>
              <p:nvPr/>
            </p:nvCxnSpPr>
            <p:spPr>
              <a:xfrm>
                <a:off x="6362659" y="4310063"/>
                <a:ext cx="82738" cy="27384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53" name="직선 연결선 819">
                <a:extLst>
                  <a:ext uri="{FF2B5EF4-FFF2-40B4-BE49-F238E27FC236}">
                    <a16:creationId xmlns:a16="http://schemas.microsoft.com/office/drawing/2014/main" id="{2DF7A94E-F48A-16A3-4703-4BC229F2CBE4}"/>
                  </a:ext>
                </a:extLst>
              </p:cNvPr>
              <p:cNvCxnSpPr>
                <a:cxnSpLocks/>
              </p:cNvCxnSpPr>
              <p:nvPr/>
            </p:nvCxnSpPr>
            <p:spPr>
              <a:xfrm flipH="1">
                <a:off x="6445397" y="4446983"/>
                <a:ext cx="42255" cy="13692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cxnSp>
          <p:nvCxnSpPr>
            <p:cNvPr id="145" name="직선 연결선 826">
              <a:extLst>
                <a:ext uri="{FF2B5EF4-FFF2-40B4-BE49-F238E27FC236}">
                  <a16:creationId xmlns:a16="http://schemas.microsoft.com/office/drawing/2014/main" id="{EBD2A457-ABA1-4356-D024-3E0793D8377F}"/>
                </a:ext>
              </a:extLst>
            </p:cNvPr>
            <p:cNvCxnSpPr>
              <a:cxnSpLocks/>
            </p:cNvCxnSpPr>
            <p:nvPr/>
          </p:nvCxnSpPr>
          <p:spPr>
            <a:xfrm>
              <a:off x="5890169" y="4863900"/>
              <a:ext cx="232301"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146" name="직선 연결선 832">
              <a:extLst>
                <a:ext uri="{FF2B5EF4-FFF2-40B4-BE49-F238E27FC236}">
                  <a16:creationId xmlns:a16="http://schemas.microsoft.com/office/drawing/2014/main" id="{2BA59ECA-CAAE-307D-DB67-89EEB7ABFE33}"/>
                </a:ext>
              </a:extLst>
            </p:cNvPr>
            <p:cNvCxnSpPr>
              <a:cxnSpLocks/>
            </p:cNvCxnSpPr>
            <p:nvPr/>
          </p:nvCxnSpPr>
          <p:spPr>
            <a:xfrm flipH="1">
              <a:off x="7552471" y="4863900"/>
              <a:ext cx="233686" cy="0"/>
            </a:xfrm>
            <a:prstGeom prst="line">
              <a:avLst/>
            </a:prstGeom>
            <a:ln w="28575" cap="rnd">
              <a:solidFill>
                <a:schemeClr val="accent1"/>
              </a:solidFill>
              <a:round/>
            </a:ln>
          </p:spPr>
          <p:style>
            <a:lnRef idx="1">
              <a:schemeClr val="accent1"/>
            </a:lnRef>
            <a:fillRef idx="0">
              <a:schemeClr val="accent1"/>
            </a:fillRef>
            <a:effectRef idx="0">
              <a:schemeClr val="accent1"/>
            </a:effectRef>
            <a:fontRef idx="minor">
              <a:schemeClr val="tx1"/>
            </a:fontRef>
          </p:style>
        </p:cxnSp>
      </p:grpSp>
      <p:sp>
        <p:nvSpPr>
          <p:cNvPr id="154" name="TextBox 153">
            <a:extLst>
              <a:ext uri="{FF2B5EF4-FFF2-40B4-BE49-F238E27FC236}">
                <a16:creationId xmlns:a16="http://schemas.microsoft.com/office/drawing/2014/main" id="{899C8904-684B-3AE0-22A4-4F64BA9C08C6}"/>
              </a:ext>
            </a:extLst>
          </p:cNvPr>
          <p:cNvSpPr txBox="1"/>
          <p:nvPr/>
        </p:nvSpPr>
        <p:spPr>
          <a:xfrm>
            <a:off x="-85888" y="2761010"/>
            <a:ext cx="3190481" cy="123110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Target Cell</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Operate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as a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resistance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(1)</a:t>
            </a:r>
            <a:b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b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or</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an </a:t>
            </a:r>
            <a:r>
              <a:rPr kumimoji="0" lang="en-US" altLang="ko-KR" sz="2000" b="1" i="1"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open switch </a:t>
            </a:r>
            <a:r>
              <a:rPr kumimoji="0" lang="en-US" altLang="ko-KR" sz="2000" b="1" i="0" u="none" strike="noStrike" kern="1200" cap="none" spc="0" normalizeH="0" baseline="0" noProof="0" dirty="0">
                <a:ln>
                  <a:noFill/>
                </a:ln>
                <a:solidFill>
                  <a:srgbClr val="C80060"/>
                </a:solidFill>
                <a:effectLst/>
                <a:uLnTx/>
                <a:uFillTx/>
                <a:latin typeface="Cambria" panose="02040503050406030204" pitchFamily="18" charset="0"/>
                <a:ea typeface="맑은 고딕" panose="020B0503020000020004" pitchFamily="34" charset="-127"/>
                <a:cs typeface="+mn-cs"/>
              </a:rPr>
              <a:t>(0)</a:t>
            </a:r>
          </a:p>
        </p:txBody>
      </p:sp>
      <p:sp>
        <p:nvSpPr>
          <p:cNvPr id="155" name="Left Brace 154">
            <a:extLst>
              <a:ext uri="{FF2B5EF4-FFF2-40B4-BE49-F238E27FC236}">
                <a16:creationId xmlns:a16="http://schemas.microsoft.com/office/drawing/2014/main" id="{33AA3690-BC45-5E74-93ED-ACE1BA77DB4C}"/>
              </a:ext>
            </a:extLst>
          </p:cNvPr>
          <p:cNvSpPr/>
          <p:nvPr/>
        </p:nvSpPr>
        <p:spPr>
          <a:xfrm>
            <a:off x="2634768" y="2887744"/>
            <a:ext cx="323170" cy="1236090"/>
          </a:xfrm>
          <a:prstGeom prst="leftBrace">
            <a:avLst>
              <a:gd name="adj1" fmla="val 52841"/>
              <a:gd name="adj2" fmla="val 31444"/>
            </a:avLst>
          </a:prstGeom>
          <a:ln w="19050">
            <a:solidFill>
              <a:srgbClr val="C8006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그룹 835">
            <a:extLst>
              <a:ext uri="{FF2B5EF4-FFF2-40B4-BE49-F238E27FC236}">
                <a16:creationId xmlns:a16="http://schemas.microsoft.com/office/drawing/2014/main" id="{B63CB6F7-84D5-09AD-996F-9FBB94EEC874}"/>
              </a:ext>
            </a:extLst>
          </p:cNvPr>
          <p:cNvGrpSpPr/>
          <p:nvPr/>
        </p:nvGrpSpPr>
        <p:grpSpPr>
          <a:xfrm rot="16200000">
            <a:off x="4893346" y="3720630"/>
            <a:ext cx="564373" cy="268733"/>
            <a:chOff x="5890169" y="4312037"/>
            <a:chExt cx="1895988" cy="1103725"/>
          </a:xfrm>
        </p:grpSpPr>
        <p:grpSp>
          <p:nvGrpSpPr>
            <p:cNvPr id="157" name="그룹 822">
              <a:extLst>
                <a:ext uri="{FF2B5EF4-FFF2-40B4-BE49-F238E27FC236}">
                  <a16:creationId xmlns:a16="http://schemas.microsoft.com/office/drawing/2014/main" id="{57B5F6AF-9264-3133-9F75-3778674D3752}"/>
                </a:ext>
              </a:extLst>
            </p:cNvPr>
            <p:cNvGrpSpPr/>
            <p:nvPr/>
          </p:nvGrpSpPr>
          <p:grpSpPr>
            <a:xfrm>
              <a:off x="6122466" y="4312037"/>
              <a:ext cx="1432853" cy="1103725"/>
              <a:chOff x="5991225" y="4310063"/>
              <a:chExt cx="496427" cy="273840"/>
            </a:xfrm>
          </p:grpSpPr>
          <p:cxnSp>
            <p:nvCxnSpPr>
              <p:cNvPr id="160" name="직선 연결선 771">
                <a:extLst>
                  <a:ext uri="{FF2B5EF4-FFF2-40B4-BE49-F238E27FC236}">
                    <a16:creationId xmlns:a16="http://schemas.microsoft.com/office/drawing/2014/main" id="{4786857B-F26A-2243-D22E-018997E1C8E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1" name="직선 연결선 789">
                <a:extLst>
                  <a:ext uri="{FF2B5EF4-FFF2-40B4-BE49-F238E27FC236}">
                    <a16:creationId xmlns:a16="http://schemas.microsoft.com/office/drawing/2014/main" id="{904F2D5C-4791-75D2-5301-7F2E084D7FC8}"/>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2" name="직선 연결선 792">
                <a:extLst>
                  <a:ext uri="{FF2B5EF4-FFF2-40B4-BE49-F238E27FC236}">
                    <a16:creationId xmlns:a16="http://schemas.microsoft.com/office/drawing/2014/main" id="{AE7EC974-371B-1F86-D025-35CBE8CCD0B9}"/>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3" name="직선 연결선 807">
                <a:extLst>
                  <a:ext uri="{FF2B5EF4-FFF2-40B4-BE49-F238E27FC236}">
                    <a16:creationId xmlns:a16="http://schemas.microsoft.com/office/drawing/2014/main" id="{BC212E2C-7AEC-8978-9178-F81D43E17D26}"/>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4" name="직선 연결선 810">
                <a:extLst>
                  <a:ext uri="{FF2B5EF4-FFF2-40B4-BE49-F238E27FC236}">
                    <a16:creationId xmlns:a16="http://schemas.microsoft.com/office/drawing/2014/main" id="{B2025A5D-D679-CF90-3DF1-69924ACC8CE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5" name="직선 연결선 815">
                <a:extLst>
                  <a:ext uri="{FF2B5EF4-FFF2-40B4-BE49-F238E27FC236}">
                    <a16:creationId xmlns:a16="http://schemas.microsoft.com/office/drawing/2014/main" id="{2C5B9AF3-91BB-0A0F-AE8B-4F6C98328981}"/>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66" name="직선 연결선 819">
                <a:extLst>
                  <a:ext uri="{FF2B5EF4-FFF2-40B4-BE49-F238E27FC236}">
                    <a16:creationId xmlns:a16="http://schemas.microsoft.com/office/drawing/2014/main" id="{97D2F2BC-7B2E-B435-002B-A2D0B234864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58" name="직선 연결선 826">
              <a:extLst>
                <a:ext uri="{FF2B5EF4-FFF2-40B4-BE49-F238E27FC236}">
                  <a16:creationId xmlns:a16="http://schemas.microsoft.com/office/drawing/2014/main" id="{B64CC501-4BA8-9496-C1E7-CBE4D285198B}"/>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59" name="직선 연결선 832">
              <a:extLst>
                <a:ext uri="{FF2B5EF4-FFF2-40B4-BE49-F238E27FC236}">
                  <a16:creationId xmlns:a16="http://schemas.microsoft.com/office/drawing/2014/main" id="{93AA5A4B-32FB-82AC-B658-0EC80949E757}"/>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67" name="그룹 835">
            <a:extLst>
              <a:ext uri="{FF2B5EF4-FFF2-40B4-BE49-F238E27FC236}">
                <a16:creationId xmlns:a16="http://schemas.microsoft.com/office/drawing/2014/main" id="{CBA410D2-F61C-1BB0-809E-3DFEF737C6F0}"/>
              </a:ext>
            </a:extLst>
          </p:cNvPr>
          <p:cNvGrpSpPr/>
          <p:nvPr/>
        </p:nvGrpSpPr>
        <p:grpSpPr>
          <a:xfrm rot="16200000">
            <a:off x="6006980" y="3060186"/>
            <a:ext cx="564373" cy="268733"/>
            <a:chOff x="5890169" y="4312037"/>
            <a:chExt cx="1895988" cy="1103725"/>
          </a:xfrm>
        </p:grpSpPr>
        <p:grpSp>
          <p:nvGrpSpPr>
            <p:cNvPr id="168" name="그룹 822">
              <a:extLst>
                <a:ext uri="{FF2B5EF4-FFF2-40B4-BE49-F238E27FC236}">
                  <a16:creationId xmlns:a16="http://schemas.microsoft.com/office/drawing/2014/main" id="{EE5C1BD7-D2B8-C593-5684-E33024672C2B}"/>
                </a:ext>
              </a:extLst>
            </p:cNvPr>
            <p:cNvGrpSpPr/>
            <p:nvPr/>
          </p:nvGrpSpPr>
          <p:grpSpPr>
            <a:xfrm>
              <a:off x="6122466" y="4312037"/>
              <a:ext cx="1432853" cy="1103725"/>
              <a:chOff x="5991225" y="4310063"/>
              <a:chExt cx="496427" cy="273840"/>
            </a:xfrm>
          </p:grpSpPr>
          <p:cxnSp>
            <p:nvCxnSpPr>
              <p:cNvPr id="171" name="직선 연결선 771">
                <a:extLst>
                  <a:ext uri="{FF2B5EF4-FFF2-40B4-BE49-F238E27FC236}">
                    <a16:creationId xmlns:a16="http://schemas.microsoft.com/office/drawing/2014/main" id="{9D1BCDE7-1DD9-C412-BD72-F48E0165A96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2" name="직선 연결선 789">
                <a:extLst>
                  <a:ext uri="{FF2B5EF4-FFF2-40B4-BE49-F238E27FC236}">
                    <a16:creationId xmlns:a16="http://schemas.microsoft.com/office/drawing/2014/main" id="{B7D0D51C-51F8-09AC-FB9C-AF9BA631421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3" name="직선 연결선 792">
                <a:extLst>
                  <a:ext uri="{FF2B5EF4-FFF2-40B4-BE49-F238E27FC236}">
                    <a16:creationId xmlns:a16="http://schemas.microsoft.com/office/drawing/2014/main" id="{E9789E80-8914-CB8F-0F5A-B5B8A2B7915F}"/>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4" name="직선 연결선 807">
                <a:extLst>
                  <a:ext uri="{FF2B5EF4-FFF2-40B4-BE49-F238E27FC236}">
                    <a16:creationId xmlns:a16="http://schemas.microsoft.com/office/drawing/2014/main" id="{A3C24941-2F56-7235-691C-82F85C342B27}"/>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5" name="직선 연결선 810">
                <a:extLst>
                  <a:ext uri="{FF2B5EF4-FFF2-40B4-BE49-F238E27FC236}">
                    <a16:creationId xmlns:a16="http://schemas.microsoft.com/office/drawing/2014/main" id="{811F6DE6-13F6-8A97-57C9-9D487156F72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6" name="직선 연결선 815">
                <a:extLst>
                  <a:ext uri="{FF2B5EF4-FFF2-40B4-BE49-F238E27FC236}">
                    <a16:creationId xmlns:a16="http://schemas.microsoft.com/office/drawing/2014/main" id="{094FE345-6948-4FCF-4EDB-64F5A4B36B4F}"/>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7" name="직선 연결선 819">
                <a:extLst>
                  <a:ext uri="{FF2B5EF4-FFF2-40B4-BE49-F238E27FC236}">
                    <a16:creationId xmlns:a16="http://schemas.microsoft.com/office/drawing/2014/main" id="{560425F4-11BA-7FE4-584E-ADDC4F93CDC0}"/>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69" name="직선 연결선 826">
              <a:extLst>
                <a:ext uri="{FF2B5EF4-FFF2-40B4-BE49-F238E27FC236}">
                  <a16:creationId xmlns:a16="http://schemas.microsoft.com/office/drawing/2014/main" id="{3F2D677A-3109-2CE2-2243-B98E6C00ADF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70" name="직선 연결선 832">
              <a:extLst>
                <a:ext uri="{FF2B5EF4-FFF2-40B4-BE49-F238E27FC236}">
                  <a16:creationId xmlns:a16="http://schemas.microsoft.com/office/drawing/2014/main" id="{CB38072E-5F48-9231-1213-695F698A093D}"/>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78" name="그룹 835">
            <a:extLst>
              <a:ext uri="{FF2B5EF4-FFF2-40B4-BE49-F238E27FC236}">
                <a16:creationId xmlns:a16="http://schemas.microsoft.com/office/drawing/2014/main" id="{86A5B3C9-0EE9-2C01-407C-2AE2889687F5}"/>
              </a:ext>
            </a:extLst>
          </p:cNvPr>
          <p:cNvGrpSpPr/>
          <p:nvPr/>
        </p:nvGrpSpPr>
        <p:grpSpPr>
          <a:xfrm rot="16200000">
            <a:off x="7120494" y="3047310"/>
            <a:ext cx="564373" cy="268733"/>
            <a:chOff x="5890169" y="4312037"/>
            <a:chExt cx="1895988" cy="1103725"/>
          </a:xfrm>
        </p:grpSpPr>
        <p:grpSp>
          <p:nvGrpSpPr>
            <p:cNvPr id="179" name="그룹 822">
              <a:extLst>
                <a:ext uri="{FF2B5EF4-FFF2-40B4-BE49-F238E27FC236}">
                  <a16:creationId xmlns:a16="http://schemas.microsoft.com/office/drawing/2014/main" id="{1FFBE70D-3875-2509-A49E-D48E1213AFFA}"/>
                </a:ext>
              </a:extLst>
            </p:cNvPr>
            <p:cNvGrpSpPr/>
            <p:nvPr/>
          </p:nvGrpSpPr>
          <p:grpSpPr>
            <a:xfrm>
              <a:off x="6122466" y="4312037"/>
              <a:ext cx="1432853" cy="1103725"/>
              <a:chOff x="5991225" y="4310063"/>
              <a:chExt cx="496427" cy="273840"/>
            </a:xfrm>
          </p:grpSpPr>
          <p:cxnSp>
            <p:nvCxnSpPr>
              <p:cNvPr id="182" name="직선 연결선 771">
                <a:extLst>
                  <a:ext uri="{FF2B5EF4-FFF2-40B4-BE49-F238E27FC236}">
                    <a16:creationId xmlns:a16="http://schemas.microsoft.com/office/drawing/2014/main" id="{77909EF5-2276-582E-037A-5F31B18C3FC9}"/>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3" name="직선 연결선 789">
                <a:extLst>
                  <a:ext uri="{FF2B5EF4-FFF2-40B4-BE49-F238E27FC236}">
                    <a16:creationId xmlns:a16="http://schemas.microsoft.com/office/drawing/2014/main" id="{83E4595D-3FEE-8433-87FB-529A7A7AAB75}"/>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4" name="직선 연결선 792">
                <a:extLst>
                  <a:ext uri="{FF2B5EF4-FFF2-40B4-BE49-F238E27FC236}">
                    <a16:creationId xmlns:a16="http://schemas.microsoft.com/office/drawing/2014/main" id="{712B062D-F37A-3428-150D-CA38B04579F8}"/>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5" name="직선 연결선 807">
                <a:extLst>
                  <a:ext uri="{FF2B5EF4-FFF2-40B4-BE49-F238E27FC236}">
                    <a16:creationId xmlns:a16="http://schemas.microsoft.com/office/drawing/2014/main" id="{5852D7AA-95EE-CB62-C41F-2340BF71B4D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6" name="직선 연결선 810">
                <a:extLst>
                  <a:ext uri="{FF2B5EF4-FFF2-40B4-BE49-F238E27FC236}">
                    <a16:creationId xmlns:a16="http://schemas.microsoft.com/office/drawing/2014/main" id="{36902E79-E858-773C-A571-DFEE41D9CA6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7" name="직선 연결선 815">
                <a:extLst>
                  <a:ext uri="{FF2B5EF4-FFF2-40B4-BE49-F238E27FC236}">
                    <a16:creationId xmlns:a16="http://schemas.microsoft.com/office/drawing/2014/main" id="{8811803A-A435-0430-6E45-6640D4235A6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8" name="직선 연결선 819">
                <a:extLst>
                  <a:ext uri="{FF2B5EF4-FFF2-40B4-BE49-F238E27FC236}">
                    <a16:creationId xmlns:a16="http://schemas.microsoft.com/office/drawing/2014/main" id="{51C62045-6984-D8C1-C3F6-9B55A8C158E6}"/>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80" name="직선 연결선 826">
              <a:extLst>
                <a:ext uri="{FF2B5EF4-FFF2-40B4-BE49-F238E27FC236}">
                  <a16:creationId xmlns:a16="http://schemas.microsoft.com/office/drawing/2014/main" id="{9C58DD7B-F716-7577-8D1D-AF378BD3E75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81" name="직선 연결선 832">
              <a:extLst>
                <a:ext uri="{FF2B5EF4-FFF2-40B4-BE49-F238E27FC236}">
                  <a16:creationId xmlns:a16="http://schemas.microsoft.com/office/drawing/2014/main" id="{95BD4133-B6F6-E84F-8347-AEB260DFF954}"/>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89" name="그룹 835">
            <a:extLst>
              <a:ext uri="{FF2B5EF4-FFF2-40B4-BE49-F238E27FC236}">
                <a16:creationId xmlns:a16="http://schemas.microsoft.com/office/drawing/2014/main" id="{78E25BF5-362F-8941-9132-C143583DC978}"/>
              </a:ext>
            </a:extLst>
          </p:cNvPr>
          <p:cNvGrpSpPr/>
          <p:nvPr/>
        </p:nvGrpSpPr>
        <p:grpSpPr>
          <a:xfrm rot="16200000">
            <a:off x="7120495" y="3714343"/>
            <a:ext cx="564373" cy="268733"/>
            <a:chOff x="5890169" y="4312037"/>
            <a:chExt cx="1895988" cy="1103725"/>
          </a:xfrm>
        </p:grpSpPr>
        <p:grpSp>
          <p:nvGrpSpPr>
            <p:cNvPr id="190" name="그룹 822">
              <a:extLst>
                <a:ext uri="{FF2B5EF4-FFF2-40B4-BE49-F238E27FC236}">
                  <a16:creationId xmlns:a16="http://schemas.microsoft.com/office/drawing/2014/main" id="{01316078-B488-C955-C836-BA0C050F0F38}"/>
                </a:ext>
              </a:extLst>
            </p:cNvPr>
            <p:cNvGrpSpPr/>
            <p:nvPr/>
          </p:nvGrpSpPr>
          <p:grpSpPr>
            <a:xfrm>
              <a:off x="6122466" y="4312037"/>
              <a:ext cx="1432853" cy="1103725"/>
              <a:chOff x="5991225" y="4310063"/>
              <a:chExt cx="496427" cy="273840"/>
            </a:xfrm>
          </p:grpSpPr>
          <p:cxnSp>
            <p:nvCxnSpPr>
              <p:cNvPr id="193" name="직선 연결선 771">
                <a:extLst>
                  <a:ext uri="{FF2B5EF4-FFF2-40B4-BE49-F238E27FC236}">
                    <a16:creationId xmlns:a16="http://schemas.microsoft.com/office/drawing/2014/main" id="{974BBEA6-2817-DC08-FA2E-9B3F6DF44CE6}"/>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4" name="직선 연결선 789">
                <a:extLst>
                  <a:ext uri="{FF2B5EF4-FFF2-40B4-BE49-F238E27FC236}">
                    <a16:creationId xmlns:a16="http://schemas.microsoft.com/office/drawing/2014/main" id="{FE87092F-0F16-4009-B389-DAB064B09AAD}"/>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5" name="직선 연결선 792">
                <a:extLst>
                  <a:ext uri="{FF2B5EF4-FFF2-40B4-BE49-F238E27FC236}">
                    <a16:creationId xmlns:a16="http://schemas.microsoft.com/office/drawing/2014/main" id="{DF3DA6CB-9B87-BFC4-09C8-9670F5AF704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6" name="직선 연결선 807">
                <a:extLst>
                  <a:ext uri="{FF2B5EF4-FFF2-40B4-BE49-F238E27FC236}">
                    <a16:creationId xmlns:a16="http://schemas.microsoft.com/office/drawing/2014/main" id="{E7117FFE-2B88-6213-C998-99AA5F868372}"/>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7" name="직선 연결선 810">
                <a:extLst>
                  <a:ext uri="{FF2B5EF4-FFF2-40B4-BE49-F238E27FC236}">
                    <a16:creationId xmlns:a16="http://schemas.microsoft.com/office/drawing/2014/main" id="{BE1F6235-35DD-B0DA-7BC7-395D15EE0223}"/>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8" name="직선 연결선 815">
                <a:extLst>
                  <a:ext uri="{FF2B5EF4-FFF2-40B4-BE49-F238E27FC236}">
                    <a16:creationId xmlns:a16="http://schemas.microsoft.com/office/drawing/2014/main" id="{A16A3A3D-FA01-78BF-6BC7-BFBCC2D31658}"/>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9" name="직선 연결선 819">
                <a:extLst>
                  <a:ext uri="{FF2B5EF4-FFF2-40B4-BE49-F238E27FC236}">
                    <a16:creationId xmlns:a16="http://schemas.microsoft.com/office/drawing/2014/main" id="{5CEF3E41-E07B-7FEF-FFDD-0E8F7535426A}"/>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1" name="직선 연결선 826">
              <a:extLst>
                <a:ext uri="{FF2B5EF4-FFF2-40B4-BE49-F238E27FC236}">
                  <a16:creationId xmlns:a16="http://schemas.microsoft.com/office/drawing/2014/main" id="{E60640E5-F34A-30DB-09B5-34873CC316EF}"/>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92" name="직선 연결선 832">
              <a:extLst>
                <a:ext uri="{FF2B5EF4-FFF2-40B4-BE49-F238E27FC236}">
                  <a16:creationId xmlns:a16="http://schemas.microsoft.com/office/drawing/2014/main" id="{B6F2D151-119C-0B2C-9B1D-5125A5D0FD9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00" name="그룹 761">
            <a:extLst>
              <a:ext uri="{FF2B5EF4-FFF2-40B4-BE49-F238E27FC236}">
                <a16:creationId xmlns:a16="http://schemas.microsoft.com/office/drawing/2014/main" id="{18D770F5-D757-3D9C-C214-20A9E4A8EE8A}"/>
              </a:ext>
            </a:extLst>
          </p:cNvPr>
          <p:cNvGrpSpPr/>
          <p:nvPr/>
        </p:nvGrpSpPr>
        <p:grpSpPr>
          <a:xfrm rot="5400000">
            <a:off x="3769659" y="3135148"/>
            <a:ext cx="598569" cy="124310"/>
            <a:chOff x="5608137" y="3394157"/>
            <a:chExt cx="338599" cy="70817"/>
          </a:xfrm>
        </p:grpSpPr>
        <p:grpSp>
          <p:nvGrpSpPr>
            <p:cNvPr id="201" name="그룹 753">
              <a:extLst>
                <a:ext uri="{FF2B5EF4-FFF2-40B4-BE49-F238E27FC236}">
                  <a16:creationId xmlns:a16="http://schemas.microsoft.com/office/drawing/2014/main" id="{90A2B2DB-1E4C-7977-4597-0D7299C11030}"/>
                </a:ext>
              </a:extLst>
            </p:cNvPr>
            <p:cNvGrpSpPr/>
            <p:nvPr/>
          </p:nvGrpSpPr>
          <p:grpSpPr>
            <a:xfrm rot="5400000">
              <a:off x="5739521" y="3307128"/>
              <a:ext cx="70817" cy="244875"/>
              <a:chOff x="5131625" y="2342062"/>
              <a:chExt cx="70817" cy="244875"/>
            </a:xfrm>
          </p:grpSpPr>
          <p:sp>
            <p:nvSpPr>
              <p:cNvPr id="204" name="타원 750">
                <a:extLst>
                  <a:ext uri="{FF2B5EF4-FFF2-40B4-BE49-F238E27FC236}">
                    <a16:creationId xmlns:a16="http://schemas.microsoft.com/office/drawing/2014/main" id="{BC5C5548-95B8-3DAC-8AA5-D0E9428FDBF7}"/>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05" name="타원 751">
                <a:extLst>
                  <a:ext uri="{FF2B5EF4-FFF2-40B4-BE49-F238E27FC236}">
                    <a16:creationId xmlns:a16="http://schemas.microsoft.com/office/drawing/2014/main" id="{B33E984F-BB1E-DF1A-18D4-EE14097E1D3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06" name="직선 연결선 752">
                <a:extLst>
                  <a:ext uri="{FF2B5EF4-FFF2-40B4-BE49-F238E27FC236}">
                    <a16:creationId xmlns:a16="http://schemas.microsoft.com/office/drawing/2014/main" id="{ADB9E827-D2B6-181F-BB06-BA8A6A42AA01}"/>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2" name="직선 연결선 754">
              <a:extLst>
                <a:ext uri="{FF2B5EF4-FFF2-40B4-BE49-F238E27FC236}">
                  <a16:creationId xmlns:a16="http://schemas.microsoft.com/office/drawing/2014/main" id="{EE5475B1-7F34-769D-6446-B12C5E2930C2}"/>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03" name="직선 연결선 756">
              <a:extLst>
                <a:ext uri="{FF2B5EF4-FFF2-40B4-BE49-F238E27FC236}">
                  <a16:creationId xmlns:a16="http://schemas.microsoft.com/office/drawing/2014/main" id="{379BC714-F0D0-F5B7-14DC-C65EA439A9DC}"/>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07" name="그룹 761">
            <a:extLst>
              <a:ext uri="{FF2B5EF4-FFF2-40B4-BE49-F238E27FC236}">
                <a16:creationId xmlns:a16="http://schemas.microsoft.com/office/drawing/2014/main" id="{A6D867BF-D978-2699-BE35-22DF40034E85}"/>
              </a:ext>
            </a:extLst>
          </p:cNvPr>
          <p:cNvGrpSpPr/>
          <p:nvPr/>
        </p:nvGrpSpPr>
        <p:grpSpPr>
          <a:xfrm rot="5400000">
            <a:off x="4883794" y="3135149"/>
            <a:ext cx="598569" cy="124310"/>
            <a:chOff x="5608137" y="3394157"/>
            <a:chExt cx="338599" cy="70817"/>
          </a:xfrm>
        </p:grpSpPr>
        <p:grpSp>
          <p:nvGrpSpPr>
            <p:cNvPr id="208" name="그룹 753">
              <a:extLst>
                <a:ext uri="{FF2B5EF4-FFF2-40B4-BE49-F238E27FC236}">
                  <a16:creationId xmlns:a16="http://schemas.microsoft.com/office/drawing/2014/main" id="{57A3CD82-0C8A-3D0E-42CF-529911786D09}"/>
                </a:ext>
              </a:extLst>
            </p:cNvPr>
            <p:cNvGrpSpPr/>
            <p:nvPr/>
          </p:nvGrpSpPr>
          <p:grpSpPr>
            <a:xfrm rot="5400000">
              <a:off x="5739521" y="3307128"/>
              <a:ext cx="70817" cy="244875"/>
              <a:chOff x="5131625" y="2342062"/>
              <a:chExt cx="70817" cy="244875"/>
            </a:xfrm>
          </p:grpSpPr>
          <p:sp>
            <p:nvSpPr>
              <p:cNvPr id="211" name="타원 750">
                <a:extLst>
                  <a:ext uri="{FF2B5EF4-FFF2-40B4-BE49-F238E27FC236}">
                    <a16:creationId xmlns:a16="http://schemas.microsoft.com/office/drawing/2014/main" id="{48D4A186-6BF1-FE23-69AE-264C8999FC8B}"/>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2" name="타원 751">
                <a:extLst>
                  <a:ext uri="{FF2B5EF4-FFF2-40B4-BE49-F238E27FC236}">
                    <a16:creationId xmlns:a16="http://schemas.microsoft.com/office/drawing/2014/main" id="{2291DAB4-615E-E255-86FD-EB7F0FBD506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13" name="직선 연결선 752">
                <a:extLst>
                  <a:ext uri="{FF2B5EF4-FFF2-40B4-BE49-F238E27FC236}">
                    <a16:creationId xmlns:a16="http://schemas.microsoft.com/office/drawing/2014/main" id="{E8C20479-5D80-FE09-50D8-E7B5BC39905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09" name="직선 연결선 754">
              <a:extLst>
                <a:ext uri="{FF2B5EF4-FFF2-40B4-BE49-F238E27FC236}">
                  <a16:creationId xmlns:a16="http://schemas.microsoft.com/office/drawing/2014/main" id="{792501B7-9EF0-51B9-5105-30264380534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0" name="직선 연결선 756">
              <a:extLst>
                <a:ext uri="{FF2B5EF4-FFF2-40B4-BE49-F238E27FC236}">
                  <a16:creationId xmlns:a16="http://schemas.microsoft.com/office/drawing/2014/main" id="{8B0F049A-F74E-D1AE-6075-C05EED7521E6}"/>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14" name="그룹 761">
            <a:extLst>
              <a:ext uri="{FF2B5EF4-FFF2-40B4-BE49-F238E27FC236}">
                <a16:creationId xmlns:a16="http://schemas.microsoft.com/office/drawing/2014/main" id="{258CE8CF-F56F-B238-5183-C18645980375}"/>
              </a:ext>
            </a:extLst>
          </p:cNvPr>
          <p:cNvGrpSpPr/>
          <p:nvPr/>
        </p:nvGrpSpPr>
        <p:grpSpPr>
          <a:xfrm rot="5400000">
            <a:off x="3768991" y="3807190"/>
            <a:ext cx="598569" cy="124310"/>
            <a:chOff x="5608137" y="3394157"/>
            <a:chExt cx="338599" cy="70817"/>
          </a:xfrm>
        </p:grpSpPr>
        <p:grpSp>
          <p:nvGrpSpPr>
            <p:cNvPr id="215" name="그룹 753">
              <a:extLst>
                <a:ext uri="{FF2B5EF4-FFF2-40B4-BE49-F238E27FC236}">
                  <a16:creationId xmlns:a16="http://schemas.microsoft.com/office/drawing/2014/main" id="{D9516219-F387-1265-1334-04E4FC156071}"/>
                </a:ext>
              </a:extLst>
            </p:cNvPr>
            <p:cNvGrpSpPr/>
            <p:nvPr/>
          </p:nvGrpSpPr>
          <p:grpSpPr>
            <a:xfrm rot="5400000">
              <a:off x="5739521" y="3307128"/>
              <a:ext cx="70817" cy="244875"/>
              <a:chOff x="5131625" y="2342062"/>
              <a:chExt cx="70817" cy="244875"/>
            </a:xfrm>
          </p:grpSpPr>
          <p:sp>
            <p:nvSpPr>
              <p:cNvPr id="218" name="타원 750">
                <a:extLst>
                  <a:ext uri="{FF2B5EF4-FFF2-40B4-BE49-F238E27FC236}">
                    <a16:creationId xmlns:a16="http://schemas.microsoft.com/office/drawing/2014/main" id="{C8A5AB2F-6E06-EE38-99DD-42B051A9828A}"/>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19" name="타원 751">
                <a:extLst>
                  <a:ext uri="{FF2B5EF4-FFF2-40B4-BE49-F238E27FC236}">
                    <a16:creationId xmlns:a16="http://schemas.microsoft.com/office/drawing/2014/main" id="{44CF0E02-1351-84B1-6D85-0A0C62F8364C}"/>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0" name="직선 연결선 752">
                <a:extLst>
                  <a:ext uri="{FF2B5EF4-FFF2-40B4-BE49-F238E27FC236}">
                    <a16:creationId xmlns:a16="http://schemas.microsoft.com/office/drawing/2014/main" id="{96DC48BE-6EF1-67B3-9DB1-9D82DCA7BCE3}"/>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16" name="직선 연결선 754">
              <a:extLst>
                <a:ext uri="{FF2B5EF4-FFF2-40B4-BE49-F238E27FC236}">
                  <a16:creationId xmlns:a16="http://schemas.microsoft.com/office/drawing/2014/main" id="{F0DC33C5-6F50-4302-0E25-C43A22B21AF5}"/>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17" name="직선 연결선 756">
              <a:extLst>
                <a:ext uri="{FF2B5EF4-FFF2-40B4-BE49-F238E27FC236}">
                  <a16:creationId xmlns:a16="http://schemas.microsoft.com/office/drawing/2014/main" id="{AD8D3342-D7B2-CFB3-1C1A-997878F4A1C9}"/>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21" name="그룹 761">
            <a:extLst>
              <a:ext uri="{FF2B5EF4-FFF2-40B4-BE49-F238E27FC236}">
                <a16:creationId xmlns:a16="http://schemas.microsoft.com/office/drawing/2014/main" id="{5203FB5B-A04D-5867-ABDE-7CD88036E35F}"/>
              </a:ext>
            </a:extLst>
          </p:cNvPr>
          <p:cNvGrpSpPr/>
          <p:nvPr/>
        </p:nvGrpSpPr>
        <p:grpSpPr>
          <a:xfrm rot="5400000">
            <a:off x="5999216" y="3807191"/>
            <a:ext cx="598569" cy="124310"/>
            <a:chOff x="5608137" y="3394157"/>
            <a:chExt cx="338599" cy="70817"/>
          </a:xfrm>
        </p:grpSpPr>
        <p:grpSp>
          <p:nvGrpSpPr>
            <p:cNvPr id="222" name="그룹 753">
              <a:extLst>
                <a:ext uri="{FF2B5EF4-FFF2-40B4-BE49-F238E27FC236}">
                  <a16:creationId xmlns:a16="http://schemas.microsoft.com/office/drawing/2014/main" id="{678EF10A-4C41-D593-C7AA-03D32A6EC9CD}"/>
                </a:ext>
              </a:extLst>
            </p:cNvPr>
            <p:cNvGrpSpPr/>
            <p:nvPr/>
          </p:nvGrpSpPr>
          <p:grpSpPr>
            <a:xfrm rot="5400000">
              <a:off x="5739521" y="3307128"/>
              <a:ext cx="70817" cy="244875"/>
              <a:chOff x="5131625" y="2342062"/>
              <a:chExt cx="70817" cy="244875"/>
            </a:xfrm>
          </p:grpSpPr>
          <p:sp>
            <p:nvSpPr>
              <p:cNvPr id="225" name="타원 750">
                <a:extLst>
                  <a:ext uri="{FF2B5EF4-FFF2-40B4-BE49-F238E27FC236}">
                    <a16:creationId xmlns:a16="http://schemas.microsoft.com/office/drawing/2014/main" id="{2794C0AD-3AD6-2925-BF49-E74A254CEE01}"/>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226" name="타원 751">
                <a:extLst>
                  <a:ext uri="{FF2B5EF4-FFF2-40B4-BE49-F238E27FC236}">
                    <a16:creationId xmlns:a16="http://schemas.microsoft.com/office/drawing/2014/main" id="{30BC8BF7-C9FE-049C-910A-D79D8E60B4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227" name="직선 연결선 752">
                <a:extLst>
                  <a:ext uri="{FF2B5EF4-FFF2-40B4-BE49-F238E27FC236}">
                    <a16:creationId xmlns:a16="http://schemas.microsoft.com/office/drawing/2014/main" id="{1266C351-FE41-1815-DA5A-023943B34B3B}"/>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223" name="직선 연결선 754">
              <a:extLst>
                <a:ext uri="{FF2B5EF4-FFF2-40B4-BE49-F238E27FC236}">
                  <a16:creationId xmlns:a16="http://schemas.microsoft.com/office/drawing/2014/main" id="{918C21DC-5ADB-DB4F-CB46-319EE0F297B0}"/>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224" name="직선 연결선 756">
              <a:extLst>
                <a:ext uri="{FF2B5EF4-FFF2-40B4-BE49-F238E27FC236}">
                  <a16:creationId xmlns:a16="http://schemas.microsoft.com/office/drawing/2014/main" id="{00B632ED-FD30-239F-271F-21BD7E4DEA5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sp>
        <p:nvSpPr>
          <p:cNvPr id="229" name="U-turn Arrow 228">
            <a:extLst>
              <a:ext uri="{FF2B5EF4-FFF2-40B4-BE49-F238E27FC236}">
                <a16:creationId xmlns:a16="http://schemas.microsoft.com/office/drawing/2014/main" id="{1657667F-B785-7EF9-B90A-07E534278E54}"/>
              </a:ext>
            </a:extLst>
          </p:cNvPr>
          <p:cNvSpPr/>
          <p:nvPr/>
        </p:nvSpPr>
        <p:spPr>
          <a:xfrm flipH="1">
            <a:off x="423246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U-turn Arrow 229">
            <a:extLst>
              <a:ext uri="{FF2B5EF4-FFF2-40B4-BE49-F238E27FC236}">
                <a16:creationId xmlns:a16="http://schemas.microsoft.com/office/drawing/2014/main" id="{FF1A4E91-B79D-5246-2829-B6A4B0712AFF}"/>
              </a:ext>
            </a:extLst>
          </p:cNvPr>
          <p:cNvSpPr/>
          <p:nvPr/>
        </p:nvSpPr>
        <p:spPr>
          <a:xfrm flipH="1">
            <a:off x="5340558" y="2731244"/>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U-turn Arrow 230">
            <a:extLst>
              <a:ext uri="{FF2B5EF4-FFF2-40B4-BE49-F238E27FC236}">
                <a16:creationId xmlns:a16="http://schemas.microsoft.com/office/drawing/2014/main" id="{4F0A2D90-7844-785B-D551-2CE514DD129F}"/>
              </a:ext>
            </a:extLst>
          </p:cNvPr>
          <p:cNvSpPr/>
          <p:nvPr/>
        </p:nvSpPr>
        <p:spPr>
          <a:xfrm flipH="1">
            <a:off x="6462841" y="2731244"/>
            <a:ext cx="581169" cy="3291883"/>
          </a:xfrm>
          <a:prstGeom prst="uturnArrow">
            <a:avLst>
              <a:gd name="adj1" fmla="val 12998"/>
              <a:gd name="adj2" fmla="val 12998"/>
              <a:gd name="adj3" fmla="val 32437"/>
              <a:gd name="adj4" fmla="val 19747"/>
              <a:gd name="adj5" fmla="val 3181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U-turn Arrow 231">
            <a:extLst>
              <a:ext uri="{FF2B5EF4-FFF2-40B4-BE49-F238E27FC236}">
                <a16:creationId xmlns:a16="http://schemas.microsoft.com/office/drawing/2014/main" id="{44602A49-C235-2C99-5DF5-64CC400080C6}"/>
              </a:ext>
            </a:extLst>
          </p:cNvPr>
          <p:cNvSpPr/>
          <p:nvPr/>
        </p:nvSpPr>
        <p:spPr>
          <a:xfrm flipH="1">
            <a:off x="7585002" y="2731244"/>
            <a:ext cx="581169" cy="3291883"/>
          </a:xfrm>
          <a:prstGeom prst="uturnArrow">
            <a:avLst>
              <a:gd name="adj1" fmla="val 12998"/>
              <a:gd name="adj2" fmla="val 12998"/>
              <a:gd name="adj3" fmla="val 32437"/>
              <a:gd name="adj4" fmla="val 19747"/>
              <a:gd name="adj5" fmla="val 1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TextBox 232">
            <a:extLst>
              <a:ext uri="{FF2B5EF4-FFF2-40B4-BE49-F238E27FC236}">
                <a16:creationId xmlns:a16="http://schemas.microsoft.com/office/drawing/2014/main" id="{94498AE8-BA94-395A-67B6-72EC683DA133}"/>
              </a:ext>
            </a:extLst>
          </p:cNvPr>
          <p:cNvSpPr txBox="1"/>
          <p:nvPr/>
        </p:nvSpPr>
        <p:spPr>
          <a:xfrm>
            <a:off x="4520830"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4" name="TextBox 233">
            <a:extLst>
              <a:ext uri="{FF2B5EF4-FFF2-40B4-BE49-F238E27FC236}">
                <a16:creationId xmlns:a16="http://schemas.microsoft.com/office/drawing/2014/main" id="{F6F62E51-B39D-E8A3-9001-75F45E31FA43}"/>
              </a:ext>
            </a:extLst>
          </p:cNvPr>
          <p:cNvSpPr txBox="1"/>
          <p:nvPr/>
        </p:nvSpPr>
        <p:spPr>
          <a:xfrm>
            <a:off x="5634344"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5" name="TextBox 234">
            <a:extLst>
              <a:ext uri="{FF2B5EF4-FFF2-40B4-BE49-F238E27FC236}">
                <a16:creationId xmlns:a16="http://schemas.microsoft.com/office/drawing/2014/main" id="{71B98305-506B-B480-351F-A8A1C4FC1A42}"/>
              </a:ext>
            </a:extLst>
          </p:cNvPr>
          <p:cNvSpPr txBox="1"/>
          <p:nvPr/>
        </p:nvSpPr>
        <p:spPr>
          <a:xfrm>
            <a:off x="6747858"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6" name="TextBox 235">
            <a:extLst>
              <a:ext uri="{FF2B5EF4-FFF2-40B4-BE49-F238E27FC236}">
                <a16:creationId xmlns:a16="http://schemas.microsoft.com/office/drawing/2014/main" id="{4B06029E-A4E0-F713-BC91-E6B68412676F}"/>
              </a:ext>
            </a:extLst>
          </p:cNvPr>
          <p:cNvSpPr txBox="1"/>
          <p:nvPr/>
        </p:nvSpPr>
        <p:spPr>
          <a:xfrm>
            <a:off x="7861372" y="6038364"/>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37" name="TextBox 236">
            <a:extLst>
              <a:ext uri="{FF2B5EF4-FFF2-40B4-BE49-F238E27FC236}">
                <a16:creationId xmlns:a16="http://schemas.microsoft.com/office/drawing/2014/main" id="{255C2659-1AEA-8A62-13B4-D9C81B1CA1FF}"/>
              </a:ext>
            </a:extLst>
          </p:cNvPr>
          <p:cNvSpPr txBox="1"/>
          <p:nvPr/>
        </p:nvSpPr>
        <p:spPr>
          <a:xfrm>
            <a:off x="3646974" y="6038364"/>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42" name="Rectangle 241">
            <a:extLst>
              <a:ext uri="{FF2B5EF4-FFF2-40B4-BE49-F238E27FC236}">
                <a16:creationId xmlns:a16="http://schemas.microsoft.com/office/drawing/2014/main" id="{8019AF5A-CD39-AFA4-240E-C9ABD2080CB4}"/>
              </a:ext>
            </a:extLst>
          </p:cNvPr>
          <p:cNvSpPr/>
          <p:nvPr/>
        </p:nvSpPr>
        <p:spPr>
          <a:xfrm>
            <a:off x="119270" y="2134603"/>
            <a:ext cx="7003660"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Rectangle 242">
            <a:extLst>
              <a:ext uri="{FF2B5EF4-FFF2-40B4-BE49-F238E27FC236}">
                <a16:creationId xmlns:a16="http://schemas.microsoft.com/office/drawing/2014/main" id="{CC091AF9-00C4-CB85-D88C-D0D0B96D11D7}"/>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ounded Rectangular Callout 237">
            <a:extLst>
              <a:ext uri="{FF2B5EF4-FFF2-40B4-BE49-F238E27FC236}">
                <a16:creationId xmlns:a16="http://schemas.microsoft.com/office/drawing/2014/main" id="{F365C3AD-B8B3-E9C4-696D-1DFC4CA01EFE}"/>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1</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AND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41" name="Rectangle 240">
            <a:extLst>
              <a:ext uri="{FF2B5EF4-FFF2-40B4-BE49-F238E27FC236}">
                <a16:creationId xmlns:a16="http://schemas.microsoft.com/office/drawing/2014/main" id="{2454DBFB-3AA6-64AB-CFD0-D2FE15BBF744}"/>
              </a:ext>
            </a:extLst>
          </p:cNvPr>
          <p:cNvSpPr/>
          <p:nvPr/>
        </p:nvSpPr>
        <p:spPr>
          <a:xfrm>
            <a:off x="7122930" y="1974213"/>
            <a:ext cx="1190941" cy="4542348"/>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1" name="Slide Number Placeholder 3">
            <a:extLst>
              <a:ext uri="{FF2B5EF4-FFF2-40B4-BE49-F238E27FC236}">
                <a16:creationId xmlns:a16="http://schemas.microsoft.com/office/drawing/2014/main" id="{B6CAA876-0060-EBE1-79BA-2996A0F4D391}"/>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113</a:t>
            </a:fld>
            <a:endParaRPr lang="en-US" sz="1600" b="0" dirty="0">
              <a:solidFill>
                <a:srgbClr val="000000"/>
              </a:solidFill>
              <a:latin typeface="Garamond" charset="0"/>
            </a:endParaRPr>
          </a:p>
        </p:txBody>
      </p:sp>
    </p:spTree>
    <p:extLst>
      <p:ext uri="{BB962C8B-B14F-4D97-AF65-F5344CB8AC3E}">
        <p14:creationId xmlns:p14="http://schemas.microsoft.com/office/powerpoint/2010/main" val="108159926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0"/>
            <a:ext cx="3350590" cy="3721939"/>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U-turn Arrow 199">
            <a:extLst>
              <a:ext uri="{FF2B5EF4-FFF2-40B4-BE49-F238E27FC236}">
                <a16:creationId xmlns:a16="http://schemas.microsoft.com/office/drawing/2014/main" id="{EDE5A66D-DDAD-DB13-A095-D9407F61827C}"/>
              </a:ext>
            </a:extLst>
          </p:cNvPr>
          <p:cNvSpPr/>
          <p:nvPr/>
        </p:nvSpPr>
        <p:spPr>
          <a:xfrm flipH="1">
            <a:off x="4232464" y="4033959"/>
            <a:ext cx="581169" cy="2149589"/>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6" y="4034843"/>
            <a:ext cx="581169" cy="2148705"/>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4" y="4033959"/>
            <a:ext cx="581169" cy="2149589"/>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U-turn Arrow 203">
            <a:extLst>
              <a:ext uri="{FF2B5EF4-FFF2-40B4-BE49-F238E27FC236}">
                <a16:creationId xmlns:a16="http://schemas.microsoft.com/office/drawing/2014/main" id="{408E9155-395E-5792-2E69-9ED75F141585}"/>
              </a:ext>
            </a:extLst>
          </p:cNvPr>
          <p:cNvSpPr/>
          <p:nvPr/>
        </p:nvSpPr>
        <p:spPr>
          <a:xfrm flipH="1">
            <a:off x="6462839" y="2731243"/>
            <a:ext cx="581169" cy="3441523"/>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196" name="Rectangle 195">
            <a:extLst>
              <a:ext uri="{FF2B5EF4-FFF2-40B4-BE49-F238E27FC236}">
                <a16:creationId xmlns:a16="http://schemas.microsoft.com/office/drawing/2014/main" id="{EC653F93-2B17-147D-A742-F69F0BD2B921}"/>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Rectangle 209">
            <a:extLst>
              <a:ext uri="{FF2B5EF4-FFF2-40B4-BE49-F238E27FC236}">
                <a16:creationId xmlns:a16="http://schemas.microsoft.com/office/drawing/2014/main" id="{A5B43075-0402-8440-0E4B-90399C0CEA1C}"/>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Rectangle 210">
            <a:extLst>
              <a:ext uri="{FF2B5EF4-FFF2-40B4-BE49-F238E27FC236}">
                <a16:creationId xmlns:a16="http://schemas.microsoft.com/office/drawing/2014/main" id="{4BAC58DE-BEFD-86AA-9215-FEC4AB516A6A}"/>
              </a:ext>
            </a:extLst>
          </p:cNvPr>
          <p:cNvSpPr/>
          <p:nvPr/>
        </p:nvSpPr>
        <p:spPr>
          <a:xfrm>
            <a:off x="7122930" y="1987464"/>
            <a:ext cx="1190941" cy="4586165"/>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Rounded Rectangular Callout 211">
            <a:extLst>
              <a:ext uri="{FF2B5EF4-FFF2-40B4-BE49-F238E27FC236}">
                <a16:creationId xmlns:a16="http://schemas.microsoft.com/office/drawing/2014/main" id="{B2FA120D-ED33-9E9D-77A3-F35E7849F0FA}"/>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OR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13" name="Slide Number Placeholder 3">
            <a:extLst>
              <a:ext uri="{FF2B5EF4-FFF2-40B4-BE49-F238E27FC236}">
                <a16:creationId xmlns:a16="http://schemas.microsoft.com/office/drawing/2014/main" id="{040C6104-FBC7-15E1-375A-8BCB84708AE3}"/>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114</a:t>
            </a:fld>
            <a:endParaRPr lang="en-US" sz="1600" b="0" dirty="0">
              <a:solidFill>
                <a:srgbClr val="000000"/>
              </a:solidFill>
              <a:latin typeface="Garamond" charset="0"/>
            </a:endParaRPr>
          </a:p>
        </p:txBody>
      </p:sp>
    </p:spTree>
    <p:extLst>
      <p:ext uri="{BB962C8B-B14F-4D97-AF65-F5344CB8AC3E}">
        <p14:creationId xmlns:p14="http://schemas.microsoft.com/office/powerpoint/2010/main" val="200210450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8AC34B6-A065-B6FF-74E0-DC058B30B187}"/>
              </a:ext>
            </a:extLst>
          </p:cNvPr>
          <p:cNvSpPr>
            <a:spLocks noGrp="1"/>
          </p:cNvSpPr>
          <p:nvPr>
            <p:ph idx="1"/>
          </p:nvPr>
        </p:nvSpPr>
        <p:spPr/>
        <p:txBody>
          <a:bodyPr rIns="0"/>
          <a:lstStyle/>
          <a:p>
            <a:r>
              <a:rPr lang="en-CH" dirty="0">
                <a:solidFill>
                  <a:srgbClr val="C80060"/>
                </a:solidFill>
                <a:latin typeface="Avenir Next Medium" panose="020B0503020202020204" pitchFamily="34" charset="0"/>
              </a:rPr>
              <a:t>Inter-Block MWS</a:t>
            </a:r>
            <a:r>
              <a:rPr lang="en-CH" dirty="0"/>
              <a:t>: </a:t>
            </a:r>
            <a:br>
              <a:rPr lang="en-CH" dirty="0"/>
            </a:br>
            <a:r>
              <a:rPr lang="en-CH" dirty="0">
                <a:solidFill>
                  <a:schemeClr val="accent1"/>
                </a:solidFill>
              </a:rPr>
              <a:t>Simultaneously activates </a:t>
            </a:r>
            <a:r>
              <a:rPr lang="en-CH" dirty="0"/>
              <a:t>multiple WLs </a:t>
            </a:r>
            <a:r>
              <a:rPr lang="en-CH" dirty="0">
                <a:solidFill>
                  <a:schemeClr val="accent1"/>
                </a:solidFill>
              </a:rPr>
              <a:t>in different blocks</a:t>
            </a:r>
            <a:r>
              <a:rPr lang="en-CH" dirty="0"/>
              <a:t> </a:t>
            </a:r>
            <a:br>
              <a:rPr lang="en-CH" dirty="0"/>
            </a:br>
            <a:r>
              <a:rPr lang="en-CH" dirty="0"/>
              <a:t>   </a:t>
            </a:r>
            <a:r>
              <a:rPr lang="en-CH" dirty="0">
                <a:sym typeface="Wingdings" pitchFamily="2" charset="2"/>
              </a:rPr>
              <a:t> </a:t>
            </a:r>
            <a:r>
              <a:rPr lang="en-CH" dirty="0">
                <a:solidFill>
                  <a:srgbClr val="C80060"/>
                </a:solidFill>
              </a:rPr>
              <a:t>Bitwise OR</a:t>
            </a:r>
            <a:r>
              <a:rPr lang="en-CH" dirty="0"/>
              <a:t> of the stored data in the WLs</a:t>
            </a:r>
          </a:p>
        </p:txBody>
      </p:sp>
      <p:sp>
        <p:nvSpPr>
          <p:cNvPr id="4" name="Rounded Rectangle 3">
            <a:extLst>
              <a:ext uri="{FF2B5EF4-FFF2-40B4-BE49-F238E27FC236}">
                <a16:creationId xmlns:a16="http://schemas.microsoft.com/office/drawing/2014/main" id="{11C067F7-3081-7E63-D615-E9D8EF990751}"/>
              </a:ext>
            </a:extLst>
          </p:cNvPr>
          <p:cNvSpPr/>
          <p:nvPr/>
        </p:nvSpPr>
        <p:spPr>
          <a:xfrm>
            <a:off x="3601538" y="2591531"/>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Rounded Rectangle 107">
            <a:extLst>
              <a:ext uri="{FF2B5EF4-FFF2-40B4-BE49-F238E27FC236}">
                <a16:creationId xmlns:a16="http://schemas.microsoft.com/office/drawing/2014/main" id="{C31E7358-9A52-90D6-B59B-1FFFCC15D269}"/>
              </a:ext>
            </a:extLst>
          </p:cNvPr>
          <p:cNvSpPr/>
          <p:nvPr/>
        </p:nvSpPr>
        <p:spPr>
          <a:xfrm>
            <a:off x="3601538" y="3882702"/>
            <a:ext cx="5423192" cy="1015921"/>
          </a:xfrm>
          <a:prstGeom prst="roundRect">
            <a:avLst>
              <a:gd name="adj" fmla="val 5753"/>
            </a:avLst>
          </a:prstGeom>
          <a:solidFill>
            <a:schemeClr val="accent4">
              <a:lumMod val="20000"/>
              <a:lumOff val="80000"/>
            </a:schemeClr>
          </a:solidFill>
          <a:ln w="19050">
            <a:solidFill>
              <a:srgbClr val="66665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Multi-Wordline Sensing (MWS): Bitwise OR</a:t>
            </a:r>
          </a:p>
        </p:txBody>
      </p:sp>
      <p:sp>
        <p:nvSpPr>
          <p:cNvPr id="7" name="TextBox 6">
            <a:extLst>
              <a:ext uri="{FF2B5EF4-FFF2-40B4-BE49-F238E27FC236}">
                <a16:creationId xmlns:a16="http://schemas.microsoft.com/office/drawing/2014/main" id="{A67764A8-123E-6C01-A1D2-116D983664B2}"/>
              </a:ext>
            </a:extLst>
          </p:cNvPr>
          <p:cNvSpPr txBox="1"/>
          <p:nvPr/>
        </p:nvSpPr>
        <p:spPr>
          <a:xfrm>
            <a:off x="4382281"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0" name="TextBox 9">
            <a:extLst>
              <a:ext uri="{FF2B5EF4-FFF2-40B4-BE49-F238E27FC236}">
                <a16:creationId xmlns:a16="http://schemas.microsoft.com/office/drawing/2014/main" id="{CA5244A9-E68A-41E4-8DF6-45A4B86348F3}"/>
              </a:ext>
            </a:extLst>
          </p:cNvPr>
          <p:cNvSpPr txBox="1"/>
          <p:nvPr/>
        </p:nvSpPr>
        <p:spPr>
          <a:xfrm>
            <a:off x="5495795"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2</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13" name="TextBox 12">
            <a:extLst>
              <a:ext uri="{FF2B5EF4-FFF2-40B4-BE49-F238E27FC236}">
                <a16:creationId xmlns:a16="http://schemas.microsoft.com/office/drawing/2014/main" id="{ADDC653E-1795-2625-78AF-339E29441E70}"/>
              </a:ext>
            </a:extLst>
          </p:cNvPr>
          <p:cNvSpPr txBox="1"/>
          <p:nvPr/>
        </p:nvSpPr>
        <p:spPr>
          <a:xfrm>
            <a:off x="6609309"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3</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228" name="Group 227">
            <a:extLst>
              <a:ext uri="{FF2B5EF4-FFF2-40B4-BE49-F238E27FC236}">
                <a16:creationId xmlns:a16="http://schemas.microsoft.com/office/drawing/2014/main" id="{4657F400-371E-5409-CC86-6FC3A1E88181}"/>
              </a:ext>
            </a:extLst>
          </p:cNvPr>
          <p:cNvGrpSpPr/>
          <p:nvPr/>
        </p:nvGrpSpPr>
        <p:grpSpPr>
          <a:xfrm>
            <a:off x="4640972" y="2450830"/>
            <a:ext cx="3350590" cy="3721939"/>
            <a:chOff x="4640972" y="2450831"/>
            <a:chExt cx="3350590" cy="3787616"/>
          </a:xfrm>
        </p:grpSpPr>
        <p:cxnSp>
          <p:nvCxnSpPr>
            <p:cNvPr id="6" name="Straight Connector 5">
              <a:extLst>
                <a:ext uri="{FF2B5EF4-FFF2-40B4-BE49-F238E27FC236}">
                  <a16:creationId xmlns:a16="http://schemas.microsoft.com/office/drawing/2014/main" id="{2935EEDC-89B8-9ED3-B423-D7DF542942C9}"/>
                </a:ext>
              </a:extLst>
            </p:cNvPr>
            <p:cNvCxnSpPr>
              <a:cxnSpLocks/>
            </p:cNvCxnSpPr>
            <p:nvPr/>
          </p:nvCxnSpPr>
          <p:spPr>
            <a:xfrm flipH="1" flipV="1">
              <a:off x="4640972"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056D578-0A4B-7211-034B-FD6511E08245}"/>
                </a:ext>
              </a:extLst>
            </p:cNvPr>
            <p:cNvCxnSpPr>
              <a:cxnSpLocks/>
            </p:cNvCxnSpPr>
            <p:nvPr/>
          </p:nvCxnSpPr>
          <p:spPr>
            <a:xfrm flipH="1" flipV="1">
              <a:off x="5754486"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92033EF9-2C97-592D-48AA-AE971DE6EB0D}"/>
                </a:ext>
              </a:extLst>
            </p:cNvPr>
            <p:cNvCxnSpPr>
              <a:cxnSpLocks/>
            </p:cNvCxnSpPr>
            <p:nvPr/>
          </p:nvCxnSpPr>
          <p:spPr>
            <a:xfrm flipH="1" flipV="1">
              <a:off x="6868000"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424C035-0F47-6EC6-E06C-ED53AA7B33F8}"/>
                </a:ext>
              </a:extLst>
            </p:cNvPr>
            <p:cNvCxnSpPr>
              <a:cxnSpLocks/>
            </p:cNvCxnSpPr>
            <p:nvPr/>
          </p:nvCxnSpPr>
          <p:spPr>
            <a:xfrm flipH="1" flipV="1">
              <a:off x="7981514" y="2450831"/>
              <a:ext cx="10048" cy="378761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TextBox 15">
            <a:extLst>
              <a:ext uri="{FF2B5EF4-FFF2-40B4-BE49-F238E27FC236}">
                <a16:creationId xmlns:a16="http://schemas.microsoft.com/office/drawing/2014/main" id="{45B5574F-2F86-6966-45D3-3D81C85AFE41}"/>
              </a:ext>
            </a:extLst>
          </p:cNvPr>
          <p:cNvSpPr txBox="1"/>
          <p:nvPr/>
        </p:nvSpPr>
        <p:spPr>
          <a:xfrm>
            <a:off x="7722823" y="2093038"/>
            <a:ext cx="537476"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BL</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4</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2" name="TextBox 51">
            <a:extLst>
              <a:ext uri="{FF2B5EF4-FFF2-40B4-BE49-F238E27FC236}">
                <a16:creationId xmlns:a16="http://schemas.microsoft.com/office/drawing/2014/main" id="{96BAC636-1B54-A666-FF1D-DA75CF085968}"/>
              </a:ext>
            </a:extLst>
          </p:cNvPr>
          <p:cNvSpPr txBox="1"/>
          <p:nvPr/>
        </p:nvSpPr>
        <p:spPr>
          <a:xfrm rot="16200000">
            <a:off x="3861980"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9" name="TextBox 58">
            <a:extLst>
              <a:ext uri="{FF2B5EF4-FFF2-40B4-BE49-F238E27FC236}">
                <a16:creationId xmlns:a16="http://schemas.microsoft.com/office/drawing/2014/main" id="{8530CA94-6A0E-7382-E851-900D8DFAE0FF}"/>
              </a:ext>
            </a:extLst>
          </p:cNvPr>
          <p:cNvSpPr txBox="1"/>
          <p:nvPr/>
        </p:nvSpPr>
        <p:spPr>
          <a:xfrm rot="16200000">
            <a:off x="4975494"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6" name="TextBox 65">
            <a:extLst>
              <a:ext uri="{FF2B5EF4-FFF2-40B4-BE49-F238E27FC236}">
                <a16:creationId xmlns:a16="http://schemas.microsoft.com/office/drawing/2014/main" id="{90C4726F-6C4E-F3D3-FAC6-649A27B0D4D3}"/>
              </a:ext>
            </a:extLst>
          </p:cNvPr>
          <p:cNvSpPr txBox="1"/>
          <p:nvPr/>
        </p:nvSpPr>
        <p:spPr>
          <a:xfrm rot="16200000">
            <a:off x="6089008"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77" name="Group 76">
            <a:extLst>
              <a:ext uri="{FF2B5EF4-FFF2-40B4-BE49-F238E27FC236}">
                <a16:creationId xmlns:a16="http://schemas.microsoft.com/office/drawing/2014/main" id="{63892C96-3420-FC41-AC8C-83B854C98E3B}"/>
              </a:ext>
            </a:extLst>
          </p:cNvPr>
          <p:cNvGrpSpPr/>
          <p:nvPr/>
        </p:nvGrpSpPr>
        <p:grpSpPr>
          <a:xfrm>
            <a:off x="4051865" y="2665067"/>
            <a:ext cx="3939696" cy="891472"/>
            <a:chOff x="4051865" y="2665067"/>
            <a:chExt cx="3939696" cy="891472"/>
          </a:xfrm>
        </p:grpSpPr>
        <p:grpSp>
          <p:nvGrpSpPr>
            <p:cNvPr id="94" name="Group 93">
              <a:extLst>
                <a:ext uri="{FF2B5EF4-FFF2-40B4-BE49-F238E27FC236}">
                  <a16:creationId xmlns:a16="http://schemas.microsoft.com/office/drawing/2014/main" id="{E4826338-1836-E9D3-34FB-562D0F2D1798}"/>
                </a:ext>
              </a:extLst>
            </p:cNvPr>
            <p:cNvGrpSpPr/>
            <p:nvPr/>
          </p:nvGrpSpPr>
          <p:grpSpPr>
            <a:xfrm>
              <a:off x="4062140" y="2665067"/>
              <a:ext cx="3340542" cy="891472"/>
              <a:chOff x="1860807" y="2641375"/>
              <a:chExt cx="3340542" cy="3601380"/>
            </a:xfrm>
          </p:grpSpPr>
          <p:cxnSp>
            <p:nvCxnSpPr>
              <p:cNvPr id="5" name="Straight Connector 4">
                <a:extLst>
                  <a:ext uri="{FF2B5EF4-FFF2-40B4-BE49-F238E27FC236}">
                    <a16:creationId xmlns:a16="http://schemas.microsoft.com/office/drawing/2014/main" id="{B724D90A-0311-AEA2-1170-457439DAD59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AB35EC1-7B4A-6D79-0B81-642967EA2EE0}"/>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FD777A01-4123-7FB2-8115-CE4ACED06054}"/>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0FB8FA4F-1E88-07F2-27EF-7581CB101D8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C7D44F0C-55EE-A889-FC24-4F5131802FC5}"/>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A6211B1-3B9B-7D4D-BA8E-658D0E677C1F}"/>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384D35D-8642-38DF-AE7D-B0EB0133E909}"/>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F37F31-5E47-88B9-E41D-C837F83299FC}"/>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3" name="TextBox 72">
            <a:extLst>
              <a:ext uri="{FF2B5EF4-FFF2-40B4-BE49-F238E27FC236}">
                <a16:creationId xmlns:a16="http://schemas.microsoft.com/office/drawing/2014/main" id="{27E96495-E534-414E-6D43-367DF6631655}"/>
              </a:ext>
            </a:extLst>
          </p:cNvPr>
          <p:cNvSpPr txBox="1"/>
          <p:nvPr/>
        </p:nvSpPr>
        <p:spPr>
          <a:xfrm rot="16200000">
            <a:off x="7202522" y="3612702"/>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31" name="Group 30">
            <a:extLst>
              <a:ext uri="{FF2B5EF4-FFF2-40B4-BE49-F238E27FC236}">
                <a16:creationId xmlns:a16="http://schemas.microsoft.com/office/drawing/2014/main" id="{A54D0EED-F7AE-3399-A35F-5DD2E5791B55}"/>
              </a:ext>
            </a:extLst>
          </p:cNvPr>
          <p:cNvGrpSpPr/>
          <p:nvPr/>
        </p:nvGrpSpPr>
        <p:grpSpPr>
          <a:xfrm>
            <a:off x="3382115" y="3058678"/>
            <a:ext cx="5014215" cy="2"/>
            <a:chOff x="1231585" y="2671909"/>
            <a:chExt cx="6166530" cy="2"/>
          </a:xfrm>
        </p:grpSpPr>
        <p:cxnSp>
          <p:nvCxnSpPr>
            <p:cNvPr id="44" name="Straight Connector 43">
              <a:extLst>
                <a:ext uri="{FF2B5EF4-FFF2-40B4-BE49-F238E27FC236}">
                  <a16:creationId xmlns:a16="http://schemas.microsoft.com/office/drawing/2014/main" id="{B48B26F0-2159-FDD5-0EA3-2B0DA8F74560}"/>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B8B2E45-E111-E123-066A-8979B261CDA9}"/>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타원 299">
            <a:extLst>
              <a:ext uri="{FF2B5EF4-FFF2-40B4-BE49-F238E27FC236}">
                <a16:creationId xmlns:a16="http://schemas.microsoft.com/office/drawing/2014/main" id="{715BDDB0-F2BA-732C-8F89-B946C45E3F0E}"/>
              </a:ext>
            </a:extLst>
          </p:cNvPr>
          <p:cNvSpPr/>
          <p:nvPr/>
        </p:nvSpPr>
        <p:spPr>
          <a:xfrm>
            <a:off x="3782388"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3" name="타원 299">
            <a:extLst>
              <a:ext uri="{FF2B5EF4-FFF2-40B4-BE49-F238E27FC236}">
                <a16:creationId xmlns:a16="http://schemas.microsoft.com/office/drawing/2014/main" id="{43C80D90-ECE2-699F-89BF-CBEAA6664497}"/>
              </a:ext>
            </a:extLst>
          </p:cNvPr>
          <p:cNvSpPr/>
          <p:nvPr/>
        </p:nvSpPr>
        <p:spPr>
          <a:xfrm>
            <a:off x="4895902"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0" name="타원 299">
            <a:extLst>
              <a:ext uri="{FF2B5EF4-FFF2-40B4-BE49-F238E27FC236}">
                <a16:creationId xmlns:a16="http://schemas.microsoft.com/office/drawing/2014/main" id="{8DAA0D57-315E-4B01-F737-E0EA0B484ACA}"/>
              </a:ext>
            </a:extLst>
          </p:cNvPr>
          <p:cNvSpPr/>
          <p:nvPr/>
        </p:nvSpPr>
        <p:spPr>
          <a:xfrm>
            <a:off x="6009416" y="2779630"/>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7" name="타원 299">
            <a:extLst>
              <a:ext uri="{FF2B5EF4-FFF2-40B4-BE49-F238E27FC236}">
                <a16:creationId xmlns:a16="http://schemas.microsoft.com/office/drawing/2014/main" id="{5DCDD808-EF63-6E7D-1FD6-0B8152CCD0A0}"/>
              </a:ext>
            </a:extLst>
          </p:cNvPr>
          <p:cNvSpPr/>
          <p:nvPr/>
        </p:nvSpPr>
        <p:spPr>
          <a:xfrm>
            <a:off x="7122930" y="2779630"/>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1" name="TextBox 80">
            <a:extLst>
              <a:ext uri="{FF2B5EF4-FFF2-40B4-BE49-F238E27FC236}">
                <a16:creationId xmlns:a16="http://schemas.microsoft.com/office/drawing/2014/main" id="{25BF7839-AB4B-61C7-F19C-79EC41534851}"/>
              </a:ext>
            </a:extLst>
          </p:cNvPr>
          <p:cNvSpPr txBox="1"/>
          <p:nvPr/>
        </p:nvSpPr>
        <p:spPr>
          <a:xfrm>
            <a:off x="8390475" y="28307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6" name="TextBox 85">
            <a:extLst>
              <a:ext uri="{FF2B5EF4-FFF2-40B4-BE49-F238E27FC236}">
                <a16:creationId xmlns:a16="http://schemas.microsoft.com/office/drawing/2014/main" id="{0B9B15BE-925E-9BBD-CDB5-FA271BBA59BC}"/>
              </a:ext>
            </a:extLst>
          </p:cNvPr>
          <p:cNvSpPr txBox="1"/>
          <p:nvPr/>
        </p:nvSpPr>
        <p:spPr>
          <a:xfrm>
            <a:off x="1741317" y="2904791"/>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x</a:t>
            </a:r>
            <a:r>
              <a:rPr kumimoji="0" lang="en-US" altLang="ko-KR" sz="2000" b="1" i="1"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in Block</a:t>
            </a:r>
            <a:r>
              <a:rPr kumimoji="0" lang="en-US" altLang="ko-KR"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rPr>
              <a:t>1</a:t>
            </a:r>
            <a:endParaRPr kumimoji="0" lang="ko-KR" altLang="en-US" sz="2000" b="1" i="0"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39" name="TextBox 38">
            <a:extLst>
              <a:ext uri="{FF2B5EF4-FFF2-40B4-BE49-F238E27FC236}">
                <a16:creationId xmlns:a16="http://schemas.microsoft.com/office/drawing/2014/main" id="{52309550-34CC-9B82-DD8B-8935C865D78B}"/>
              </a:ext>
            </a:extLst>
          </p:cNvPr>
          <p:cNvSpPr txBox="1"/>
          <p:nvPr/>
        </p:nvSpPr>
        <p:spPr>
          <a:xfrm rot="16200000">
            <a:off x="3861980"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49" name="TextBox 48">
            <a:extLst>
              <a:ext uri="{FF2B5EF4-FFF2-40B4-BE49-F238E27FC236}">
                <a16:creationId xmlns:a16="http://schemas.microsoft.com/office/drawing/2014/main" id="{E167FCCF-4A80-8545-6E30-66612FF54E00}"/>
              </a:ext>
            </a:extLst>
          </p:cNvPr>
          <p:cNvSpPr txBox="1"/>
          <p:nvPr/>
        </p:nvSpPr>
        <p:spPr>
          <a:xfrm rot="16200000">
            <a:off x="4975494"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56" name="TextBox 55">
            <a:extLst>
              <a:ext uri="{FF2B5EF4-FFF2-40B4-BE49-F238E27FC236}">
                <a16:creationId xmlns:a16="http://schemas.microsoft.com/office/drawing/2014/main" id="{7C5EBD8A-44A8-4741-0DEA-D143CD6497AF}"/>
              </a:ext>
            </a:extLst>
          </p:cNvPr>
          <p:cNvSpPr txBox="1"/>
          <p:nvPr/>
        </p:nvSpPr>
        <p:spPr>
          <a:xfrm rot="16200000">
            <a:off x="6089008"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63" name="TextBox 62">
            <a:extLst>
              <a:ext uri="{FF2B5EF4-FFF2-40B4-BE49-F238E27FC236}">
                <a16:creationId xmlns:a16="http://schemas.microsoft.com/office/drawing/2014/main" id="{36FE8E3E-07ED-08B6-AD4B-4C2135F40366}"/>
              </a:ext>
            </a:extLst>
          </p:cNvPr>
          <p:cNvSpPr txBox="1"/>
          <p:nvPr/>
        </p:nvSpPr>
        <p:spPr>
          <a:xfrm rot="16200000">
            <a:off x="7202522" y="4961521"/>
            <a:ext cx="250737" cy="307777"/>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17" name="그룹 835">
            <a:extLst>
              <a:ext uri="{FF2B5EF4-FFF2-40B4-BE49-F238E27FC236}">
                <a16:creationId xmlns:a16="http://schemas.microsoft.com/office/drawing/2014/main" id="{F4592954-95A2-D955-67CB-506964105B46}"/>
              </a:ext>
            </a:extLst>
          </p:cNvPr>
          <p:cNvGrpSpPr/>
          <p:nvPr/>
        </p:nvGrpSpPr>
        <p:grpSpPr>
          <a:xfrm rot="16200000">
            <a:off x="6006980" y="2927666"/>
            <a:ext cx="564373" cy="268733"/>
            <a:chOff x="5890169" y="4312037"/>
            <a:chExt cx="1895988" cy="1103725"/>
          </a:xfrm>
        </p:grpSpPr>
        <p:grpSp>
          <p:nvGrpSpPr>
            <p:cNvPr id="18" name="그룹 822">
              <a:extLst>
                <a:ext uri="{FF2B5EF4-FFF2-40B4-BE49-F238E27FC236}">
                  <a16:creationId xmlns:a16="http://schemas.microsoft.com/office/drawing/2014/main" id="{E27744CE-287F-B85F-7E62-EDFA1ECDD7B0}"/>
                </a:ext>
              </a:extLst>
            </p:cNvPr>
            <p:cNvGrpSpPr/>
            <p:nvPr/>
          </p:nvGrpSpPr>
          <p:grpSpPr>
            <a:xfrm>
              <a:off x="6122466" y="4312037"/>
              <a:ext cx="1432853" cy="1103725"/>
              <a:chOff x="5991225" y="4310063"/>
              <a:chExt cx="496427" cy="273840"/>
            </a:xfrm>
          </p:grpSpPr>
          <p:cxnSp>
            <p:nvCxnSpPr>
              <p:cNvPr id="21" name="직선 연결선 771">
                <a:extLst>
                  <a:ext uri="{FF2B5EF4-FFF2-40B4-BE49-F238E27FC236}">
                    <a16:creationId xmlns:a16="http://schemas.microsoft.com/office/drawing/2014/main" id="{3AEFD8DC-D54C-031F-D33B-612437570868}"/>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2" name="직선 연결선 789">
                <a:extLst>
                  <a:ext uri="{FF2B5EF4-FFF2-40B4-BE49-F238E27FC236}">
                    <a16:creationId xmlns:a16="http://schemas.microsoft.com/office/drawing/2014/main" id="{4F541810-443F-725F-870C-A54E8CAFCE9F}"/>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3" name="직선 연결선 792">
                <a:extLst>
                  <a:ext uri="{FF2B5EF4-FFF2-40B4-BE49-F238E27FC236}">
                    <a16:creationId xmlns:a16="http://schemas.microsoft.com/office/drawing/2014/main" id="{850CB885-7446-F480-14C4-AFA93F7D8F2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4" name="직선 연결선 807">
                <a:extLst>
                  <a:ext uri="{FF2B5EF4-FFF2-40B4-BE49-F238E27FC236}">
                    <a16:creationId xmlns:a16="http://schemas.microsoft.com/office/drawing/2014/main" id="{61AAEFC2-A853-D6E9-B671-3F54296E528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5" name="직선 연결선 810">
                <a:extLst>
                  <a:ext uri="{FF2B5EF4-FFF2-40B4-BE49-F238E27FC236}">
                    <a16:creationId xmlns:a16="http://schemas.microsoft.com/office/drawing/2014/main" id="{52E2E9E6-C93A-F9FE-E004-7613C11889F2}"/>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6" name="직선 연결선 815">
                <a:extLst>
                  <a:ext uri="{FF2B5EF4-FFF2-40B4-BE49-F238E27FC236}">
                    <a16:creationId xmlns:a16="http://schemas.microsoft.com/office/drawing/2014/main" id="{64AE6ADF-8BE5-7945-A16B-3D053D30D43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7" name="직선 연결선 819">
                <a:extLst>
                  <a:ext uri="{FF2B5EF4-FFF2-40B4-BE49-F238E27FC236}">
                    <a16:creationId xmlns:a16="http://schemas.microsoft.com/office/drawing/2014/main" id="{E1A58F2E-D63F-D9BE-D3B0-9EB49B51931D}"/>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9" name="직선 연결선 826">
              <a:extLst>
                <a:ext uri="{FF2B5EF4-FFF2-40B4-BE49-F238E27FC236}">
                  <a16:creationId xmlns:a16="http://schemas.microsoft.com/office/drawing/2014/main" id="{365B0C8C-6B5D-A4D9-DF1E-F615DE4BE9A3}"/>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20" name="직선 연결선 832">
              <a:extLst>
                <a:ext uri="{FF2B5EF4-FFF2-40B4-BE49-F238E27FC236}">
                  <a16:creationId xmlns:a16="http://schemas.microsoft.com/office/drawing/2014/main" id="{E1AACF72-0654-1E10-774B-7A6A45AB482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28" name="그룹 835">
            <a:extLst>
              <a:ext uri="{FF2B5EF4-FFF2-40B4-BE49-F238E27FC236}">
                <a16:creationId xmlns:a16="http://schemas.microsoft.com/office/drawing/2014/main" id="{4CC88B9A-6B37-AE39-C096-59836ECDB962}"/>
              </a:ext>
            </a:extLst>
          </p:cNvPr>
          <p:cNvGrpSpPr/>
          <p:nvPr/>
        </p:nvGrpSpPr>
        <p:grpSpPr>
          <a:xfrm rot="16200000">
            <a:off x="3777480" y="2914790"/>
            <a:ext cx="564373" cy="268733"/>
            <a:chOff x="5890169" y="4312037"/>
            <a:chExt cx="1895988" cy="1103725"/>
          </a:xfrm>
        </p:grpSpPr>
        <p:grpSp>
          <p:nvGrpSpPr>
            <p:cNvPr id="29" name="그룹 822">
              <a:extLst>
                <a:ext uri="{FF2B5EF4-FFF2-40B4-BE49-F238E27FC236}">
                  <a16:creationId xmlns:a16="http://schemas.microsoft.com/office/drawing/2014/main" id="{92E61A13-89CA-87F3-12BC-5FE1BDCF6F9C}"/>
                </a:ext>
              </a:extLst>
            </p:cNvPr>
            <p:cNvGrpSpPr/>
            <p:nvPr/>
          </p:nvGrpSpPr>
          <p:grpSpPr>
            <a:xfrm>
              <a:off x="6122466" y="4312037"/>
              <a:ext cx="1432853" cy="1103725"/>
              <a:chOff x="5991225" y="4310063"/>
              <a:chExt cx="496427" cy="273840"/>
            </a:xfrm>
          </p:grpSpPr>
          <p:cxnSp>
            <p:nvCxnSpPr>
              <p:cNvPr id="34" name="직선 연결선 771">
                <a:extLst>
                  <a:ext uri="{FF2B5EF4-FFF2-40B4-BE49-F238E27FC236}">
                    <a16:creationId xmlns:a16="http://schemas.microsoft.com/office/drawing/2014/main" id="{39238D1D-674E-3D1A-C094-DE1AEE28E211}"/>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5" name="직선 연결선 789">
                <a:extLst>
                  <a:ext uri="{FF2B5EF4-FFF2-40B4-BE49-F238E27FC236}">
                    <a16:creationId xmlns:a16="http://schemas.microsoft.com/office/drawing/2014/main" id="{02294F00-FC11-5767-E169-65D493CC846A}"/>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6" name="직선 연결선 792">
                <a:extLst>
                  <a:ext uri="{FF2B5EF4-FFF2-40B4-BE49-F238E27FC236}">
                    <a16:creationId xmlns:a16="http://schemas.microsoft.com/office/drawing/2014/main" id="{20B270D4-EE2C-BB78-2B64-D9854726DBAD}"/>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7" name="직선 연결선 807">
                <a:extLst>
                  <a:ext uri="{FF2B5EF4-FFF2-40B4-BE49-F238E27FC236}">
                    <a16:creationId xmlns:a16="http://schemas.microsoft.com/office/drawing/2014/main" id="{17DDF9F2-4A35-A2F1-6AF8-EF0A416110C5}"/>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8" name="직선 연결선 810">
                <a:extLst>
                  <a:ext uri="{FF2B5EF4-FFF2-40B4-BE49-F238E27FC236}">
                    <a16:creationId xmlns:a16="http://schemas.microsoft.com/office/drawing/2014/main" id="{98CE89E7-AE0D-1A20-9C05-89012A3D7456}"/>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0" name="직선 연결선 815">
                <a:extLst>
                  <a:ext uri="{FF2B5EF4-FFF2-40B4-BE49-F238E27FC236}">
                    <a16:creationId xmlns:a16="http://schemas.microsoft.com/office/drawing/2014/main" id="{9B9EE417-16E6-20A9-E69F-05591F601967}"/>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41" name="직선 연결선 819">
                <a:extLst>
                  <a:ext uri="{FF2B5EF4-FFF2-40B4-BE49-F238E27FC236}">
                    <a16:creationId xmlns:a16="http://schemas.microsoft.com/office/drawing/2014/main" id="{E10F86AA-06AA-3A26-CD6E-EAD383301283}"/>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30" name="직선 연결선 826">
              <a:extLst>
                <a:ext uri="{FF2B5EF4-FFF2-40B4-BE49-F238E27FC236}">
                  <a16:creationId xmlns:a16="http://schemas.microsoft.com/office/drawing/2014/main" id="{A96E5E9F-AD70-D36C-6742-F7A396334BF1}"/>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33" name="직선 연결선 832">
              <a:extLst>
                <a:ext uri="{FF2B5EF4-FFF2-40B4-BE49-F238E27FC236}">
                  <a16:creationId xmlns:a16="http://schemas.microsoft.com/office/drawing/2014/main" id="{25A68749-9A67-856C-2FA3-C759C9FFC05F}"/>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48" name="그룹 761">
            <a:extLst>
              <a:ext uri="{FF2B5EF4-FFF2-40B4-BE49-F238E27FC236}">
                <a16:creationId xmlns:a16="http://schemas.microsoft.com/office/drawing/2014/main" id="{41BD8605-7C23-B670-AE31-2B79F53108FB}"/>
              </a:ext>
            </a:extLst>
          </p:cNvPr>
          <p:cNvGrpSpPr/>
          <p:nvPr/>
        </p:nvGrpSpPr>
        <p:grpSpPr>
          <a:xfrm rot="5400000">
            <a:off x="7110960" y="3004082"/>
            <a:ext cx="598569" cy="124310"/>
            <a:chOff x="5608137" y="3394157"/>
            <a:chExt cx="338599" cy="70817"/>
          </a:xfrm>
        </p:grpSpPr>
        <p:grpSp>
          <p:nvGrpSpPr>
            <p:cNvPr id="50" name="그룹 753">
              <a:extLst>
                <a:ext uri="{FF2B5EF4-FFF2-40B4-BE49-F238E27FC236}">
                  <a16:creationId xmlns:a16="http://schemas.microsoft.com/office/drawing/2014/main" id="{7C87917E-CDEE-C330-4ACA-E23CCBA25D8C}"/>
                </a:ext>
              </a:extLst>
            </p:cNvPr>
            <p:cNvGrpSpPr/>
            <p:nvPr/>
          </p:nvGrpSpPr>
          <p:grpSpPr>
            <a:xfrm rot="5400000">
              <a:off x="5739521" y="3307128"/>
              <a:ext cx="70817" cy="244875"/>
              <a:chOff x="5131625" y="2342062"/>
              <a:chExt cx="70817" cy="244875"/>
            </a:xfrm>
          </p:grpSpPr>
          <p:sp>
            <p:nvSpPr>
              <p:cNvPr id="62" name="타원 750">
                <a:extLst>
                  <a:ext uri="{FF2B5EF4-FFF2-40B4-BE49-F238E27FC236}">
                    <a16:creationId xmlns:a16="http://schemas.microsoft.com/office/drawing/2014/main" id="{F17B54A9-59BF-A60C-14F7-6C2566E90528}"/>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64" name="타원 751">
                <a:extLst>
                  <a:ext uri="{FF2B5EF4-FFF2-40B4-BE49-F238E27FC236}">
                    <a16:creationId xmlns:a16="http://schemas.microsoft.com/office/drawing/2014/main" id="{19385AE6-D03E-8A0F-27D4-B3B34B90D251}"/>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69" name="직선 연결선 752">
                <a:extLst>
                  <a:ext uri="{FF2B5EF4-FFF2-40B4-BE49-F238E27FC236}">
                    <a16:creationId xmlns:a16="http://schemas.microsoft.com/office/drawing/2014/main" id="{57D6D501-9266-3647-6814-D228A412E74C}"/>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55" name="직선 연결선 754">
              <a:extLst>
                <a:ext uri="{FF2B5EF4-FFF2-40B4-BE49-F238E27FC236}">
                  <a16:creationId xmlns:a16="http://schemas.microsoft.com/office/drawing/2014/main" id="{5747B110-F377-A51D-3F97-7BEE4DCEEFC7}"/>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57" name="직선 연결선 756">
              <a:extLst>
                <a:ext uri="{FF2B5EF4-FFF2-40B4-BE49-F238E27FC236}">
                  <a16:creationId xmlns:a16="http://schemas.microsoft.com/office/drawing/2014/main" id="{7FA09959-3157-8A14-F25C-C2DC1E9A7982}"/>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70" name="그룹 761">
            <a:extLst>
              <a:ext uri="{FF2B5EF4-FFF2-40B4-BE49-F238E27FC236}">
                <a16:creationId xmlns:a16="http://schemas.microsoft.com/office/drawing/2014/main" id="{5F19FC32-21CD-2034-971A-3A673347DB12}"/>
              </a:ext>
            </a:extLst>
          </p:cNvPr>
          <p:cNvGrpSpPr/>
          <p:nvPr/>
        </p:nvGrpSpPr>
        <p:grpSpPr>
          <a:xfrm rot="5400000">
            <a:off x="4883794" y="3002629"/>
            <a:ext cx="598569" cy="124310"/>
            <a:chOff x="5608137" y="3394157"/>
            <a:chExt cx="338599" cy="70817"/>
          </a:xfrm>
        </p:grpSpPr>
        <p:grpSp>
          <p:nvGrpSpPr>
            <p:cNvPr id="71" name="그룹 753">
              <a:extLst>
                <a:ext uri="{FF2B5EF4-FFF2-40B4-BE49-F238E27FC236}">
                  <a16:creationId xmlns:a16="http://schemas.microsoft.com/office/drawing/2014/main" id="{932CB08F-D02D-14DD-3E0D-469A9E85331D}"/>
                </a:ext>
              </a:extLst>
            </p:cNvPr>
            <p:cNvGrpSpPr/>
            <p:nvPr/>
          </p:nvGrpSpPr>
          <p:grpSpPr>
            <a:xfrm rot="5400000">
              <a:off x="5739521" y="3307128"/>
              <a:ext cx="70817" cy="244875"/>
              <a:chOff x="5131625" y="2342062"/>
              <a:chExt cx="70817" cy="244875"/>
            </a:xfrm>
          </p:grpSpPr>
          <p:sp>
            <p:nvSpPr>
              <p:cNvPr id="76" name="타원 750">
                <a:extLst>
                  <a:ext uri="{FF2B5EF4-FFF2-40B4-BE49-F238E27FC236}">
                    <a16:creationId xmlns:a16="http://schemas.microsoft.com/office/drawing/2014/main" id="{42829C8A-8E6A-F237-3366-48825F1B64EE}"/>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83" name="타원 751">
                <a:extLst>
                  <a:ext uri="{FF2B5EF4-FFF2-40B4-BE49-F238E27FC236}">
                    <a16:creationId xmlns:a16="http://schemas.microsoft.com/office/drawing/2014/main" id="{864E2282-5F82-D149-B1A3-7B2D49550020}"/>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84" name="직선 연결선 752">
                <a:extLst>
                  <a:ext uri="{FF2B5EF4-FFF2-40B4-BE49-F238E27FC236}">
                    <a16:creationId xmlns:a16="http://schemas.microsoft.com/office/drawing/2014/main" id="{E8B0C024-7E99-634A-34C4-B43B2660E415}"/>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74" name="직선 연결선 754">
              <a:extLst>
                <a:ext uri="{FF2B5EF4-FFF2-40B4-BE49-F238E27FC236}">
                  <a16:creationId xmlns:a16="http://schemas.microsoft.com/office/drawing/2014/main" id="{174BBF73-0827-4151-3660-FD373547DDC3}"/>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75" name="직선 연결선 756">
              <a:extLst>
                <a:ext uri="{FF2B5EF4-FFF2-40B4-BE49-F238E27FC236}">
                  <a16:creationId xmlns:a16="http://schemas.microsoft.com/office/drawing/2014/main" id="{675F3222-B4B6-E8C3-F28A-5F9637FD1724}"/>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268" name="Group 267">
            <a:extLst>
              <a:ext uri="{FF2B5EF4-FFF2-40B4-BE49-F238E27FC236}">
                <a16:creationId xmlns:a16="http://schemas.microsoft.com/office/drawing/2014/main" id="{BC364487-C169-A6EF-9D95-166E456B480A}"/>
              </a:ext>
            </a:extLst>
          </p:cNvPr>
          <p:cNvGrpSpPr/>
          <p:nvPr/>
        </p:nvGrpSpPr>
        <p:grpSpPr>
          <a:xfrm>
            <a:off x="1741317" y="3963243"/>
            <a:ext cx="6899895" cy="891472"/>
            <a:chOff x="1741317" y="4029503"/>
            <a:chExt cx="6899895" cy="891472"/>
          </a:xfrm>
        </p:grpSpPr>
        <p:grpSp>
          <p:nvGrpSpPr>
            <p:cNvPr id="78" name="Group 77">
              <a:extLst>
                <a:ext uri="{FF2B5EF4-FFF2-40B4-BE49-F238E27FC236}">
                  <a16:creationId xmlns:a16="http://schemas.microsoft.com/office/drawing/2014/main" id="{04B9B2D4-ABEB-5C2D-C5A7-1AF73E46B3E5}"/>
                </a:ext>
              </a:extLst>
            </p:cNvPr>
            <p:cNvGrpSpPr/>
            <p:nvPr/>
          </p:nvGrpSpPr>
          <p:grpSpPr>
            <a:xfrm>
              <a:off x="4051865" y="4029503"/>
              <a:ext cx="3939696" cy="891472"/>
              <a:chOff x="4051865" y="2665067"/>
              <a:chExt cx="3939696" cy="891472"/>
            </a:xfrm>
          </p:grpSpPr>
          <p:grpSp>
            <p:nvGrpSpPr>
              <p:cNvPr id="79" name="Group 78">
                <a:extLst>
                  <a:ext uri="{FF2B5EF4-FFF2-40B4-BE49-F238E27FC236}">
                    <a16:creationId xmlns:a16="http://schemas.microsoft.com/office/drawing/2014/main" id="{FAF7E077-839B-1724-3C21-3D39E2D0647B}"/>
                  </a:ext>
                </a:extLst>
              </p:cNvPr>
              <p:cNvGrpSpPr/>
              <p:nvPr/>
            </p:nvGrpSpPr>
            <p:grpSpPr>
              <a:xfrm>
                <a:off x="4062140" y="2665067"/>
                <a:ext cx="3340542" cy="891472"/>
                <a:chOff x="1860807" y="2641375"/>
                <a:chExt cx="3340542" cy="3601380"/>
              </a:xfrm>
            </p:grpSpPr>
            <p:cxnSp>
              <p:nvCxnSpPr>
                <p:cNvPr id="93" name="Straight Connector 92">
                  <a:extLst>
                    <a:ext uri="{FF2B5EF4-FFF2-40B4-BE49-F238E27FC236}">
                      <a16:creationId xmlns:a16="http://schemas.microsoft.com/office/drawing/2014/main" id="{67EC11CB-AA70-A5BD-AACB-2D3E2704B941}"/>
                    </a:ext>
                  </a:extLst>
                </p:cNvPr>
                <p:cNvCxnSpPr>
                  <a:cxnSpLocks/>
                </p:cNvCxnSpPr>
                <p:nvPr/>
              </p:nvCxnSpPr>
              <p:spPr>
                <a:xfrm>
                  <a:off x="1860807"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0743F075-715B-D82B-82F4-168D190DD123}"/>
                    </a:ext>
                  </a:extLst>
                </p:cNvPr>
                <p:cNvCxnSpPr>
                  <a:cxnSpLocks/>
                </p:cNvCxnSpPr>
                <p:nvPr/>
              </p:nvCxnSpPr>
              <p:spPr>
                <a:xfrm>
                  <a:off x="2974321"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9A41AF5-64EE-26C7-285B-831775224335}"/>
                    </a:ext>
                  </a:extLst>
                </p:cNvPr>
                <p:cNvCxnSpPr>
                  <a:cxnSpLocks/>
                </p:cNvCxnSpPr>
                <p:nvPr/>
              </p:nvCxnSpPr>
              <p:spPr>
                <a:xfrm>
                  <a:off x="4087835"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1542741D-0874-7B04-8DCD-C192E5EFDF63}"/>
                    </a:ext>
                  </a:extLst>
                </p:cNvPr>
                <p:cNvCxnSpPr>
                  <a:cxnSpLocks/>
                </p:cNvCxnSpPr>
                <p:nvPr/>
              </p:nvCxnSpPr>
              <p:spPr>
                <a:xfrm>
                  <a:off x="5201349" y="2641375"/>
                  <a:ext cx="0" cy="3601380"/>
                </a:xfrm>
                <a:prstGeom prst="line">
                  <a:avLst/>
                </a:prstGeom>
                <a:ln w="28575">
                  <a:solidFill>
                    <a:schemeClr val="tx1"/>
                  </a:solidFill>
                  <a:headEnd type="none" w="med" len="med"/>
                  <a:tailEnd type="triangle" w="lg" len="lg"/>
                </a:ln>
              </p:spPr>
              <p:style>
                <a:lnRef idx="1">
                  <a:schemeClr val="accent1"/>
                </a:lnRef>
                <a:fillRef idx="0">
                  <a:schemeClr val="accent1"/>
                </a:fillRef>
                <a:effectRef idx="0">
                  <a:schemeClr val="accent1"/>
                </a:effectRef>
                <a:fontRef idx="minor">
                  <a:schemeClr val="tx1"/>
                </a:fontRef>
              </p:style>
            </p:cxnSp>
          </p:grpSp>
          <p:cxnSp>
            <p:nvCxnSpPr>
              <p:cNvPr id="80" name="Straight Connector 79">
                <a:extLst>
                  <a:ext uri="{FF2B5EF4-FFF2-40B4-BE49-F238E27FC236}">
                    <a16:creationId xmlns:a16="http://schemas.microsoft.com/office/drawing/2014/main" id="{9551AE13-33BA-911F-3E7D-69BB80A0DFDC}"/>
                  </a:ext>
                </a:extLst>
              </p:cNvPr>
              <p:cNvCxnSpPr/>
              <p:nvPr/>
            </p:nvCxnSpPr>
            <p:spPr>
              <a:xfrm>
                <a:off x="4051865"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1413122-D6B4-7163-1B07-239DE88E8821}"/>
                  </a:ext>
                </a:extLst>
              </p:cNvPr>
              <p:cNvCxnSpPr/>
              <p:nvPr/>
            </p:nvCxnSpPr>
            <p:spPr>
              <a:xfrm>
                <a:off x="5165379"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6CD131FC-2BDF-7CE2-15DD-C33DE157FF53}"/>
                  </a:ext>
                </a:extLst>
              </p:cNvPr>
              <p:cNvCxnSpPr/>
              <p:nvPr/>
            </p:nvCxnSpPr>
            <p:spPr>
              <a:xfrm>
                <a:off x="6278893"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87B5B92-07AF-0E3D-45A7-C1E16CB2AFA0}"/>
                  </a:ext>
                </a:extLst>
              </p:cNvPr>
              <p:cNvCxnSpPr/>
              <p:nvPr/>
            </p:nvCxnSpPr>
            <p:spPr>
              <a:xfrm>
                <a:off x="7392407" y="2675847"/>
                <a:ext cx="599154"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E7E8F8F6-AE41-A5F8-6DFB-28F664C389B3}"/>
                </a:ext>
              </a:extLst>
            </p:cNvPr>
            <p:cNvGrpSpPr/>
            <p:nvPr/>
          </p:nvGrpSpPr>
          <p:grpSpPr>
            <a:xfrm>
              <a:off x="3382115" y="4410510"/>
              <a:ext cx="5014215" cy="2"/>
              <a:chOff x="1231585" y="2671909"/>
              <a:chExt cx="6166530" cy="2"/>
            </a:xfrm>
          </p:grpSpPr>
          <p:cxnSp>
            <p:nvCxnSpPr>
              <p:cNvPr id="42" name="Straight Connector 41">
                <a:extLst>
                  <a:ext uri="{FF2B5EF4-FFF2-40B4-BE49-F238E27FC236}">
                    <a16:creationId xmlns:a16="http://schemas.microsoft.com/office/drawing/2014/main" id="{A18E8F28-586E-629F-D0AC-D48A7BF0DD17}"/>
                  </a:ext>
                </a:extLst>
              </p:cNvPr>
              <p:cNvCxnSpPr>
                <a:cxnSpLocks/>
              </p:cNvCxnSpPr>
              <p:nvPr/>
            </p:nvCxnSpPr>
            <p:spPr>
              <a:xfrm>
                <a:off x="1602803" y="2671909"/>
                <a:ext cx="5795312" cy="0"/>
              </a:xfrm>
              <a:prstGeom prst="line">
                <a:avLst/>
              </a:prstGeom>
              <a:ln w="101600">
                <a:solidFill>
                  <a:schemeClr val="accent4">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9D1C5D1-439B-5774-546B-BAFB14D9F7BD}"/>
                  </a:ext>
                </a:extLst>
              </p:cNvPr>
              <p:cNvCxnSpPr>
                <a:cxnSpLocks/>
              </p:cNvCxnSpPr>
              <p:nvPr/>
            </p:nvCxnSpPr>
            <p:spPr>
              <a:xfrm>
                <a:off x="1231585" y="2671911"/>
                <a:ext cx="616653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타원 299">
              <a:extLst>
                <a:ext uri="{FF2B5EF4-FFF2-40B4-BE49-F238E27FC236}">
                  <a16:creationId xmlns:a16="http://schemas.microsoft.com/office/drawing/2014/main" id="{E0B2046C-3EF6-C78D-56E7-5C2ACB38D989}"/>
                </a:ext>
              </a:extLst>
            </p:cNvPr>
            <p:cNvSpPr/>
            <p:nvPr/>
          </p:nvSpPr>
          <p:spPr>
            <a:xfrm>
              <a:off x="3779881"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54" name="타원 299">
              <a:extLst>
                <a:ext uri="{FF2B5EF4-FFF2-40B4-BE49-F238E27FC236}">
                  <a16:creationId xmlns:a16="http://schemas.microsoft.com/office/drawing/2014/main" id="{73E74280-27CE-6572-4FEB-58734542FCE7}"/>
                </a:ext>
              </a:extLst>
            </p:cNvPr>
            <p:cNvSpPr/>
            <p:nvPr/>
          </p:nvSpPr>
          <p:spPr>
            <a:xfrm>
              <a:off x="4895902" y="4131462"/>
              <a:ext cx="559503" cy="558100"/>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1</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1" name="타원 299">
              <a:extLst>
                <a:ext uri="{FF2B5EF4-FFF2-40B4-BE49-F238E27FC236}">
                  <a16:creationId xmlns:a16="http://schemas.microsoft.com/office/drawing/2014/main" id="{55EFD424-7926-20BE-2333-F59DD6E76AC4}"/>
                </a:ext>
              </a:extLst>
            </p:cNvPr>
            <p:cNvSpPr/>
            <p:nvPr/>
          </p:nvSpPr>
          <p:spPr>
            <a:xfrm>
              <a:off x="6009416"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68" name="타원 299">
              <a:extLst>
                <a:ext uri="{FF2B5EF4-FFF2-40B4-BE49-F238E27FC236}">
                  <a16:creationId xmlns:a16="http://schemas.microsoft.com/office/drawing/2014/main" id="{05748883-7A30-80D7-4E2E-28B708AB7E0E}"/>
                </a:ext>
              </a:extLst>
            </p:cNvPr>
            <p:cNvSpPr/>
            <p:nvPr/>
          </p:nvSpPr>
          <p:spPr>
            <a:xfrm>
              <a:off x="7122930" y="4131462"/>
              <a:ext cx="559503" cy="558100"/>
            </a:xfrm>
            <a:prstGeom prst="ellipse">
              <a:avLst/>
            </a:prstGeom>
            <a:solidFill>
              <a:srgbClr val="FFF6DC"/>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rPr>
                <a:t>0</a:t>
              </a:r>
              <a:endParaRPr kumimoji="0" lang="ko-KR" altLang="en-US" sz="2800" b="1" i="0" u="none" strike="noStrike" kern="1200" cap="none" spc="0" normalizeH="0" baseline="0" noProof="0" dirty="0">
                <a:ln>
                  <a:noFill/>
                </a:ln>
                <a:solidFill>
                  <a:prstClr val="white">
                    <a:lumMod val="85000"/>
                  </a:prstClr>
                </a:solidFill>
                <a:effectLst/>
                <a:uLnTx/>
                <a:uFillTx/>
                <a:latin typeface="Cambria" panose="02040503050406030204" pitchFamily="18" charset="0"/>
                <a:ea typeface="맑은 고딕" panose="020B0503020000020004" pitchFamily="34" charset="-127"/>
                <a:cs typeface="+mn-cs"/>
              </a:endParaRPr>
            </a:p>
          </p:txBody>
        </p:sp>
        <p:sp>
          <p:nvSpPr>
            <p:cNvPr id="82" name="TextBox 81">
              <a:extLst>
                <a:ext uri="{FF2B5EF4-FFF2-40B4-BE49-F238E27FC236}">
                  <a16:creationId xmlns:a16="http://schemas.microsoft.com/office/drawing/2014/main" id="{38398D08-426B-0BC4-E511-2772596F1BB2}"/>
                </a:ext>
              </a:extLst>
            </p:cNvPr>
            <p:cNvSpPr txBox="1"/>
            <p:nvPr/>
          </p:nvSpPr>
          <p:spPr>
            <a:xfrm>
              <a:off x="8390475" y="4184669"/>
              <a:ext cx="250737" cy="307777"/>
            </a:xfrm>
            <a:prstGeom prst="rect">
              <a:avLst/>
            </a:prstGeom>
            <a:solidFill>
              <a:schemeClr val="accent4">
                <a:lumMod val="20000"/>
                <a:lumOff val="80000"/>
              </a:schemeClr>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a:t>
              </a:r>
              <a:endParaRPr kumimoji="0" lang="ko-KR" altLang="en-US"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sp>
          <p:nvSpPr>
            <p:cNvPr id="87" name="TextBox 86">
              <a:extLst>
                <a:ext uri="{FF2B5EF4-FFF2-40B4-BE49-F238E27FC236}">
                  <a16:creationId xmlns:a16="http://schemas.microsoft.com/office/drawing/2014/main" id="{C5A2BA21-A52C-F3CA-FD5B-9BA839B5A872}"/>
                </a:ext>
              </a:extLst>
            </p:cNvPr>
            <p:cNvSpPr txBox="1"/>
            <p:nvPr/>
          </p:nvSpPr>
          <p:spPr>
            <a:xfrm>
              <a:off x="1741317" y="4259985"/>
              <a:ext cx="1662137" cy="307777"/>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WL</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y</a:t>
              </a:r>
              <a:r>
                <a:rPr kumimoji="0" lang="en-US" altLang="ko-KR" sz="2000" b="1" i="0" u="none" strike="noStrike" kern="1200" cap="none" spc="0" normalizeH="0" baseline="0" noProof="0" dirty="0">
                  <a:ln>
                    <a:noFill/>
                  </a:ln>
                  <a:solidFill>
                    <a:prstClr val="black"/>
                  </a:solidFill>
                  <a:effectLst/>
                  <a:uLnTx/>
                  <a:uFillTx/>
                  <a:latin typeface="Cambria" panose="02040503050406030204" pitchFamily="18" charset="0"/>
                  <a:ea typeface="맑은 고딕" panose="020B0503020000020004" pitchFamily="34" charset="-127"/>
                  <a:cs typeface="+mn-cs"/>
                </a:rPr>
                <a:t> in </a:t>
              </a:r>
              <a:r>
                <a:rPr kumimoji="0" lang="en-US" altLang="ko-KR" sz="2000" b="1" i="0" u="none" strike="noStrike" kern="1200" cap="none" spc="0" normalizeH="0" baseline="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Block</a:t>
              </a:r>
              <a:r>
                <a:rPr kumimoji="0" lang="en-US" altLang="ko-KR" sz="2000" b="1" i="1" u="none" strike="noStrike" kern="1200" cap="none" spc="0" normalizeH="0" baseline="-25000" noProof="0" dirty="0" err="1">
                  <a:ln>
                    <a:noFill/>
                  </a:ln>
                  <a:solidFill>
                    <a:prstClr val="black"/>
                  </a:solidFill>
                  <a:effectLst/>
                  <a:uLnTx/>
                  <a:uFillTx/>
                  <a:latin typeface="Cambria" panose="02040503050406030204" pitchFamily="18" charset="0"/>
                  <a:ea typeface="맑은 고딕" panose="020B0503020000020004" pitchFamily="34" charset="-127"/>
                  <a:cs typeface="+mn-cs"/>
                </a:rPr>
                <a:t>i</a:t>
              </a:r>
              <a:endParaRPr kumimoji="0" lang="ko-KR" altLang="en-US" sz="2000" b="1" i="1" u="none" strike="noStrike" kern="1200" cap="none" spc="0" normalizeH="0" baseline="-25000" noProof="0" dirty="0">
                <a:ln>
                  <a:noFill/>
                </a:ln>
                <a:solidFill>
                  <a:prstClr val="black"/>
                </a:solidFill>
                <a:effectLst/>
                <a:uLnTx/>
                <a:uFillTx/>
                <a:latin typeface="Cambria" panose="02040503050406030204" pitchFamily="18" charset="0"/>
                <a:ea typeface="맑은 고딕" panose="020B0503020000020004" pitchFamily="34" charset="-127"/>
                <a:cs typeface="+mn-cs"/>
              </a:endParaRPr>
            </a:p>
          </p:txBody>
        </p:sp>
        <p:grpSp>
          <p:nvGrpSpPr>
            <p:cNvPr id="88" name="그룹 835">
              <a:extLst>
                <a:ext uri="{FF2B5EF4-FFF2-40B4-BE49-F238E27FC236}">
                  <a16:creationId xmlns:a16="http://schemas.microsoft.com/office/drawing/2014/main" id="{01238782-3AB6-DEA0-010C-3C301EBBDDF8}"/>
                </a:ext>
              </a:extLst>
            </p:cNvPr>
            <p:cNvGrpSpPr/>
            <p:nvPr/>
          </p:nvGrpSpPr>
          <p:grpSpPr>
            <a:xfrm rot="16200000">
              <a:off x="4893346" y="4279282"/>
              <a:ext cx="564373" cy="268733"/>
              <a:chOff x="5890169" y="4312037"/>
              <a:chExt cx="1895988" cy="1103725"/>
            </a:xfrm>
          </p:grpSpPr>
          <p:grpSp>
            <p:nvGrpSpPr>
              <p:cNvPr id="89" name="그룹 822">
                <a:extLst>
                  <a:ext uri="{FF2B5EF4-FFF2-40B4-BE49-F238E27FC236}">
                    <a16:creationId xmlns:a16="http://schemas.microsoft.com/office/drawing/2014/main" id="{94E900B2-A871-D257-B4C2-5FB478E0A810}"/>
                  </a:ext>
                </a:extLst>
              </p:cNvPr>
              <p:cNvGrpSpPr/>
              <p:nvPr/>
            </p:nvGrpSpPr>
            <p:grpSpPr>
              <a:xfrm>
                <a:off x="6122466" y="4312037"/>
                <a:ext cx="1432853" cy="1103725"/>
                <a:chOff x="5991225" y="4310063"/>
                <a:chExt cx="496427" cy="273840"/>
              </a:xfrm>
            </p:grpSpPr>
            <p:cxnSp>
              <p:nvCxnSpPr>
                <p:cNvPr id="99" name="직선 연결선 771">
                  <a:extLst>
                    <a:ext uri="{FF2B5EF4-FFF2-40B4-BE49-F238E27FC236}">
                      <a16:creationId xmlns:a16="http://schemas.microsoft.com/office/drawing/2014/main" id="{0737D491-8242-7C66-59CC-F2A0C01405AE}"/>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0" name="직선 연결선 789">
                  <a:extLst>
                    <a:ext uri="{FF2B5EF4-FFF2-40B4-BE49-F238E27FC236}">
                      <a16:creationId xmlns:a16="http://schemas.microsoft.com/office/drawing/2014/main" id="{47A797E4-4BEE-0E02-0649-45744F60DCB9}"/>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1" name="직선 연결선 792">
                  <a:extLst>
                    <a:ext uri="{FF2B5EF4-FFF2-40B4-BE49-F238E27FC236}">
                      <a16:creationId xmlns:a16="http://schemas.microsoft.com/office/drawing/2014/main" id="{BE054153-F970-32E6-CA6D-93F4670FE8D2}"/>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2" name="직선 연결선 807">
                  <a:extLst>
                    <a:ext uri="{FF2B5EF4-FFF2-40B4-BE49-F238E27FC236}">
                      <a16:creationId xmlns:a16="http://schemas.microsoft.com/office/drawing/2014/main" id="{B4C05946-C751-D9E6-864A-2D75C963D778}"/>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3" name="직선 연결선 810">
                  <a:extLst>
                    <a:ext uri="{FF2B5EF4-FFF2-40B4-BE49-F238E27FC236}">
                      <a16:creationId xmlns:a16="http://schemas.microsoft.com/office/drawing/2014/main" id="{E7051B36-073C-207A-D1DE-53BEEBCB4577}"/>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4" name="직선 연결선 815">
                  <a:extLst>
                    <a:ext uri="{FF2B5EF4-FFF2-40B4-BE49-F238E27FC236}">
                      <a16:creationId xmlns:a16="http://schemas.microsoft.com/office/drawing/2014/main" id="{F1EBA9E3-54F4-D749-2D77-92F534155945}"/>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05" name="직선 연결선 819">
                  <a:extLst>
                    <a:ext uri="{FF2B5EF4-FFF2-40B4-BE49-F238E27FC236}">
                      <a16:creationId xmlns:a16="http://schemas.microsoft.com/office/drawing/2014/main" id="{2383A830-BDBF-1220-7933-2E25BF3D5267}"/>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91" name="직선 연결선 826">
                <a:extLst>
                  <a:ext uri="{FF2B5EF4-FFF2-40B4-BE49-F238E27FC236}">
                    <a16:creationId xmlns:a16="http://schemas.microsoft.com/office/drawing/2014/main" id="{8FF9264E-331E-7459-E413-371E9F82A75A}"/>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98" name="직선 연결선 832">
                <a:extLst>
                  <a:ext uri="{FF2B5EF4-FFF2-40B4-BE49-F238E27FC236}">
                    <a16:creationId xmlns:a16="http://schemas.microsoft.com/office/drawing/2014/main" id="{A17CD94B-1D8D-3B9B-05BE-86240A7E97B0}"/>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06" name="그룹 835">
              <a:extLst>
                <a:ext uri="{FF2B5EF4-FFF2-40B4-BE49-F238E27FC236}">
                  <a16:creationId xmlns:a16="http://schemas.microsoft.com/office/drawing/2014/main" id="{A1D8D0C4-9715-7304-A0E4-1D825C1827E1}"/>
                </a:ext>
              </a:extLst>
            </p:cNvPr>
            <p:cNvGrpSpPr/>
            <p:nvPr/>
          </p:nvGrpSpPr>
          <p:grpSpPr>
            <a:xfrm rot="16200000">
              <a:off x="3777481" y="4272995"/>
              <a:ext cx="564373" cy="268733"/>
              <a:chOff x="5890169" y="4312037"/>
              <a:chExt cx="1895988" cy="1103725"/>
            </a:xfrm>
          </p:grpSpPr>
          <p:grpSp>
            <p:nvGrpSpPr>
              <p:cNvPr id="107" name="그룹 822">
                <a:extLst>
                  <a:ext uri="{FF2B5EF4-FFF2-40B4-BE49-F238E27FC236}">
                    <a16:creationId xmlns:a16="http://schemas.microsoft.com/office/drawing/2014/main" id="{0155E475-E55E-9644-491C-EEAAD51C95EB}"/>
                  </a:ext>
                </a:extLst>
              </p:cNvPr>
              <p:cNvGrpSpPr/>
              <p:nvPr/>
            </p:nvGrpSpPr>
            <p:grpSpPr>
              <a:xfrm>
                <a:off x="6122466" y="4312037"/>
                <a:ext cx="1432853" cy="1103725"/>
                <a:chOff x="5991225" y="4310063"/>
                <a:chExt cx="496427" cy="273840"/>
              </a:xfrm>
            </p:grpSpPr>
            <p:cxnSp>
              <p:nvCxnSpPr>
                <p:cNvPr id="111" name="직선 연결선 771">
                  <a:extLst>
                    <a:ext uri="{FF2B5EF4-FFF2-40B4-BE49-F238E27FC236}">
                      <a16:creationId xmlns:a16="http://schemas.microsoft.com/office/drawing/2014/main" id="{FDF2A019-C439-0631-EDA7-609615D1DD90}"/>
                    </a:ext>
                  </a:extLst>
                </p:cNvPr>
                <p:cNvCxnSpPr>
                  <a:cxnSpLocks/>
                </p:cNvCxnSpPr>
                <p:nvPr/>
              </p:nvCxnSpPr>
              <p:spPr>
                <a:xfrm flipH="1">
                  <a:off x="5991225" y="4310063"/>
                  <a:ext cx="40482"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2" name="직선 연결선 789">
                  <a:extLst>
                    <a:ext uri="{FF2B5EF4-FFF2-40B4-BE49-F238E27FC236}">
                      <a16:creationId xmlns:a16="http://schemas.microsoft.com/office/drawing/2014/main" id="{0321D661-B695-BE69-6E04-153AB5687A3E}"/>
                    </a:ext>
                  </a:extLst>
                </p:cNvPr>
                <p:cNvCxnSpPr>
                  <a:cxnSpLocks/>
                </p:cNvCxnSpPr>
                <p:nvPr/>
              </p:nvCxnSpPr>
              <p:spPr>
                <a:xfrm flipH="1">
                  <a:off x="6114445"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3" name="직선 연결선 792">
                  <a:extLst>
                    <a:ext uri="{FF2B5EF4-FFF2-40B4-BE49-F238E27FC236}">
                      <a16:creationId xmlns:a16="http://schemas.microsoft.com/office/drawing/2014/main" id="{23C40DF8-15C7-7235-2B72-5EDDC398C3E0}"/>
                    </a:ext>
                  </a:extLst>
                </p:cNvPr>
                <p:cNvCxnSpPr>
                  <a:cxnSpLocks/>
                </p:cNvCxnSpPr>
                <p:nvPr/>
              </p:nvCxnSpPr>
              <p:spPr>
                <a:xfrm>
                  <a:off x="6031707"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4" name="직선 연결선 807">
                  <a:extLst>
                    <a:ext uri="{FF2B5EF4-FFF2-40B4-BE49-F238E27FC236}">
                      <a16:creationId xmlns:a16="http://schemas.microsoft.com/office/drawing/2014/main" id="{0833CA9E-9704-9D79-9A5F-47BB4474EAC4}"/>
                    </a:ext>
                  </a:extLst>
                </p:cNvPr>
                <p:cNvCxnSpPr>
                  <a:cxnSpLocks/>
                </p:cNvCxnSpPr>
                <p:nvPr/>
              </p:nvCxnSpPr>
              <p:spPr>
                <a:xfrm>
                  <a:off x="6197183"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5" name="직선 연결선 810">
                  <a:extLst>
                    <a:ext uri="{FF2B5EF4-FFF2-40B4-BE49-F238E27FC236}">
                      <a16:creationId xmlns:a16="http://schemas.microsoft.com/office/drawing/2014/main" id="{5E31A637-9C3B-7157-856E-00B7362DC8EB}"/>
                    </a:ext>
                  </a:extLst>
                </p:cNvPr>
                <p:cNvCxnSpPr>
                  <a:cxnSpLocks/>
                </p:cNvCxnSpPr>
                <p:nvPr/>
              </p:nvCxnSpPr>
              <p:spPr>
                <a:xfrm flipH="1">
                  <a:off x="6279921"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6" name="직선 연결선 815">
                  <a:extLst>
                    <a:ext uri="{FF2B5EF4-FFF2-40B4-BE49-F238E27FC236}">
                      <a16:creationId xmlns:a16="http://schemas.microsoft.com/office/drawing/2014/main" id="{21CFFB4A-D377-0379-AB8B-7C7A5E1610ED}"/>
                    </a:ext>
                  </a:extLst>
                </p:cNvPr>
                <p:cNvCxnSpPr>
                  <a:cxnSpLocks/>
                </p:cNvCxnSpPr>
                <p:nvPr/>
              </p:nvCxnSpPr>
              <p:spPr>
                <a:xfrm>
                  <a:off x="6362659" y="4310063"/>
                  <a:ext cx="82738" cy="27384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7" name="직선 연결선 819">
                  <a:extLst>
                    <a:ext uri="{FF2B5EF4-FFF2-40B4-BE49-F238E27FC236}">
                      <a16:creationId xmlns:a16="http://schemas.microsoft.com/office/drawing/2014/main" id="{88FFB392-30F6-43E7-327E-F988B6207589}"/>
                    </a:ext>
                  </a:extLst>
                </p:cNvPr>
                <p:cNvCxnSpPr>
                  <a:cxnSpLocks/>
                </p:cNvCxnSpPr>
                <p:nvPr/>
              </p:nvCxnSpPr>
              <p:spPr>
                <a:xfrm flipH="1">
                  <a:off x="6445397" y="4446983"/>
                  <a:ext cx="42255" cy="13692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cxnSp>
            <p:nvCxnSpPr>
              <p:cNvPr id="109" name="직선 연결선 826">
                <a:extLst>
                  <a:ext uri="{FF2B5EF4-FFF2-40B4-BE49-F238E27FC236}">
                    <a16:creationId xmlns:a16="http://schemas.microsoft.com/office/drawing/2014/main" id="{56F6DE23-A376-6C75-281D-E32AFC069559}"/>
                  </a:ext>
                </a:extLst>
              </p:cNvPr>
              <p:cNvCxnSpPr>
                <a:cxnSpLocks/>
              </p:cNvCxnSpPr>
              <p:nvPr/>
            </p:nvCxnSpPr>
            <p:spPr>
              <a:xfrm>
                <a:off x="5890169" y="4863900"/>
                <a:ext cx="232301"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cxnSp>
            <p:nvCxnSpPr>
              <p:cNvPr id="110" name="직선 연결선 832">
                <a:extLst>
                  <a:ext uri="{FF2B5EF4-FFF2-40B4-BE49-F238E27FC236}">
                    <a16:creationId xmlns:a16="http://schemas.microsoft.com/office/drawing/2014/main" id="{0757E143-D042-1470-EE99-6C21374D245C}"/>
                  </a:ext>
                </a:extLst>
              </p:cNvPr>
              <p:cNvCxnSpPr>
                <a:cxnSpLocks/>
              </p:cNvCxnSpPr>
              <p:nvPr/>
            </p:nvCxnSpPr>
            <p:spPr>
              <a:xfrm flipH="1">
                <a:off x="7552471" y="4863900"/>
                <a:ext cx="233686" cy="0"/>
              </a:xfrm>
              <a:prstGeom prst="line">
                <a:avLst/>
              </a:prstGeom>
              <a:ln w="28575" cap="rnd">
                <a:solidFill>
                  <a:srgbClr val="C80060"/>
                </a:solidFill>
                <a:round/>
              </a:ln>
            </p:spPr>
            <p:style>
              <a:lnRef idx="1">
                <a:schemeClr val="accent1"/>
              </a:lnRef>
              <a:fillRef idx="0">
                <a:schemeClr val="accent1"/>
              </a:fillRef>
              <a:effectRef idx="0">
                <a:schemeClr val="accent1"/>
              </a:effectRef>
              <a:fontRef idx="minor">
                <a:schemeClr val="tx1"/>
              </a:fontRef>
            </p:style>
          </p:cxnSp>
        </p:grpSp>
        <p:grpSp>
          <p:nvGrpSpPr>
            <p:cNvPr id="118" name="그룹 761">
              <a:extLst>
                <a:ext uri="{FF2B5EF4-FFF2-40B4-BE49-F238E27FC236}">
                  <a16:creationId xmlns:a16="http://schemas.microsoft.com/office/drawing/2014/main" id="{BB324C96-8145-6B51-8F6C-91CCA408385F}"/>
                </a:ext>
              </a:extLst>
            </p:cNvPr>
            <p:cNvGrpSpPr/>
            <p:nvPr/>
          </p:nvGrpSpPr>
          <p:grpSpPr>
            <a:xfrm rot="5400000">
              <a:off x="7110292" y="4367296"/>
              <a:ext cx="598569" cy="124310"/>
              <a:chOff x="5608137" y="3394157"/>
              <a:chExt cx="338599" cy="70817"/>
            </a:xfrm>
          </p:grpSpPr>
          <p:grpSp>
            <p:nvGrpSpPr>
              <p:cNvPr id="119" name="그룹 753">
                <a:extLst>
                  <a:ext uri="{FF2B5EF4-FFF2-40B4-BE49-F238E27FC236}">
                    <a16:creationId xmlns:a16="http://schemas.microsoft.com/office/drawing/2014/main" id="{B35830EF-4AF7-6530-509F-0BF4CA811BE2}"/>
                  </a:ext>
                </a:extLst>
              </p:cNvPr>
              <p:cNvGrpSpPr/>
              <p:nvPr/>
            </p:nvGrpSpPr>
            <p:grpSpPr>
              <a:xfrm rot="5400000">
                <a:off x="5739521" y="3307128"/>
                <a:ext cx="70817" cy="244875"/>
                <a:chOff x="5131625" y="2342062"/>
                <a:chExt cx="70817" cy="244875"/>
              </a:xfrm>
            </p:grpSpPr>
            <p:sp>
              <p:nvSpPr>
                <p:cNvPr id="122" name="타원 750">
                  <a:extLst>
                    <a:ext uri="{FF2B5EF4-FFF2-40B4-BE49-F238E27FC236}">
                      <a16:creationId xmlns:a16="http://schemas.microsoft.com/office/drawing/2014/main" id="{1FE66C4C-9C07-3D7D-C5F7-802532F07319}"/>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23" name="타원 751">
                  <a:extLst>
                    <a:ext uri="{FF2B5EF4-FFF2-40B4-BE49-F238E27FC236}">
                      <a16:creationId xmlns:a16="http://schemas.microsoft.com/office/drawing/2014/main" id="{A9E2B66B-CE89-DA51-07FE-3818BB49D3EB}"/>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24" name="직선 연결선 752">
                  <a:extLst>
                    <a:ext uri="{FF2B5EF4-FFF2-40B4-BE49-F238E27FC236}">
                      <a16:creationId xmlns:a16="http://schemas.microsoft.com/office/drawing/2014/main" id="{DCC30555-2D6D-5A31-54A1-C097827935EA}"/>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0" name="직선 연결선 754">
                <a:extLst>
                  <a:ext uri="{FF2B5EF4-FFF2-40B4-BE49-F238E27FC236}">
                    <a16:creationId xmlns:a16="http://schemas.microsoft.com/office/drawing/2014/main" id="{F82C8BA7-E86E-1490-0E20-A923CEA37924}"/>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21" name="직선 연결선 756">
                <a:extLst>
                  <a:ext uri="{FF2B5EF4-FFF2-40B4-BE49-F238E27FC236}">
                    <a16:creationId xmlns:a16="http://schemas.microsoft.com/office/drawing/2014/main" id="{CE2F3EA7-4C52-7253-9B05-9DA82DE1098E}"/>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nvGrpSpPr>
            <p:cNvPr id="125" name="그룹 761">
              <a:extLst>
                <a:ext uri="{FF2B5EF4-FFF2-40B4-BE49-F238E27FC236}">
                  <a16:creationId xmlns:a16="http://schemas.microsoft.com/office/drawing/2014/main" id="{C8201985-67E3-17CD-5934-E2B149498522}"/>
                </a:ext>
              </a:extLst>
            </p:cNvPr>
            <p:cNvGrpSpPr/>
            <p:nvPr/>
          </p:nvGrpSpPr>
          <p:grpSpPr>
            <a:xfrm rot="5400000">
              <a:off x="5999216" y="4365843"/>
              <a:ext cx="598569" cy="124310"/>
              <a:chOff x="5608137" y="3394157"/>
              <a:chExt cx="338599" cy="70817"/>
            </a:xfrm>
          </p:grpSpPr>
          <p:grpSp>
            <p:nvGrpSpPr>
              <p:cNvPr id="126" name="그룹 753">
                <a:extLst>
                  <a:ext uri="{FF2B5EF4-FFF2-40B4-BE49-F238E27FC236}">
                    <a16:creationId xmlns:a16="http://schemas.microsoft.com/office/drawing/2014/main" id="{61058D92-5C40-68AA-7E8F-B575BF54151F}"/>
                  </a:ext>
                </a:extLst>
              </p:cNvPr>
              <p:cNvGrpSpPr/>
              <p:nvPr/>
            </p:nvGrpSpPr>
            <p:grpSpPr>
              <a:xfrm rot="5400000">
                <a:off x="5739521" y="3307128"/>
                <a:ext cx="70817" cy="244875"/>
                <a:chOff x="5131625" y="2342062"/>
                <a:chExt cx="70817" cy="244875"/>
              </a:xfrm>
            </p:grpSpPr>
            <p:sp>
              <p:nvSpPr>
                <p:cNvPr id="193" name="타원 750">
                  <a:extLst>
                    <a:ext uri="{FF2B5EF4-FFF2-40B4-BE49-F238E27FC236}">
                      <a16:creationId xmlns:a16="http://schemas.microsoft.com/office/drawing/2014/main" id="{77F96BA9-562E-7936-F078-F6B0C6FF8F56}"/>
                    </a:ext>
                  </a:extLst>
                </p:cNvPr>
                <p:cNvSpPr/>
                <p:nvPr/>
              </p:nvSpPr>
              <p:spPr>
                <a:xfrm>
                  <a:off x="5141482" y="2525977"/>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sp>
              <p:nvSpPr>
                <p:cNvPr id="194" name="타원 751">
                  <a:extLst>
                    <a:ext uri="{FF2B5EF4-FFF2-40B4-BE49-F238E27FC236}">
                      <a16:creationId xmlns:a16="http://schemas.microsoft.com/office/drawing/2014/main" id="{3A058049-539D-6A84-8B21-C20C2CC8598E}"/>
                    </a:ext>
                  </a:extLst>
                </p:cNvPr>
                <p:cNvSpPr/>
                <p:nvPr/>
              </p:nvSpPr>
              <p:spPr>
                <a:xfrm>
                  <a:off x="5141467" y="2342062"/>
                  <a:ext cx="60960" cy="60960"/>
                </a:xfrm>
                <a:prstGeom prst="ellipse">
                  <a:avLst/>
                </a:prstGeom>
                <a:solidFill>
                  <a:schemeClr val="bg1"/>
                </a:solidFill>
                <a:ln w="28575">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2800" b="0" i="0" u="none" strike="noStrike" kern="1200" cap="none" spc="0" normalizeH="0" baseline="0" noProof="0">
                    <a:ln>
                      <a:noFill/>
                    </a:ln>
                    <a:solidFill>
                      <a:srgbClr val="70AD47">
                        <a:lumMod val="50000"/>
                      </a:srgbClr>
                    </a:solidFill>
                    <a:effectLst/>
                    <a:uLnTx/>
                    <a:uFillTx/>
                    <a:latin typeface="Calibri" panose="020F0502020204030204"/>
                    <a:ea typeface="맑은 고딕" panose="020B0503020000020004" pitchFamily="34" charset="-127"/>
                    <a:cs typeface="+mn-cs"/>
                  </a:endParaRPr>
                </a:p>
              </p:txBody>
            </p:sp>
            <p:cxnSp>
              <p:nvCxnSpPr>
                <p:cNvPr id="195" name="직선 연결선 752">
                  <a:extLst>
                    <a:ext uri="{FF2B5EF4-FFF2-40B4-BE49-F238E27FC236}">
                      <a16:creationId xmlns:a16="http://schemas.microsoft.com/office/drawing/2014/main" id="{1BD6D6DC-F781-608A-58AE-F93CF61F4238}"/>
                    </a:ext>
                  </a:extLst>
                </p:cNvPr>
                <p:cNvCxnSpPr>
                  <a:cxnSpLocks/>
                </p:cNvCxnSpPr>
                <p:nvPr/>
              </p:nvCxnSpPr>
              <p:spPr>
                <a:xfrm rot="19800000" flipV="1">
                  <a:off x="5131625" y="2409684"/>
                  <a:ext cx="0" cy="122952"/>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cxnSp>
            <p:nvCxnSpPr>
              <p:cNvPr id="127" name="직선 연결선 754">
                <a:extLst>
                  <a:ext uri="{FF2B5EF4-FFF2-40B4-BE49-F238E27FC236}">
                    <a16:creationId xmlns:a16="http://schemas.microsoft.com/office/drawing/2014/main" id="{28FEF4C0-356D-0FF6-E99F-47ED48B9727B}"/>
                  </a:ext>
                </a:extLst>
              </p:cNvPr>
              <p:cNvCxnSpPr>
                <a:cxnSpLocks/>
              </p:cNvCxnSpPr>
              <p:nvPr/>
            </p:nvCxnSpPr>
            <p:spPr>
              <a:xfrm>
                <a:off x="5608137"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cxnSp>
            <p:nvCxnSpPr>
              <p:cNvPr id="192" name="직선 연결선 756">
                <a:extLst>
                  <a:ext uri="{FF2B5EF4-FFF2-40B4-BE49-F238E27FC236}">
                    <a16:creationId xmlns:a16="http://schemas.microsoft.com/office/drawing/2014/main" id="{2552384F-AA6C-B549-F3C8-59EFD8AD21DA}"/>
                  </a:ext>
                </a:extLst>
              </p:cNvPr>
              <p:cNvCxnSpPr>
                <a:cxnSpLocks/>
              </p:cNvCxnSpPr>
              <p:nvPr/>
            </p:nvCxnSpPr>
            <p:spPr>
              <a:xfrm>
                <a:off x="5902382" y="3433763"/>
                <a:ext cx="44354" cy="0"/>
              </a:xfrm>
              <a:prstGeom prst="line">
                <a:avLst/>
              </a:prstGeom>
              <a:ln w="28575" cap="sq">
                <a:solidFill>
                  <a:srgbClr val="C80060"/>
                </a:solidFill>
                <a:bevel/>
              </a:ln>
            </p:spPr>
            <p:style>
              <a:lnRef idx="1">
                <a:schemeClr val="accent1"/>
              </a:lnRef>
              <a:fillRef idx="0">
                <a:schemeClr val="accent1"/>
              </a:fillRef>
              <a:effectRef idx="0">
                <a:schemeClr val="accent1"/>
              </a:effectRef>
              <a:fontRef idx="minor">
                <a:schemeClr val="tx1"/>
              </a:fontRef>
            </p:style>
          </p:cxnSp>
        </p:grpSp>
      </p:grpSp>
      <p:sp>
        <p:nvSpPr>
          <p:cNvPr id="197" name="U-turn Arrow 196">
            <a:extLst>
              <a:ext uri="{FF2B5EF4-FFF2-40B4-BE49-F238E27FC236}">
                <a16:creationId xmlns:a16="http://schemas.microsoft.com/office/drawing/2014/main" id="{FFEBC41C-1494-DB3F-3962-BC28F46F3D95}"/>
              </a:ext>
            </a:extLst>
          </p:cNvPr>
          <p:cNvSpPr/>
          <p:nvPr/>
        </p:nvSpPr>
        <p:spPr>
          <a:xfrm flipH="1">
            <a:off x="4232468" y="2731244"/>
            <a:ext cx="581169" cy="3291883"/>
          </a:xfrm>
          <a:prstGeom prst="uturnArrow">
            <a:avLst>
              <a:gd name="adj1" fmla="val 12998"/>
              <a:gd name="adj2" fmla="val 12998"/>
              <a:gd name="adj3" fmla="val 32437"/>
              <a:gd name="adj4" fmla="val 19747"/>
              <a:gd name="adj5" fmla="val 264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U-turn Arrow 197">
            <a:extLst>
              <a:ext uri="{FF2B5EF4-FFF2-40B4-BE49-F238E27FC236}">
                <a16:creationId xmlns:a16="http://schemas.microsoft.com/office/drawing/2014/main" id="{2A1E625B-CC79-E23B-B7E4-B5A4360CFDBB}"/>
              </a:ext>
            </a:extLst>
          </p:cNvPr>
          <p:cNvSpPr/>
          <p:nvPr/>
        </p:nvSpPr>
        <p:spPr>
          <a:xfrm flipH="1">
            <a:off x="7585002" y="2731244"/>
            <a:ext cx="581169" cy="3291883"/>
          </a:xfrm>
          <a:prstGeom prst="uturnArrow">
            <a:avLst>
              <a:gd name="adj1" fmla="val 12998"/>
              <a:gd name="adj2" fmla="val 12998"/>
              <a:gd name="adj3" fmla="val 32437"/>
              <a:gd name="adj4" fmla="val 19747"/>
              <a:gd name="adj5" fmla="val 9421"/>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U-turn Arrow 198">
            <a:extLst>
              <a:ext uri="{FF2B5EF4-FFF2-40B4-BE49-F238E27FC236}">
                <a16:creationId xmlns:a16="http://schemas.microsoft.com/office/drawing/2014/main" id="{1DB69DFC-9932-B697-5138-44D9875B1925}"/>
              </a:ext>
            </a:extLst>
          </p:cNvPr>
          <p:cNvSpPr/>
          <p:nvPr/>
        </p:nvSpPr>
        <p:spPr>
          <a:xfrm flipH="1">
            <a:off x="5340558" y="2730360"/>
            <a:ext cx="581169" cy="3291883"/>
          </a:xfrm>
          <a:prstGeom prst="uturnArrow">
            <a:avLst>
              <a:gd name="adj1" fmla="val 12998"/>
              <a:gd name="adj2" fmla="val 12998"/>
              <a:gd name="adj3" fmla="val 32437"/>
              <a:gd name="adj4" fmla="val 19747"/>
              <a:gd name="adj5" fmla="val 1077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U-turn Arrow 199">
            <a:extLst>
              <a:ext uri="{FF2B5EF4-FFF2-40B4-BE49-F238E27FC236}">
                <a16:creationId xmlns:a16="http://schemas.microsoft.com/office/drawing/2014/main" id="{EDE5A66D-DDAD-DB13-A095-D9407F61827C}"/>
              </a:ext>
            </a:extLst>
          </p:cNvPr>
          <p:cNvSpPr/>
          <p:nvPr/>
        </p:nvSpPr>
        <p:spPr>
          <a:xfrm flipH="1">
            <a:off x="4232464" y="4033959"/>
            <a:ext cx="581169" cy="2149589"/>
          </a:xfrm>
          <a:prstGeom prst="uturnArrow">
            <a:avLst>
              <a:gd name="adj1" fmla="val 12998"/>
              <a:gd name="adj2" fmla="val 12998"/>
              <a:gd name="adj3" fmla="val 32437"/>
              <a:gd name="adj4" fmla="val 19747"/>
              <a:gd name="adj5" fmla="val 4115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U-turn Arrow 200">
            <a:extLst>
              <a:ext uri="{FF2B5EF4-FFF2-40B4-BE49-F238E27FC236}">
                <a16:creationId xmlns:a16="http://schemas.microsoft.com/office/drawing/2014/main" id="{0D2C47F3-5FC7-C0A3-5A09-037897F10E12}"/>
              </a:ext>
            </a:extLst>
          </p:cNvPr>
          <p:cNvSpPr/>
          <p:nvPr/>
        </p:nvSpPr>
        <p:spPr>
          <a:xfrm flipH="1">
            <a:off x="6462839" y="4034844"/>
            <a:ext cx="581169" cy="1922024"/>
          </a:xfrm>
          <a:prstGeom prst="uturnArrow">
            <a:avLst>
              <a:gd name="adj1" fmla="val 12998"/>
              <a:gd name="adj2" fmla="val 12998"/>
              <a:gd name="adj3" fmla="val 32437"/>
              <a:gd name="adj4" fmla="val 19747"/>
              <a:gd name="adj5" fmla="val 18399"/>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U-turn Arrow 201">
            <a:extLst>
              <a:ext uri="{FF2B5EF4-FFF2-40B4-BE49-F238E27FC236}">
                <a16:creationId xmlns:a16="http://schemas.microsoft.com/office/drawing/2014/main" id="{D2359131-AC01-15A9-32B7-D3CCB25C2787}"/>
              </a:ext>
            </a:extLst>
          </p:cNvPr>
          <p:cNvSpPr/>
          <p:nvPr/>
        </p:nvSpPr>
        <p:spPr>
          <a:xfrm flipH="1">
            <a:off x="7584996" y="4034843"/>
            <a:ext cx="581169" cy="2148705"/>
          </a:xfrm>
          <a:prstGeom prst="uturnArrow">
            <a:avLst>
              <a:gd name="adj1" fmla="val 12998"/>
              <a:gd name="adj2" fmla="val 12998"/>
              <a:gd name="adj3" fmla="val 32437"/>
              <a:gd name="adj4" fmla="val 19747"/>
              <a:gd name="adj5" fmla="val 1648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U-turn Arrow 202">
            <a:extLst>
              <a:ext uri="{FF2B5EF4-FFF2-40B4-BE49-F238E27FC236}">
                <a16:creationId xmlns:a16="http://schemas.microsoft.com/office/drawing/2014/main" id="{B3360402-27F8-F40D-8E1D-2B2D49CC8B9A}"/>
              </a:ext>
            </a:extLst>
          </p:cNvPr>
          <p:cNvSpPr/>
          <p:nvPr/>
        </p:nvSpPr>
        <p:spPr>
          <a:xfrm flipH="1">
            <a:off x="5340554" y="4033959"/>
            <a:ext cx="581169" cy="2149589"/>
          </a:xfrm>
          <a:prstGeom prst="uturnArrow">
            <a:avLst>
              <a:gd name="adj1" fmla="val 12998"/>
              <a:gd name="adj2" fmla="val 12998"/>
              <a:gd name="adj3" fmla="val 32437"/>
              <a:gd name="adj4" fmla="val 19747"/>
              <a:gd name="adj5" fmla="val 4022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U-turn Arrow 203">
            <a:extLst>
              <a:ext uri="{FF2B5EF4-FFF2-40B4-BE49-F238E27FC236}">
                <a16:creationId xmlns:a16="http://schemas.microsoft.com/office/drawing/2014/main" id="{408E9155-395E-5792-2E69-9ED75F141585}"/>
              </a:ext>
            </a:extLst>
          </p:cNvPr>
          <p:cNvSpPr/>
          <p:nvPr/>
        </p:nvSpPr>
        <p:spPr>
          <a:xfrm flipH="1">
            <a:off x="6462839" y="2731243"/>
            <a:ext cx="581169" cy="3441523"/>
          </a:xfrm>
          <a:prstGeom prst="uturnArrow">
            <a:avLst>
              <a:gd name="adj1" fmla="val 12998"/>
              <a:gd name="adj2" fmla="val 12998"/>
              <a:gd name="adj3" fmla="val 32437"/>
              <a:gd name="adj4" fmla="val 19747"/>
              <a:gd name="adj5" fmla="val 254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01CF2D58-C2BD-B98E-E75C-4616E922EFE4}"/>
              </a:ext>
            </a:extLst>
          </p:cNvPr>
          <p:cNvSpPr txBox="1"/>
          <p:nvPr/>
        </p:nvSpPr>
        <p:spPr>
          <a:xfrm>
            <a:off x="4520830"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6" name="TextBox 205">
            <a:extLst>
              <a:ext uri="{FF2B5EF4-FFF2-40B4-BE49-F238E27FC236}">
                <a16:creationId xmlns:a16="http://schemas.microsoft.com/office/drawing/2014/main" id="{07EA1743-3CDF-A414-D5F1-B65D113A9442}"/>
              </a:ext>
            </a:extLst>
          </p:cNvPr>
          <p:cNvSpPr txBox="1"/>
          <p:nvPr/>
        </p:nvSpPr>
        <p:spPr>
          <a:xfrm>
            <a:off x="5634344"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7" name="TextBox 206">
            <a:extLst>
              <a:ext uri="{FF2B5EF4-FFF2-40B4-BE49-F238E27FC236}">
                <a16:creationId xmlns:a16="http://schemas.microsoft.com/office/drawing/2014/main" id="{00573B24-1499-5432-265A-94570B9D0F9B}"/>
              </a:ext>
            </a:extLst>
          </p:cNvPr>
          <p:cNvSpPr txBox="1"/>
          <p:nvPr/>
        </p:nvSpPr>
        <p:spPr>
          <a:xfrm>
            <a:off x="6747858"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1</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8" name="TextBox 207">
            <a:extLst>
              <a:ext uri="{FF2B5EF4-FFF2-40B4-BE49-F238E27FC236}">
                <a16:creationId xmlns:a16="http://schemas.microsoft.com/office/drawing/2014/main" id="{CF7D9D2C-DA47-F17A-669B-2ADAACEFC598}"/>
              </a:ext>
            </a:extLst>
          </p:cNvPr>
          <p:cNvSpPr txBox="1"/>
          <p:nvPr/>
        </p:nvSpPr>
        <p:spPr>
          <a:xfrm>
            <a:off x="7861372" y="6239030"/>
            <a:ext cx="537476"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0</a:t>
            </a:r>
            <a:endParaRPr kumimoji="0" lang="ko-KR" altLang="en-US" sz="2400" b="1" i="0" u="none" strike="noStrike" kern="1200" cap="none" spc="0" normalizeH="0" baseline="-2500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209" name="TextBox 208">
            <a:extLst>
              <a:ext uri="{FF2B5EF4-FFF2-40B4-BE49-F238E27FC236}">
                <a16:creationId xmlns:a16="http://schemas.microsoft.com/office/drawing/2014/main" id="{72059A4A-4675-0AF1-5D07-E4B1D16A19E3}"/>
              </a:ext>
            </a:extLst>
          </p:cNvPr>
          <p:cNvSpPr txBox="1"/>
          <p:nvPr/>
        </p:nvSpPr>
        <p:spPr>
          <a:xfrm>
            <a:off x="3646974" y="6239030"/>
            <a:ext cx="1047389" cy="369332"/>
          </a:xfrm>
          <a:prstGeom prst="rect">
            <a:avLst/>
          </a:prstGeom>
          <a:noFill/>
          <a:ln>
            <a:noFill/>
          </a:ln>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rPr>
              <a:t>Result:</a:t>
            </a:r>
            <a:endParaRPr kumimoji="0" lang="ko-KR" altLang="en-US" sz="2400" b="1" i="0" u="none" strike="noStrike" kern="1200" cap="none" spc="0" normalizeH="0" baseline="0" noProof="0" dirty="0">
              <a:ln>
                <a:noFill/>
              </a:ln>
              <a:solidFill>
                <a:srgbClr val="FF0000"/>
              </a:solidFill>
              <a:effectLst/>
              <a:uLnTx/>
              <a:uFillTx/>
              <a:latin typeface="Cambria" panose="02040503050406030204" pitchFamily="18" charset="0"/>
              <a:ea typeface="맑은 고딕" panose="020B0503020000020004" pitchFamily="34" charset="-127"/>
              <a:cs typeface="+mn-cs"/>
            </a:endParaRPr>
          </a:p>
        </p:txBody>
      </p:sp>
      <p:sp>
        <p:nvSpPr>
          <p:cNvPr id="196" name="Rectangle 195">
            <a:extLst>
              <a:ext uri="{FF2B5EF4-FFF2-40B4-BE49-F238E27FC236}">
                <a16:creationId xmlns:a16="http://schemas.microsoft.com/office/drawing/2014/main" id="{EC653F93-2B17-147D-A742-F69F0BD2B921}"/>
              </a:ext>
            </a:extLst>
          </p:cNvPr>
          <p:cNvSpPr/>
          <p:nvPr/>
        </p:nvSpPr>
        <p:spPr>
          <a:xfrm>
            <a:off x="8290641" y="2134603"/>
            <a:ext cx="786007" cy="4381958"/>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Rectangle 209">
            <a:extLst>
              <a:ext uri="{FF2B5EF4-FFF2-40B4-BE49-F238E27FC236}">
                <a16:creationId xmlns:a16="http://schemas.microsoft.com/office/drawing/2014/main" id="{A5B43075-0402-8440-0E4B-90399C0CEA1C}"/>
              </a:ext>
            </a:extLst>
          </p:cNvPr>
          <p:cNvSpPr/>
          <p:nvPr/>
        </p:nvSpPr>
        <p:spPr>
          <a:xfrm>
            <a:off x="119270" y="1974213"/>
            <a:ext cx="7003660" cy="4586166"/>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1" name="Rectangle 210">
            <a:extLst>
              <a:ext uri="{FF2B5EF4-FFF2-40B4-BE49-F238E27FC236}">
                <a16:creationId xmlns:a16="http://schemas.microsoft.com/office/drawing/2014/main" id="{4BAC58DE-BEFD-86AA-9215-FEC4AB516A6A}"/>
              </a:ext>
            </a:extLst>
          </p:cNvPr>
          <p:cNvSpPr/>
          <p:nvPr/>
        </p:nvSpPr>
        <p:spPr>
          <a:xfrm>
            <a:off x="7122930" y="1987464"/>
            <a:ext cx="1190941" cy="4586165"/>
          </a:xfrm>
          <a:prstGeom prst="rect">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2" name="Rounded Rectangular Callout 211">
            <a:extLst>
              <a:ext uri="{FF2B5EF4-FFF2-40B4-BE49-F238E27FC236}">
                <a16:creationId xmlns:a16="http://schemas.microsoft.com/office/drawing/2014/main" id="{B2FA120D-ED33-9E9D-77A3-F35E7849F0FA}"/>
              </a:ext>
            </a:extLst>
          </p:cNvPr>
          <p:cNvSpPr/>
          <p:nvPr/>
        </p:nvSpPr>
        <p:spPr bwMode="auto">
          <a:xfrm>
            <a:off x="79041" y="3164550"/>
            <a:ext cx="6783821" cy="980015"/>
          </a:xfrm>
          <a:prstGeom prst="wedgeRoundRectCallout">
            <a:avLst>
              <a:gd name="adj1" fmla="val 54483"/>
              <a:gd name="adj2" fmla="val -49911"/>
              <a:gd name="adj3" fmla="val 16667"/>
            </a:avLst>
          </a:prstGeom>
          <a:solidFill>
            <a:srgbClr val="FBF7F5"/>
          </a:solidFill>
          <a:ln w="19050" cap="flat" cmpd="sng" algn="ctr">
            <a:solidFill>
              <a:srgbClr val="67655C"/>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 </a:t>
            </a:r>
            <a:r>
              <a:rPr kumimoji="0" lang="en-US" sz="2000" b="0" i="0" u="none" strike="noStrike" kern="1200" cap="none" spc="0" normalizeH="0" baseline="0" noProof="0" dirty="0" err="1">
                <a:ln>
                  <a:noFill/>
                </a:ln>
                <a:solidFill>
                  <a:prstClr val="black"/>
                </a:solidFill>
                <a:effectLst/>
                <a:uLnTx/>
                <a:uFillTx/>
                <a:latin typeface="Avenir Next" panose="020B0503020202020204" pitchFamily="34" charset="0"/>
                <a:ea typeface="ＭＳ Ｐゴシック" panose="020B0600070205080204" pitchFamily="34" charset="-128"/>
                <a:cs typeface="+mn-cs"/>
              </a:rPr>
              <a:t>bitline</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reads as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 only when all the target cells store ‘</a:t>
            </a:r>
            <a:r>
              <a:rPr kumimoji="0" lang="en-US" sz="2000" b="1" i="0" u="none" strike="noStrike" kern="1200" cap="none" spc="0" normalizeH="0" baseline="0" noProof="0" dirty="0">
                <a:ln>
                  <a:noFill/>
                </a:ln>
                <a:solidFill>
                  <a:srgbClr val="FF0000"/>
                </a:solidFill>
                <a:effectLst/>
                <a:uLnTx/>
                <a:uFillTx/>
                <a:latin typeface="Avenir Next" panose="020B0503020202020204" pitchFamily="34" charset="0"/>
                <a:ea typeface="ＭＳ Ｐゴシック" panose="020B0600070205080204" pitchFamily="34" charset="-128"/>
                <a:cs typeface="+mn-cs"/>
              </a:rPr>
              <a:t>0</a:t>
            </a:r>
            <a:r>
              <a:rPr kumimoji="0" lang="en-US" sz="2000" b="0" i="0" u="none" strike="noStrike" kern="1200" cap="none" spc="0" normalizeH="0" baseline="0" noProof="0" dirty="0">
                <a:ln>
                  <a:noFill/>
                </a:ln>
                <a:solidFill>
                  <a:prstClr val="black"/>
                </a:solidFill>
                <a:effectLst/>
                <a:uLnTx/>
                <a:uFillTx/>
                <a:latin typeface="Avenir Next" panose="020B0503020202020204" pitchFamily="34" charset="0"/>
                <a:ea typeface="ＭＳ Ｐゴシック" panose="020B0600070205080204" pitchFamily="34" charset="-128"/>
                <a:cs typeface="+mn-cs"/>
              </a:rPr>
              <a: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sym typeface="Wingdings" pitchFamily="2" charset="2"/>
              </a:rPr>
              <a:t> Equivalent to the bitwise OR of all the target cells </a:t>
            </a:r>
            <a:endParaRPr kumimoji="0" lang="en-US" sz="2000" b="0" i="0" u="none" strike="noStrike" kern="1200" cap="none" spc="0" normalizeH="0" baseline="0" noProof="0" dirty="0">
              <a:ln>
                <a:noFill/>
              </a:ln>
              <a:solidFill>
                <a:srgbClr val="C80060"/>
              </a:solidFill>
              <a:effectLst/>
              <a:uLnTx/>
              <a:uFillTx/>
              <a:latin typeface="Avenir Next" panose="020B0503020202020204" pitchFamily="34" charset="0"/>
              <a:ea typeface="ＭＳ Ｐゴシック" panose="020B0600070205080204" pitchFamily="34" charset="-128"/>
              <a:cs typeface="+mn-cs"/>
            </a:endParaRPr>
          </a:p>
        </p:txBody>
      </p:sp>
      <p:sp>
        <p:nvSpPr>
          <p:cNvPr id="213" name="Slide Number Placeholder 3">
            <a:extLst>
              <a:ext uri="{FF2B5EF4-FFF2-40B4-BE49-F238E27FC236}">
                <a16:creationId xmlns:a16="http://schemas.microsoft.com/office/drawing/2014/main" id="{DEAC2B7B-C9E8-6B04-A06C-0CCF12CA873C}"/>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115</a:t>
            </a:fld>
            <a:endParaRPr lang="en-US" sz="1600" b="0" dirty="0">
              <a:solidFill>
                <a:srgbClr val="000000"/>
              </a:solidFill>
              <a:latin typeface="Garamond" charset="0"/>
            </a:endParaRPr>
          </a:p>
        </p:txBody>
      </p:sp>
    </p:spTree>
    <p:extLst>
      <p:ext uri="{BB962C8B-B14F-4D97-AF65-F5344CB8AC3E}">
        <p14:creationId xmlns:p14="http://schemas.microsoft.com/office/powerpoint/2010/main" val="337128614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3FBCB-2C2D-44B9-612D-B835A4A25E95}"/>
              </a:ext>
            </a:extLst>
          </p:cNvPr>
          <p:cNvSpPr>
            <a:spLocks noGrp="1"/>
          </p:cNvSpPr>
          <p:nvPr>
            <p:ph type="title"/>
          </p:nvPr>
        </p:nvSpPr>
        <p:spPr/>
        <p:txBody>
          <a:bodyPr/>
          <a:lstStyle/>
          <a:p>
            <a:r>
              <a:rPr lang="en-CH" dirty="0"/>
              <a:t>Other Types of Bitwise Operations</a:t>
            </a:r>
          </a:p>
        </p:txBody>
      </p:sp>
      <p:sp>
        <p:nvSpPr>
          <p:cNvPr id="210" name="Rectangle 209">
            <a:extLst>
              <a:ext uri="{FF2B5EF4-FFF2-40B4-BE49-F238E27FC236}">
                <a16:creationId xmlns:a16="http://schemas.microsoft.com/office/drawing/2014/main" id="{DB70C486-55DA-B33C-0324-EED4D30DCB66}"/>
              </a:ext>
            </a:extLst>
          </p:cNvPr>
          <p:cNvSpPr/>
          <p:nvPr/>
        </p:nvSpPr>
        <p:spPr>
          <a:xfrm>
            <a:off x="0" y="1149325"/>
            <a:ext cx="9143997" cy="1865840"/>
          </a:xfrm>
          <a:prstGeom prst="rect">
            <a:avLst/>
          </a:prstGeom>
          <a:solidFill>
            <a:srgbClr val="FBF7F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C80060"/>
                </a:solidFill>
                <a:latin typeface="Avenir Next Medium" panose="020B0503020202020204" pitchFamily="34" charset="0"/>
              </a:rPr>
              <a:t>Flash-Cosmos </a:t>
            </a:r>
            <a:r>
              <a:rPr lang="en-US" sz="2800" dirty="0">
                <a:solidFill>
                  <a:schemeClr val="tx1"/>
                </a:solidFill>
                <a:latin typeface="Avenir Next Medium" panose="020B0503020202020204" pitchFamily="34" charset="0"/>
              </a:rPr>
              <a:t>also enables </a:t>
            </a:r>
            <a:br>
              <a:rPr lang="en-US" sz="2800" dirty="0">
                <a:solidFill>
                  <a:schemeClr val="tx1"/>
                </a:solidFill>
                <a:latin typeface="Avenir Next Medium" panose="020B0503020202020204" pitchFamily="34" charset="0"/>
              </a:rPr>
            </a:br>
            <a:r>
              <a:rPr lang="en-US" sz="2800" dirty="0">
                <a:solidFill>
                  <a:schemeClr val="accent1"/>
                </a:solidFill>
                <a:latin typeface="Avenir Next Medium" panose="020B0503020202020204" pitchFamily="34" charset="0"/>
              </a:rPr>
              <a:t>other types of bitwise operations </a:t>
            </a:r>
            <a:r>
              <a:rPr lang="en-US" sz="2800" dirty="0">
                <a:solidFill>
                  <a:schemeClr val="tx1"/>
                </a:solidFill>
                <a:latin typeface="Avenir Next Medium" panose="020B0503020202020204" pitchFamily="34" charset="0"/>
              </a:rPr>
              <a:t>(NOT/NAND/NOR/XOR/XNOR) </a:t>
            </a:r>
          </a:p>
          <a:p>
            <a:pPr algn="ctr"/>
            <a:r>
              <a:rPr lang="en-US" sz="2800" dirty="0">
                <a:solidFill>
                  <a:schemeClr val="tx1"/>
                </a:solidFill>
                <a:latin typeface="Avenir Next Medium" panose="020B0503020202020204" pitchFamily="34" charset="0"/>
              </a:rPr>
              <a:t>leveraging </a:t>
            </a:r>
            <a:r>
              <a:rPr lang="en-US" sz="2800" dirty="0">
                <a:solidFill>
                  <a:schemeClr val="accent6">
                    <a:lumMod val="75000"/>
                  </a:schemeClr>
                </a:solidFill>
                <a:latin typeface="Avenir Next Medium" panose="020B0503020202020204" pitchFamily="34" charset="0"/>
              </a:rPr>
              <a:t>existing features </a:t>
            </a:r>
            <a:r>
              <a:rPr lang="en-US" sz="2800" dirty="0">
                <a:solidFill>
                  <a:schemeClr val="tx1"/>
                </a:solidFill>
                <a:latin typeface="Avenir Next Medium" panose="020B0503020202020204" pitchFamily="34" charset="0"/>
              </a:rPr>
              <a:t>of NAND flash memory</a:t>
            </a:r>
            <a:endParaRPr lang="en-CH" sz="2800" dirty="0">
              <a:solidFill>
                <a:schemeClr val="tx1"/>
              </a:solidFill>
              <a:latin typeface="Avenir Next Medium" panose="020B0503020202020204" pitchFamily="34" charset="0"/>
            </a:endParaRPr>
          </a:p>
        </p:txBody>
      </p:sp>
      <p:grpSp>
        <p:nvGrpSpPr>
          <p:cNvPr id="217" name="Group 216">
            <a:extLst>
              <a:ext uri="{FF2B5EF4-FFF2-40B4-BE49-F238E27FC236}">
                <a16:creationId xmlns:a16="http://schemas.microsoft.com/office/drawing/2014/main" id="{8C214A51-2464-E56C-4A85-E6DA58FAC007}"/>
              </a:ext>
            </a:extLst>
          </p:cNvPr>
          <p:cNvGrpSpPr/>
          <p:nvPr/>
        </p:nvGrpSpPr>
        <p:grpSpPr>
          <a:xfrm>
            <a:off x="550818" y="3193636"/>
            <a:ext cx="8041409" cy="3597779"/>
            <a:chOff x="550818" y="3193636"/>
            <a:chExt cx="8041409" cy="3597779"/>
          </a:xfrm>
        </p:grpSpPr>
        <p:pic>
          <p:nvPicPr>
            <p:cNvPr id="214" name="Content Placeholder 6">
              <a:extLst>
                <a:ext uri="{FF2B5EF4-FFF2-40B4-BE49-F238E27FC236}">
                  <a16:creationId xmlns:a16="http://schemas.microsoft.com/office/drawing/2014/main" id="{82F4DD63-CF5D-FC5A-571C-B15A78309BF6}"/>
                </a:ext>
              </a:extLst>
            </p:cNvPr>
            <p:cNvPicPr>
              <a:picLocks noChangeAspect="1"/>
            </p:cNvPicPr>
            <p:nvPr/>
          </p:nvPicPr>
          <p:blipFill>
            <a:blip r:embed="rId3"/>
            <a:stretch>
              <a:fillRect/>
            </a:stretch>
          </p:blipFill>
          <p:spPr>
            <a:xfrm>
              <a:off x="550818" y="3193636"/>
              <a:ext cx="8041409" cy="2079591"/>
            </a:xfrm>
            <a:prstGeom prst="rect">
              <a:avLst/>
            </a:prstGeom>
          </p:spPr>
        </p:pic>
        <p:sp>
          <p:nvSpPr>
            <p:cNvPr id="215" name="TextBox 214">
              <a:extLst>
                <a:ext uri="{FF2B5EF4-FFF2-40B4-BE49-F238E27FC236}">
                  <a16:creationId xmlns:a16="http://schemas.microsoft.com/office/drawing/2014/main" id="{904AE1A1-4423-6F87-441D-20920358511E}"/>
                </a:ext>
              </a:extLst>
            </p:cNvPr>
            <p:cNvSpPr txBox="1"/>
            <p:nvPr/>
          </p:nvSpPr>
          <p:spPr>
            <a:xfrm>
              <a:off x="1746472" y="6329750"/>
              <a:ext cx="5586662" cy="461665"/>
            </a:xfrm>
            <a:prstGeom prst="rect">
              <a:avLst/>
            </a:prstGeom>
            <a:noFill/>
          </p:spPr>
          <p:txBody>
            <a:bodyPr wrap="square">
              <a:spAutoFit/>
            </a:bodyPr>
            <a:lstStyle/>
            <a:p>
              <a:pPr algn="ctr"/>
              <a:r>
                <a:rPr lang="en-US" sz="2400" dirty="0">
                  <a:latin typeface="Avenir Next Medium" panose="020B0503020202020204" pitchFamily="34" charset="0"/>
                  <a:hlinkClick r:id="rId4"/>
                </a:rPr>
                <a:t>https://arxiv.org/abs/2209.05566.pdf</a:t>
              </a:r>
              <a:endParaRPr lang="en-US" sz="2400" dirty="0">
                <a:solidFill>
                  <a:schemeClr val="tx1"/>
                </a:solidFill>
                <a:latin typeface="Avenir Next Medium" panose="020B0503020202020204" pitchFamily="34" charset="0"/>
              </a:endParaRPr>
            </a:p>
          </p:txBody>
        </p:sp>
        <p:pic>
          <p:nvPicPr>
            <p:cNvPr id="216" name="Picture 215">
              <a:hlinkClick r:id="rId4"/>
              <a:extLst>
                <a:ext uri="{FF2B5EF4-FFF2-40B4-BE49-F238E27FC236}">
                  <a16:creationId xmlns:a16="http://schemas.microsoft.com/office/drawing/2014/main" id="{412CABE1-72A1-E708-283F-01B0ABA3EBCB}"/>
                </a:ext>
              </a:extLst>
            </p:cNvPr>
            <p:cNvPicPr>
              <a:picLocks noChangeAspect="1"/>
            </p:cNvPicPr>
            <p:nvPr/>
          </p:nvPicPr>
          <p:blipFill>
            <a:blip r:embed="rId5"/>
            <a:stretch>
              <a:fillRect/>
            </a:stretch>
          </p:blipFill>
          <p:spPr>
            <a:xfrm>
              <a:off x="4100140" y="5331814"/>
              <a:ext cx="942764" cy="939348"/>
            </a:xfrm>
            <a:prstGeom prst="rect">
              <a:avLst/>
            </a:prstGeom>
          </p:spPr>
        </p:pic>
      </p:grpSp>
      <p:sp>
        <p:nvSpPr>
          <p:cNvPr id="3" name="Slide Number Placeholder 3">
            <a:extLst>
              <a:ext uri="{FF2B5EF4-FFF2-40B4-BE49-F238E27FC236}">
                <a16:creationId xmlns:a16="http://schemas.microsoft.com/office/drawing/2014/main" id="{EBF08E4B-C709-0A6F-340F-E0C0BD7ACCDB}"/>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116</a:t>
            </a:fld>
            <a:endParaRPr lang="en-US" sz="1600" b="0" dirty="0">
              <a:solidFill>
                <a:srgbClr val="000000"/>
              </a:solidFill>
              <a:latin typeface="Garamond" charset="0"/>
            </a:endParaRPr>
          </a:p>
        </p:txBody>
      </p:sp>
    </p:spTree>
    <p:extLst>
      <p:ext uri="{BB962C8B-B14F-4D97-AF65-F5344CB8AC3E}">
        <p14:creationId xmlns:p14="http://schemas.microsoft.com/office/powerpoint/2010/main" val="2104864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21AF30-57B6-696E-BFC8-F40F838FEC43}"/>
              </a:ext>
            </a:extLst>
          </p:cNvPr>
          <p:cNvSpPr>
            <a:spLocks noGrp="1"/>
          </p:cNvSpPr>
          <p:nvPr>
            <p:ph type="title"/>
          </p:nvPr>
        </p:nvSpPr>
        <p:spPr/>
        <p:txBody>
          <a:bodyPr/>
          <a:lstStyle/>
          <a:p>
            <a:r>
              <a:rPr lang="en-CH" dirty="0"/>
              <a:t>Summary: Flash-Cosmos</a:t>
            </a:r>
          </a:p>
        </p:txBody>
      </p:sp>
      <p:grpSp>
        <p:nvGrpSpPr>
          <p:cNvPr id="6" name="Group 5">
            <a:extLst>
              <a:ext uri="{FF2B5EF4-FFF2-40B4-BE49-F238E27FC236}">
                <a16:creationId xmlns:a16="http://schemas.microsoft.com/office/drawing/2014/main" id="{F8E1E7A7-1411-02B9-615C-BB5DEA9FF099}"/>
              </a:ext>
            </a:extLst>
          </p:cNvPr>
          <p:cNvGrpSpPr/>
          <p:nvPr/>
        </p:nvGrpSpPr>
        <p:grpSpPr>
          <a:xfrm>
            <a:off x="118182" y="1248837"/>
            <a:ext cx="8682697" cy="1489870"/>
            <a:chOff x="118182" y="1151787"/>
            <a:chExt cx="8682697" cy="1489870"/>
          </a:xfrm>
        </p:grpSpPr>
        <p:sp>
          <p:nvSpPr>
            <p:cNvPr id="7" name="Content Placeholder 3">
              <a:extLst>
                <a:ext uri="{FF2B5EF4-FFF2-40B4-BE49-F238E27FC236}">
                  <a16:creationId xmlns:a16="http://schemas.microsoft.com/office/drawing/2014/main" id="{D3888307-A581-993F-B278-4C95C106526C}"/>
                </a:ext>
              </a:extLst>
            </p:cNvPr>
            <p:cNvSpPr txBox="1">
              <a:spLocks/>
            </p:cNvSpPr>
            <p:nvPr/>
          </p:nvSpPr>
          <p:spPr>
            <a:xfrm>
              <a:off x="1240268" y="1151787"/>
              <a:ext cx="7560611" cy="1489870"/>
            </a:xfrm>
            <a:prstGeom prst="roundRect">
              <a:avLst>
                <a:gd name="adj" fmla="val 10828"/>
              </a:avLst>
            </a:prstGeom>
            <a:solidFill>
              <a:srgbClr val="FBF7F5"/>
            </a:solidFill>
            <a:ln w="19050">
              <a:solidFill>
                <a:srgbClr val="66665C"/>
              </a:solidFill>
            </a:ln>
          </p:spPr>
          <p:txBody>
            <a:bodyPr vert="horz" wrap="square" lIns="91440" tIns="45720" rIns="91440" bIns="45720" rtlCol="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b="1" kern="1200">
                  <a:solidFill>
                    <a:schemeClr val="tx1"/>
                  </a:solidFill>
                  <a:latin typeface="Cambria" panose="02040503050406030204" pitchFamily="18"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1" kern="1200">
                  <a:solidFill>
                    <a:schemeClr val="tx1"/>
                  </a:solidFill>
                  <a:latin typeface="Cambria" panose="02040503050406030204"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200" b="1" kern="1200">
                  <a:solidFill>
                    <a:schemeClr val="tx1"/>
                  </a:solidFill>
                  <a:latin typeface="Cambria" panose="02040503050406030204"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200" b="1" kern="1200">
                  <a:solidFill>
                    <a:schemeClr val="tx1"/>
                  </a:solidFill>
                  <a:latin typeface="Cambria" panose="02040503050406030204"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200" b="1" kern="1200">
                  <a:solidFill>
                    <a:schemeClr val="tx1"/>
                  </a:solidFill>
                  <a:latin typeface="Cambria" panose="02040503050406030204"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4572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The first work </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that enables </a:t>
              </a:r>
              <a:b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in-flash multi-operand bulk bitwise operations </a:t>
              </a:r>
              <a:b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with a </a:t>
              </a: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single sensing operation</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and </a:t>
              </a: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high reliability</a:t>
              </a:r>
            </a:p>
          </p:txBody>
        </p:sp>
        <p:pic>
          <p:nvPicPr>
            <p:cNvPr id="8" name="Graphic 7" descr="Badge Tick with solid fill">
              <a:extLst>
                <a:ext uri="{FF2B5EF4-FFF2-40B4-BE49-F238E27FC236}">
                  <a16:creationId xmlns:a16="http://schemas.microsoft.com/office/drawing/2014/main" id="{24FF4A1C-A0AC-2E53-B183-65B541AC43E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8182" y="1393802"/>
              <a:ext cx="1005840" cy="1005840"/>
            </a:xfrm>
            <a:prstGeom prst="rect">
              <a:avLst/>
            </a:prstGeom>
          </p:spPr>
        </p:pic>
      </p:grpSp>
      <p:grpSp>
        <p:nvGrpSpPr>
          <p:cNvPr id="12" name="Group 11">
            <a:extLst>
              <a:ext uri="{FF2B5EF4-FFF2-40B4-BE49-F238E27FC236}">
                <a16:creationId xmlns:a16="http://schemas.microsoft.com/office/drawing/2014/main" id="{AEFD5C5E-47C9-5A53-358C-0BA6ED8A533B}"/>
              </a:ext>
            </a:extLst>
          </p:cNvPr>
          <p:cNvGrpSpPr/>
          <p:nvPr/>
        </p:nvGrpSpPr>
        <p:grpSpPr>
          <a:xfrm>
            <a:off x="163902" y="2928929"/>
            <a:ext cx="8636977" cy="985236"/>
            <a:chOff x="163902" y="3559646"/>
            <a:chExt cx="8636977" cy="985236"/>
          </a:xfrm>
        </p:grpSpPr>
        <p:sp>
          <p:nvSpPr>
            <p:cNvPr id="13" name="Content Placeholder 3">
              <a:extLst>
                <a:ext uri="{FF2B5EF4-FFF2-40B4-BE49-F238E27FC236}">
                  <a16:creationId xmlns:a16="http://schemas.microsoft.com/office/drawing/2014/main" id="{2FF1A921-1F98-E873-D24F-C7C5FE20B59E}"/>
                </a:ext>
              </a:extLst>
            </p:cNvPr>
            <p:cNvSpPr txBox="1">
              <a:spLocks/>
            </p:cNvSpPr>
            <p:nvPr/>
          </p:nvSpPr>
          <p:spPr>
            <a:xfrm>
              <a:off x="1240268" y="3559646"/>
              <a:ext cx="7560611" cy="985236"/>
            </a:xfrm>
            <a:prstGeom prst="roundRect">
              <a:avLst>
                <a:gd name="adj" fmla="val 16542"/>
              </a:avLst>
            </a:prstGeom>
            <a:solidFill>
              <a:srgbClr val="FBF7F5"/>
            </a:solidFill>
            <a:ln w="19050">
              <a:solidFill>
                <a:srgbClr val="66665C"/>
              </a:solidFill>
            </a:ln>
          </p:spPr>
          <p:txBody>
            <a:bodyPr vert="horz" wrap="square" lIns="91440" tIns="45720" rIns="91440" bIns="45720" rtlCol="0" anchor="ctr" anchorCtr="0">
              <a:noAutofit/>
            </a:bodyPr>
            <a:lstStyle>
              <a:defPPr>
                <a:defRPr lang="en-US"/>
              </a:defPPr>
              <a:lvl1pPr indent="0" algn="ctr">
                <a:lnSpc>
                  <a:spcPct val="110000"/>
                </a:lnSpc>
                <a:spcBef>
                  <a:spcPts val="1000"/>
                </a:spcBef>
                <a:spcAft>
                  <a:spcPts val="300"/>
                </a:spcAft>
                <a:buFont typeface="Arial" panose="020B0604020202020204" pitchFamily="34" charset="0"/>
                <a:buNone/>
                <a:defRPr sz="2400" b="0">
                  <a:latin typeface="Cambria" panose="02040503050406030204" pitchFamily="18" charset="0"/>
                </a:defRPr>
              </a:lvl1pPr>
              <a:lvl2pPr marL="685800" indent="-228600" defTabSz="914400">
                <a:lnSpc>
                  <a:spcPct val="90000"/>
                </a:lnSpc>
                <a:spcBef>
                  <a:spcPts val="500"/>
                </a:spcBef>
                <a:buFont typeface="Arial" panose="020B0604020202020204" pitchFamily="34" charset="0"/>
                <a:buChar char="•"/>
                <a:defRPr sz="2400" b="1">
                  <a:latin typeface="Cambria" panose="02040503050406030204" pitchFamily="18" charset="0"/>
                </a:defRPr>
              </a:lvl2pPr>
              <a:lvl3pPr marL="11430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3pPr>
              <a:lvl4pPr marL="16002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4pPr>
              <a:lvl5pPr marL="20574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Improves performance </a:t>
              </a:r>
              <a:b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by </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32x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25x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3.5x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over </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OSP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ISP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err="1">
                  <a:ln>
                    <a:noFill/>
                  </a:ln>
                  <a:solidFill>
                    <a:srgbClr val="C80060"/>
                  </a:solidFill>
                  <a:effectLst/>
                  <a:uLnTx/>
                  <a:uFillTx/>
                  <a:latin typeface="Avenir Next Medium" panose="020B0503020202020204" pitchFamily="34" charset="0"/>
                  <a:ea typeface="+mn-ea"/>
                  <a:cs typeface="+mn-cs"/>
                </a:rPr>
                <a:t>ParaBit</a:t>
              </a:r>
              <a:endPar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pic>
          <p:nvPicPr>
            <p:cNvPr id="14" name="Graphic 13" descr="Bar graph with upward trend with solid fill">
              <a:extLst>
                <a:ext uri="{FF2B5EF4-FFF2-40B4-BE49-F238E27FC236}">
                  <a16:creationId xmlns:a16="http://schemas.microsoft.com/office/drawing/2014/main" id="{82F73D21-72E3-240B-8304-A3DB414C3DB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63902" y="3595064"/>
              <a:ext cx="914400" cy="914400"/>
            </a:xfrm>
            <a:prstGeom prst="rect">
              <a:avLst/>
            </a:prstGeom>
          </p:spPr>
        </p:pic>
      </p:grpSp>
      <p:grpSp>
        <p:nvGrpSpPr>
          <p:cNvPr id="15" name="Group 14">
            <a:extLst>
              <a:ext uri="{FF2B5EF4-FFF2-40B4-BE49-F238E27FC236}">
                <a16:creationId xmlns:a16="http://schemas.microsoft.com/office/drawing/2014/main" id="{559DFC99-B464-C499-D6B5-67E5934BA977}"/>
              </a:ext>
            </a:extLst>
          </p:cNvPr>
          <p:cNvGrpSpPr/>
          <p:nvPr/>
        </p:nvGrpSpPr>
        <p:grpSpPr>
          <a:xfrm>
            <a:off x="163902" y="4104387"/>
            <a:ext cx="8636976" cy="1030490"/>
            <a:chOff x="163902" y="4830765"/>
            <a:chExt cx="8636976" cy="1030490"/>
          </a:xfrm>
        </p:grpSpPr>
        <p:sp>
          <p:nvSpPr>
            <p:cNvPr id="16" name="Content Placeholder 3">
              <a:extLst>
                <a:ext uri="{FF2B5EF4-FFF2-40B4-BE49-F238E27FC236}">
                  <a16:creationId xmlns:a16="http://schemas.microsoft.com/office/drawing/2014/main" id="{E6E92876-893B-2880-2E44-779029F8B46E}"/>
                </a:ext>
              </a:extLst>
            </p:cNvPr>
            <p:cNvSpPr txBox="1">
              <a:spLocks/>
            </p:cNvSpPr>
            <p:nvPr/>
          </p:nvSpPr>
          <p:spPr>
            <a:xfrm>
              <a:off x="1240268" y="4830765"/>
              <a:ext cx="7560610" cy="1030490"/>
            </a:xfrm>
            <a:prstGeom prst="roundRect">
              <a:avLst>
                <a:gd name="adj" fmla="val 14775"/>
              </a:avLst>
            </a:prstGeom>
            <a:solidFill>
              <a:srgbClr val="FBF7F5"/>
            </a:solidFill>
            <a:ln w="19050">
              <a:solidFill>
                <a:srgbClr val="66665C"/>
              </a:solidFill>
            </a:ln>
          </p:spPr>
          <p:txBody>
            <a:bodyPr vert="horz" wrap="square" lIns="91440" tIns="45720" rIns="91440" bIns="45720" rtlCol="0" anchor="ctr" anchorCtr="0">
              <a:noAutofit/>
            </a:bodyPr>
            <a:lstStyle>
              <a:defPPr>
                <a:defRPr lang="en-US"/>
              </a:defPPr>
              <a:lvl1pPr indent="0" algn="ctr">
                <a:lnSpc>
                  <a:spcPct val="110000"/>
                </a:lnSpc>
                <a:spcBef>
                  <a:spcPts val="1000"/>
                </a:spcBef>
                <a:spcAft>
                  <a:spcPts val="300"/>
                </a:spcAft>
                <a:buFont typeface="Arial" panose="020B0604020202020204" pitchFamily="34" charset="0"/>
                <a:buNone/>
                <a:defRPr sz="2400" b="0">
                  <a:latin typeface="Cambria" panose="02040503050406030204" pitchFamily="18" charset="0"/>
                </a:defRPr>
              </a:lvl1pPr>
              <a:lvl2pPr marL="685800" indent="-228600" defTabSz="914400">
                <a:lnSpc>
                  <a:spcPct val="90000"/>
                </a:lnSpc>
                <a:spcBef>
                  <a:spcPts val="500"/>
                </a:spcBef>
                <a:buFont typeface="Arial" panose="020B0604020202020204" pitchFamily="34" charset="0"/>
                <a:buChar char="•"/>
                <a:defRPr sz="2400" b="1">
                  <a:latin typeface="Cambria" panose="02040503050406030204" pitchFamily="18" charset="0"/>
                </a:defRPr>
              </a:lvl2pPr>
              <a:lvl3pPr marL="11430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3pPr>
              <a:lvl4pPr marL="16002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4pPr>
              <a:lvl5pPr marL="20574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Improves energy efficiency </a:t>
              </a:r>
              <a:br>
                <a:rPr kumimoji="0" lang="en-US"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b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by </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95x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13.4x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4472C4"/>
                  </a:solidFill>
                  <a:effectLst/>
                  <a:uLnTx/>
                  <a:uFillTx/>
                  <a:latin typeface="Avenir Next Medium" panose="020B0503020202020204" pitchFamily="34" charset="0"/>
                  <a:ea typeface="+mn-ea"/>
                  <a:cs typeface="+mn-cs"/>
                </a:rPr>
                <a:t>3.3x</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 over </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OSP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a:ln>
                    <a:noFill/>
                  </a:ln>
                  <a:solidFill>
                    <a:srgbClr val="C80060"/>
                  </a:solidFill>
                  <a:effectLst/>
                  <a:uLnTx/>
                  <a:uFillTx/>
                  <a:latin typeface="Avenir Next Medium" panose="020B0503020202020204" pitchFamily="34" charset="0"/>
                  <a:ea typeface="+mn-ea"/>
                  <a:cs typeface="+mn-cs"/>
                </a:rPr>
                <a:t>ISP</a:t>
              </a:r>
              <a:r>
                <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rPr>
                <a:t>/</a:t>
              </a:r>
              <a:r>
                <a:rPr kumimoji="0" lang="en-US" sz="2400" b="0" i="0" u="none" strike="noStrike" kern="1200" cap="none" spc="0" normalizeH="0" baseline="0" noProof="0" dirty="0" err="1">
                  <a:ln>
                    <a:noFill/>
                  </a:ln>
                  <a:solidFill>
                    <a:srgbClr val="C80060"/>
                  </a:solidFill>
                  <a:effectLst/>
                  <a:uLnTx/>
                  <a:uFillTx/>
                  <a:latin typeface="Avenir Next Medium" panose="020B0503020202020204" pitchFamily="34" charset="0"/>
                  <a:ea typeface="+mn-ea"/>
                  <a:cs typeface="+mn-cs"/>
                </a:rPr>
                <a:t>ParaBit</a:t>
              </a:r>
              <a:endPar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pic>
          <p:nvPicPr>
            <p:cNvPr id="17" name="Graphic 16" descr="Renewable Energy with solid fill">
              <a:extLst>
                <a:ext uri="{FF2B5EF4-FFF2-40B4-BE49-F238E27FC236}">
                  <a16:creationId xmlns:a16="http://schemas.microsoft.com/office/drawing/2014/main" id="{B7BEC6B7-5D03-02E0-C3EE-AAFC14836BE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63902" y="4888810"/>
              <a:ext cx="914400" cy="914400"/>
            </a:xfrm>
            <a:prstGeom prst="rect">
              <a:avLst/>
            </a:prstGeom>
          </p:spPr>
        </p:pic>
      </p:grpSp>
      <p:grpSp>
        <p:nvGrpSpPr>
          <p:cNvPr id="11" name="Group 10">
            <a:extLst>
              <a:ext uri="{FF2B5EF4-FFF2-40B4-BE49-F238E27FC236}">
                <a16:creationId xmlns:a16="http://schemas.microsoft.com/office/drawing/2014/main" id="{F1066286-BDBE-A6DC-A672-790C144F41CC}"/>
              </a:ext>
            </a:extLst>
          </p:cNvPr>
          <p:cNvGrpSpPr/>
          <p:nvPr/>
        </p:nvGrpSpPr>
        <p:grpSpPr>
          <a:xfrm>
            <a:off x="252567" y="5325099"/>
            <a:ext cx="8548311" cy="1030490"/>
            <a:chOff x="252567" y="5325099"/>
            <a:chExt cx="8548311" cy="1030490"/>
          </a:xfrm>
        </p:grpSpPr>
        <p:sp>
          <p:nvSpPr>
            <p:cNvPr id="3" name="TextBox 2">
              <a:extLst>
                <a:ext uri="{FF2B5EF4-FFF2-40B4-BE49-F238E27FC236}">
                  <a16:creationId xmlns:a16="http://schemas.microsoft.com/office/drawing/2014/main" id="{B4196C3C-5267-5810-E870-F2D1E966830A}"/>
                </a:ext>
              </a:extLst>
            </p:cNvPr>
            <p:cNvSpPr txBox="1"/>
            <p:nvPr/>
          </p:nvSpPr>
          <p:spPr>
            <a:xfrm>
              <a:off x="402200" y="5486401"/>
              <a:ext cx="463588"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H" sz="4000" b="1" i="0" u="none" strike="noStrike" kern="1200" cap="none" spc="0" normalizeH="0" baseline="0" noProof="0" dirty="0">
                  <a:ln>
                    <a:noFill/>
                  </a:ln>
                  <a:solidFill>
                    <a:srgbClr val="C80060"/>
                  </a:solidFill>
                  <a:effectLst/>
                  <a:uLnTx/>
                  <a:uFillTx/>
                  <a:latin typeface="Cambria" panose="02040503050406030204" pitchFamily="18" charset="0"/>
                  <a:ea typeface="+mn-ea"/>
                  <a:cs typeface="+mn-cs"/>
                </a:rPr>
                <a:t>$</a:t>
              </a:r>
            </a:p>
          </p:txBody>
        </p:sp>
        <p:grpSp>
          <p:nvGrpSpPr>
            <p:cNvPr id="10" name="Group 9">
              <a:extLst>
                <a:ext uri="{FF2B5EF4-FFF2-40B4-BE49-F238E27FC236}">
                  <a16:creationId xmlns:a16="http://schemas.microsoft.com/office/drawing/2014/main" id="{AFA7A7BB-D334-CAC2-110A-EFD74447A6E5}"/>
                </a:ext>
              </a:extLst>
            </p:cNvPr>
            <p:cNvGrpSpPr/>
            <p:nvPr/>
          </p:nvGrpSpPr>
          <p:grpSpPr>
            <a:xfrm>
              <a:off x="252567" y="5325099"/>
              <a:ext cx="8548311" cy="1030490"/>
              <a:chOff x="252567" y="5325099"/>
              <a:chExt cx="8548311" cy="1030490"/>
            </a:xfrm>
          </p:grpSpPr>
          <p:sp>
            <p:nvSpPr>
              <p:cNvPr id="4" name="&quot;No&quot; Symbol 3">
                <a:extLst>
                  <a:ext uri="{FF2B5EF4-FFF2-40B4-BE49-F238E27FC236}">
                    <a16:creationId xmlns:a16="http://schemas.microsoft.com/office/drawing/2014/main" id="{19F9258D-0687-6621-3297-63ECDC86443B}"/>
                  </a:ext>
                </a:extLst>
              </p:cNvPr>
              <p:cNvSpPr/>
              <p:nvPr/>
            </p:nvSpPr>
            <p:spPr>
              <a:xfrm>
                <a:off x="252567" y="5458917"/>
                <a:ext cx="762855" cy="762855"/>
              </a:xfrm>
              <a:prstGeom prst="noSmoking">
                <a:avLst>
                  <a:gd name="adj" fmla="val 8744"/>
                </a:avLst>
              </a:prstGeom>
              <a:solidFill>
                <a:srgbClr val="C80060"/>
              </a:solidFill>
              <a:ln>
                <a:solidFill>
                  <a:srgbClr val="C80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ontent Placeholder 3">
                <a:extLst>
                  <a:ext uri="{FF2B5EF4-FFF2-40B4-BE49-F238E27FC236}">
                    <a16:creationId xmlns:a16="http://schemas.microsoft.com/office/drawing/2014/main" id="{E6A0B946-41EB-8B8A-75F9-76044DF44628}"/>
                  </a:ext>
                </a:extLst>
              </p:cNvPr>
              <p:cNvSpPr txBox="1">
                <a:spLocks/>
              </p:cNvSpPr>
              <p:nvPr/>
            </p:nvSpPr>
            <p:spPr>
              <a:xfrm>
                <a:off x="1240268" y="5325099"/>
                <a:ext cx="7560610" cy="1030490"/>
              </a:xfrm>
              <a:prstGeom prst="roundRect">
                <a:avLst>
                  <a:gd name="adj" fmla="val 14775"/>
                </a:avLst>
              </a:prstGeom>
              <a:solidFill>
                <a:srgbClr val="FBF7F5"/>
              </a:solidFill>
              <a:ln w="19050">
                <a:solidFill>
                  <a:srgbClr val="66665C"/>
                </a:solidFill>
              </a:ln>
            </p:spPr>
            <p:txBody>
              <a:bodyPr vert="horz" wrap="square" lIns="91440" tIns="45720" rIns="91440" bIns="45720" rtlCol="0" anchor="ctr" anchorCtr="0">
                <a:noAutofit/>
              </a:bodyPr>
              <a:lstStyle>
                <a:defPPr>
                  <a:defRPr lang="en-US"/>
                </a:defPPr>
                <a:lvl1pPr indent="0" algn="ctr">
                  <a:lnSpc>
                    <a:spcPct val="110000"/>
                  </a:lnSpc>
                  <a:spcBef>
                    <a:spcPts val="1000"/>
                  </a:spcBef>
                  <a:spcAft>
                    <a:spcPts val="300"/>
                  </a:spcAft>
                  <a:buFont typeface="Arial" panose="020B0604020202020204" pitchFamily="34" charset="0"/>
                  <a:buNone/>
                  <a:defRPr sz="2400" b="0">
                    <a:latin typeface="Cambria" panose="02040503050406030204" pitchFamily="18" charset="0"/>
                  </a:defRPr>
                </a:lvl1pPr>
                <a:lvl2pPr marL="685800" indent="-228600" defTabSz="914400">
                  <a:lnSpc>
                    <a:spcPct val="90000"/>
                  </a:lnSpc>
                  <a:spcBef>
                    <a:spcPts val="500"/>
                  </a:spcBef>
                  <a:buFont typeface="Arial" panose="020B0604020202020204" pitchFamily="34" charset="0"/>
                  <a:buChar char="•"/>
                  <a:defRPr sz="2400" b="1">
                    <a:latin typeface="Cambria" panose="02040503050406030204" pitchFamily="18" charset="0"/>
                  </a:defRPr>
                </a:lvl2pPr>
                <a:lvl3pPr marL="11430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3pPr>
                <a:lvl4pPr marL="16002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4pPr>
                <a:lvl5pPr marL="2057400" indent="-228600" defTabSz="914400">
                  <a:lnSpc>
                    <a:spcPct val="90000"/>
                  </a:lnSpc>
                  <a:spcBef>
                    <a:spcPts val="500"/>
                  </a:spcBef>
                  <a:buFont typeface="Arial" panose="020B0604020202020204" pitchFamily="34" charset="0"/>
                  <a:buChar char="•"/>
                  <a:defRPr sz="2200" b="1">
                    <a:latin typeface="Cambria" panose="02040503050406030204" pitchFamily="18" charset="0"/>
                  </a:defRPr>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marR="0" lvl="0" indent="0" algn="ctr" defTabSz="914400" rtl="0" eaLnBrk="1" fontAlgn="auto" latinLnBrk="0" hangingPunct="1">
                  <a:lnSpc>
                    <a:spcPct val="110000"/>
                  </a:lnSpc>
                  <a:spcBef>
                    <a:spcPts val="1000"/>
                  </a:spcBef>
                  <a:spcAft>
                    <a:spcPts val="300"/>
                  </a:spcAft>
                  <a:buClrTx/>
                  <a:buSzTx/>
                  <a:buFont typeface="Arial" panose="020B0604020202020204" pitchFamily="34" charset="0"/>
                  <a:buNone/>
                  <a:tabLst/>
                  <a:defRPr/>
                </a:pPr>
                <a:r>
                  <a:rPr kumimoji="0" lang="en-GB"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Low-cost</a:t>
                </a:r>
                <a:r>
                  <a:rPr kumimoji="0" lang="en-GB" sz="2400" b="0" i="0" u="none" strike="noStrike" kern="1200" cap="none" spc="0" normalizeH="0" baseline="0" noProof="0" dirty="0">
                    <a:ln>
                      <a:noFill/>
                    </a:ln>
                    <a:solidFill>
                      <a:srgbClr val="000000"/>
                    </a:solidFill>
                    <a:effectLst/>
                    <a:uLnTx/>
                    <a:uFillTx/>
                    <a:latin typeface="Avenir Next Medium" panose="020B0503020202020204" pitchFamily="34" charset="0"/>
                    <a:ea typeface="+mn-ea"/>
                    <a:cs typeface="+mn-cs"/>
                  </a:rPr>
                  <a:t> &amp; requires </a:t>
                </a:r>
                <a:r>
                  <a:rPr kumimoji="0" lang="en-GB" sz="2400" b="0" i="0" u="none" strike="noStrike" kern="1200" cap="none" spc="0" normalizeH="0" baseline="0" noProof="0" dirty="0">
                    <a:ln>
                      <a:noFill/>
                    </a:ln>
                    <a:solidFill>
                      <a:srgbClr val="70AD47">
                        <a:lumMod val="75000"/>
                      </a:srgbClr>
                    </a:solidFill>
                    <a:effectLst/>
                    <a:uLnTx/>
                    <a:uFillTx/>
                    <a:latin typeface="Avenir Next Medium" panose="020B0503020202020204" pitchFamily="34" charset="0"/>
                    <a:ea typeface="+mn-ea"/>
                    <a:cs typeface="+mn-cs"/>
                  </a:rPr>
                  <a:t>no changes </a:t>
                </a:r>
                <a:r>
                  <a:rPr kumimoji="0" lang="en-GB" sz="2400" b="0" i="0" u="none" strike="noStrike" kern="1200" cap="none" spc="0" normalizeH="0" baseline="0" noProof="0" dirty="0">
                    <a:ln>
                      <a:noFill/>
                    </a:ln>
                    <a:solidFill>
                      <a:srgbClr val="000000"/>
                    </a:solidFill>
                    <a:effectLst/>
                    <a:uLnTx/>
                    <a:uFillTx/>
                    <a:latin typeface="Avenir Next Medium" panose="020B0503020202020204" pitchFamily="34" charset="0"/>
                    <a:ea typeface="+mn-ea"/>
                    <a:cs typeface="+mn-cs"/>
                  </a:rPr>
                  <a:t>to flash cell arrays</a:t>
                </a:r>
                <a:endParaRPr kumimoji="0" lang="en-US" sz="2400" b="0" i="0" u="none" strike="noStrike" kern="1200" cap="none" spc="0" normalizeH="0" baseline="0" noProof="0" dirty="0">
                  <a:ln>
                    <a:noFill/>
                  </a:ln>
                  <a:solidFill>
                    <a:prstClr val="black"/>
                  </a:solidFill>
                  <a:effectLst/>
                  <a:uLnTx/>
                  <a:uFillTx/>
                  <a:latin typeface="Avenir Next Medium" panose="020B0503020202020204" pitchFamily="34" charset="0"/>
                  <a:ea typeface="+mn-ea"/>
                  <a:cs typeface="+mn-cs"/>
                </a:endParaRPr>
              </a:p>
            </p:txBody>
          </p:sp>
        </p:grpSp>
      </p:grpSp>
      <p:sp>
        <p:nvSpPr>
          <p:cNvPr id="18" name="Slide Number Placeholder 3">
            <a:extLst>
              <a:ext uri="{FF2B5EF4-FFF2-40B4-BE49-F238E27FC236}">
                <a16:creationId xmlns:a16="http://schemas.microsoft.com/office/drawing/2014/main" id="{DDBB3C62-27DE-090B-6AA4-FD230E01C205}"/>
              </a:ext>
            </a:extLst>
          </p:cNvPr>
          <p:cNvSpPr txBox="1">
            <a:spLocks/>
          </p:cNvSpPr>
          <p:nvPr/>
        </p:nvSpPr>
        <p:spPr>
          <a:xfrm>
            <a:off x="6946900" y="6373813"/>
            <a:ext cx="2133600" cy="457200"/>
          </a:xfrm>
          <a:prstGeom prst="rect">
            <a:avLst/>
          </a:prstGeom>
        </p:spPr>
        <p:txBody>
          <a:bodyPr vert="horz" lIns="91440" tIns="45720" rIns="91440" bIns="45720" rtlCol="0" anchor="ctr"/>
          <a:lstStyle>
            <a:defPPr>
              <a:defRPr lang="en-US"/>
            </a:defPPr>
            <a:lvl1pPr marL="0" algn="ctr" defTabSz="914400" rtl="0" eaLnBrk="1" latinLnBrk="0" hangingPunct="1">
              <a:defRPr sz="1200" b="1" i="0" kern="1200">
                <a:solidFill>
                  <a:schemeClr val="bg1"/>
                </a:solidFill>
                <a:latin typeface="Avenir Next Demi Bold" panose="020B0503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292004D-7284-C244-B275-AB956C66515A}" type="slidenum">
              <a:rPr lang="en-US" sz="1600" b="0" smtClean="0">
                <a:solidFill>
                  <a:srgbClr val="000000"/>
                </a:solidFill>
                <a:latin typeface="Garamond" charset="0"/>
              </a:rPr>
              <a:pPr algn="r">
                <a:defRPr/>
              </a:pPr>
              <a:t>117</a:t>
            </a:fld>
            <a:endParaRPr lang="en-US" sz="1600" b="0" dirty="0">
              <a:solidFill>
                <a:srgbClr val="000000"/>
              </a:solidFill>
              <a:latin typeface="Garamond" charset="0"/>
            </a:endParaRPr>
          </a:p>
        </p:txBody>
      </p:sp>
    </p:spTree>
    <p:extLst>
      <p:ext uri="{BB962C8B-B14F-4D97-AF65-F5344CB8AC3E}">
        <p14:creationId xmlns:p14="http://schemas.microsoft.com/office/powerpoint/2010/main" val="157776395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38166A-FFB6-62B0-4928-D229F7E3EBB5}"/>
              </a:ext>
            </a:extLst>
          </p:cNvPr>
          <p:cNvSpPr>
            <a:spLocks noGrp="1"/>
          </p:cNvSpPr>
          <p:nvPr>
            <p:ph type="title"/>
          </p:nvPr>
        </p:nvSpPr>
        <p:spPr/>
        <p:txBody>
          <a:bodyPr/>
          <a:lstStyle/>
          <a:p>
            <a:r>
              <a:rPr lang="en-US" dirty="0"/>
              <a:t>More on Flash-Cosmos</a:t>
            </a:r>
          </a:p>
        </p:txBody>
      </p:sp>
      <p:sp>
        <p:nvSpPr>
          <p:cNvPr id="3" name="Content Placeholder 2">
            <a:extLst>
              <a:ext uri="{FF2B5EF4-FFF2-40B4-BE49-F238E27FC236}">
                <a16:creationId xmlns:a16="http://schemas.microsoft.com/office/drawing/2014/main" id="{5AA6DC65-58D9-77EA-5D80-02DB597A0CC1}"/>
              </a:ext>
            </a:extLst>
          </p:cNvPr>
          <p:cNvSpPr>
            <a:spLocks noGrp="1"/>
          </p:cNvSpPr>
          <p:nvPr>
            <p:ph idx="1"/>
          </p:nvPr>
        </p:nvSpPr>
        <p:spPr>
          <a:xfrm>
            <a:off x="228600" y="914400"/>
            <a:ext cx="8610600" cy="4876800"/>
          </a:xfrm>
        </p:spPr>
        <p:txBody>
          <a:bodyPr/>
          <a:lstStyle/>
          <a:p>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Jisung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Park,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Roknoddin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Azizi, Geraldo F. Oliveira, Mohammad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Rakesh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Nadig</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David Novo, Juan Gómez-Luna, </a:t>
            </a:r>
            <a:r>
              <a:rPr lang="en-US" sz="1400" b="0" i="0" u="none"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Myungsuk</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Kim, and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Onur</a:t>
            </a:r>
            <a:r>
              <a:rPr lang="en-US" sz="1400" b="0" i="0" u="sng"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sng" strike="noStrike"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Mutlu</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1"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3">
                  <a:extLst>
                    <a:ext uri="{A12FA001-AC4F-418D-AE19-62706E023703}">
                      <ahyp:hlinkClr xmlns:ahyp="http://schemas.microsoft.com/office/drawing/2018/hyperlinkcolor" val="tx"/>
                    </a:ext>
                  </a:extLst>
                </a:hlinkClick>
              </a:rPr>
              <a:t>"Flash-Cosmos: In-Flash Bulk Bitwise Operations Using Inherent Computation Capability of NAND Flash Memory"</a:t>
            </a:r>
            <a:br>
              <a:rPr lang="en-US" sz="1400" b="0" i="0" u="none" strike="noStrike" dirty="0">
                <a:solidFill>
                  <a:srgbClr val="0000FF"/>
                </a:solidFill>
                <a:effectLst/>
                <a:latin typeface="Tahoma" panose="020B0604030504040204" pitchFamily="34" charset="0"/>
                <a:ea typeface="Tahoma" panose="020B0604030504040204" pitchFamily="34" charset="0"/>
                <a:cs typeface="Tahoma" panose="020B0604030504040204" pitchFamily="34" charset="0"/>
              </a:rPr>
            </a:b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55th International Symposium on Microarchitecture</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1"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400" b="0" i="1"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Longer Lecture Slides (pptx)</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(pdf)</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Lecture Video</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 (44 minutes)] </a:t>
            </a:r>
            <a:b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10"/>
              </a:rPr>
              <a:t>arXiv version</a:t>
            </a:r>
            <a:r>
              <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p>
          <a:p>
            <a:pPr marL="0" indent="0">
              <a:buNone/>
            </a:pPr>
            <a:endParaRPr lang="en-US" sz="1400" b="0" i="0" u="none" strike="noStrike" dirty="0">
              <a:solidFill>
                <a:srgbClr val="000000"/>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57D0709F-745A-D34B-B5DD-A81248C7CF95}"/>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600" b="0" i="0" u="none" strike="noStrike" kern="1200" cap="none" spc="0" normalizeH="0" baseline="0" noProof="0" dirty="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CA38D597-0C40-6DA3-42C8-096F85D779A3}"/>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3">
                  <a:extLst>
                    <a:ext uri="{A12FA001-AC4F-418D-AE19-62706E023703}">
                      <ahyp:hlinkClr xmlns:ahyp="http://schemas.microsoft.com/office/drawing/2018/hyperlinkcolor" val="tx"/>
                    </a:ext>
                  </a:extLst>
                </a:hlinkClick>
              </a:rPr>
              <a:t>https://arxiv.org/pdf/2209.05566.pdf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pic>
        <p:nvPicPr>
          <p:cNvPr id="7" name="Picture 6">
            <a:extLst>
              <a:ext uri="{FF2B5EF4-FFF2-40B4-BE49-F238E27FC236}">
                <a16:creationId xmlns:a16="http://schemas.microsoft.com/office/drawing/2014/main" id="{7256A3E7-CB6F-CC49-960F-E75A178CABDA}"/>
              </a:ext>
            </a:extLst>
          </p:cNvPr>
          <p:cNvPicPr>
            <a:picLocks noChangeAspect="1"/>
          </p:cNvPicPr>
          <p:nvPr/>
        </p:nvPicPr>
        <p:blipFill>
          <a:blip r:embed="rId11"/>
          <a:stretch>
            <a:fillRect/>
          </a:stretch>
        </p:blipFill>
        <p:spPr>
          <a:xfrm>
            <a:off x="28004" y="3581400"/>
            <a:ext cx="9080500" cy="2260325"/>
          </a:xfrm>
          <a:prstGeom prst="rect">
            <a:avLst/>
          </a:prstGeom>
        </p:spPr>
      </p:pic>
    </p:spTree>
    <p:extLst>
      <p:ext uri="{BB962C8B-B14F-4D97-AF65-F5344CB8AC3E}">
        <p14:creationId xmlns:p14="http://schemas.microsoft.com/office/powerpoint/2010/main" val="2163201211"/>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65EDAC-13D7-7C42-A02F-3B3F2CF4A126}"/>
              </a:ext>
            </a:extLst>
          </p:cNvPr>
          <p:cNvSpPr>
            <a:spLocks noGrp="1"/>
          </p:cNvSpPr>
          <p:nvPr>
            <p:ph type="title"/>
          </p:nvPr>
        </p:nvSpPr>
        <p:spPr>
          <a:xfrm>
            <a:off x="228600" y="152400"/>
            <a:ext cx="8915400" cy="1066800"/>
          </a:xfrm>
        </p:spPr>
        <p:txBody>
          <a:bodyPr/>
          <a:lstStyle/>
          <a:p>
            <a:r>
              <a:rPr lang="en-US" sz="3800" dirty="0"/>
              <a:t>Pinatubo: RowClone and Bitwise Ops in PCM</a:t>
            </a:r>
          </a:p>
        </p:txBody>
      </p:sp>
      <p:sp>
        <p:nvSpPr>
          <p:cNvPr id="3" name="Content Placeholder 2">
            <a:extLst>
              <a:ext uri="{FF2B5EF4-FFF2-40B4-BE49-F238E27FC236}">
                <a16:creationId xmlns:a16="http://schemas.microsoft.com/office/drawing/2014/main" id="{18D34E14-8BC1-B241-8615-904193121A72}"/>
              </a:ext>
            </a:extLst>
          </p:cNvPr>
          <p:cNvSpPr>
            <a:spLocks noGrp="1"/>
          </p:cNvSpPr>
          <p:nvPr>
            <p:ph idx="1"/>
          </p:nvPr>
        </p:nvSpPr>
        <p:spPr/>
        <p:txBody>
          <a:bodyPr/>
          <a:lstStyle/>
          <a:p>
            <a:endParaRPr lang="en-US" dirty="0"/>
          </a:p>
        </p:txBody>
      </p:sp>
      <p:sp>
        <p:nvSpPr>
          <p:cNvPr id="4" name="Slide Number Placeholder 3">
            <a:extLst>
              <a:ext uri="{FF2B5EF4-FFF2-40B4-BE49-F238E27FC236}">
                <a16:creationId xmlns:a16="http://schemas.microsoft.com/office/drawing/2014/main" id="{B493DC83-9774-E64A-AD3E-B41DC92FF4BF}"/>
              </a:ext>
            </a:extLst>
          </p:cNvPr>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119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pic>
        <p:nvPicPr>
          <p:cNvPr id="5" name="Picture 4">
            <a:extLst>
              <a:ext uri="{FF2B5EF4-FFF2-40B4-BE49-F238E27FC236}">
                <a16:creationId xmlns:a16="http://schemas.microsoft.com/office/drawing/2014/main" id="{56861CCF-B625-514B-BA14-C39CE0147261}"/>
              </a:ext>
            </a:extLst>
          </p:cNvPr>
          <p:cNvPicPr>
            <a:picLocks noChangeAspect="1"/>
          </p:cNvPicPr>
          <p:nvPr/>
        </p:nvPicPr>
        <p:blipFill>
          <a:blip r:embed="rId2"/>
          <a:stretch>
            <a:fillRect/>
          </a:stretch>
        </p:blipFill>
        <p:spPr>
          <a:xfrm>
            <a:off x="317500" y="2279650"/>
            <a:ext cx="8509000" cy="2298700"/>
          </a:xfrm>
          <a:prstGeom prst="rect">
            <a:avLst/>
          </a:prstGeom>
        </p:spPr>
      </p:pic>
      <p:sp>
        <p:nvSpPr>
          <p:cNvPr id="7" name="TextBox 6">
            <a:extLst>
              <a:ext uri="{FF2B5EF4-FFF2-40B4-BE49-F238E27FC236}">
                <a16:creationId xmlns:a16="http://schemas.microsoft.com/office/drawing/2014/main" id="{858F7A59-494B-59B7-6FB7-442A729A0BBC}"/>
              </a:ext>
            </a:extLst>
          </p:cNvPr>
          <p:cNvSpPr txBox="1"/>
          <p:nvPr/>
        </p:nvSpPr>
        <p:spPr>
          <a:xfrm>
            <a:off x="1414074" y="6426047"/>
            <a:ext cx="6614310"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https://cseweb.ucsd.edu/~jzhao/files/Pinatubo-dac2016.pdf</a:t>
            </a:r>
            <a:endPar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endParaRPr>
          </a:p>
        </p:txBody>
      </p:sp>
    </p:spTree>
    <p:extLst>
      <p:ext uri="{BB962C8B-B14F-4D97-AF65-F5344CB8AC3E}">
        <p14:creationId xmlns:p14="http://schemas.microsoft.com/office/powerpoint/2010/main" val="306044076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44">
            <a:extLst>
              <a:ext uri="{FF2B5EF4-FFF2-40B4-BE49-F238E27FC236}">
                <a16:creationId xmlns:a16="http://schemas.microsoft.com/office/drawing/2014/main" id="{3BF22D97-0594-F647-A8A5-87AFFC14BB97}"/>
              </a:ext>
            </a:extLst>
          </p:cNvPr>
          <p:cNvSpPr/>
          <p:nvPr/>
        </p:nvSpPr>
        <p:spPr>
          <a:xfrm>
            <a:off x="6181952" y="2708121"/>
            <a:ext cx="2743855"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1. ACTIVATE (ACT)</a:t>
            </a:r>
          </a:p>
        </p:txBody>
      </p:sp>
      <p:sp>
        <p:nvSpPr>
          <p:cNvPr id="53" name="Rectangle 52">
            <a:extLst>
              <a:ext uri="{FF2B5EF4-FFF2-40B4-BE49-F238E27FC236}">
                <a16:creationId xmlns:a16="http://schemas.microsoft.com/office/drawing/2014/main" id="{32FA565A-9881-BE46-A593-7A6AF4CFF731}"/>
              </a:ext>
            </a:extLst>
          </p:cNvPr>
          <p:cNvSpPr/>
          <p:nvPr/>
        </p:nvSpPr>
        <p:spPr>
          <a:xfrm>
            <a:off x="6181953" y="3446942"/>
            <a:ext cx="2743867"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2. READ/WRITE</a:t>
            </a:r>
          </a:p>
        </p:txBody>
      </p:sp>
      <p:sp>
        <p:nvSpPr>
          <p:cNvPr id="54" name="Rectangle 53">
            <a:extLst>
              <a:ext uri="{FF2B5EF4-FFF2-40B4-BE49-F238E27FC236}">
                <a16:creationId xmlns:a16="http://schemas.microsoft.com/office/drawing/2014/main" id="{6F901726-3B4C-4144-B200-F174599FCE05}"/>
              </a:ext>
            </a:extLst>
          </p:cNvPr>
          <p:cNvSpPr/>
          <p:nvPr/>
        </p:nvSpPr>
        <p:spPr>
          <a:xfrm>
            <a:off x="6181953" y="4185763"/>
            <a:ext cx="2743868" cy="404637"/>
          </a:xfrm>
          <a:prstGeom prst="rect">
            <a:avLst/>
          </a:prstGeom>
          <a:solidFill>
            <a:srgbClr val="2D55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3. PRECHARGE (PRE)</a:t>
            </a:r>
          </a:p>
        </p:txBody>
      </p:sp>
      <p:sp>
        <p:nvSpPr>
          <p:cNvPr id="2" name="Title 1">
            <a:extLst>
              <a:ext uri="{FF2B5EF4-FFF2-40B4-BE49-F238E27FC236}">
                <a16:creationId xmlns:a16="http://schemas.microsoft.com/office/drawing/2014/main" id="{CF1AD4B4-B279-0747-9C44-DF1A419ACBFC}"/>
              </a:ext>
            </a:extLst>
          </p:cNvPr>
          <p:cNvSpPr>
            <a:spLocks noGrp="1"/>
          </p:cNvSpPr>
          <p:nvPr>
            <p:ph type="title"/>
          </p:nvPr>
        </p:nvSpPr>
        <p:spPr/>
        <p:txBody>
          <a:bodyPr/>
          <a:lstStyle/>
          <a:p>
            <a:r>
              <a:rPr lang="en-US" dirty="0">
                <a:latin typeface="Cambria" panose="02040503050406030204" pitchFamily="18" charset="0"/>
              </a:rPr>
              <a:t>DRAM Cell Operation (3/3)</a:t>
            </a:r>
          </a:p>
        </p:txBody>
      </p:sp>
      <p:cxnSp>
        <p:nvCxnSpPr>
          <p:cNvPr id="4" name="Straight Connector 3">
            <a:extLst>
              <a:ext uri="{FF2B5EF4-FFF2-40B4-BE49-F238E27FC236}">
                <a16:creationId xmlns:a16="http://schemas.microsoft.com/office/drawing/2014/main" id="{B876BB91-B7AF-D446-8C5F-9C16B05D260A}"/>
              </a:ext>
            </a:extLst>
          </p:cNvPr>
          <p:cNvCxnSpPr>
            <a:cxnSpLocks/>
          </p:cNvCxnSpPr>
          <p:nvPr/>
        </p:nvCxnSpPr>
        <p:spPr>
          <a:xfrm>
            <a:off x="1650748" y="1871628"/>
            <a:ext cx="2121132"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59A1EB0-B769-7342-AD5E-458137845468}"/>
              </a:ext>
            </a:extLst>
          </p:cNvPr>
          <p:cNvCxnSpPr>
            <a:cxnSpLocks/>
          </p:cNvCxnSpPr>
          <p:nvPr/>
        </p:nvCxnSpPr>
        <p:spPr>
          <a:xfrm>
            <a:off x="4493811" y="2212009"/>
            <a:ext cx="0" cy="2433981"/>
          </a:xfrm>
          <a:prstGeom prst="line">
            <a:avLst/>
          </a:prstGeom>
          <a:ln w="19050">
            <a:solidFill>
              <a:srgbClr val="5A9BD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F116BA3-7A32-1F48-84AB-906C66D5468D}"/>
              </a:ext>
            </a:extLst>
          </p:cNvPr>
          <p:cNvSpPr/>
          <p:nvPr/>
        </p:nvSpPr>
        <p:spPr>
          <a:xfrm>
            <a:off x="2129709" y="2799106"/>
            <a:ext cx="267330" cy="474921"/>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5" name="Rectangle 24">
            <a:extLst>
              <a:ext uri="{FF2B5EF4-FFF2-40B4-BE49-F238E27FC236}">
                <a16:creationId xmlns:a16="http://schemas.microsoft.com/office/drawing/2014/main" id="{AAA3F4CD-C2CB-D745-A72F-12FC7B0B358B}"/>
              </a:ext>
            </a:extLst>
          </p:cNvPr>
          <p:cNvSpPr/>
          <p:nvPr/>
        </p:nvSpPr>
        <p:spPr>
          <a:xfrm>
            <a:off x="1538039" y="1504872"/>
            <a:ext cx="118333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E7E6E6">
                    <a:lumMod val="75000"/>
                  </a:srgbClr>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78C372AC-EB48-0C4B-9738-5B0AC0C06329}"/>
              </a:ext>
            </a:extLst>
          </p:cNvPr>
          <p:cNvSpPr/>
          <p:nvPr/>
        </p:nvSpPr>
        <p:spPr>
          <a:xfrm>
            <a:off x="4512401" y="2459114"/>
            <a:ext cx="88998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bitline</a:t>
            </a:r>
          </a:p>
        </p:txBody>
      </p:sp>
      <p:cxnSp>
        <p:nvCxnSpPr>
          <p:cNvPr id="23" name="Straight Connector 22">
            <a:extLst>
              <a:ext uri="{FF2B5EF4-FFF2-40B4-BE49-F238E27FC236}">
                <a16:creationId xmlns:a16="http://schemas.microsoft.com/office/drawing/2014/main" id="{B0D7C555-5D92-1141-9689-7E4F09F15839}"/>
              </a:ext>
            </a:extLst>
          </p:cNvPr>
          <p:cNvCxnSpPr>
            <a:cxnSpLocks/>
          </p:cNvCxnSpPr>
          <p:nvPr/>
        </p:nvCxnSpPr>
        <p:spPr>
          <a:xfrm flipV="1">
            <a:off x="3413960" y="1871628"/>
            <a:ext cx="0" cy="217285"/>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4F7D819-1095-4744-AD66-7E0ADEEDCDB2}"/>
              </a:ext>
            </a:extLst>
          </p:cNvPr>
          <p:cNvCxnSpPr>
            <a:cxnSpLocks/>
          </p:cNvCxnSpPr>
          <p:nvPr/>
        </p:nvCxnSpPr>
        <p:spPr>
          <a:xfrm flipH="1">
            <a:off x="2271612" y="2571271"/>
            <a:ext cx="0" cy="219597"/>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6D149B2-DD50-6547-AD78-1C5D5ECA7AC5}"/>
              </a:ext>
            </a:extLst>
          </p:cNvPr>
          <p:cNvCxnSpPr>
            <a:cxnSpLocks/>
          </p:cNvCxnSpPr>
          <p:nvPr/>
        </p:nvCxnSpPr>
        <p:spPr>
          <a:xfrm>
            <a:off x="3053300" y="2572194"/>
            <a:ext cx="190418"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2AD2FA7-CD4C-E940-A5BF-E6B1E0444286}"/>
              </a:ext>
            </a:extLst>
          </p:cNvPr>
          <p:cNvCxnSpPr>
            <a:cxnSpLocks/>
          </p:cNvCxnSpPr>
          <p:nvPr/>
        </p:nvCxnSpPr>
        <p:spPr>
          <a:xfrm flipV="1">
            <a:off x="3236901" y="2212009"/>
            <a:ext cx="0" cy="36750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B8192FE-EAD2-AB47-80A3-CAA59ECB74EB}"/>
              </a:ext>
            </a:extLst>
          </p:cNvPr>
          <p:cNvCxnSpPr>
            <a:cxnSpLocks/>
          </p:cNvCxnSpPr>
          <p:nvPr/>
        </p:nvCxnSpPr>
        <p:spPr>
          <a:xfrm>
            <a:off x="3222271" y="2088913"/>
            <a:ext cx="383377"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0C027D5-62D9-804A-B008-EAB389D025DB}"/>
              </a:ext>
            </a:extLst>
          </p:cNvPr>
          <p:cNvCxnSpPr>
            <a:cxnSpLocks/>
          </p:cNvCxnSpPr>
          <p:nvPr/>
        </p:nvCxnSpPr>
        <p:spPr>
          <a:xfrm flipV="1">
            <a:off x="3597835" y="2213734"/>
            <a:ext cx="0" cy="36750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28E12E6-8AF9-9743-AF46-43967901B631}"/>
              </a:ext>
            </a:extLst>
          </p:cNvPr>
          <p:cNvCxnSpPr>
            <a:cxnSpLocks/>
          </p:cNvCxnSpPr>
          <p:nvPr/>
        </p:nvCxnSpPr>
        <p:spPr>
          <a:xfrm>
            <a:off x="3221773" y="2213734"/>
            <a:ext cx="383377"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1A16EC40-E71F-6C48-AEDC-911C05D25CB5}"/>
              </a:ext>
            </a:extLst>
          </p:cNvPr>
          <p:cNvCxnSpPr>
            <a:cxnSpLocks/>
          </p:cNvCxnSpPr>
          <p:nvPr/>
        </p:nvCxnSpPr>
        <p:spPr>
          <a:xfrm>
            <a:off x="3581462" y="2579509"/>
            <a:ext cx="190418" cy="0"/>
          </a:xfrm>
          <a:prstGeom prst="line">
            <a:avLst/>
          </a:prstGeom>
          <a:ln w="28575">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A05A6062-B612-364E-8068-00E1FE69E0FA}"/>
              </a:ext>
            </a:extLst>
          </p:cNvPr>
          <p:cNvCxnSpPr>
            <a:cxnSpLocks/>
          </p:cNvCxnSpPr>
          <p:nvPr/>
        </p:nvCxnSpPr>
        <p:spPr>
          <a:xfrm>
            <a:off x="2263374" y="2568775"/>
            <a:ext cx="885135"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2D6B04B8-7B43-C04C-88CA-66E99030DF45}"/>
              </a:ext>
            </a:extLst>
          </p:cNvPr>
          <p:cNvCxnSpPr>
            <a:cxnSpLocks/>
          </p:cNvCxnSpPr>
          <p:nvPr/>
        </p:nvCxnSpPr>
        <p:spPr>
          <a:xfrm>
            <a:off x="3605150" y="2568775"/>
            <a:ext cx="885135"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8138CB4B-0FC2-5241-8D60-B4F9D3C7C432}"/>
              </a:ext>
            </a:extLst>
          </p:cNvPr>
          <p:cNvSpPr/>
          <p:nvPr/>
        </p:nvSpPr>
        <p:spPr>
          <a:xfrm>
            <a:off x="4297263" y="4590400"/>
            <a:ext cx="386041" cy="400099"/>
          </a:xfrm>
          <a:prstGeom prst="rect">
            <a:avLst/>
          </a:prstGeom>
          <a:solidFill>
            <a:schemeClr val="accent1"/>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53894945-3CF6-8744-99C8-D5C07F3F63B7}"/>
              </a:ext>
            </a:extLst>
          </p:cNvPr>
          <p:cNvSpPr/>
          <p:nvPr/>
        </p:nvSpPr>
        <p:spPr>
          <a:xfrm>
            <a:off x="2129709" y="2993520"/>
            <a:ext cx="267326" cy="279715"/>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 name="Rectangle 47">
            <a:extLst>
              <a:ext uri="{FF2B5EF4-FFF2-40B4-BE49-F238E27FC236}">
                <a16:creationId xmlns:a16="http://schemas.microsoft.com/office/drawing/2014/main" id="{9718E3CF-B984-7C40-BFE4-FF51CF8E177E}"/>
              </a:ext>
            </a:extLst>
          </p:cNvPr>
          <p:cNvSpPr/>
          <p:nvPr/>
        </p:nvSpPr>
        <p:spPr>
          <a:xfrm>
            <a:off x="3534280" y="4957901"/>
            <a:ext cx="1956241" cy="707886"/>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sense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amplifier</a:t>
            </a:r>
          </a:p>
        </p:txBody>
      </p:sp>
      <p:cxnSp>
        <p:nvCxnSpPr>
          <p:cNvPr id="49" name="Straight Connector 48">
            <a:extLst>
              <a:ext uri="{FF2B5EF4-FFF2-40B4-BE49-F238E27FC236}">
                <a16:creationId xmlns:a16="http://schemas.microsoft.com/office/drawing/2014/main" id="{E226F868-F3B0-AA42-910F-F1302B6C1B4F}"/>
              </a:ext>
            </a:extLst>
          </p:cNvPr>
          <p:cNvCxnSpPr>
            <a:cxnSpLocks/>
          </p:cNvCxnSpPr>
          <p:nvPr/>
        </p:nvCxnSpPr>
        <p:spPr>
          <a:xfrm>
            <a:off x="2176335" y="4790449"/>
            <a:ext cx="2121132"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C0AF0DFF-A137-A643-8FD6-61FB3F4EFA23}"/>
              </a:ext>
            </a:extLst>
          </p:cNvPr>
          <p:cNvSpPr/>
          <p:nvPr/>
        </p:nvSpPr>
        <p:spPr>
          <a:xfrm>
            <a:off x="2097589" y="4726639"/>
            <a:ext cx="912429"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enable</a:t>
            </a:r>
          </a:p>
        </p:txBody>
      </p:sp>
      <p:sp>
        <p:nvSpPr>
          <p:cNvPr id="51" name="Rectangle 50">
            <a:extLst>
              <a:ext uri="{FF2B5EF4-FFF2-40B4-BE49-F238E27FC236}">
                <a16:creationId xmlns:a16="http://schemas.microsoft.com/office/drawing/2014/main" id="{9E30FCA3-C348-BA4A-BF74-2A1617DA46BF}"/>
              </a:ext>
            </a:extLst>
          </p:cNvPr>
          <p:cNvSpPr/>
          <p:nvPr/>
        </p:nvSpPr>
        <p:spPr>
          <a:xfrm>
            <a:off x="900288" y="2670833"/>
            <a:ext cx="1201931"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storage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capacitor</a:t>
            </a:r>
          </a:p>
        </p:txBody>
      </p:sp>
      <p:sp>
        <p:nvSpPr>
          <p:cNvPr id="52" name="Rectangle 51">
            <a:extLst>
              <a:ext uri="{FF2B5EF4-FFF2-40B4-BE49-F238E27FC236}">
                <a16:creationId xmlns:a16="http://schemas.microsoft.com/office/drawing/2014/main" id="{BD949B28-3604-3447-A0C2-9F29EEDA90FC}"/>
              </a:ext>
            </a:extLst>
          </p:cNvPr>
          <p:cNvSpPr/>
          <p:nvPr/>
        </p:nvSpPr>
        <p:spPr>
          <a:xfrm>
            <a:off x="2805664" y="2542279"/>
            <a:ext cx="1279517"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access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7E6E6">
                    <a:lumMod val="75000"/>
                  </a:srgbClr>
                </a:solidFill>
                <a:effectLst/>
                <a:uLnTx/>
                <a:uFillTx/>
                <a:latin typeface="Cambria" panose="02040503050406030204" pitchFamily="18" charset="0"/>
                <a:ea typeface="+mn-ea"/>
                <a:cs typeface="Arial" panose="020B0604020202020204" pitchFamily="34" charset="0"/>
              </a:rPr>
              <a:t>transistor</a:t>
            </a:r>
          </a:p>
        </p:txBody>
      </p:sp>
      <p:sp>
        <p:nvSpPr>
          <p:cNvPr id="62" name="Rectangle 61">
            <a:extLst>
              <a:ext uri="{FF2B5EF4-FFF2-40B4-BE49-F238E27FC236}">
                <a16:creationId xmlns:a16="http://schemas.microsoft.com/office/drawing/2014/main" id="{60B40C6E-D44C-AB49-93F8-663728619DE4}"/>
              </a:ext>
            </a:extLst>
          </p:cNvPr>
          <p:cNvSpPr/>
          <p:nvPr/>
        </p:nvSpPr>
        <p:spPr>
          <a:xfrm>
            <a:off x="2129707" y="2801621"/>
            <a:ext cx="267330" cy="373190"/>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63" name="Rectangle 62">
            <a:extLst>
              <a:ext uri="{FF2B5EF4-FFF2-40B4-BE49-F238E27FC236}">
                <a16:creationId xmlns:a16="http://schemas.microsoft.com/office/drawing/2014/main" id="{9A7EB0D1-717C-0E4B-A0B9-F2FF136A2D36}"/>
              </a:ext>
            </a:extLst>
          </p:cNvPr>
          <p:cNvSpPr/>
          <p:nvPr/>
        </p:nvSpPr>
        <p:spPr>
          <a:xfrm>
            <a:off x="4221759" y="1811899"/>
            <a:ext cx="786538"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B0F0"/>
                </a:solidFill>
                <a:effectLst/>
                <a:uLnTx/>
                <a:uFillTx/>
                <a:latin typeface="Cambria" panose="02040503050406030204" pitchFamily="18" charset="0"/>
                <a:ea typeface="+mn-ea"/>
                <a:cs typeface="+mn-cs"/>
              </a:rPr>
              <a:t>V</a:t>
            </a:r>
            <a:r>
              <a:rPr kumimoji="0" lang="en-US" sz="2000" b="1"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rPr>
              <a:t>DD</a:t>
            </a:r>
            <a:endParaRPr kumimoji="0" lang="en-US" sz="2000" b="0" i="0" u="none" strike="noStrike" kern="1200" cap="none" spc="0" normalizeH="0" baseline="-25000" noProof="0" dirty="0">
              <a:ln>
                <a:noFill/>
              </a:ln>
              <a:solidFill>
                <a:srgbClr val="00B0F0"/>
              </a:solidFill>
              <a:effectLst/>
              <a:uLnTx/>
              <a:uFillTx/>
              <a:latin typeface="Cambria" panose="02040503050406030204" pitchFamily="18" charset="0"/>
              <a:ea typeface="+mn-ea"/>
              <a:cs typeface="+mn-cs"/>
            </a:endParaRPr>
          </a:p>
        </p:txBody>
      </p:sp>
      <p:sp>
        <p:nvSpPr>
          <p:cNvPr id="66" name="Rectangle 65">
            <a:extLst>
              <a:ext uri="{FF2B5EF4-FFF2-40B4-BE49-F238E27FC236}">
                <a16:creationId xmlns:a16="http://schemas.microsoft.com/office/drawing/2014/main" id="{37E94E55-A506-8A49-870C-E741EDF3E3C5}"/>
              </a:ext>
            </a:extLst>
          </p:cNvPr>
          <p:cNvSpPr/>
          <p:nvPr/>
        </p:nvSpPr>
        <p:spPr>
          <a:xfrm>
            <a:off x="2128684" y="2799107"/>
            <a:ext cx="267326" cy="477436"/>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4" name="Rectangle 33">
            <a:extLst>
              <a:ext uri="{FF2B5EF4-FFF2-40B4-BE49-F238E27FC236}">
                <a16:creationId xmlns:a16="http://schemas.microsoft.com/office/drawing/2014/main" id="{93C357D4-BC80-594C-8957-F57A722F445B}"/>
              </a:ext>
            </a:extLst>
          </p:cNvPr>
          <p:cNvSpPr/>
          <p:nvPr/>
        </p:nvSpPr>
        <p:spPr>
          <a:xfrm>
            <a:off x="4047715" y="1816912"/>
            <a:ext cx="885135" cy="400110"/>
          </a:xfrm>
          <a:prstGeom prst="rect">
            <a:avLst/>
          </a:prstGeom>
          <a:noFill/>
          <a:ln w="12700">
            <a:noFill/>
            <a:prstDash val="sysDot"/>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½ V</a:t>
            </a:r>
            <a:r>
              <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rPr>
              <a:t>DD</a:t>
            </a:r>
          </a:p>
        </p:txBody>
      </p:sp>
      <p:sp>
        <p:nvSpPr>
          <p:cNvPr id="38" name="Rectangle 37">
            <a:extLst>
              <a:ext uri="{FF2B5EF4-FFF2-40B4-BE49-F238E27FC236}">
                <a16:creationId xmlns:a16="http://schemas.microsoft.com/office/drawing/2014/main" id="{924CF026-BD34-5344-87B0-ACA6D99B8FA4}"/>
              </a:ext>
            </a:extLst>
          </p:cNvPr>
          <p:cNvSpPr/>
          <p:nvPr/>
        </p:nvSpPr>
        <p:spPr>
          <a:xfrm>
            <a:off x="5028994" y="1765023"/>
            <a:ext cx="3960893" cy="400110"/>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2. </a:t>
            </a:r>
            <a:r>
              <a:rPr kumimoji="0" lang="en-US" sz="2000" b="0" i="0" u="none" strike="noStrike" kern="1200" cap="none" spc="0" normalizeH="0" baseline="0" noProof="0" dirty="0" err="1">
                <a:ln>
                  <a:noFill/>
                </a:ln>
                <a:solidFill>
                  <a:srgbClr val="C02900"/>
                </a:solidFill>
                <a:effectLst/>
                <a:uLnTx/>
                <a:uFillTx/>
                <a:latin typeface="Cambria" panose="02040503050406030204" pitchFamily="18" charset="0"/>
                <a:ea typeface="+mn-ea"/>
                <a:cs typeface="Arial" panose="020B0604020202020204" pitchFamily="34" charset="0"/>
              </a:rPr>
              <a:t>precharge</a:t>
            </a:r>
            <a:r>
              <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rPr>
              <a:t> bitline </a:t>
            </a: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for next access</a:t>
            </a:r>
          </a:p>
        </p:txBody>
      </p:sp>
      <p:sp>
        <p:nvSpPr>
          <p:cNvPr id="39" name="Rectangle 38">
            <a:extLst>
              <a:ext uri="{FF2B5EF4-FFF2-40B4-BE49-F238E27FC236}">
                <a16:creationId xmlns:a16="http://schemas.microsoft.com/office/drawing/2014/main" id="{C65447AF-051A-DF44-BCC4-1FE148296EE4}"/>
              </a:ext>
            </a:extLst>
          </p:cNvPr>
          <p:cNvSpPr/>
          <p:nvPr/>
        </p:nvSpPr>
        <p:spPr>
          <a:xfrm>
            <a:off x="411699" y="1457956"/>
            <a:ext cx="1210589"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1. </a:t>
            </a:r>
            <a:r>
              <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rPr>
              <a:t>lower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C02900"/>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endParaRPr>
          </a:p>
        </p:txBody>
      </p:sp>
      <p:sp>
        <p:nvSpPr>
          <p:cNvPr id="41" name="Rectangle 40">
            <a:extLst>
              <a:ext uri="{FF2B5EF4-FFF2-40B4-BE49-F238E27FC236}">
                <a16:creationId xmlns:a16="http://schemas.microsoft.com/office/drawing/2014/main" id="{ADCF052E-ED77-6C42-8234-55F65AB5E10E}"/>
              </a:ext>
            </a:extLst>
          </p:cNvPr>
          <p:cNvSpPr/>
          <p:nvPr/>
        </p:nvSpPr>
        <p:spPr>
          <a:xfrm>
            <a:off x="242693" y="4494171"/>
            <a:ext cx="1853391"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3. </a:t>
            </a:r>
            <a:r>
              <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rPr>
              <a:t>disable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2900"/>
                </a:solidFill>
                <a:effectLst/>
                <a:uLnTx/>
                <a:uFillTx/>
                <a:latin typeface="Cambria" panose="02040503050406030204" pitchFamily="18" charset="0"/>
                <a:ea typeface="+mn-ea"/>
                <a:cs typeface="Arial" panose="020B0604020202020204" pitchFamily="34" charset="0"/>
              </a:rPr>
              <a:t>sense amplifier</a:t>
            </a:r>
          </a:p>
        </p:txBody>
      </p:sp>
    </p:spTree>
    <p:extLst>
      <p:ext uri="{BB962C8B-B14F-4D97-AF65-F5344CB8AC3E}">
        <p14:creationId xmlns:p14="http://schemas.microsoft.com/office/powerpoint/2010/main" val="3454744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7" presetClass="emph" presetSubtype="2" fill="hold" nodeType="withEffect">
                                  <p:stCondLst>
                                    <p:cond delay="0"/>
                                  </p:stCondLst>
                                  <p:childTnLst>
                                    <p:animClr clrSpc="rgb" dir="cw">
                                      <p:cBhvr>
                                        <p:cTn id="9" dur="1000" fill="hold"/>
                                        <p:tgtEl>
                                          <p:spTgt spid="4"/>
                                        </p:tgtEl>
                                        <p:attrNameLst>
                                          <p:attrName>stroke.color</p:attrName>
                                        </p:attrNameLst>
                                      </p:cBhvr>
                                      <p:to>
                                        <a:schemeClr val="tx1"/>
                                      </p:to>
                                    </p:animClr>
                                    <p:set>
                                      <p:cBhvr>
                                        <p:cTn id="10" dur="1000" fill="hold"/>
                                        <p:tgtEl>
                                          <p:spTgt spid="4"/>
                                        </p:tgtEl>
                                        <p:attrNameLst>
                                          <p:attrName>stroke.on</p:attrName>
                                        </p:attrNameLst>
                                      </p:cBhvr>
                                      <p:to>
                                        <p:strVal val="true"/>
                                      </p:to>
                                    </p:set>
                                  </p:childTnLst>
                                </p:cTn>
                              </p:par>
                              <p:par>
                                <p:cTn id="11" presetID="7" presetClass="emph" presetSubtype="2" fill="hold" nodeType="withEffect">
                                  <p:stCondLst>
                                    <p:cond delay="0"/>
                                  </p:stCondLst>
                                  <p:childTnLst>
                                    <p:animClr clrSpc="rgb" dir="cw">
                                      <p:cBhvr>
                                        <p:cTn id="12" dur="1000" fill="hold"/>
                                        <p:tgtEl>
                                          <p:spTgt spid="23"/>
                                        </p:tgtEl>
                                        <p:attrNameLst>
                                          <p:attrName>stroke.color</p:attrName>
                                        </p:attrNameLst>
                                      </p:cBhvr>
                                      <p:to>
                                        <a:schemeClr val="tx1"/>
                                      </p:to>
                                    </p:animClr>
                                    <p:set>
                                      <p:cBhvr>
                                        <p:cTn id="13" dur="1000" fill="hold"/>
                                        <p:tgtEl>
                                          <p:spTgt spid="23"/>
                                        </p:tgtEl>
                                        <p:attrNameLst>
                                          <p:attrName>stroke.on</p:attrName>
                                        </p:attrNameLst>
                                      </p:cBhvr>
                                      <p:to>
                                        <p:strVal val="true"/>
                                      </p:to>
                                    </p:set>
                                  </p:childTnLst>
                                </p:cTn>
                              </p:par>
                              <p:par>
                                <p:cTn id="14" presetID="7" presetClass="emph" presetSubtype="2" fill="hold" nodeType="withEffect">
                                  <p:stCondLst>
                                    <p:cond delay="0"/>
                                  </p:stCondLst>
                                  <p:childTnLst>
                                    <p:animClr clrSpc="rgb" dir="cw">
                                      <p:cBhvr>
                                        <p:cTn id="15" dur="1000" fill="hold"/>
                                        <p:tgtEl>
                                          <p:spTgt spid="22"/>
                                        </p:tgtEl>
                                        <p:attrNameLst>
                                          <p:attrName>stroke.color</p:attrName>
                                        </p:attrNameLst>
                                      </p:cBhvr>
                                      <p:to>
                                        <a:schemeClr val="tx1"/>
                                      </p:to>
                                    </p:animClr>
                                    <p:set>
                                      <p:cBhvr>
                                        <p:cTn id="16" dur="1000" fill="hold"/>
                                        <p:tgtEl>
                                          <p:spTgt spid="22"/>
                                        </p:tgtEl>
                                        <p:attrNameLst>
                                          <p:attrName>stroke.on</p:attrName>
                                        </p:attrNameLst>
                                      </p:cBhvr>
                                      <p:to>
                                        <p:strVal val="true"/>
                                      </p:to>
                                    </p:set>
                                  </p:childTnLst>
                                </p:cTn>
                              </p:par>
                              <p:par>
                                <p:cTn id="17" presetID="7" presetClass="emph" presetSubtype="2" fill="hold" nodeType="withEffect">
                                  <p:stCondLst>
                                    <p:cond delay="0"/>
                                  </p:stCondLst>
                                  <p:childTnLst>
                                    <p:animClr clrSpc="rgb" dir="cw">
                                      <p:cBhvr>
                                        <p:cTn id="18" dur="1000" fill="hold"/>
                                        <p:tgtEl>
                                          <p:spTgt spid="19"/>
                                        </p:tgtEl>
                                        <p:attrNameLst>
                                          <p:attrName>stroke.color</p:attrName>
                                        </p:attrNameLst>
                                      </p:cBhvr>
                                      <p:to>
                                        <a:schemeClr val="tx1"/>
                                      </p:to>
                                    </p:animClr>
                                    <p:set>
                                      <p:cBhvr>
                                        <p:cTn id="19" dur="1000" fill="hold"/>
                                        <p:tgtEl>
                                          <p:spTgt spid="19"/>
                                        </p:tgtEl>
                                        <p:attrNameLst>
                                          <p:attrName>stroke.on</p:attrName>
                                        </p:attrNameLst>
                                      </p:cBhvr>
                                      <p:to>
                                        <p:strVal val="true"/>
                                      </p:to>
                                    </p:set>
                                  </p:childTnLst>
                                </p:cTn>
                              </p:par>
                              <p:par>
                                <p:cTn id="20" presetID="7" presetClass="emph" presetSubtype="2" fill="hold" nodeType="withEffect">
                                  <p:stCondLst>
                                    <p:cond delay="0"/>
                                  </p:stCondLst>
                                  <p:childTnLst>
                                    <p:animClr clrSpc="rgb" dir="cw">
                                      <p:cBhvr>
                                        <p:cTn id="21" dur="1000" fill="hold"/>
                                        <p:tgtEl>
                                          <p:spTgt spid="37"/>
                                        </p:tgtEl>
                                        <p:attrNameLst>
                                          <p:attrName>stroke.color</p:attrName>
                                        </p:attrNameLst>
                                      </p:cBhvr>
                                      <p:to>
                                        <a:schemeClr val="tx1"/>
                                      </p:to>
                                    </p:animClr>
                                    <p:set>
                                      <p:cBhvr>
                                        <p:cTn id="22" dur="1000" fill="hold"/>
                                        <p:tgtEl>
                                          <p:spTgt spid="37"/>
                                        </p:tgtEl>
                                        <p:attrNameLst>
                                          <p:attrName>stroke.on</p:attrName>
                                        </p:attrNameLst>
                                      </p:cBhvr>
                                      <p:to>
                                        <p:strVal val="true"/>
                                      </p:to>
                                    </p:set>
                                  </p:childTnLst>
                                </p:cTn>
                              </p:par>
                              <p:par>
                                <p:cTn id="23" presetID="7" presetClass="emph" presetSubtype="2" fill="hold" nodeType="withEffect">
                                  <p:stCondLst>
                                    <p:cond delay="0"/>
                                  </p:stCondLst>
                                  <p:childTnLst>
                                    <p:animClr clrSpc="rgb" dir="cw">
                                      <p:cBhvr>
                                        <p:cTn id="24" dur="1000" fill="hold"/>
                                        <p:tgtEl>
                                          <p:spTgt spid="36"/>
                                        </p:tgtEl>
                                        <p:attrNameLst>
                                          <p:attrName>stroke.color</p:attrName>
                                        </p:attrNameLst>
                                      </p:cBhvr>
                                      <p:to>
                                        <a:schemeClr val="tx1"/>
                                      </p:to>
                                    </p:animClr>
                                    <p:set>
                                      <p:cBhvr>
                                        <p:cTn id="25" dur="1000" fill="hold"/>
                                        <p:tgtEl>
                                          <p:spTgt spid="36"/>
                                        </p:tgtEl>
                                        <p:attrNameLst>
                                          <p:attrName>stroke.on</p:attrName>
                                        </p:attrNameLst>
                                      </p:cBhvr>
                                      <p:to>
                                        <p:strVal val="true"/>
                                      </p:to>
                                    </p:set>
                                  </p:childTnLst>
                                </p:cTn>
                              </p:par>
                              <p:par>
                                <p:cTn id="26" presetID="7" presetClass="emph" presetSubtype="2" fill="hold" nodeType="withEffect">
                                  <p:stCondLst>
                                    <p:cond delay="0"/>
                                  </p:stCondLst>
                                  <p:childTnLst>
                                    <p:animClr clrSpc="rgb" dir="cw">
                                      <p:cBhvr>
                                        <p:cTn id="27" dur="1000" fill="hold"/>
                                        <p:tgtEl>
                                          <p:spTgt spid="40"/>
                                        </p:tgtEl>
                                        <p:attrNameLst>
                                          <p:attrName>stroke.color</p:attrName>
                                        </p:attrNameLst>
                                      </p:cBhvr>
                                      <p:to>
                                        <a:schemeClr val="tx1"/>
                                      </p:to>
                                    </p:animClr>
                                    <p:set>
                                      <p:cBhvr>
                                        <p:cTn id="28" dur="1000" fill="hold"/>
                                        <p:tgtEl>
                                          <p:spTgt spid="40"/>
                                        </p:tgtEl>
                                        <p:attrNameLst>
                                          <p:attrName>stroke.on</p:attrName>
                                        </p:attrNameLst>
                                      </p:cBhvr>
                                      <p:to>
                                        <p:strVal val="true"/>
                                      </p:to>
                                    </p:set>
                                  </p:childTnLst>
                                </p:cTn>
                              </p:par>
                              <p:par>
                                <p:cTn id="29" presetID="7" presetClass="emph" presetSubtype="2" fill="hold" nodeType="withEffect">
                                  <p:stCondLst>
                                    <p:cond delay="0"/>
                                  </p:stCondLst>
                                  <p:childTnLst>
                                    <p:animClr clrSpc="rgb" dir="cw">
                                      <p:cBhvr>
                                        <p:cTn id="30" dur="1000" fill="hold"/>
                                        <p:tgtEl>
                                          <p:spTgt spid="44"/>
                                        </p:tgtEl>
                                        <p:attrNameLst>
                                          <p:attrName>stroke.color</p:attrName>
                                        </p:attrNameLst>
                                      </p:cBhvr>
                                      <p:to>
                                        <a:schemeClr val="tx1"/>
                                      </p:to>
                                    </p:animClr>
                                    <p:set>
                                      <p:cBhvr>
                                        <p:cTn id="31" dur="1000" fill="hold"/>
                                        <p:tgtEl>
                                          <p:spTgt spid="44"/>
                                        </p:tgtEl>
                                        <p:attrNameLst>
                                          <p:attrName>stroke.on</p:attrName>
                                        </p:attrNameLst>
                                      </p:cBhvr>
                                      <p:to>
                                        <p:strVal val="true"/>
                                      </p:to>
                                    </p:set>
                                  </p:childTnLst>
                                </p:cTn>
                              </p:par>
                              <p:par>
                                <p:cTn id="32" presetID="7" presetClass="emph" presetSubtype="2" fill="hold" nodeType="withEffect">
                                  <p:stCondLst>
                                    <p:cond delay="0"/>
                                  </p:stCondLst>
                                  <p:childTnLst>
                                    <p:animClr clrSpc="rgb" dir="cw">
                                      <p:cBhvr>
                                        <p:cTn id="33" dur="1000" fill="hold"/>
                                        <p:tgtEl>
                                          <p:spTgt spid="42"/>
                                        </p:tgtEl>
                                        <p:attrNameLst>
                                          <p:attrName>stroke.color</p:attrName>
                                        </p:attrNameLst>
                                      </p:cBhvr>
                                      <p:to>
                                        <a:schemeClr val="tx1"/>
                                      </p:to>
                                    </p:animClr>
                                    <p:set>
                                      <p:cBhvr>
                                        <p:cTn id="34" dur="1000" fill="hold"/>
                                        <p:tgtEl>
                                          <p:spTgt spid="42"/>
                                        </p:tgtEl>
                                        <p:attrNameLst>
                                          <p:attrName>stroke.on</p:attrName>
                                        </p:attrNameLst>
                                      </p:cBhvr>
                                      <p:to>
                                        <p:strVal val="true"/>
                                      </p:to>
                                    </p:set>
                                  </p:childTnLst>
                                </p:cTn>
                              </p:par>
                              <p:par>
                                <p:cTn id="35" presetID="7" presetClass="emph" presetSubtype="2" fill="hold" nodeType="withEffect">
                                  <p:stCondLst>
                                    <p:cond delay="0"/>
                                  </p:stCondLst>
                                  <p:childTnLst>
                                    <p:animClr clrSpc="rgb" dir="cw">
                                      <p:cBhvr>
                                        <p:cTn id="36" dur="1000" fill="hold"/>
                                        <p:tgtEl>
                                          <p:spTgt spid="11"/>
                                        </p:tgtEl>
                                        <p:attrNameLst>
                                          <p:attrName>stroke.color</p:attrName>
                                        </p:attrNameLst>
                                      </p:cBhvr>
                                      <p:to>
                                        <a:schemeClr val="tx1"/>
                                      </p:to>
                                    </p:animClr>
                                    <p:set>
                                      <p:cBhvr>
                                        <p:cTn id="37" dur="1000" fill="hold"/>
                                        <p:tgtEl>
                                          <p:spTgt spid="11"/>
                                        </p:tgtEl>
                                        <p:attrNameLst>
                                          <p:attrName>stroke.on</p:attrName>
                                        </p:attrNameLst>
                                      </p:cBhvr>
                                      <p:to>
                                        <p:strVal val="true"/>
                                      </p:to>
                                    </p:set>
                                  </p:childTnLst>
                                </p:cTn>
                              </p:par>
                              <p:par>
                                <p:cTn id="38" presetID="7" presetClass="emph" presetSubtype="2" fill="hold" nodeType="withEffect">
                                  <p:stCondLst>
                                    <p:cond delay="0"/>
                                  </p:stCondLst>
                                  <p:childTnLst>
                                    <p:animClr clrSpc="rgb" dir="cw">
                                      <p:cBhvr>
                                        <p:cTn id="39" dur="1000" fill="hold"/>
                                        <p:tgtEl>
                                          <p:spTgt spid="17"/>
                                        </p:tgtEl>
                                        <p:attrNameLst>
                                          <p:attrName>stroke.color</p:attrName>
                                        </p:attrNameLst>
                                      </p:cBhvr>
                                      <p:to>
                                        <a:schemeClr val="tx1"/>
                                      </p:to>
                                    </p:animClr>
                                    <p:set>
                                      <p:cBhvr>
                                        <p:cTn id="40" dur="1000" fill="hold"/>
                                        <p:tgtEl>
                                          <p:spTgt spid="17"/>
                                        </p:tgtEl>
                                        <p:attrNameLst>
                                          <p:attrName>stroke.on</p:attrName>
                                        </p:attrNameLst>
                                      </p:cBhvr>
                                      <p:to>
                                        <p:strVal val="true"/>
                                      </p:to>
                                    </p:se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39"/>
                                        </p:tgtEl>
                                      </p:cBhvr>
                                    </p:animEffect>
                                    <p:set>
                                      <p:cBhvr>
                                        <p:cTn id="45" dur="1" fill="hold">
                                          <p:stCondLst>
                                            <p:cond delay="499"/>
                                          </p:stCondLst>
                                        </p:cTn>
                                        <p:tgtEl>
                                          <p:spTgt spid="39"/>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fade">
                                      <p:cBhvr>
                                        <p:cTn id="48" dur="500"/>
                                        <p:tgtEl>
                                          <p:spTgt spid="38"/>
                                        </p:tgtEl>
                                      </p:cBhvr>
                                    </p:animEffect>
                                  </p:childTnLst>
                                </p:cTn>
                              </p:par>
                              <p:par>
                                <p:cTn id="49" presetID="10" presetClass="exit" presetSubtype="0" fill="hold" grpId="0" nodeType="withEffect">
                                  <p:stCondLst>
                                    <p:cond delay="0"/>
                                  </p:stCondLst>
                                  <p:childTnLst>
                                    <p:animEffect transition="out" filter="fade">
                                      <p:cBhvr>
                                        <p:cTn id="50" dur="500"/>
                                        <p:tgtEl>
                                          <p:spTgt spid="63"/>
                                        </p:tgtEl>
                                      </p:cBhvr>
                                    </p:animEffect>
                                    <p:set>
                                      <p:cBhvr>
                                        <p:cTn id="51" dur="1" fill="hold">
                                          <p:stCondLst>
                                            <p:cond delay="499"/>
                                          </p:stCondLst>
                                        </p:cTn>
                                        <p:tgtEl>
                                          <p:spTgt spid="63"/>
                                        </p:tgtEl>
                                        <p:attrNameLst>
                                          <p:attrName>style.visibility</p:attrName>
                                        </p:attrNameLst>
                                      </p:cBhvr>
                                      <p:to>
                                        <p:strVal val="hidden"/>
                                      </p:to>
                                    </p:set>
                                  </p:childTnLst>
                                </p:cTn>
                              </p:par>
                              <p:par>
                                <p:cTn id="52" presetID="7" presetClass="emph" presetSubtype="2" fill="hold" nodeType="withEffect">
                                  <p:stCondLst>
                                    <p:cond delay="0"/>
                                  </p:stCondLst>
                                  <p:childTnLst>
                                    <p:animClr clrSpc="rgb" dir="cw">
                                      <p:cBhvr>
                                        <p:cTn id="53" dur="2000" fill="hold"/>
                                        <p:tgtEl>
                                          <p:spTgt spid="9"/>
                                        </p:tgtEl>
                                        <p:attrNameLst>
                                          <p:attrName>stroke.color</p:attrName>
                                        </p:attrNameLst>
                                      </p:cBhvr>
                                      <p:to>
                                        <a:schemeClr val="tx1"/>
                                      </p:to>
                                    </p:animClr>
                                    <p:set>
                                      <p:cBhvr>
                                        <p:cTn id="54" dur="2000" fill="hold"/>
                                        <p:tgtEl>
                                          <p:spTgt spid="9"/>
                                        </p:tgtEl>
                                        <p:attrNameLst>
                                          <p:attrName>stroke.on</p:attrName>
                                        </p:attrNameLst>
                                      </p:cBhvr>
                                      <p:to>
                                        <p:strVal val="true"/>
                                      </p:to>
                                    </p:set>
                                  </p:childTnLst>
                                </p:cTn>
                              </p:par>
                              <p:par>
                                <p:cTn id="55" presetID="1" presetClass="emph" presetSubtype="2" fill="hold" nodeType="withEffect">
                                  <p:stCondLst>
                                    <p:cond delay="0"/>
                                  </p:stCondLst>
                                  <p:childTnLst>
                                    <p:animClr clrSpc="rgb" dir="cw">
                                      <p:cBhvr>
                                        <p:cTn id="56" dur="2000" fill="hold"/>
                                        <p:tgtEl>
                                          <p:spTgt spid="46"/>
                                        </p:tgtEl>
                                        <p:attrNameLst>
                                          <p:attrName>fillcolor</p:attrName>
                                        </p:attrNameLst>
                                      </p:cBhvr>
                                      <p:to>
                                        <a:srgbClr val="EEDD88"/>
                                      </p:to>
                                    </p:animClr>
                                    <p:set>
                                      <p:cBhvr>
                                        <p:cTn id="57" dur="2000" fill="hold"/>
                                        <p:tgtEl>
                                          <p:spTgt spid="46"/>
                                        </p:tgtEl>
                                        <p:attrNameLst>
                                          <p:attrName>fill.type</p:attrName>
                                        </p:attrNameLst>
                                      </p:cBhvr>
                                      <p:to>
                                        <p:strVal val="solid"/>
                                      </p:to>
                                    </p:set>
                                    <p:set>
                                      <p:cBhvr>
                                        <p:cTn id="58" dur="2000" fill="hold"/>
                                        <p:tgtEl>
                                          <p:spTgt spid="46"/>
                                        </p:tgtEl>
                                        <p:attrNameLst>
                                          <p:attrName>fill.on</p:attrName>
                                        </p:attrNameLst>
                                      </p:cBhvr>
                                      <p:to>
                                        <p:strVal val="true"/>
                                      </p:to>
                                    </p:set>
                                  </p:childTnLst>
                                </p:cTn>
                              </p:par>
                              <p:par>
                                <p:cTn id="59" presetID="10" presetClass="entr" presetSubtype="0" fill="hold" grpId="0" nodeType="withEffect">
                                  <p:stCondLst>
                                    <p:cond delay="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500"/>
                                        <p:tgtEl>
                                          <p:spTgt spid="34"/>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xit" presetSubtype="0" fill="hold" grpId="1" nodeType="clickEffect">
                                  <p:stCondLst>
                                    <p:cond delay="0"/>
                                  </p:stCondLst>
                                  <p:childTnLst>
                                    <p:animEffect transition="out" filter="fade">
                                      <p:cBhvr>
                                        <p:cTn id="65" dur="500"/>
                                        <p:tgtEl>
                                          <p:spTgt spid="38"/>
                                        </p:tgtEl>
                                      </p:cBhvr>
                                    </p:animEffect>
                                    <p:set>
                                      <p:cBhvr>
                                        <p:cTn id="66" dur="1" fill="hold">
                                          <p:stCondLst>
                                            <p:cond delay="499"/>
                                          </p:stCondLst>
                                        </p:cTn>
                                        <p:tgtEl>
                                          <p:spTgt spid="38"/>
                                        </p:tgtEl>
                                        <p:attrNameLst>
                                          <p:attrName>style.visibility</p:attrName>
                                        </p:attrNameLst>
                                      </p:cBhvr>
                                      <p:to>
                                        <p:strVal val="hidden"/>
                                      </p:to>
                                    </p:set>
                                  </p:childTnLst>
                                </p:cTn>
                              </p:par>
                              <p:par>
                                <p:cTn id="67" presetID="10"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7" presetClass="emph" presetSubtype="2" fill="hold" nodeType="withEffect">
                                  <p:stCondLst>
                                    <p:cond delay="0"/>
                                  </p:stCondLst>
                                  <p:childTnLst>
                                    <p:animClr clrSpc="rgb" dir="cw">
                                      <p:cBhvr>
                                        <p:cTn id="71" dur="1000" fill="hold"/>
                                        <p:tgtEl>
                                          <p:spTgt spid="49"/>
                                        </p:tgtEl>
                                        <p:attrNameLst>
                                          <p:attrName>stroke.color</p:attrName>
                                        </p:attrNameLst>
                                      </p:cBhvr>
                                      <p:to>
                                        <a:schemeClr val="tx1"/>
                                      </p:to>
                                    </p:animClr>
                                    <p:set>
                                      <p:cBhvr>
                                        <p:cTn id="72" dur="1000" fill="hold"/>
                                        <p:tgtEl>
                                          <p:spTgt spid="49"/>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34" grpId="0"/>
      <p:bldP spid="38" grpId="0"/>
      <p:bldP spid="38" grpId="1"/>
      <p:bldP spid="39" grpId="0"/>
      <p:bldP spid="39" grpId="1"/>
      <p:bldP spid="41"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7ADB5D-8E51-DE49-BF67-76B367638925}"/>
              </a:ext>
            </a:extLst>
          </p:cNvPr>
          <p:cNvSpPr>
            <a:spLocks noGrp="1"/>
          </p:cNvSpPr>
          <p:nvPr>
            <p:ph type="title"/>
          </p:nvPr>
        </p:nvSpPr>
        <p:spPr>
          <a:xfrm>
            <a:off x="228600" y="152400"/>
            <a:ext cx="8915400" cy="1066800"/>
          </a:xfrm>
        </p:spPr>
        <p:txBody>
          <a:bodyPr/>
          <a:lstStyle/>
          <a:p>
            <a:r>
              <a:rPr lang="en-US" sz="3800" dirty="0"/>
              <a:t>Pinatubo: RowClone and Bitwise Ops in PCM</a:t>
            </a:r>
          </a:p>
        </p:txBody>
      </p:sp>
      <p:sp>
        <p:nvSpPr>
          <p:cNvPr id="3" name="Content Placeholder 2">
            <a:extLst>
              <a:ext uri="{FF2B5EF4-FFF2-40B4-BE49-F238E27FC236}">
                <a16:creationId xmlns:a16="http://schemas.microsoft.com/office/drawing/2014/main" id="{25124316-2830-484F-BB65-053ECB5D4733}"/>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4B1998BC-50E3-A146-8B25-8F1D0C5A8616}"/>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pic>
        <p:nvPicPr>
          <p:cNvPr id="5" name="Picture 4">
            <a:extLst>
              <a:ext uri="{FF2B5EF4-FFF2-40B4-BE49-F238E27FC236}">
                <a16:creationId xmlns:a16="http://schemas.microsoft.com/office/drawing/2014/main" id="{FCAC06A0-367A-9249-B9DA-8CE5B70A7F3C}"/>
              </a:ext>
            </a:extLst>
          </p:cNvPr>
          <p:cNvPicPr>
            <a:picLocks noChangeAspect="1"/>
          </p:cNvPicPr>
          <p:nvPr/>
        </p:nvPicPr>
        <p:blipFill>
          <a:blip r:embed="rId2"/>
          <a:stretch>
            <a:fillRect/>
          </a:stretch>
        </p:blipFill>
        <p:spPr>
          <a:xfrm>
            <a:off x="1416050" y="1371600"/>
            <a:ext cx="6235700" cy="4648200"/>
          </a:xfrm>
          <a:prstGeom prst="rect">
            <a:avLst/>
          </a:prstGeom>
        </p:spPr>
      </p:pic>
      <p:sp>
        <p:nvSpPr>
          <p:cNvPr id="7" name="TextBox 6">
            <a:extLst>
              <a:ext uri="{FF2B5EF4-FFF2-40B4-BE49-F238E27FC236}">
                <a16:creationId xmlns:a16="http://schemas.microsoft.com/office/drawing/2014/main" id="{E558D438-FA01-7D4D-A047-88371973D689}"/>
              </a:ext>
            </a:extLst>
          </p:cNvPr>
          <p:cNvSpPr txBox="1"/>
          <p:nvPr/>
        </p:nvSpPr>
        <p:spPr>
          <a:xfrm>
            <a:off x="1414074" y="6426047"/>
            <a:ext cx="6614310" cy="338554"/>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https://cseweb.ucsd.edu/~jzhao/files/Pinatubo-dac2016.pdf</a:t>
            </a:r>
            <a:endParaRPr kumimoji="0" lang="en-US" sz="16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endParaRPr>
          </a:p>
        </p:txBody>
      </p:sp>
    </p:spTree>
    <p:extLst>
      <p:ext uri="{BB962C8B-B14F-4D97-AF65-F5344CB8AC3E}">
        <p14:creationId xmlns:p14="http://schemas.microsoft.com/office/powerpoint/2010/main" val="1120467594"/>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9A6F65-BE06-1044-BE5A-1B92DB8E3773}"/>
              </a:ext>
            </a:extLst>
          </p:cNvPr>
          <p:cNvSpPr>
            <a:spLocks noGrp="1"/>
          </p:cNvSpPr>
          <p:nvPr>
            <p:ph type="title"/>
          </p:nvPr>
        </p:nvSpPr>
        <p:spPr/>
        <p:txBody>
          <a:bodyPr/>
          <a:lstStyle/>
          <a:p>
            <a:r>
              <a:rPr kumimoji="1" lang="en-US" altLang="zh-CN" dirty="0"/>
              <a:t>Aside: In-Memory Crossbar Computation</a:t>
            </a:r>
            <a:endParaRPr lang="en-US" dirty="0"/>
          </a:p>
        </p:txBody>
      </p:sp>
      <p:sp>
        <p:nvSpPr>
          <p:cNvPr id="3" name="Content Placeholder 2">
            <a:extLst>
              <a:ext uri="{FF2B5EF4-FFF2-40B4-BE49-F238E27FC236}">
                <a16:creationId xmlns:a16="http://schemas.microsoft.com/office/drawing/2014/main" id="{09935668-E7C4-0548-832A-CD81E1B23F0C}"/>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61E3A805-0324-414A-BB66-648A37998F60}"/>
              </a:ext>
            </a:extLst>
          </p:cNvPr>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121</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charset="-128"/>
              <a:cs typeface="+mn-cs"/>
            </a:endParaRPr>
          </a:p>
        </p:txBody>
      </p:sp>
      <p:pic>
        <p:nvPicPr>
          <p:cNvPr id="5" name="Picture 4">
            <a:extLst>
              <a:ext uri="{FF2B5EF4-FFF2-40B4-BE49-F238E27FC236}">
                <a16:creationId xmlns:a16="http://schemas.microsoft.com/office/drawing/2014/main" id="{E5ABF115-D8A1-8847-91A0-EF451FA6F821}"/>
              </a:ext>
            </a:extLst>
          </p:cNvPr>
          <p:cNvPicPr>
            <a:picLocks noChangeAspect="1"/>
          </p:cNvPicPr>
          <p:nvPr/>
        </p:nvPicPr>
        <p:blipFill>
          <a:blip r:embed="rId3"/>
          <a:stretch>
            <a:fillRect/>
          </a:stretch>
        </p:blipFill>
        <p:spPr>
          <a:xfrm>
            <a:off x="647700" y="1176338"/>
            <a:ext cx="7772400" cy="5067300"/>
          </a:xfrm>
          <a:prstGeom prst="rect">
            <a:avLst/>
          </a:prstGeom>
        </p:spPr>
      </p:pic>
      <p:sp>
        <p:nvSpPr>
          <p:cNvPr id="6" name="TextBox 5">
            <a:extLst>
              <a:ext uri="{FF2B5EF4-FFF2-40B4-BE49-F238E27FC236}">
                <a16:creationId xmlns:a16="http://schemas.microsoft.com/office/drawing/2014/main" id="{CADCE9C7-9298-FE40-854C-0DB9A60FE840}"/>
              </a:ext>
            </a:extLst>
          </p:cNvPr>
          <p:cNvSpPr txBox="1"/>
          <p:nvPr/>
        </p:nvSpPr>
        <p:spPr>
          <a:xfrm>
            <a:off x="2362200" y="6396038"/>
            <a:ext cx="4818691" cy="492443"/>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1200" cap="none" spc="0" normalizeH="0" baseline="0" noProof="0" dirty="0" err="1">
                <a:ln>
                  <a:noFill/>
                </a:ln>
                <a:solidFill>
                  <a:srgbClr val="000000"/>
                </a:solidFill>
                <a:effectLst/>
                <a:uLnTx/>
                <a:uFillTx/>
                <a:latin typeface="Arial" charset="0"/>
                <a:ea typeface="ＭＳ Ｐゴシック" charset="-128"/>
                <a:cs typeface="+mn-cs"/>
              </a:rPr>
              <a:t>Shafiee</a:t>
            </a:r>
            <a:r>
              <a:rPr kumimoji="0" lang="en-US" sz="1300" b="0" i="0" u="none" strike="noStrike" kern="1200" cap="none" spc="0" normalizeH="0" baseline="0" noProof="0" dirty="0">
                <a:ln>
                  <a:noFill/>
                </a:ln>
                <a:solidFill>
                  <a:srgbClr val="000000"/>
                </a:solidFill>
                <a:effectLst/>
                <a:uLnTx/>
                <a:uFillTx/>
                <a:latin typeface="Arial" charset="0"/>
                <a:ea typeface="ＭＳ Ｐゴシック" charset="-128"/>
                <a:cs typeface="+mn-cs"/>
              </a:rPr>
              <a:t>+, “</a:t>
            </a:r>
            <a:r>
              <a:rPr kumimoji="0" lang="en-US" sz="1300" b="0" i="0" u="none" strike="noStrike" kern="1200" cap="none" spc="0" normalizeH="0" baseline="0" noProof="0" dirty="0">
                <a:ln>
                  <a:noFill/>
                </a:ln>
                <a:solidFill>
                  <a:srgbClr val="0432FF"/>
                </a:solidFill>
                <a:effectLst/>
                <a:uLnTx/>
                <a:uFillTx/>
                <a:latin typeface="Arial" charset="0"/>
                <a:ea typeface="ＭＳ Ｐゴシック" charset="-128"/>
                <a:cs typeface="+mn-cs"/>
              </a:rPr>
              <a:t>ISAAC: A Convolutional Neural Network Accelerator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0432FF"/>
                </a:solidFill>
                <a:effectLst/>
                <a:uLnTx/>
                <a:uFillTx/>
                <a:latin typeface="Arial" charset="0"/>
                <a:ea typeface="ＭＳ Ｐゴシック" charset="-128"/>
                <a:cs typeface="+mn-cs"/>
              </a:rPr>
              <a:t>with In-Situ Analog Arithmetic in Crossbars</a:t>
            </a:r>
            <a:r>
              <a:rPr kumimoji="0" lang="en-US" sz="1300" b="0" i="0" u="none" strike="noStrike" kern="1200" cap="none" spc="0" normalizeH="0" baseline="0" noProof="0" dirty="0">
                <a:ln>
                  <a:noFill/>
                </a:ln>
                <a:solidFill>
                  <a:srgbClr val="000000"/>
                </a:solidFill>
                <a:effectLst/>
                <a:uLnTx/>
                <a:uFillTx/>
                <a:latin typeface="Arial" charset="0"/>
                <a:ea typeface="ＭＳ Ｐゴシック" charset="-128"/>
                <a:cs typeface="+mn-cs"/>
              </a:rPr>
              <a:t>”, ISCA 2016.</a:t>
            </a:r>
          </a:p>
        </p:txBody>
      </p:sp>
    </p:spTree>
    <p:extLst>
      <p:ext uri="{BB962C8B-B14F-4D97-AF65-F5344CB8AC3E}">
        <p14:creationId xmlns:p14="http://schemas.microsoft.com/office/powerpoint/2010/main" val="2510586962"/>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dirty="0"/>
              <a:t>Aside: In-Memory Crossbar Computation</a:t>
            </a:r>
            <a:endParaRPr kumimoji="1" lang="zh-CN" altLang="en-US" dirty="0"/>
          </a:p>
        </p:txBody>
      </p:sp>
      <p:pic>
        <p:nvPicPr>
          <p:cNvPr id="5" name="图片 4"/>
          <p:cNvPicPr>
            <a:picLocks noChangeAspect="1"/>
          </p:cNvPicPr>
          <p:nvPr/>
        </p:nvPicPr>
        <p:blipFill>
          <a:blip r:embed="rId4"/>
          <a:stretch>
            <a:fillRect/>
          </a:stretch>
        </p:blipFill>
        <p:spPr>
          <a:xfrm>
            <a:off x="7345" y="2936585"/>
            <a:ext cx="2394612" cy="987092"/>
          </a:xfrm>
          <a:prstGeom prst="rect">
            <a:avLst/>
          </a:prstGeom>
        </p:spPr>
      </p:pic>
      <p:pic>
        <p:nvPicPr>
          <p:cNvPr id="6" name="图片 5"/>
          <p:cNvPicPr>
            <a:picLocks noChangeAspect="1"/>
          </p:cNvPicPr>
          <p:nvPr/>
        </p:nvPicPr>
        <p:blipFill>
          <a:blip r:embed="rId5"/>
          <a:stretch>
            <a:fillRect/>
          </a:stretch>
        </p:blipFill>
        <p:spPr>
          <a:xfrm>
            <a:off x="2371448" y="3262277"/>
            <a:ext cx="399943" cy="399943"/>
          </a:xfrm>
          <a:prstGeom prst="rect">
            <a:avLst/>
          </a:prstGeom>
        </p:spPr>
      </p:pic>
      <p:pic>
        <p:nvPicPr>
          <p:cNvPr id="7" name="图片 6"/>
          <p:cNvPicPr>
            <a:picLocks noChangeAspect="1"/>
          </p:cNvPicPr>
          <p:nvPr/>
        </p:nvPicPr>
        <p:blipFill>
          <a:blip r:embed="rId6"/>
          <a:stretch>
            <a:fillRect/>
          </a:stretch>
        </p:blipFill>
        <p:spPr>
          <a:xfrm>
            <a:off x="3099405" y="2123305"/>
            <a:ext cx="2504052" cy="2707083"/>
          </a:xfrm>
          <a:prstGeom prst="rect">
            <a:avLst/>
          </a:prstGeom>
        </p:spPr>
      </p:pic>
      <p:pic>
        <p:nvPicPr>
          <p:cNvPr id="9" name="图片 8"/>
          <p:cNvPicPr>
            <a:picLocks noChangeAspect="1"/>
          </p:cNvPicPr>
          <p:nvPr/>
        </p:nvPicPr>
        <p:blipFill>
          <a:blip r:embed="rId7"/>
          <a:stretch>
            <a:fillRect/>
          </a:stretch>
        </p:blipFill>
        <p:spPr>
          <a:xfrm>
            <a:off x="6809980" y="3045951"/>
            <a:ext cx="2048885" cy="731744"/>
          </a:xfrm>
          <a:prstGeom prst="rect">
            <a:avLst/>
          </a:prstGeom>
        </p:spPr>
      </p:pic>
      <p:pic>
        <p:nvPicPr>
          <p:cNvPr id="10" name="图片 9"/>
          <p:cNvPicPr>
            <a:picLocks noChangeAspect="1"/>
          </p:cNvPicPr>
          <p:nvPr/>
        </p:nvPicPr>
        <p:blipFill>
          <a:blip r:embed="rId8"/>
          <a:stretch>
            <a:fillRect/>
          </a:stretch>
        </p:blipFill>
        <p:spPr>
          <a:xfrm>
            <a:off x="5895417" y="2936585"/>
            <a:ext cx="846584" cy="940649"/>
          </a:xfrm>
          <a:prstGeom prst="rect">
            <a:avLst/>
          </a:prstGeom>
        </p:spPr>
      </p:pic>
      <p:pic>
        <p:nvPicPr>
          <p:cNvPr id="11" name="图片 10"/>
          <p:cNvPicPr>
            <a:picLocks noChangeAspect="1"/>
          </p:cNvPicPr>
          <p:nvPr/>
        </p:nvPicPr>
        <p:blipFill>
          <a:blip r:embed="rId9"/>
          <a:stretch>
            <a:fillRect/>
          </a:stretch>
        </p:blipFill>
        <p:spPr>
          <a:xfrm>
            <a:off x="2325366" y="1932622"/>
            <a:ext cx="3655361" cy="3460927"/>
          </a:xfrm>
          <a:prstGeom prst="rect">
            <a:avLst/>
          </a:prstGeom>
          <a:effectLst>
            <a:outerShdw blurRad="50800" dist="38100" dir="2700000" sx="102000" sy="102000" algn="tl" rotWithShape="0">
              <a:prstClr val="black">
                <a:alpha val="40000"/>
              </a:prstClr>
            </a:outerShdw>
          </a:effectLst>
        </p:spPr>
      </p:pic>
      <p:pic>
        <p:nvPicPr>
          <p:cNvPr id="18" name="图片 17"/>
          <p:cNvPicPr>
            <a:picLocks noChangeAspect="1"/>
          </p:cNvPicPr>
          <p:nvPr/>
        </p:nvPicPr>
        <p:blipFill>
          <a:blip r:embed="rId10"/>
          <a:stretch>
            <a:fillRect/>
          </a:stretch>
        </p:blipFill>
        <p:spPr>
          <a:xfrm>
            <a:off x="1431538" y="2035430"/>
            <a:ext cx="1189586" cy="2808203"/>
          </a:xfrm>
          <a:prstGeom prst="rect">
            <a:avLst/>
          </a:prstGeom>
        </p:spPr>
      </p:pic>
      <p:pic>
        <p:nvPicPr>
          <p:cNvPr id="19" name="图片 18"/>
          <p:cNvPicPr>
            <a:picLocks noChangeAspect="1"/>
          </p:cNvPicPr>
          <p:nvPr/>
        </p:nvPicPr>
        <p:blipFill>
          <a:blip r:embed="rId11"/>
          <a:stretch>
            <a:fillRect/>
          </a:stretch>
        </p:blipFill>
        <p:spPr>
          <a:xfrm>
            <a:off x="2836494" y="5325337"/>
            <a:ext cx="3117315" cy="986492"/>
          </a:xfrm>
          <a:prstGeom prst="rect">
            <a:avLst/>
          </a:prstGeom>
        </p:spPr>
      </p:pic>
      <p:cxnSp>
        <p:nvCxnSpPr>
          <p:cNvPr id="23" name="直接箭头连接符 22"/>
          <p:cNvCxnSpPr/>
          <p:nvPr/>
        </p:nvCxnSpPr>
        <p:spPr>
          <a:xfrm flipH="1">
            <a:off x="3166994" y="230181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nvGrpSpPr>
          <p:cNvPr id="48" name="组合 47"/>
          <p:cNvGrpSpPr/>
          <p:nvPr/>
        </p:nvGrpSpPr>
        <p:grpSpPr>
          <a:xfrm>
            <a:off x="2336150" y="2320020"/>
            <a:ext cx="830844" cy="2236488"/>
            <a:chOff x="2382229" y="2776110"/>
            <a:chExt cx="830844" cy="2236488"/>
          </a:xfrm>
        </p:grpSpPr>
        <p:grpSp>
          <p:nvGrpSpPr>
            <p:cNvPr id="47" name="组合 46"/>
            <p:cNvGrpSpPr/>
            <p:nvPr/>
          </p:nvGrpSpPr>
          <p:grpSpPr>
            <a:xfrm>
              <a:off x="2382229" y="2776110"/>
              <a:ext cx="830844" cy="1493556"/>
              <a:chOff x="2382229" y="2776110"/>
              <a:chExt cx="830844" cy="1493556"/>
            </a:xfrm>
          </p:grpSpPr>
          <p:cxnSp>
            <p:nvCxnSpPr>
              <p:cNvPr id="4" name="直接连接符 3"/>
              <p:cNvCxnSpPr/>
              <p:nvPr/>
            </p:nvCxnSpPr>
            <p:spPr>
              <a:xfrm>
                <a:off x="2412583" y="2776110"/>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2412583" y="354584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a:off x="2382229" y="426966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cxnSp>
          <p:nvCxnSpPr>
            <p:cNvPr id="29" name="直接连接符 28"/>
            <p:cNvCxnSpPr/>
            <p:nvPr/>
          </p:nvCxnSpPr>
          <p:spPr>
            <a:xfrm>
              <a:off x="2412583" y="5012598"/>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cxnSp>
        <p:nvCxnSpPr>
          <p:cNvPr id="30" name="直接箭头连接符 29"/>
          <p:cNvCxnSpPr/>
          <p:nvPr/>
        </p:nvCxnSpPr>
        <p:spPr>
          <a:xfrm flipH="1">
            <a:off x="3990419" y="232117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31" name="直接箭头连接符 30"/>
          <p:cNvCxnSpPr/>
          <p:nvPr/>
        </p:nvCxnSpPr>
        <p:spPr>
          <a:xfrm flipH="1">
            <a:off x="4856235" y="2310512"/>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接箭头连接符 31"/>
          <p:cNvCxnSpPr/>
          <p:nvPr/>
        </p:nvCxnSpPr>
        <p:spPr>
          <a:xfrm flipH="1">
            <a:off x="5647894" y="2321175"/>
            <a:ext cx="13313" cy="3023522"/>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nvGrpSpPr>
          <p:cNvPr id="49" name="组合 48"/>
          <p:cNvGrpSpPr/>
          <p:nvPr/>
        </p:nvGrpSpPr>
        <p:grpSpPr>
          <a:xfrm>
            <a:off x="3159237" y="2320020"/>
            <a:ext cx="830844" cy="2236488"/>
            <a:chOff x="3205316" y="2776110"/>
            <a:chExt cx="830844" cy="2236488"/>
          </a:xfrm>
        </p:grpSpPr>
        <p:cxnSp>
          <p:nvCxnSpPr>
            <p:cNvPr id="33" name="直接连接符 32"/>
            <p:cNvCxnSpPr/>
            <p:nvPr/>
          </p:nvCxnSpPr>
          <p:spPr>
            <a:xfrm>
              <a:off x="3235670" y="2776110"/>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a:off x="3235670" y="354584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a:off x="3205316" y="4269666"/>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a:xfrm>
              <a:off x="3235670" y="5012598"/>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41" name="组合 40"/>
          <p:cNvGrpSpPr/>
          <p:nvPr/>
        </p:nvGrpSpPr>
        <p:grpSpPr>
          <a:xfrm>
            <a:off x="3973378" y="2321175"/>
            <a:ext cx="896170" cy="2236488"/>
            <a:chOff x="4019457" y="2777265"/>
            <a:chExt cx="830844" cy="2236488"/>
          </a:xfrm>
        </p:grpSpPr>
        <p:cxnSp>
          <p:nvCxnSpPr>
            <p:cNvPr id="37" name="直接连接符 36"/>
            <p:cNvCxnSpPr/>
            <p:nvPr/>
          </p:nvCxnSpPr>
          <p:spPr>
            <a:xfrm>
              <a:off x="4049811" y="2777265"/>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4049811" y="354700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a:off x="4019457" y="427082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 name="直接连接符 39"/>
            <p:cNvCxnSpPr/>
            <p:nvPr/>
          </p:nvCxnSpPr>
          <p:spPr>
            <a:xfrm>
              <a:off x="4049811" y="5013753"/>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42" name="组合 41"/>
          <p:cNvGrpSpPr/>
          <p:nvPr/>
        </p:nvGrpSpPr>
        <p:grpSpPr>
          <a:xfrm>
            <a:off x="4819607" y="2315378"/>
            <a:ext cx="851439" cy="2236488"/>
            <a:chOff x="4019457" y="2777265"/>
            <a:chExt cx="830844" cy="2236488"/>
          </a:xfrm>
        </p:grpSpPr>
        <p:cxnSp>
          <p:nvCxnSpPr>
            <p:cNvPr id="43" name="直接连接符 42"/>
            <p:cNvCxnSpPr/>
            <p:nvPr/>
          </p:nvCxnSpPr>
          <p:spPr>
            <a:xfrm>
              <a:off x="4049811" y="2777265"/>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4" name="直接连接符 43"/>
            <p:cNvCxnSpPr/>
            <p:nvPr/>
          </p:nvCxnSpPr>
          <p:spPr>
            <a:xfrm>
              <a:off x="4049811" y="354700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p:nvPr/>
          </p:nvCxnSpPr>
          <p:spPr>
            <a:xfrm>
              <a:off x="4019457" y="4270821"/>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4049811" y="5013753"/>
              <a:ext cx="800490" cy="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50" name="组合 49">
            <a:extLst>
              <a:ext uri="{FF2B5EF4-FFF2-40B4-BE49-F238E27FC236}">
                <a16:creationId xmlns:a16="http://schemas.microsoft.com/office/drawing/2014/main" id="{E723E644-B3BA-164F-B6B1-DAF09DA838AF}"/>
              </a:ext>
            </a:extLst>
          </p:cNvPr>
          <p:cNvGrpSpPr/>
          <p:nvPr/>
        </p:nvGrpSpPr>
        <p:grpSpPr>
          <a:xfrm>
            <a:off x="2099691" y="1236406"/>
            <a:ext cx="4321210" cy="4051741"/>
            <a:chOff x="3060000" y="1033443"/>
            <a:chExt cx="4321210" cy="4051741"/>
          </a:xfrm>
        </p:grpSpPr>
        <p:pic>
          <p:nvPicPr>
            <p:cNvPr id="51" name="图片 50">
              <a:extLst>
                <a:ext uri="{FF2B5EF4-FFF2-40B4-BE49-F238E27FC236}">
                  <a16:creationId xmlns:a16="http://schemas.microsoft.com/office/drawing/2014/main" id="{1A3575BE-F1BA-A243-90BA-96B8A349894F}"/>
                </a:ext>
              </a:extLst>
            </p:cNvPr>
            <p:cNvPicPr>
              <a:picLocks noChangeAspect="1"/>
            </p:cNvPicPr>
            <p:nvPr/>
          </p:nvPicPr>
          <p:blipFill>
            <a:blip r:embed="rId12"/>
            <a:stretch>
              <a:fillRect/>
            </a:stretch>
          </p:blipFill>
          <p:spPr>
            <a:xfrm>
              <a:off x="3418378" y="1390115"/>
              <a:ext cx="699478" cy="690511"/>
            </a:xfrm>
            <a:prstGeom prst="rect">
              <a:avLst/>
            </a:prstGeom>
          </p:spPr>
        </p:pic>
        <p:pic>
          <p:nvPicPr>
            <p:cNvPr id="52" name="图片 51">
              <a:extLst>
                <a:ext uri="{FF2B5EF4-FFF2-40B4-BE49-F238E27FC236}">
                  <a16:creationId xmlns:a16="http://schemas.microsoft.com/office/drawing/2014/main" id="{EE5CD3B8-887B-0F41-97E1-651D992C7E66}"/>
                </a:ext>
              </a:extLst>
            </p:cNvPr>
            <p:cNvPicPr>
              <a:picLocks noChangeAspect="1"/>
            </p:cNvPicPr>
            <p:nvPr/>
          </p:nvPicPr>
          <p:blipFill>
            <a:blip r:embed="rId12"/>
            <a:stretch>
              <a:fillRect/>
            </a:stretch>
          </p:blipFill>
          <p:spPr>
            <a:xfrm>
              <a:off x="4403925" y="1390115"/>
              <a:ext cx="699478" cy="690511"/>
            </a:xfrm>
            <a:prstGeom prst="rect">
              <a:avLst/>
            </a:prstGeom>
          </p:spPr>
        </p:pic>
        <p:pic>
          <p:nvPicPr>
            <p:cNvPr id="53" name="图片 52">
              <a:extLst>
                <a:ext uri="{FF2B5EF4-FFF2-40B4-BE49-F238E27FC236}">
                  <a16:creationId xmlns:a16="http://schemas.microsoft.com/office/drawing/2014/main" id="{3AA2CACC-E43E-5E4C-9DE6-2CDC97DF846C}"/>
                </a:ext>
              </a:extLst>
            </p:cNvPr>
            <p:cNvPicPr>
              <a:picLocks noChangeAspect="1"/>
            </p:cNvPicPr>
            <p:nvPr/>
          </p:nvPicPr>
          <p:blipFill>
            <a:blip r:embed="rId12"/>
            <a:stretch>
              <a:fillRect/>
            </a:stretch>
          </p:blipFill>
          <p:spPr>
            <a:xfrm>
              <a:off x="5404216" y="1375080"/>
              <a:ext cx="699478" cy="690511"/>
            </a:xfrm>
            <a:prstGeom prst="rect">
              <a:avLst/>
            </a:prstGeom>
          </p:spPr>
        </p:pic>
        <p:pic>
          <p:nvPicPr>
            <p:cNvPr id="54" name="图片 53">
              <a:extLst>
                <a:ext uri="{FF2B5EF4-FFF2-40B4-BE49-F238E27FC236}">
                  <a16:creationId xmlns:a16="http://schemas.microsoft.com/office/drawing/2014/main" id="{F316022C-072B-7440-B636-B350812033FF}"/>
                </a:ext>
              </a:extLst>
            </p:cNvPr>
            <p:cNvPicPr>
              <a:picLocks noChangeAspect="1"/>
            </p:cNvPicPr>
            <p:nvPr/>
          </p:nvPicPr>
          <p:blipFill>
            <a:blip r:embed="rId12"/>
            <a:stretch>
              <a:fillRect/>
            </a:stretch>
          </p:blipFill>
          <p:spPr>
            <a:xfrm>
              <a:off x="6338906" y="1361443"/>
              <a:ext cx="699478" cy="690511"/>
            </a:xfrm>
            <a:prstGeom prst="rect">
              <a:avLst/>
            </a:prstGeom>
          </p:spPr>
        </p:pic>
        <p:pic>
          <p:nvPicPr>
            <p:cNvPr id="55" name="图片 54">
              <a:extLst>
                <a:ext uri="{FF2B5EF4-FFF2-40B4-BE49-F238E27FC236}">
                  <a16:creationId xmlns:a16="http://schemas.microsoft.com/office/drawing/2014/main" id="{44145ED6-ED3B-5747-8F98-9495648C9069}"/>
                </a:ext>
              </a:extLst>
            </p:cNvPr>
            <p:cNvPicPr>
              <a:picLocks noChangeAspect="1"/>
            </p:cNvPicPr>
            <p:nvPr/>
          </p:nvPicPr>
          <p:blipFill>
            <a:blip r:embed="rId12"/>
            <a:stretch>
              <a:fillRect/>
            </a:stretch>
          </p:blipFill>
          <p:spPr>
            <a:xfrm>
              <a:off x="3442583" y="2262484"/>
              <a:ext cx="699478" cy="690511"/>
            </a:xfrm>
            <a:prstGeom prst="rect">
              <a:avLst/>
            </a:prstGeom>
          </p:spPr>
        </p:pic>
        <p:pic>
          <p:nvPicPr>
            <p:cNvPr id="56" name="图片 55">
              <a:extLst>
                <a:ext uri="{FF2B5EF4-FFF2-40B4-BE49-F238E27FC236}">
                  <a16:creationId xmlns:a16="http://schemas.microsoft.com/office/drawing/2014/main" id="{F8321BDF-C0A7-2D41-9612-672FE4A3A601}"/>
                </a:ext>
              </a:extLst>
            </p:cNvPr>
            <p:cNvPicPr>
              <a:picLocks noChangeAspect="1"/>
            </p:cNvPicPr>
            <p:nvPr/>
          </p:nvPicPr>
          <p:blipFill>
            <a:blip r:embed="rId12"/>
            <a:stretch>
              <a:fillRect/>
            </a:stretch>
          </p:blipFill>
          <p:spPr>
            <a:xfrm>
              <a:off x="4428130" y="2262484"/>
              <a:ext cx="699478" cy="690511"/>
            </a:xfrm>
            <a:prstGeom prst="rect">
              <a:avLst/>
            </a:prstGeom>
          </p:spPr>
        </p:pic>
        <p:pic>
          <p:nvPicPr>
            <p:cNvPr id="57" name="图片 56">
              <a:extLst>
                <a:ext uri="{FF2B5EF4-FFF2-40B4-BE49-F238E27FC236}">
                  <a16:creationId xmlns:a16="http://schemas.microsoft.com/office/drawing/2014/main" id="{DC6B0563-40F8-EB4F-B152-ECCDFA656BE8}"/>
                </a:ext>
              </a:extLst>
            </p:cNvPr>
            <p:cNvPicPr>
              <a:picLocks noChangeAspect="1"/>
            </p:cNvPicPr>
            <p:nvPr/>
          </p:nvPicPr>
          <p:blipFill>
            <a:blip r:embed="rId12"/>
            <a:stretch>
              <a:fillRect/>
            </a:stretch>
          </p:blipFill>
          <p:spPr>
            <a:xfrm>
              <a:off x="5428421" y="2246737"/>
              <a:ext cx="699478" cy="690511"/>
            </a:xfrm>
            <a:prstGeom prst="rect">
              <a:avLst/>
            </a:prstGeom>
          </p:spPr>
        </p:pic>
        <p:pic>
          <p:nvPicPr>
            <p:cNvPr id="58" name="图片 57">
              <a:extLst>
                <a:ext uri="{FF2B5EF4-FFF2-40B4-BE49-F238E27FC236}">
                  <a16:creationId xmlns:a16="http://schemas.microsoft.com/office/drawing/2014/main" id="{B4928341-E3C9-944F-9575-671A80D05155}"/>
                </a:ext>
              </a:extLst>
            </p:cNvPr>
            <p:cNvPicPr>
              <a:picLocks noChangeAspect="1"/>
            </p:cNvPicPr>
            <p:nvPr/>
          </p:nvPicPr>
          <p:blipFill>
            <a:blip r:embed="rId12"/>
            <a:stretch>
              <a:fillRect/>
            </a:stretch>
          </p:blipFill>
          <p:spPr>
            <a:xfrm>
              <a:off x="6336425" y="2262483"/>
              <a:ext cx="699478" cy="690511"/>
            </a:xfrm>
            <a:prstGeom prst="rect">
              <a:avLst/>
            </a:prstGeom>
          </p:spPr>
        </p:pic>
        <p:pic>
          <p:nvPicPr>
            <p:cNvPr id="59" name="图片 58">
              <a:extLst>
                <a:ext uri="{FF2B5EF4-FFF2-40B4-BE49-F238E27FC236}">
                  <a16:creationId xmlns:a16="http://schemas.microsoft.com/office/drawing/2014/main" id="{F9E2B7E9-60AB-1040-B90A-A2A45A279285}"/>
                </a:ext>
              </a:extLst>
            </p:cNvPr>
            <p:cNvPicPr>
              <a:picLocks noChangeAspect="1"/>
            </p:cNvPicPr>
            <p:nvPr/>
          </p:nvPicPr>
          <p:blipFill>
            <a:blip r:embed="rId12"/>
            <a:stretch>
              <a:fillRect/>
            </a:stretch>
          </p:blipFill>
          <p:spPr>
            <a:xfrm>
              <a:off x="3418378" y="3148861"/>
              <a:ext cx="699478" cy="690511"/>
            </a:xfrm>
            <a:prstGeom prst="rect">
              <a:avLst/>
            </a:prstGeom>
          </p:spPr>
        </p:pic>
        <p:pic>
          <p:nvPicPr>
            <p:cNvPr id="60" name="图片 59">
              <a:extLst>
                <a:ext uri="{FF2B5EF4-FFF2-40B4-BE49-F238E27FC236}">
                  <a16:creationId xmlns:a16="http://schemas.microsoft.com/office/drawing/2014/main" id="{13A7569F-9D80-A743-BCA7-9401CBCAC04D}"/>
                </a:ext>
              </a:extLst>
            </p:cNvPr>
            <p:cNvPicPr>
              <a:picLocks noChangeAspect="1"/>
            </p:cNvPicPr>
            <p:nvPr/>
          </p:nvPicPr>
          <p:blipFill>
            <a:blip r:embed="rId12"/>
            <a:stretch>
              <a:fillRect/>
            </a:stretch>
          </p:blipFill>
          <p:spPr>
            <a:xfrm>
              <a:off x="4403925" y="3148861"/>
              <a:ext cx="699478" cy="690511"/>
            </a:xfrm>
            <a:prstGeom prst="rect">
              <a:avLst/>
            </a:prstGeom>
          </p:spPr>
        </p:pic>
        <p:pic>
          <p:nvPicPr>
            <p:cNvPr id="61" name="图片 60">
              <a:extLst>
                <a:ext uri="{FF2B5EF4-FFF2-40B4-BE49-F238E27FC236}">
                  <a16:creationId xmlns:a16="http://schemas.microsoft.com/office/drawing/2014/main" id="{BCF0BFCF-39F2-6942-B39A-C9A49213D1EB}"/>
                </a:ext>
              </a:extLst>
            </p:cNvPr>
            <p:cNvPicPr>
              <a:picLocks noChangeAspect="1"/>
            </p:cNvPicPr>
            <p:nvPr/>
          </p:nvPicPr>
          <p:blipFill>
            <a:blip r:embed="rId12"/>
            <a:stretch>
              <a:fillRect/>
            </a:stretch>
          </p:blipFill>
          <p:spPr>
            <a:xfrm>
              <a:off x="5404216" y="3133826"/>
              <a:ext cx="699478" cy="690511"/>
            </a:xfrm>
            <a:prstGeom prst="rect">
              <a:avLst/>
            </a:prstGeom>
          </p:spPr>
        </p:pic>
        <p:pic>
          <p:nvPicPr>
            <p:cNvPr id="62" name="图片 61">
              <a:extLst>
                <a:ext uri="{FF2B5EF4-FFF2-40B4-BE49-F238E27FC236}">
                  <a16:creationId xmlns:a16="http://schemas.microsoft.com/office/drawing/2014/main" id="{0865702B-F556-0F48-B080-6E065E47BF30}"/>
                </a:ext>
              </a:extLst>
            </p:cNvPr>
            <p:cNvPicPr>
              <a:picLocks noChangeAspect="1"/>
            </p:cNvPicPr>
            <p:nvPr/>
          </p:nvPicPr>
          <p:blipFill>
            <a:blip r:embed="rId12"/>
            <a:stretch>
              <a:fillRect/>
            </a:stretch>
          </p:blipFill>
          <p:spPr>
            <a:xfrm>
              <a:off x="6338906" y="3120189"/>
              <a:ext cx="699478" cy="690511"/>
            </a:xfrm>
            <a:prstGeom prst="rect">
              <a:avLst/>
            </a:prstGeom>
          </p:spPr>
        </p:pic>
        <p:pic>
          <p:nvPicPr>
            <p:cNvPr id="63" name="图片 62">
              <a:extLst>
                <a:ext uri="{FF2B5EF4-FFF2-40B4-BE49-F238E27FC236}">
                  <a16:creationId xmlns:a16="http://schemas.microsoft.com/office/drawing/2014/main" id="{DD67BD2A-26B5-9242-BB72-0CC1428BD268}"/>
                </a:ext>
              </a:extLst>
            </p:cNvPr>
            <p:cNvPicPr>
              <a:picLocks noChangeAspect="1"/>
            </p:cNvPicPr>
            <p:nvPr/>
          </p:nvPicPr>
          <p:blipFill>
            <a:blip r:embed="rId12"/>
            <a:stretch>
              <a:fillRect/>
            </a:stretch>
          </p:blipFill>
          <p:spPr>
            <a:xfrm>
              <a:off x="3418378" y="4063555"/>
              <a:ext cx="699478" cy="690511"/>
            </a:xfrm>
            <a:prstGeom prst="rect">
              <a:avLst/>
            </a:prstGeom>
          </p:spPr>
        </p:pic>
        <p:pic>
          <p:nvPicPr>
            <p:cNvPr id="64" name="图片 63">
              <a:extLst>
                <a:ext uri="{FF2B5EF4-FFF2-40B4-BE49-F238E27FC236}">
                  <a16:creationId xmlns:a16="http://schemas.microsoft.com/office/drawing/2014/main" id="{DB8C0ACD-1256-7D43-9B11-83E83DA5ACCD}"/>
                </a:ext>
              </a:extLst>
            </p:cNvPr>
            <p:cNvPicPr>
              <a:picLocks noChangeAspect="1"/>
            </p:cNvPicPr>
            <p:nvPr/>
          </p:nvPicPr>
          <p:blipFill>
            <a:blip r:embed="rId12"/>
            <a:stretch>
              <a:fillRect/>
            </a:stretch>
          </p:blipFill>
          <p:spPr>
            <a:xfrm>
              <a:off x="4403925" y="4063555"/>
              <a:ext cx="699478" cy="690511"/>
            </a:xfrm>
            <a:prstGeom prst="rect">
              <a:avLst/>
            </a:prstGeom>
          </p:spPr>
        </p:pic>
        <p:pic>
          <p:nvPicPr>
            <p:cNvPr id="65" name="图片 64">
              <a:extLst>
                <a:ext uri="{FF2B5EF4-FFF2-40B4-BE49-F238E27FC236}">
                  <a16:creationId xmlns:a16="http://schemas.microsoft.com/office/drawing/2014/main" id="{E5E11D8B-0437-9E47-A460-7F24AC406A86}"/>
                </a:ext>
              </a:extLst>
            </p:cNvPr>
            <p:cNvPicPr>
              <a:picLocks noChangeAspect="1"/>
            </p:cNvPicPr>
            <p:nvPr/>
          </p:nvPicPr>
          <p:blipFill>
            <a:blip r:embed="rId12"/>
            <a:stretch>
              <a:fillRect/>
            </a:stretch>
          </p:blipFill>
          <p:spPr>
            <a:xfrm>
              <a:off x="5404216" y="4048520"/>
              <a:ext cx="699478" cy="690511"/>
            </a:xfrm>
            <a:prstGeom prst="rect">
              <a:avLst/>
            </a:prstGeom>
          </p:spPr>
        </p:pic>
        <p:pic>
          <p:nvPicPr>
            <p:cNvPr id="66" name="图片 65">
              <a:extLst>
                <a:ext uri="{FF2B5EF4-FFF2-40B4-BE49-F238E27FC236}">
                  <a16:creationId xmlns:a16="http://schemas.microsoft.com/office/drawing/2014/main" id="{D65A83EC-DA95-4248-A493-F4359DDD19CD}"/>
                </a:ext>
              </a:extLst>
            </p:cNvPr>
            <p:cNvPicPr>
              <a:picLocks noChangeAspect="1"/>
            </p:cNvPicPr>
            <p:nvPr/>
          </p:nvPicPr>
          <p:blipFill>
            <a:blip r:embed="rId12"/>
            <a:stretch>
              <a:fillRect/>
            </a:stretch>
          </p:blipFill>
          <p:spPr>
            <a:xfrm>
              <a:off x="6338906" y="4034883"/>
              <a:ext cx="699478" cy="690511"/>
            </a:xfrm>
            <a:prstGeom prst="rect">
              <a:avLst/>
            </a:prstGeom>
          </p:spPr>
        </p:pic>
        <p:grpSp>
          <p:nvGrpSpPr>
            <p:cNvPr id="67" name="组 138">
              <a:extLst>
                <a:ext uri="{FF2B5EF4-FFF2-40B4-BE49-F238E27FC236}">
                  <a16:creationId xmlns:a16="http://schemas.microsoft.com/office/drawing/2014/main" id="{252AD410-06DB-764D-A2D3-41B6CB12E969}"/>
                </a:ext>
              </a:extLst>
            </p:cNvPr>
            <p:cNvGrpSpPr/>
            <p:nvPr/>
          </p:nvGrpSpPr>
          <p:grpSpPr>
            <a:xfrm>
              <a:off x="4079776" y="1033443"/>
              <a:ext cx="2902916" cy="4051741"/>
              <a:chOff x="4079776" y="1033443"/>
              <a:chExt cx="2902916" cy="4483789"/>
            </a:xfrm>
          </p:grpSpPr>
          <p:cxnSp>
            <p:nvCxnSpPr>
              <p:cNvPr id="144" name="直线箭头连接符 143">
                <a:extLst>
                  <a:ext uri="{FF2B5EF4-FFF2-40B4-BE49-F238E27FC236}">
                    <a16:creationId xmlns:a16="http://schemas.microsoft.com/office/drawing/2014/main" id="{35B81819-8120-E64B-88D7-2137A7C82280}"/>
                  </a:ext>
                </a:extLst>
              </p:cNvPr>
              <p:cNvCxnSpPr/>
              <p:nvPr/>
            </p:nvCxnSpPr>
            <p:spPr>
              <a:xfrm>
                <a:off x="4079776"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5" name="直线箭头连接符 144">
                <a:extLst>
                  <a:ext uri="{FF2B5EF4-FFF2-40B4-BE49-F238E27FC236}">
                    <a16:creationId xmlns:a16="http://schemas.microsoft.com/office/drawing/2014/main" id="{D518C9A6-9294-3B41-8626-0F986243AE4C}"/>
                  </a:ext>
                </a:extLst>
              </p:cNvPr>
              <p:cNvCxnSpPr/>
              <p:nvPr/>
            </p:nvCxnSpPr>
            <p:spPr>
              <a:xfrm>
                <a:off x="5056909"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6" name="直线箭头连接符 145">
                <a:extLst>
                  <a:ext uri="{FF2B5EF4-FFF2-40B4-BE49-F238E27FC236}">
                    <a16:creationId xmlns:a16="http://schemas.microsoft.com/office/drawing/2014/main" id="{80D0762D-554D-9D4F-B902-0AE6F5D7945B}"/>
                  </a:ext>
                </a:extLst>
              </p:cNvPr>
              <p:cNvCxnSpPr/>
              <p:nvPr/>
            </p:nvCxnSpPr>
            <p:spPr>
              <a:xfrm>
                <a:off x="6051600"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7" name="直线箭头连接符 146">
                <a:extLst>
                  <a:ext uri="{FF2B5EF4-FFF2-40B4-BE49-F238E27FC236}">
                    <a16:creationId xmlns:a16="http://schemas.microsoft.com/office/drawing/2014/main" id="{664E9E2C-2489-BC49-9304-EDC19DCA20A8}"/>
                  </a:ext>
                </a:extLst>
              </p:cNvPr>
              <p:cNvCxnSpPr/>
              <p:nvPr/>
            </p:nvCxnSpPr>
            <p:spPr>
              <a:xfrm>
                <a:off x="6982692" y="1033443"/>
                <a:ext cx="0" cy="4483789"/>
              </a:xfrm>
              <a:prstGeom prst="straightConnector1">
                <a:avLst/>
              </a:prstGeom>
              <a:ln w="381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8" name="组 51">
              <a:extLst>
                <a:ext uri="{FF2B5EF4-FFF2-40B4-BE49-F238E27FC236}">
                  <a16:creationId xmlns:a16="http://schemas.microsoft.com/office/drawing/2014/main" id="{9C52D1A2-B4C3-944F-AFD6-6DB6DF076D6A}"/>
                </a:ext>
              </a:extLst>
            </p:cNvPr>
            <p:cNvGrpSpPr/>
            <p:nvPr/>
          </p:nvGrpSpPr>
          <p:grpSpPr>
            <a:xfrm>
              <a:off x="3071664" y="1268760"/>
              <a:ext cx="4309546" cy="289868"/>
              <a:chOff x="3071664" y="1268760"/>
              <a:chExt cx="4309546" cy="289868"/>
            </a:xfrm>
          </p:grpSpPr>
          <p:sp>
            <p:nvSpPr>
              <p:cNvPr id="135" name="空心弧 134">
                <a:extLst>
                  <a:ext uri="{FF2B5EF4-FFF2-40B4-BE49-F238E27FC236}">
                    <a16:creationId xmlns:a16="http://schemas.microsoft.com/office/drawing/2014/main" id="{21993291-CB70-9147-AA4A-3D829C394FA6}"/>
                  </a:ext>
                </a:extLst>
              </p:cNvPr>
              <p:cNvSpPr/>
              <p:nvPr/>
            </p:nvSpPr>
            <p:spPr>
              <a:xfrm>
                <a:off x="3990198" y="1270596"/>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6" name="空心弧 135">
                <a:extLst>
                  <a:ext uri="{FF2B5EF4-FFF2-40B4-BE49-F238E27FC236}">
                    <a16:creationId xmlns:a16="http://schemas.microsoft.com/office/drawing/2014/main" id="{E76ECC8B-A875-734B-B3B2-2D525359F71B}"/>
                  </a:ext>
                </a:extLst>
              </p:cNvPr>
              <p:cNvSpPr/>
              <p:nvPr/>
            </p:nvSpPr>
            <p:spPr>
              <a:xfrm>
                <a:off x="4957280" y="1269678"/>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7" name="空心弧 136">
                <a:extLst>
                  <a:ext uri="{FF2B5EF4-FFF2-40B4-BE49-F238E27FC236}">
                    <a16:creationId xmlns:a16="http://schemas.microsoft.com/office/drawing/2014/main" id="{90DA3648-8221-9044-9602-EF09BEE43B8D}"/>
                  </a:ext>
                </a:extLst>
              </p:cNvPr>
              <p:cNvSpPr/>
              <p:nvPr/>
            </p:nvSpPr>
            <p:spPr>
              <a:xfrm>
                <a:off x="5924362" y="1269678"/>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38" name="空心弧 137">
                <a:extLst>
                  <a:ext uri="{FF2B5EF4-FFF2-40B4-BE49-F238E27FC236}">
                    <a16:creationId xmlns:a16="http://schemas.microsoft.com/office/drawing/2014/main" id="{D9999FE0-056D-914C-865A-A075D2E93A54}"/>
                  </a:ext>
                </a:extLst>
              </p:cNvPr>
              <p:cNvSpPr/>
              <p:nvPr/>
            </p:nvSpPr>
            <p:spPr>
              <a:xfrm>
                <a:off x="6883429" y="126876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39" name="直线连接符 138">
                <a:extLst>
                  <a:ext uri="{FF2B5EF4-FFF2-40B4-BE49-F238E27FC236}">
                    <a16:creationId xmlns:a16="http://schemas.microsoft.com/office/drawing/2014/main" id="{2E0D6152-81F5-E94C-8878-152D22C96464}"/>
                  </a:ext>
                </a:extLst>
              </p:cNvPr>
              <p:cNvCxnSpPr/>
              <p:nvPr/>
            </p:nvCxnSpPr>
            <p:spPr>
              <a:xfrm>
                <a:off x="3071664" y="1412776"/>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0" name="直线连接符 139">
                <a:extLst>
                  <a:ext uri="{FF2B5EF4-FFF2-40B4-BE49-F238E27FC236}">
                    <a16:creationId xmlns:a16="http://schemas.microsoft.com/office/drawing/2014/main" id="{FDE260E7-CF6B-484D-B05B-3403714F8F39}"/>
                  </a:ext>
                </a:extLst>
              </p:cNvPr>
              <p:cNvCxnSpPr/>
              <p:nvPr/>
            </p:nvCxnSpPr>
            <p:spPr>
              <a:xfrm>
                <a:off x="4178792" y="1407548"/>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1" name="直线连接符 140">
                <a:extLst>
                  <a:ext uri="{FF2B5EF4-FFF2-40B4-BE49-F238E27FC236}">
                    <a16:creationId xmlns:a16="http://schemas.microsoft.com/office/drawing/2014/main" id="{2974385C-C8E9-6B4C-96E7-81DB930B045E}"/>
                  </a:ext>
                </a:extLst>
              </p:cNvPr>
              <p:cNvCxnSpPr/>
              <p:nvPr/>
            </p:nvCxnSpPr>
            <p:spPr>
              <a:xfrm>
                <a:off x="5166998" y="1400370"/>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42" name="直线连接符 141">
                <a:extLst>
                  <a:ext uri="{FF2B5EF4-FFF2-40B4-BE49-F238E27FC236}">
                    <a16:creationId xmlns:a16="http://schemas.microsoft.com/office/drawing/2014/main" id="{EBD553E0-11D1-2043-9A1B-A037B5E5A6FF}"/>
                  </a:ext>
                </a:extLst>
              </p:cNvPr>
              <p:cNvCxnSpPr/>
              <p:nvPr/>
            </p:nvCxnSpPr>
            <p:spPr>
              <a:xfrm flipV="1">
                <a:off x="6130243" y="1393422"/>
                <a:ext cx="774872" cy="184"/>
              </a:xfrm>
              <a:prstGeom prst="line">
                <a:avLst/>
              </a:prstGeom>
              <a:ln w="38100"/>
            </p:spPr>
            <p:style>
              <a:lnRef idx="1">
                <a:schemeClr val="dk1"/>
              </a:lnRef>
              <a:fillRef idx="0">
                <a:schemeClr val="dk1"/>
              </a:fillRef>
              <a:effectRef idx="0">
                <a:schemeClr val="dk1"/>
              </a:effectRef>
              <a:fontRef idx="minor">
                <a:schemeClr val="tx1"/>
              </a:fontRef>
            </p:style>
          </p:cxnSp>
          <p:cxnSp>
            <p:nvCxnSpPr>
              <p:cNvPr id="143" name="直线连接符 142">
                <a:extLst>
                  <a:ext uri="{FF2B5EF4-FFF2-40B4-BE49-F238E27FC236}">
                    <a16:creationId xmlns:a16="http://schemas.microsoft.com/office/drawing/2014/main" id="{FF6376AF-3D67-7E4C-BD38-D88712A96865}"/>
                  </a:ext>
                </a:extLst>
              </p:cNvPr>
              <p:cNvCxnSpPr/>
              <p:nvPr/>
            </p:nvCxnSpPr>
            <p:spPr>
              <a:xfrm>
                <a:off x="7080077" y="1400370"/>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69" name="组 52">
              <a:extLst>
                <a:ext uri="{FF2B5EF4-FFF2-40B4-BE49-F238E27FC236}">
                  <a16:creationId xmlns:a16="http://schemas.microsoft.com/office/drawing/2014/main" id="{A705C97D-9B37-3842-96A5-0A7AB9E442D3}"/>
                </a:ext>
              </a:extLst>
            </p:cNvPr>
            <p:cNvGrpSpPr/>
            <p:nvPr/>
          </p:nvGrpSpPr>
          <p:grpSpPr>
            <a:xfrm>
              <a:off x="3063600" y="2161688"/>
              <a:ext cx="4315016" cy="291704"/>
              <a:chOff x="3063600" y="2008133"/>
              <a:chExt cx="4315016" cy="291704"/>
            </a:xfrm>
          </p:grpSpPr>
          <p:sp>
            <p:nvSpPr>
              <p:cNvPr id="126" name="空心弧 125">
                <a:extLst>
                  <a:ext uri="{FF2B5EF4-FFF2-40B4-BE49-F238E27FC236}">
                    <a16:creationId xmlns:a16="http://schemas.microsoft.com/office/drawing/2014/main" id="{4B3DD0B8-C27F-1040-ACC8-B3B7369EC240}"/>
                  </a:ext>
                </a:extLst>
              </p:cNvPr>
              <p:cNvSpPr/>
              <p:nvPr/>
            </p:nvSpPr>
            <p:spPr>
              <a:xfrm>
                <a:off x="3981449" y="2011805"/>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7" name="空心弧 126">
                <a:extLst>
                  <a:ext uri="{FF2B5EF4-FFF2-40B4-BE49-F238E27FC236}">
                    <a16:creationId xmlns:a16="http://schemas.microsoft.com/office/drawing/2014/main" id="{F0B046F2-E79C-AE4B-9A25-ECAE374216A9}"/>
                  </a:ext>
                </a:extLst>
              </p:cNvPr>
              <p:cNvSpPr/>
              <p:nvPr/>
            </p:nvSpPr>
            <p:spPr>
              <a:xfrm>
                <a:off x="5933111" y="20099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8" name="空心弧 127">
                <a:extLst>
                  <a:ext uri="{FF2B5EF4-FFF2-40B4-BE49-F238E27FC236}">
                    <a16:creationId xmlns:a16="http://schemas.microsoft.com/office/drawing/2014/main" id="{8F264268-70A1-5A4C-894C-EDDDA01BE58E}"/>
                  </a:ext>
                </a:extLst>
              </p:cNvPr>
              <p:cNvSpPr/>
              <p:nvPr/>
            </p:nvSpPr>
            <p:spPr>
              <a:xfrm>
                <a:off x="4957280" y="20099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9" name="空心弧 128">
                <a:extLst>
                  <a:ext uri="{FF2B5EF4-FFF2-40B4-BE49-F238E27FC236}">
                    <a16:creationId xmlns:a16="http://schemas.microsoft.com/office/drawing/2014/main" id="{408E1DA1-2D09-AC4C-9EA9-DD366E9EF733}"/>
                  </a:ext>
                </a:extLst>
              </p:cNvPr>
              <p:cNvSpPr/>
              <p:nvPr/>
            </p:nvSpPr>
            <p:spPr>
              <a:xfrm>
                <a:off x="6879393" y="2008133"/>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30" name="直线连接符 129">
                <a:extLst>
                  <a:ext uri="{FF2B5EF4-FFF2-40B4-BE49-F238E27FC236}">
                    <a16:creationId xmlns:a16="http://schemas.microsoft.com/office/drawing/2014/main" id="{F9D0F678-5063-D944-8AD8-CB6F095C6506}"/>
                  </a:ext>
                </a:extLst>
              </p:cNvPr>
              <p:cNvCxnSpPr/>
              <p:nvPr/>
            </p:nvCxnSpPr>
            <p:spPr>
              <a:xfrm>
                <a:off x="3063600" y="2145600"/>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1" name="直线连接符 130">
                <a:extLst>
                  <a:ext uri="{FF2B5EF4-FFF2-40B4-BE49-F238E27FC236}">
                    <a16:creationId xmlns:a16="http://schemas.microsoft.com/office/drawing/2014/main" id="{32213EED-71C4-F541-B6F1-0FE26E729FEE}"/>
                  </a:ext>
                </a:extLst>
              </p:cNvPr>
              <p:cNvCxnSpPr/>
              <p:nvPr/>
            </p:nvCxnSpPr>
            <p:spPr>
              <a:xfrm>
                <a:off x="4171955" y="2140372"/>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2" name="直线连接符 131">
                <a:extLst>
                  <a:ext uri="{FF2B5EF4-FFF2-40B4-BE49-F238E27FC236}">
                    <a16:creationId xmlns:a16="http://schemas.microsoft.com/office/drawing/2014/main" id="{702CAAF7-762F-9E41-8330-E5EC597FB85F}"/>
                  </a:ext>
                </a:extLst>
              </p:cNvPr>
              <p:cNvCxnSpPr/>
              <p:nvPr/>
            </p:nvCxnSpPr>
            <p:spPr>
              <a:xfrm>
                <a:off x="5160142" y="2133194"/>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3" name="直线连接符 132">
                <a:extLst>
                  <a:ext uri="{FF2B5EF4-FFF2-40B4-BE49-F238E27FC236}">
                    <a16:creationId xmlns:a16="http://schemas.microsoft.com/office/drawing/2014/main" id="{2139CDCC-5B1C-D34F-9996-096A247766AA}"/>
                  </a:ext>
                </a:extLst>
              </p:cNvPr>
              <p:cNvCxnSpPr/>
              <p:nvPr/>
            </p:nvCxnSpPr>
            <p:spPr>
              <a:xfrm>
                <a:off x="6143291" y="2145600"/>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34" name="直线连接符 133">
                <a:extLst>
                  <a:ext uri="{FF2B5EF4-FFF2-40B4-BE49-F238E27FC236}">
                    <a16:creationId xmlns:a16="http://schemas.microsoft.com/office/drawing/2014/main" id="{79923A19-7BDF-4943-80E3-DC33B8D84127}"/>
                  </a:ext>
                </a:extLst>
              </p:cNvPr>
              <p:cNvCxnSpPr/>
              <p:nvPr/>
            </p:nvCxnSpPr>
            <p:spPr>
              <a:xfrm>
                <a:off x="7077483" y="2133194"/>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70" name="组 53">
              <a:extLst>
                <a:ext uri="{FF2B5EF4-FFF2-40B4-BE49-F238E27FC236}">
                  <a16:creationId xmlns:a16="http://schemas.microsoft.com/office/drawing/2014/main" id="{C8941FBA-54E0-A247-9A73-19A91AAA3F7B}"/>
                </a:ext>
              </a:extLst>
            </p:cNvPr>
            <p:cNvGrpSpPr/>
            <p:nvPr/>
          </p:nvGrpSpPr>
          <p:grpSpPr>
            <a:xfrm>
              <a:off x="3071664" y="3043241"/>
              <a:ext cx="4309546" cy="291704"/>
              <a:chOff x="3071664" y="2745670"/>
              <a:chExt cx="4309546" cy="291704"/>
            </a:xfrm>
          </p:grpSpPr>
          <p:sp>
            <p:nvSpPr>
              <p:cNvPr id="117" name="空心弧 116">
                <a:extLst>
                  <a:ext uri="{FF2B5EF4-FFF2-40B4-BE49-F238E27FC236}">
                    <a16:creationId xmlns:a16="http://schemas.microsoft.com/office/drawing/2014/main" id="{E0EAE764-92E9-AE43-8F00-43409B3DD9ED}"/>
                  </a:ext>
                </a:extLst>
              </p:cNvPr>
              <p:cNvSpPr/>
              <p:nvPr/>
            </p:nvSpPr>
            <p:spPr>
              <a:xfrm>
                <a:off x="3985273" y="2749342"/>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8" name="空心弧 117">
                <a:extLst>
                  <a:ext uri="{FF2B5EF4-FFF2-40B4-BE49-F238E27FC236}">
                    <a16:creationId xmlns:a16="http://schemas.microsoft.com/office/drawing/2014/main" id="{87658FF0-1A10-4442-9E7D-5F6EF64E84CB}"/>
                  </a:ext>
                </a:extLst>
              </p:cNvPr>
              <p:cNvSpPr/>
              <p:nvPr/>
            </p:nvSpPr>
            <p:spPr>
              <a:xfrm>
                <a:off x="5924362" y="274567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9" name="空心弧 118">
                <a:extLst>
                  <a:ext uri="{FF2B5EF4-FFF2-40B4-BE49-F238E27FC236}">
                    <a16:creationId xmlns:a16="http://schemas.microsoft.com/office/drawing/2014/main" id="{70B17ABE-88B8-3341-8C5E-E2589F2EE613}"/>
                  </a:ext>
                </a:extLst>
              </p:cNvPr>
              <p:cNvSpPr/>
              <p:nvPr/>
            </p:nvSpPr>
            <p:spPr>
              <a:xfrm>
                <a:off x="4961104" y="2747506"/>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20" name="空心弧 119">
                <a:extLst>
                  <a:ext uri="{FF2B5EF4-FFF2-40B4-BE49-F238E27FC236}">
                    <a16:creationId xmlns:a16="http://schemas.microsoft.com/office/drawing/2014/main" id="{111693D9-B028-4244-BA98-30804C0BD221}"/>
                  </a:ext>
                </a:extLst>
              </p:cNvPr>
              <p:cNvSpPr/>
              <p:nvPr/>
            </p:nvSpPr>
            <p:spPr>
              <a:xfrm>
                <a:off x="6883217" y="2745670"/>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21" name="直线连接符 120">
                <a:extLst>
                  <a:ext uri="{FF2B5EF4-FFF2-40B4-BE49-F238E27FC236}">
                    <a16:creationId xmlns:a16="http://schemas.microsoft.com/office/drawing/2014/main" id="{5A2A217B-2A0A-0640-8FC1-79BEFFEB1EBC}"/>
                  </a:ext>
                </a:extLst>
              </p:cNvPr>
              <p:cNvCxnSpPr/>
              <p:nvPr/>
            </p:nvCxnSpPr>
            <p:spPr>
              <a:xfrm>
                <a:off x="3071664" y="2880000"/>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2" name="直线连接符 121">
                <a:extLst>
                  <a:ext uri="{FF2B5EF4-FFF2-40B4-BE49-F238E27FC236}">
                    <a16:creationId xmlns:a16="http://schemas.microsoft.com/office/drawing/2014/main" id="{5BF86DBE-34BA-B542-829C-B7CC1AFE0032}"/>
                  </a:ext>
                </a:extLst>
              </p:cNvPr>
              <p:cNvCxnSpPr/>
              <p:nvPr/>
            </p:nvCxnSpPr>
            <p:spPr>
              <a:xfrm>
                <a:off x="4178792" y="2874772"/>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3" name="直线连接符 122">
                <a:extLst>
                  <a:ext uri="{FF2B5EF4-FFF2-40B4-BE49-F238E27FC236}">
                    <a16:creationId xmlns:a16="http://schemas.microsoft.com/office/drawing/2014/main" id="{C905C459-544D-514C-AE32-92E7F4A04F15}"/>
                  </a:ext>
                </a:extLst>
              </p:cNvPr>
              <p:cNvCxnSpPr/>
              <p:nvPr/>
            </p:nvCxnSpPr>
            <p:spPr>
              <a:xfrm>
                <a:off x="5166998" y="2867594"/>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4" name="直线连接符 123">
                <a:extLst>
                  <a:ext uri="{FF2B5EF4-FFF2-40B4-BE49-F238E27FC236}">
                    <a16:creationId xmlns:a16="http://schemas.microsoft.com/office/drawing/2014/main" id="{52D8A9A2-9E4C-0541-BFA7-2D252E44AC6B}"/>
                  </a:ext>
                </a:extLst>
              </p:cNvPr>
              <p:cNvCxnSpPr/>
              <p:nvPr/>
            </p:nvCxnSpPr>
            <p:spPr>
              <a:xfrm>
                <a:off x="6140020" y="2865849"/>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25" name="直线连接符 124">
                <a:extLst>
                  <a:ext uri="{FF2B5EF4-FFF2-40B4-BE49-F238E27FC236}">
                    <a16:creationId xmlns:a16="http://schemas.microsoft.com/office/drawing/2014/main" id="{94E30143-3893-9049-A204-EEB857110286}"/>
                  </a:ext>
                </a:extLst>
              </p:cNvPr>
              <p:cNvCxnSpPr/>
              <p:nvPr/>
            </p:nvCxnSpPr>
            <p:spPr>
              <a:xfrm>
                <a:off x="7080077" y="2867594"/>
                <a:ext cx="301133" cy="0"/>
              </a:xfrm>
              <a:prstGeom prst="line">
                <a:avLst/>
              </a:prstGeom>
              <a:ln w="38100"/>
            </p:spPr>
            <p:style>
              <a:lnRef idx="1">
                <a:schemeClr val="dk1"/>
              </a:lnRef>
              <a:fillRef idx="0">
                <a:schemeClr val="dk1"/>
              </a:fillRef>
              <a:effectRef idx="0">
                <a:schemeClr val="dk1"/>
              </a:effectRef>
              <a:fontRef idx="minor">
                <a:schemeClr val="tx1"/>
              </a:fontRef>
            </p:style>
          </p:cxnSp>
        </p:grpSp>
        <p:grpSp>
          <p:nvGrpSpPr>
            <p:cNvPr id="71" name="组 54">
              <a:extLst>
                <a:ext uri="{FF2B5EF4-FFF2-40B4-BE49-F238E27FC236}">
                  <a16:creationId xmlns:a16="http://schemas.microsoft.com/office/drawing/2014/main" id="{993A115B-74CF-7C4F-AAA3-4E5B348DAF34}"/>
                </a:ext>
              </a:extLst>
            </p:cNvPr>
            <p:cNvGrpSpPr/>
            <p:nvPr/>
          </p:nvGrpSpPr>
          <p:grpSpPr>
            <a:xfrm>
              <a:off x="3060000" y="3929384"/>
              <a:ext cx="4317458" cy="291704"/>
              <a:chOff x="3060000" y="3487797"/>
              <a:chExt cx="4317458" cy="291704"/>
            </a:xfrm>
          </p:grpSpPr>
          <p:sp>
            <p:nvSpPr>
              <p:cNvPr id="108" name="空心弧 107">
                <a:extLst>
                  <a:ext uri="{FF2B5EF4-FFF2-40B4-BE49-F238E27FC236}">
                    <a16:creationId xmlns:a16="http://schemas.microsoft.com/office/drawing/2014/main" id="{68122D6B-BB3B-D747-9A75-DF79E546627F}"/>
                  </a:ext>
                </a:extLst>
              </p:cNvPr>
              <p:cNvSpPr/>
              <p:nvPr/>
            </p:nvSpPr>
            <p:spPr>
              <a:xfrm>
                <a:off x="3976891" y="3491469"/>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09" name="空心弧 108">
                <a:extLst>
                  <a:ext uri="{FF2B5EF4-FFF2-40B4-BE49-F238E27FC236}">
                    <a16:creationId xmlns:a16="http://schemas.microsoft.com/office/drawing/2014/main" id="{6AA2E839-506F-CB4F-A8DF-C1A93AADB375}"/>
                  </a:ext>
                </a:extLst>
              </p:cNvPr>
              <p:cNvSpPr/>
              <p:nvPr/>
            </p:nvSpPr>
            <p:spPr>
              <a:xfrm>
                <a:off x="5940000" y="3487797"/>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0" name="空心弧 109">
                <a:extLst>
                  <a:ext uri="{FF2B5EF4-FFF2-40B4-BE49-F238E27FC236}">
                    <a16:creationId xmlns:a16="http://schemas.microsoft.com/office/drawing/2014/main" id="{86F0C5DD-4661-AF44-8F49-D2ADC47CDCC9}"/>
                  </a:ext>
                </a:extLst>
              </p:cNvPr>
              <p:cNvSpPr/>
              <p:nvPr/>
            </p:nvSpPr>
            <p:spPr>
              <a:xfrm>
                <a:off x="4952722" y="3489633"/>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111" name="空心弧 110">
                <a:extLst>
                  <a:ext uri="{FF2B5EF4-FFF2-40B4-BE49-F238E27FC236}">
                    <a16:creationId xmlns:a16="http://schemas.microsoft.com/office/drawing/2014/main" id="{C1796441-8F90-9D41-8623-9048B1CE408F}"/>
                  </a:ext>
                </a:extLst>
              </p:cNvPr>
              <p:cNvSpPr/>
              <p:nvPr/>
            </p:nvSpPr>
            <p:spPr>
              <a:xfrm>
                <a:off x="6874835" y="3487797"/>
                <a:ext cx="216024" cy="288032"/>
              </a:xfrm>
              <a:prstGeom prst="blockArc">
                <a:avLst>
                  <a:gd name="adj1" fmla="val 10800000"/>
                  <a:gd name="adj2" fmla="val 21574233"/>
                  <a:gd name="adj3" fmla="val 9389"/>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000000"/>
                  </a:solidFill>
                  <a:effectLst/>
                  <a:uLnTx/>
                  <a:uFillTx/>
                  <a:latin typeface="Tahoma"/>
                  <a:ea typeface="+mn-ea"/>
                  <a:cs typeface="+mn-cs"/>
                </a:endParaRPr>
              </a:p>
            </p:txBody>
          </p:sp>
          <p:cxnSp>
            <p:nvCxnSpPr>
              <p:cNvPr id="112" name="直线连接符 111">
                <a:extLst>
                  <a:ext uri="{FF2B5EF4-FFF2-40B4-BE49-F238E27FC236}">
                    <a16:creationId xmlns:a16="http://schemas.microsoft.com/office/drawing/2014/main" id="{5A2B8497-D57D-684E-9235-ABDDB8B8C0E5}"/>
                  </a:ext>
                </a:extLst>
              </p:cNvPr>
              <p:cNvCxnSpPr/>
              <p:nvPr/>
            </p:nvCxnSpPr>
            <p:spPr>
              <a:xfrm>
                <a:off x="3060000" y="3645024"/>
                <a:ext cx="936104"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3" name="直线连接符 112">
                <a:extLst>
                  <a:ext uri="{FF2B5EF4-FFF2-40B4-BE49-F238E27FC236}">
                    <a16:creationId xmlns:a16="http://schemas.microsoft.com/office/drawing/2014/main" id="{EEDBE643-8644-8948-A0F8-DC35169E6E66}"/>
                  </a:ext>
                </a:extLst>
              </p:cNvPr>
              <p:cNvCxnSpPr/>
              <p:nvPr/>
            </p:nvCxnSpPr>
            <p:spPr>
              <a:xfrm>
                <a:off x="4168902" y="3639796"/>
                <a:ext cx="793759"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4" name="直线连接符 113">
                <a:extLst>
                  <a:ext uri="{FF2B5EF4-FFF2-40B4-BE49-F238E27FC236}">
                    <a16:creationId xmlns:a16="http://schemas.microsoft.com/office/drawing/2014/main" id="{6E98A7F5-72CE-4445-A487-F6BB27126790}"/>
                  </a:ext>
                </a:extLst>
              </p:cNvPr>
              <p:cNvCxnSpPr/>
              <p:nvPr/>
            </p:nvCxnSpPr>
            <p:spPr>
              <a:xfrm>
                <a:off x="5157082" y="3632618"/>
                <a:ext cx="795817"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5" name="直线连接符 114">
                <a:extLst>
                  <a:ext uri="{FF2B5EF4-FFF2-40B4-BE49-F238E27FC236}">
                    <a16:creationId xmlns:a16="http://schemas.microsoft.com/office/drawing/2014/main" id="{0377AC77-1131-4948-80BA-6778A7D82357}"/>
                  </a:ext>
                </a:extLst>
              </p:cNvPr>
              <p:cNvCxnSpPr/>
              <p:nvPr/>
            </p:nvCxnSpPr>
            <p:spPr>
              <a:xfrm>
                <a:off x="6127899" y="3631813"/>
                <a:ext cx="755318" cy="0"/>
              </a:xfrm>
              <a:prstGeom prst="line">
                <a:avLst/>
              </a:prstGeom>
              <a:ln w="38100"/>
            </p:spPr>
            <p:style>
              <a:lnRef idx="1">
                <a:schemeClr val="dk1"/>
              </a:lnRef>
              <a:fillRef idx="0">
                <a:schemeClr val="dk1"/>
              </a:fillRef>
              <a:effectRef idx="0">
                <a:schemeClr val="dk1"/>
              </a:effectRef>
              <a:fontRef idx="minor">
                <a:schemeClr val="tx1"/>
              </a:fontRef>
            </p:style>
          </p:cxnSp>
          <p:cxnSp>
            <p:nvCxnSpPr>
              <p:cNvPr id="116" name="直线连接符 115">
                <a:extLst>
                  <a:ext uri="{FF2B5EF4-FFF2-40B4-BE49-F238E27FC236}">
                    <a16:creationId xmlns:a16="http://schemas.microsoft.com/office/drawing/2014/main" id="{92B6E3D1-7ECF-C64A-A627-413E76CEA1A7}"/>
                  </a:ext>
                </a:extLst>
              </p:cNvPr>
              <p:cNvCxnSpPr/>
              <p:nvPr/>
            </p:nvCxnSpPr>
            <p:spPr>
              <a:xfrm>
                <a:off x="7076325" y="3632618"/>
                <a:ext cx="301133" cy="0"/>
              </a:xfrm>
              <a:prstGeom prst="line">
                <a:avLst/>
              </a:prstGeom>
              <a:ln w="38100"/>
            </p:spPr>
            <p:style>
              <a:lnRef idx="1">
                <a:schemeClr val="dk1"/>
              </a:lnRef>
              <a:fillRef idx="0">
                <a:schemeClr val="dk1"/>
              </a:fillRef>
              <a:effectRef idx="0">
                <a:schemeClr val="dk1"/>
              </a:effectRef>
              <a:fontRef idx="minor">
                <a:schemeClr val="tx1"/>
              </a:fontRef>
            </p:style>
          </p:cxnSp>
        </p:grpSp>
        <p:sp>
          <p:nvSpPr>
            <p:cNvPr id="72" name="椭圆 71">
              <a:extLst>
                <a:ext uri="{FF2B5EF4-FFF2-40B4-BE49-F238E27FC236}">
                  <a16:creationId xmlns:a16="http://schemas.microsoft.com/office/drawing/2014/main" id="{E1644A26-2212-5B4E-B173-1C51D5DB2A16}"/>
                </a:ext>
              </a:extLst>
            </p:cNvPr>
            <p:cNvSpPr/>
            <p:nvPr/>
          </p:nvSpPr>
          <p:spPr>
            <a:xfrm>
              <a:off x="3402855" y="1361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3" name="椭圆 72">
              <a:extLst>
                <a:ext uri="{FF2B5EF4-FFF2-40B4-BE49-F238E27FC236}">
                  <a16:creationId xmlns:a16="http://schemas.microsoft.com/office/drawing/2014/main" id="{BD8EC0D6-C2A5-4448-A603-1BCF84221E9B}"/>
                </a:ext>
              </a:extLst>
            </p:cNvPr>
            <p:cNvSpPr/>
            <p:nvPr/>
          </p:nvSpPr>
          <p:spPr>
            <a:xfrm>
              <a:off x="4399118" y="13566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4" name="椭圆 73">
              <a:extLst>
                <a:ext uri="{FF2B5EF4-FFF2-40B4-BE49-F238E27FC236}">
                  <a16:creationId xmlns:a16="http://schemas.microsoft.com/office/drawing/2014/main" id="{EA4AFC19-1676-E84C-9039-349F3B648741}"/>
                </a:ext>
              </a:extLst>
            </p:cNvPr>
            <p:cNvSpPr/>
            <p:nvPr/>
          </p:nvSpPr>
          <p:spPr>
            <a:xfrm>
              <a:off x="5383871" y="13456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5" name="椭圆 74">
              <a:extLst>
                <a:ext uri="{FF2B5EF4-FFF2-40B4-BE49-F238E27FC236}">
                  <a16:creationId xmlns:a16="http://schemas.microsoft.com/office/drawing/2014/main" id="{C9CC8060-AAA3-6649-81FD-40A1F88F1816}"/>
                </a:ext>
              </a:extLst>
            </p:cNvPr>
            <p:cNvSpPr/>
            <p:nvPr/>
          </p:nvSpPr>
          <p:spPr>
            <a:xfrm>
              <a:off x="6335930" y="13477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6" name="椭圆 75">
              <a:extLst>
                <a:ext uri="{FF2B5EF4-FFF2-40B4-BE49-F238E27FC236}">
                  <a16:creationId xmlns:a16="http://schemas.microsoft.com/office/drawing/2014/main" id="{3BB63048-3457-B048-8B9F-815C045FFFF5}"/>
                </a:ext>
              </a:extLst>
            </p:cNvPr>
            <p:cNvSpPr/>
            <p:nvPr/>
          </p:nvSpPr>
          <p:spPr>
            <a:xfrm>
              <a:off x="4012455" y="19710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7" name="椭圆 76">
              <a:extLst>
                <a:ext uri="{FF2B5EF4-FFF2-40B4-BE49-F238E27FC236}">
                  <a16:creationId xmlns:a16="http://schemas.microsoft.com/office/drawing/2014/main" id="{D756207E-93F8-F24B-A300-4A894CD0B77D}"/>
                </a:ext>
              </a:extLst>
            </p:cNvPr>
            <p:cNvSpPr/>
            <p:nvPr/>
          </p:nvSpPr>
          <p:spPr>
            <a:xfrm>
              <a:off x="4972551" y="19554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8" name="椭圆 77">
              <a:extLst>
                <a:ext uri="{FF2B5EF4-FFF2-40B4-BE49-F238E27FC236}">
                  <a16:creationId xmlns:a16="http://schemas.microsoft.com/office/drawing/2014/main" id="{D2DAE04F-2D76-7543-B6E1-AF88BA69A656}"/>
                </a:ext>
              </a:extLst>
            </p:cNvPr>
            <p:cNvSpPr/>
            <p:nvPr/>
          </p:nvSpPr>
          <p:spPr>
            <a:xfrm>
              <a:off x="5985857" y="19439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9" name="椭圆 78">
              <a:extLst>
                <a:ext uri="{FF2B5EF4-FFF2-40B4-BE49-F238E27FC236}">
                  <a16:creationId xmlns:a16="http://schemas.microsoft.com/office/drawing/2014/main" id="{18BBA33C-2432-AB4F-9134-CDE96FAA0656}"/>
                </a:ext>
              </a:extLst>
            </p:cNvPr>
            <p:cNvSpPr/>
            <p:nvPr/>
          </p:nvSpPr>
          <p:spPr>
            <a:xfrm>
              <a:off x="6906919" y="19170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0" name="椭圆 79">
              <a:extLst>
                <a:ext uri="{FF2B5EF4-FFF2-40B4-BE49-F238E27FC236}">
                  <a16:creationId xmlns:a16="http://schemas.microsoft.com/office/drawing/2014/main" id="{56FBE5E4-4430-0F42-AE4A-1A18F98ED31D}"/>
                </a:ext>
              </a:extLst>
            </p:cNvPr>
            <p:cNvSpPr/>
            <p:nvPr/>
          </p:nvSpPr>
          <p:spPr>
            <a:xfrm>
              <a:off x="3432184" y="22479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1" name="椭圆 80">
              <a:extLst>
                <a:ext uri="{FF2B5EF4-FFF2-40B4-BE49-F238E27FC236}">
                  <a16:creationId xmlns:a16="http://schemas.microsoft.com/office/drawing/2014/main" id="{DDC966F4-85F2-8B43-87A8-3B97C3BC06B8}"/>
                </a:ext>
              </a:extLst>
            </p:cNvPr>
            <p:cNvSpPr/>
            <p:nvPr/>
          </p:nvSpPr>
          <p:spPr>
            <a:xfrm>
              <a:off x="4428447" y="2243197"/>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2" name="椭圆 81">
              <a:extLst>
                <a:ext uri="{FF2B5EF4-FFF2-40B4-BE49-F238E27FC236}">
                  <a16:creationId xmlns:a16="http://schemas.microsoft.com/office/drawing/2014/main" id="{ECA4E28A-59E4-CF40-9193-DB5C44396461}"/>
                </a:ext>
              </a:extLst>
            </p:cNvPr>
            <p:cNvSpPr/>
            <p:nvPr/>
          </p:nvSpPr>
          <p:spPr>
            <a:xfrm>
              <a:off x="5413200" y="2232172"/>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3" name="椭圆 82">
              <a:extLst>
                <a:ext uri="{FF2B5EF4-FFF2-40B4-BE49-F238E27FC236}">
                  <a16:creationId xmlns:a16="http://schemas.microsoft.com/office/drawing/2014/main" id="{8931CCF6-FF01-E54F-B180-C6C58DB8C50C}"/>
                </a:ext>
              </a:extLst>
            </p:cNvPr>
            <p:cNvSpPr/>
            <p:nvPr/>
          </p:nvSpPr>
          <p:spPr>
            <a:xfrm>
              <a:off x="6336133" y="226168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84" name="组 113">
              <a:extLst>
                <a:ext uri="{FF2B5EF4-FFF2-40B4-BE49-F238E27FC236}">
                  <a16:creationId xmlns:a16="http://schemas.microsoft.com/office/drawing/2014/main" id="{3AF06366-3984-F041-9B30-128630FB8233}"/>
                </a:ext>
              </a:extLst>
            </p:cNvPr>
            <p:cNvGrpSpPr/>
            <p:nvPr/>
          </p:nvGrpSpPr>
          <p:grpSpPr>
            <a:xfrm>
              <a:off x="3418321" y="3104082"/>
              <a:ext cx="3041075" cy="123782"/>
              <a:chOff x="3555255" y="1498061"/>
              <a:chExt cx="3041075" cy="123782"/>
            </a:xfrm>
          </p:grpSpPr>
          <p:sp>
            <p:nvSpPr>
              <p:cNvPr id="104" name="椭圆 103">
                <a:extLst>
                  <a:ext uri="{FF2B5EF4-FFF2-40B4-BE49-F238E27FC236}">
                    <a16:creationId xmlns:a16="http://schemas.microsoft.com/office/drawing/2014/main" id="{B28E0C20-A44A-7742-9592-D63418075B30}"/>
                  </a:ext>
                </a:extLst>
              </p:cNvPr>
              <p:cNvSpPr/>
              <p:nvPr/>
            </p:nvSpPr>
            <p:spPr>
              <a:xfrm>
                <a:off x="3555255" y="15138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5" name="椭圆 104">
                <a:extLst>
                  <a:ext uri="{FF2B5EF4-FFF2-40B4-BE49-F238E27FC236}">
                    <a16:creationId xmlns:a16="http://schemas.microsoft.com/office/drawing/2014/main" id="{92CFFD7B-22B2-4841-95C5-77ACF34B5B23}"/>
                  </a:ext>
                </a:extLst>
              </p:cNvPr>
              <p:cNvSpPr/>
              <p:nvPr/>
            </p:nvSpPr>
            <p:spPr>
              <a:xfrm>
                <a:off x="4551518" y="15090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6" name="椭圆 105">
                <a:extLst>
                  <a:ext uri="{FF2B5EF4-FFF2-40B4-BE49-F238E27FC236}">
                    <a16:creationId xmlns:a16="http://schemas.microsoft.com/office/drawing/2014/main" id="{D6AFE144-3B56-104C-A780-938339B0B859}"/>
                  </a:ext>
                </a:extLst>
              </p:cNvPr>
              <p:cNvSpPr/>
              <p:nvPr/>
            </p:nvSpPr>
            <p:spPr>
              <a:xfrm>
                <a:off x="5536271" y="14980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7" name="椭圆 106">
                <a:extLst>
                  <a:ext uri="{FF2B5EF4-FFF2-40B4-BE49-F238E27FC236}">
                    <a16:creationId xmlns:a16="http://schemas.microsoft.com/office/drawing/2014/main" id="{3ECDF5E2-A664-7449-880C-940D4ED0DEEE}"/>
                  </a:ext>
                </a:extLst>
              </p:cNvPr>
              <p:cNvSpPr/>
              <p:nvPr/>
            </p:nvSpPr>
            <p:spPr>
              <a:xfrm>
                <a:off x="6488330" y="15001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85" name="组 118">
              <a:extLst>
                <a:ext uri="{FF2B5EF4-FFF2-40B4-BE49-F238E27FC236}">
                  <a16:creationId xmlns:a16="http://schemas.microsoft.com/office/drawing/2014/main" id="{6E99988E-F845-8F4A-B2EF-8D39B49C6154}"/>
                </a:ext>
              </a:extLst>
            </p:cNvPr>
            <p:cNvGrpSpPr/>
            <p:nvPr/>
          </p:nvGrpSpPr>
          <p:grpSpPr>
            <a:xfrm>
              <a:off x="3402855" y="4032143"/>
              <a:ext cx="3041075" cy="123782"/>
              <a:chOff x="3555255" y="1498061"/>
              <a:chExt cx="3041075" cy="123782"/>
            </a:xfrm>
          </p:grpSpPr>
          <p:sp>
            <p:nvSpPr>
              <p:cNvPr id="100" name="椭圆 99">
                <a:extLst>
                  <a:ext uri="{FF2B5EF4-FFF2-40B4-BE49-F238E27FC236}">
                    <a16:creationId xmlns:a16="http://schemas.microsoft.com/office/drawing/2014/main" id="{C66AC589-33F0-D146-A373-F12977038FE9}"/>
                  </a:ext>
                </a:extLst>
              </p:cNvPr>
              <p:cNvSpPr/>
              <p:nvPr/>
            </p:nvSpPr>
            <p:spPr>
              <a:xfrm>
                <a:off x="3555255" y="15138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1" name="椭圆 100">
                <a:extLst>
                  <a:ext uri="{FF2B5EF4-FFF2-40B4-BE49-F238E27FC236}">
                    <a16:creationId xmlns:a16="http://schemas.microsoft.com/office/drawing/2014/main" id="{35E75325-A806-1E48-8651-E3DCE2EAF7F5}"/>
                  </a:ext>
                </a:extLst>
              </p:cNvPr>
              <p:cNvSpPr/>
              <p:nvPr/>
            </p:nvSpPr>
            <p:spPr>
              <a:xfrm>
                <a:off x="4551518" y="1509086"/>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2" name="椭圆 101">
                <a:extLst>
                  <a:ext uri="{FF2B5EF4-FFF2-40B4-BE49-F238E27FC236}">
                    <a16:creationId xmlns:a16="http://schemas.microsoft.com/office/drawing/2014/main" id="{515E315B-2BBB-E849-86EA-0764EEBCD374}"/>
                  </a:ext>
                </a:extLst>
              </p:cNvPr>
              <p:cNvSpPr/>
              <p:nvPr/>
            </p:nvSpPr>
            <p:spPr>
              <a:xfrm>
                <a:off x="5536271" y="1498061"/>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3" name="椭圆 102">
                <a:extLst>
                  <a:ext uri="{FF2B5EF4-FFF2-40B4-BE49-F238E27FC236}">
                    <a16:creationId xmlns:a16="http://schemas.microsoft.com/office/drawing/2014/main" id="{B71EF4B3-6F10-C648-AC35-248A0AD16947}"/>
                  </a:ext>
                </a:extLst>
              </p:cNvPr>
              <p:cNvSpPr/>
              <p:nvPr/>
            </p:nvSpPr>
            <p:spPr>
              <a:xfrm>
                <a:off x="6488330" y="1500170"/>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sp>
          <p:nvSpPr>
            <p:cNvPr id="86" name="椭圆 85">
              <a:extLst>
                <a:ext uri="{FF2B5EF4-FFF2-40B4-BE49-F238E27FC236}">
                  <a16:creationId xmlns:a16="http://schemas.microsoft.com/office/drawing/2014/main" id="{BF924357-E10E-1945-A771-3E4F8DE11E1E}"/>
                </a:ext>
              </a:extLst>
            </p:cNvPr>
            <p:cNvSpPr/>
            <p:nvPr/>
          </p:nvSpPr>
          <p:spPr>
            <a:xfrm>
              <a:off x="4025298" y="2830028"/>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7" name="椭圆 86">
              <a:extLst>
                <a:ext uri="{FF2B5EF4-FFF2-40B4-BE49-F238E27FC236}">
                  <a16:creationId xmlns:a16="http://schemas.microsoft.com/office/drawing/2014/main" id="{6FBB4B2F-AD35-3742-BD72-1907A323318A}"/>
                </a:ext>
              </a:extLst>
            </p:cNvPr>
            <p:cNvSpPr/>
            <p:nvPr/>
          </p:nvSpPr>
          <p:spPr>
            <a:xfrm>
              <a:off x="4985394" y="2814468"/>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8" name="椭圆 87">
              <a:extLst>
                <a:ext uri="{FF2B5EF4-FFF2-40B4-BE49-F238E27FC236}">
                  <a16:creationId xmlns:a16="http://schemas.microsoft.com/office/drawing/2014/main" id="{1CE467F4-6207-AF49-BF03-9335F47C3617}"/>
                </a:ext>
              </a:extLst>
            </p:cNvPr>
            <p:cNvSpPr/>
            <p:nvPr/>
          </p:nvSpPr>
          <p:spPr>
            <a:xfrm>
              <a:off x="5998700" y="2802939"/>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9" name="椭圆 88">
              <a:extLst>
                <a:ext uri="{FF2B5EF4-FFF2-40B4-BE49-F238E27FC236}">
                  <a16:creationId xmlns:a16="http://schemas.microsoft.com/office/drawing/2014/main" id="{54BA70C3-0C37-B146-BAF4-BD74F44871C1}"/>
                </a:ext>
              </a:extLst>
            </p:cNvPr>
            <p:cNvSpPr/>
            <p:nvPr/>
          </p:nvSpPr>
          <p:spPr>
            <a:xfrm>
              <a:off x="6919762" y="283281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nvGrpSpPr>
            <p:cNvPr id="90" name="组 128">
              <a:extLst>
                <a:ext uri="{FF2B5EF4-FFF2-40B4-BE49-F238E27FC236}">
                  <a16:creationId xmlns:a16="http://schemas.microsoft.com/office/drawing/2014/main" id="{E0DC4E2E-3E88-344E-9524-94C6112AFFB4}"/>
                </a:ext>
              </a:extLst>
            </p:cNvPr>
            <p:cNvGrpSpPr/>
            <p:nvPr/>
          </p:nvGrpSpPr>
          <p:grpSpPr>
            <a:xfrm>
              <a:off x="4025298" y="3688909"/>
              <a:ext cx="3002464" cy="162000"/>
              <a:chOff x="4164855" y="2069443"/>
              <a:chExt cx="3002464" cy="162000"/>
            </a:xfrm>
          </p:grpSpPr>
          <p:sp>
            <p:nvSpPr>
              <p:cNvPr id="96" name="椭圆 95">
                <a:extLst>
                  <a:ext uri="{FF2B5EF4-FFF2-40B4-BE49-F238E27FC236}">
                    <a16:creationId xmlns:a16="http://schemas.microsoft.com/office/drawing/2014/main" id="{38BD71E8-1989-DA43-8DA3-B04D55F9E87C}"/>
                  </a:ext>
                </a:extLst>
              </p:cNvPr>
              <p:cNvSpPr/>
              <p:nvPr/>
            </p:nvSpPr>
            <p:spPr>
              <a:xfrm>
                <a:off x="4164855" y="2123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7" name="椭圆 96">
                <a:extLst>
                  <a:ext uri="{FF2B5EF4-FFF2-40B4-BE49-F238E27FC236}">
                    <a16:creationId xmlns:a16="http://schemas.microsoft.com/office/drawing/2014/main" id="{CC403455-4750-0C4F-81C3-51E482673448}"/>
                  </a:ext>
                </a:extLst>
              </p:cNvPr>
              <p:cNvSpPr/>
              <p:nvPr/>
            </p:nvSpPr>
            <p:spPr>
              <a:xfrm>
                <a:off x="5124951" y="21078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8" name="椭圆 97">
                <a:extLst>
                  <a:ext uri="{FF2B5EF4-FFF2-40B4-BE49-F238E27FC236}">
                    <a16:creationId xmlns:a16="http://schemas.microsoft.com/office/drawing/2014/main" id="{61AFD73D-539C-D647-B16B-74B4280D6DCD}"/>
                  </a:ext>
                </a:extLst>
              </p:cNvPr>
              <p:cNvSpPr/>
              <p:nvPr/>
            </p:nvSpPr>
            <p:spPr>
              <a:xfrm>
                <a:off x="6138257" y="20963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9" name="椭圆 98">
                <a:extLst>
                  <a:ext uri="{FF2B5EF4-FFF2-40B4-BE49-F238E27FC236}">
                    <a16:creationId xmlns:a16="http://schemas.microsoft.com/office/drawing/2014/main" id="{72F7C30F-384A-284A-B14A-A2ADACAFD1E6}"/>
                  </a:ext>
                </a:extLst>
              </p:cNvPr>
              <p:cNvSpPr/>
              <p:nvPr/>
            </p:nvSpPr>
            <p:spPr>
              <a:xfrm>
                <a:off x="7059319" y="2069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nvGrpSpPr>
            <p:cNvPr id="91" name="组 133">
              <a:extLst>
                <a:ext uri="{FF2B5EF4-FFF2-40B4-BE49-F238E27FC236}">
                  <a16:creationId xmlns:a16="http://schemas.microsoft.com/office/drawing/2014/main" id="{4BCB25FE-4319-3749-82BA-181DCE9DAEE5}"/>
                </a:ext>
              </a:extLst>
            </p:cNvPr>
            <p:cNvGrpSpPr/>
            <p:nvPr/>
          </p:nvGrpSpPr>
          <p:grpSpPr>
            <a:xfrm>
              <a:off x="4025298" y="4604440"/>
              <a:ext cx="3002464" cy="162000"/>
              <a:chOff x="4164855" y="2069443"/>
              <a:chExt cx="3002464" cy="162000"/>
            </a:xfrm>
          </p:grpSpPr>
          <p:sp>
            <p:nvSpPr>
              <p:cNvPr id="92" name="椭圆 91">
                <a:extLst>
                  <a:ext uri="{FF2B5EF4-FFF2-40B4-BE49-F238E27FC236}">
                    <a16:creationId xmlns:a16="http://schemas.microsoft.com/office/drawing/2014/main" id="{B8DE384D-0BEC-7447-BA07-69F2598B5A26}"/>
                  </a:ext>
                </a:extLst>
              </p:cNvPr>
              <p:cNvSpPr/>
              <p:nvPr/>
            </p:nvSpPr>
            <p:spPr>
              <a:xfrm>
                <a:off x="4164855" y="2123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3" name="椭圆 92">
                <a:extLst>
                  <a:ext uri="{FF2B5EF4-FFF2-40B4-BE49-F238E27FC236}">
                    <a16:creationId xmlns:a16="http://schemas.microsoft.com/office/drawing/2014/main" id="{5AB6D0CB-F866-4C49-B9A1-6A7F398AC35A}"/>
                  </a:ext>
                </a:extLst>
              </p:cNvPr>
              <p:cNvSpPr/>
              <p:nvPr/>
            </p:nvSpPr>
            <p:spPr>
              <a:xfrm>
                <a:off x="5124951" y="210788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4" name="椭圆 93">
                <a:extLst>
                  <a:ext uri="{FF2B5EF4-FFF2-40B4-BE49-F238E27FC236}">
                    <a16:creationId xmlns:a16="http://schemas.microsoft.com/office/drawing/2014/main" id="{939DF70C-BFCB-4144-99D2-5B4A59840470}"/>
                  </a:ext>
                </a:extLst>
              </p:cNvPr>
              <p:cNvSpPr/>
              <p:nvPr/>
            </p:nvSpPr>
            <p:spPr>
              <a:xfrm>
                <a:off x="6138257" y="2096354"/>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5" name="椭圆 94">
                <a:extLst>
                  <a:ext uri="{FF2B5EF4-FFF2-40B4-BE49-F238E27FC236}">
                    <a16:creationId xmlns:a16="http://schemas.microsoft.com/office/drawing/2014/main" id="{A9914B2E-B8D2-4944-B880-AC0835CC3407}"/>
                  </a:ext>
                </a:extLst>
              </p:cNvPr>
              <p:cNvSpPr/>
              <p:nvPr/>
            </p:nvSpPr>
            <p:spPr>
              <a:xfrm>
                <a:off x="7059319" y="2069443"/>
                <a:ext cx="108000" cy="108000"/>
              </a:xfrm>
              <a:prstGeom prst="ellips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1" lang="zh-CN" altLang="en-US" sz="1800" b="0" i="0" u="none" strike="noStrike" kern="1200" cap="none" spc="0" normalizeH="0" baseline="0" noProof="0">
                  <a:ln>
                    <a:noFill/>
                  </a:ln>
                  <a:solidFill>
                    <a:srgbClr val="FFFFFF"/>
                  </a:solidFill>
                  <a:effectLst/>
                  <a:uLnTx/>
                  <a:uFillTx/>
                  <a:latin typeface="Tahoma"/>
                  <a:ea typeface="+mn-ea"/>
                  <a:cs typeface="+mn-cs"/>
                </a:endParaRPr>
              </a:p>
            </p:txBody>
          </p:sp>
        </p:grpSp>
      </p:grpSp>
      <p:pic>
        <p:nvPicPr>
          <p:cNvPr id="21" name="图片 20">
            <a:extLst>
              <a:ext uri="{FF2B5EF4-FFF2-40B4-BE49-F238E27FC236}">
                <a16:creationId xmlns:a16="http://schemas.microsoft.com/office/drawing/2014/main" id="{144C646A-C187-4344-879C-8F735B49E2B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2226001" y="1834525"/>
            <a:ext cx="939800" cy="3365500"/>
          </a:xfrm>
          <a:prstGeom prst="rect">
            <a:avLst/>
          </a:prstGeom>
        </p:spPr>
      </p:pic>
      <p:pic>
        <p:nvPicPr>
          <p:cNvPr id="8" name="图片 7">
            <a:extLst>
              <a:ext uri="{FF2B5EF4-FFF2-40B4-BE49-F238E27FC236}">
                <a16:creationId xmlns:a16="http://schemas.microsoft.com/office/drawing/2014/main" id="{C38D219E-9C53-FA47-848D-520BE4204C98}"/>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137916" y="1303817"/>
            <a:ext cx="2374900" cy="4775200"/>
          </a:xfrm>
          <a:prstGeom prst="rect">
            <a:avLst/>
          </a:prstGeom>
        </p:spPr>
      </p:pic>
      <p:pic>
        <p:nvPicPr>
          <p:cNvPr id="24" name="图片 23">
            <a:extLst>
              <a:ext uri="{FF2B5EF4-FFF2-40B4-BE49-F238E27FC236}">
                <a16:creationId xmlns:a16="http://schemas.microsoft.com/office/drawing/2014/main" id="{066773D9-3A49-E44D-B8D3-8DC8E64BDC3F}"/>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3196748" y="5300853"/>
            <a:ext cx="3657600" cy="774700"/>
          </a:xfrm>
          <a:prstGeom prst="rect">
            <a:avLst/>
          </a:prstGeom>
        </p:spPr>
      </p:pic>
      <p:sp>
        <p:nvSpPr>
          <p:cNvPr id="3" name="Slide Number Placeholder 3">
            <a:extLst>
              <a:ext uri="{FF2B5EF4-FFF2-40B4-BE49-F238E27FC236}">
                <a16:creationId xmlns:a16="http://schemas.microsoft.com/office/drawing/2014/main" id="{1FE0157A-9012-F4D2-E90F-3C89B56EB6FE}"/>
              </a:ext>
            </a:extLst>
          </p:cNvPr>
          <p:cNvSpPr>
            <a:spLocks noGrp="1"/>
          </p:cNvSpPr>
          <p:nvPr>
            <p:ph type="sldNum" sz="quarter" idx="11"/>
          </p:nvPr>
        </p:nvSpPr>
        <p:spPr>
          <a:xfrm>
            <a:off x="6553200" y="6243638"/>
            <a:ext cx="2133600" cy="457200"/>
          </a:xfr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charset="-128"/>
              <a:cs typeface="+mn-cs"/>
            </a:endParaRPr>
          </a:p>
        </p:txBody>
      </p:sp>
    </p:spTree>
    <p:custDataLst>
      <p:tags r:id="rId1"/>
    </p:custDataLst>
    <p:extLst>
      <p:ext uri="{BB962C8B-B14F-4D97-AF65-F5344CB8AC3E}">
        <p14:creationId xmlns:p14="http://schemas.microsoft.com/office/powerpoint/2010/main" val="2409391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0"/>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21"/>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24"/>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109"/>
                                          </p:stCondLst>
                                        </p:cTn>
                                        <p:tgtEl>
                                          <p:spTgt spid="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7"/>
                                        </p:tgtEl>
                                        <p:attrNameLst>
                                          <p:attrName>style.visibility</p:attrName>
                                        </p:attrNameLst>
                                      </p:cBhvr>
                                      <p:to>
                                        <p:strVal val="hidden"/>
                                      </p:to>
                                    </p:set>
                                  </p:childTnLst>
                                </p:cTn>
                              </p:par>
                            </p:childTnLst>
                          </p:cTn>
                        </p:par>
                        <p:par>
                          <p:cTn id="49" fill="hold">
                            <p:stCondLst>
                              <p:cond delay="0"/>
                            </p:stCondLst>
                            <p:childTnLst>
                              <p:par>
                                <p:cTn id="50" presetID="1" presetClass="entr" presetSubtype="0" fill="hold" nodeType="afterEffect">
                                  <p:stCondLst>
                                    <p:cond delay="0"/>
                                  </p:stCondLst>
                                  <p:childTnLst>
                                    <p:set>
                                      <p:cBhvr>
                                        <p:cTn id="51" dur="1" fill="hold">
                                          <p:stCondLst>
                                            <p:cond delay="0"/>
                                          </p:stCondLst>
                                        </p:cTn>
                                        <p:tgtEl>
                                          <p:spTgt spid="11"/>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xit" presetSubtype="0" fill="hold" nodeType="clickEffect">
                                  <p:stCondLst>
                                    <p:cond delay="0"/>
                                  </p:stCondLst>
                                  <p:childTnLst>
                                    <p:set>
                                      <p:cBhvr>
                                        <p:cTn id="55" dur="1" fill="hold">
                                          <p:stCondLst>
                                            <p:cond delay="0"/>
                                          </p:stCondLst>
                                        </p:cTn>
                                        <p:tgtEl>
                                          <p:spTgt spid="5"/>
                                        </p:tgtEl>
                                        <p:attrNameLst>
                                          <p:attrName>style.visibility</p:attrName>
                                        </p:attrNameLst>
                                      </p:cBhvr>
                                      <p:to>
                                        <p:strVal val="hidden"/>
                                      </p:to>
                                    </p:set>
                                  </p:childTnLst>
                                </p:cTn>
                              </p:par>
                            </p:childTnLst>
                          </p:cTn>
                        </p:par>
                        <p:par>
                          <p:cTn id="56" fill="hold">
                            <p:stCondLst>
                              <p:cond delay="0"/>
                            </p:stCondLst>
                            <p:childTnLst>
                              <p:par>
                                <p:cTn id="57" presetID="1" presetClass="entr" presetSubtype="0"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8" presetClass="entr" presetSubtype="6"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strips(downRight)">
                                      <p:cBhvr>
                                        <p:cTn id="63" dur="500"/>
                                        <p:tgtEl>
                                          <p:spTgt spid="48"/>
                                        </p:tgtEl>
                                      </p:cBhvr>
                                    </p:animEffect>
                                  </p:childTnLst>
                                </p:cTn>
                              </p:par>
                            </p:childTnLst>
                          </p:cTn>
                        </p:par>
                        <p:par>
                          <p:cTn id="64" fill="hold">
                            <p:stCondLst>
                              <p:cond delay="500"/>
                            </p:stCondLst>
                            <p:childTnLst>
                              <p:par>
                                <p:cTn id="65" presetID="18" presetClass="entr" presetSubtype="12" fill="hold"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strips(downLeft)">
                                      <p:cBhvr>
                                        <p:cTn id="67" dur="500"/>
                                        <p:tgtEl>
                                          <p:spTgt spid="23"/>
                                        </p:tgtEl>
                                      </p:cBhvr>
                                    </p:animEffect>
                                  </p:childTnLst>
                                </p:cTn>
                              </p:par>
                              <p:par>
                                <p:cTn id="68" presetID="18" presetClass="entr" presetSubtype="6" fill="hold" nodeType="withEffect">
                                  <p:stCondLst>
                                    <p:cond delay="0"/>
                                  </p:stCondLst>
                                  <p:childTnLst>
                                    <p:set>
                                      <p:cBhvr>
                                        <p:cTn id="69" dur="1" fill="hold">
                                          <p:stCondLst>
                                            <p:cond delay="0"/>
                                          </p:stCondLst>
                                        </p:cTn>
                                        <p:tgtEl>
                                          <p:spTgt spid="49"/>
                                        </p:tgtEl>
                                        <p:attrNameLst>
                                          <p:attrName>style.visibility</p:attrName>
                                        </p:attrNameLst>
                                      </p:cBhvr>
                                      <p:to>
                                        <p:strVal val="visible"/>
                                      </p:to>
                                    </p:set>
                                    <p:animEffect transition="in" filter="strips(downRight)">
                                      <p:cBhvr>
                                        <p:cTn id="70" dur="500"/>
                                        <p:tgtEl>
                                          <p:spTgt spid="49"/>
                                        </p:tgtEl>
                                      </p:cBhvr>
                                    </p:animEffect>
                                  </p:childTnLst>
                                </p:cTn>
                              </p:par>
                            </p:childTnLst>
                          </p:cTn>
                        </p:par>
                        <p:par>
                          <p:cTn id="71" fill="hold">
                            <p:stCondLst>
                              <p:cond delay="1000"/>
                            </p:stCondLst>
                            <p:childTnLst>
                              <p:par>
                                <p:cTn id="72" presetID="18" presetClass="entr" presetSubtype="12" fill="hold"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strips(downLeft)">
                                      <p:cBhvr>
                                        <p:cTn id="74" dur="500"/>
                                        <p:tgtEl>
                                          <p:spTgt spid="30"/>
                                        </p:tgtEl>
                                      </p:cBhvr>
                                    </p:animEffect>
                                  </p:childTnLst>
                                </p:cTn>
                              </p:par>
                              <p:par>
                                <p:cTn id="75" presetID="18" presetClass="entr" presetSubtype="6" fill="hold" nodeType="withEffect">
                                  <p:stCondLst>
                                    <p:cond delay="0"/>
                                  </p:stCondLst>
                                  <p:childTnLst>
                                    <p:set>
                                      <p:cBhvr>
                                        <p:cTn id="76" dur="1" fill="hold">
                                          <p:stCondLst>
                                            <p:cond delay="0"/>
                                          </p:stCondLst>
                                        </p:cTn>
                                        <p:tgtEl>
                                          <p:spTgt spid="41"/>
                                        </p:tgtEl>
                                        <p:attrNameLst>
                                          <p:attrName>style.visibility</p:attrName>
                                        </p:attrNameLst>
                                      </p:cBhvr>
                                      <p:to>
                                        <p:strVal val="visible"/>
                                      </p:to>
                                    </p:set>
                                    <p:animEffect transition="in" filter="strips(downRight)">
                                      <p:cBhvr>
                                        <p:cTn id="77" dur="500"/>
                                        <p:tgtEl>
                                          <p:spTgt spid="41"/>
                                        </p:tgtEl>
                                      </p:cBhvr>
                                    </p:animEffect>
                                  </p:childTnLst>
                                </p:cTn>
                              </p:par>
                            </p:childTnLst>
                          </p:cTn>
                        </p:par>
                        <p:par>
                          <p:cTn id="78" fill="hold">
                            <p:stCondLst>
                              <p:cond delay="1500"/>
                            </p:stCondLst>
                            <p:childTnLst>
                              <p:par>
                                <p:cTn id="79" presetID="18" presetClass="entr" presetSubtype="12" fill="hold" nodeType="after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strips(downLeft)">
                                      <p:cBhvr>
                                        <p:cTn id="81" dur="500"/>
                                        <p:tgtEl>
                                          <p:spTgt spid="31"/>
                                        </p:tgtEl>
                                      </p:cBhvr>
                                    </p:animEffect>
                                  </p:childTnLst>
                                </p:cTn>
                              </p:par>
                              <p:par>
                                <p:cTn id="82" presetID="18" presetClass="entr" presetSubtype="6" fill="hold" nodeType="withEffect">
                                  <p:stCondLst>
                                    <p:cond delay="0"/>
                                  </p:stCondLst>
                                  <p:childTnLst>
                                    <p:set>
                                      <p:cBhvr>
                                        <p:cTn id="83" dur="1" fill="hold">
                                          <p:stCondLst>
                                            <p:cond delay="0"/>
                                          </p:stCondLst>
                                        </p:cTn>
                                        <p:tgtEl>
                                          <p:spTgt spid="42"/>
                                        </p:tgtEl>
                                        <p:attrNameLst>
                                          <p:attrName>style.visibility</p:attrName>
                                        </p:attrNameLst>
                                      </p:cBhvr>
                                      <p:to>
                                        <p:strVal val="visible"/>
                                      </p:to>
                                    </p:set>
                                    <p:animEffect transition="in" filter="strips(downRight)">
                                      <p:cBhvr>
                                        <p:cTn id="84" dur="500"/>
                                        <p:tgtEl>
                                          <p:spTgt spid="42"/>
                                        </p:tgtEl>
                                      </p:cBhvr>
                                    </p:animEffect>
                                  </p:childTnLst>
                                </p:cTn>
                              </p:par>
                            </p:childTnLst>
                          </p:cTn>
                        </p:par>
                        <p:par>
                          <p:cTn id="85" fill="hold">
                            <p:stCondLst>
                              <p:cond delay="2000"/>
                            </p:stCondLst>
                            <p:childTnLst>
                              <p:par>
                                <p:cTn id="86" presetID="18" presetClass="entr" presetSubtype="12" fill="hold" nodeType="after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strips(downLeft)">
                                      <p:cBhvr>
                                        <p:cTn id="88" dur="500"/>
                                        <p:tgtEl>
                                          <p:spTgt spid="32"/>
                                        </p:tgtEl>
                                      </p:cBhvr>
                                    </p:animEffect>
                                  </p:childTnLst>
                                </p:cTn>
                              </p:par>
                            </p:childTnLst>
                          </p:cTn>
                        </p:par>
                      </p:childTnLst>
                    </p:cTn>
                  </p:par>
                  <p:par>
                    <p:cTn id="89" fill="hold">
                      <p:stCondLst>
                        <p:cond delay="indefinite"/>
                      </p:stCondLst>
                      <p:childTnLst>
                        <p:par>
                          <p:cTn id="90" fill="hold">
                            <p:stCondLst>
                              <p:cond delay="0"/>
                            </p:stCondLst>
                            <p:childTnLst>
                              <p:par>
                                <p:cTn id="91" presetID="1" presetClass="exit" presetSubtype="0" fill="hold" nodeType="clickEffect">
                                  <p:stCondLst>
                                    <p:cond delay="0"/>
                                  </p:stCondLst>
                                  <p:childTnLst>
                                    <p:set>
                                      <p:cBhvr>
                                        <p:cTn id="92" dur="1" fill="hold">
                                          <p:stCondLst>
                                            <p:cond delay="0"/>
                                          </p:stCondLst>
                                        </p:cTn>
                                        <p:tgtEl>
                                          <p:spTgt spid="10"/>
                                        </p:tgtEl>
                                        <p:attrNameLst>
                                          <p:attrName>style.visibility</p:attrName>
                                        </p:attrNameLst>
                                      </p:cBhvr>
                                      <p:to>
                                        <p:strVal val="hidden"/>
                                      </p:to>
                                    </p:set>
                                  </p:childTnLst>
                                </p:cTn>
                              </p:par>
                              <p:par>
                                <p:cTn id="93" presetID="1" presetClass="exit" presetSubtype="0" fill="hold" nodeType="withEffect">
                                  <p:stCondLst>
                                    <p:cond delay="0"/>
                                  </p:stCondLst>
                                  <p:childTnLst>
                                    <p:set>
                                      <p:cBhvr>
                                        <p:cTn id="94" dur="1" fill="hold">
                                          <p:stCondLst>
                                            <p:cond delay="0"/>
                                          </p:stCondLst>
                                        </p:cTn>
                                        <p:tgtEl>
                                          <p:spTgt spid="9"/>
                                        </p:tgtEl>
                                        <p:attrNameLst>
                                          <p:attrName>style.visibility</p:attrName>
                                        </p:attrNameLst>
                                      </p:cBhvr>
                                      <p:to>
                                        <p:strVal val="hidden"/>
                                      </p:to>
                                    </p:set>
                                  </p:childTnLst>
                                </p:cTn>
                              </p:par>
                            </p:childTnLst>
                          </p:cTn>
                        </p:par>
                        <p:par>
                          <p:cTn id="95" fill="hold">
                            <p:stCondLst>
                              <p:cond delay="0"/>
                            </p:stCondLst>
                            <p:childTnLst>
                              <p:par>
                                <p:cTn id="96" presetID="1" presetClass="entr" presetSubtype="0" fill="hold" nodeType="afterEffect">
                                  <p:stCondLst>
                                    <p:cond delay="0"/>
                                  </p:stCondLst>
                                  <p:childTnLst>
                                    <p:set>
                                      <p:cBhvr>
                                        <p:cTn id="97"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45B1E4-4A3E-4B44-B90F-77CA8B5BE6E4}"/>
              </a:ext>
            </a:extLst>
          </p:cNvPr>
          <p:cNvSpPr>
            <a:spLocks noGrp="1"/>
          </p:cNvSpPr>
          <p:nvPr>
            <p:ph type="ctrTitle"/>
          </p:nvPr>
        </p:nvSpPr>
        <p:spPr>
          <a:xfrm>
            <a:off x="381000" y="1143000"/>
            <a:ext cx="8382000" cy="2209800"/>
          </a:xfrm>
        </p:spPr>
        <p:txBody>
          <a:bodyPr anchor="ctr"/>
          <a:lstStyle/>
          <a:p>
            <a:pPr algn="ctr"/>
            <a:r>
              <a:rPr lang="en-US" altLang="en-US" b="1" dirty="0">
                <a:solidFill>
                  <a:srgbClr val="C00000"/>
                </a:solidFill>
                <a:ea typeface="ＭＳ Ｐゴシック" charset="-128"/>
              </a:rPr>
              <a:t>Tutorial on </a:t>
            </a:r>
            <a:br>
              <a:rPr lang="en-US" altLang="en-US" b="1" dirty="0">
                <a:solidFill>
                  <a:srgbClr val="C00000"/>
                </a:solidFill>
                <a:ea typeface="ＭＳ Ｐゴシック" charset="-128"/>
              </a:rPr>
            </a:br>
            <a:r>
              <a:rPr lang="en-US" altLang="en-US" b="1" dirty="0">
                <a:solidFill>
                  <a:srgbClr val="C00000"/>
                </a:solidFill>
                <a:ea typeface="ＭＳ Ｐゴシック" panose="020B0600070205080204" pitchFamily="34" charset="-128"/>
              </a:rPr>
              <a:t>Memory-Centric Computing:</a:t>
            </a:r>
            <a:br>
              <a:rPr lang="en-US" altLang="en-US" b="1" dirty="0">
                <a:solidFill>
                  <a:srgbClr val="C00000"/>
                </a:solidFill>
                <a:ea typeface="ＭＳ Ｐゴシック" panose="020B0600070205080204" pitchFamily="34" charset="-128"/>
              </a:rPr>
            </a:br>
            <a:r>
              <a:rPr lang="en-US" altLang="en-US" dirty="0">
                <a:solidFill>
                  <a:srgbClr val="006633"/>
                </a:solidFill>
                <a:ea typeface="ＭＳ Ｐゴシック" panose="020B0600070205080204" pitchFamily="34" charset="-128"/>
              </a:rPr>
              <a:t>Processing-Using-Memory</a:t>
            </a:r>
            <a:endParaRPr lang="en-US" b="1" dirty="0">
              <a:solidFill>
                <a:srgbClr val="C00000"/>
              </a:solidFill>
            </a:endParaRPr>
          </a:p>
        </p:txBody>
      </p:sp>
      <p:pic>
        <p:nvPicPr>
          <p:cNvPr id="4" name="Picture 3" descr="safari.png">
            <a:extLst>
              <a:ext uri="{FF2B5EF4-FFF2-40B4-BE49-F238E27FC236}">
                <a16:creationId xmlns:a16="http://schemas.microsoft.com/office/drawing/2014/main" id="{6F338064-9249-C04B-BB1E-830D09E56900}"/>
              </a:ext>
            </a:extLst>
          </p:cNvPr>
          <p:cNvPicPr>
            <a:picLocks noChangeAspect="1"/>
          </p:cNvPicPr>
          <p:nvPr/>
        </p:nvPicPr>
        <p:blipFill>
          <a:blip r:embed="rId3" cstate="print"/>
          <a:stretch>
            <a:fillRect/>
          </a:stretch>
        </p:blipFill>
        <p:spPr>
          <a:xfrm>
            <a:off x="107023" y="6133800"/>
            <a:ext cx="2239579" cy="648000"/>
          </a:xfrm>
          <a:prstGeom prst="rect">
            <a:avLst/>
          </a:prstGeom>
        </p:spPr>
      </p:pic>
      <p:pic>
        <p:nvPicPr>
          <p:cNvPr id="5" name="Picture 2" descr="ETH Zurich short logo, black">
            <a:extLst>
              <a:ext uri="{FF2B5EF4-FFF2-40B4-BE49-F238E27FC236}">
                <a16:creationId xmlns:a16="http://schemas.microsoft.com/office/drawing/2014/main" id="{6BB9B15D-F9ED-6140-BDA2-30DF4E4A3694}"/>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6982" t="19970" r="7940" b="18111"/>
          <a:stretch/>
        </p:blipFill>
        <p:spPr bwMode="auto">
          <a:xfrm>
            <a:off x="6357969" y="6074246"/>
            <a:ext cx="2750535" cy="783754"/>
          </a:xfrm>
          <a:prstGeom prst="rect">
            <a:avLst/>
          </a:prstGeom>
          <a:noFill/>
          <a:extLst>
            <a:ext uri="{909E8E84-426E-40dd-AFC4-6F175D3DCCD1}">
              <a14:hiddenFill xmlns:a14="http://schemas.microsoft.com/office/drawing/2010/main" xmlns="">
                <a:solidFill>
                  <a:srgbClr val="FFFFFF"/>
                </a:solidFill>
              </a14:hiddenFill>
            </a:ext>
          </a:extLst>
        </p:spPr>
      </p:pic>
      <p:sp>
        <p:nvSpPr>
          <p:cNvPr id="7" name="Rectangle 5">
            <a:extLst>
              <a:ext uri="{FF2B5EF4-FFF2-40B4-BE49-F238E27FC236}">
                <a16:creationId xmlns:a16="http://schemas.microsoft.com/office/drawing/2014/main" id="{86957E2F-C1A4-A3BE-483B-9F1225948C0D}"/>
              </a:ext>
            </a:extLst>
          </p:cNvPr>
          <p:cNvSpPr txBox="1">
            <a:spLocks noChangeArrowheads="1"/>
          </p:cNvSpPr>
          <p:nvPr/>
        </p:nvSpPr>
        <p:spPr bwMode="auto">
          <a:xfrm>
            <a:off x="647700" y="3573017"/>
            <a:ext cx="7848600" cy="3361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Clr>
                <a:schemeClr val="accent1"/>
              </a:buClr>
              <a:buSzPct val="65000"/>
              <a:buFont typeface="Wingdings" pitchFamily="2" charset="2"/>
              <a:buNone/>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3200" b="0" i="0" u="none" strike="noStrike" kern="0" cap="none" spc="0" normalizeH="0" baseline="0" noProof="0" dirty="0">
                <a:ln>
                  <a:noFill/>
                </a:ln>
                <a:solidFill>
                  <a:srgbClr val="003399"/>
                </a:solidFill>
                <a:effectLst/>
                <a:uLnTx/>
                <a:uFillTx/>
                <a:latin typeface="Tahoma"/>
                <a:ea typeface="ＭＳ Ｐゴシック" panose="020B0600070205080204" pitchFamily="34" charset="-128"/>
              </a:rPr>
              <a:t>Geraldo F. Oliveira</a:t>
            </a: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32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hlinkClick r:id="rId5"/>
              </a:rPr>
              <a:t>https://geraldofojunior.github.io</a:t>
            </a:r>
            <a:br>
              <a:rPr kumimoji="0" lang="en-US" altLang="en-US" sz="32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br>
            <a:endPar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2800" b="0" i="0" u="none" strike="noStrike" kern="0" cap="none" spc="0" normalizeH="0" baseline="0" noProof="0" dirty="0" err="1">
                <a:ln>
                  <a:noFill/>
                </a:ln>
                <a:solidFill>
                  <a:srgbClr val="000000"/>
                </a:solidFill>
                <a:effectLst/>
                <a:uLnTx/>
                <a:uFillTx/>
                <a:latin typeface="Tahoma"/>
                <a:ea typeface="ＭＳ Ｐゴシック" panose="020B0600070205080204" pitchFamily="34" charset="-128"/>
              </a:rPr>
              <a:t>PPoPP</a:t>
            </a:r>
            <a:r>
              <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t> 2025</a:t>
            </a: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r>
              <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t>1</a:t>
            </a:r>
            <a:r>
              <a:rPr kumimoji="0" lang="en-US" altLang="en-US" sz="2800" b="0" i="0" u="none" strike="noStrike" kern="0" cap="none" spc="0" normalizeH="0" baseline="30000" noProof="0" dirty="0">
                <a:ln>
                  <a:noFill/>
                </a:ln>
                <a:solidFill>
                  <a:srgbClr val="000000"/>
                </a:solidFill>
                <a:effectLst/>
                <a:uLnTx/>
                <a:uFillTx/>
                <a:latin typeface="Tahoma"/>
                <a:ea typeface="ＭＳ Ｐゴシック" panose="020B0600070205080204" pitchFamily="34" charset="-128"/>
              </a:rPr>
              <a:t>st</a:t>
            </a:r>
            <a:r>
              <a:rPr kumimoji="0" lang="en-US" altLang="en-US" sz="28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rPr>
              <a:t> March 2025</a:t>
            </a: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a:p>
            <a:pPr marL="0" marR="0" lvl="0" indent="0" algn="ctr" defTabSz="914400" rtl="0" eaLnBrk="1" fontAlgn="base" latinLnBrk="0" hangingPunct="1">
              <a:lnSpc>
                <a:spcPct val="100000"/>
              </a:lnSpc>
              <a:spcBef>
                <a:spcPct val="20000"/>
              </a:spcBef>
              <a:spcAft>
                <a:spcPct val="0"/>
              </a:spcAft>
              <a:buClr>
                <a:srgbClr val="CC9900"/>
              </a:buClr>
              <a:buSzPct val="65000"/>
              <a:buFont typeface="Wingdings" pitchFamily="2" charset="2"/>
              <a:buNone/>
              <a:tabLst/>
              <a:defRPr/>
            </a:pPr>
            <a:endParaRPr kumimoji="0" lang="en-US" altLang="en-US" sz="2400" b="0" i="0" u="none" strike="noStrike" kern="0" cap="none" spc="0" normalizeH="0" baseline="0" noProof="0" dirty="0">
              <a:ln>
                <a:noFill/>
              </a:ln>
              <a:solidFill>
                <a:srgbClr val="000000"/>
              </a:solidFill>
              <a:effectLst/>
              <a:uLnTx/>
              <a:uFillTx/>
              <a:latin typeface="Tahoma"/>
              <a:ea typeface="ＭＳ Ｐゴシック" panose="020B0600070205080204" pitchFamily="34" charset="-128"/>
            </a:endParaRPr>
          </a:p>
        </p:txBody>
      </p:sp>
    </p:spTree>
    <p:extLst>
      <p:ext uri="{BB962C8B-B14F-4D97-AF65-F5344CB8AC3E}">
        <p14:creationId xmlns:p14="http://schemas.microsoft.com/office/powerpoint/2010/main" val="3020844794"/>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16D87-696D-EBE3-B3FB-6E893454A93F}"/>
              </a:ext>
            </a:extLst>
          </p:cNvPr>
          <p:cNvSpPr>
            <a:spLocks noGrp="1"/>
          </p:cNvSpPr>
          <p:nvPr>
            <p:ph type="title"/>
          </p:nvPr>
        </p:nvSpPr>
        <p:spPr/>
        <p:txBody>
          <a:bodyPr/>
          <a:lstStyle/>
          <a:p>
            <a:r>
              <a:rPr lang="en-US" dirty="0"/>
              <a:t>Agenda </a:t>
            </a:r>
          </a:p>
        </p:txBody>
      </p:sp>
      <p:sp>
        <p:nvSpPr>
          <p:cNvPr id="3" name="Content Placeholder 2">
            <a:extLst>
              <a:ext uri="{FF2B5EF4-FFF2-40B4-BE49-F238E27FC236}">
                <a16:creationId xmlns:a16="http://schemas.microsoft.com/office/drawing/2014/main" id="{E7E9F7F1-2CCF-BFF6-A24D-8078A7448CD3}"/>
              </a:ext>
            </a:extLst>
          </p:cNvPr>
          <p:cNvSpPr>
            <a:spLocks noGrp="1"/>
          </p:cNvSpPr>
          <p:nvPr>
            <p:ph idx="1"/>
          </p:nvPr>
        </p:nvSpPr>
        <p:spPr>
          <a:xfrm>
            <a:off x="228600" y="1052736"/>
            <a:ext cx="8610600" cy="5123656"/>
          </a:xfrm>
        </p:spPr>
        <p:txBody>
          <a:bodyPr/>
          <a:lstStyle/>
          <a:p>
            <a:r>
              <a:rPr lang="en-US" b="0" i="0" dirty="0">
                <a:effectLst/>
                <a:latin typeface="Tahoma" panose="020B0604030504040204" pitchFamily="34" charset="0"/>
                <a:ea typeface="Tahoma" panose="020B0604030504040204" pitchFamily="34" charset="0"/>
                <a:cs typeface="Tahoma" panose="020B0604030504040204" pitchFamily="34" charset="0"/>
              </a:rPr>
              <a:t>Processing-Near-Memory Systems: Developments from </a:t>
            </a:r>
            <a:br>
              <a:rPr lang="en-US" b="0" i="0" dirty="0">
                <a:effectLst/>
                <a:latin typeface="Tahoma" panose="020B0604030504040204" pitchFamily="34" charset="0"/>
                <a:ea typeface="Tahoma" panose="020B0604030504040204" pitchFamily="34" charset="0"/>
                <a:cs typeface="Tahoma" panose="020B0604030504040204" pitchFamily="34" charset="0"/>
              </a:rPr>
            </a:br>
            <a:r>
              <a:rPr lang="en-US" b="0" i="0" dirty="0">
                <a:effectLst/>
                <a:latin typeface="Tahoma" panose="020B0604030504040204" pitchFamily="34" charset="0"/>
                <a:ea typeface="Tahoma" panose="020B0604030504040204" pitchFamily="34" charset="0"/>
                <a:cs typeface="Tahoma" panose="020B0604030504040204" pitchFamily="34" charset="0"/>
              </a:rPr>
              <a:t>Academia &amp; Industry</a:t>
            </a:r>
            <a:br>
              <a:rPr lang="en-US" sz="1200" b="0" i="0" dirty="0">
                <a:effectLst/>
                <a:latin typeface="Tahoma" panose="020B0604030504040204" pitchFamily="34" charset="0"/>
                <a:ea typeface="Tahoma" panose="020B0604030504040204" pitchFamily="34" charset="0"/>
                <a:cs typeface="Tahoma" panose="020B0604030504040204" pitchFamily="34" charset="0"/>
              </a:rPr>
            </a:br>
            <a:endParaRPr lang="en-US" sz="1200" b="0" i="0" dirty="0">
              <a:effectLst/>
              <a:latin typeface="Tahoma" panose="020B0604030504040204" pitchFamily="34" charset="0"/>
              <a:ea typeface="Tahoma" panose="020B0604030504040204" pitchFamily="34" charset="0"/>
              <a:cs typeface="Tahoma" panose="020B0604030504040204" pitchFamily="34" charset="0"/>
            </a:endParaRPr>
          </a:p>
          <a:p>
            <a:r>
              <a:rPr lang="en-US" dirty="0">
                <a:latin typeface="Tahoma" panose="020B0604030504040204" pitchFamily="34" charset="0"/>
                <a:ea typeface="Tahoma" panose="020B0604030504040204" pitchFamily="34" charset="0"/>
                <a:cs typeface="Tahoma" panose="020B0604030504040204" pitchFamily="34" charset="0"/>
              </a:rPr>
              <a:t>Programming Processing-Near-Memory Systems</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dirty="0">
                <a:latin typeface="Tahoma" panose="020B0604030504040204" pitchFamily="34" charset="0"/>
                <a:ea typeface="Tahoma" panose="020B0604030504040204" pitchFamily="34" charset="0"/>
                <a:cs typeface="Tahoma" panose="020B0604030504040204" pitchFamily="34" charset="0"/>
              </a:rPr>
              <a:t>Coffee Break</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dirty="0">
                <a:latin typeface="Tahoma" panose="020B0604030504040204" pitchFamily="34" charset="0"/>
                <a:ea typeface="Tahoma" panose="020B0604030504040204" pitchFamily="34" charset="0"/>
                <a:cs typeface="Tahoma" panose="020B0604030504040204" pitchFamily="34" charset="0"/>
              </a:rPr>
              <a:t>Processing-Using-Memory Systems for Bulk Bitwise Operations</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b="1" dirty="0" err="1">
                <a:solidFill>
                  <a:srgbClr val="FF0000"/>
                </a:solidFill>
                <a:latin typeface="Tahoma" panose="020B0604030504040204" pitchFamily="34" charset="0"/>
                <a:ea typeface="Tahoma" panose="020B0604030504040204" pitchFamily="34" charset="0"/>
                <a:cs typeface="Tahoma" panose="020B0604030504040204" pitchFamily="34" charset="0"/>
              </a:rPr>
              <a:t>Ataberk</a:t>
            </a:r>
            <a:r>
              <a:rPr lang="en-US" b="1" dirty="0">
                <a:solidFill>
                  <a:srgbClr val="FF0000"/>
                </a:solidFill>
                <a:latin typeface="Tahoma" panose="020B0604030504040204" pitchFamily="34" charset="0"/>
                <a:ea typeface="Tahoma" panose="020B0604030504040204" pitchFamily="34" charset="0"/>
                <a:cs typeface="Tahoma" panose="020B0604030504040204" pitchFamily="34" charset="0"/>
              </a:rPr>
              <a:t> </a:t>
            </a:r>
            <a:r>
              <a:rPr lang="en-US" b="1" dirty="0" err="1">
                <a:solidFill>
                  <a:srgbClr val="FF0000"/>
                </a:solidFill>
                <a:latin typeface="Tahoma" panose="020B0604030504040204" pitchFamily="34" charset="0"/>
                <a:ea typeface="Tahoma" panose="020B0604030504040204" pitchFamily="34" charset="0"/>
                <a:cs typeface="Tahoma" panose="020B0604030504040204" pitchFamily="34" charset="0"/>
              </a:rPr>
              <a:t>Olgun</a:t>
            </a:r>
            <a:r>
              <a:rPr lang="en-US" b="1" dirty="0">
                <a:solidFill>
                  <a:srgbClr val="FF0000"/>
                </a:solidFill>
                <a:latin typeface="Tahoma" panose="020B0604030504040204" pitchFamily="34" charset="0"/>
                <a:ea typeface="Tahoma" panose="020B0604030504040204" pitchFamily="34" charset="0"/>
                <a:cs typeface="Tahoma" panose="020B0604030504040204" pitchFamily="34" charset="0"/>
              </a:rPr>
              <a:t>: </a:t>
            </a:r>
            <a:b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br>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Infrastructure for Processing-Using-Memory Research</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b="1" dirty="0">
                <a:latin typeface="Tahoma" panose="020B0604030504040204" pitchFamily="34" charset="0"/>
                <a:ea typeface="Tahoma" panose="020B0604030504040204" pitchFamily="34" charset="0"/>
                <a:cs typeface="Tahoma" panose="020B0604030504040204" pitchFamily="34" charset="0"/>
              </a:rPr>
              <a:t>Invited Talk by Prof. John Kim: </a:t>
            </a:r>
            <a:br>
              <a:rPr lang="en-US" dirty="0">
                <a:latin typeface="Tahoma" panose="020B0604030504040204" pitchFamily="34" charset="0"/>
                <a:ea typeface="Tahoma" panose="020B0604030504040204" pitchFamily="34" charset="0"/>
                <a:cs typeface="Tahoma" panose="020B0604030504040204" pitchFamily="34" charset="0"/>
              </a:rPr>
            </a:br>
            <a:r>
              <a:rPr lang="en-US" dirty="0">
                <a:latin typeface="Tahoma" panose="020B0604030504040204" pitchFamily="34" charset="0"/>
                <a:ea typeface="Tahoma" panose="020B0604030504040204" pitchFamily="34" charset="0"/>
                <a:cs typeface="Tahoma" panose="020B0604030504040204" pitchFamily="34" charset="0"/>
              </a:rPr>
              <a:t>Is it Memory-Centric or Communication-Centric?</a:t>
            </a:r>
          </a:p>
        </p:txBody>
      </p:sp>
      <p:sp>
        <p:nvSpPr>
          <p:cNvPr id="4" name="Slide Number Placeholder 3">
            <a:extLst>
              <a:ext uri="{FF2B5EF4-FFF2-40B4-BE49-F238E27FC236}">
                <a16:creationId xmlns:a16="http://schemas.microsoft.com/office/drawing/2014/main" id="{1718CF5E-3525-5BE8-7EE2-34D14BBC1C1C}"/>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br>
              <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rPr>
            </a:b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102130253"/>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dirty="0">
                <a:solidFill>
                  <a:srgbClr val="1A5712"/>
                </a:solidFill>
                <a:latin typeface="Garamond"/>
                <a:cs typeface="Garamond"/>
              </a:rPr>
              <a:t>Future Systems: In-Memory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Memory</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1) Low latency</a:t>
            </a: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2) Low bandwidth utilization</a:t>
            </a: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3) No cache pollution</a:t>
            </a: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4) No unwanted data movement</a:t>
            </a:r>
          </a:p>
        </p:txBody>
      </p:sp>
      <p:sp>
        <p:nvSpPr>
          <p:cNvPr id="28" name="Slide Number Placeholder 27"/>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3C8E0-6DD9-4302-9AA9-5177C785CB79}"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29" name="TextBox 28"/>
          <p:cNvSpPr txBox="1"/>
          <p:nvPr/>
        </p:nvSpPr>
        <p:spPr>
          <a:xfrm>
            <a:off x="179512" y="6093296"/>
            <a:ext cx="2453917"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mn-ea"/>
                <a:cs typeface="+mn-cs"/>
              </a:rPr>
              <a:t>1046ns, 3.6uJ</a:t>
            </a:r>
          </a:p>
        </p:txBody>
      </p:sp>
      <p:sp>
        <p:nvSpPr>
          <p:cNvPr id="31" name="TextBox 30"/>
          <p:cNvSpPr txBox="1"/>
          <p:nvPr/>
        </p:nvSpPr>
        <p:spPr>
          <a:xfrm>
            <a:off x="2830129" y="6093296"/>
            <a:ext cx="2926202"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8000"/>
                </a:solidFill>
                <a:effectLst/>
                <a:uLnTx/>
                <a:uFillTx/>
                <a:latin typeface="Calibri"/>
                <a:ea typeface="+mn-ea"/>
                <a:cs typeface="+mn-cs"/>
                <a:sym typeface="Wingdings"/>
              </a:rPr>
              <a:t>   </a:t>
            </a:r>
            <a:r>
              <a:rPr kumimoji="0" lang="en-US" sz="3200" b="0" i="0" u="none" strike="noStrike" kern="1200" cap="none" spc="0" normalizeH="0" baseline="0" noProof="0" dirty="0">
                <a:ln>
                  <a:noFill/>
                </a:ln>
                <a:solidFill>
                  <a:srgbClr val="008000"/>
                </a:solidFill>
                <a:effectLst/>
                <a:uLnTx/>
                <a:uFillTx/>
                <a:latin typeface="Calibri"/>
                <a:ea typeface="+mn-ea"/>
                <a:cs typeface="+mn-cs"/>
              </a:rPr>
              <a:t>90ns, 0.04uJ</a:t>
            </a:r>
          </a:p>
        </p:txBody>
      </p:sp>
    </p:spTree>
    <p:extLst>
      <p:ext uri="{BB962C8B-B14F-4D97-AF65-F5344CB8AC3E}">
        <p14:creationId xmlns:p14="http://schemas.microsoft.com/office/powerpoint/2010/main" val="182694687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In-DRAM Row Copy</a:t>
            </a: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rPr>
              <a:t>Row Buffer (4 Kbytes)</a:t>
            </a: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rPr>
              <a:t>Data Bus</a:t>
            </a: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rPr>
              <a:t>8 bits</a:t>
            </a: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rPr>
              <a:t>DRAM </a:t>
            </a:r>
            <a:r>
              <a:rPr kumimoji="0" lang="en-US" sz="1800" b="0" i="0" u="none" strike="noStrike" kern="1200" cap="none" spc="0" normalizeH="0" baseline="0" noProof="0" dirty="0" err="1">
                <a:ln>
                  <a:noFill/>
                </a:ln>
                <a:solidFill>
                  <a:srgbClr val="000000"/>
                </a:solidFill>
                <a:effectLst/>
                <a:uLnTx/>
                <a:uFillTx/>
                <a:latin typeface="Myriad Pro Bold Cond"/>
                <a:ea typeface="ＭＳ Ｐゴシック" charset="0"/>
                <a:cs typeface="Myriad Pro Bold Cond" charset="0"/>
                <a:sym typeface="Myriad Pro Bold Cond" charset="0"/>
              </a:rPr>
              <a:t>subarray</a:t>
            </a:r>
            <a:endPar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rPr>
              <a:t>4 Kbytes</a:t>
            </a: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D90B00"/>
                </a:solidFill>
                <a:effectLst/>
                <a:uLnTx/>
                <a:uFillTx/>
                <a:latin typeface="Myriad Pro Bold Cond"/>
                <a:ea typeface="ＭＳ Ｐゴシック" charset="0"/>
                <a:cs typeface="Myriad Pro Bold Cond" charset="0"/>
                <a:sym typeface="Myriad Pro Bold Cond" charset="0"/>
              </a:rPr>
              <a:t>Step 1: 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D90B00"/>
                </a:solidFill>
                <a:effectLst/>
                <a:uLnTx/>
                <a:uFillTx/>
                <a:latin typeface="Tahoma"/>
                <a:ea typeface="ＭＳ Ｐゴシック" charset="0"/>
                <a:cs typeface="Tahoma"/>
                <a:sym typeface="Myriad Pro Bold Cond" charset="0"/>
              </a:rPr>
              <a:t>Transfer row</a:t>
            </a: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D90B00"/>
                </a:solidFill>
                <a:effectLst/>
                <a:uLnTx/>
                <a:uFillTx/>
                <a:latin typeface="Myriad Pro Bold Cond"/>
                <a:ea typeface="ＭＳ Ｐゴシック" charset="0"/>
                <a:cs typeface="Myriad Pro Bold Cond" charset="0"/>
                <a:sym typeface="Myriad Pro Bold Cond" charset="0"/>
              </a:rPr>
              <a:t>Step 2: Activate 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yriad Pro Bold Cond"/>
              <a:ea typeface="ヒラギノ角ゴ ProN W6"/>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D90B00"/>
              </a:solidFill>
              <a:effectLst/>
              <a:uLnTx/>
              <a:uFillTx/>
              <a:latin typeface="Myriad Pro Bold Cond"/>
              <a:ea typeface="ＭＳ Ｐゴシック" charset="0"/>
              <a:cs typeface="Myriad Pro Bold Cond" charset="0"/>
              <a:sym typeface="Myriad Pro Bold Cond"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D90B00"/>
                </a:solidFill>
                <a:effectLst/>
                <a:uLnTx/>
                <a:uFillTx/>
                <a:latin typeface="Tahoma"/>
                <a:ea typeface="ＭＳ Ｐゴシック" charset="0"/>
                <a:cs typeface="Tahoma"/>
                <a:sym typeface="Myriad Pro Bold Cond" charset="0"/>
              </a:rPr>
              <a:t>Transfer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D90B00"/>
                </a:solidFill>
                <a:effectLst/>
                <a:uLnTx/>
                <a:uFillTx/>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yriad Pro Bold Cond"/>
              <a:ea typeface="ＭＳ Ｐゴシック" charset="0"/>
              <a:cs typeface="Myriad Pro Bold Cond" charset="0"/>
              <a:sym typeface="Myriad Pro Bold Cond" charset="0"/>
            </a:endParaRPr>
          </a:p>
        </p:txBody>
      </p:sp>
      <p:sp>
        <p:nvSpPr>
          <p:cNvPr id="2" name="TextBox 1"/>
          <p:cNvSpPr txBox="1"/>
          <p:nvPr/>
        </p:nvSpPr>
        <p:spPr>
          <a:xfrm>
            <a:off x="6751703" y="1218763"/>
            <a:ext cx="228479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8000"/>
                </a:solidFill>
                <a:effectLst/>
                <a:uLnTx/>
                <a:uFillTx/>
                <a:latin typeface="Times New Roman" panose="02020603050405020304" pitchFamily="18" charset="0"/>
                <a:ea typeface="ヒラギノ角ゴ ProN W6"/>
                <a:cs typeface="Times New Roman" panose="02020603050405020304" pitchFamily="18" charset="0"/>
              </a:rPr>
              <a:t>Negligible HW cost</a:t>
            </a:r>
          </a:p>
        </p:txBody>
      </p:sp>
      <p:sp>
        <p:nvSpPr>
          <p:cNvPr id="147" name="TextBox 146"/>
          <p:cNvSpPr txBox="1"/>
          <p:nvPr/>
        </p:nvSpPr>
        <p:spPr>
          <a:xfrm>
            <a:off x="5034118" y="836712"/>
            <a:ext cx="4002378"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8000"/>
                </a:solidFill>
                <a:effectLst/>
                <a:uLnTx/>
                <a:uFillTx/>
                <a:latin typeface="Myriad Pro Bold Cond"/>
                <a:ea typeface="ヒラギノ角ゴ ProN W6"/>
              </a:rPr>
              <a:t>   </a:t>
            </a:r>
            <a:r>
              <a:rPr kumimoji="0" lang="en-US" sz="2000" b="1" i="0" u="none" strike="noStrike" kern="1200" cap="none" spc="0" normalizeH="0" baseline="0" noProof="0" dirty="0">
                <a:ln>
                  <a:noFill/>
                </a:ln>
                <a:solidFill>
                  <a:srgbClr val="008000"/>
                </a:solidFill>
                <a:effectLst/>
                <a:uLnTx/>
                <a:uFillTx/>
                <a:latin typeface="Times New Roman" charset="0"/>
                <a:ea typeface="Times New Roman" charset="0"/>
                <a:cs typeface="Times New Roman" charset="0"/>
              </a:rPr>
              <a:t>Idea: Two consecutive </a:t>
            </a:r>
            <a:r>
              <a:rPr kumimoji="0" lang="en-US" sz="2000" b="1" i="0" u="none" strike="noStrike" kern="1200" cap="none" spc="0" normalizeH="0" baseline="0" noProof="0" dirty="0" err="1">
                <a:ln>
                  <a:noFill/>
                </a:ln>
                <a:solidFill>
                  <a:srgbClr val="008000"/>
                </a:solidFill>
                <a:effectLst/>
                <a:uLnTx/>
                <a:uFillTx/>
                <a:latin typeface="Times New Roman" charset="0"/>
                <a:ea typeface="Times New Roman" charset="0"/>
                <a:cs typeface="Times New Roman" charset="0"/>
              </a:rPr>
              <a:t>ACTivates</a:t>
            </a:r>
            <a:endParaRPr kumimoji="0" lang="en-US" sz="2000" b="1" i="0" u="none" strike="noStrike" kern="1200" cap="none" spc="0" normalizeH="0" baseline="0" noProof="0" dirty="0">
              <a:ln>
                <a:noFill/>
              </a:ln>
              <a:solidFill>
                <a:srgbClr val="008000"/>
              </a:solidFill>
              <a:effectLst/>
              <a:uLnTx/>
              <a:uFillTx/>
              <a:latin typeface="Times New Roman" charset="0"/>
              <a:ea typeface="Times New Roman" charset="0"/>
              <a:cs typeface="Times New Roman" charset="0"/>
            </a:endParaRPr>
          </a:p>
        </p:txBody>
      </p:sp>
      <p:sp>
        <p:nvSpPr>
          <p:cNvPr id="3" name="Slide Number Placeholder 2">
            <a:extLst>
              <a:ext uri="{FF2B5EF4-FFF2-40B4-BE49-F238E27FC236}">
                <a16:creationId xmlns:a16="http://schemas.microsoft.com/office/drawing/2014/main" id="{24CFD09E-14BE-FE3D-20E4-A19EE70E6981}"/>
              </a:ext>
            </a:extLst>
          </p:cNvPr>
          <p:cNvSpPr txBox="1">
            <a:spLocks/>
          </p:cNvSpPr>
          <p:nvPr/>
        </p:nvSpPr>
        <p:spPr>
          <a:xfrm>
            <a:off x="7006213" y="6448251"/>
            <a:ext cx="20574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a:defRPr/>
            </a:pPr>
            <a:fld id="{FDEAB76D-489F-BC47-AE8A-9A4958F60173}" type="slidenum">
              <a:rPr lang="en-CH" sz="1600" smtClean="0">
                <a:latin typeface="Garamond" panose="02020404030301010803" pitchFamily="18" charset="0"/>
                <a:ea typeface="Tahoma" panose="020B0604030504040204" pitchFamily="34" charset="0"/>
                <a:cs typeface="Tahoma" panose="020B0604030504040204" pitchFamily="34" charset="0"/>
              </a:rPr>
              <a:pPr algn="r" defTabSz="457200">
                <a:defRPr/>
              </a:pPr>
              <a:t>14</a:t>
            </a:fld>
            <a:endParaRPr lang="en-CH" sz="1600">
              <a:latin typeface="Garamond" panose="02020404030301010803" pitchFamily="18" charset="0"/>
              <a:ea typeface="Tahoma" panose="020B0604030504040204" pitchFamily="34" charset="0"/>
              <a:cs typeface="Tahoma" panose="020B0604030504040204" pitchFamily="34" charset="0"/>
            </a:endParaRPr>
          </a:p>
        </p:txBody>
      </p:sp>
      <p:pic>
        <p:nvPicPr>
          <p:cNvPr id="4" name="Picture 3" descr="safari.png">
            <a:extLst>
              <a:ext uri="{FF2B5EF4-FFF2-40B4-BE49-F238E27FC236}">
                <a16:creationId xmlns:a16="http://schemas.microsoft.com/office/drawing/2014/main" id="{94373C66-CFFA-2052-B313-D4B3C838DC2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27352973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7">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solidFill>
                  <a:srgbClr val="1A5712"/>
                </a:solidFill>
                <a:latin typeface="Garamond"/>
                <a:cs typeface="Garamond"/>
              </a:rPr>
              <a:t>RowClone: Intra-Subarray</a:t>
            </a:r>
            <a:endParaRPr lang="en-US" dirty="0"/>
          </a:p>
        </p:txBody>
      </p:sp>
      <p:sp>
        <p:nvSpPr>
          <p:cNvPr id="79" name="Rectangle 78"/>
          <p:cNvSpPr/>
          <p:nvPr/>
        </p:nvSpPr>
        <p:spPr>
          <a:xfrm>
            <a:off x="3055938" y="2059400"/>
            <a:ext cx="315912" cy="677862"/>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80" name="Rectangle 79"/>
          <p:cNvSpPr/>
          <p:nvPr/>
        </p:nvSpPr>
        <p:spPr>
          <a:xfrm>
            <a:off x="3055938" y="2330862"/>
            <a:ext cx="315912" cy="406400"/>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81" name="Group 8"/>
          <p:cNvGrpSpPr>
            <a:grpSpLocks/>
          </p:cNvGrpSpPr>
          <p:nvPr/>
        </p:nvGrpSpPr>
        <p:grpSpPr bwMode="auto">
          <a:xfrm>
            <a:off x="5486400" y="1519238"/>
            <a:ext cx="1104112" cy="762000"/>
            <a:chOff x="2833828" y="1833265"/>
            <a:chExt cx="1104352" cy="762000"/>
          </a:xfrm>
        </p:grpSpPr>
        <p:grpSp>
          <p:nvGrpSpPr>
            <p:cNvPr id="82" name="Group 45"/>
            <p:cNvGrpSpPr>
              <a:grpSpLocks/>
            </p:cNvGrpSpPr>
            <p:nvPr/>
          </p:nvGrpSpPr>
          <p:grpSpPr bwMode="auto">
            <a:xfrm>
              <a:off x="2833828" y="1833265"/>
              <a:ext cx="152433" cy="762000"/>
              <a:chOff x="2833828" y="1833265"/>
              <a:chExt cx="152433" cy="762000"/>
            </a:xfrm>
          </p:grpSpPr>
          <p:sp>
            <p:nvSpPr>
              <p:cNvPr id="84" name="Rectangle 83"/>
              <p:cNvSpPr/>
              <p:nvPr/>
            </p:nvSpPr>
            <p:spPr>
              <a:xfrm>
                <a:off x="2842180" y="2209502"/>
                <a:ext cx="138142" cy="381000"/>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85" name="Rectangle 84"/>
              <p:cNvSpPr/>
              <p:nvPr/>
            </p:nvSpPr>
            <p:spPr>
              <a:xfrm>
                <a:off x="2833828" y="1833265"/>
                <a:ext cx="152433" cy="762000"/>
              </a:xfrm>
              <a:prstGeom prst="rect">
                <a:avLst/>
              </a:prstGeom>
              <a:no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83" name="TextBox 10"/>
            <p:cNvSpPr txBox="1">
              <a:spLocks noChangeArrowheads="1"/>
            </p:cNvSpPr>
            <p:nvPr/>
          </p:nvSpPr>
          <p:spPr bwMode="auto">
            <a:xfrm>
              <a:off x="3048000" y="1905000"/>
              <a:ext cx="890180"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a:t>
              </a:r>
            </a:p>
          </p:txBody>
        </p:sp>
      </p:grpSp>
      <p:grpSp>
        <p:nvGrpSpPr>
          <p:cNvPr id="86" name="Group 13"/>
          <p:cNvGrpSpPr>
            <a:grpSpLocks/>
          </p:cNvGrpSpPr>
          <p:nvPr/>
        </p:nvGrpSpPr>
        <p:grpSpPr bwMode="auto">
          <a:xfrm>
            <a:off x="5486400" y="5634918"/>
            <a:ext cx="1104112" cy="762000"/>
            <a:chOff x="2833828" y="1833265"/>
            <a:chExt cx="1104352" cy="762000"/>
          </a:xfrm>
        </p:grpSpPr>
        <p:grpSp>
          <p:nvGrpSpPr>
            <p:cNvPr id="87" name="Group 45"/>
            <p:cNvGrpSpPr>
              <a:grpSpLocks/>
            </p:cNvGrpSpPr>
            <p:nvPr/>
          </p:nvGrpSpPr>
          <p:grpSpPr bwMode="auto">
            <a:xfrm>
              <a:off x="2833828" y="1833265"/>
              <a:ext cx="152433" cy="762000"/>
              <a:chOff x="2833828" y="1833265"/>
              <a:chExt cx="152433" cy="762000"/>
            </a:xfrm>
          </p:grpSpPr>
          <p:sp>
            <p:nvSpPr>
              <p:cNvPr id="89" name="Rectangle 88"/>
              <p:cNvSpPr/>
              <p:nvPr/>
            </p:nvSpPr>
            <p:spPr>
              <a:xfrm>
                <a:off x="2833828" y="1833265"/>
                <a:ext cx="152433" cy="762000"/>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90" name="Rectangle 89"/>
              <p:cNvSpPr/>
              <p:nvPr/>
            </p:nvSpPr>
            <p:spPr>
              <a:xfrm>
                <a:off x="2848119" y="2209503"/>
                <a:ext cx="127028" cy="381000"/>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88" name="TextBox 15"/>
            <p:cNvSpPr txBox="1">
              <a:spLocks noChangeArrowheads="1"/>
            </p:cNvSpPr>
            <p:nvPr/>
          </p:nvSpPr>
          <p:spPr bwMode="auto">
            <a:xfrm>
              <a:off x="3048000" y="1905000"/>
              <a:ext cx="890180"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a:t>
              </a:r>
            </a:p>
          </p:txBody>
        </p:sp>
      </p:grpSp>
      <p:grpSp>
        <p:nvGrpSpPr>
          <p:cNvPr id="91" name="Group 18"/>
          <p:cNvGrpSpPr>
            <a:grpSpLocks/>
          </p:cNvGrpSpPr>
          <p:nvPr/>
        </p:nvGrpSpPr>
        <p:grpSpPr bwMode="auto">
          <a:xfrm>
            <a:off x="2366445" y="2055812"/>
            <a:ext cx="1570555" cy="677863"/>
            <a:chOff x="1526411" y="2286001"/>
            <a:chExt cx="1902589" cy="762000"/>
          </a:xfrm>
        </p:grpSpPr>
        <p:grpSp>
          <p:nvGrpSpPr>
            <p:cNvPr id="92" name="Group 34"/>
            <p:cNvGrpSpPr>
              <a:grpSpLocks/>
            </p:cNvGrpSpPr>
            <p:nvPr/>
          </p:nvGrpSpPr>
          <p:grpSpPr bwMode="auto">
            <a:xfrm>
              <a:off x="1922949" y="2286001"/>
              <a:ext cx="1506051" cy="762000"/>
              <a:chOff x="1922949" y="2667001"/>
              <a:chExt cx="1506051" cy="762000"/>
            </a:xfrm>
          </p:grpSpPr>
          <p:cxnSp>
            <p:nvCxnSpPr>
              <p:cNvPr id="94" name="Straight Connector 93"/>
              <p:cNvCxnSpPr/>
              <p:nvPr/>
            </p:nvCxnSpPr>
            <p:spPr>
              <a:xfrm rot="5400000">
                <a:off x="1982592" y="3048001"/>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95" name="Straight Connector 94"/>
              <p:cNvCxnSpPr/>
              <p:nvPr/>
            </p:nvCxnSpPr>
            <p:spPr>
              <a:xfrm rot="5400000">
                <a:off x="2363370" y="3048001"/>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96" name="Straight Connector 95"/>
              <p:cNvCxnSpPr/>
              <p:nvPr/>
            </p:nvCxnSpPr>
            <p:spPr>
              <a:xfrm>
                <a:off x="2744370" y="3048892"/>
                <a:ext cx="684630"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97" name="Shape 24"/>
              <p:cNvCxnSpPr>
                <a:endCxn id="93" idx="3"/>
              </p:cNvCxnSpPr>
              <p:nvPr/>
            </p:nvCxnSpPr>
            <p:spPr>
              <a:xfrm rot="10800000" flipV="1">
                <a:off x="1922949" y="3047107"/>
                <a:ext cx="440647" cy="3669"/>
              </a:xfrm>
              <a:prstGeom prst="bentConnector3">
                <a:avLst>
                  <a:gd name="adj1" fmla="val 50000"/>
                </a:avLst>
              </a:prstGeom>
              <a:noFill/>
              <a:ln w="28575" cap="flat" cmpd="sng" algn="ctr">
                <a:solidFill>
                  <a:srgbClr val="333333"/>
                </a:solidFill>
                <a:prstDash val="solid"/>
                <a:tailEnd type="stealth" w="lg" len="lg"/>
              </a:ln>
              <a:effectLst/>
            </p:spPr>
          </p:cxnSp>
        </p:grpSp>
        <p:sp>
          <p:nvSpPr>
            <p:cNvPr id="93" name="TextBox 20"/>
            <p:cNvSpPr txBox="1">
              <a:spLocks noChangeArrowheads="1"/>
            </p:cNvSpPr>
            <p:nvPr/>
          </p:nvSpPr>
          <p:spPr bwMode="auto">
            <a:xfrm>
              <a:off x="1526411" y="2444890"/>
              <a:ext cx="396536" cy="449772"/>
            </a:xfrm>
            <a:prstGeom prst="rect">
              <a:avLst/>
            </a:prstGeom>
            <a:noFill/>
            <a:ln w="9525">
              <a:noFill/>
              <a:miter lim="800000"/>
              <a:headEnd/>
              <a:tailEnd/>
            </a:ln>
          </p:spPr>
          <p:txBody>
            <a:bodyPr wrap="none"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cxnSp>
        <p:nvCxnSpPr>
          <p:cNvPr id="98" name="Straight Connector 97"/>
          <p:cNvCxnSpPr/>
          <p:nvPr/>
        </p:nvCxnSpPr>
        <p:spPr>
          <a:xfrm>
            <a:off x="4484688" y="2401886"/>
            <a:ext cx="825500"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99" name="Straight Arrow Connector 98"/>
          <p:cNvCxnSpPr/>
          <p:nvPr/>
        </p:nvCxnSpPr>
        <p:spPr>
          <a:xfrm flipV="1">
            <a:off x="3941763" y="2097086"/>
            <a:ext cx="457200" cy="304800"/>
          </a:xfrm>
          <a:prstGeom prst="straightConnector1">
            <a:avLst/>
          </a:prstGeom>
          <a:noFill/>
          <a:ln w="28575" cap="flat" cmpd="sng" algn="ctr">
            <a:solidFill>
              <a:srgbClr val="FF0000"/>
            </a:solidFill>
            <a:prstDash val="solid"/>
            <a:headEnd type="none"/>
            <a:tailEnd type="stealth" w="lg" len="lg"/>
          </a:ln>
          <a:effectLst/>
        </p:spPr>
      </p:cxnSp>
      <p:cxnSp>
        <p:nvCxnSpPr>
          <p:cNvPr id="100" name="Straight Arrow Connector 99"/>
          <p:cNvCxnSpPr/>
          <p:nvPr/>
        </p:nvCxnSpPr>
        <p:spPr>
          <a:xfrm>
            <a:off x="3941763" y="2389186"/>
            <a:ext cx="533400" cy="1588"/>
          </a:xfrm>
          <a:prstGeom prst="straightConnector1">
            <a:avLst/>
          </a:prstGeom>
          <a:noFill/>
          <a:ln w="28575" cap="flat" cmpd="sng" algn="ctr">
            <a:solidFill>
              <a:srgbClr val="FF0000"/>
            </a:solidFill>
            <a:prstDash val="solid"/>
            <a:headEnd type="none"/>
            <a:tailEnd type="stealth" w="lg" len="lg"/>
          </a:ln>
          <a:effectLst/>
        </p:spPr>
      </p:cxnSp>
      <p:grpSp>
        <p:nvGrpSpPr>
          <p:cNvPr id="101" name="Group 28"/>
          <p:cNvGrpSpPr>
            <a:grpSpLocks/>
          </p:cNvGrpSpPr>
          <p:nvPr/>
        </p:nvGrpSpPr>
        <p:grpSpPr bwMode="auto">
          <a:xfrm>
            <a:off x="5486400" y="1524000"/>
            <a:ext cx="1546603" cy="762000"/>
            <a:chOff x="2833828" y="1833265"/>
            <a:chExt cx="1546493" cy="762000"/>
          </a:xfrm>
        </p:grpSpPr>
        <p:grpSp>
          <p:nvGrpSpPr>
            <p:cNvPr id="102" name="Group 45"/>
            <p:cNvGrpSpPr>
              <a:grpSpLocks/>
            </p:cNvGrpSpPr>
            <p:nvPr/>
          </p:nvGrpSpPr>
          <p:grpSpPr bwMode="auto">
            <a:xfrm>
              <a:off x="2833828" y="1833265"/>
              <a:ext cx="152389" cy="762000"/>
              <a:chOff x="2833828" y="1833265"/>
              <a:chExt cx="152389" cy="762000"/>
            </a:xfrm>
          </p:grpSpPr>
          <p:sp>
            <p:nvSpPr>
              <p:cNvPr id="104" name="Rectangle 103"/>
              <p:cNvSpPr/>
              <p:nvPr/>
            </p:nvSpPr>
            <p:spPr>
              <a:xfrm>
                <a:off x="2842177" y="2138065"/>
                <a:ext cx="138102" cy="452438"/>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5" name="Rectangle 104"/>
              <p:cNvSpPr/>
              <p:nvPr/>
            </p:nvSpPr>
            <p:spPr>
              <a:xfrm>
                <a:off x="2833828" y="1833265"/>
                <a:ext cx="152389" cy="762000"/>
              </a:xfrm>
              <a:prstGeom prst="rect">
                <a:avLst/>
              </a:prstGeom>
              <a:no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103" name="TextBox 30"/>
            <p:cNvSpPr txBox="1">
              <a:spLocks noChangeArrowheads="1"/>
            </p:cNvSpPr>
            <p:nvPr/>
          </p:nvSpPr>
          <p:spPr bwMode="auto">
            <a:xfrm>
              <a:off x="3048000" y="1905000"/>
              <a:ext cx="1332321"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 + </a:t>
              </a:r>
              <a:r>
                <a:rPr kumimoji="0" lang="el-GR" sz="2400" b="0" i="0" u="none" strike="noStrike" kern="0" cap="none" spc="0" normalizeH="0" baseline="0" noProof="0" dirty="0">
                  <a:ln>
                    <a:noFill/>
                  </a:ln>
                  <a:solidFill>
                    <a:sysClr val="windowText" lastClr="000000"/>
                  </a:solidFill>
                  <a:effectLst/>
                  <a:uLnTx/>
                  <a:uFillTx/>
                  <a:latin typeface="Myriad Pro Bold Cond"/>
                  <a:ea typeface="ヒラギノ角ゴ ProN W6"/>
                </a:rPr>
                <a:t>δ</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06" name="Group 33"/>
          <p:cNvGrpSpPr>
            <a:grpSpLocks/>
          </p:cNvGrpSpPr>
          <p:nvPr/>
        </p:nvGrpSpPr>
        <p:grpSpPr bwMode="auto">
          <a:xfrm>
            <a:off x="5486403" y="5634918"/>
            <a:ext cx="530257" cy="842082"/>
            <a:chOff x="7315200" y="2514600"/>
            <a:chExt cx="530065" cy="843373"/>
          </a:xfrm>
        </p:grpSpPr>
        <p:sp>
          <p:nvSpPr>
            <p:cNvPr id="107" name="Rectangle 106"/>
            <p:cNvSpPr/>
            <p:nvPr/>
          </p:nvSpPr>
          <p:spPr>
            <a:xfrm>
              <a:off x="7315200" y="2514600"/>
              <a:ext cx="152345" cy="761579"/>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08" name="TextBox 35"/>
            <p:cNvSpPr txBox="1">
              <a:spLocks noChangeArrowheads="1"/>
            </p:cNvSpPr>
            <p:nvPr/>
          </p:nvSpPr>
          <p:spPr bwMode="auto">
            <a:xfrm>
              <a:off x="7489206" y="2895600"/>
              <a:ext cx="356059" cy="462373"/>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grpSp>
        <p:nvGrpSpPr>
          <p:cNvPr id="109" name="Group 36"/>
          <p:cNvGrpSpPr>
            <a:grpSpLocks/>
          </p:cNvGrpSpPr>
          <p:nvPr/>
        </p:nvGrpSpPr>
        <p:grpSpPr bwMode="auto">
          <a:xfrm>
            <a:off x="5486400" y="1519238"/>
            <a:ext cx="821880" cy="766762"/>
            <a:chOff x="3657600" y="2510135"/>
            <a:chExt cx="822165" cy="766465"/>
          </a:xfrm>
        </p:grpSpPr>
        <p:sp>
          <p:nvSpPr>
            <p:cNvPr id="110" name="Rectangle 109"/>
            <p:cNvSpPr/>
            <p:nvPr/>
          </p:nvSpPr>
          <p:spPr>
            <a:xfrm>
              <a:off x="3657600" y="2514895"/>
              <a:ext cx="152453" cy="761705"/>
            </a:xfrm>
            <a:prstGeom prst="rect">
              <a:avLst/>
            </a:prstGeom>
            <a:solidFill>
              <a:srgbClr val="17365D">
                <a:lumMod val="60000"/>
                <a:lumOff val="40000"/>
              </a:srgbClr>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1" name="TextBox 38"/>
            <p:cNvSpPr txBox="1">
              <a:spLocks noChangeArrowheads="1"/>
            </p:cNvSpPr>
            <p:nvPr/>
          </p:nvSpPr>
          <p:spPr bwMode="auto">
            <a:xfrm>
              <a:off x="3831606" y="2510135"/>
              <a:ext cx="648159" cy="461486"/>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12" name="Group 39"/>
          <p:cNvGrpSpPr>
            <a:grpSpLocks/>
          </p:cNvGrpSpPr>
          <p:nvPr/>
        </p:nvGrpSpPr>
        <p:grpSpPr bwMode="auto">
          <a:xfrm>
            <a:off x="2819400" y="1292225"/>
            <a:ext cx="914400" cy="765175"/>
            <a:chOff x="2895600" y="2510135"/>
            <a:chExt cx="914400" cy="766465"/>
          </a:xfrm>
        </p:grpSpPr>
        <p:sp>
          <p:nvSpPr>
            <p:cNvPr id="113" name="Rectangle 112"/>
            <p:cNvSpPr/>
            <p:nvPr/>
          </p:nvSpPr>
          <p:spPr>
            <a:xfrm>
              <a:off x="3657600" y="2514906"/>
              <a:ext cx="152400" cy="761694"/>
            </a:xfrm>
            <a:prstGeom prst="rect">
              <a:avLst/>
            </a:prstGeom>
            <a:solidFill>
              <a:srgbClr val="17365D">
                <a:lumMod val="60000"/>
                <a:lumOff val="40000"/>
              </a:srgbClr>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4" name="TextBox 41"/>
            <p:cNvSpPr txBox="1">
              <a:spLocks noChangeArrowheads="1"/>
            </p:cNvSpPr>
            <p:nvPr/>
          </p:nvSpPr>
          <p:spPr bwMode="auto">
            <a:xfrm>
              <a:off x="2895600" y="2510135"/>
              <a:ext cx="647934" cy="462443"/>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15" name="Group 42"/>
          <p:cNvGrpSpPr>
            <a:grpSpLocks/>
          </p:cNvGrpSpPr>
          <p:nvPr/>
        </p:nvGrpSpPr>
        <p:grpSpPr bwMode="auto">
          <a:xfrm>
            <a:off x="2036763" y="1270000"/>
            <a:ext cx="1697037" cy="762000"/>
            <a:chOff x="1289075" y="1833265"/>
            <a:chExt cx="1697153" cy="762000"/>
          </a:xfrm>
        </p:grpSpPr>
        <p:grpSp>
          <p:nvGrpSpPr>
            <p:cNvPr id="116" name="Group 45"/>
            <p:cNvGrpSpPr>
              <a:grpSpLocks/>
            </p:cNvGrpSpPr>
            <p:nvPr/>
          </p:nvGrpSpPr>
          <p:grpSpPr bwMode="auto">
            <a:xfrm>
              <a:off x="2833818" y="1833265"/>
              <a:ext cx="152410" cy="762000"/>
              <a:chOff x="2833818" y="1833265"/>
              <a:chExt cx="152410" cy="762000"/>
            </a:xfrm>
          </p:grpSpPr>
          <p:sp>
            <p:nvSpPr>
              <p:cNvPr id="118" name="Rectangle 117"/>
              <p:cNvSpPr/>
              <p:nvPr/>
            </p:nvSpPr>
            <p:spPr>
              <a:xfrm>
                <a:off x="2833818" y="1833265"/>
                <a:ext cx="152410" cy="762000"/>
              </a:xfrm>
              <a:prstGeom prst="rect">
                <a:avLst/>
              </a:prstGeom>
              <a:solidFill>
                <a:sysClr val="window" lastClr="FFFFFF"/>
              </a:solidFill>
              <a:ln w="25400" cap="flat" cmpd="sng" algn="ctr">
                <a:solidFill>
                  <a:srgbClr val="262626">
                    <a:lumMod val="90000"/>
                    <a:lumOff val="10000"/>
                  </a:srgbClr>
                </a:solidFill>
                <a:prstDash val="sysDash"/>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19" name="Rectangle 118"/>
              <p:cNvSpPr/>
              <p:nvPr/>
            </p:nvSpPr>
            <p:spPr>
              <a:xfrm>
                <a:off x="2848107" y="2138065"/>
                <a:ext cx="127008" cy="452438"/>
              </a:xfrm>
              <a:prstGeom prst="rect">
                <a:avLst/>
              </a:prstGeom>
              <a:solidFill>
                <a:srgbClr val="17365D">
                  <a:lumMod val="60000"/>
                  <a:lumOff val="4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sp>
          <p:nvSpPr>
            <p:cNvPr id="117" name="TextBox 44"/>
            <p:cNvSpPr txBox="1">
              <a:spLocks noChangeArrowheads="1"/>
            </p:cNvSpPr>
            <p:nvPr/>
          </p:nvSpPr>
          <p:spPr bwMode="auto">
            <a:xfrm>
              <a:off x="1289075" y="1857213"/>
              <a:ext cx="1332507" cy="46166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V</a:t>
              </a:r>
              <a:r>
                <a:rPr kumimoji="0" lang="en-US" sz="2400" b="0" i="0" u="none" strike="noStrike" kern="0" cap="none" spc="0" normalizeH="0" baseline="-25000" noProof="0" dirty="0">
                  <a:ln>
                    <a:noFill/>
                  </a:ln>
                  <a:solidFill>
                    <a:sysClr val="windowText" lastClr="000000"/>
                  </a:solidFill>
                  <a:effectLst/>
                  <a:uLnTx/>
                  <a:uFillTx/>
                  <a:latin typeface="Myriad Pro Bold Cond"/>
                  <a:ea typeface="ヒラギノ角ゴ ProN W6"/>
                </a:rPr>
                <a:t>DD</a:t>
              </a:r>
              <a:r>
                <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rPr>
                <a:t>/2 + </a:t>
              </a:r>
              <a:r>
                <a:rPr kumimoji="0" lang="el-GR" sz="2400" b="0" i="0" u="none" strike="noStrike" kern="0" cap="none" spc="0" normalizeH="0" baseline="0" noProof="0" dirty="0">
                  <a:ln>
                    <a:noFill/>
                  </a:ln>
                  <a:solidFill>
                    <a:sysClr val="windowText" lastClr="000000"/>
                  </a:solidFill>
                  <a:effectLst/>
                  <a:uLnTx/>
                  <a:uFillTx/>
                  <a:latin typeface="Myriad Pro Bold Cond"/>
                  <a:ea typeface="ヒラギノ角ゴ ProN W6"/>
                </a:rPr>
                <a:t>δ</a:t>
              </a:r>
              <a:endParaRPr kumimoji="0" lang="en-US" sz="24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grpSp>
      <p:grpSp>
        <p:nvGrpSpPr>
          <p:cNvPr id="120" name="Group 47"/>
          <p:cNvGrpSpPr>
            <a:grpSpLocks/>
          </p:cNvGrpSpPr>
          <p:nvPr/>
        </p:nvGrpSpPr>
        <p:grpSpPr bwMode="auto">
          <a:xfrm>
            <a:off x="4165600" y="1881188"/>
            <a:ext cx="2362200" cy="4244975"/>
            <a:chOff x="1371600" y="1371600"/>
            <a:chExt cx="2362200" cy="4245429"/>
          </a:xfrm>
          <a:solidFill>
            <a:sysClr val="window" lastClr="FFFFFF">
              <a:lumMod val="75000"/>
            </a:sysClr>
          </a:solidFill>
        </p:grpSpPr>
        <p:sp>
          <p:nvSpPr>
            <p:cNvPr id="121" name="Isosceles Triangle 120"/>
            <p:cNvSpPr/>
            <p:nvPr/>
          </p:nvSpPr>
          <p:spPr>
            <a:xfrm rot="10800000">
              <a:off x="2971800" y="3657844"/>
              <a:ext cx="762000" cy="762081"/>
            </a:xfrm>
            <a:prstGeom prst="triangl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22" name="Isosceles Triangle 121"/>
            <p:cNvSpPr/>
            <p:nvPr/>
          </p:nvSpPr>
          <p:spPr>
            <a:xfrm>
              <a:off x="1371600" y="3657844"/>
              <a:ext cx="762000" cy="762081"/>
            </a:xfrm>
            <a:prstGeom prst="triangl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cxnSp>
          <p:nvCxnSpPr>
            <p:cNvPr id="123" name="Elbow Connector 122"/>
            <p:cNvCxnSpPr>
              <a:stCxn id="121" idx="0"/>
              <a:endCxn id="122" idx="3"/>
            </p:cNvCxnSpPr>
            <p:nvPr/>
          </p:nvCxnSpPr>
          <p:spPr>
            <a:xfrm rot="5400000">
              <a:off x="2553494" y="3619032"/>
              <a:ext cx="1588" cy="1600200"/>
            </a:xfrm>
            <a:prstGeom prst="bentConnector3">
              <a:avLst>
                <a:gd name="adj1" fmla="val 33302907"/>
              </a:avLst>
            </a:prstGeom>
            <a:grpFill/>
            <a:ln w="25400" cap="flat" cmpd="sng" algn="ctr">
              <a:solidFill>
                <a:srgbClr val="262626">
                  <a:shade val="50000"/>
                </a:srgbClr>
              </a:solidFill>
              <a:prstDash val="solid"/>
            </a:ln>
            <a:effectLst/>
          </p:spPr>
        </p:cxnSp>
        <p:cxnSp>
          <p:nvCxnSpPr>
            <p:cNvPr id="124" name="Elbow Connector 123"/>
            <p:cNvCxnSpPr>
              <a:stCxn id="122" idx="0"/>
              <a:endCxn id="121" idx="3"/>
            </p:cNvCxnSpPr>
            <p:nvPr/>
          </p:nvCxnSpPr>
          <p:spPr>
            <a:xfrm rot="5400000" flipH="1" flipV="1">
              <a:off x="2553494" y="2856950"/>
              <a:ext cx="1588" cy="1600200"/>
            </a:xfrm>
            <a:prstGeom prst="bentConnector3">
              <a:avLst>
                <a:gd name="adj1" fmla="val 32873247"/>
              </a:avLst>
            </a:prstGeom>
            <a:grpFill/>
            <a:ln w="25400" cap="flat" cmpd="sng" algn="ctr">
              <a:solidFill>
                <a:srgbClr val="262626">
                  <a:shade val="50000"/>
                </a:srgbClr>
              </a:solidFill>
              <a:prstDash val="solid"/>
            </a:ln>
            <a:effectLst/>
          </p:spPr>
        </p:cxnSp>
        <p:sp>
          <p:nvSpPr>
            <p:cNvPr id="125" name="Oval 124"/>
            <p:cNvSpPr/>
            <p:nvPr/>
          </p:nvSpPr>
          <p:spPr>
            <a:xfrm rot="10800000">
              <a:off x="3276600" y="4343718"/>
              <a:ext cx="152400" cy="152416"/>
            </a:xfrm>
            <a:prstGeom prst="ellips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sp>
          <p:nvSpPr>
            <p:cNvPr id="126" name="Oval 125"/>
            <p:cNvSpPr/>
            <p:nvPr/>
          </p:nvSpPr>
          <p:spPr>
            <a:xfrm>
              <a:off x="1676400" y="3581636"/>
              <a:ext cx="152400" cy="152416"/>
            </a:xfrm>
            <a:prstGeom prst="ellipse">
              <a:avLst/>
            </a:prstGeom>
            <a:grp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ヒラギノ角ゴ ProN W6"/>
              </a:endParaRPr>
            </a:p>
          </p:txBody>
        </p:sp>
        <p:cxnSp>
          <p:nvCxnSpPr>
            <p:cNvPr id="127" name="Straight Connector 126"/>
            <p:cNvCxnSpPr/>
            <p:nvPr/>
          </p:nvCxnSpPr>
          <p:spPr>
            <a:xfrm rot="5400000" flipH="1" flipV="1">
              <a:off x="1638206" y="2247994"/>
              <a:ext cx="1752787" cy="0"/>
            </a:xfrm>
            <a:prstGeom prst="line">
              <a:avLst/>
            </a:prstGeom>
            <a:grpFill/>
            <a:ln w="25400" cap="flat" cmpd="sng" algn="ctr">
              <a:solidFill>
                <a:srgbClr val="262626">
                  <a:shade val="50000"/>
                </a:srgbClr>
              </a:solidFill>
              <a:prstDash val="solid"/>
            </a:ln>
            <a:effectLst/>
          </p:spPr>
        </p:cxnSp>
        <p:cxnSp>
          <p:nvCxnSpPr>
            <p:cNvPr id="128" name="Straight Connector 127"/>
            <p:cNvCxnSpPr/>
            <p:nvPr/>
          </p:nvCxnSpPr>
          <p:spPr>
            <a:xfrm rot="5400000" flipH="1" flipV="1">
              <a:off x="2182777" y="5285207"/>
              <a:ext cx="663646" cy="0"/>
            </a:xfrm>
            <a:prstGeom prst="line">
              <a:avLst/>
            </a:prstGeom>
            <a:grpFill/>
            <a:ln w="25400" cap="flat" cmpd="sng" algn="ctr">
              <a:solidFill>
                <a:srgbClr val="262626">
                  <a:shade val="50000"/>
                </a:srgbClr>
              </a:solidFill>
              <a:prstDash val="solid"/>
            </a:ln>
            <a:effectLst/>
          </p:spPr>
        </p:cxnSp>
      </p:grpSp>
      <p:sp>
        <p:nvSpPr>
          <p:cNvPr id="129" name="TextBox 128"/>
          <p:cNvSpPr txBox="1"/>
          <p:nvPr/>
        </p:nvSpPr>
        <p:spPr>
          <a:xfrm>
            <a:off x="2860598" y="5549900"/>
            <a:ext cx="2181303" cy="830997"/>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Sense Amplifier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(Row Buffer)</a:t>
            </a:r>
          </a:p>
        </p:txBody>
      </p:sp>
      <p:grpSp>
        <p:nvGrpSpPr>
          <p:cNvPr id="130" name="Group 61"/>
          <p:cNvGrpSpPr>
            <a:grpSpLocks/>
          </p:cNvGrpSpPr>
          <p:nvPr/>
        </p:nvGrpSpPr>
        <p:grpSpPr bwMode="auto">
          <a:xfrm>
            <a:off x="6016660" y="1750070"/>
            <a:ext cx="2724115" cy="4496098"/>
            <a:chOff x="-133867" y="1868815"/>
            <a:chExt cx="2724667" cy="4496773"/>
          </a:xfrm>
        </p:grpSpPr>
        <p:sp>
          <p:nvSpPr>
            <p:cNvPr id="131" name="TextBox 130"/>
            <p:cNvSpPr txBox="1"/>
            <p:nvPr/>
          </p:nvSpPr>
          <p:spPr>
            <a:xfrm>
              <a:off x="685414" y="3589279"/>
              <a:ext cx="1905386" cy="830388"/>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262626">
                      <a:lumMod val="90000"/>
                      <a:lumOff val="10000"/>
                    </a:srgbClr>
                  </a:solidFill>
                  <a:effectLst/>
                  <a:uLnTx/>
                  <a:uFillTx/>
                  <a:latin typeface="Myriad Pro Bold Cond"/>
                  <a:ea typeface="ヒラギノ角ゴ ProN W6"/>
                </a:rPr>
                <a:t>Amplify the difference</a:t>
              </a:r>
            </a:p>
          </p:txBody>
        </p:sp>
        <p:cxnSp>
          <p:nvCxnSpPr>
            <p:cNvPr id="132" name="Shape 56"/>
            <p:cNvCxnSpPr>
              <a:stCxn id="108" idx="3"/>
              <a:endCxn id="131" idx="2"/>
            </p:cNvCxnSpPr>
            <p:nvPr/>
          </p:nvCxnSpPr>
          <p:spPr>
            <a:xfrm flipV="1">
              <a:off x="-133867" y="4419666"/>
              <a:ext cx="1771974" cy="1945922"/>
            </a:xfrm>
            <a:prstGeom prst="curvedConnector2">
              <a:avLst/>
            </a:prstGeom>
            <a:noFill/>
            <a:ln w="19050" cap="flat" cmpd="sng" algn="ctr">
              <a:solidFill>
                <a:srgbClr val="262626">
                  <a:lumMod val="90000"/>
                  <a:lumOff val="10000"/>
                </a:srgbClr>
              </a:solidFill>
              <a:prstDash val="solid"/>
              <a:headEnd type="stealth" w="lg" len="lg"/>
              <a:tailEnd type="none" w="lg" len="lg"/>
            </a:ln>
            <a:effectLst/>
          </p:spPr>
        </p:cxnSp>
        <p:cxnSp>
          <p:nvCxnSpPr>
            <p:cNvPr id="133" name="Shape 57"/>
            <p:cNvCxnSpPr>
              <a:stCxn id="131" idx="0"/>
              <a:endCxn id="111" idx="3"/>
            </p:cNvCxnSpPr>
            <p:nvPr/>
          </p:nvCxnSpPr>
          <p:spPr>
            <a:xfrm rot="16200000" flipV="1">
              <a:off x="37729" y="1988899"/>
              <a:ext cx="1720463" cy="1480295"/>
            </a:xfrm>
            <a:prstGeom prst="curvedConnector2">
              <a:avLst/>
            </a:prstGeom>
            <a:noFill/>
            <a:ln w="19050" cap="flat" cmpd="sng" algn="ctr">
              <a:solidFill>
                <a:srgbClr val="262626">
                  <a:lumMod val="90000"/>
                  <a:lumOff val="10000"/>
                </a:srgbClr>
              </a:solidFill>
              <a:prstDash val="solid"/>
              <a:headEnd type="none"/>
              <a:tailEnd type="stealth" w="lg" len="lg"/>
            </a:ln>
            <a:effectLst/>
          </p:spPr>
        </p:cxnSp>
      </p:grpSp>
      <p:sp>
        <p:nvSpPr>
          <p:cNvPr id="134" name="Oval 133"/>
          <p:cNvSpPr/>
          <p:nvPr/>
        </p:nvSpPr>
        <p:spPr>
          <a:xfrm>
            <a:off x="4479925" y="2360611"/>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35" name="Oval 134"/>
          <p:cNvSpPr/>
          <p:nvPr/>
        </p:nvSpPr>
        <p:spPr>
          <a:xfrm>
            <a:off x="3886200" y="2365374"/>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36" name="Rectangle 135"/>
          <p:cNvSpPr/>
          <p:nvPr/>
        </p:nvSpPr>
        <p:spPr>
          <a:xfrm>
            <a:off x="3052763" y="2900363"/>
            <a:ext cx="314325" cy="679450"/>
          </a:xfrm>
          <a:prstGeom prst="rect">
            <a:avLst/>
          </a:prstGeom>
          <a:solidFill>
            <a:srgbClr val="262626">
              <a:lumMod val="50000"/>
              <a:lumOff val="50000"/>
            </a:srgbClr>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137" name="Group 18"/>
          <p:cNvGrpSpPr>
            <a:grpSpLocks/>
          </p:cNvGrpSpPr>
          <p:nvPr/>
        </p:nvGrpSpPr>
        <p:grpSpPr bwMode="auto">
          <a:xfrm>
            <a:off x="2361817" y="2901950"/>
            <a:ext cx="1572008" cy="679450"/>
            <a:chOff x="1526615" y="2286000"/>
            <a:chExt cx="1902385" cy="762000"/>
          </a:xfrm>
        </p:grpSpPr>
        <p:grpSp>
          <p:nvGrpSpPr>
            <p:cNvPr id="138" name="Group 34"/>
            <p:cNvGrpSpPr>
              <a:grpSpLocks/>
            </p:cNvGrpSpPr>
            <p:nvPr/>
          </p:nvGrpSpPr>
          <p:grpSpPr bwMode="auto">
            <a:xfrm>
              <a:off x="1922742" y="2286000"/>
              <a:ext cx="1506258" cy="762000"/>
              <a:chOff x="1922742" y="2667000"/>
              <a:chExt cx="1506258" cy="762000"/>
            </a:xfrm>
          </p:grpSpPr>
          <p:cxnSp>
            <p:nvCxnSpPr>
              <p:cNvPr id="140" name="Straight Connector 139"/>
              <p:cNvCxnSpPr/>
              <p:nvPr/>
            </p:nvCxnSpPr>
            <p:spPr>
              <a:xfrm rot="5400000">
                <a:off x="1981772" y="3048000"/>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141" name="Straight Connector 140"/>
              <p:cNvCxnSpPr/>
              <p:nvPr/>
            </p:nvCxnSpPr>
            <p:spPr>
              <a:xfrm rot="5400000">
                <a:off x="2362156" y="3048000"/>
                <a:ext cx="762000" cy="0"/>
              </a:xfrm>
              <a:prstGeom prst="line">
                <a:avLst/>
              </a:prstGeom>
              <a:noFill/>
              <a:ln w="38100" cap="flat" cmpd="sng" algn="ctr">
                <a:solidFill>
                  <a:srgbClr val="262626">
                    <a:lumMod val="90000"/>
                    <a:lumOff val="10000"/>
                  </a:srgbClr>
                </a:solidFill>
                <a:prstDash val="solid"/>
                <a:headEnd type="none" w="med" len="med"/>
                <a:tailEnd type="none" w="med" len="med"/>
              </a:ln>
              <a:effectLst/>
            </p:spPr>
          </p:cxnSp>
          <p:cxnSp>
            <p:nvCxnSpPr>
              <p:cNvPr id="142" name="Straight Connector 141"/>
              <p:cNvCxnSpPr/>
              <p:nvPr/>
            </p:nvCxnSpPr>
            <p:spPr>
              <a:xfrm>
                <a:off x="2743156" y="3048000"/>
                <a:ext cx="685844"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143" name="Shape 24"/>
              <p:cNvCxnSpPr>
                <a:endCxn id="139" idx="3"/>
              </p:cNvCxnSpPr>
              <p:nvPr/>
            </p:nvCxnSpPr>
            <p:spPr>
              <a:xfrm rot="10800000" flipV="1">
                <a:off x="1922742" y="3048000"/>
                <a:ext cx="440032" cy="2777"/>
              </a:xfrm>
              <a:prstGeom prst="bentConnector3">
                <a:avLst>
                  <a:gd name="adj1" fmla="val 50000"/>
                </a:avLst>
              </a:prstGeom>
              <a:noFill/>
              <a:ln w="28575" cap="flat" cmpd="sng" algn="ctr">
                <a:solidFill>
                  <a:srgbClr val="333333"/>
                </a:solidFill>
                <a:prstDash val="solid"/>
                <a:tailEnd type="stealth" w="lg" len="lg"/>
              </a:ln>
              <a:effectLst/>
            </p:spPr>
          </p:cxnSp>
        </p:grpSp>
        <p:sp>
          <p:nvSpPr>
            <p:cNvPr id="139" name="TextBox 81"/>
            <p:cNvSpPr txBox="1">
              <a:spLocks noChangeArrowheads="1"/>
            </p:cNvSpPr>
            <p:nvPr/>
          </p:nvSpPr>
          <p:spPr bwMode="auto">
            <a:xfrm>
              <a:off x="1526615" y="2445416"/>
              <a:ext cx="396127" cy="448721"/>
            </a:xfrm>
            <a:prstGeom prst="rect">
              <a:avLst/>
            </a:prstGeom>
            <a:noFill/>
            <a:ln w="9525">
              <a:noFill/>
              <a:miter lim="800000"/>
              <a:headEnd/>
              <a:tailEnd/>
            </a:ln>
          </p:spPr>
          <p:txBody>
            <a:bodyPr wrap="none"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ysClr val="windowText" lastClr="000000"/>
                  </a:solidFill>
                  <a:effectLst/>
                  <a:uLnTx/>
                  <a:uFillTx/>
                  <a:latin typeface="Arial" pitchFamily="34" charset="0"/>
                  <a:ea typeface="ヒラギノ角ゴ ProN W6"/>
                  <a:cs typeface="Arial" pitchFamily="34" charset="0"/>
                </a:rPr>
                <a:t>0</a:t>
              </a:r>
            </a:p>
          </p:txBody>
        </p:sp>
      </p:grpSp>
      <p:cxnSp>
        <p:nvCxnSpPr>
          <p:cNvPr id="144" name="Straight Connector 143"/>
          <p:cNvCxnSpPr/>
          <p:nvPr/>
        </p:nvCxnSpPr>
        <p:spPr>
          <a:xfrm>
            <a:off x="4479925" y="3249613"/>
            <a:ext cx="827088" cy="0"/>
          </a:xfrm>
          <a:prstGeom prst="line">
            <a:avLst/>
          </a:prstGeom>
          <a:noFill/>
          <a:ln w="28575" cap="flat" cmpd="sng" algn="ctr">
            <a:solidFill>
              <a:srgbClr val="262626">
                <a:lumMod val="90000"/>
                <a:lumOff val="10000"/>
              </a:srgbClr>
            </a:solidFill>
            <a:prstDash val="solid"/>
            <a:headEnd type="none" w="med" len="med"/>
            <a:tailEnd type="none" w="med" len="med"/>
          </a:ln>
          <a:effectLst/>
        </p:spPr>
      </p:cxnSp>
      <p:cxnSp>
        <p:nvCxnSpPr>
          <p:cNvPr id="145" name="Straight Arrow Connector 144"/>
          <p:cNvCxnSpPr/>
          <p:nvPr/>
        </p:nvCxnSpPr>
        <p:spPr>
          <a:xfrm flipV="1">
            <a:off x="3937000" y="2944813"/>
            <a:ext cx="457200" cy="304800"/>
          </a:xfrm>
          <a:prstGeom prst="straightConnector1">
            <a:avLst/>
          </a:prstGeom>
          <a:noFill/>
          <a:ln w="28575" cap="flat" cmpd="sng" algn="ctr">
            <a:solidFill>
              <a:srgbClr val="FF0000"/>
            </a:solidFill>
            <a:prstDash val="solid"/>
            <a:headEnd type="none"/>
            <a:tailEnd type="stealth" w="lg" len="lg"/>
          </a:ln>
          <a:effectLst/>
        </p:spPr>
      </p:cxnSp>
      <p:cxnSp>
        <p:nvCxnSpPr>
          <p:cNvPr id="146" name="Straight Arrow Connector 145"/>
          <p:cNvCxnSpPr/>
          <p:nvPr/>
        </p:nvCxnSpPr>
        <p:spPr>
          <a:xfrm>
            <a:off x="3937000" y="3236913"/>
            <a:ext cx="533400" cy="1587"/>
          </a:xfrm>
          <a:prstGeom prst="straightConnector1">
            <a:avLst/>
          </a:prstGeom>
          <a:noFill/>
          <a:ln w="28575" cap="flat" cmpd="sng" algn="ctr">
            <a:solidFill>
              <a:srgbClr val="FF0000"/>
            </a:solidFill>
            <a:prstDash val="solid"/>
            <a:headEnd type="none"/>
            <a:tailEnd type="stealth" w="lg" len="lg"/>
          </a:ln>
          <a:effectLst/>
        </p:spPr>
      </p:cxnSp>
      <p:sp>
        <p:nvSpPr>
          <p:cNvPr id="147" name="Oval 146"/>
          <p:cNvSpPr/>
          <p:nvPr/>
        </p:nvSpPr>
        <p:spPr>
          <a:xfrm>
            <a:off x="4475163" y="3208338"/>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sp>
        <p:nvSpPr>
          <p:cNvPr id="148" name="Oval 147"/>
          <p:cNvSpPr/>
          <p:nvPr/>
        </p:nvSpPr>
        <p:spPr>
          <a:xfrm>
            <a:off x="3881438" y="3211513"/>
            <a:ext cx="76200" cy="76200"/>
          </a:xfrm>
          <a:prstGeom prst="ellipse">
            <a:avLst/>
          </a:prstGeom>
          <a:solidFill>
            <a:srgbClr val="262626"/>
          </a:solidFill>
          <a:ln w="25400" cap="flat" cmpd="sng" algn="ctr">
            <a:solidFill>
              <a:srgbClr val="262626">
                <a:shade val="50000"/>
              </a:srgbClr>
            </a:solid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ヒラギノ角ゴ ProN W6"/>
            </a:endParaRPr>
          </a:p>
        </p:txBody>
      </p:sp>
      <p:grpSp>
        <p:nvGrpSpPr>
          <p:cNvPr id="149" name="Group 91"/>
          <p:cNvGrpSpPr>
            <a:grpSpLocks/>
          </p:cNvGrpSpPr>
          <p:nvPr/>
        </p:nvGrpSpPr>
        <p:grpSpPr bwMode="auto">
          <a:xfrm>
            <a:off x="457200" y="3579814"/>
            <a:ext cx="2752726" cy="1641475"/>
            <a:chOff x="457203" y="3122335"/>
            <a:chExt cx="2752317" cy="1641772"/>
          </a:xfrm>
        </p:grpSpPr>
        <p:sp>
          <p:nvSpPr>
            <p:cNvPr id="150" name="TextBox 92"/>
            <p:cNvSpPr txBox="1">
              <a:spLocks noChangeArrowheads="1"/>
            </p:cNvSpPr>
            <p:nvPr/>
          </p:nvSpPr>
          <p:spPr bwMode="auto">
            <a:xfrm>
              <a:off x="457203" y="3810000"/>
              <a:ext cx="1911531" cy="954107"/>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rPr>
                <a:t>Data gets copied</a:t>
              </a:r>
            </a:p>
          </p:txBody>
        </p:sp>
        <p:cxnSp>
          <p:nvCxnSpPr>
            <p:cNvPr id="151" name="Shape 75"/>
            <p:cNvCxnSpPr>
              <a:stCxn id="150" idx="3"/>
              <a:endCxn id="136" idx="2"/>
            </p:cNvCxnSpPr>
            <p:nvPr/>
          </p:nvCxnSpPr>
          <p:spPr>
            <a:xfrm flipV="1">
              <a:off x="2368734" y="3122335"/>
              <a:ext cx="840786" cy="1164719"/>
            </a:xfrm>
            <a:prstGeom prst="curvedConnector2">
              <a:avLst/>
            </a:prstGeom>
            <a:noFill/>
            <a:ln w="19050" cap="flat" cmpd="sng" algn="ctr">
              <a:solidFill>
                <a:srgbClr val="262626">
                  <a:lumMod val="90000"/>
                  <a:lumOff val="10000"/>
                </a:srgbClr>
              </a:solidFill>
              <a:prstDash val="solid"/>
              <a:headEnd type="none"/>
              <a:tailEnd type="stealth" w="lg" len="lg"/>
            </a:ln>
            <a:effectLst/>
          </p:spPr>
        </p:cxnSp>
      </p:grpSp>
      <p:sp>
        <p:nvSpPr>
          <p:cNvPr id="152" name="TextBox 78"/>
          <p:cNvSpPr txBox="1">
            <a:spLocks noChangeArrowheads="1"/>
          </p:cNvSpPr>
          <p:nvPr/>
        </p:nvSpPr>
        <p:spPr bwMode="auto">
          <a:xfrm>
            <a:off x="1525741" y="2134255"/>
            <a:ext cx="607859" cy="523220"/>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err="1">
                <a:ln>
                  <a:noFill/>
                </a:ln>
                <a:solidFill>
                  <a:sysClr val="windowText" lastClr="000000"/>
                </a:solidFill>
                <a:effectLst/>
                <a:uLnTx/>
                <a:uFillTx/>
                <a:latin typeface="Myriad Pro Bold Cond"/>
                <a:ea typeface="ヒラギノ角ゴ ProN W6"/>
              </a:rPr>
              <a:t>src</a:t>
            </a:r>
            <a:endPar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sp>
        <p:nvSpPr>
          <p:cNvPr id="153" name="TextBox 79"/>
          <p:cNvSpPr txBox="1">
            <a:spLocks noChangeArrowheads="1"/>
          </p:cNvSpPr>
          <p:nvPr/>
        </p:nvSpPr>
        <p:spPr bwMode="auto">
          <a:xfrm>
            <a:off x="1525741" y="2972455"/>
            <a:ext cx="647934" cy="523220"/>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err="1">
                <a:ln>
                  <a:noFill/>
                </a:ln>
                <a:solidFill>
                  <a:sysClr val="windowText" lastClr="000000"/>
                </a:solidFill>
                <a:effectLst/>
                <a:uLnTx/>
                <a:uFillTx/>
                <a:latin typeface="Myriad Pro Bold Cond"/>
                <a:ea typeface="ヒラギノ角ゴ ProN W6"/>
              </a:rPr>
              <a:t>dst</a:t>
            </a:r>
            <a:endParaRPr kumimoji="0" lang="en-US" sz="2800" b="0" i="0" u="none" strike="noStrike" kern="0" cap="none" spc="0" normalizeH="0" baseline="0" noProof="0" dirty="0">
              <a:ln>
                <a:noFill/>
              </a:ln>
              <a:solidFill>
                <a:sysClr val="windowText" lastClr="000000"/>
              </a:solidFill>
              <a:effectLst/>
              <a:uLnTx/>
              <a:uFillTx/>
              <a:latin typeface="Myriad Pro Bold Cond"/>
              <a:ea typeface="ヒラギノ角ゴ ProN W6"/>
            </a:endParaRPr>
          </a:p>
        </p:txBody>
      </p:sp>
      <p:sp>
        <p:nvSpPr>
          <p:cNvPr id="3" name="Slide Number Placeholder 2">
            <a:extLst>
              <a:ext uri="{FF2B5EF4-FFF2-40B4-BE49-F238E27FC236}">
                <a16:creationId xmlns:a16="http://schemas.microsoft.com/office/drawing/2014/main" id="{86DBEDDC-76DA-0956-7490-4AD657535FAA}"/>
              </a:ext>
            </a:extLst>
          </p:cNvPr>
          <p:cNvSpPr txBox="1">
            <a:spLocks/>
          </p:cNvSpPr>
          <p:nvPr/>
        </p:nvSpPr>
        <p:spPr>
          <a:xfrm>
            <a:off x="7006213" y="6448251"/>
            <a:ext cx="20574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a:defRPr/>
            </a:pPr>
            <a:fld id="{FDEAB76D-489F-BC47-AE8A-9A4958F60173}" type="slidenum">
              <a:rPr lang="en-CH" sz="1600" smtClean="0">
                <a:latin typeface="Garamond" panose="02020404030301010803" pitchFamily="18" charset="0"/>
                <a:ea typeface="Tahoma" panose="020B0604030504040204" pitchFamily="34" charset="0"/>
                <a:cs typeface="Tahoma" panose="020B0604030504040204" pitchFamily="34" charset="0"/>
              </a:rPr>
              <a:pPr algn="r" defTabSz="457200">
                <a:defRPr/>
              </a:pPr>
              <a:t>15</a:t>
            </a:fld>
            <a:endParaRPr lang="en-CH" sz="1600">
              <a:latin typeface="Garamond" panose="02020404030301010803" pitchFamily="18" charset="0"/>
              <a:ea typeface="Tahoma" panose="020B0604030504040204" pitchFamily="34" charset="0"/>
              <a:cs typeface="Tahoma" panose="020B0604030504040204" pitchFamily="34" charset="0"/>
            </a:endParaRPr>
          </a:p>
        </p:txBody>
      </p:sp>
      <p:pic>
        <p:nvPicPr>
          <p:cNvPr id="4" name="Picture 3" descr="safari.png">
            <a:extLst>
              <a:ext uri="{FF2B5EF4-FFF2-40B4-BE49-F238E27FC236}">
                <a16:creationId xmlns:a16="http://schemas.microsoft.com/office/drawing/2014/main" id="{E889D290-5587-673E-C8E5-BD49A970949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172927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99"/>
                                        </p:tgtEl>
                                      </p:cBhvr>
                                    </p:animEffect>
                                    <p:set>
                                      <p:cBhvr>
                                        <p:cTn id="7" dur="1" fill="hold">
                                          <p:stCondLst>
                                            <p:cond delay="499"/>
                                          </p:stCondLst>
                                        </p:cTn>
                                        <p:tgtEl>
                                          <p:spTgt spid="99"/>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fade">
                                      <p:cBhvr>
                                        <p:cTn id="10" dur="500"/>
                                        <p:tgtEl>
                                          <p:spTgt spid="10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xit" presetSubtype="26" fill="hold" grpId="0" nodeType="clickEffect">
                                  <p:stCondLst>
                                    <p:cond delay="0"/>
                                  </p:stCondLst>
                                  <p:childTnLst>
                                    <p:animEffect transition="out" filter="barn(inHorizontal)">
                                      <p:cBhvr>
                                        <p:cTn id="14" dur="500"/>
                                        <p:tgtEl>
                                          <p:spTgt spid="79"/>
                                        </p:tgtEl>
                                      </p:cBhvr>
                                    </p:animEffect>
                                    <p:set>
                                      <p:cBhvr>
                                        <p:cTn id="15" dur="1" fill="hold">
                                          <p:stCondLst>
                                            <p:cond delay="499"/>
                                          </p:stCondLst>
                                        </p:cTn>
                                        <p:tgtEl>
                                          <p:spTgt spid="79"/>
                                        </p:tgtEl>
                                        <p:attrNameLst>
                                          <p:attrName>style.visibility</p:attrName>
                                        </p:attrNameLst>
                                      </p:cBhvr>
                                      <p:to>
                                        <p:strVal val="hidden"/>
                                      </p:to>
                                    </p:set>
                                  </p:childTnLst>
                                </p:cTn>
                              </p:par>
                              <p:par>
                                <p:cTn id="16" presetID="1" presetClass="entr" presetSubtype="0" fill="hold" grpId="0" nodeType="withEffect">
                                  <p:stCondLst>
                                    <p:cond delay="0"/>
                                  </p:stCondLst>
                                  <p:childTnLst>
                                    <p:set>
                                      <p:cBhvr>
                                        <p:cTn id="17" dur="1" fill="hold">
                                          <p:stCondLst>
                                            <p:cond delay="0"/>
                                          </p:stCondLst>
                                        </p:cTn>
                                        <p:tgtEl>
                                          <p:spTgt spid="80"/>
                                        </p:tgtEl>
                                        <p:attrNameLst>
                                          <p:attrName>style.visibility</p:attrName>
                                        </p:attrNameLst>
                                      </p:cBhvr>
                                      <p:to>
                                        <p:strVal val="visible"/>
                                      </p:to>
                                    </p:set>
                                  </p:childTnLst>
                                </p:cTn>
                              </p:par>
                              <p:par>
                                <p:cTn id="18" presetID="10" presetClass="exit" presetSubtype="0" fill="hold" nodeType="withEffect">
                                  <p:stCondLst>
                                    <p:cond delay="0"/>
                                  </p:stCondLst>
                                  <p:childTnLst>
                                    <p:animEffect transition="out" filter="fade">
                                      <p:cBhvr>
                                        <p:cTn id="19" dur="500"/>
                                        <p:tgtEl>
                                          <p:spTgt spid="81"/>
                                        </p:tgtEl>
                                      </p:cBhvr>
                                    </p:animEffect>
                                    <p:set>
                                      <p:cBhvr>
                                        <p:cTn id="20" dur="1" fill="hold">
                                          <p:stCondLst>
                                            <p:cond delay="499"/>
                                          </p:stCondLst>
                                        </p:cTn>
                                        <p:tgtEl>
                                          <p:spTgt spid="81"/>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101"/>
                                        </p:tgtEl>
                                        <p:attrNameLst>
                                          <p:attrName>style.visibility</p:attrName>
                                        </p:attrNameLst>
                                      </p:cBhvr>
                                      <p:to>
                                        <p:strVal val="visible"/>
                                      </p:to>
                                    </p:set>
                                    <p:animEffect transition="in" filter="fade">
                                      <p:cBhvr>
                                        <p:cTn id="23" dur="500"/>
                                        <p:tgtEl>
                                          <p:spTgt spid="101"/>
                                        </p:tgtEl>
                                      </p:cBhvr>
                                    </p:animEffect>
                                  </p:childTnLst>
                                </p:cTn>
                              </p:par>
                              <p:par>
                                <p:cTn id="24" presetID="10" presetClass="exit" presetSubtype="0" fill="hold" nodeType="withEffect">
                                  <p:stCondLst>
                                    <p:cond delay="0"/>
                                  </p:stCondLst>
                                  <p:childTnLst>
                                    <p:animEffect transition="out" filter="fade">
                                      <p:cBhvr>
                                        <p:cTn id="25" dur="500"/>
                                        <p:tgtEl>
                                          <p:spTgt spid="112"/>
                                        </p:tgtEl>
                                      </p:cBhvr>
                                    </p:animEffect>
                                    <p:set>
                                      <p:cBhvr>
                                        <p:cTn id="26" dur="1" fill="hold">
                                          <p:stCondLst>
                                            <p:cond delay="499"/>
                                          </p:stCondLst>
                                        </p:cTn>
                                        <p:tgtEl>
                                          <p:spTgt spid="112"/>
                                        </p:tgtEl>
                                        <p:attrNameLst>
                                          <p:attrName>style.visibility</p:attrName>
                                        </p:attrNameLst>
                                      </p:cBhvr>
                                      <p:to>
                                        <p:strVal val="hidden"/>
                                      </p:to>
                                    </p:set>
                                  </p:childTnLst>
                                </p:cTn>
                              </p:par>
                              <p:par>
                                <p:cTn id="27" presetID="10" presetClass="entr" presetSubtype="0" fill="hold" nodeType="withEffect">
                                  <p:stCondLst>
                                    <p:cond delay="0"/>
                                  </p:stCondLst>
                                  <p:childTnLst>
                                    <p:set>
                                      <p:cBhvr>
                                        <p:cTn id="28" dur="1" fill="hold">
                                          <p:stCondLst>
                                            <p:cond delay="0"/>
                                          </p:stCondLst>
                                        </p:cTn>
                                        <p:tgtEl>
                                          <p:spTgt spid="115"/>
                                        </p:tgtEl>
                                        <p:attrNameLst>
                                          <p:attrName>style.visibility</p:attrName>
                                        </p:attrNameLst>
                                      </p:cBhvr>
                                      <p:to>
                                        <p:strVal val="visible"/>
                                      </p:to>
                                    </p:set>
                                    <p:animEffect transition="in" filter="fade">
                                      <p:cBhvr>
                                        <p:cTn id="29" dur="500"/>
                                        <p:tgtEl>
                                          <p:spTgt spid="115"/>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xit" presetSubtype="0" fill="hold" nodeType="clickEffect">
                                  <p:stCondLst>
                                    <p:cond delay="0"/>
                                  </p:stCondLst>
                                  <p:childTnLst>
                                    <p:animEffect transition="out" filter="fade">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500"/>
                                        <p:tgtEl>
                                          <p:spTgt spid="86"/>
                                        </p:tgtEl>
                                      </p:cBhvr>
                                    </p:animEffect>
                                    <p:set>
                                      <p:cBhvr>
                                        <p:cTn id="37" dur="1" fill="hold">
                                          <p:stCondLst>
                                            <p:cond delay="499"/>
                                          </p:stCondLst>
                                        </p:cTn>
                                        <p:tgtEl>
                                          <p:spTgt spid="86"/>
                                        </p:tgtEl>
                                        <p:attrNameLst>
                                          <p:attrName>style.visibility</p:attrName>
                                        </p:attrNameLst>
                                      </p:cBhvr>
                                      <p:to>
                                        <p:strVal val="hidden"/>
                                      </p:to>
                                    </p:set>
                                  </p:childTnLst>
                                </p:cTn>
                              </p:par>
                              <p:par>
                                <p:cTn id="38" presetID="10" presetClass="entr" presetSubtype="0" fill="hold" nodeType="with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500"/>
                                        <p:tgtEl>
                                          <p:spTgt spid="106"/>
                                        </p:tgtEl>
                                      </p:cBhvr>
                                    </p:animEffect>
                                  </p:childTnLst>
                                </p:cTn>
                              </p:par>
                              <p:par>
                                <p:cTn id="41" presetID="10" presetClass="entr" presetSubtype="0" fill="hold" nodeType="withEffect">
                                  <p:stCondLst>
                                    <p:cond delay="0"/>
                                  </p:stCondLst>
                                  <p:childTnLst>
                                    <p:set>
                                      <p:cBhvr>
                                        <p:cTn id="42" dur="1" fill="hold">
                                          <p:stCondLst>
                                            <p:cond delay="0"/>
                                          </p:stCondLst>
                                        </p:cTn>
                                        <p:tgtEl>
                                          <p:spTgt spid="109"/>
                                        </p:tgtEl>
                                        <p:attrNameLst>
                                          <p:attrName>style.visibility</p:attrName>
                                        </p:attrNameLst>
                                      </p:cBhvr>
                                      <p:to>
                                        <p:strVal val="visible"/>
                                      </p:to>
                                    </p:set>
                                    <p:animEffect transition="in" filter="fade">
                                      <p:cBhvr>
                                        <p:cTn id="43" dur="500"/>
                                        <p:tgtEl>
                                          <p:spTgt spid="109"/>
                                        </p:tgtEl>
                                      </p:cBhvr>
                                    </p:animEffect>
                                  </p:childTnLst>
                                </p:cTn>
                              </p:par>
                              <p:par>
                                <p:cTn id="44" presetID="10" presetClass="entr" presetSubtype="0" fill="hold" nodeType="withEffect">
                                  <p:stCondLst>
                                    <p:cond delay="0"/>
                                  </p:stCondLst>
                                  <p:childTnLst>
                                    <p:set>
                                      <p:cBhvr>
                                        <p:cTn id="45" dur="1" fill="hold">
                                          <p:stCondLst>
                                            <p:cond delay="0"/>
                                          </p:stCondLst>
                                        </p:cTn>
                                        <p:tgtEl>
                                          <p:spTgt spid="130"/>
                                        </p:tgtEl>
                                        <p:attrNameLst>
                                          <p:attrName>style.visibility</p:attrName>
                                        </p:attrNameLst>
                                      </p:cBhvr>
                                      <p:to>
                                        <p:strVal val="visible"/>
                                      </p:to>
                                    </p:set>
                                    <p:animEffect transition="in" filter="fade">
                                      <p:cBhvr>
                                        <p:cTn id="46" dur="500"/>
                                        <p:tgtEl>
                                          <p:spTgt spid="130"/>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nodeType="clickEffect">
                                  <p:stCondLst>
                                    <p:cond delay="0"/>
                                  </p:stCondLst>
                                  <p:childTnLst>
                                    <p:animEffect transition="out" filter="fade">
                                      <p:cBhvr>
                                        <p:cTn id="50" dur="500"/>
                                        <p:tgtEl>
                                          <p:spTgt spid="130"/>
                                        </p:tgtEl>
                                      </p:cBhvr>
                                    </p:animEffect>
                                    <p:set>
                                      <p:cBhvr>
                                        <p:cTn id="51" dur="1" fill="hold">
                                          <p:stCondLst>
                                            <p:cond delay="499"/>
                                          </p:stCondLst>
                                        </p:cTn>
                                        <p:tgtEl>
                                          <p:spTgt spid="130"/>
                                        </p:tgtEl>
                                        <p:attrNameLst>
                                          <p:attrName>style.visibility</p:attrName>
                                        </p:attrNameLst>
                                      </p:cBhvr>
                                      <p:to>
                                        <p:strVal val="hidden"/>
                                      </p:to>
                                    </p:se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112"/>
                                        </p:tgtEl>
                                        <p:attrNameLst>
                                          <p:attrName>style.visibility</p:attrName>
                                        </p:attrNameLst>
                                      </p:cBhvr>
                                      <p:to>
                                        <p:strVal val="visible"/>
                                      </p:to>
                                    </p:set>
                                    <p:animEffect transition="in" filter="fade">
                                      <p:cBhvr>
                                        <p:cTn id="56" dur="500"/>
                                        <p:tgtEl>
                                          <p:spTgt spid="112"/>
                                        </p:tgtEl>
                                      </p:cBhvr>
                                    </p:animEffect>
                                  </p:childTnLst>
                                </p:cTn>
                              </p:par>
                              <p:par>
                                <p:cTn id="57" presetID="10" presetClass="exit" presetSubtype="0" fill="hold" nodeType="withEffect">
                                  <p:stCondLst>
                                    <p:cond delay="0"/>
                                  </p:stCondLst>
                                  <p:childTnLst>
                                    <p:animEffect transition="out" filter="fade">
                                      <p:cBhvr>
                                        <p:cTn id="58" dur="500"/>
                                        <p:tgtEl>
                                          <p:spTgt spid="115"/>
                                        </p:tgtEl>
                                      </p:cBhvr>
                                    </p:animEffect>
                                    <p:set>
                                      <p:cBhvr>
                                        <p:cTn id="59" dur="1" fill="hold">
                                          <p:stCondLst>
                                            <p:cond delay="499"/>
                                          </p:stCondLst>
                                        </p:cTn>
                                        <p:tgtEl>
                                          <p:spTgt spid="115"/>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80"/>
                                        </p:tgtEl>
                                      </p:cBhvr>
                                    </p:animEffect>
                                    <p:set>
                                      <p:cBhvr>
                                        <p:cTn id="62" dur="1" fill="hold">
                                          <p:stCondLst>
                                            <p:cond delay="499"/>
                                          </p:stCondLst>
                                        </p:cTn>
                                        <p:tgtEl>
                                          <p:spTgt spid="80"/>
                                        </p:tgtEl>
                                        <p:attrNameLst>
                                          <p:attrName>style.visibility</p:attrName>
                                        </p:attrNameLst>
                                      </p:cBhvr>
                                      <p:to>
                                        <p:strVal val="hidden"/>
                                      </p:to>
                                    </p:set>
                                  </p:childTnLst>
                                </p:cTn>
                              </p:par>
                              <p:par>
                                <p:cTn id="63" presetID="22" presetClass="entr" presetSubtype="4" fill="hold" grpId="1" nodeType="withEffect">
                                  <p:stCondLst>
                                    <p:cond delay="0"/>
                                  </p:stCondLst>
                                  <p:childTnLst>
                                    <p:set>
                                      <p:cBhvr>
                                        <p:cTn id="64" dur="1" fill="hold">
                                          <p:stCondLst>
                                            <p:cond delay="0"/>
                                          </p:stCondLst>
                                        </p:cTn>
                                        <p:tgtEl>
                                          <p:spTgt spid="79"/>
                                        </p:tgtEl>
                                        <p:attrNameLst>
                                          <p:attrName>style.visibility</p:attrName>
                                        </p:attrNameLst>
                                      </p:cBhvr>
                                      <p:to>
                                        <p:strVal val="visible"/>
                                      </p:to>
                                    </p:set>
                                    <p:animEffect transition="in" filter="wipe(down)">
                                      <p:cBhvr>
                                        <p:cTn id="65" dur="500"/>
                                        <p:tgtEl>
                                          <p:spTgt spid="79"/>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nodeType="clickEffect">
                                  <p:stCondLst>
                                    <p:cond delay="0"/>
                                  </p:stCondLst>
                                  <p:childTnLst>
                                    <p:set>
                                      <p:cBhvr>
                                        <p:cTn id="69" dur="1" fill="hold">
                                          <p:stCondLst>
                                            <p:cond delay="0"/>
                                          </p:stCondLst>
                                        </p:cTn>
                                        <p:tgtEl>
                                          <p:spTgt spid="99"/>
                                        </p:tgtEl>
                                        <p:attrNameLst>
                                          <p:attrName>style.visibility</p:attrName>
                                        </p:attrNameLst>
                                      </p:cBhvr>
                                      <p:to>
                                        <p:strVal val="visible"/>
                                      </p:to>
                                    </p:set>
                                    <p:animEffect transition="in" filter="fade">
                                      <p:cBhvr>
                                        <p:cTn id="70" dur="500"/>
                                        <p:tgtEl>
                                          <p:spTgt spid="99"/>
                                        </p:tgtEl>
                                      </p:cBhvr>
                                    </p:animEffect>
                                  </p:childTnLst>
                                </p:cTn>
                              </p:par>
                              <p:par>
                                <p:cTn id="71" presetID="10" presetClass="exit" presetSubtype="0" fill="hold" nodeType="withEffect">
                                  <p:stCondLst>
                                    <p:cond delay="0"/>
                                  </p:stCondLst>
                                  <p:childTnLst>
                                    <p:animEffect transition="out" filter="fade">
                                      <p:cBhvr>
                                        <p:cTn id="72" dur="500"/>
                                        <p:tgtEl>
                                          <p:spTgt spid="100"/>
                                        </p:tgtEl>
                                      </p:cBhvr>
                                    </p:animEffect>
                                    <p:set>
                                      <p:cBhvr>
                                        <p:cTn id="73" dur="1" fill="hold">
                                          <p:stCondLst>
                                            <p:cond delay="499"/>
                                          </p:stCondLst>
                                        </p:cTn>
                                        <p:tgtEl>
                                          <p:spTgt spid="100"/>
                                        </p:tgtEl>
                                        <p:attrNameLst>
                                          <p:attrName>style.visibility</p:attrName>
                                        </p:attrNameLst>
                                      </p:cBhvr>
                                      <p:to>
                                        <p:strVal val="hidden"/>
                                      </p:to>
                                    </p:se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fade">
                                      <p:cBhvr>
                                        <p:cTn id="78" dur="500"/>
                                        <p:tgtEl>
                                          <p:spTgt spid="146"/>
                                        </p:tgtEl>
                                      </p:cBhvr>
                                    </p:animEffect>
                                  </p:childTnLst>
                                </p:cTn>
                              </p:par>
                              <p:par>
                                <p:cTn id="79" presetID="10" presetClass="exit" presetSubtype="0" fill="hold" nodeType="withEffect">
                                  <p:stCondLst>
                                    <p:cond delay="0"/>
                                  </p:stCondLst>
                                  <p:childTnLst>
                                    <p:animEffect transition="out" filter="fade">
                                      <p:cBhvr>
                                        <p:cTn id="80" dur="500"/>
                                        <p:tgtEl>
                                          <p:spTgt spid="145"/>
                                        </p:tgtEl>
                                      </p:cBhvr>
                                    </p:animEffect>
                                    <p:set>
                                      <p:cBhvr>
                                        <p:cTn id="81" dur="1" fill="hold">
                                          <p:stCondLst>
                                            <p:cond delay="499"/>
                                          </p:stCondLst>
                                        </p:cTn>
                                        <p:tgtEl>
                                          <p:spTgt spid="145"/>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22" presetClass="entr" presetSubtype="4" fill="hold" grpId="0" nodeType="clickEffect">
                                  <p:stCondLst>
                                    <p:cond delay="0"/>
                                  </p:stCondLst>
                                  <p:childTnLst>
                                    <p:set>
                                      <p:cBhvr>
                                        <p:cTn id="85" dur="1" fill="hold">
                                          <p:stCondLst>
                                            <p:cond delay="0"/>
                                          </p:stCondLst>
                                        </p:cTn>
                                        <p:tgtEl>
                                          <p:spTgt spid="136"/>
                                        </p:tgtEl>
                                        <p:attrNameLst>
                                          <p:attrName>style.visibility</p:attrName>
                                        </p:attrNameLst>
                                      </p:cBhvr>
                                      <p:to>
                                        <p:strVal val="visible"/>
                                      </p:to>
                                    </p:set>
                                    <p:animEffect transition="in" filter="wipe(down)">
                                      <p:cBhvr>
                                        <p:cTn id="86" dur="500"/>
                                        <p:tgtEl>
                                          <p:spTgt spid="136"/>
                                        </p:tgtEl>
                                      </p:cBhvr>
                                    </p:animEffect>
                                  </p:childTnLst>
                                </p:cTn>
                              </p:par>
                              <p:par>
                                <p:cTn id="87" presetID="10" presetClass="entr" presetSubtype="0" fill="hold" nodeType="withEffect">
                                  <p:stCondLst>
                                    <p:cond delay="0"/>
                                  </p:stCondLst>
                                  <p:childTnLst>
                                    <p:set>
                                      <p:cBhvr>
                                        <p:cTn id="88" dur="1" fill="hold">
                                          <p:stCondLst>
                                            <p:cond delay="0"/>
                                          </p:stCondLst>
                                        </p:cTn>
                                        <p:tgtEl>
                                          <p:spTgt spid="149"/>
                                        </p:tgtEl>
                                        <p:attrNameLst>
                                          <p:attrName>style.visibility</p:attrName>
                                        </p:attrNameLst>
                                      </p:cBhvr>
                                      <p:to>
                                        <p:strVal val="visible"/>
                                      </p:to>
                                    </p:set>
                                    <p:animEffect transition="in" filter="fade">
                                      <p:cBhvr>
                                        <p:cTn id="89"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79" grpId="1" animBg="1"/>
      <p:bldP spid="80" grpId="0" animBg="1"/>
      <p:bldP spid="80" grpId="1" animBg="1"/>
      <p:bldP spid="13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a:solidFill>
                  <a:srgbClr val="1A5712"/>
                </a:solidFill>
                <a:latin typeface="Garamond"/>
                <a:cs typeface="Garamond"/>
              </a:rPr>
              <a:t>RowClone</a:t>
            </a:r>
            <a:r>
              <a:rPr lang="en-US" dirty="0">
                <a:solidFill>
                  <a:srgbClr val="1A5712"/>
                </a:solidFill>
                <a:latin typeface="Garamond"/>
                <a:cs typeface="Garamond"/>
              </a:rPr>
              <a:t>: Latency and Energy Savings</a:t>
            </a:r>
          </a:p>
        </p:txBody>
      </p:sp>
      <p:graphicFrame>
        <p:nvGraphicFramePr>
          <p:cNvPr id="4" name="Chart 3"/>
          <p:cNvGraphicFramePr/>
          <p:nvPr>
            <p:extLst>
              <p:ext uri="{D42A27DB-BD31-4B8C-83A1-F6EECF244321}">
                <p14:modId xmlns:p14="http://schemas.microsoft.com/office/powerpoint/2010/main" val="297333036"/>
              </p:ext>
            </p:extLst>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92579" cy="523220"/>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mn-cs"/>
              </a:rPr>
              <a:t>11.6x</a:t>
            </a: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13632" cy="523220"/>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mn-cs"/>
              </a:rPr>
              <a:t>74x</a:t>
            </a:r>
          </a:p>
        </p:txBody>
      </p:sp>
      <p:sp>
        <p:nvSpPr>
          <p:cNvPr id="10" name="Slide Number Placeholder 9"/>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3C8E0-6DD9-4302-9AA9-5177C785CB79}"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11" name="Rectangle 10"/>
          <p:cNvSpPr/>
          <p:nvPr/>
        </p:nvSpPr>
        <p:spPr>
          <a:xfrm>
            <a:off x="1547664" y="6036073"/>
            <a:ext cx="7848872" cy="67710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000000"/>
                </a:solidFill>
                <a:effectLst/>
                <a:uLnTx/>
                <a:uFillTx/>
                <a:latin typeface="Tahoma" charset="0"/>
                <a:ea typeface="+mn-ea"/>
                <a:cs typeface="+mn-cs"/>
              </a:rPr>
              <a:t>Seshadri et al., “</a:t>
            </a:r>
            <a:r>
              <a:rPr kumimoji="0" lang="en-US" altLang="ja-JP" sz="1900" b="0" i="0" u="none" strike="noStrike" kern="1200" cap="none" spc="0" normalizeH="0" baseline="0" noProof="0" dirty="0" err="1">
                <a:ln>
                  <a:noFill/>
                </a:ln>
                <a:solidFill>
                  <a:srgbClr val="0000FF"/>
                </a:solidFill>
                <a:effectLst/>
                <a:uLnTx/>
                <a:uFillTx/>
                <a:latin typeface="Tahoma" charset="0"/>
                <a:ea typeface="ＭＳ Ｐゴシック" panose="020B0600070205080204" pitchFamily="34" charset="-128"/>
                <a:cs typeface="+mn-cs"/>
              </a:rPr>
              <a:t>RowClone</a:t>
            </a:r>
            <a:r>
              <a:rPr kumimoji="0" lang="en-US" altLang="ja-JP" sz="1900" b="0" i="0" u="none" strike="noStrike" kern="1200" cap="none" spc="0" normalizeH="0" baseline="0" noProof="0" dirty="0">
                <a:ln>
                  <a:noFill/>
                </a:ln>
                <a:solidFill>
                  <a:srgbClr val="0000FF"/>
                </a:solidFill>
                <a:effectLst/>
                <a:uLnTx/>
                <a:uFillTx/>
                <a:latin typeface="Tahoma" charset="0"/>
                <a:ea typeface="ＭＳ Ｐゴシック" panose="020B0600070205080204" pitchFamily="34" charset="-128"/>
                <a:cs typeface="+mn-cs"/>
              </a:rPr>
              <a:t>: Fast and Efficient In-DRAM Copy and Initialization of Bulk Data</a:t>
            </a:r>
            <a:r>
              <a:rPr kumimoji="0" lang="en-US" altLang="ja-JP" sz="1900" b="0" i="0" u="none" strike="noStrike" kern="1200" cap="none" spc="0" normalizeH="0" baseline="0" noProof="0" dirty="0">
                <a:ln>
                  <a:noFill/>
                </a:ln>
                <a:solidFill>
                  <a:srgbClr val="000000"/>
                </a:solidFill>
                <a:effectLst/>
                <a:uLnTx/>
                <a:uFillTx/>
                <a:latin typeface="Tahoma" charset="0"/>
                <a:ea typeface="ＭＳ Ｐゴシック" panose="020B0600070205080204" pitchFamily="34" charset="-128"/>
                <a:cs typeface="+mn-cs"/>
              </a:rPr>
              <a:t>,</a:t>
            </a:r>
            <a:r>
              <a:rPr kumimoji="0" lang="en-US" sz="1900" b="0" i="0" u="none" strike="noStrike" kern="1200" cap="none" spc="0" normalizeH="0" baseline="0" noProof="0" dirty="0">
                <a:ln>
                  <a:noFill/>
                </a:ln>
                <a:solidFill>
                  <a:srgbClr val="000000"/>
                </a:solidFill>
                <a:effectLst/>
                <a:uLnTx/>
                <a:uFillTx/>
                <a:latin typeface="Tahoma" charset="0"/>
                <a:ea typeface="+mn-ea"/>
                <a:cs typeface="+mn-cs"/>
              </a:rPr>
              <a:t>”</a:t>
            </a:r>
            <a:r>
              <a:rPr kumimoji="0" lang="en-US" altLang="ja-JP" sz="1900" b="0" i="0" u="none" strike="noStrike" kern="1200" cap="none" spc="0" normalizeH="0" baseline="0" noProof="0" dirty="0">
                <a:ln>
                  <a:noFill/>
                </a:ln>
                <a:solidFill>
                  <a:srgbClr val="000000"/>
                </a:solidFill>
                <a:effectLst/>
                <a:uLnTx/>
                <a:uFillTx/>
                <a:latin typeface="Tahoma" charset="0"/>
                <a:ea typeface="ＭＳ Ｐゴシック" panose="020B0600070205080204" pitchFamily="34" charset="-128"/>
                <a:cs typeface="+mn-cs"/>
              </a:rPr>
              <a:t> MICRO 2013.</a:t>
            </a:r>
            <a:endParaRPr kumimoji="0" lang="en-US" sz="1900" b="0" i="0" u="none" strike="noStrike" kern="1200" cap="none" spc="0" normalizeH="0" baseline="0" noProof="0" dirty="0">
              <a:ln>
                <a:noFill/>
              </a:ln>
              <a:solidFill>
                <a:srgbClr val="000000"/>
              </a:solidFill>
              <a:effectLst/>
              <a:uLnTx/>
              <a:uFillTx/>
              <a:latin typeface="Tahoma"/>
              <a:ea typeface="+mn-ea"/>
              <a:cs typeface="+mn-cs"/>
            </a:endParaRPr>
          </a:p>
        </p:txBody>
      </p:sp>
      <p:pic>
        <p:nvPicPr>
          <p:cNvPr id="3" name="Picture 2" descr="safari.png">
            <a:extLst>
              <a:ext uri="{FF2B5EF4-FFF2-40B4-BE49-F238E27FC236}">
                <a16:creationId xmlns:a16="http://schemas.microsoft.com/office/drawing/2014/main" id="{211797E8-6147-4C5E-F664-83DE822962F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6356838"/>
            <a:ext cx="1080120" cy="312522"/>
          </a:xfrm>
          <a:prstGeom prst="rect">
            <a:avLst/>
          </a:prstGeom>
        </p:spPr>
      </p:pic>
    </p:spTree>
    <p:extLst>
      <p:ext uri="{BB962C8B-B14F-4D97-AF65-F5344CB8AC3E}">
        <p14:creationId xmlns:p14="http://schemas.microsoft.com/office/powerpoint/2010/main" val="1817427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RowClone</a:t>
            </a:r>
          </a:p>
        </p:txBody>
      </p:sp>
      <p:sp>
        <p:nvSpPr>
          <p:cNvPr id="3" name="Content Placeholder 2"/>
          <p:cNvSpPr>
            <a:spLocks noGrp="1"/>
          </p:cNvSpPr>
          <p:nvPr>
            <p:ph idx="1"/>
          </p:nvPr>
        </p:nvSpPr>
        <p:spPr>
          <a:xfrm>
            <a:off x="228600" y="1012279"/>
            <a:ext cx="8610600" cy="5153025"/>
          </a:xfrm>
        </p:spPr>
        <p:txBody>
          <a:bodyPr/>
          <a:lstStyle/>
          <a:p>
            <a:r>
              <a:rPr lang="en-US" sz="1800" dirty="0"/>
              <a:t>Vivek Seshadri, Yoongu Kim, Chris Fallin, Donghyuk Lee, </a:t>
            </a:r>
            <a:r>
              <a:rPr lang="en-US" sz="1800" dirty="0" err="1"/>
              <a:t>Rachata</a:t>
            </a:r>
            <a:r>
              <a:rPr lang="en-US" sz="1800" dirty="0"/>
              <a:t> </a:t>
            </a:r>
            <a:r>
              <a:rPr lang="en-US" sz="1800" dirty="0" err="1"/>
              <a:t>Ausavarungnirun</a:t>
            </a:r>
            <a:r>
              <a:rPr lang="en-US" sz="1800" dirty="0"/>
              <a:t>, Gennady </a:t>
            </a:r>
            <a:r>
              <a:rPr lang="en-US" sz="1800" dirty="0" err="1"/>
              <a:t>Pekhimenko</a:t>
            </a:r>
            <a:r>
              <a:rPr lang="en-US" sz="1800" dirty="0"/>
              <a:t>, </a:t>
            </a:r>
            <a:r>
              <a:rPr lang="en-US" sz="1800" dirty="0" err="1"/>
              <a:t>Yixin</a:t>
            </a:r>
            <a:r>
              <a:rPr lang="en-US" sz="1800" dirty="0"/>
              <a:t> </a:t>
            </a:r>
            <a:r>
              <a:rPr lang="en-US" sz="1800" dirty="0" err="1"/>
              <a:t>Luo</a:t>
            </a:r>
            <a:r>
              <a:rPr lang="en-US" sz="1800" dirty="0"/>
              <a:t>, Onur Mutlu, Michael A. </a:t>
            </a:r>
            <a:r>
              <a:rPr lang="en-US" sz="1800" dirty="0" err="1"/>
              <a:t>Kozuch</a:t>
            </a:r>
            <a:r>
              <a:rPr lang="en-US" sz="1800" dirty="0"/>
              <a:t>, Phillip B. Gibbons, and Todd C. </a:t>
            </a:r>
            <a:r>
              <a:rPr lang="en-US" sz="1800" dirty="0" err="1"/>
              <a:t>Mowry</a:t>
            </a:r>
            <a:r>
              <a:rPr lang="en-US" sz="1800" dirty="0"/>
              <a:t>,</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"RowClone: Fast and Energy-Efficient In-DRAM Bulk Data Copy and Initialization"</a:t>
            </a:r>
            <a:br>
              <a:rPr lang="en-US" sz="1800" dirty="0">
                <a:solidFill>
                  <a:srgbClr val="0432FF"/>
                </a:solidFill>
              </a:rPr>
            </a:br>
            <a:r>
              <a:rPr lang="en-US" sz="1800" i="1" dirty="0"/>
              <a:t>Proceedings of the </a:t>
            </a:r>
            <a:r>
              <a:rPr lang="en-US" sz="1800" i="1" dirty="0">
                <a:hlinkClick r:id="rId3"/>
              </a:rPr>
              <a:t>46th International Symposium on Microarchitecture</a:t>
            </a:r>
            <a:r>
              <a:rPr lang="en-US" sz="1800" i="1" dirty="0"/>
              <a:t> (</a:t>
            </a:r>
            <a:r>
              <a:rPr lang="en-US" sz="1800" b="1" i="1" dirty="0"/>
              <a:t>MICRO</a:t>
            </a:r>
            <a:r>
              <a:rPr lang="en-US" sz="1800" i="1" dirty="0"/>
              <a:t>)</a:t>
            </a:r>
            <a:r>
              <a:rPr lang="en-US" sz="1800" dirty="0"/>
              <a:t>, Davis, CA, December 2013.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 </a:t>
            </a:r>
          </a:p>
          <a:p>
            <a:endParaRPr lang="en-US" sz="20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6" name="Picture 5"/>
          <p:cNvPicPr>
            <a:picLocks noChangeAspect="1"/>
          </p:cNvPicPr>
          <p:nvPr/>
        </p:nvPicPr>
        <p:blipFill>
          <a:blip r:embed="rId10"/>
          <a:stretch>
            <a:fillRect/>
          </a:stretch>
        </p:blipFill>
        <p:spPr>
          <a:xfrm>
            <a:off x="0" y="3562817"/>
            <a:ext cx="9144000" cy="3322567"/>
          </a:xfrm>
          <a:prstGeom prst="rect">
            <a:avLst/>
          </a:prstGeom>
        </p:spPr>
      </p:pic>
      <p:sp>
        <p:nvSpPr>
          <p:cNvPr id="5" name="Slide Number Placeholder 2">
            <a:extLst>
              <a:ext uri="{FF2B5EF4-FFF2-40B4-BE49-F238E27FC236}">
                <a16:creationId xmlns:a16="http://schemas.microsoft.com/office/drawing/2014/main" id="{C2857BC5-F922-9675-B4F9-E46CAA489501}"/>
              </a:ext>
            </a:extLst>
          </p:cNvPr>
          <p:cNvSpPr txBox="1">
            <a:spLocks/>
          </p:cNvSpPr>
          <p:nvPr/>
        </p:nvSpPr>
        <p:spPr>
          <a:xfrm>
            <a:off x="7006213" y="6448251"/>
            <a:ext cx="20574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a:defRPr/>
            </a:pPr>
            <a:fld id="{FDEAB76D-489F-BC47-AE8A-9A4958F60173}" type="slidenum">
              <a:rPr lang="en-CH" sz="1600" smtClean="0">
                <a:latin typeface="Garamond" panose="02020404030301010803" pitchFamily="18" charset="0"/>
                <a:ea typeface="Tahoma" panose="020B0604030504040204" pitchFamily="34" charset="0"/>
                <a:cs typeface="Tahoma" panose="020B0604030504040204" pitchFamily="34" charset="0"/>
              </a:rPr>
              <a:pPr algn="r" defTabSz="457200">
                <a:defRPr/>
              </a:pPr>
              <a:t>17</a:t>
            </a:fld>
            <a:endParaRPr lang="en-CH" sz="1600">
              <a:latin typeface="Garamond" panose="02020404030301010803" pitchFamily="18" charset="0"/>
              <a:ea typeface="Tahoma" panose="020B0604030504040204" pitchFamily="34" charset="0"/>
              <a:cs typeface="Tahoma" panose="020B0604030504040204" pitchFamily="34" charset="0"/>
            </a:endParaRPr>
          </a:p>
        </p:txBody>
      </p:sp>
      <p:pic>
        <p:nvPicPr>
          <p:cNvPr id="8" name="Picture 7" descr="safari.png">
            <a:extLst>
              <a:ext uri="{FF2B5EF4-FFF2-40B4-BE49-F238E27FC236}">
                <a16:creationId xmlns:a16="http://schemas.microsoft.com/office/drawing/2014/main" id="{6028602D-3DAB-B44E-98FF-640E6BC16DA2}"/>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253505898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1F5A00-ABCE-4F44-BBA9-29F9AF3BD4C7}"/>
              </a:ext>
            </a:extLst>
          </p:cNvPr>
          <p:cNvSpPr>
            <a:spLocks noGrp="1"/>
          </p:cNvSpPr>
          <p:nvPr>
            <p:ph type="title"/>
          </p:nvPr>
        </p:nvSpPr>
        <p:spPr>
          <a:xfrm>
            <a:off x="228600" y="152400"/>
            <a:ext cx="8610600" cy="1066800"/>
          </a:xfrm>
        </p:spPr>
        <p:txBody>
          <a:bodyPr/>
          <a:lstStyle/>
          <a:p>
            <a:r>
              <a:rPr lang="en-US" sz="3800" dirty="0"/>
              <a:t>RowClone Extensions and Follow-Up Work</a:t>
            </a:r>
          </a:p>
        </p:txBody>
      </p:sp>
      <p:sp>
        <p:nvSpPr>
          <p:cNvPr id="3" name="Content Placeholder 2">
            <a:extLst>
              <a:ext uri="{FF2B5EF4-FFF2-40B4-BE49-F238E27FC236}">
                <a16:creationId xmlns:a16="http://schemas.microsoft.com/office/drawing/2014/main" id="{B8D643A2-4FC2-8143-B99F-205908C4280B}"/>
              </a:ext>
            </a:extLst>
          </p:cNvPr>
          <p:cNvSpPr>
            <a:spLocks noGrp="1"/>
          </p:cNvSpPr>
          <p:nvPr>
            <p:ph idx="1"/>
          </p:nvPr>
        </p:nvSpPr>
        <p:spPr/>
        <p:txBody>
          <a:bodyPr/>
          <a:lstStyle/>
          <a:p>
            <a:r>
              <a:rPr lang="en-US" dirty="0"/>
              <a:t>Can we do </a:t>
            </a:r>
            <a:r>
              <a:rPr lang="en-US" dirty="0">
                <a:solidFill>
                  <a:srgbClr val="0432FF"/>
                </a:solidFill>
              </a:rPr>
              <a:t>faster inter-subarray copy</a:t>
            </a:r>
            <a:r>
              <a:rPr lang="en-US" dirty="0"/>
              <a:t>?</a:t>
            </a:r>
          </a:p>
          <a:p>
            <a:pPr lvl="1"/>
            <a:r>
              <a:rPr lang="en-US" dirty="0"/>
              <a:t>Yes, </a:t>
            </a:r>
            <a:r>
              <a:rPr lang="en-US" dirty="0">
                <a:solidFill>
                  <a:srgbClr val="FF0000"/>
                </a:solidFill>
              </a:rPr>
              <a:t>see LISA [Chang et al., HPCA 2016]</a:t>
            </a:r>
          </a:p>
          <a:p>
            <a:pPr lvl="1"/>
            <a:endParaRPr lang="en-US" dirty="0"/>
          </a:p>
          <a:p>
            <a:r>
              <a:rPr lang="en-US" dirty="0"/>
              <a:t>Can we enable </a:t>
            </a:r>
            <a:r>
              <a:rPr lang="en-US" dirty="0">
                <a:solidFill>
                  <a:srgbClr val="0432FF"/>
                </a:solidFill>
              </a:rPr>
              <a:t>data movement at smaller granularities within a bank</a:t>
            </a:r>
            <a:r>
              <a:rPr lang="en-US" dirty="0"/>
              <a:t>?</a:t>
            </a:r>
          </a:p>
          <a:p>
            <a:pPr lvl="1"/>
            <a:r>
              <a:rPr lang="en-US" dirty="0"/>
              <a:t>Yes, </a:t>
            </a:r>
            <a:r>
              <a:rPr lang="en-US" dirty="0">
                <a:solidFill>
                  <a:srgbClr val="FF0000"/>
                </a:solidFill>
              </a:rPr>
              <a:t>see FIGARO [Wang et al., MICRO 2020]</a:t>
            </a:r>
            <a:endParaRPr lang="en-US" sz="1400" dirty="0"/>
          </a:p>
          <a:p>
            <a:endParaRPr lang="en-US" dirty="0"/>
          </a:p>
          <a:p>
            <a:r>
              <a:rPr lang="en-US" dirty="0"/>
              <a:t>Can we do </a:t>
            </a:r>
            <a:r>
              <a:rPr lang="en-US" dirty="0">
                <a:solidFill>
                  <a:srgbClr val="0432FF"/>
                </a:solidFill>
              </a:rPr>
              <a:t>better inter-bank copy</a:t>
            </a:r>
            <a:r>
              <a:rPr lang="en-US" dirty="0"/>
              <a:t>?</a:t>
            </a:r>
          </a:p>
          <a:p>
            <a:pPr lvl="1"/>
            <a:r>
              <a:rPr lang="en-US" dirty="0"/>
              <a:t>Yes, </a:t>
            </a:r>
            <a:r>
              <a:rPr lang="en-US" dirty="0">
                <a:solidFill>
                  <a:srgbClr val="FF0000"/>
                </a:solidFill>
              </a:rPr>
              <a:t>see Network-on-Memory [CAL 2020]</a:t>
            </a:r>
            <a:endParaRPr lang="en-US" sz="1400" dirty="0"/>
          </a:p>
          <a:p>
            <a:endParaRPr lang="en-US" dirty="0"/>
          </a:p>
          <a:p>
            <a:r>
              <a:rPr lang="en-US" dirty="0"/>
              <a:t>Can similar ideas and DRAM properties be used to perform </a:t>
            </a:r>
            <a:r>
              <a:rPr lang="en-US" dirty="0">
                <a:solidFill>
                  <a:srgbClr val="0432FF"/>
                </a:solidFill>
              </a:rPr>
              <a:t>computation on data</a:t>
            </a:r>
            <a:r>
              <a:rPr lang="en-US" dirty="0"/>
              <a:t>?</a:t>
            </a:r>
          </a:p>
          <a:p>
            <a:pPr lvl="1"/>
            <a:r>
              <a:rPr lang="en-US" dirty="0"/>
              <a:t>Yes, </a:t>
            </a:r>
            <a:r>
              <a:rPr lang="en-US" dirty="0">
                <a:solidFill>
                  <a:srgbClr val="FF0000"/>
                </a:solidFill>
              </a:rPr>
              <a:t>see Ambit [Seshadri et al., CAL 2015, MICRO 2017]</a:t>
            </a:r>
          </a:p>
          <a:p>
            <a:endParaRPr lang="en-US" dirty="0"/>
          </a:p>
          <a:p>
            <a:endParaRPr lang="en-US" dirty="0"/>
          </a:p>
          <a:p>
            <a:pPr lvl="1"/>
            <a:endParaRPr lang="en-US" dirty="0"/>
          </a:p>
        </p:txBody>
      </p:sp>
      <p:sp>
        <p:nvSpPr>
          <p:cNvPr id="4" name="Slide Number Placeholder 3">
            <a:extLst>
              <a:ext uri="{FF2B5EF4-FFF2-40B4-BE49-F238E27FC236}">
                <a16:creationId xmlns:a16="http://schemas.microsoft.com/office/drawing/2014/main" id="{D4385214-686F-AE45-AD43-76EF3388C3A1}"/>
              </a:ext>
            </a:extLst>
          </p:cNvPr>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A4FB91F-8620-9C4D-8A32-1AD02BFD54B1}"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panose="020B0600070205080204" pitchFamily="34" charset="-128"/>
                <a:cs typeface="Arial"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600" b="0" i="0" u="none" strike="noStrike" kern="1200" cap="none" spc="0" normalizeH="0" baseline="0" noProof="0">
              <a:ln>
                <a:noFill/>
              </a:ln>
              <a:solidFill>
                <a:srgbClr val="000000"/>
              </a:solidFill>
              <a:effectLst/>
              <a:uLnTx/>
              <a:uFillTx/>
              <a:latin typeface="Garamond" charset="0"/>
              <a:ea typeface="ＭＳ Ｐゴシック" panose="020B0600070205080204" pitchFamily="34" charset="-128"/>
              <a:cs typeface="Arial" charset="0"/>
            </a:endParaRPr>
          </a:p>
        </p:txBody>
      </p:sp>
      <p:pic>
        <p:nvPicPr>
          <p:cNvPr id="5" name="Picture 4" descr="safari.png">
            <a:extLst>
              <a:ext uri="{FF2B5EF4-FFF2-40B4-BE49-F238E27FC236}">
                <a16:creationId xmlns:a16="http://schemas.microsoft.com/office/drawing/2014/main" id="{474D6E63-98ED-92B8-ECF8-5009C297CE3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426874602"/>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LISA: Increasing Connectivity in DRAM</a:t>
            </a:r>
          </a:p>
        </p:txBody>
      </p:sp>
      <p:sp>
        <p:nvSpPr>
          <p:cNvPr id="3" name="Content Placeholder 2"/>
          <p:cNvSpPr>
            <a:spLocks noGrp="1"/>
          </p:cNvSpPr>
          <p:nvPr>
            <p:ph idx="1"/>
          </p:nvPr>
        </p:nvSpPr>
        <p:spPr/>
        <p:txBody>
          <a:bodyPr/>
          <a:lstStyle/>
          <a:p>
            <a:r>
              <a:rPr lang="en-US" sz="2100" dirty="0"/>
              <a:t>Kevin K. Chang, </a:t>
            </a:r>
            <a:r>
              <a:rPr lang="en-US" sz="2100" dirty="0" err="1"/>
              <a:t>Prashant</a:t>
            </a:r>
            <a:r>
              <a:rPr lang="en-US" sz="2100" dirty="0"/>
              <a:t> J. Nair, </a:t>
            </a:r>
            <a:r>
              <a:rPr lang="en-US" sz="2100" dirty="0" err="1"/>
              <a:t>Saugata</a:t>
            </a:r>
            <a:r>
              <a:rPr lang="en-US" sz="2100" dirty="0"/>
              <a:t> </a:t>
            </a:r>
            <a:r>
              <a:rPr lang="en-US" sz="2100" dirty="0" err="1"/>
              <a:t>Ghose</a:t>
            </a:r>
            <a:r>
              <a:rPr lang="en-US" sz="2100" dirty="0"/>
              <a:t>, </a:t>
            </a:r>
            <a:r>
              <a:rPr lang="en-US" sz="2100" dirty="0" err="1"/>
              <a:t>Donghyuk</a:t>
            </a:r>
            <a:r>
              <a:rPr lang="en-US" sz="2100" dirty="0"/>
              <a:t> Lee, </a:t>
            </a:r>
            <a:r>
              <a:rPr lang="en-US" sz="2100" dirty="0" err="1"/>
              <a:t>Moinuddin</a:t>
            </a:r>
            <a:r>
              <a:rPr lang="en-US" sz="2100" dirty="0"/>
              <a:t> K. </a:t>
            </a:r>
            <a:r>
              <a:rPr lang="en-US" sz="2100" dirty="0" err="1"/>
              <a:t>Qureshi</a:t>
            </a:r>
            <a:r>
              <a:rPr lang="en-US" sz="2100" dirty="0"/>
              <a:t>, and Onur Mutlu,</a:t>
            </a:r>
            <a:br>
              <a:rPr lang="en-US" sz="2100" dirty="0"/>
            </a:br>
            <a:r>
              <a:rPr lang="en-US" sz="2100" b="1" dirty="0">
                <a:solidFill>
                  <a:srgbClr val="0432FF"/>
                </a:solidFill>
                <a:hlinkClick r:id="rId2">
                  <a:extLst>
                    <a:ext uri="{A12FA001-AC4F-418D-AE19-62706E023703}">
                      <ahyp:hlinkClr xmlns:ahyp="http://schemas.microsoft.com/office/drawing/2018/hyperlinkcolor" val="tx"/>
                    </a:ext>
                  </a:extLst>
                </a:hlinkClick>
              </a:rPr>
              <a:t>"Low-Cost Inter-Linked Subarrays (LISA): Enabling Fast Inter-Subarray Data Movement in DRAM"</a:t>
            </a:r>
            <a:r>
              <a:rPr lang="en-US" sz="2100" dirty="0">
                <a:solidFill>
                  <a:srgbClr val="0432FF"/>
                </a:solidFill>
              </a:rPr>
              <a:t> </a:t>
            </a:r>
            <a:br>
              <a:rPr lang="en-US" sz="2100" dirty="0"/>
            </a:br>
            <a:r>
              <a:rPr lang="en-US" sz="2100" i="1" dirty="0"/>
              <a:t>Proceedings of the </a:t>
            </a:r>
            <a:r>
              <a:rPr lang="en-US" sz="2100" i="1" dirty="0">
                <a:hlinkClick r:id="rId3"/>
              </a:rPr>
              <a:t>22nd International Symposium on High-Performance Computer Architecture</a:t>
            </a:r>
            <a:r>
              <a:rPr lang="en-US" sz="2100" i="1" dirty="0"/>
              <a:t> (</a:t>
            </a:r>
            <a:r>
              <a:rPr lang="en-US" sz="2100" b="1" i="1" dirty="0"/>
              <a:t>HPCA</a:t>
            </a:r>
            <a:r>
              <a:rPr lang="en-US" sz="2100" i="1" dirty="0"/>
              <a:t>)</a:t>
            </a:r>
            <a:r>
              <a:rPr lang="en-US" sz="2100" dirty="0"/>
              <a:t>, Barcelona, Spain, March 2016. </a:t>
            </a:r>
            <a:br>
              <a:rPr lang="en-US" sz="2100" dirty="0"/>
            </a:br>
            <a:r>
              <a:rPr lang="en-US" sz="2100" dirty="0"/>
              <a:t>[</a:t>
            </a:r>
            <a:r>
              <a:rPr lang="en-US" sz="2100" dirty="0">
                <a:hlinkClick r:id="rId4"/>
              </a:rPr>
              <a:t>Slides (pptx)</a:t>
            </a:r>
            <a:r>
              <a:rPr lang="en-US" sz="2100" dirty="0"/>
              <a:t> </a:t>
            </a:r>
            <a:r>
              <a:rPr lang="en-US" sz="2100" dirty="0">
                <a:hlinkClick r:id="rId5"/>
              </a:rPr>
              <a:t>(pdf)</a:t>
            </a:r>
            <a:r>
              <a:rPr lang="en-US" sz="2100" dirty="0"/>
              <a:t>] </a:t>
            </a:r>
            <a:br>
              <a:rPr lang="en-US" sz="2100" dirty="0"/>
            </a:br>
            <a:r>
              <a:rPr lang="en-US" sz="2100" dirty="0"/>
              <a:t>[</a:t>
            </a:r>
            <a:r>
              <a:rPr lang="en-US" sz="2100" dirty="0">
                <a:hlinkClick r:id="rId6"/>
              </a:rPr>
              <a:t>Source Code</a:t>
            </a:r>
            <a:r>
              <a:rPr lang="en-US" sz="21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7"/>
          <a:stretch>
            <a:fillRect/>
          </a:stretch>
        </p:blipFill>
        <p:spPr>
          <a:xfrm>
            <a:off x="0" y="4537180"/>
            <a:ext cx="9144000" cy="908044"/>
          </a:xfrm>
          <a:prstGeom prst="rect">
            <a:avLst/>
          </a:prstGeom>
        </p:spPr>
      </p:pic>
      <p:pic>
        <p:nvPicPr>
          <p:cNvPr id="6" name="Picture 5"/>
          <p:cNvPicPr>
            <a:picLocks noChangeAspect="1"/>
          </p:cNvPicPr>
          <p:nvPr/>
        </p:nvPicPr>
        <p:blipFill>
          <a:blip r:embed="rId8"/>
          <a:stretch>
            <a:fillRect/>
          </a:stretch>
        </p:blipFill>
        <p:spPr>
          <a:xfrm>
            <a:off x="0" y="5526638"/>
            <a:ext cx="9144000" cy="710674"/>
          </a:xfrm>
          <a:prstGeom prst="rect">
            <a:avLst/>
          </a:prstGeom>
        </p:spPr>
      </p:pic>
    </p:spTree>
    <p:extLst>
      <p:ext uri="{BB962C8B-B14F-4D97-AF65-F5344CB8AC3E}">
        <p14:creationId xmlns:p14="http://schemas.microsoft.com/office/powerpoint/2010/main" val="182029985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16D87-696D-EBE3-B3FB-6E893454A93F}"/>
              </a:ext>
            </a:extLst>
          </p:cNvPr>
          <p:cNvSpPr>
            <a:spLocks noGrp="1"/>
          </p:cNvSpPr>
          <p:nvPr>
            <p:ph type="title"/>
          </p:nvPr>
        </p:nvSpPr>
        <p:spPr/>
        <p:txBody>
          <a:bodyPr/>
          <a:lstStyle/>
          <a:p>
            <a:r>
              <a:rPr lang="en-US" dirty="0"/>
              <a:t>Agenda </a:t>
            </a:r>
          </a:p>
        </p:txBody>
      </p:sp>
      <p:sp>
        <p:nvSpPr>
          <p:cNvPr id="3" name="Content Placeholder 2">
            <a:extLst>
              <a:ext uri="{FF2B5EF4-FFF2-40B4-BE49-F238E27FC236}">
                <a16:creationId xmlns:a16="http://schemas.microsoft.com/office/drawing/2014/main" id="{E7E9F7F1-2CCF-BFF6-A24D-8078A7448CD3}"/>
              </a:ext>
            </a:extLst>
          </p:cNvPr>
          <p:cNvSpPr>
            <a:spLocks noGrp="1"/>
          </p:cNvSpPr>
          <p:nvPr>
            <p:ph idx="1"/>
          </p:nvPr>
        </p:nvSpPr>
        <p:spPr>
          <a:xfrm>
            <a:off x="228600" y="1052736"/>
            <a:ext cx="8610600" cy="5123656"/>
          </a:xfrm>
        </p:spPr>
        <p:txBody>
          <a:bodyPr/>
          <a:lstStyle/>
          <a:p>
            <a:r>
              <a:rPr lang="en-US" b="0" i="0" dirty="0">
                <a:effectLst/>
                <a:latin typeface="Tahoma" panose="020B0604030504040204" pitchFamily="34" charset="0"/>
                <a:ea typeface="Tahoma" panose="020B0604030504040204" pitchFamily="34" charset="0"/>
                <a:cs typeface="Tahoma" panose="020B0604030504040204" pitchFamily="34" charset="0"/>
              </a:rPr>
              <a:t>Processing-Near-Memory Systems: Developments from </a:t>
            </a:r>
            <a:br>
              <a:rPr lang="en-US" b="0" i="0" dirty="0">
                <a:effectLst/>
                <a:latin typeface="Tahoma" panose="020B0604030504040204" pitchFamily="34" charset="0"/>
                <a:ea typeface="Tahoma" panose="020B0604030504040204" pitchFamily="34" charset="0"/>
                <a:cs typeface="Tahoma" panose="020B0604030504040204" pitchFamily="34" charset="0"/>
              </a:rPr>
            </a:br>
            <a:r>
              <a:rPr lang="en-US" b="0" i="0" dirty="0">
                <a:effectLst/>
                <a:latin typeface="Tahoma" panose="020B0604030504040204" pitchFamily="34" charset="0"/>
                <a:ea typeface="Tahoma" panose="020B0604030504040204" pitchFamily="34" charset="0"/>
                <a:cs typeface="Tahoma" panose="020B0604030504040204" pitchFamily="34" charset="0"/>
              </a:rPr>
              <a:t>Academia &amp; Industry</a:t>
            </a:r>
            <a:br>
              <a:rPr lang="en-US" sz="1200" b="0" i="0" dirty="0">
                <a:effectLst/>
                <a:latin typeface="Tahoma" panose="020B0604030504040204" pitchFamily="34" charset="0"/>
                <a:ea typeface="Tahoma" panose="020B0604030504040204" pitchFamily="34" charset="0"/>
                <a:cs typeface="Tahoma" panose="020B0604030504040204" pitchFamily="34" charset="0"/>
              </a:rPr>
            </a:br>
            <a:endParaRPr lang="en-US" sz="1200" b="0" i="0" dirty="0">
              <a:effectLst/>
              <a:latin typeface="Tahoma" panose="020B0604030504040204" pitchFamily="34" charset="0"/>
              <a:ea typeface="Tahoma" panose="020B0604030504040204" pitchFamily="34" charset="0"/>
              <a:cs typeface="Tahoma" panose="020B0604030504040204" pitchFamily="34" charset="0"/>
            </a:endParaRPr>
          </a:p>
          <a:p>
            <a:r>
              <a:rPr lang="en-US" dirty="0">
                <a:latin typeface="Tahoma" panose="020B0604030504040204" pitchFamily="34" charset="0"/>
                <a:ea typeface="Tahoma" panose="020B0604030504040204" pitchFamily="34" charset="0"/>
                <a:cs typeface="Tahoma" panose="020B0604030504040204" pitchFamily="34" charset="0"/>
              </a:rPr>
              <a:t>Programming Processing-Near-Memory Systems</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dirty="0">
                <a:latin typeface="Tahoma" panose="020B0604030504040204" pitchFamily="34" charset="0"/>
                <a:ea typeface="Tahoma" panose="020B0604030504040204" pitchFamily="34" charset="0"/>
                <a:cs typeface="Tahoma" panose="020B0604030504040204" pitchFamily="34" charset="0"/>
              </a:rPr>
              <a:t>Coffee Break</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dirty="0">
                <a:solidFill>
                  <a:srgbClr val="FF0000"/>
                </a:solidFill>
                <a:latin typeface="Tahoma" panose="020B0604030504040204" pitchFamily="34" charset="0"/>
                <a:ea typeface="Tahoma" panose="020B0604030504040204" pitchFamily="34" charset="0"/>
                <a:cs typeface="Tahoma" panose="020B0604030504040204" pitchFamily="34" charset="0"/>
              </a:rPr>
              <a:t>Processing-Using-Memory Systems for Bulk Bitwise Operations</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b="1" dirty="0" err="1">
                <a:latin typeface="Tahoma" panose="020B0604030504040204" pitchFamily="34" charset="0"/>
                <a:ea typeface="Tahoma" panose="020B0604030504040204" pitchFamily="34" charset="0"/>
                <a:cs typeface="Tahoma" panose="020B0604030504040204" pitchFamily="34" charset="0"/>
              </a:rPr>
              <a:t>Ataberk</a:t>
            </a:r>
            <a:r>
              <a:rPr lang="en-US" b="1" dirty="0">
                <a:latin typeface="Tahoma" panose="020B0604030504040204" pitchFamily="34" charset="0"/>
                <a:ea typeface="Tahoma" panose="020B0604030504040204" pitchFamily="34" charset="0"/>
                <a:cs typeface="Tahoma" panose="020B0604030504040204" pitchFamily="34" charset="0"/>
              </a:rPr>
              <a:t> </a:t>
            </a:r>
            <a:r>
              <a:rPr lang="en-US" b="1" dirty="0" err="1">
                <a:latin typeface="Tahoma" panose="020B0604030504040204" pitchFamily="34" charset="0"/>
                <a:ea typeface="Tahoma" panose="020B0604030504040204" pitchFamily="34" charset="0"/>
                <a:cs typeface="Tahoma" panose="020B0604030504040204" pitchFamily="34" charset="0"/>
              </a:rPr>
              <a:t>Olgun</a:t>
            </a:r>
            <a:r>
              <a:rPr lang="en-US" b="1" dirty="0">
                <a:latin typeface="Tahoma" panose="020B0604030504040204" pitchFamily="34" charset="0"/>
                <a:ea typeface="Tahoma" panose="020B0604030504040204" pitchFamily="34" charset="0"/>
                <a:cs typeface="Tahoma" panose="020B0604030504040204" pitchFamily="34" charset="0"/>
              </a:rPr>
              <a:t>: </a:t>
            </a:r>
            <a:br>
              <a:rPr lang="en-US" dirty="0">
                <a:latin typeface="Tahoma" panose="020B0604030504040204" pitchFamily="34" charset="0"/>
                <a:ea typeface="Tahoma" panose="020B0604030504040204" pitchFamily="34" charset="0"/>
                <a:cs typeface="Tahoma" panose="020B0604030504040204" pitchFamily="34" charset="0"/>
              </a:rPr>
            </a:br>
            <a:r>
              <a:rPr lang="en-US" dirty="0">
                <a:latin typeface="Tahoma" panose="020B0604030504040204" pitchFamily="34" charset="0"/>
                <a:ea typeface="Tahoma" panose="020B0604030504040204" pitchFamily="34" charset="0"/>
                <a:cs typeface="Tahoma" panose="020B0604030504040204" pitchFamily="34" charset="0"/>
              </a:rPr>
              <a:t>Infrastructure for Processing-Using-Memory Research</a:t>
            </a:r>
            <a:br>
              <a:rPr lang="en-US" sz="1200" dirty="0">
                <a:latin typeface="Tahoma" panose="020B0604030504040204" pitchFamily="34" charset="0"/>
                <a:ea typeface="Tahoma" panose="020B0604030504040204" pitchFamily="34" charset="0"/>
                <a:cs typeface="Tahoma" panose="020B0604030504040204" pitchFamily="34" charset="0"/>
              </a:rPr>
            </a:br>
            <a:endParaRPr lang="en-US" sz="1200" dirty="0">
              <a:latin typeface="Tahoma" panose="020B0604030504040204" pitchFamily="34" charset="0"/>
              <a:ea typeface="Tahoma" panose="020B0604030504040204" pitchFamily="34" charset="0"/>
              <a:cs typeface="Tahoma" panose="020B0604030504040204" pitchFamily="34" charset="0"/>
            </a:endParaRPr>
          </a:p>
          <a:p>
            <a:r>
              <a:rPr lang="en-US" b="1" dirty="0">
                <a:latin typeface="Tahoma" panose="020B0604030504040204" pitchFamily="34" charset="0"/>
                <a:ea typeface="Tahoma" panose="020B0604030504040204" pitchFamily="34" charset="0"/>
                <a:cs typeface="Tahoma" panose="020B0604030504040204" pitchFamily="34" charset="0"/>
              </a:rPr>
              <a:t>Invited Talk by Prof. John Kim: </a:t>
            </a:r>
            <a:br>
              <a:rPr lang="en-US" dirty="0">
                <a:latin typeface="Tahoma" panose="020B0604030504040204" pitchFamily="34" charset="0"/>
                <a:ea typeface="Tahoma" panose="020B0604030504040204" pitchFamily="34" charset="0"/>
                <a:cs typeface="Tahoma" panose="020B0604030504040204" pitchFamily="34" charset="0"/>
              </a:rPr>
            </a:br>
            <a:r>
              <a:rPr lang="en-US" dirty="0">
                <a:latin typeface="Tahoma" panose="020B0604030504040204" pitchFamily="34" charset="0"/>
                <a:ea typeface="Tahoma" panose="020B0604030504040204" pitchFamily="34" charset="0"/>
                <a:cs typeface="Tahoma" panose="020B0604030504040204" pitchFamily="34" charset="0"/>
              </a:rPr>
              <a:t>Is it Memory-Centric or Communication-Centric?</a:t>
            </a:r>
          </a:p>
        </p:txBody>
      </p:sp>
      <p:sp>
        <p:nvSpPr>
          <p:cNvPr id="4" name="Slide Number Placeholder 3">
            <a:extLst>
              <a:ext uri="{FF2B5EF4-FFF2-40B4-BE49-F238E27FC236}">
                <a16:creationId xmlns:a16="http://schemas.microsoft.com/office/drawing/2014/main" id="{1718CF5E-3525-5BE8-7EE2-34D14BBC1C1C}"/>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br>
              <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rPr>
            </a:b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altLang="en-US" sz="1600" b="0" i="0" u="none" strike="noStrike" kern="1200" cap="none" spc="0" normalizeH="0" baseline="0" noProof="0" dirty="0">
              <a:ln>
                <a:noFill/>
              </a:ln>
              <a:solidFill>
                <a:srgbClr val="000000"/>
              </a:solidFill>
              <a:effectLst/>
              <a:uLnTx/>
              <a:uFillTx/>
              <a:latin typeface="Garamond" charset="0"/>
              <a:ea typeface="ＭＳ Ｐゴシック" charset="-128"/>
              <a:cs typeface="+mn-cs"/>
            </a:endParaRPr>
          </a:p>
        </p:txBody>
      </p:sp>
    </p:spTree>
    <p:extLst>
      <p:ext uri="{BB962C8B-B14F-4D97-AF65-F5344CB8AC3E}">
        <p14:creationId xmlns:p14="http://schemas.microsoft.com/office/powerpoint/2010/main" val="2667537288"/>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Moving Data Inside DRAM?</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400" b="0" i="0" u="none" strike="noStrike" kern="1200" cap="none" spc="0" normalizeH="0" baseline="0" noProof="0" smtClean="0">
                <a:ln>
                  <a:noFill/>
                </a:ln>
                <a:solidFill>
                  <a:prstClr val="black"/>
                </a:solidFill>
                <a:effectLst/>
                <a:uLnTx/>
                <a:uFillTx/>
                <a:latin typeface="Gill Sans MT" panose="020B0502020104020203" pitchFamily="34"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400" b="0" i="0" u="none" strike="noStrike" kern="1200" cap="none" spc="0" normalizeH="0" baseline="0" noProof="0" dirty="0">
              <a:ln>
                <a:noFill/>
              </a:ln>
              <a:solidFill>
                <a:prstClr val="black"/>
              </a:solidFill>
              <a:effectLst/>
              <a:uLnTx/>
              <a:uFillTx/>
              <a:latin typeface="Gill Sans MT" panose="020B0502020104020203" pitchFamily="34" charset="0"/>
              <a:ea typeface="ＭＳ Ｐゴシック" charset="-128"/>
              <a:cs typeface="+mn-cs"/>
            </a:endParaRPr>
          </a:p>
        </p:txBody>
      </p:sp>
      <p:sp>
        <p:nvSpPr>
          <p:cNvPr id="8" name="Rounded Rectangle 7"/>
          <p:cNvSpPr/>
          <p:nvPr/>
        </p:nvSpPr>
        <p:spPr>
          <a:xfrm>
            <a:off x="3376374" y="1726216"/>
            <a:ext cx="5246880" cy="2534871"/>
          </a:xfrm>
          <a:prstGeom prst="roundRect">
            <a:avLst>
              <a:gd name="adj" fmla="val 4531"/>
            </a:avLst>
          </a:prstGeom>
          <a:noFill/>
          <a:ln w="381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grpSp>
        <p:nvGrpSpPr>
          <p:cNvPr id="13" name="cell array"/>
          <p:cNvGrpSpPr/>
          <p:nvPr/>
        </p:nvGrpSpPr>
        <p:grpSpPr>
          <a:xfrm>
            <a:off x="3479285" y="1856128"/>
            <a:ext cx="5070630" cy="2212155"/>
            <a:chOff x="2253615" y="2812764"/>
            <a:chExt cx="5070630" cy="2212155"/>
          </a:xfrm>
        </p:grpSpPr>
        <p:grpSp>
          <p:nvGrpSpPr>
            <p:cNvPr id="5" name="Group 4"/>
            <p:cNvGrpSpPr/>
            <p:nvPr/>
          </p:nvGrpSpPr>
          <p:grpSpPr>
            <a:xfrm>
              <a:off x="2253615" y="2812764"/>
              <a:ext cx="5070630" cy="365760"/>
              <a:chOff x="2137956" y="2812764"/>
              <a:chExt cx="5070630" cy="365760"/>
            </a:xfrm>
          </p:grpSpPr>
          <p:sp>
            <p:nvSpPr>
              <p:cNvPr id="172" name="Oval 171"/>
              <p:cNvSpPr/>
              <p:nvPr/>
            </p:nvSpPr>
            <p:spPr>
              <a:xfrm>
                <a:off x="213795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3" name="Oval 172"/>
              <p:cNvSpPr/>
              <p:nvPr/>
            </p:nvSpPr>
            <p:spPr>
              <a:xfrm>
                <a:off x="2608443"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4" name="Oval 173"/>
              <p:cNvSpPr/>
              <p:nvPr/>
            </p:nvSpPr>
            <p:spPr>
              <a:xfrm>
                <a:off x="3078930"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5" name="Oval 174"/>
              <p:cNvSpPr/>
              <p:nvPr/>
            </p:nvSpPr>
            <p:spPr>
              <a:xfrm>
                <a:off x="3549417"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6" name="Oval 175"/>
              <p:cNvSpPr/>
              <p:nvPr/>
            </p:nvSpPr>
            <p:spPr>
              <a:xfrm>
                <a:off x="4019904"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7" name="Oval 176"/>
              <p:cNvSpPr/>
              <p:nvPr/>
            </p:nvSpPr>
            <p:spPr>
              <a:xfrm>
                <a:off x="4490391"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8" name="Oval 177"/>
              <p:cNvSpPr/>
              <p:nvPr/>
            </p:nvSpPr>
            <p:spPr>
              <a:xfrm>
                <a:off x="4960878"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79" name="Oval 178"/>
              <p:cNvSpPr/>
              <p:nvPr/>
            </p:nvSpPr>
            <p:spPr>
              <a:xfrm>
                <a:off x="5431365"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0" name="Oval 179"/>
              <p:cNvSpPr/>
              <p:nvPr/>
            </p:nvSpPr>
            <p:spPr>
              <a:xfrm>
                <a:off x="5901852"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1" name="Oval 180"/>
              <p:cNvSpPr/>
              <p:nvPr/>
            </p:nvSpPr>
            <p:spPr>
              <a:xfrm>
                <a:off x="6372339"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2" name="Oval 181"/>
              <p:cNvSpPr/>
              <p:nvPr/>
            </p:nvSpPr>
            <p:spPr>
              <a:xfrm>
                <a:off x="684282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grpSp>
        <p:grpSp>
          <p:nvGrpSpPr>
            <p:cNvPr id="183" name="Group 182"/>
            <p:cNvGrpSpPr/>
            <p:nvPr/>
          </p:nvGrpSpPr>
          <p:grpSpPr>
            <a:xfrm>
              <a:off x="2253615" y="3274363"/>
              <a:ext cx="5070630" cy="365760"/>
              <a:chOff x="2137956" y="2812764"/>
              <a:chExt cx="5070630" cy="365760"/>
            </a:xfrm>
          </p:grpSpPr>
          <p:sp>
            <p:nvSpPr>
              <p:cNvPr id="185" name="Oval 184"/>
              <p:cNvSpPr/>
              <p:nvPr/>
            </p:nvSpPr>
            <p:spPr>
              <a:xfrm>
                <a:off x="213795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6" name="Oval 185"/>
              <p:cNvSpPr/>
              <p:nvPr/>
            </p:nvSpPr>
            <p:spPr>
              <a:xfrm>
                <a:off x="2608443"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7" name="Oval 186"/>
              <p:cNvSpPr/>
              <p:nvPr/>
            </p:nvSpPr>
            <p:spPr>
              <a:xfrm>
                <a:off x="3078930"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8" name="Oval 187"/>
              <p:cNvSpPr/>
              <p:nvPr/>
            </p:nvSpPr>
            <p:spPr>
              <a:xfrm>
                <a:off x="3549417"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89" name="Oval 188"/>
              <p:cNvSpPr/>
              <p:nvPr/>
            </p:nvSpPr>
            <p:spPr>
              <a:xfrm>
                <a:off x="4019904"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0" name="Oval 189"/>
              <p:cNvSpPr/>
              <p:nvPr/>
            </p:nvSpPr>
            <p:spPr>
              <a:xfrm>
                <a:off x="4490391"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1" name="Oval 190"/>
              <p:cNvSpPr/>
              <p:nvPr/>
            </p:nvSpPr>
            <p:spPr>
              <a:xfrm>
                <a:off x="4960878"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2" name="Oval 191"/>
              <p:cNvSpPr/>
              <p:nvPr/>
            </p:nvSpPr>
            <p:spPr>
              <a:xfrm>
                <a:off x="5431365"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3" name="Oval 192"/>
              <p:cNvSpPr/>
              <p:nvPr/>
            </p:nvSpPr>
            <p:spPr>
              <a:xfrm>
                <a:off x="5901852"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4" name="Oval 193"/>
              <p:cNvSpPr/>
              <p:nvPr/>
            </p:nvSpPr>
            <p:spPr>
              <a:xfrm>
                <a:off x="6372339"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5" name="Oval 194"/>
              <p:cNvSpPr/>
              <p:nvPr/>
            </p:nvSpPr>
            <p:spPr>
              <a:xfrm>
                <a:off x="684282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grpSp>
        <p:grpSp>
          <p:nvGrpSpPr>
            <p:cNvPr id="196" name="Group 195"/>
            <p:cNvGrpSpPr/>
            <p:nvPr/>
          </p:nvGrpSpPr>
          <p:grpSpPr>
            <a:xfrm>
              <a:off x="2253615" y="3735962"/>
              <a:ext cx="5070630" cy="365760"/>
              <a:chOff x="2137956" y="2812764"/>
              <a:chExt cx="5070630" cy="365760"/>
            </a:xfrm>
          </p:grpSpPr>
          <p:sp>
            <p:nvSpPr>
              <p:cNvPr id="198" name="Oval 197"/>
              <p:cNvSpPr/>
              <p:nvPr/>
            </p:nvSpPr>
            <p:spPr>
              <a:xfrm>
                <a:off x="213795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199" name="Oval 198"/>
              <p:cNvSpPr/>
              <p:nvPr/>
            </p:nvSpPr>
            <p:spPr>
              <a:xfrm>
                <a:off x="2608443"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0" name="Oval 199"/>
              <p:cNvSpPr/>
              <p:nvPr/>
            </p:nvSpPr>
            <p:spPr>
              <a:xfrm>
                <a:off x="3078930"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1" name="Oval 200"/>
              <p:cNvSpPr/>
              <p:nvPr/>
            </p:nvSpPr>
            <p:spPr>
              <a:xfrm>
                <a:off x="3549417"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2" name="Oval 201"/>
              <p:cNvSpPr/>
              <p:nvPr/>
            </p:nvSpPr>
            <p:spPr>
              <a:xfrm>
                <a:off x="4019904"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3" name="Oval 202"/>
              <p:cNvSpPr/>
              <p:nvPr/>
            </p:nvSpPr>
            <p:spPr>
              <a:xfrm>
                <a:off x="4490391"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4" name="Oval 203"/>
              <p:cNvSpPr/>
              <p:nvPr/>
            </p:nvSpPr>
            <p:spPr>
              <a:xfrm>
                <a:off x="4960878"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5" name="Oval 204"/>
              <p:cNvSpPr/>
              <p:nvPr/>
            </p:nvSpPr>
            <p:spPr>
              <a:xfrm>
                <a:off x="5431365"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6" name="Oval 205"/>
              <p:cNvSpPr/>
              <p:nvPr/>
            </p:nvSpPr>
            <p:spPr>
              <a:xfrm>
                <a:off x="5901852"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7" name="Oval 206"/>
              <p:cNvSpPr/>
              <p:nvPr/>
            </p:nvSpPr>
            <p:spPr>
              <a:xfrm>
                <a:off x="6372339"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08" name="Oval 207"/>
              <p:cNvSpPr/>
              <p:nvPr/>
            </p:nvSpPr>
            <p:spPr>
              <a:xfrm>
                <a:off x="684282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grpSp>
        <p:grpSp>
          <p:nvGrpSpPr>
            <p:cNvPr id="236" name="Group 235"/>
            <p:cNvGrpSpPr/>
            <p:nvPr/>
          </p:nvGrpSpPr>
          <p:grpSpPr>
            <a:xfrm>
              <a:off x="2253615" y="4659159"/>
              <a:ext cx="5070630" cy="365760"/>
              <a:chOff x="2137956" y="2812764"/>
              <a:chExt cx="5070630" cy="365760"/>
            </a:xfrm>
          </p:grpSpPr>
          <p:sp>
            <p:nvSpPr>
              <p:cNvPr id="238" name="Oval 237"/>
              <p:cNvSpPr/>
              <p:nvPr/>
            </p:nvSpPr>
            <p:spPr>
              <a:xfrm>
                <a:off x="213795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39" name="Oval 238"/>
              <p:cNvSpPr/>
              <p:nvPr/>
            </p:nvSpPr>
            <p:spPr>
              <a:xfrm>
                <a:off x="2608443"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0" name="Oval 239"/>
              <p:cNvSpPr/>
              <p:nvPr/>
            </p:nvSpPr>
            <p:spPr>
              <a:xfrm>
                <a:off x="3078930"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1" name="Oval 240"/>
              <p:cNvSpPr/>
              <p:nvPr/>
            </p:nvSpPr>
            <p:spPr>
              <a:xfrm>
                <a:off x="3549417"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2" name="Oval 241"/>
              <p:cNvSpPr/>
              <p:nvPr/>
            </p:nvSpPr>
            <p:spPr>
              <a:xfrm>
                <a:off x="4019904"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3" name="Oval 242"/>
              <p:cNvSpPr/>
              <p:nvPr/>
            </p:nvSpPr>
            <p:spPr>
              <a:xfrm>
                <a:off x="4490391"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4" name="Oval 243"/>
              <p:cNvSpPr/>
              <p:nvPr/>
            </p:nvSpPr>
            <p:spPr>
              <a:xfrm>
                <a:off x="4960878"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5" name="Oval 244"/>
              <p:cNvSpPr/>
              <p:nvPr/>
            </p:nvSpPr>
            <p:spPr>
              <a:xfrm>
                <a:off x="5431365"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6" name="Oval 245"/>
              <p:cNvSpPr/>
              <p:nvPr/>
            </p:nvSpPr>
            <p:spPr>
              <a:xfrm>
                <a:off x="5901852"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7" name="Oval 246"/>
              <p:cNvSpPr/>
              <p:nvPr/>
            </p:nvSpPr>
            <p:spPr>
              <a:xfrm>
                <a:off x="6372339"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sp>
            <p:nvSpPr>
              <p:cNvPr id="248" name="Oval 247"/>
              <p:cNvSpPr/>
              <p:nvPr/>
            </p:nvSpPr>
            <p:spPr>
              <a:xfrm>
                <a:off x="6842826" y="2812764"/>
                <a:ext cx="365760" cy="365760"/>
              </a:xfrm>
              <a:prstGeom prst="ellipse">
                <a:avLst/>
              </a:prstGeom>
              <a:solidFill>
                <a:sysClr val="window" lastClr="FFFFFF">
                  <a:lumMod val="85000"/>
                </a:sysClr>
              </a:solidFill>
              <a:ln w="1270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0" cap="none" spc="0" normalizeH="0" baseline="0" noProof="0" dirty="0">
                  <a:ln>
                    <a:noFill/>
                  </a:ln>
                  <a:solidFill>
                    <a:prstClr val="white"/>
                  </a:solidFill>
                  <a:effectLst/>
                  <a:uLnTx/>
                  <a:uFillTx/>
                  <a:latin typeface="Gill Sans MT"/>
                  <a:ea typeface="ＭＳ Ｐゴシック" charset="-128"/>
                  <a:cs typeface="+mn-cs"/>
                </a:endParaRPr>
              </a:p>
            </p:txBody>
          </p:sp>
        </p:grpSp>
      </p:grpSp>
      <p:grpSp>
        <p:nvGrpSpPr>
          <p:cNvPr id="14" name="cell label"/>
          <p:cNvGrpSpPr/>
          <p:nvPr/>
        </p:nvGrpSpPr>
        <p:grpSpPr>
          <a:xfrm>
            <a:off x="1860443" y="2369687"/>
            <a:ext cx="1801722" cy="830997"/>
            <a:chOff x="856729" y="3065531"/>
            <a:chExt cx="1801722" cy="830997"/>
          </a:xfrm>
        </p:grpSpPr>
        <p:sp>
          <p:nvSpPr>
            <p:cNvPr id="235" name="TextBox 234"/>
            <p:cNvSpPr txBox="1"/>
            <p:nvPr/>
          </p:nvSpPr>
          <p:spPr>
            <a:xfrm>
              <a:off x="856729" y="3065531"/>
              <a:ext cx="1578634"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Gill Sans MT"/>
                  <a:ea typeface="ＭＳ Ｐゴシック" charset="-128"/>
                  <a:cs typeface="+mn-cs"/>
                </a:rPr>
                <a:t>DRAM </a:t>
              </a:r>
              <a:br>
                <a:rPr kumimoji="0" lang="en-US" sz="2400" b="0" i="0" u="none" strike="noStrike" kern="0" cap="none" spc="0" normalizeH="0" baseline="0" noProof="0" dirty="0">
                  <a:ln>
                    <a:noFill/>
                  </a:ln>
                  <a:solidFill>
                    <a:prstClr val="black"/>
                  </a:solidFill>
                  <a:effectLst/>
                  <a:uLnTx/>
                  <a:uFillTx/>
                  <a:latin typeface="Gill Sans MT"/>
                  <a:ea typeface="ＭＳ Ｐゴシック" charset="-128"/>
                  <a:cs typeface="+mn-cs"/>
                </a:rPr>
              </a:br>
              <a:r>
                <a:rPr kumimoji="0" lang="en-US" sz="2400" b="0" i="0" u="none" strike="noStrike" kern="0" cap="none" spc="0" normalizeH="0" baseline="0" noProof="0" dirty="0">
                  <a:ln>
                    <a:noFill/>
                  </a:ln>
                  <a:solidFill>
                    <a:prstClr val="black"/>
                  </a:solidFill>
                  <a:effectLst/>
                  <a:uLnTx/>
                  <a:uFillTx/>
                  <a:latin typeface="Gill Sans MT"/>
                  <a:ea typeface="ＭＳ Ｐゴシック" charset="-128"/>
                  <a:cs typeface="+mn-cs"/>
                </a:rPr>
                <a:t>cell</a:t>
              </a:r>
            </a:p>
          </p:txBody>
        </p:sp>
        <p:cxnSp>
          <p:nvCxnSpPr>
            <p:cNvPr id="9" name="Straight Arrow Connector 8"/>
            <p:cNvCxnSpPr/>
            <p:nvPr/>
          </p:nvCxnSpPr>
          <p:spPr>
            <a:xfrm>
              <a:off x="2145512" y="3512390"/>
              <a:ext cx="512939" cy="107708"/>
            </a:xfrm>
            <a:prstGeom prst="straightConnector1">
              <a:avLst/>
            </a:prstGeom>
            <a:ln w="53975" cap="rnd">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16" name="subarrays"/>
          <p:cNvGrpSpPr/>
          <p:nvPr/>
        </p:nvGrpSpPr>
        <p:grpSpPr>
          <a:xfrm>
            <a:off x="3448175" y="1858371"/>
            <a:ext cx="5107923" cy="2231042"/>
            <a:chOff x="1770761" y="2804420"/>
            <a:chExt cx="5553484" cy="2231042"/>
          </a:xfrm>
        </p:grpSpPr>
        <p:sp>
          <p:nvSpPr>
            <p:cNvPr id="249" name="Rounded Rectangle 248"/>
            <p:cNvSpPr/>
            <p:nvPr/>
          </p:nvSpPr>
          <p:spPr>
            <a:xfrm>
              <a:off x="1770761" y="2804420"/>
              <a:ext cx="5553484"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a:ln>
                    <a:noFill/>
                  </a:ln>
                  <a:solidFill>
                    <a:prstClr val="black"/>
                  </a:solidFill>
                  <a:effectLst/>
                  <a:uLnTx/>
                  <a:uFillTx/>
                  <a:latin typeface="Gill Sans MT"/>
                  <a:ea typeface="ＭＳ Ｐゴシック" charset="-128"/>
                  <a:cs typeface="+mn-cs"/>
                </a:rPr>
                <a:t>Subarray 1</a:t>
              </a:r>
            </a:p>
          </p:txBody>
        </p:sp>
        <p:sp>
          <p:nvSpPr>
            <p:cNvPr id="250" name="Rounded Rectangle 249"/>
            <p:cNvSpPr/>
            <p:nvPr/>
          </p:nvSpPr>
          <p:spPr>
            <a:xfrm>
              <a:off x="1770761" y="3262777"/>
              <a:ext cx="5553484"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a:ln>
                    <a:noFill/>
                  </a:ln>
                  <a:solidFill>
                    <a:prstClr val="black"/>
                  </a:solidFill>
                  <a:effectLst/>
                  <a:uLnTx/>
                  <a:uFillTx/>
                  <a:latin typeface="Gill Sans MT"/>
                  <a:ea typeface="ＭＳ Ｐゴシック" charset="-128"/>
                  <a:cs typeface="+mn-cs"/>
                </a:rPr>
                <a:t>Subarray 2</a:t>
              </a:r>
            </a:p>
          </p:txBody>
        </p:sp>
        <p:sp>
          <p:nvSpPr>
            <p:cNvPr id="251" name="Rounded Rectangle 250"/>
            <p:cNvSpPr/>
            <p:nvPr/>
          </p:nvSpPr>
          <p:spPr>
            <a:xfrm>
              <a:off x="1770761" y="3730169"/>
              <a:ext cx="5553484"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a:ln>
                    <a:noFill/>
                  </a:ln>
                  <a:solidFill>
                    <a:prstClr val="black"/>
                  </a:solidFill>
                  <a:effectLst/>
                  <a:uLnTx/>
                  <a:uFillTx/>
                  <a:latin typeface="Gill Sans MT"/>
                  <a:ea typeface="ＭＳ Ｐゴシック" charset="-128"/>
                  <a:cs typeface="+mn-cs"/>
                </a:rPr>
                <a:t>Subarray 3</a:t>
              </a:r>
            </a:p>
          </p:txBody>
        </p:sp>
        <p:sp>
          <p:nvSpPr>
            <p:cNvPr id="253" name="Rounded Rectangle 252"/>
            <p:cNvSpPr/>
            <p:nvPr/>
          </p:nvSpPr>
          <p:spPr>
            <a:xfrm>
              <a:off x="1770761" y="4653015"/>
              <a:ext cx="5553484"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a:ln>
                    <a:noFill/>
                  </a:ln>
                  <a:solidFill>
                    <a:prstClr val="black"/>
                  </a:solidFill>
                  <a:effectLst/>
                  <a:uLnTx/>
                  <a:uFillTx/>
                  <a:latin typeface="Gill Sans MT"/>
                  <a:ea typeface="ＭＳ Ｐゴシック" charset="-128"/>
                  <a:cs typeface="+mn-cs"/>
                </a:rPr>
                <a:t>Subarray N</a:t>
              </a:r>
            </a:p>
          </p:txBody>
        </p:sp>
        <p:sp>
          <p:nvSpPr>
            <p:cNvPr id="15" name="TextBox 14"/>
            <p:cNvSpPr txBox="1"/>
            <p:nvPr/>
          </p:nvSpPr>
          <p:spPr>
            <a:xfrm rot="5400000">
              <a:off x="4501161" y="4165067"/>
              <a:ext cx="49244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ＭＳ Ｐゴシック" charset="-128"/>
                  <a:cs typeface="+mn-cs"/>
                </a:rPr>
                <a:t>…</a:t>
              </a:r>
            </a:p>
          </p:txBody>
        </p:sp>
      </p:grpSp>
      <p:grpSp>
        <p:nvGrpSpPr>
          <p:cNvPr id="35" name="DataBus"/>
          <p:cNvGrpSpPr/>
          <p:nvPr/>
        </p:nvGrpSpPr>
        <p:grpSpPr>
          <a:xfrm>
            <a:off x="6105346" y="1726216"/>
            <a:ext cx="2391359" cy="3302984"/>
            <a:chOff x="4656522" y="1981200"/>
            <a:chExt cx="2391359" cy="3302984"/>
          </a:xfrm>
        </p:grpSpPr>
        <p:grpSp>
          <p:nvGrpSpPr>
            <p:cNvPr id="25" name="DataBus"/>
            <p:cNvGrpSpPr/>
            <p:nvPr/>
          </p:nvGrpSpPr>
          <p:grpSpPr>
            <a:xfrm>
              <a:off x="4656522" y="2194599"/>
              <a:ext cx="2391359" cy="3089585"/>
              <a:chOff x="5161595" y="2885664"/>
              <a:chExt cx="2391359" cy="3089585"/>
            </a:xfrm>
          </p:grpSpPr>
          <p:sp>
            <p:nvSpPr>
              <p:cNvPr id="87" name="TextBox 86"/>
              <p:cNvSpPr txBox="1"/>
              <p:nvPr/>
            </p:nvSpPr>
            <p:spPr>
              <a:xfrm>
                <a:off x="5161595" y="5144252"/>
                <a:ext cx="2391359"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504D"/>
                    </a:solidFill>
                    <a:effectLst/>
                    <a:uLnTx/>
                    <a:uFillTx/>
                    <a:latin typeface="Gill Sans MT"/>
                    <a:ea typeface="ＭＳ Ｐゴシック" charset="-128"/>
                    <a:cs typeface="+mn-cs"/>
                  </a:rPr>
                  <a:t>Internal </a:t>
                </a:r>
                <a:br>
                  <a:rPr kumimoji="0" lang="en-US" sz="2400" b="1" i="0" u="none" strike="noStrike" kern="1200" cap="none" spc="0" normalizeH="0" baseline="0" noProof="0" dirty="0">
                    <a:ln>
                      <a:noFill/>
                    </a:ln>
                    <a:solidFill>
                      <a:srgbClr val="C0504D"/>
                    </a:solidFill>
                    <a:effectLst/>
                    <a:uLnTx/>
                    <a:uFillTx/>
                    <a:latin typeface="Gill Sans MT"/>
                    <a:ea typeface="ＭＳ Ｐゴシック" charset="-128"/>
                    <a:cs typeface="+mn-cs"/>
                  </a:rPr>
                </a:br>
                <a:r>
                  <a:rPr kumimoji="0" lang="en-US" sz="2400" b="1" i="0" u="none" strike="noStrike" kern="1200" cap="none" spc="0" normalizeH="0" baseline="0" noProof="0" dirty="0">
                    <a:ln>
                      <a:noFill/>
                    </a:ln>
                    <a:solidFill>
                      <a:srgbClr val="C0504D"/>
                    </a:solidFill>
                    <a:effectLst/>
                    <a:uLnTx/>
                    <a:uFillTx/>
                    <a:latin typeface="Gill Sans MT"/>
                    <a:ea typeface="ＭＳ Ｐゴシック" charset="-128"/>
                    <a:cs typeface="+mn-cs"/>
                  </a:rPr>
                  <a:t>Data Bus (64b)</a:t>
                </a:r>
              </a:p>
            </p:txBody>
          </p:sp>
          <p:grpSp>
            <p:nvGrpSpPr>
              <p:cNvPr id="24" name="Group 23"/>
              <p:cNvGrpSpPr/>
              <p:nvPr/>
            </p:nvGrpSpPr>
            <p:grpSpPr>
              <a:xfrm>
                <a:off x="6172274" y="2885664"/>
                <a:ext cx="384136" cy="2086523"/>
                <a:chOff x="6172274" y="2885664"/>
                <a:chExt cx="384136" cy="2086523"/>
              </a:xfrm>
            </p:grpSpPr>
            <p:sp>
              <p:nvSpPr>
                <p:cNvPr id="23" name="Left-Right Arrow 22"/>
                <p:cNvSpPr/>
                <p:nvPr/>
              </p:nvSpPr>
              <p:spPr>
                <a:xfrm>
                  <a:off x="6172274" y="2885664"/>
                  <a:ext cx="370002" cy="247547"/>
                </a:xfrm>
                <a:prstGeom prst="leftRightArrow">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254" name="Left-Right Arrow 253"/>
                <p:cNvSpPr/>
                <p:nvPr/>
              </p:nvSpPr>
              <p:spPr>
                <a:xfrm>
                  <a:off x="6186408" y="3332981"/>
                  <a:ext cx="370002" cy="247547"/>
                </a:xfrm>
                <a:prstGeom prst="leftRightArrow">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255" name="Left-Right Arrow 254"/>
                <p:cNvSpPr/>
                <p:nvPr/>
              </p:nvSpPr>
              <p:spPr>
                <a:xfrm>
                  <a:off x="6181202" y="3801443"/>
                  <a:ext cx="370002" cy="247547"/>
                </a:xfrm>
                <a:prstGeom prst="leftRightArrow">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256" name="Left-Right Arrow 255"/>
                <p:cNvSpPr/>
                <p:nvPr/>
              </p:nvSpPr>
              <p:spPr>
                <a:xfrm>
                  <a:off x="6179681" y="4724640"/>
                  <a:ext cx="370002" cy="247547"/>
                </a:xfrm>
                <a:prstGeom prst="leftRightArrow">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grpSp>
        </p:grpSp>
        <p:sp>
          <p:nvSpPr>
            <p:cNvPr id="33" name="Up-Down Arrow 32"/>
            <p:cNvSpPr/>
            <p:nvPr/>
          </p:nvSpPr>
          <p:spPr>
            <a:xfrm>
              <a:off x="5972403" y="1981200"/>
              <a:ext cx="398221" cy="2486949"/>
            </a:xfrm>
            <a:prstGeom prst="upDown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grpSp>
      <p:grpSp>
        <p:nvGrpSpPr>
          <p:cNvPr id="262" name="SA_Size"/>
          <p:cNvGrpSpPr/>
          <p:nvPr/>
        </p:nvGrpSpPr>
        <p:grpSpPr>
          <a:xfrm>
            <a:off x="2428832" y="1283563"/>
            <a:ext cx="6121083" cy="1169430"/>
            <a:chOff x="691905" y="1690947"/>
            <a:chExt cx="6121083" cy="1169430"/>
          </a:xfrm>
        </p:grpSpPr>
        <p:grpSp>
          <p:nvGrpSpPr>
            <p:cNvPr id="79" name="Group 78"/>
            <p:cNvGrpSpPr/>
            <p:nvPr/>
          </p:nvGrpSpPr>
          <p:grpSpPr>
            <a:xfrm>
              <a:off x="1711248" y="1690947"/>
              <a:ext cx="5101740" cy="461665"/>
              <a:chOff x="1682924" y="3712335"/>
              <a:chExt cx="5101740" cy="461665"/>
            </a:xfrm>
          </p:grpSpPr>
          <p:cxnSp>
            <p:nvCxnSpPr>
              <p:cNvPr id="44" name="Straight Arrow Connector 43"/>
              <p:cNvCxnSpPr/>
              <p:nvPr/>
            </p:nvCxnSpPr>
            <p:spPr>
              <a:xfrm>
                <a:off x="1682924" y="3943167"/>
                <a:ext cx="2192441" cy="0"/>
              </a:xfrm>
              <a:prstGeom prst="straightConnector1">
                <a:avLst/>
              </a:prstGeom>
              <a:ln w="38100" cap="rnd">
                <a:solidFill>
                  <a:schemeClr val="tx1"/>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3875365" y="3712335"/>
                <a:ext cx="69442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8Kb</a:t>
                </a:r>
              </a:p>
            </p:txBody>
          </p:sp>
          <p:cxnSp>
            <p:nvCxnSpPr>
              <p:cNvPr id="121" name="Straight Arrow Connector 120"/>
              <p:cNvCxnSpPr>
                <a:stCxn id="49" idx="3"/>
              </p:cNvCxnSpPr>
              <p:nvPr/>
            </p:nvCxnSpPr>
            <p:spPr>
              <a:xfrm flipV="1">
                <a:off x="4569786" y="3943167"/>
                <a:ext cx="2214878" cy="1"/>
              </a:xfrm>
              <a:prstGeom prst="straightConnector1">
                <a:avLst/>
              </a:prstGeom>
              <a:ln w="38100" cap="rnd">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grpSp>
        <p:cxnSp>
          <p:nvCxnSpPr>
            <p:cNvPr id="260" name="Straight Arrow Connector 259"/>
            <p:cNvCxnSpPr/>
            <p:nvPr/>
          </p:nvCxnSpPr>
          <p:spPr>
            <a:xfrm>
              <a:off x="1495302" y="2201419"/>
              <a:ext cx="0" cy="486921"/>
            </a:xfrm>
            <a:prstGeom prst="straightConnector1">
              <a:avLst/>
            </a:prstGeom>
            <a:ln w="38100" cap="rnd">
              <a:solidFill>
                <a:schemeClr val="tx1"/>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261" name="TextBox 260"/>
            <p:cNvSpPr txBox="1"/>
            <p:nvPr/>
          </p:nvSpPr>
          <p:spPr>
            <a:xfrm>
              <a:off x="691905" y="2029380"/>
              <a:ext cx="806118"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512</a:t>
              </a:r>
              <a:b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b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rows</a:t>
              </a:r>
            </a:p>
          </p:txBody>
        </p:sp>
      </p:grpSp>
      <p:grpSp>
        <p:nvGrpSpPr>
          <p:cNvPr id="7" name="DRAM"/>
          <p:cNvGrpSpPr/>
          <p:nvPr/>
        </p:nvGrpSpPr>
        <p:grpSpPr>
          <a:xfrm>
            <a:off x="57714" y="1491262"/>
            <a:ext cx="2396717" cy="3223357"/>
            <a:chOff x="57714" y="2029380"/>
            <a:chExt cx="2396717" cy="3223357"/>
          </a:xfrm>
        </p:grpSpPr>
        <p:sp>
          <p:nvSpPr>
            <p:cNvPr id="110" name="Rounded Rectangle 109"/>
            <p:cNvSpPr/>
            <p:nvPr/>
          </p:nvSpPr>
          <p:spPr>
            <a:xfrm>
              <a:off x="387175" y="2029380"/>
              <a:ext cx="1741977" cy="3126976"/>
            </a:xfrm>
            <a:prstGeom prst="roundRect">
              <a:avLst>
                <a:gd name="adj" fmla="val 4531"/>
              </a:avLst>
            </a:prstGeom>
            <a:solidFill>
              <a:schemeClr val="bg1">
                <a:lumMod val="85000"/>
              </a:schemeClr>
            </a:solidFill>
            <a:ln w="12700">
              <a:solidFill>
                <a:schemeClr val="bg1">
                  <a:lumMod val="6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endParaRPr>
            </a:p>
          </p:txBody>
        </p:sp>
        <p:sp>
          <p:nvSpPr>
            <p:cNvPr id="111" name="Rounded Rectangle 110"/>
            <p:cNvSpPr/>
            <p:nvPr/>
          </p:nvSpPr>
          <p:spPr>
            <a:xfrm>
              <a:off x="707833" y="2149011"/>
              <a:ext cx="1103344" cy="559920"/>
            </a:xfrm>
            <a:prstGeom prst="roundRect">
              <a:avLst>
                <a:gd name="adj" fmla="val 4531"/>
              </a:avLst>
            </a:prstGeom>
            <a:solidFill>
              <a:schemeClr val="bg1"/>
            </a:solidFill>
            <a:ln w="381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Bank</a:t>
              </a:r>
            </a:p>
          </p:txBody>
        </p:sp>
        <p:sp>
          <p:nvSpPr>
            <p:cNvPr id="114" name="Rounded Rectangle 113"/>
            <p:cNvSpPr/>
            <p:nvPr/>
          </p:nvSpPr>
          <p:spPr>
            <a:xfrm>
              <a:off x="704401" y="2799957"/>
              <a:ext cx="1103344" cy="559920"/>
            </a:xfrm>
            <a:prstGeom prst="roundRect">
              <a:avLst>
                <a:gd name="adj" fmla="val 4531"/>
              </a:avLst>
            </a:prstGeom>
            <a:solidFill>
              <a:schemeClr val="bg1"/>
            </a:solidFill>
            <a:ln w="381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Bank</a:t>
              </a:r>
            </a:p>
          </p:txBody>
        </p:sp>
        <p:sp>
          <p:nvSpPr>
            <p:cNvPr id="115" name="Rounded Rectangle 114"/>
            <p:cNvSpPr/>
            <p:nvPr/>
          </p:nvSpPr>
          <p:spPr>
            <a:xfrm>
              <a:off x="700969" y="3450903"/>
              <a:ext cx="1103344" cy="559920"/>
            </a:xfrm>
            <a:prstGeom prst="roundRect">
              <a:avLst>
                <a:gd name="adj" fmla="val 4531"/>
              </a:avLst>
            </a:prstGeom>
            <a:solidFill>
              <a:schemeClr val="bg1"/>
            </a:solidFill>
            <a:ln w="381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Bank</a:t>
              </a:r>
            </a:p>
          </p:txBody>
        </p:sp>
        <p:sp>
          <p:nvSpPr>
            <p:cNvPr id="116" name="Rounded Rectangle 115"/>
            <p:cNvSpPr/>
            <p:nvPr/>
          </p:nvSpPr>
          <p:spPr>
            <a:xfrm>
              <a:off x="697537" y="4101849"/>
              <a:ext cx="1103344" cy="559920"/>
            </a:xfrm>
            <a:prstGeom prst="roundRect">
              <a:avLst>
                <a:gd name="adj" fmla="val 4531"/>
              </a:avLst>
            </a:prstGeom>
            <a:solidFill>
              <a:schemeClr val="bg1"/>
            </a:solidFill>
            <a:ln w="381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Bank</a:t>
              </a:r>
            </a:p>
          </p:txBody>
        </p:sp>
        <p:sp>
          <p:nvSpPr>
            <p:cNvPr id="117" name="R"/>
            <p:cNvSpPr/>
            <p:nvPr/>
          </p:nvSpPr>
          <p:spPr>
            <a:xfrm>
              <a:off x="57714" y="4590918"/>
              <a:ext cx="2396717" cy="661819"/>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panose="020B0502020104020203" pitchFamily="34" charset="0"/>
                  <a:ea typeface="+mn-ea"/>
                  <a:cs typeface="+mn-cs"/>
                </a:rPr>
                <a:t>DRAM</a:t>
              </a:r>
            </a:p>
          </p:txBody>
        </p:sp>
      </p:grpSp>
      <p:grpSp>
        <p:nvGrpSpPr>
          <p:cNvPr id="118" name="dash"/>
          <p:cNvGrpSpPr/>
          <p:nvPr/>
        </p:nvGrpSpPr>
        <p:grpSpPr>
          <a:xfrm rot="14910335" flipH="1">
            <a:off x="1355872" y="1954170"/>
            <a:ext cx="2454309" cy="2012126"/>
            <a:chOff x="3425991" y="2139992"/>
            <a:chExt cx="2454309" cy="2012126"/>
          </a:xfrm>
        </p:grpSpPr>
        <p:cxnSp>
          <p:nvCxnSpPr>
            <p:cNvPr id="119" name="Straight Connector 118"/>
            <p:cNvCxnSpPr/>
            <p:nvPr/>
          </p:nvCxnSpPr>
          <p:spPr>
            <a:xfrm rot="14910335" flipH="1">
              <a:off x="4379829" y="2186837"/>
              <a:ext cx="1547316" cy="1453626"/>
            </a:xfrm>
            <a:prstGeom prst="line">
              <a:avLst/>
            </a:prstGeom>
            <a:noFill/>
            <a:ln w="19050" cap="flat" cmpd="sng" algn="ctr">
              <a:solidFill>
                <a:sysClr val="windowText" lastClr="000000">
                  <a:lumMod val="75000"/>
                  <a:lumOff val="25000"/>
                </a:sysClr>
              </a:solidFill>
              <a:prstDash val="dash"/>
              <a:miter lim="800000"/>
              <a:headEnd type="none" w="med" len="med"/>
              <a:tailEnd type="none" w="med" len="med"/>
            </a:ln>
            <a:effectLst/>
          </p:spPr>
        </p:cxnSp>
        <p:cxnSp>
          <p:nvCxnSpPr>
            <p:cNvPr id="120" name="Straight Connector 119"/>
            <p:cNvCxnSpPr/>
            <p:nvPr/>
          </p:nvCxnSpPr>
          <p:spPr>
            <a:xfrm rot="14910335" flipH="1" flipV="1">
              <a:off x="2985273" y="3105380"/>
              <a:ext cx="1487456" cy="606020"/>
            </a:xfrm>
            <a:prstGeom prst="line">
              <a:avLst/>
            </a:prstGeom>
            <a:noFill/>
            <a:ln w="19050" cap="flat" cmpd="sng" algn="ctr">
              <a:solidFill>
                <a:sysClr val="windowText" lastClr="000000">
                  <a:lumMod val="75000"/>
                  <a:lumOff val="25000"/>
                </a:sysClr>
              </a:solidFill>
              <a:prstDash val="dash"/>
              <a:miter lim="800000"/>
              <a:headEnd type="none" w="med" len="med"/>
              <a:tailEnd type="none" w="med" len="med"/>
            </a:ln>
            <a:effectLst/>
          </p:spPr>
        </p:cxnSp>
      </p:grpSp>
      <p:sp>
        <p:nvSpPr>
          <p:cNvPr id="122" name="..."/>
          <p:cNvSpPr txBox="1"/>
          <p:nvPr/>
        </p:nvSpPr>
        <p:spPr>
          <a:xfrm rot="5400000">
            <a:off x="5941531" y="3237538"/>
            <a:ext cx="492443" cy="4246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ＭＳ Ｐゴシック" charset="-128"/>
                <a:cs typeface="+mn-cs"/>
              </a:rPr>
              <a:t>…</a:t>
            </a:r>
          </a:p>
        </p:txBody>
      </p:sp>
      <p:grpSp>
        <p:nvGrpSpPr>
          <p:cNvPr id="268" name="goal"/>
          <p:cNvGrpSpPr/>
          <p:nvPr/>
        </p:nvGrpSpPr>
        <p:grpSpPr>
          <a:xfrm>
            <a:off x="228600" y="1721836"/>
            <a:ext cx="8534399" cy="4374164"/>
            <a:chOff x="228600" y="2140360"/>
            <a:chExt cx="8534399" cy="4374164"/>
          </a:xfrm>
        </p:grpSpPr>
        <p:grpSp>
          <p:nvGrpSpPr>
            <p:cNvPr id="266" name="goal"/>
            <p:cNvGrpSpPr/>
            <p:nvPr/>
          </p:nvGrpSpPr>
          <p:grpSpPr>
            <a:xfrm>
              <a:off x="228600" y="2140360"/>
              <a:ext cx="8534399" cy="4374164"/>
              <a:chOff x="228600" y="2140360"/>
              <a:chExt cx="8534399" cy="4374164"/>
            </a:xfrm>
          </p:grpSpPr>
          <p:grpSp>
            <p:nvGrpSpPr>
              <p:cNvPr id="113" name="goal_parallel_transfer"/>
              <p:cNvGrpSpPr/>
              <p:nvPr/>
            </p:nvGrpSpPr>
            <p:grpSpPr>
              <a:xfrm>
                <a:off x="3373653" y="2140360"/>
                <a:ext cx="5205607" cy="2502527"/>
                <a:chOff x="1460256" y="1851096"/>
                <a:chExt cx="2867148" cy="3518673"/>
              </a:xfrm>
            </p:grpSpPr>
            <p:sp>
              <p:nvSpPr>
                <p:cNvPr id="112" name="blind"/>
                <p:cNvSpPr/>
                <p:nvPr/>
              </p:nvSpPr>
              <p:spPr>
                <a:xfrm>
                  <a:off x="1460256" y="1851096"/>
                  <a:ext cx="2866658" cy="3518673"/>
                </a:xfrm>
                <a:prstGeom prst="roundRect">
                  <a:avLst>
                    <a:gd name="adj" fmla="val 8700"/>
                  </a:avLst>
                </a:prstGeom>
                <a:solidFill>
                  <a:schemeClr val="bg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grpSp>
              <p:nvGrpSpPr>
                <p:cNvPr id="104" name="parallel transfer"/>
                <p:cNvGrpSpPr/>
                <p:nvPr/>
              </p:nvGrpSpPr>
              <p:grpSpPr>
                <a:xfrm>
                  <a:off x="1518437" y="2424960"/>
                  <a:ext cx="2808967" cy="2308991"/>
                  <a:chOff x="4589620" y="1916257"/>
                  <a:chExt cx="1910254" cy="1384129"/>
                </a:xfrm>
                <a:solidFill>
                  <a:srgbClr val="6699FF"/>
                </a:solidFill>
              </p:grpSpPr>
              <p:sp>
                <p:nvSpPr>
                  <p:cNvPr id="105" name="Up-Down Arrow 104"/>
                  <p:cNvSpPr/>
                  <p:nvPr/>
                </p:nvSpPr>
                <p:spPr>
                  <a:xfrm>
                    <a:off x="4589620" y="1916261"/>
                    <a:ext cx="273999" cy="1384125"/>
                  </a:xfrm>
                  <a:prstGeom prst="upDownArrow">
                    <a:avLst/>
                  </a:prstGeom>
                  <a:grp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06" name="Up-Down Arrow 105"/>
                  <p:cNvSpPr/>
                  <p:nvPr/>
                </p:nvSpPr>
                <p:spPr>
                  <a:xfrm>
                    <a:off x="5009450" y="1916260"/>
                    <a:ext cx="273999" cy="1384125"/>
                  </a:xfrm>
                  <a:prstGeom prst="upDownArrow">
                    <a:avLst/>
                  </a:prstGeom>
                  <a:grp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07" name="Up-Down Arrow 106"/>
                  <p:cNvSpPr/>
                  <p:nvPr/>
                </p:nvSpPr>
                <p:spPr>
                  <a:xfrm>
                    <a:off x="5407516" y="1916259"/>
                    <a:ext cx="273999" cy="1384125"/>
                  </a:xfrm>
                  <a:prstGeom prst="upDownArrow">
                    <a:avLst/>
                  </a:prstGeom>
                  <a:grp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08" name="Up-Down Arrow 107"/>
                  <p:cNvSpPr/>
                  <p:nvPr/>
                </p:nvSpPr>
                <p:spPr>
                  <a:xfrm>
                    <a:off x="5819613" y="1916258"/>
                    <a:ext cx="273999" cy="1384125"/>
                  </a:xfrm>
                  <a:prstGeom prst="upDownArrow">
                    <a:avLst/>
                  </a:prstGeom>
                  <a:grp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09" name="Up-Down Arrow 108"/>
                  <p:cNvSpPr/>
                  <p:nvPr/>
                </p:nvSpPr>
                <p:spPr>
                  <a:xfrm>
                    <a:off x="6225875" y="1916257"/>
                    <a:ext cx="273999" cy="1384125"/>
                  </a:xfrm>
                  <a:prstGeom prst="upDownArrow">
                    <a:avLst/>
                  </a:prstGeom>
                  <a:grp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grpSp>
          </p:grpSp>
          <p:sp>
            <p:nvSpPr>
              <p:cNvPr id="265" name="TextBox 264"/>
              <p:cNvSpPr txBox="1"/>
              <p:nvPr/>
            </p:nvSpPr>
            <p:spPr>
              <a:xfrm>
                <a:off x="228600" y="5812793"/>
                <a:ext cx="8534399" cy="701731"/>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10000"/>
                  </a:lnSpc>
                  <a:spcBef>
                    <a:spcPts val="0"/>
                  </a:spcBef>
                  <a:spcAft>
                    <a:spcPts val="0"/>
                  </a:spcAft>
                  <a:buClrTx/>
                  <a:buSzTx/>
                  <a:buFontTx/>
                  <a:buNone/>
                  <a:tabLst/>
                  <a:defRPr/>
                </a:pPr>
                <a:endParaRPr kumimoji="0" lang="en-US" sz="3600" b="1" i="0" u="none" strike="noStrike" kern="1200" cap="none" spc="0" normalizeH="0" baseline="0" noProof="0" dirty="0">
                  <a:ln>
                    <a:noFill/>
                  </a:ln>
                  <a:solidFill>
                    <a:srgbClr val="064FBA"/>
                  </a:solidFill>
                  <a:effectLst/>
                  <a:uLnTx/>
                  <a:uFillTx/>
                  <a:latin typeface="Gill Sans MT"/>
                  <a:ea typeface="ＭＳ Ｐゴシック" charset="-128"/>
                  <a:cs typeface="+mn-cs"/>
                </a:endParaRPr>
              </a:p>
            </p:txBody>
          </p:sp>
        </p:grpSp>
        <p:sp>
          <p:nvSpPr>
            <p:cNvPr id="267" name="blind"/>
            <p:cNvSpPr/>
            <p:nvPr/>
          </p:nvSpPr>
          <p:spPr>
            <a:xfrm>
              <a:off x="2146427" y="4714388"/>
              <a:ext cx="6476827" cy="750715"/>
            </a:xfrm>
            <a:prstGeom prst="roundRect">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grpSp>
      <p:sp>
        <p:nvSpPr>
          <p:cNvPr id="123" name="challenge"/>
          <p:cNvSpPr/>
          <p:nvPr/>
        </p:nvSpPr>
        <p:spPr>
          <a:xfrm>
            <a:off x="0" y="5221925"/>
            <a:ext cx="9144000" cy="103163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Rounded MT Bold" charset="0"/>
                <a:ea typeface="Arial Rounded MT Bold" charset="0"/>
                <a:cs typeface="Arial Rounded MT Bold" charset="0"/>
              </a:rPr>
              <a:t>Low connectivity in DRAM is the fundamental bottleneck for bulk data movement</a:t>
            </a:r>
          </a:p>
        </p:txBody>
      </p:sp>
      <p:sp>
        <p:nvSpPr>
          <p:cNvPr id="124" name="goal"/>
          <p:cNvSpPr/>
          <p:nvPr/>
        </p:nvSpPr>
        <p:spPr>
          <a:xfrm>
            <a:off x="0" y="5222882"/>
            <a:ext cx="9144000" cy="1029716"/>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 Rounded MT Bold" charset="0"/>
                <a:ea typeface="Arial Rounded MT Bold" charset="0"/>
                <a:cs typeface="Arial Rounded MT Bold" charset="0"/>
              </a:rPr>
              <a:t>Goal: Provide a new substrate to enable </a:t>
            </a:r>
            <a:br>
              <a:rPr kumimoji="0" lang="en-US" sz="3200" b="1" i="0" u="none" strike="noStrike" kern="1200" cap="none" spc="0" normalizeH="0" baseline="0" noProof="0" dirty="0">
                <a:ln>
                  <a:noFill/>
                </a:ln>
                <a:solidFill>
                  <a:prstClr val="white"/>
                </a:solidFill>
                <a:effectLst/>
                <a:uLnTx/>
                <a:uFillTx/>
                <a:latin typeface="Arial Rounded MT Bold" charset="0"/>
                <a:ea typeface="Arial Rounded MT Bold" charset="0"/>
                <a:cs typeface="Arial Rounded MT Bold" charset="0"/>
              </a:rPr>
            </a:br>
            <a:r>
              <a:rPr kumimoji="0" lang="en-US" sz="3200" b="1" i="0" u="none" strike="noStrike" kern="1200" cap="none" spc="0" normalizeH="0" baseline="0" noProof="0" dirty="0">
                <a:ln>
                  <a:noFill/>
                </a:ln>
                <a:solidFill>
                  <a:prstClr val="white"/>
                </a:solidFill>
                <a:effectLst/>
                <a:uLnTx/>
                <a:uFillTx/>
                <a:latin typeface="Arial Rounded MT Bold" charset="0"/>
                <a:ea typeface="Arial Rounded MT Bold" charset="0"/>
                <a:cs typeface="Arial Rounded MT Bold" charset="0"/>
              </a:rPr>
              <a:t>wide connectivity between subarrays</a:t>
            </a:r>
          </a:p>
        </p:txBody>
      </p:sp>
      <p:pic>
        <p:nvPicPr>
          <p:cNvPr id="3" name="Picture 2" descr="safari.png">
            <a:extLst>
              <a:ext uri="{FF2B5EF4-FFF2-40B4-BE49-F238E27FC236}">
                <a16:creationId xmlns:a16="http://schemas.microsoft.com/office/drawing/2014/main" id="{1B2467D5-A790-D9C7-8A2E-1AB7266FA25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6381328"/>
            <a:ext cx="1080120" cy="312522"/>
          </a:xfrm>
          <a:prstGeom prst="rect">
            <a:avLst/>
          </a:prstGeom>
        </p:spPr>
      </p:pic>
    </p:spTree>
    <p:extLst>
      <p:ext uri="{BB962C8B-B14F-4D97-AF65-F5344CB8AC3E}">
        <p14:creationId xmlns:p14="http://schemas.microsoft.com/office/powerpoint/2010/main" val="362236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par>
                                <p:cTn id="24" presetID="10" presetClass="exit" presetSubtype="0" fill="hold" nodeType="withEffect">
                                  <p:stCondLst>
                                    <p:cond delay="0"/>
                                  </p:stCondLst>
                                  <p:childTnLst>
                                    <p:animEffect transition="out" filter="fade">
                                      <p:cBhvr>
                                        <p:cTn id="25" dur="500"/>
                                        <p:tgtEl>
                                          <p:spTgt spid="13"/>
                                        </p:tgtEl>
                                      </p:cBhvr>
                                    </p:animEffect>
                                    <p:set>
                                      <p:cBhvr>
                                        <p:cTn id="26" dur="1" fill="hold">
                                          <p:stCondLst>
                                            <p:cond delay="499"/>
                                          </p:stCondLst>
                                        </p:cTn>
                                        <p:tgtEl>
                                          <p:spTgt spid="13"/>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4"/>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26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2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6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2" grpId="0"/>
      <p:bldP spid="123" grpId="0" animBg="1"/>
      <p:bldP spid="12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Idea and Applications</a:t>
            </a:r>
          </a:p>
        </p:txBody>
      </p:sp>
      <p:sp>
        <p:nvSpPr>
          <p:cNvPr id="3" name="Content Placeholder 2"/>
          <p:cNvSpPr>
            <a:spLocks noGrp="1"/>
          </p:cNvSpPr>
          <p:nvPr>
            <p:ph idx="1"/>
          </p:nvPr>
        </p:nvSpPr>
        <p:spPr>
          <a:xfrm>
            <a:off x="304800" y="1219200"/>
            <a:ext cx="8610600" cy="5334000"/>
          </a:xfrm>
        </p:spPr>
        <p:txBody>
          <a:bodyPr>
            <a:noAutofit/>
          </a:bodyPr>
          <a:lstStyle/>
          <a:p>
            <a:pPr>
              <a:lnSpc>
                <a:spcPct val="95000"/>
              </a:lnSpc>
            </a:pPr>
            <a:r>
              <a:rPr lang="en-US" b="1" dirty="0"/>
              <a:t>Low-cost Inter-linked subarrays (LISA)</a:t>
            </a:r>
          </a:p>
          <a:p>
            <a:pPr lvl="1">
              <a:lnSpc>
                <a:spcPct val="95000"/>
              </a:lnSpc>
            </a:pPr>
            <a:r>
              <a:rPr lang="en-US" dirty="0"/>
              <a:t>Fast bulk data movement between subarrays</a:t>
            </a:r>
          </a:p>
          <a:p>
            <a:pPr lvl="1">
              <a:lnSpc>
                <a:spcPct val="95000"/>
              </a:lnSpc>
            </a:pPr>
            <a:r>
              <a:rPr lang="en-US" dirty="0">
                <a:solidFill>
                  <a:srgbClr val="064FBA"/>
                </a:solidFill>
              </a:rPr>
              <a:t>Wide datapath via isolation transistors</a:t>
            </a:r>
            <a:r>
              <a:rPr lang="en-US" dirty="0"/>
              <a:t>: 0.8% DRAM chip area</a:t>
            </a:r>
          </a:p>
          <a:p>
            <a:pPr lvl="1">
              <a:lnSpc>
                <a:spcPct val="95000"/>
              </a:lnSpc>
            </a:pPr>
            <a:endParaRPr lang="en-US" dirty="0"/>
          </a:p>
          <a:p>
            <a:pPr lvl="1">
              <a:lnSpc>
                <a:spcPct val="95000"/>
              </a:lnSpc>
            </a:pPr>
            <a:endParaRPr lang="en-US" dirty="0"/>
          </a:p>
          <a:p>
            <a:pPr lvl="1">
              <a:lnSpc>
                <a:spcPct val="95000"/>
              </a:lnSpc>
            </a:pPr>
            <a:endParaRPr lang="en-US" dirty="0"/>
          </a:p>
          <a:p>
            <a:pPr>
              <a:lnSpc>
                <a:spcPct val="95000"/>
              </a:lnSpc>
            </a:pPr>
            <a:r>
              <a:rPr lang="en-US" dirty="0">
                <a:latin typeface="+mj-lt"/>
              </a:rPr>
              <a:t>LISA is a </a:t>
            </a:r>
            <a:r>
              <a:rPr lang="en-US" b="1" dirty="0">
                <a:latin typeface="+mj-lt"/>
              </a:rPr>
              <a:t>versatile substrate </a:t>
            </a:r>
            <a:r>
              <a:rPr lang="en-US" dirty="0">
                <a:latin typeface="+mj-lt"/>
                <a:ea typeface="Cambria Math" panose="02040503050406030204" pitchFamily="18" charset="0"/>
              </a:rPr>
              <a:t>→ </a:t>
            </a:r>
            <a:r>
              <a:rPr lang="en-US" dirty="0">
                <a:latin typeface="+mj-lt"/>
              </a:rPr>
              <a:t>new applications</a:t>
            </a:r>
            <a:br>
              <a:rPr lang="en-US" dirty="0">
                <a:latin typeface="+mj-lt"/>
              </a:rPr>
            </a:br>
            <a:endParaRPr lang="en-US" dirty="0"/>
          </a:p>
          <a:p>
            <a:pPr marL="749300" lvl="1" indent="-292100">
              <a:lnSpc>
                <a:spcPct val="95000"/>
              </a:lnSpc>
              <a:buFont typeface="+mj-lt"/>
              <a:buAutoNum type="arabicPeriod"/>
            </a:pPr>
            <a:endParaRPr lang="en-US" dirty="0"/>
          </a:p>
          <a:p>
            <a:pPr marL="749300" lvl="1" indent="-292100">
              <a:lnSpc>
                <a:spcPct val="95000"/>
              </a:lnSpc>
              <a:buFont typeface="+mj-lt"/>
              <a:buAutoNum type="arabicPeriod"/>
            </a:pPr>
            <a:endParaRPr lang="en-US" sz="2000" dirty="0"/>
          </a:p>
          <a:p>
            <a:pPr marL="457200" lvl="1" indent="0">
              <a:lnSpc>
                <a:spcPct val="95000"/>
              </a:lnSpc>
              <a:buNone/>
            </a:pPr>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400" b="0" i="0" u="none" strike="noStrike" kern="1200" cap="none" spc="0" normalizeH="0" baseline="0" noProof="0" smtClean="0">
                <a:ln>
                  <a:noFill/>
                </a:ln>
                <a:solidFill>
                  <a:prstClr val="black"/>
                </a:solidFill>
                <a:effectLst/>
                <a:uLnTx/>
                <a:uFillTx/>
                <a:latin typeface="Gill Sans MT" panose="020B0502020104020203" pitchFamily="34"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400" b="0" i="0" u="none" strike="noStrike" kern="1200" cap="none" spc="0" normalizeH="0" baseline="0" noProof="0" dirty="0">
              <a:ln>
                <a:noFill/>
              </a:ln>
              <a:solidFill>
                <a:prstClr val="black"/>
              </a:solidFill>
              <a:effectLst/>
              <a:uLnTx/>
              <a:uFillTx/>
              <a:latin typeface="Gill Sans MT" panose="020B0502020104020203" pitchFamily="34" charset="0"/>
              <a:ea typeface="ＭＳ Ｐゴシック" charset="-128"/>
              <a:cs typeface="+mn-cs"/>
            </a:endParaRPr>
          </a:p>
        </p:txBody>
      </p:sp>
      <p:grpSp>
        <p:nvGrpSpPr>
          <p:cNvPr id="7" name="sa"/>
          <p:cNvGrpSpPr/>
          <p:nvPr/>
        </p:nvGrpSpPr>
        <p:grpSpPr>
          <a:xfrm>
            <a:off x="2438401" y="2586041"/>
            <a:ext cx="3352800" cy="1201733"/>
            <a:chOff x="2438401" y="2586041"/>
            <a:chExt cx="3352800" cy="1201733"/>
          </a:xfrm>
        </p:grpSpPr>
        <p:sp>
          <p:nvSpPr>
            <p:cNvPr id="5" name="Rounded Rectangle 4"/>
            <p:cNvSpPr/>
            <p:nvPr/>
          </p:nvSpPr>
          <p:spPr>
            <a:xfrm>
              <a:off x="2438401" y="2586041"/>
              <a:ext cx="3352799"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prstClr val="black"/>
                  </a:solidFill>
                  <a:effectLst/>
                  <a:uLnTx/>
                  <a:uFillTx/>
                  <a:latin typeface="Gill Sans MT"/>
                  <a:ea typeface="ＭＳ Ｐゴシック" charset="-128"/>
                  <a:cs typeface="+mn-cs"/>
                </a:rPr>
                <a:t>Subarray 1</a:t>
              </a:r>
            </a:p>
          </p:txBody>
        </p:sp>
        <p:sp>
          <p:nvSpPr>
            <p:cNvPr id="6" name="Rounded Rectangle 5"/>
            <p:cNvSpPr/>
            <p:nvPr/>
          </p:nvSpPr>
          <p:spPr>
            <a:xfrm>
              <a:off x="2438401" y="3405327"/>
              <a:ext cx="3352800" cy="382447"/>
            </a:xfrm>
            <a:prstGeom prst="roundRect">
              <a:avLst>
                <a:gd name="adj" fmla="val 31819"/>
              </a:avLst>
            </a:prstGeom>
            <a:solidFill>
              <a:schemeClr val="accent6">
                <a:lumMod val="20000"/>
                <a:lumOff val="80000"/>
              </a:schemeClr>
            </a:solidFill>
            <a:ln w="3175" cap="flat" cmpd="sng" algn="ctr">
              <a:solidFill>
                <a:schemeClr val="tx1">
                  <a:lumMod val="50000"/>
                  <a:lumOff val="50000"/>
                </a:scheme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prstClr val="black"/>
                  </a:solidFill>
                  <a:effectLst/>
                  <a:uLnTx/>
                  <a:uFillTx/>
                  <a:latin typeface="Gill Sans MT"/>
                  <a:ea typeface="ＭＳ Ｐゴシック" charset="-128"/>
                  <a:cs typeface="+mn-cs"/>
                </a:rPr>
                <a:t>Subarray 2</a:t>
              </a:r>
            </a:p>
          </p:txBody>
        </p:sp>
      </p:grpSp>
      <p:grpSp>
        <p:nvGrpSpPr>
          <p:cNvPr id="8" name="iso"/>
          <p:cNvGrpSpPr/>
          <p:nvPr/>
        </p:nvGrpSpPr>
        <p:grpSpPr>
          <a:xfrm>
            <a:off x="2438400" y="2751466"/>
            <a:ext cx="3276600" cy="662351"/>
            <a:chOff x="2438400" y="2751466"/>
            <a:chExt cx="3276600" cy="662351"/>
          </a:xfrm>
        </p:grpSpPr>
        <p:pic>
          <p:nvPicPr>
            <p:cNvPr id="100" name="Picture 9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43534" y="2953663"/>
              <a:ext cx="471466" cy="460154"/>
            </a:xfrm>
            <a:prstGeom prst="rect">
              <a:avLst/>
            </a:prstGeom>
            <a:ln>
              <a:noFill/>
            </a:ln>
          </p:spPr>
        </p:pic>
        <p:pic>
          <p:nvPicPr>
            <p:cNvPr id="173" name="Picture 17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50601" y="2953663"/>
              <a:ext cx="471466" cy="460154"/>
            </a:xfrm>
            <a:prstGeom prst="rect">
              <a:avLst/>
            </a:prstGeom>
            <a:ln>
              <a:noFill/>
            </a:ln>
          </p:spPr>
        </p:pic>
        <p:pic>
          <p:nvPicPr>
            <p:cNvPr id="174" name="Picture 17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31333" y="2953663"/>
              <a:ext cx="471466" cy="460154"/>
            </a:xfrm>
            <a:prstGeom prst="rect">
              <a:avLst/>
            </a:prstGeom>
            <a:ln>
              <a:noFill/>
            </a:ln>
          </p:spPr>
        </p:pic>
        <p:pic>
          <p:nvPicPr>
            <p:cNvPr id="175" name="Picture 17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38400" y="2953663"/>
              <a:ext cx="471466" cy="460154"/>
            </a:xfrm>
            <a:prstGeom prst="rect">
              <a:avLst/>
            </a:prstGeom>
            <a:ln>
              <a:noFill/>
            </a:ln>
          </p:spPr>
        </p:pic>
        <p:sp>
          <p:nvSpPr>
            <p:cNvPr id="176" name="TextBox 175"/>
            <p:cNvSpPr txBox="1"/>
            <p:nvPr/>
          </p:nvSpPr>
          <p:spPr>
            <a:xfrm>
              <a:off x="3753534" y="2751466"/>
              <a:ext cx="646331"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Gill Sans MT"/>
                  <a:ea typeface="ＭＳ Ｐゴシック" charset="-128"/>
                  <a:cs typeface="+mn-cs"/>
                </a:rPr>
                <a:t>…</a:t>
              </a:r>
            </a:p>
          </p:txBody>
        </p:sp>
      </p:grpSp>
      <p:sp>
        <p:nvSpPr>
          <p:cNvPr id="9" name="app1"/>
          <p:cNvSpPr txBox="1"/>
          <p:nvPr/>
        </p:nvSpPr>
        <p:spPr>
          <a:xfrm>
            <a:off x="633434" y="4195867"/>
            <a:ext cx="8305800" cy="830997"/>
          </a:xfrm>
          <a:prstGeom prst="rect">
            <a:avLst/>
          </a:prstGeom>
          <a:noFill/>
        </p:spPr>
        <p:txBody>
          <a:bodyPr wrap="square" rtlCol="0">
            <a:spAutoFit/>
          </a:bodyPr>
          <a:lstStyle/>
          <a:p>
            <a:pPr marL="165100" marR="0" lvl="1" indent="-1651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8F00"/>
                </a:solidFill>
                <a:effectLst/>
                <a:uLnTx/>
                <a:uFillTx/>
                <a:latin typeface="Gill Sans MT"/>
                <a:ea typeface="ＭＳ Ｐゴシック" charset="-128"/>
                <a:cs typeface="+mn-cs"/>
              </a:rPr>
              <a:t>Fast bulk data copy</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Copy latency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1.363ms→0.148ms </a:t>
            </a:r>
            <a: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t>(9.2x)</a:t>
            </a:r>
            <a:b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b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a:t>
            </a:r>
            <a:r>
              <a:rPr kumimoji="0" lang="en-US" sz="2400" b="0" i="0" u="none" strike="noStrike" kern="1200" cap="none" spc="0" normalizeH="0" baseline="0" noProof="0" dirty="0">
                <a:ln>
                  <a:noFill/>
                </a:ln>
                <a:solidFill>
                  <a:prstClr val="black"/>
                </a:solidFill>
                <a:effectLst/>
                <a:uLnTx/>
                <a:uFillTx/>
                <a:latin typeface="Gill Sans MT"/>
                <a:ea typeface="Cambria Math" panose="02040503050406030204" pitchFamily="18" charset="0"/>
                <a:cs typeface="+mn-cs"/>
              </a:rPr>
              <a:t>66</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speedup, -55% DRAM energy</a:t>
            </a:r>
          </a:p>
        </p:txBody>
      </p:sp>
      <p:sp>
        <p:nvSpPr>
          <p:cNvPr id="11" name="app2"/>
          <p:cNvSpPr txBox="1"/>
          <p:nvPr/>
        </p:nvSpPr>
        <p:spPr>
          <a:xfrm>
            <a:off x="633434" y="4997135"/>
            <a:ext cx="8670322" cy="830997"/>
          </a:xfrm>
          <a:prstGeom prst="rect">
            <a:avLst/>
          </a:prstGeom>
          <a:noFill/>
        </p:spPr>
        <p:txBody>
          <a:bodyPr wrap="none" rtlCol="0">
            <a:spAutoFit/>
          </a:bodyPr>
          <a:lstStyle/>
          <a:p>
            <a:pPr marL="165100" marR="0" lvl="1" indent="-1651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8F00"/>
                </a:solidFill>
                <a:effectLst/>
                <a:uLnTx/>
                <a:uFillTx/>
                <a:latin typeface="Gill Sans MT"/>
                <a:ea typeface="ＭＳ Ｐゴシック" charset="-128"/>
                <a:cs typeface="+mn-cs"/>
              </a:rPr>
              <a:t>In-DRAM caching</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Hot data access latency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48.7ns→21.5ns </a:t>
            </a:r>
            <a: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t>(2.2x)</a:t>
            </a:r>
            <a:b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b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5% speedup</a:t>
            </a:r>
          </a:p>
        </p:txBody>
      </p:sp>
      <p:sp>
        <p:nvSpPr>
          <p:cNvPr id="10" name="app3"/>
          <p:cNvSpPr txBox="1"/>
          <p:nvPr/>
        </p:nvSpPr>
        <p:spPr>
          <a:xfrm>
            <a:off x="646134" y="5798403"/>
            <a:ext cx="7125861" cy="830997"/>
          </a:xfrm>
          <a:prstGeom prst="rect">
            <a:avLst/>
          </a:prstGeom>
          <a:noFill/>
        </p:spPr>
        <p:txBody>
          <a:bodyPr wrap="none" rtlCol="0">
            <a:spAutoFit/>
          </a:bodyPr>
          <a:lstStyle/>
          <a:p>
            <a:pPr marL="165100" marR="0" lvl="1" indent="-1651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8F00"/>
                </a:solidFill>
                <a:effectLst/>
                <a:uLnTx/>
                <a:uFillTx/>
                <a:latin typeface="Gill Sans MT"/>
                <a:ea typeface="ＭＳ Ｐゴシック" charset="-128"/>
                <a:cs typeface="+mn-cs"/>
              </a:rPr>
              <a:t>Fast precharge</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a:t>
            </a:r>
            <a:r>
              <a:rPr kumimoji="0" lang="en-US" sz="2400" b="0" i="0" u="none" strike="noStrike" kern="1200" cap="none" spc="0" normalizeH="0" baseline="0" noProof="0" dirty="0">
                <a:ln>
                  <a:noFill/>
                </a:ln>
                <a:solidFill>
                  <a:srgbClr val="008F00"/>
                </a:solidFill>
                <a:effectLst/>
                <a:uLnTx/>
                <a:uFillTx/>
                <a:latin typeface="Gill Sans MT"/>
                <a:ea typeface="ＭＳ Ｐゴシック" charset="-128"/>
                <a:cs typeface="+mn-cs"/>
              </a:rPr>
              <a:t> </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Precharge latency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13.1ns→5.0ns </a:t>
            </a:r>
            <a: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t>(2.6x)</a:t>
            </a:r>
            <a:br>
              <a:rPr kumimoji="0" lang="en-US" sz="2400" b="0" i="0" u="none" strike="noStrike" kern="1200" cap="none" spc="0" normalizeH="0" baseline="0" noProof="0" dirty="0">
                <a:ln>
                  <a:noFill/>
                </a:ln>
                <a:solidFill>
                  <a:srgbClr val="008F00"/>
                </a:solidFill>
                <a:effectLst/>
                <a:uLnTx/>
                <a:uFillTx/>
                <a:latin typeface="Cambria Math" panose="02040503050406030204" pitchFamily="18" charset="0"/>
                <a:ea typeface="Cambria Math" panose="02040503050406030204" pitchFamily="18" charset="0"/>
                <a:cs typeface="+mn-cs"/>
              </a:rPr>
            </a:b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 </a:t>
            </a:r>
            <a:r>
              <a:rPr kumimoji="0" lang="en-US" sz="24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a:t>
            </a:r>
            <a:r>
              <a:rPr kumimoji="0" lang="en-US" sz="2400" b="0" i="0" u="none" strike="noStrike" kern="1200" cap="none" spc="0" normalizeH="0" baseline="0" noProof="0" dirty="0">
                <a:ln>
                  <a:noFill/>
                </a:ln>
                <a:solidFill>
                  <a:prstClr val="black"/>
                </a:solidFill>
                <a:effectLst/>
                <a:uLnTx/>
                <a:uFillTx/>
                <a:latin typeface="Gill Sans MT"/>
                <a:ea typeface="ＭＳ Ｐゴシック" charset="-128"/>
                <a:cs typeface="+mn-cs"/>
              </a:rPr>
              <a:t>8% speedup</a:t>
            </a:r>
          </a:p>
        </p:txBody>
      </p:sp>
      <p:pic>
        <p:nvPicPr>
          <p:cNvPr id="12" name="Picture 11" descr="safari.png">
            <a:extLst>
              <a:ext uri="{FF2B5EF4-FFF2-40B4-BE49-F238E27FC236}">
                <a16:creationId xmlns:a16="http://schemas.microsoft.com/office/drawing/2014/main" id="{AAA56DF9-34C5-5256-B42A-A750D58B1E4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3054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p:bldP spid="11" grpId="0"/>
      <p:bldP spid="1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LISA</a:t>
            </a:r>
          </a:p>
        </p:txBody>
      </p:sp>
      <p:sp>
        <p:nvSpPr>
          <p:cNvPr id="3" name="Content Placeholder 2"/>
          <p:cNvSpPr>
            <a:spLocks noGrp="1"/>
          </p:cNvSpPr>
          <p:nvPr>
            <p:ph idx="1"/>
          </p:nvPr>
        </p:nvSpPr>
        <p:spPr/>
        <p:txBody>
          <a:bodyPr/>
          <a:lstStyle/>
          <a:p>
            <a:r>
              <a:rPr lang="en-US" sz="2100" dirty="0"/>
              <a:t>Kevin K. Chang, </a:t>
            </a:r>
            <a:r>
              <a:rPr lang="en-US" sz="2100" dirty="0" err="1"/>
              <a:t>Prashant</a:t>
            </a:r>
            <a:r>
              <a:rPr lang="en-US" sz="2100" dirty="0"/>
              <a:t> J. Nair, </a:t>
            </a:r>
            <a:r>
              <a:rPr lang="en-US" sz="2100" dirty="0" err="1"/>
              <a:t>Saugata</a:t>
            </a:r>
            <a:r>
              <a:rPr lang="en-US" sz="2100" dirty="0"/>
              <a:t> </a:t>
            </a:r>
            <a:r>
              <a:rPr lang="en-US" sz="2100" dirty="0" err="1"/>
              <a:t>Ghose</a:t>
            </a:r>
            <a:r>
              <a:rPr lang="en-US" sz="2100" dirty="0"/>
              <a:t>, </a:t>
            </a:r>
            <a:r>
              <a:rPr lang="en-US" sz="2100" dirty="0" err="1"/>
              <a:t>Donghyuk</a:t>
            </a:r>
            <a:r>
              <a:rPr lang="en-US" sz="2100" dirty="0"/>
              <a:t> Lee, </a:t>
            </a:r>
            <a:r>
              <a:rPr lang="en-US" sz="2100" dirty="0" err="1"/>
              <a:t>Moinuddin</a:t>
            </a:r>
            <a:r>
              <a:rPr lang="en-US" sz="2100" dirty="0"/>
              <a:t> K. </a:t>
            </a:r>
            <a:r>
              <a:rPr lang="en-US" sz="2100" dirty="0" err="1"/>
              <a:t>Qureshi</a:t>
            </a:r>
            <a:r>
              <a:rPr lang="en-US" sz="2100" dirty="0"/>
              <a:t>, and Onur Mutlu,</a:t>
            </a:r>
            <a:br>
              <a:rPr lang="en-US" sz="2100" dirty="0"/>
            </a:br>
            <a:r>
              <a:rPr lang="en-US" sz="2100" b="1" dirty="0">
                <a:solidFill>
                  <a:srgbClr val="0432FF"/>
                </a:solidFill>
                <a:hlinkClick r:id="rId2">
                  <a:extLst>
                    <a:ext uri="{A12FA001-AC4F-418D-AE19-62706E023703}">
                      <ahyp:hlinkClr xmlns:ahyp="http://schemas.microsoft.com/office/drawing/2018/hyperlinkcolor" val="tx"/>
                    </a:ext>
                  </a:extLst>
                </a:hlinkClick>
              </a:rPr>
              <a:t>"Low-Cost Inter-Linked Subarrays (LISA): Enabling Fast Inter-Subarray Data Movement in DRAM"</a:t>
            </a:r>
            <a:r>
              <a:rPr lang="en-US" sz="2100" dirty="0">
                <a:solidFill>
                  <a:srgbClr val="0432FF"/>
                </a:solidFill>
              </a:rPr>
              <a:t> </a:t>
            </a:r>
            <a:br>
              <a:rPr lang="en-US" sz="2100" dirty="0"/>
            </a:br>
            <a:r>
              <a:rPr lang="en-US" sz="2100" i="1" dirty="0"/>
              <a:t>Proceedings of the </a:t>
            </a:r>
            <a:r>
              <a:rPr lang="en-US" sz="2100" i="1" dirty="0">
                <a:hlinkClick r:id="rId3"/>
              </a:rPr>
              <a:t>22nd International Symposium on High-Performance Computer Architecture</a:t>
            </a:r>
            <a:r>
              <a:rPr lang="en-US" sz="2100" i="1" dirty="0"/>
              <a:t> (</a:t>
            </a:r>
            <a:r>
              <a:rPr lang="en-US" sz="2100" b="1" i="1" dirty="0"/>
              <a:t>HPCA</a:t>
            </a:r>
            <a:r>
              <a:rPr lang="en-US" sz="2100" i="1" dirty="0"/>
              <a:t>)</a:t>
            </a:r>
            <a:r>
              <a:rPr lang="en-US" sz="2100" dirty="0"/>
              <a:t>, Barcelona, Spain, March 2016. </a:t>
            </a:r>
            <a:br>
              <a:rPr lang="en-US" sz="2100" dirty="0"/>
            </a:br>
            <a:r>
              <a:rPr lang="en-US" sz="2100" dirty="0"/>
              <a:t>[</a:t>
            </a:r>
            <a:r>
              <a:rPr lang="en-US" sz="2100" dirty="0">
                <a:hlinkClick r:id="rId4"/>
              </a:rPr>
              <a:t>Slides (pptx)</a:t>
            </a:r>
            <a:r>
              <a:rPr lang="en-US" sz="2100" dirty="0"/>
              <a:t> </a:t>
            </a:r>
            <a:r>
              <a:rPr lang="en-US" sz="2100" dirty="0">
                <a:hlinkClick r:id="rId5"/>
              </a:rPr>
              <a:t>(pdf)</a:t>
            </a:r>
            <a:r>
              <a:rPr lang="en-US" sz="2100" dirty="0"/>
              <a:t>] </a:t>
            </a:r>
            <a:br>
              <a:rPr lang="en-US" sz="2100" dirty="0"/>
            </a:br>
            <a:r>
              <a:rPr lang="en-US" sz="2100" dirty="0"/>
              <a:t>[</a:t>
            </a:r>
            <a:r>
              <a:rPr lang="en-US" sz="2100" dirty="0">
                <a:hlinkClick r:id="rId6"/>
              </a:rPr>
              <a:t>Source Code</a:t>
            </a:r>
            <a:r>
              <a:rPr lang="en-US" sz="21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128"/>
              <a:cs typeface="+mn-cs"/>
            </a:endParaRPr>
          </a:p>
        </p:txBody>
      </p:sp>
      <p:pic>
        <p:nvPicPr>
          <p:cNvPr id="5" name="Picture 4"/>
          <p:cNvPicPr>
            <a:picLocks noChangeAspect="1"/>
          </p:cNvPicPr>
          <p:nvPr/>
        </p:nvPicPr>
        <p:blipFill>
          <a:blip r:embed="rId7"/>
          <a:stretch>
            <a:fillRect/>
          </a:stretch>
        </p:blipFill>
        <p:spPr>
          <a:xfrm>
            <a:off x="0" y="4537180"/>
            <a:ext cx="9144000" cy="908044"/>
          </a:xfrm>
          <a:prstGeom prst="rect">
            <a:avLst/>
          </a:prstGeom>
        </p:spPr>
      </p:pic>
      <p:pic>
        <p:nvPicPr>
          <p:cNvPr id="6" name="Picture 5"/>
          <p:cNvPicPr>
            <a:picLocks noChangeAspect="1"/>
          </p:cNvPicPr>
          <p:nvPr/>
        </p:nvPicPr>
        <p:blipFill>
          <a:blip r:embed="rId8"/>
          <a:stretch>
            <a:fillRect/>
          </a:stretch>
        </p:blipFill>
        <p:spPr>
          <a:xfrm>
            <a:off x="0" y="5526638"/>
            <a:ext cx="9144000" cy="710674"/>
          </a:xfrm>
          <a:prstGeom prst="rect">
            <a:avLst/>
          </a:prstGeom>
        </p:spPr>
      </p:pic>
    </p:spTree>
    <p:extLst>
      <p:ext uri="{BB962C8B-B14F-4D97-AF65-F5344CB8AC3E}">
        <p14:creationId xmlns:p14="http://schemas.microsoft.com/office/powerpoint/2010/main" val="313744362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FIGARO: Fine-Grained In-DRAM Copy</a:t>
            </a:r>
          </a:p>
        </p:txBody>
      </p:sp>
      <p:sp>
        <p:nvSpPr>
          <p:cNvPr id="3" name="Content Placeholder 2"/>
          <p:cNvSpPr>
            <a:spLocks noGrp="1"/>
          </p:cNvSpPr>
          <p:nvPr>
            <p:ph idx="1"/>
          </p:nvPr>
        </p:nvSpPr>
        <p:spPr/>
        <p:txBody>
          <a:bodyPr/>
          <a:lstStyle/>
          <a:p>
            <a:r>
              <a:rPr lang="en-US" sz="2000" dirty="0" err="1"/>
              <a:t>Yaohua</a:t>
            </a:r>
            <a:r>
              <a:rPr lang="en-US" sz="2000" dirty="0"/>
              <a:t> Wang, Lois </a:t>
            </a:r>
            <a:r>
              <a:rPr lang="en-US" sz="2000" dirty="0" err="1"/>
              <a:t>Orosa</a:t>
            </a:r>
            <a:r>
              <a:rPr lang="en-US" sz="2000" dirty="0"/>
              <a:t>, </a:t>
            </a:r>
            <a:r>
              <a:rPr lang="en-US" sz="2000" dirty="0" err="1"/>
              <a:t>Xiangjun</a:t>
            </a:r>
            <a:r>
              <a:rPr lang="en-US" sz="2000" dirty="0"/>
              <a:t> Peng, Yang Guo, Saugata Ghose, Minesh Patel, </a:t>
            </a:r>
            <a:r>
              <a:rPr lang="en-US" sz="2000" dirty="0" err="1"/>
              <a:t>Jeremie</a:t>
            </a:r>
            <a:r>
              <a:rPr lang="en-US" sz="2000" dirty="0"/>
              <a:t> S. Kim, Juan Gómez Luna, Mohammad </a:t>
            </a:r>
            <a:r>
              <a:rPr lang="en-US" sz="2000" dirty="0" err="1"/>
              <a:t>Sadrosadati</a:t>
            </a:r>
            <a:r>
              <a:rPr lang="en-US" sz="2000" dirty="0"/>
              <a:t>, Nika Mansouri </a:t>
            </a:r>
            <a:r>
              <a:rPr lang="en-US" sz="2000" dirty="0" err="1"/>
              <a:t>Ghiasi</a:t>
            </a:r>
            <a:r>
              <a:rPr lang="en-US" sz="2000" dirty="0"/>
              <a:t>, and Onur Mutlu,</a:t>
            </a:r>
            <a:br>
              <a:rPr lang="en-US" sz="2000" dirty="0"/>
            </a:br>
            <a:r>
              <a:rPr lang="en-US" sz="2000" b="1" dirty="0">
                <a:solidFill>
                  <a:srgbClr val="0432FF"/>
                </a:solidFill>
                <a:hlinkClick r:id="rId2">
                  <a:extLst>
                    <a:ext uri="{A12FA001-AC4F-418D-AE19-62706E023703}">
                      <ahyp:hlinkClr xmlns:ahyp="http://schemas.microsoft.com/office/drawing/2018/hyperlinkcolor" val="tx"/>
                    </a:ext>
                  </a:extLst>
                </a:hlinkClick>
              </a:rPr>
              <a:t>"FIGARO: Improving System Performance via Fine-Grained In-DRAM Data Relocation and Caching"</a:t>
            </a:r>
            <a:br>
              <a:rPr lang="en-US" sz="2000" dirty="0">
                <a:solidFill>
                  <a:srgbClr val="0432FF"/>
                </a:solidFill>
              </a:rPr>
            </a:br>
            <a:r>
              <a:rPr lang="en-US" sz="2000" i="1" dirty="0"/>
              <a:t>Proceedings of the </a:t>
            </a:r>
            <a:r>
              <a:rPr lang="en-US" sz="2000" i="1" dirty="0">
                <a:hlinkClick r:id="rId3"/>
              </a:rPr>
              <a:t>53rd International Symposium on Microarchitecture</a:t>
            </a:r>
            <a:r>
              <a:rPr lang="en-US" sz="2000" i="1" dirty="0"/>
              <a:t> (</a:t>
            </a:r>
            <a:r>
              <a:rPr lang="en-US" sz="2000" b="1" i="1" dirty="0"/>
              <a:t>MICRO</a:t>
            </a:r>
            <a:r>
              <a:rPr lang="en-US" sz="2000" i="1" dirty="0"/>
              <a:t>)</a:t>
            </a:r>
            <a:r>
              <a:rPr lang="en-US" sz="2000" dirty="0"/>
              <a:t>, Virtual, October 2020.</a:t>
            </a:r>
          </a:p>
          <a:p>
            <a:pPr marL="0" indent="0">
              <a:buNone/>
            </a:pPr>
            <a:endParaRPr lang="en-US" sz="21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600" b="0" i="0" u="none" strike="noStrike" kern="1200" cap="none" spc="0" normalizeH="0" baseline="0" noProof="0">
              <a:ln>
                <a:noFill/>
              </a:ln>
              <a:solidFill>
                <a:srgbClr val="000000"/>
              </a:solidFill>
              <a:effectLst/>
              <a:uLnTx/>
              <a:uFillTx/>
              <a:latin typeface="Garamond" charset="0"/>
              <a:ea typeface="ＭＳ Ｐゴシック" panose="020B0600070205080204" pitchFamily="34" charset="-128"/>
              <a:cs typeface="+mn-cs"/>
            </a:endParaRPr>
          </a:p>
        </p:txBody>
      </p:sp>
      <p:pic>
        <p:nvPicPr>
          <p:cNvPr id="7" name="Picture 6">
            <a:extLst>
              <a:ext uri="{FF2B5EF4-FFF2-40B4-BE49-F238E27FC236}">
                <a16:creationId xmlns:a16="http://schemas.microsoft.com/office/drawing/2014/main" id="{21EB1EDA-D3F9-2244-A889-1011E90C9966}"/>
              </a:ext>
            </a:extLst>
          </p:cNvPr>
          <p:cNvPicPr>
            <a:picLocks noChangeAspect="1"/>
          </p:cNvPicPr>
          <p:nvPr/>
        </p:nvPicPr>
        <p:blipFill>
          <a:blip r:embed="rId4"/>
          <a:stretch>
            <a:fillRect/>
          </a:stretch>
        </p:blipFill>
        <p:spPr>
          <a:xfrm>
            <a:off x="0" y="3952698"/>
            <a:ext cx="9144000" cy="2228720"/>
          </a:xfrm>
          <a:prstGeom prst="rect">
            <a:avLst/>
          </a:prstGeom>
        </p:spPr>
      </p:pic>
    </p:spTree>
    <p:extLst>
      <p:ext uri="{BB962C8B-B14F-4D97-AF65-F5344CB8AC3E}">
        <p14:creationId xmlns:p14="http://schemas.microsoft.com/office/powerpoint/2010/main" val="320914941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a:t>Network-On-Memory: Fast Inter-Bank Copy</a:t>
            </a:r>
          </a:p>
        </p:txBody>
      </p:sp>
      <p:sp>
        <p:nvSpPr>
          <p:cNvPr id="3" name="Content Placeholder 2"/>
          <p:cNvSpPr>
            <a:spLocks noGrp="1"/>
          </p:cNvSpPr>
          <p:nvPr>
            <p:ph idx="1"/>
          </p:nvPr>
        </p:nvSpPr>
        <p:spPr/>
        <p:txBody>
          <a:bodyPr/>
          <a:lstStyle/>
          <a:p>
            <a:r>
              <a:rPr lang="en-US" sz="2000" dirty="0" err="1"/>
              <a:t>Seyyed</a:t>
            </a:r>
            <a:r>
              <a:rPr lang="en-US" sz="2000" dirty="0"/>
              <a:t> Hossein </a:t>
            </a:r>
            <a:r>
              <a:rPr lang="en-US" sz="2000" dirty="0" err="1"/>
              <a:t>SeyyedAghaei</a:t>
            </a:r>
            <a:r>
              <a:rPr lang="en-US" sz="2000" dirty="0"/>
              <a:t> </a:t>
            </a:r>
            <a:r>
              <a:rPr lang="en-US" sz="2000" dirty="0" err="1"/>
              <a:t>Rezaei</a:t>
            </a:r>
            <a:r>
              <a:rPr lang="en-US" sz="2000" dirty="0"/>
              <a:t>, Mehdi </a:t>
            </a:r>
            <a:r>
              <a:rPr lang="en-US" sz="2000" dirty="0" err="1"/>
              <a:t>Modarressi</a:t>
            </a:r>
            <a:r>
              <a:rPr lang="en-US" sz="2000" dirty="0"/>
              <a:t>, </a:t>
            </a:r>
            <a:r>
              <a:rPr lang="en-US" sz="2000" dirty="0" err="1"/>
              <a:t>Rachata</a:t>
            </a:r>
            <a:r>
              <a:rPr lang="en-US" sz="2000" dirty="0"/>
              <a:t> Ausavarungnirun, Mohammad </a:t>
            </a:r>
            <a:r>
              <a:rPr lang="en-US" sz="2000" dirty="0" err="1"/>
              <a:t>Sadrosadati</a:t>
            </a:r>
            <a:r>
              <a:rPr lang="en-US" sz="2000" dirty="0"/>
              <a:t>, Onur Mutlu, and Masoud </a:t>
            </a:r>
            <a:r>
              <a:rPr lang="en-US" sz="2000" dirty="0" err="1"/>
              <a:t>Daneshtalab</a:t>
            </a:r>
            <a:r>
              <a:rPr lang="en-US" sz="2000" dirty="0"/>
              <a:t>,</a:t>
            </a:r>
            <a:br>
              <a:rPr lang="en-US" sz="2000" dirty="0"/>
            </a:br>
            <a:r>
              <a:rPr lang="en-US" sz="2000" b="1" dirty="0">
                <a:solidFill>
                  <a:srgbClr val="0432FF"/>
                </a:solidFill>
                <a:hlinkClick r:id="rId2">
                  <a:extLst>
                    <a:ext uri="{A12FA001-AC4F-418D-AE19-62706E023703}">
                      <ahyp:hlinkClr xmlns:ahyp="http://schemas.microsoft.com/office/drawing/2018/hyperlinkcolor" val="tx"/>
                    </a:ext>
                  </a:extLst>
                </a:hlinkClick>
              </a:rPr>
              <a:t>"NoM: Network-on-Memory for Inter-Bank Data Transfer in Highly-Banked Memories"</a:t>
            </a:r>
            <a:br>
              <a:rPr lang="en-US" sz="2000" dirty="0">
                <a:solidFill>
                  <a:srgbClr val="0432FF"/>
                </a:solidFill>
              </a:rPr>
            </a:br>
            <a:r>
              <a:rPr lang="en-US" sz="2000" i="1" dirty="0">
                <a:hlinkClick r:id="rId3"/>
              </a:rPr>
              <a:t>IEEE Computer Architecture Letters</a:t>
            </a:r>
            <a:r>
              <a:rPr lang="en-US" sz="2000" i="1" dirty="0"/>
              <a:t> (</a:t>
            </a:r>
            <a:r>
              <a:rPr lang="en-US" sz="2000" b="1" i="1" dirty="0"/>
              <a:t>CAL</a:t>
            </a:r>
            <a:r>
              <a:rPr lang="en-US" sz="2000" i="1" dirty="0"/>
              <a:t>)</a:t>
            </a:r>
            <a:r>
              <a:rPr lang="en-US" sz="2000" dirty="0"/>
              <a:t>, to appear in 2020.</a:t>
            </a:r>
          </a:p>
          <a:p>
            <a:pPr marL="0" indent="0">
              <a:buNone/>
            </a:pPr>
            <a:br>
              <a:rPr lang="en-US" sz="2000" dirty="0"/>
            </a:br>
            <a:endParaRPr lang="en-US" sz="20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600" b="0" i="0" u="none" strike="noStrike" kern="1200" cap="none" spc="0" normalizeH="0" baseline="0" noProof="0">
              <a:ln>
                <a:noFill/>
              </a:ln>
              <a:solidFill>
                <a:srgbClr val="000000"/>
              </a:solidFill>
              <a:effectLst/>
              <a:uLnTx/>
              <a:uFillTx/>
              <a:latin typeface="Garamond" charset="0"/>
              <a:ea typeface="ＭＳ Ｐゴシック" panose="020B0600070205080204" pitchFamily="34" charset="-128"/>
              <a:cs typeface="+mn-cs"/>
            </a:endParaRPr>
          </a:p>
        </p:txBody>
      </p:sp>
      <p:pic>
        <p:nvPicPr>
          <p:cNvPr id="5" name="Picture 4">
            <a:extLst>
              <a:ext uri="{FF2B5EF4-FFF2-40B4-BE49-F238E27FC236}">
                <a16:creationId xmlns:a16="http://schemas.microsoft.com/office/drawing/2014/main" id="{0BB02404-C0AF-0A47-9A96-6BE1DE591513}"/>
              </a:ext>
            </a:extLst>
          </p:cNvPr>
          <p:cNvPicPr>
            <a:picLocks noChangeAspect="1"/>
          </p:cNvPicPr>
          <p:nvPr/>
        </p:nvPicPr>
        <p:blipFill>
          <a:blip r:embed="rId4"/>
          <a:stretch>
            <a:fillRect/>
          </a:stretch>
        </p:blipFill>
        <p:spPr>
          <a:xfrm>
            <a:off x="0" y="4191000"/>
            <a:ext cx="9144000" cy="1569990"/>
          </a:xfrm>
          <a:prstGeom prst="rect">
            <a:avLst/>
          </a:prstGeom>
        </p:spPr>
      </p:pic>
    </p:spTree>
    <p:extLst>
      <p:ext uri="{BB962C8B-B14F-4D97-AF65-F5344CB8AC3E}">
        <p14:creationId xmlns:p14="http://schemas.microsoft.com/office/powerpoint/2010/main" val="364798816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a:t>In-DRAM AND/OR: Triple Row Activation</a:t>
            </a:r>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mn-ea"/>
              <a:cs typeface="+mn-cs"/>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½V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½V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A</a:t>
            </a:r>
          </a:p>
        </p:txBody>
      </p:sp>
      <p:sp>
        <p:nvSpPr>
          <p:cNvPr id="118" name="TextBox 117"/>
          <p:cNvSpPr txBox="1"/>
          <p:nvPr/>
        </p:nvSpPr>
        <p:spPr>
          <a:xfrm>
            <a:off x="228600" y="2438708"/>
            <a:ext cx="41069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a:ln>
                <a:noFill/>
              </a:ln>
              <a:solidFill>
                <a:prstClr val="white"/>
              </a:solidFill>
              <a:effectLst/>
              <a:uLnTx/>
              <a:uFillTx/>
              <a:latin typeface="Calibri"/>
              <a:ea typeface="+mn-ea"/>
              <a:cs typeface="+mn-cs"/>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C</a:t>
            </a: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a:ln>
                  <a:noFill/>
                </a:ln>
                <a:solidFill>
                  <a:prstClr val="white"/>
                </a:solidFill>
                <a:effectLst/>
                <a:uLnTx/>
                <a:uFillTx/>
                <a:latin typeface="Calibri"/>
                <a:ea typeface="+mn-ea"/>
                <a:cs typeface="+mn-cs"/>
              </a:rPr>
              <a:t>Final State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1" u="none" strike="noStrike" kern="0" cap="none" spc="0" normalizeH="0" baseline="0" noProof="0" dirty="0">
                <a:ln>
                  <a:noFill/>
                </a:ln>
                <a:solidFill>
                  <a:prstClr val="white"/>
                </a:solidFill>
                <a:effectLst/>
                <a:uLnTx/>
                <a:uFillTx/>
                <a:latin typeface="Calibri"/>
                <a:ea typeface="+mn-ea"/>
                <a:cs typeface="+mn-cs"/>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½V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r>
              <a:rPr kumimoji="0" lang="en-US" sz="2800" b="1" i="1" u="none" strike="noStrike" kern="1200" cap="none" spc="0" normalizeH="0" baseline="0" noProof="0" dirty="0">
                <a:ln>
                  <a:noFill/>
                </a:ln>
                <a:solidFill>
                  <a:prstClr val="black"/>
                </a:solidFill>
                <a:effectLst/>
                <a:uLnTx/>
                <a:uFillTx/>
                <a:latin typeface="Calibri"/>
                <a:ea typeface="+mn-ea"/>
                <a:cs typeface="+mn-cs"/>
              </a:rPr>
              <a:t>+</a:t>
            </a:r>
            <a:r>
              <a:rPr kumimoji="0" lang="el-GR" sz="2800" b="1" i="1" u="none" strike="noStrike" kern="1200" cap="none" spc="0" normalizeH="0" baseline="0" noProof="0" dirty="0">
                <a:ln>
                  <a:noFill/>
                </a:ln>
                <a:solidFill>
                  <a:prstClr val="black"/>
                </a:solidFill>
                <a:effectLst/>
                <a:uLnTx/>
                <a:uFillTx/>
                <a:latin typeface="Calibri"/>
                <a:ea typeface="+mn-ea"/>
                <a:cs typeface="+mn-cs"/>
              </a:rPr>
              <a:t>δ</a:t>
            </a: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1" u="none" strike="noStrike" kern="0" cap="none" spc="0" normalizeH="0" baseline="0" noProof="0" dirty="0">
                <a:ln>
                  <a:noFill/>
                </a:ln>
                <a:solidFill>
                  <a:prstClr val="white"/>
                </a:solidFill>
                <a:effectLst/>
                <a:uLnTx/>
                <a:uFillTx/>
                <a:latin typeface="Calibri"/>
                <a:ea typeface="+mn-ea"/>
                <a:cs typeface="+mn-cs"/>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V</a:t>
            </a:r>
            <a:r>
              <a:rPr kumimoji="0" lang="en-US" sz="2800" b="1" i="1" u="none" strike="noStrike" kern="1200" cap="none" spc="0" normalizeH="0" baseline="-25000" noProof="0" dirty="0">
                <a:ln>
                  <a:noFill/>
                </a:ln>
                <a:solidFill>
                  <a:prstClr val="black"/>
                </a:solidFill>
                <a:effectLst/>
                <a:uLnTx/>
                <a:uFillTx/>
                <a:latin typeface="Calibri"/>
                <a:ea typeface="+mn-ea"/>
                <a:cs typeface="+mn-cs"/>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a:ea typeface="+mn-ea"/>
                <a:cs typeface="+mn-cs"/>
              </a:rPr>
              <a:t>Seshadri+, “</a:t>
            </a:r>
            <a:r>
              <a:rPr kumimoji="0" lang="en-US" sz="1400" b="0" i="0" u="none" strike="noStrike" kern="1200" cap="none" spc="0" normalizeH="0" baseline="0" noProof="0" dirty="0">
                <a:ln>
                  <a:noFill/>
                </a:ln>
                <a:solidFill>
                  <a:srgbClr val="0000FF"/>
                </a:solidFill>
                <a:effectLst/>
                <a:uLnTx/>
                <a:uFillTx/>
                <a:latin typeface="Tahoma"/>
                <a:ea typeface="+mn-ea"/>
                <a:cs typeface="+mn-cs"/>
              </a:rPr>
              <a:t>Fast Bulk Bitwise AND and OR in DRAM</a:t>
            </a:r>
            <a:r>
              <a:rPr kumimoji="0" lang="en-US" sz="1400" b="0" i="0" u="none" strike="noStrike" kern="1200" cap="none" spc="0" normalizeH="0" baseline="0" noProof="0" dirty="0">
                <a:ln>
                  <a:noFill/>
                </a:ln>
                <a:solidFill>
                  <a:srgbClr val="000000"/>
                </a:solidFill>
                <a:effectLst/>
                <a:uLnTx/>
                <a:uFillTx/>
                <a:latin typeface="Tahoma"/>
                <a:ea typeface="+mn-ea"/>
                <a:cs typeface="+mn-cs"/>
              </a:rPr>
              <a:t>”, IEEE CAL 2015.</a:t>
            </a:r>
          </a:p>
        </p:txBody>
      </p:sp>
    </p:spTree>
    <p:extLst>
      <p:ext uri="{BB962C8B-B14F-4D97-AF65-F5344CB8AC3E}">
        <p14:creationId xmlns:p14="http://schemas.microsoft.com/office/powerpoint/2010/main" val="424621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NOT: Dual Contact Cell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323528" y="1035173"/>
            <a:ext cx="4104456" cy="4705108"/>
          </a:xfrm>
          <a:prstGeom prst="rect">
            <a:avLst/>
          </a:prstGeom>
        </p:spPr>
      </p:pic>
      <p:sp>
        <p:nvSpPr>
          <p:cNvPr id="5" name="TextBox 4"/>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sp>
        <p:nvSpPr>
          <p:cNvPr id="3" name="TextBox 2"/>
          <p:cNvSpPr txBox="1"/>
          <p:nvPr/>
        </p:nvSpPr>
        <p:spPr>
          <a:xfrm>
            <a:off x="4617145" y="1862822"/>
            <a:ext cx="4556504" cy="2862322"/>
          </a:xfrm>
          <a:prstGeom prst="rect">
            <a:avLst/>
          </a:prstGeom>
          <a:noFill/>
        </p:spPr>
        <p:txBody>
          <a:bodyPr wrap="none" rtlCol="0">
            <a:spAutoFit/>
          </a:bodyPr>
          <a:lstStyle/>
          <a:p>
            <a:pPr algn="ctr"/>
            <a:r>
              <a:rPr lang="en-US" sz="3600" dirty="0">
                <a:solidFill>
                  <a:srgbClr val="000000"/>
                </a:solidFill>
              </a:rPr>
              <a:t>Idea: </a:t>
            </a:r>
          </a:p>
          <a:p>
            <a:pPr algn="ctr"/>
            <a:r>
              <a:rPr lang="en-US" sz="3600" dirty="0">
                <a:solidFill>
                  <a:srgbClr val="0000FF"/>
                </a:solidFill>
              </a:rPr>
              <a:t>Feed the </a:t>
            </a:r>
          </a:p>
          <a:p>
            <a:pPr algn="ctr"/>
            <a:r>
              <a:rPr lang="en-US" sz="3600" dirty="0">
                <a:solidFill>
                  <a:srgbClr val="0000FF"/>
                </a:solidFill>
              </a:rPr>
              <a:t>negated value </a:t>
            </a:r>
          </a:p>
          <a:p>
            <a:pPr algn="ctr"/>
            <a:r>
              <a:rPr lang="en-US" sz="3600" dirty="0">
                <a:solidFill>
                  <a:srgbClr val="0000FF"/>
                </a:solidFill>
              </a:rPr>
              <a:t>in the sense amplifier</a:t>
            </a:r>
          </a:p>
          <a:p>
            <a:pPr algn="ctr"/>
            <a:r>
              <a:rPr lang="en-US" sz="3600" dirty="0">
                <a:solidFill>
                  <a:srgbClr val="0000FF"/>
                </a:solidFill>
              </a:rPr>
              <a:t>into a special row</a:t>
            </a:r>
          </a:p>
        </p:txBody>
      </p:sp>
    </p:spTree>
    <p:extLst>
      <p:ext uri="{BB962C8B-B14F-4D97-AF65-F5344CB8AC3E}">
        <p14:creationId xmlns:p14="http://schemas.microsoft.com/office/powerpoint/2010/main" val="274710366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a:t>Performance: In-DRAM </a:t>
            </a:r>
            <a:r>
              <a:rPr lang="en-US"/>
              <a:t>Bitwise Operations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273196"/>
            <a:ext cx="9144000" cy="4311608"/>
          </a:xfrm>
          <a:prstGeom prst="rect">
            <a:avLst/>
          </a:prstGeom>
        </p:spPr>
      </p:pic>
    </p:spTree>
    <p:extLst>
      <p:ext uri="{BB962C8B-B14F-4D97-AF65-F5344CB8AC3E}">
        <p14:creationId xmlns:p14="http://schemas.microsoft.com/office/powerpoint/2010/main" val="88606941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Energy of In-DRAM Bitwise Operations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pic>
        <p:nvPicPr>
          <p:cNvPr id="3" name="Picture 2"/>
          <p:cNvPicPr>
            <a:picLocks noChangeAspect="1"/>
          </p:cNvPicPr>
          <p:nvPr/>
        </p:nvPicPr>
        <p:blipFill>
          <a:blip r:embed="rId2"/>
          <a:stretch>
            <a:fillRect/>
          </a:stretch>
        </p:blipFill>
        <p:spPr>
          <a:xfrm>
            <a:off x="0" y="1966435"/>
            <a:ext cx="9144000" cy="2925129"/>
          </a:xfrm>
          <a:prstGeom prst="rect">
            <a:avLst/>
          </a:prstGeom>
        </p:spPr>
      </p:pic>
    </p:spTree>
    <p:extLst>
      <p:ext uri="{BB962C8B-B14F-4D97-AF65-F5344CB8AC3E}">
        <p14:creationId xmlns:p14="http://schemas.microsoft.com/office/powerpoint/2010/main" val="313449175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Bulk Bitwise Operations in Workloads</a:t>
            </a:r>
          </a:p>
        </p:txBody>
      </p:sp>
      <p:pic>
        <p:nvPicPr>
          <p:cNvPr id="5" name="Picture 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67544" y="1052736"/>
            <a:ext cx="7802016" cy="5056203"/>
          </a:xfrm>
          <a:prstGeom prst="rect">
            <a:avLst/>
          </a:prstGeom>
        </p:spPr>
      </p:pic>
      <p:sp>
        <p:nvSpPr>
          <p:cNvPr id="6" name="Content Placeholder 25">
            <a:extLst>
              <a:ext uri="{FF2B5EF4-FFF2-40B4-BE49-F238E27FC236}">
                <a16:creationId xmlns:a16="http://schemas.microsoft.com/office/drawing/2014/main" id="{C856F173-0838-471E-B126-A6DE9BCD8758}"/>
              </a:ext>
            </a:extLst>
          </p:cNvPr>
          <p:cNvSpPr>
            <a:spLocks noGrp="1"/>
          </p:cNvSpPr>
          <p:nvPr>
            <p:ph idx="1"/>
          </p:nvPr>
        </p:nvSpPr>
        <p:spPr>
          <a:xfrm>
            <a:off x="5741912" y="6377401"/>
            <a:ext cx="8839200" cy="796015"/>
          </a:xfrm>
        </p:spPr>
        <p:txBody>
          <a:bodyPr>
            <a:normAutofit/>
          </a:bodyPr>
          <a:lstStyle/>
          <a:p>
            <a:pPr marL="0" indent="0">
              <a:buNone/>
            </a:pPr>
            <a:r>
              <a:rPr lang="en-US" sz="1200" dirty="0"/>
              <a:t>[1] Li and Patel, </a:t>
            </a:r>
            <a:r>
              <a:rPr lang="en-US" sz="1200" dirty="0" err="1"/>
              <a:t>BitWeaving</a:t>
            </a:r>
            <a:r>
              <a:rPr lang="en-US" sz="1200" dirty="0"/>
              <a:t>, SIGMOD 2013</a:t>
            </a:r>
          </a:p>
          <a:p>
            <a:pPr marL="0" indent="0">
              <a:buNone/>
            </a:pPr>
            <a:r>
              <a:rPr lang="en-US" sz="1200" dirty="0"/>
              <a:t>[2] Goodwin+, </a:t>
            </a:r>
            <a:r>
              <a:rPr lang="en-US" sz="1200" dirty="0" err="1"/>
              <a:t>BitFunnel</a:t>
            </a:r>
            <a:r>
              <a:rPr lang="en-US" sz="1200" dirty="0"/>
              <a:t>, SIGIR 2017</a:t>
            </a:r>
          </a:p>
        </p:txBody>
      </p:sp>
    </p:spTree>
    <p:extLst>
      <p:ext uri="{BB962C8B-B14F-4D97-AF65-F5344CB8AC3E}">
        <p14:creationId xmlns:p14="http://schemas.microsoft.com/office/powerpoint/2010/main" val="2399636284"/>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a:t>Processing in Memory:</a:t>
            </a:r>
            <a:br>
              <a:rPr lang="en-US" sz="6000" dirty="0"/>
            </a:br>
            <a:r>
              <a:rPr lang="en-US" sz="6000"/>
              <a:t>		Two </a:t>
            </a:r>
            <a:r>
              <a:rPr lang="en-US" sz="6000" dirty="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a:t>1. Processing near Memory</a:t>
            </a:r>
          </a:p>
          <a:p>
            <a:pPr algn="l"/>
            <a:r>
              <a:rPr lang="en-US" sz="3600" dirty="0">
                <a:solidFill>
                  <a:srgbClr val="0432FF"/>
                </a:solidFill>
              </a:rPr>
              <a:t>2. Processing </a:t>
            </a:r>
            <a:r>
              <a:rPr lang="en-US" sz="3600" b="1" dirty="0">
                <a:solidFill>
                  <a:srgbClr val="0432FF"/>
                </a:solidFill>
              </a:rPr>
              <a:t>using</a:t>
            </a:r>
            <a:r>
              <a:rPr lang="en-US" sz="3600" dirty="0">
                <a:solidFill>
                  <a:srgbClr val="0432FF"/>
                </a:solidFill>
              </a:rPr>
              <a:t> Memory</a:t>
            </a:r>
          </a:p>
          <a:p>
            <a:pPr algn="l"/>
            <a:endParaRPr lang="en-US" sz="36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pic>
        <p:nvPicPr>
          <p:cNvPr id="5" name="Picture 4" descr="safari.png">
            <a:extLst>
              <a:ext uri="{FF2B5EF4-FFF2-40B4-BE49-F238E27FC236}">
                <a16:creationId xmlns:a16="http://schemas.microsoft.com/office/drawing/2014/main" id="{6D6A2F92-7F20-B61E-BCE1-8A26EF7B4BB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681329052"/>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a:t>In-DRAM Acceleration of Database Queries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7" name="TextBox 6"/>
          <p:cNvSpPr txBox="1"/>
          <p:nvPr/>
        </p:nvSpPr>
        <p:spPr>
          <a:xfrm>
            <a:off x="-10701" y="6021288"/>
            <a:ext cx="9284914" cy="29623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25" b="0" i="0" u="none" strike="noStrike" kern="1200" cap="none" spc="0" normalizeH="0" baseline="0" noProof="0" dirty="0">
                <a:ln>
                  <a:noFill/>
                </a:ln>
                <a:solidFill>
                  <a:srgbClr val="000000"/>
                </a:solidFill>
                <a:effectLst/>
                <a:uLnTx/>
                <a:uFillTx/>
                <a:latin typeface="Tahoma"/>
                <a:ea typeface="+mn-ea"/>
                <a:cs typeface="+mn-cs"/>
              </a:rPr>
              <a:t>Seshadri+, “</a:t>
            </a:r>
            <a:r>
              <a:rPr kumimoji="0" lang="en-US" sz="1325" b="0" i="0" u="none" strike="noStrike" kern="1200" cap="none" spc="0" normalizeH="0" baseline="0" noProof="0" dirty="0">
                <a:ln>
                  <a:noFill/>
                </a:ln>
                <a:solidFill>
                  <a:srgbClr val="0000FF"/>
                </a:solidFill>
                <a:effectLst/>
                <a:uLnTx/>
                <a:uFillTx/>
                <a:latin typeface="Tahoma"/>
                <a:ea typeface="+mn-ea"/>
                <a:cs typeface="+mn-cs"/>
              </a:rPr>
              <a:t>Ambit: In-Memory Accelerator for Bulk Bitwise Operations using Commodity DRAM Technology</a:t>
            </a:r>
            <a:r>
              <a:rPr kumimoji="0" lang="en-US" sz="1325" b="0" i="0" u="none" strike="noStrike" kern="1200" cap="none" spc="0" normalizeH="0" baseline="0" noProof="0" dirty="0">
                <a:ln>
                  <a:noFill/>
                </a:ln>
                <a:solidFill>
                  <a:srgbClr val="000000"/>
                </a:solidFill>
                <a:effectLst/>
                <a:uLnTx/>
                <a:uFillTx/>
                <a:latin typeface="Tahoma"/>
                <a:ea typeface="+mn-ea"/>
                <a:cs typeface="+mn-cs"/>
              </a:rPr>
              <a:t>,” MICRO 2017.</a:t>
            </a:r>
          </a:p>
        </p:txBody>
      </p:sp>
      <p:pic>
        <p:nvPicPr>
          <p:cNvPr id="5" name="Picture 4"/>
          <p:cNvPicPr>
            <a:picLocks noChangeAspect="1"/>
          </p:cNvPicPr>
          <p:nvPr/>
        </p:nvPicPr>
        <p:blipFill>
          <a:blip r:embed="rId2"/>
          <a:stretch>
            <a:fillRect/>
          </a:stretch>
        </p:blipFill>
        <p:spPr>
          <a:xfrm>
            <a:off x="107504" y="1345316"/>
            <a:ext cx="8748346" cy="4675972"/>
          </a:xfrm>
          <a:prstGeom prst="rect">
            <a:avLst/>
          </a:prstGeom>
        </p:spPr>
      </p:pic>
      <p:pic>
        <p:nvPicPr>
          <p:cNvPr id="6" name="Picture 5"/>
          <p:cNvPicPr>
            <a:picLocks noChangeAspect="1"/>
          </p:cNvPicPr>
          <p:nvPr/>
        </p:nvPicPr>
        <p:blipFill>
          <a:blip r:embed="rId3"/>
          <a:stretch>
            <a:fillRect/>
          </a:stretch>
        </p:blipFill>
        <p:spPr>
          <a:xfrm>
            <a:off x="1333500" y="951561"/>
            <a:ext cx="6286500" cy="330200"/>
          </a:xfrm>
          <a:prstGeom prst="rect">
            <a:avLst/>
          </a:prstGeom>
        </p:spPr>
      </p:pic>
      <p:sp>
        <p:nvSpPr>
          <p:cNvPr id="8" name="TextBox 7">
            <a:extLst>
              <a:ext uri="{FF2B5EF4-FFF2-40B4-BE49-F238E27FC236}">
                <a16:creationId xmlns:a16="http://schemas.microsoft.com/office/drawing/2014/main" id="{7876B7DB-EBDD-9B4B-9807-2B4EEC012BDE}"/>
              </a:ext>
            </a:extLst>
          </p:cNvPr>
          <p:cNvSpPr txBox="1"/>
          <p:nvPr/>
        </p:nvSpPr>
        <p:spPr>
          <a:xfrm>
            <a:off x="3327958" y="3158578"/>
            <a:ext cx="5646097" cy="461665"/>
          </a:xfrm>
          <a:prstGeom prst="rect">
            <a:avLst/>
          </a:prstGeom>
          <a:solidFill>
            <a:schemeClr val="bg1"/>
          </a:solidFill>
          <a:ln>
            <a:solidFill>
              <a:srgbClr val="0000FF"/>
            </a:solidFill>
          </a:ln>
        </p:spPr>
        <p:txBody>
          <a:bodyPr wrap="none"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400" b="1" i="0" u="none" strike="noStrike" kern="0" cap="none" spc="0" normalizeH="0" baseline="0" noProof="0" dirty="0">
                <a:ln>
                  <a:noFill/>
                </a:ln>
                <a:solidFill>
                  <a:srgbClr val="FF0000"/>
                </a:solidFill>
                <a:effectLst/>
                <a:uLnTx/>
                <a:uFillTx/>
                <a:latin typeface="Tahoma"/>
                <a:ea typeface="+mn-ea"/>
                <a:cs typeface="+mn-cs"/>
              </a:rPr>
              <a:t>&gt;4-12X Performance Improvement</a:t>
            </a:r>
            <a:endParaRPr kumimoji="0" lang="ko-KR" altLang="en-US" sz="2400" b="1" i="0" u="none" strike="noStrike" kern="0" cap="none" spc="0" normalizeH="0" baseline="0" noProof="0" dirty="0">
              <a:ln>
                <a:noFill/>
              </a:ln>
              <a:solidFill>
                <a:srgbClr val="FF0000"/>
              </a:solidFill>
              <a:effectLst/>
              <a:uLnTx/>
              <a:uFillTx/>
              <a:latin typeface="Tahoma"/>
              <a:ea typeface="+mn-ea"/>
              <a:cs typeface="+mn-cs"/>
            </a:endParaRPr>
          </a:p>
        </p:txBody>
      </p:sp>
    </p:spTree>
    <p:extLst>
      <p:ext uri="{BB962C8B-B14F-4D97-AF65-F5344CB8AC3E}">
        <p14:creationId xmlns:p14="http://schemas.microsoft.com/office/powerpoint/2010/main" val="118098976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More on Ambit</a:t>
            </a:r>
          </a:p>
        </p:txBody>
      </p:sp>
      <p:sp>
        <p:nvSpPr>
          <p:cNvPr id="3" name="Content Placeholder 2"/>
          <p:cNvSpPr>
            <a:spLocks noGrp="1"/>
          </p:cNvSpPr>
          <p:nvPr>
            <p:ph idx="1"/>
          </p:nvPr>
        </p:nvSpPr>
        <p:spPr>
          <a:xfrm>
            <a:off x="228600" y="1144488"/>
            <a:ext cx="8610600" cy="4876800"/>
          </a:xfrm>
        </p:spPr>
        <p:txBody>
          <a:bodyPr/>
          <a:lstStyle/>
          <a:p>
            <a:r>
              <a:rPr lang="en-US" sz="1800" dirty="0"/>
              <a:t>Vivek Seshadri, </a:t>
            </a:r>
            <a:r>
              <a:rPr lang="en-US" sz="1800" dirty="0" err="1"/>
              <a:t>Donghyuk</a:t>
            </a:r>
            <a:r>
              <a:rPr lang="en-US" sz="1800" dirty="0"/>
              <a:t> Lee, Thomas Mullins, Hasan Hassan, </a:t>
            </a:r>
            <a:r>
              <a:rPr lang="en-US" sz="1800" dirty="0" err="1"/>
              <a:t>Amirali</a:t>
            </a:r>
            <a:r>
              <a:rPr lang="en-US" sz="1800" dirty="0"/>
              <a:t> </a:t>
            </a:r>
            <a:r>
              <a:rPr lang="en-US" sz="1800" dirty="0" err="1"/>
              <a:t>Boroumand</a:t>
            </a:r>
            <a:r>
              <a:rPr lang="en-US" sz="1800" dirty="0"/>
              <a:t>, </a:t>
            </a:r>
            <a:r>
              <a:rPr lang="en-US" sz="1800" dirty="0" err="1"/>
              <a:t>Jeremie</a:t>
            </a:r>
            <a:r>
              <a:rPr lang="en-US" sz="1800" dirty="0"/>
              <a:t> Kim, Michael A. </a:t>
            </a:r>
            <a:r>
              <a:rPr lang="en-US" sz="1800" dirty="0" err="1"/>
              <a:t>Kozuch</a:t>
            </a:r>
            <a:r>
              <a:rPr lang="en-US" sz="1800" dirty="0"/>
              <a:t>, Onur Mutlu, Phillip B. Gibbons, and Todd C. Mowry,</a:t>
            </a:r>
            <a:br>
              <a:rPr lang="en-US" sz="1800" dirty="0"/>
            </a:br>
            <a:r>
              <a:rPr lang="en-US" sz="1800" b="1" dirty="0">
                <a:solidFill>
                  <a:srgbClr val="0432FF"/>
                </a:solidFill>
                <a:hlinkClick r:id="rId2">
                  <a:extLst>
                    <a:ext uri="{A12FA001-AC4F-418D-AE19-62706E023703}">
                      <ahyp:hlinkClr xmlns:ahyp="http://schemas.microsoft.com/office/drawing/2018/hyperlinkcolor" val="tx"/>
                    </a:ext>
                  </a:extLst>
                </a:hlinkClick>
              </a:rPr>
              <a:t>"Ambit: In-Memory Accelerator for Bulk Bitwise Operations Using Commodity DRAM Technology"</a:t>
            </a:r>
            <a:br>
              <a:rPr lang="en-US" sz="1800" dirty="0">
                <a:solidFill>
                  <a:srgbClr val="0432FF"/>
                </a:solidFill>
              </a:rPr>
            </a:br>
            <a:r>
              <a:rPr lang="en-US" sz="1800" i="1" dirty="0"/>
              <a:t>Proceedings of the </a:t>
            </a:r>
            <a:r>
              <a:rPr lang="en-US" sz="1800" i="1" dirty="0">
                <a:hlinkClick r:id="rId3"/>
              </a:rPr>
              <a:t>50th International Symposium on Microarchitecture</a:t>
            </a:r>
            <a:r>
              <a:rPr lang="en-US" sz="1800" i="1" dirty="0"/>
              <a:t> (</a:t>
            </a:r>
            <a:r>
              <a:rPr lang="en-US" sz="1800" b="1" i="1" dirty="0"/>
              <a:t>MICRO</a:t>
            </a:r>
            <a:r>
              <a:rPr lang="en-US" sz="1800" i="1" dirty="0"/>
              <a:t>)</a:t>
            </a:r>
            <a:r>
              <a:rPr lang="en-US" sz="1800" dirty="0"/>
              <a:t>, Boston, MA, USA, October 2017.</a:t>
            </a:r>
            <a:br>
              <a:rPr lang="en-US" sz="1800" dirty="0"/>
            </a:br>
            <a:r>
              <a:rPr lang="en-US" sz="1800" dirty="0"/>
              <a:t>[</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a:t>
            </a:r>
            <a:br>
              <a:rPr lang="en-US" sz="1800" dirty="0"/>
            </a:br>
            <a:br>
              <a:rPr lang="en-US" sz="1800" dirty="0"/>
            </a:br>
            <a:endParaRPr lang="en-US" sz="1800" dirty="0"/>
          </a:p>
          <a:p>
            <a:pPr lvl="1"/>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7" name="Picture 6"/>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0" y="4001095"/>
            <a:ext cx="9144000" cy="2092201"/>
          </a:xfrm>
          <a:prstGeom prst="rect">
            <a:avLst/>
          </a:prstGeom>
        </p:spPr>
      </p:pic>
    </p:spTree>
    <p:extLst>
      <p:ext uri="{BB962C8B-B14F-4D97-AF65-F5344CB8AC3E}">
        <p14:creationId xmlns:p14="http://schemas.microsoft.com/office/powerpoint/2010/main" val="130063950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In-DRAM Bulk Bitwise Execution</a:t>
            </a:r>
          </a:p>
        </p:txBody>
      </p:sp>
      <p:sp>
        <p:nvSpPr>
          <p:cNvPr id="3" name="Content Placeholder 2"/>
          <p:cNvSpPr>
            <a:spLocks noGrp="1"/>
          </p:cNvSpPr>
          <p:nvPr>
            <p:ph idx="1"/>
          </p:nvPr>
        </p:nvSpPr>
        <p:spPr>
          <a:xfrm>
            <a:off x="228600" y="1000472"/>
            <a:ext cx="8610600" cy="4876800"/>
          </a:xfrm>
        </p:spPr>
        <p:txBody>
          <a:bodyPr/>
          <a:lstStyle/>
          <a:p>
            <a:r>
              <a:rPr lang="en-US" dirty="0" err="1"/>
              <a:t>Vivek</a:t>
            </a:r>
            <a:r>
              <a:rPr lang="en-US" dirty="0"/>
              <a:t> Seshadri and Onur Mutlu,</a:t>
            </a:r>
            <a:br>
              <a:rPr lang="en-US" dirty="0"/>
            </a:br>
            <a:r>
              <a:rPr lang="en-US" b="1" dirty="0">
                <a:solidFill>
                  <a:srgbClr val="0432FF"/>
                </a:solidFill>
                <a:hlinkClick r:id="rId2">
                  <a:extLst>
                    <a:ext uri="{A12FA001-AC4F-418D-AE19-62706E023703}">
                      <ahyp:hlinkClr xmlns:ahyp="http://schemas.microsoft.com/office/drawing/2018/hyperlinkcolor" val="tx"/>
                    </a:ext>
                  </a:extLst>
                </a:hlinkClick>
              </a:rPr>
              <a:t>"In-DRAM Bulk Bitwise Execution Engine"</a:t>
            </a:r>
            <a:r>
              <a:rPr lang="en-US" dirty="0">
                <a:solidFill>
                  <a:srgbClr val="0432FF"/>
                </a:solidFill>
              </a:rPr>
              <a:t> </a:t>
            </a:r>
            <a:br>
              <a:rPr lang="en-US" dirty="0"/>
            </a:br>
            <a:r>
              <a:rPr lang="en-US" i="1" dirty="0"/>
              <a:t>Invited Book Chapter in Advances in Computers</a:t>
            </a:r>
            <a:r>
              <a:rPr lang="en-US" dirty="0"/>
              <a:t>, to appear in 2020. </a:t>
            </a:r>
            <a:br>
              <a:rPr lang="en-US" dirty="0"/>
            </a:br>
            <a:r>
              <a:rPr lang="en-US" dirty="0"/>
              <a:t>[</a:t>
            </a:r>
            <a:r>
              <a:rPr lang="en-US" dirty="0">
                <a:hlinkClick r:id="rId2"/>
              </a:rPr>
              <a:t>Preliminary arXiv version</a:t>
            </a:r>
            <a:r>
              <a:rPr lang="en-US" dirty="0"/>
              <a:t>]</a:t>
            </a:r>
          </a:p>
          <a:p>
            <a:pPr marL="0" indent="0">
              <a:buNone/>
            </a:pPr>
            <a:endParaRPr lang="en-US" sz="21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6AB84BF9-0E65-2149-BD37-BF6C5954758F}"/>
              </a:ext>
            </a:extLst>
          </p:cNvPr>
          <p:cNvPicPr>
            <a:picLocks noChangeAspect="1"/>
          </p:cNvPicPr>
          <p:nvPr/>
        </p:nvPicPr>
        <p:blipFill>
          <a:blip r:embed="rId3"/>
          <a:stretch>
            <a:fillRect/>
          </a:stretch>
        </p:blipFill>
        <p:spPr>
          <a:xfrm>
            <a:off x="527921" y="3799136"/>
            <a:ext cx="8011958" cy="2261319"/>
          </a:xfrm>
          <a:prstGeom prst="rect">
            <a:avLst/>
          </a:prstGeom>
        </p:spPr>
      </p:pic>
    </p:spTree>
    <p:extLst>
      <p:ext uri="{BB962C8B-B14F-4D97-AF65-F5344CB8AC3E}">
        <p14:creationId xmlns:p14="http://schemas.microsoft.com/office/powerpoint/2010/main" val="257696569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35BFE0-AC75-EA4D-B294-B564E8EA58A2}"/>
              </a:ext>
            </a:extLst>
          </p:cNvPr>
          <p:cNvSpPr>
            <a:spLocks noGrp="1"/>
          </p:cNvSpPr>
          <p:nvPr>
            <p:ph type="title"/>
          </p:nvPr>
        </p:nvSpPr>
        <p:spPr/>
        <p:txBody>
          <a:bodyPr/>
          <a:lstStyle/>
          <a:p>
            <a:r>
              <a:rPr lang="en-US" dirty="0"/>
              <a:t>SIMDRAM Framework</a:t>
            </a:r>
          </a:p>
        </p:txBody>
      </p:sp>
      <p:sp>
        <p:nvSpPr>
          <p:cNvPr id="3" name="Content Placeholder 2">
            <a:extLst>
              <a:ext uri="{FF2B5EF4-FFF2-40B4-BE49-F238E27FC236}">
                <a16:creationId xmlns:a16="http://schemas.microsoft.com/office/drawing/2014/main" id="{38B4B9AD-DEF9-4C4F-9DC2-DABFA4D56025}"/>
              </a:ext>
            </a:extLst>
          </p:cNvPr>
          <p:cNvSpPr>
            <a:spLocks noGrp="1"/>
          </p:cNvSpPr>
          <p:nvPr>
            <p:ph idx="1"/>
          </p:nvPr>
        </p:nvSpPr>
        <p:spPr>
          <a:xfrm>
            <a:off x="228600" y="1052736"/>
            <a:ext cx="8610600" cy="4876800"/>
          </a:xfrm>
        </p:spPr>
        <p:txBody>
          <a:bodyPr/>
          <a:lstStyle/>
          <a:p>
            <a:r>
              <a:rPr lang="en-US" sz="1500" dirty="0" err="1"/>
              <a:t>Nastaran</a:t>
            </a:r>
            <a:r>
              <a:rPr lang="en-US" sz="1500" dirty="0"/>
              <a:t> </a:t>
            </a:r>
            <a:r>
              <a:rPr lang="en-US" sz="1500" dirty="0" err="1"/>
              <a:t>Hajinazar</a:t>
            </a:r>
            <a:r>
              <a:rPr lang="en-US" sz="1500" dirty="0"/>
              <a:t>, Geraldo F. Oliveira, Sven Gregorio, Joao </a:t>
            </a:r>
            <a:r>
              <a:rPr lang="en-US" sz="1500" dirty="0" err="1"/>
              <a:t>Dinis</a:t>
            </a:r>
            <a:r>
              <a:rPr lang="en-US" sz="1500" dirty="0"/>
              <a:t> Ferreira, Nika Mansouri </a:t>
            </a:r>
            <a:r>
              <a:rPr lang="en-US" sz="1500" dirty="0" err="1"/>
              <a:t>Ghiasi</a:t>
            </a:r>
            <a:r>
              <a:rPr lang="en-US" sz="1500" dirty="0"/>
              <a:t>, </a:t>
            </a:r>
            <a:r>
              <a:rPr lang="en-US" sz="1500" dirty="0" err="1"/>
              <a:t>Minesh</a:t>
            </a:r>
            <a:r>
              <a:rPr lang="en-US" sz="1500" dirty="0"/>
              <a:t> Patel, Mohammed </a:t>
            </a:r>
            <a:r>
              <a:rPr lang="en-US" sz="1500" dirty="0" err="1"/>
              <a:t>Alser</a:t>
            </a:r>
            <a:r>
              <a:rPr lang="en-US" sz="1500" dirty="0"/>
              <a:t>, </a:t>
            </a:r>
            <a:r>
              <a:rPr lang="en-US" sz="1500" dirty="0" err="1"/>
              <a:t>Saugata</a:t>
            </a:r>
            <a:r>
              <a:rPr lang="en-US" sz="1500" dirty="0"/>
              <a:t> Ghose, Juan Gomez-Luna, and Onur Mutlu,</a:t>
            </a:r>
            <a:br>
              <a:rPr lang="en-US" sz="1500" dirty="0"/>
            </a:br>
            <a:r>
              <a:rPr lang="en-US" sz="1500" b="1" dirty="0">
                <a:solidFill>
                  <a:srgbClr val="0432FF"/>
                </a:solidFill>
                <a:hlinkClick r:id="rId2">
                  <a:extLst>
                    <a:ext uri="{A12FA001-AC4F-418D-AE19-62706E023703}">
                      <ahyp:hlinkClr xmlns:ahyp="http://schemas.microsoft.com/office/drawing/2018/hyperlinkcolor" val="tx"/>
                    </a:ext>
                  </a:extLst>
                </a:hlinkClick>
              </a:rPr>
              <a:t>"SIMDRAM: An End-to-End Framework for Bit-Serial SIMD Computing in DRAM"</a:t>
            </a:r>
            <a:br>
              <a:rPr lang="en-US" sz="1500" dirty="0">
                <a:solidFill>
                  <a:srgbClr val="0432FF"/>
                </a:solidFill>
              </a:rPr>
            </a:br>
            <a:r>
              <a:rPr lang="en-US" sz="1500" i="1" dirty="0"/>
              <a:t>Proceedings of the </a:t>
            </a:r>
            <a:r>
              <a:rPr lang="en-US" sz="1500" i="1" dirty="0">
                <a:hlinkClick r:id="rId3"/>
              </a:rPr>
              <a:t>26th International Conference on Architectural Support for Programming Languages and Operating Systems</a:t>
            </a:r>
            <a:r>
              <a:rPr lang="en-US" sz="1500" i="1" dirty="0"/>
              <a:t> (</a:t>
            </a:r>
            <a:r>
              <a:rPr lang="en-US" sz="1500" b="1" i="1" dirty="0"/>
              <a:t>ASPLOS</a:t>
            </a:r>
            <a:r>
              <a:rPr lang="en-US" sz="1500" i="1" dirty="0"/>
              <a:t>)</a:t>
            </a:r>
            <a:r>
              <a:rPr lang="en-US" sz="1500" dirty="0"/>
              <a:t>, Virtual, March-April 2021.</a:t>
            </a:r>
            <a:br>
              <a:rPr lang="en-US" sz="1500" dirty="0"/>
            </a:br>
            <a:r>
              <a:rPr lang="en-US" sz="1500" dirty="0"/>
              <a:t>[</a:t>
            </a:r>
            <a:r>
              <a:rPr lang="en-US" sz="1500" dirty="0">
                <a:hlinkClick r:id="rId4"/>
              </a:rPr>
              <a:t>2-page Extended Abstract</a:t>
            </a:r>
            <a:r>
              <a:rPr lang="en-US" sz="1500" dirty="0"/>
              <a:t>]</a:t>
            </a:r>
            <a:br>
              <a:rPr lang="en-US" sz="1500" dirty="0"/>
            </a:br>
            <a:r>
              <a:rPr lang="en-US" sz="1500" dirty="0"/>
              <a:t>[</a:t>
            </a:r>
            <a:r>
              <a:rPr lang="en-US" sz="1500" dirty="0">
                <a:hlinkClick r:id="rId5"/>
              </a:rPr>
              <a:t>Short Talk Slides (pptx)</a:t>
            </a:r>
            <a:r>
              <a:rPr lang="en-US" sz="1500" dirty="0"/>
              <a:t> </a:t>
            </a:r>
            <a:r>
              <a:rPr lang="en-US" sz="1500" dirty="0">
                <a:hlinkClick r:id="rId6"/>
              </a:rPr>
              <a:t>(pdf)</a:t>
            </a:r>
            <a:r>
              <a:rPr lang="en-US" sz="1500" dirty="0"/>
              <a:t>]</a:t>
            </a:r>
            <a:br>
              <a:rPr lang="en-US" sz="1500" dirty="0"/>
            </a:br>
            <a:r>
              <a:rPr lang="en-US" sz="1500" dirty="0"/>
              <a:t>[</a:t>
            </a:r>
            <a:r>
              <a:rPr lang="en-US" sz="1500" dirty="0">
                <a:hlinkClick r:id="rId7"/>
              </a:rPr>
              <a:t>Talk Slides (pptx)</a:t>
            </a:r>
            <a:r>
              <a:rPr lang="en-US" sz="1500" dirty="0"/>
              <a:t> </a:t>
            </a:r>
            <a:r>
              <a:rPr lang="en-US" sz="1500" dirty="0">
                <a:hlinkClick r:id="rId8"/>
              </a:rPr>
              <a:t>(pdf)</a:t>
            </a:r>
            <a:r>
              <a:rPr lang="en-US" sz="1500" dirty="0"/>
              <a:t>]</a:t>
            </a:r>
            <a:br>
              <a:rPr lang="en-US" sz="1500" dirty="0"/>
            </a:br>
            <a:r>
              <a:rPr lang="en-US" sz="1500" dirty="0"/>
              <a:t>[</a:t>
            </a:r>
            <a:r>
              <a:rPr lang="en-US" sz="1500" dirty="0">
                <a:hlinkClick r:id="rId9"/>
              </a:rPr>
              <a:t>Short Talk Video</a:t>
            </a:r>
            <a:r>
              <a:rPr lang="en-US" sz="1500" dirty="0"/>
              <a:t> (5 mins)]</a:t>
            </a:r>
            <a:br>
              <a:rPr lang="en-US" sz="1500" dirty="0"/>
            </a:br>
            <a:r>
              <a:rPr lang="en-US" sz="1500" dirty="0"/>
              <a:t>[</a:t>
            </a:r>
            <a:r>
              <a:rPr lang="en-US" sz="1500" dirty="0">
                <a:hlinkClick r:id="rId10"/>
              </a:rPr>
              <a:t>Full Talk Video</a:t>
            </a:r>
            <a:r>
              <a:rPr lang="en-US" sz="1500" dirty="0"/>
              <a:t> (27 mins)]</a:t>
            </a:r>
          </a:p>
          <a:p>
            <a:pPr marL="0" indent="0">
              <a:buNone/>
            </a:pPr>
            <a:br>
              <a:rPr lang="en-US" sz="1700" dirty="0"/>
            </a:br>
            <a:endParaRPr lang="en-US" sz="1700" dirty="0"/>
          </a:p>
        </p:txBody>
      </p:sp>
      <p:sp>
        <p:nvSpPr>
          <p:cNvPr id="4" name="Slide Number Placeholder 3">
            <a:extLst>
              <a:ext uri="{FF2B5EF4-FFF2-40B4-BE49-F238E27FC236}">
                <a16:creationId xmlns:a16="http://schemas.microsoft.com/office/drawing/2014/main" id="{01A2CC07-ABC8-6047-856D-10E0B6E8E521}"/>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1F2D6C2E-4B30-5D40-A601-57FD66ECFD90}"/>
              </a:ext>
            </a:extLst>
          </p:cNvPr>
          <p:cNvPicPr>
            <a:picLocks noChangeAspect="1"/>
          </p:cNvPicPr>
          <p:nvPr/>
        </p:nvPicPr>
        <p:blipFill>
          <a:blip r:embed="rId11"/>
          <a:stretch>
            <a:fillRect/>
          </a:stretch>
        </p:blipFill>
        <p:spPr>
          <a:xfrm>
            <a:off x="304800" y="3934392"/>
            <a:ext cx="8218695" cy="2152195"/>
          </a:xfrm>
          <a:prstGeom prst="rect">
            <a:avLst/>
          </a:prstGeom>
        </p:spPr>
      </p:pic>
    </p:spTree>
    <p:extLst>
      <p:ext uri="{BB962C8B-B14F-4D97-AF65-F5344CB8AC3E}">
        <p14:creationId xmlns:p14="http://schemas.microsoft.com/office/powerpoint/2010/main" val="283797641"/>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Rounded Rectangle 159">
            <a:extLst>
              <a:ext uri="{FF2B5EF4-FFF2-40B4-BE49-F238E27FC236}">
                <a16:creationId xmlns:a16="http://schemas.microsoft.com/office/drawing/2014/main" id="{4AC448A1-D8FC-074B-83B4-F13809959B84}"/>
              </a:ext>
            </a:extLst>
          </p:cNvPr>
          <p:cNvSpPr/>
          <p:nvPr/>
        </p:nvSpPr>
        <p:spPr>
          <a:xfrm>
            <a:off x="3056442" y="3767639"/>
            <a:ext cx="3907140" cy="2443475"/>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nvGrpSpPr>
          <p:cNvPr id="4" name="Group 3">
            <a:extLst>
              <a:ext uri="{FF2B5EF4-FFF2-40B4-BE49-F238E27FC236}">
                <a16:creationId xmlns:a16="http://schemas.microsoft.com/office/drawing/2014/main" id="{D15069BC-5B11-7743-B528-35178FAE71ED}"/>
              </a:ext>
            </a:extLst>
          </p:cNvPr>
          <p:cNvGrpSpPr/>
          <p:nvPr/>
        </p:nvGrpSpPr>
        <p:grpSpPr>
          <a:xfrm>
            <a:off x="7116062" y="3738583"/>
            <a:ext cx="2105825" cy="2379840"/>
            <a:chOff x="7116062" y="3738583"/>
            <a:chExt cx="2105825" cy="2379840"/>
          </a:xfrm>
        </p:grpSpPr>
        <p:sp>
          <p:nvSpPr>
            <p:cNvPr id="480" name="Rectangle 479">
              <a:extLst>
                <a:ext uri="{FF2B5EF4-FFF2-40B4-BE49-F238E27FC236}">
                  <a16:creationId xmlns:a16="http://schemas.microsoft.com/office/drawing/2014/main" id="{9AFA37DF-98AF-2A42-A277-2415E78A0DFE}"/>
                </a:ext>
              </a:extLst>
            </p:cNvPr>
            <p:cNvSpPr/>
            <p:nvPr/>
          </p:nvSpPr>
          <p:spPr>
            <a:xfrm>
              <a:off x="7279373" y="4036626"/>
              <a:ext cx="1779205" cy="20817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2" name="Rectangle 511">
              <a:extLst>
                <a:ext uri="{FF2B5EF4-FFF2-40B4-BE49-F238E27FC236}">
                  <a16:creationId xmlns:a16="http://schemas.microsoft.com/office/drawing/2014/main" id="{700FA02F-65ED-7C4E-A239-5A4A264BDB14}"/>
                </a:ext>
              </a:extLst>
            </p:cNvPr>
            <p:cNvSpPr/>
            <p:nvPr/>
          </p:nvSpPr>
          <p:spPr>
            <a:xfrm>
              <a:off x="7116062" y="3738583"/>
              <a:ext cx="2105825"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sp>
          <p:nvSpPr>
            <p:cNvPr id="527" name="Rectangle 526">
              <a:extLst>
                <a:ext uri="{FF2B5EF4-FFF2-40B4-BE49-F238E27FC236}">
                  <a16:creationId xmlns:a16="http://schemas.microsoft.com/office/drawing/2014/main" id="{9784C941-66A3-5040-BA46-DAC418472FA1}"/>
                </a:ext>
              </a:extLst>
            </p:cNvPr>
            <p:cNvSpPr/>
            <p:nvPr/>
          </p:nvSpPr>
          <p:spPr>
            <a:xfrm>
              <a:off x="7365094" y="4022208"/>
              <a:ext cx="1704313" cy="58413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 result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 memory</a:t>
              </a:r>
            </a:p>
          </p:txBody>
        </p:sp>
      </p:grpSp>
      <p:sp>
        <p:nvSpPr>
          <p:cNvPr id="159" name="Rounded Rectangle 158">
            <a:extLst>
              <a:ext uri="{FF2B5EF4-FFF2-40B4-BE49-F238E27FC236}">
                <a16:creationId xmlns:a16="http://schemas.microsoft.com/office/drawing/2014/main" id="{CE0A9994-29A9-8347-A12F-21F4FFB866BF}"/>
              </a:ext>
            </a:extLst>
          </p:cNvPr>
          <p:cNvSpPr/>
          <p:nvPr/>
        </p:nvSpPr>
        <p:spPr>
          <a:xfrm>
            <a:off x="4425755" y="906211"/>
            <a:ext cx="1809803" cy="2494674"/>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7" name="Rounded Rectangle 156">
            <a:extLst>
              <a:ext uri="{FF2B5EF4-FFF2-40B4-BE49-F238E27FC236}">
                <a16:creationId xmlns:a16="http://schemas.microsoft.com/office/drawing/2014/main" id="{2989069A-F661-FE42-B264-D815DC8F0544}"/>
              </a:ext>
            </a:extLst>
          </p:cNvPr>
          <p:cNvSpPr/>
          <p:nvPr/>
        </p:nvSpPr>
        <p:spPr>
          <a:xfrm>
            <a:off x="2517838" y="871442"/>
            <a:ext cx="1754690" cy="2223831"/>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nvGrpSpPr>
          <p:cNvPr id="539" name="Group 538">
            <a:extLst>
              <a:ext uri="{FF2B5EF4-FFF2-40B4-BE49-F238E27FC236}">
                <a16:creationId xmlns:a16="http://schemas.microsoft.com/office/drawing/2014/main" id="{69A25650-7088-E942-BE76-58AD68057FC5}"/>
              </a:ext>
            </a:extLst>
          </p:cNvPr>
          <p:cNvGrpSpPr/>
          <p:nvPr/>
        </p:nvGrpSpPr>
        <p:grpSpPr>
          <a:xfrm>
            <a:off x="2784191" y="3749514"/>
            <a:ext cx="4109777" cy="2461604"/>
            <a:chOff x="2784191" y="4268508"/>
            <a:chExt cx="4109777" cy="2461604"/>
          </a:xfrm>
        </p:grpSpPr>
        <p:sp>
          <p:nvSpPr>
            <p:cNvPr id="485" name="Rectangle 484">
              <a:extLst>
                <a:ext uri="{FF2B5EF4-FFF2-40B4-BE49-F238E27FC236}">
                  <a16:creationId xmlns:a16="http://schemas.microsoft.com/office/drawing/2014/main" id="{B6F33155-1D4A-2D44-8995-E31DEBF89CA4}"/>
                </a:ext>
              </a:extLst>
            </p:cNvPr>
            <p:cNvSpPr/>
            <p:nvPr/>
          </p:nvSpPr>
          <p:spPr>
            <a:xfrm>
              <a:off x="3159645" y="4569003"/>
              <a:ext cx="3707606" cy="1836613"/>
            </a:xfrm>
            <a:prstGeom prst="rect">
              <a:avLst/>
            </a:prstGeom>
            <a:solidFill>
              <a:srgbClr val="D4DAD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no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mc:AlternateContent xmlns:mc="http://schemas.openxmlformats.org/markup-compatibility/2006" xmlns:a14="http://schemas.microsoft.com/office/drawing/2010/main">
          <mc:Choice Requires="a14">
            <p:sp>
              <p:nvSpPr>
                <p:cNvPr id="506" name="Rectangle 505">
                  <a:extLst>
                    <a:ext uri="{FF2B5EF4-FFF2-40B4-BE49-F238E27FC236}">
                      <a16:creationId xmlns:a16="http://schemas.microsoft.com/office/drawing/2014/main" id="{AA201954-4CB7-F043-8993-22912F606DF1}"/>
                    </a:ext>
                  </a:extLst>
                </p:cNvPr>
                <p:cNvSpPr/>
                <p:nvPr/>
              </p:nvSpPr>
              <p:spPr>
                <a:xfrm>
                  <a:off x="3202188" y="4268508"/>
                  <a:ext cx="3691780" cy="55399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3: </a:t>
                  </a:r>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Execution according to </a:t>
                  </a:r>
                  <a14:m>
                    <m:oMath xmlns:m="http://schemas.openxmlformats.org/officeDocument/2006/math">
                      <m:r>
                        <m:rPr>
                          <m:sty m:val="p"/>
                        </m:rPr>
                        <a:rPr kumimoji="0" lang="en-US" sz="1400" b="0" i="0"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μ</m:t>
                      </m:r>
                    </m:oMath>
                  </a14:m>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a:t>
                  </a:r>
                </a:p>
              </p:txBody>
            </p:sp>
          </mc:Choice>
          <mc:Fallback xmlns="">
            <p:sp>
              <p:nvSpPr>
                <p:cNvPr id="506" name="Rectangle 505">
                  <a:extLst>
                    <a:ext uri="{FF2B5EF4-FFF2-40B4-BE49-F238E27FC236}">
                      <a16:creationId xmlns:a16="http://schemas.microsoft.com/office/drawing/2014/main" id="{AA201954-4CB7-F043-8993-22912F606DF1}"/>
                    </a:ext>
                  </a:extLst>
                </p:cNvPr>
                <p:cNvSpPr>
                  <a:spLocks noRot="1" noChangeAspect="1" noMove="1" noResize="1" noEditPoints="1" noAdjustHandles="1" noChangeArrowheads="1" noChangeShapeType="1" noTextEdit="1"/>
                </p:cNvSpPr>
                <p:nvPr/>
              </p:nvSpPr>
              <p:spPr>
                <a:xfrm>
                  <a:off x="3202188" y="4268508"/>
                  <a:ext cx="3691780" cy="553998"/>
                </a:xfrm>
                <a:prstGeom prst="rect">
                  <a:avLst/>
                </a:prstGeom>
                <a:blipFill>
                  <a:blip r:embed="rId3"/>
                  <a:stretch>
                    <a:fillRect t="-2273"/>
                  </a:stretch>
                </a:blipFill>
              </p:spPr>
              <p:txBody>
                <a:bodyPr/>
                <a:lstStyle/>
                <a:p>
                  <a:r>
                    <a:rPr lang="en-US">
                      <a:noFill/>
                    </a:rPr>
                    <a:t> </a:t>
                  </a:r>
                </a:p>
              </p:txBody>
            </p:sp>
          </mc:Fallback>
        </mc:AlternateContent>
        <p:sp>
          <p:nvSpPr>
            <p:cNvPr id="509" name="Rectangle 508">
              <a:extLst>
                <a:ext uri="{FF2B5EF4-FFF2-40B4-BE49-F238E27FC236}">
                  <a16:creationId xmlns:a16="http://schemas.microsoft.com/office/drawing/2014/main" id="{11EEB551-2120-B245-8E0A-A96351D3B463}"/>
                </a:ext>
              </a:extLst>
            </p:cNvPr>
            <p:cNvSpPr/>
            <p:nvPr/>
          </p:nvSpPr>
          <p:spPr>
            <a:xfrm>
              <a:off x="4078736" y="6391878"/>
              <a:ext cx="1795300" cy="33823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Memory Controller</a:t>
              </a:r>
            </a:p>
          </p:txBody>
        </p:sp>
        <p:sp>
          <p:nvSpPr>
            <p:cNvPr id="530" name="Right Arrow 529">
              <a:extLst>
                <a:ext uri="{FF2B5EF4-FFF2-40B4-BE49-F238E27FC236}">
                  <a16:creationId xmlns:a16="http://schemas.microsoft.com/office/drawing/2014/main" id="{7C5845D4-4CA6-3E42-B6D7-0362C943D4DB}"/>
                </a:ext>
              </a:extLst>
            </p:cNvPr>
            <p:cNvSpPr/>
            <p:nvPr/>
          </p:nvSpPr>
          <p:spPr>
            <a:xfrm>
              <a:off x="2784191" y="5423150"/>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538" name="Group 537">
            <a:extLst>
              <a:ext uri="{FF2B5EF4-FFF2-40B4-BE49-F238E27FC236}">
                <a16:creationId xmlns:a16="http://schemas.microsoft.com/office/drawing/2014/main" id="{08AF0EC2-609C-F644-8103-F442ADEE8FB0}"/>
              </a:ext>
            </a:extLst>
          </p:cNvPr>
          <p:cNvGrpSpPr/>
          <p:nvPr/>
        </p:nvGrpSpPr>
        <p:grpSpPr>
          <a:xfrm>
            <a:off x="66283" y="3742548"/>
            <a:ext cx="2652598" cy="2143375"/>
            <a:chOff x="66283" y="4261542"/>
            <a:chExt cx="2652598" cy="2143375"/>
          </a:xfrm>
        </p:grpSpPr>
        <p:sp>
          <p:nvSpPr>
            <p:cNvPr id="482" name="Rectangle 481">
              <a:extLst>
                <a:ext uri="{FF2B5EF4-FFF2-40B4-BE49-F238E27FC236}">
                  <a16:creationId xmlns:a16="http://schemas.microsoft.com/office/drawing/2014/main" id="{7ECC5597-7531-DD4A-A762-4F493DD7DC72}"/>
                </a:ext>
              </a:extLst>
            </p:cNvPr>
            <p:cNvSpPr/>
            <p:nvPr/>
          </p:nvSpPr>
          <p:spPr>
            <a:xfrm>
              <a:off x="66283" y="4555620"/>
              <a:ext cx="2652598" cy="18492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3" name="Rounded Rectangle 482">
              <a:extLst>
                <a:ext uri="{FF2B5EF4-FFF2-40B4-BE49-F238E27FC236}">
                  <a16:creationId xmlns:a16="http://schemas.microsoft.com/office/drawing/2014/main" id="{98B3D348-B9C5-7E40-8AF0-F8D66D07DD9B}"/>
                </a:ext>
              </a:extLst>
            </p:cNvPr>
            <p:cNvSpPr/>
            <p:nvPr/>
          </p:nvSpPr>
          <p:spPr>
            <a:xfrm>
              <a:off x="174824" y="4882613"/>
              <a:ext cx="2446884" cy="1422183"/>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4" name="Rectangle 483">
              <a:extLst>
                <a:ext uri="{FF2B5EF4-FFF2-40B4-BE49-F238E27FC236}">
                  <a16:creationId xmlns:a16="http://schemas.microsoft.com/office/drawing/2014/main" id="{26B285CE-11E6-1743-8406-B4E5D173D7B4}"/>
                </a:ext>
              </a:extLst>
            </p:cNvPr>
            <p:cNvSpPr/>
            <p:nvPr/>
          </p:nvSpPr>
          <p:spPr>
            <a:xfrm>
              <a:off x="777522" y="4261542"/>
              <a:ext cx="1069524"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487" name="Rectangle 486">
              <a:extLst>
                <a:ext uri="{FF2B5EF4-FFF2-40B4-BE49-F238E27FC236}">
                  <a16:creationId xmlns:a16="http://schemas.microsoft.com/office/drawing/2014/main" id="{1BCC0FA6-6593-B848-B7BB-4CB32A174C35}"/>
                </a:ext>
              </a:extLst>
            </p:cNvPr>
            <p:cNvSpPr/>
            <p:nvPr/>
          </p:nvSpPr>
          <p:spPr>
            <a:xfrm>
              <a:off x="291206" y="5444803"/>
              <a:ext cx="2036555" cy="327477"/>
            </a:xfrm>
            <a:prstGeom prst="rect">
              <a:avLst/>
            </a:prstGeom>
            <a:solidFill>
              <a:srgbClr val="FFBFC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1" name="Rectangle 510">
              <a:extLst>
                <a:ext uri="{FF2B5EF4-FFF2-40B4-BE49-F238E27FC236}">
                  <a16:creationId xmlns:a16="http://schemas.microsoft.com/office/drawing/2014/main" id="{6DEB2F96-2CE8-2048-A0CE-39C107EEA67F}"/>
                </a:ext>
              </a:extLst>
            </p:cNvPr>
            <p:cNvSpPr/>
            <p:nvPr/>
          </p:nvSpPr>
          <p:spPr>
            <a:xfrm>
              <a:off x="117482" y="4563039"/>
              <a:ext cx="2478051"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SIMDRAM-enabled application</a:t>
              </a:r>
            </a:p>
          </p:txBody>
        </p:sp>
      </p:grpSp>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sz="4000" b="1" dirty="0">
                <a:latin typeface="Cambria" panose="02040503050406030204" pitchFamily="18" charset="0"/>
              </a:rPr>
              <a:t>SIMDRAM Framework: Overview </a:t>
            </a:r>
          </a:p>
        </p:txBody>
      </p:sp>
      <p:graphicFrame>
        <p:nvGraphicFramePr>
          <p:cNvPr id="311" name="Table 310">
            <a:extLst>
              <a:ext uri="{FF2B5EF4-FFF2-40B4-BE49-F238E27FC236}">
                <a16:creationId xmlns:a16="http://schemas.microsoft.com/office/drawing/2014/main" id="{50A10DFB-237C-1B45-AB7A-463F2C2CCC5B}"/>
              </a:ext>
            </a:extLst>
          </p:cNvPr>
          <p:cNvGraphicFramePr>
            <a:graphicFrameLocks noGrp="1"/>
          </p:cNvGraphicFramePr>
          <p:nvPr/>
        </p:nvGraphicFramePr>
        <p:xfrm>
          <a:off x="4600883" y="1699346"/>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12" name="Rectangle 311">
            <a:extLst>
              <a:ext uri="{FF2B5EF4-FFF2-40B4-BE49-F238E27FC236}">
                <a16:creationId xmlns:a16="http://schemas.microsoft.com/office/drawing/2014/main" id="{D7280049-9ED3-3947-9F28-E8F495F29C7B}"/>
              </a:ext>
            </a:extLst>
          </p:cNvPr>
          <p:cNvSpPr/>
          <p:nvPr/>
        </p:nvSpPr>
        <p:spPr>
          <a:xfrm>
            <a:off x="6271191" y="1235618"/>
            <a:ext cx="2800096" cy="224445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314" name="Straight Arrow Connector 313">
            <a:extLst>
              <a:ext uri="{FF2B5EF4-FFF2-40B4-BE49-F238E27FC236}">
                <a16:creationId xmlns:a16="http://schemas.microsoft.com/office/drawing/2014/main" id="{989EFE27-25B1-1F44-B095-4CC257B80B80}"/>
              </a:ext>
            </a:extLst>
          </p:cNvPr>
          <p:cNvCxnSpPr>
            <a:cxnSpLocks/>
          </p:cNvCxnSpPr>
          <p:nvPr/>
        </p:nvCxnSpPr>
        <p:spPr>
          <a:xfrm>
            <a:off x="6114414" y="1827291"/>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16" name="Oval 315">
            <a:extLst>
              <a:ext uri="{FF2B5EF4-FFF2-40B4-BE49-F238E27FC236}">
                <a16:creationId xmlns:a16="http://schemas.microsoft.com/office/drawing/2014/main" id="{6770D35C-7264-0049-95CD-58D4DDF3EDED}"/>
              </a:ext>
            </a:extLst>
          </p:cNvPr>
          <p:cNvSpPr/>
          <p:nvPr/>
        </p:nvSpPr>
        <p:spPr>
          <a:xfrm flipH="1">
            <a:off x="11015591" y="2382396"/>
            <a:ext cx="143179" cy="86362"/>
          </a:xfrm>
          <a:prstGeom prst="ellipse">
            <a:avLst/>
          </a:prstGeom>
          <a:solidFill>
            <a:sysClr val="window" lastClr="FFFFFF"/>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46" name="Rectangle 345">
            <a:extLst>
              <a:ext uri="{FF2B5EF4-FFF2-40B4-BE49-F238E27FC236}">
                <a16:creationId xmlns:a16="http://schemas.microsoft.com/office/drawing/2014/main" id="{1DC1A0F9-70D7-B448-BC54-7750CE6339AE}"/>
              </a:ext>
            </a:extLst>
          </p:cNvPr>
          <p:cNvSpPr/>
          <p:nvPr/>
        </p:nvSpPr>
        <p:spPr>
          <a:xfrm>
            <a:off x="6854162" y="912400"/>
            <a:ext cx="2105825"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grpSp>
        <p:nvGrpSpPr>
          <p:cNvPr id="413" name="Group 412">
            <a:extLst>
              <a:ext uri="{FF2B5EF4-FFF2-40B4-BE49-F238E27FC236}">
                <a16:creationId xmlns:a16="http://schemas.microsoft.com/office/drawing/2014/main" id="{8A315B32-246B-344C-B00D-2D50360431A0}"/>
              </a:ext>
            </a:extLst>
          </p:cNvPr>
          <p:cNvGrpSpPr/>
          <p:nvPr/>
        </p:nvGrpSpPr>
        <p:grpSpPr>
          <a:xfrm>
            <a:off x="96203" y="908217"/>
            <a:ext cx="2108505" cy="2106083"/>
            <a:chOff x="185117" y="1916050"/>
            <a:chExt cx="2355144" cy="2549656"/>
          </a:xfrm>
        </p:grpSpPr>
        <p:sp>
          <p:nvSpPr>
            <p:cNvPr id="347" name="Rectangle 346">
              <a:extLst>
                <a:ext uri="{FF2B5EF4-FFF2-40B4-BE49-F238E27FC236}">
                  <a16:creationId xmlns:a16="http://schemas.microsoft.com/office/drawing/2014/main" id="{926A9443-4A7F-B340-B495-8DEC465CEB8F}"/>
                </a:ext>
              </a:extLst>
            </p:cNvPr>
            <p:cNvSpPr/>
            <p:nvPr/>
          </p:nvSpPr>
          <p:spPr>
            <a:xfrm>
              <a:off x="682041" y="1916050"/>
              <a:ext cx="119936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348" name="Rectangle 347">
              <a:extLst>
                <a:ext uri="{FF2B5EF4-FFF2-40B4-BE49-F238E27FC236}">
                  <a16:creationId xmlns:a16="http://schemas.microsoft.com/office/drawing/2014/main" id="{5DC29713-5DE8-524E-A574-56227018A709}"/>
                </a:ext>
              </a:extLst>
            </p:cNvPr>
            <p:cNvSpPr/>
            <p:nvPr/>
          </p:nvSpPr>
          <p:spPr>
            <a:xfrm>
              <a:off x="185117" y="2303641"/>
              <a:ext cx="2355144" cy="2138313"/>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9" name="Group 408">
              <a:extLst>
                <a:ext uri="{FF2B5EF4-FFF2-40B4-BE49-F238E27FC236}">
                  <a16:creationId xmlns:a16="http://schemas.microsoft.com/office/drawing/2014/main" id="{4BBB42AF-207D-8C44-9BEB-FC30D95D6D4B}"/>
                </a:ext>
              </a:extLst>
            </p:cNvPr>
            <p:cNvGrpSpPr/>
            <p:nvPr/>
          </p:nvGrpSpPr>
          <p:grpSpPr>
            <a:xfrm>
              <a:off x="290791" y="2622675"/>
              <a:ext cx="2112038" cy="1843031"/>
              <a:chOff x="290791" y="2622675"/>
              <a:chExt cx="2112038" cy="1843031"/>
            </a:xfrm>
          </p:grpSpPr>
          <p:sp>
            <p:nvSpPr>
              <p:cNvPr id="350" name="Rounded Rectangle 349">
                <a:extLst>
                  <a:ext uri="{FF2B5EF4-FFF2-40B4-BE49-F238E27FC236}">
                    <a16:creationId xmlns:a16="http://schemas.microsoft.com/office/drawing/2014/main" id="{6D3A1CD3-1656-4A4D-A9A0-DBA1702BECAE}"/>
                  </a:ext>
                </a:extLst>
              </p:cNvPr>
              <p:cNvSpPr/>
              <p:nvPr/>
            </p:nvSpPr>
            <p:spPr>
              <a:xfrm>
                <a:off x="290791" y="2622675"/>
                <a:ext cx="2112038" cy="146859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351" name="Group 350">
                <a:extLst>
                  <a:ext uri="{FF2B5EF4-FFF2-40B4-BE49-F238E27FC236}">
                    <a16:creationId xmlns:a16="http://schemas.microsoft.com/office/drawing/2014/main" id="{5CC6CC20-848A-8E46-936F-05C4F53EC60E}"/>
                  </a:ext>
                </a:extLst>
              </p:cNvPr>
              <p:cNvGrpSpPr/>
              <p:nvPr/>
            </p:nvGrpSpPr>
            <p:grpSpPr>
              <a:xfrm>
                <a:off x="377937" y="2784891"/>
                <a:ext cx="1970675" cy="1263750"/>
                <a:chOff x="867018" y="2489687"/>
                <a:chExt cx="2314002" cy="1360547"/>
              </a:xfrm>
            </p:grpSpPr>
            <p:grpSp>
              <p:nvGrpSpPr>
                <p:cNvPr id="353" name="Group 352">
                  <a:extLst>
                    <a:ext uri="{FF2B5EF4-FFF2-40B4-BE49-F238E27FC236}">
                      <a16:creationId xmlns:a16="http://schemas.microsoft.com/office/drawing/2014/main" id="{D3E7F195-04A5-4B4D-B2B8-43EF22AD9995}"/>
                    </a:ext>
                  </a:extLst>
                </p:cNvPr>
                <p:cNvGrpSpPr/>
                <p:nvPr/>
              </p:nvGrpSpPr>
              <p:grpSpPr>
                <a:xfrm>
                  <a:off x="1143322" y="2489687"/>
                  <a:ext cx="1235746" cy="391038"/>
                  <a:chOff x="2411760" y="3068960"/>
                  <a:chExt cx="6065150" cy="1584176"/>
                </a:xfrm>
                <a:solidFill>
                  <a:schemeClr val="tx1"/>
                </a:solidFill>
              </p:grpSpPr>
              <p:sp>
                <p:nvSpPr>
                  <p:cNvPr id="373" name="Flowchart: Delay 3">
                    <a:extLst>
                      <a:ext uri="{FF2B5EF4-FFF2-40B4-BE49-F238E27FC236}">
                        <a16:creationId xmlns:a16="http://schemas.microsoft.com/office/drawing/2014/main" id="{26B61A90-35A5-B849-8852-2CD7EC13F006}"/>
                      </a:ext>
                    </a:extLst>
                  </p:cNvPr>
                  <p:cNvSpPr/>
                  <p:nvPr/>
                </p:nvSpPr>
                <p:spPr>
                  <a:xfrm>
                    <a:off x="3707904" y="3068960"/>
                    <a:ext cx="1728192"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4" name="Straight Connector 373">
                    <a:extLst>
                      <a:ext uri="{FF2B5EF4-FFF2-40B4-BE49-F238E27FC236}">
                        <a16:creationId xmlns:a16="http://schemas.microsoft.com/office/drawing/2014/main" id="{9628BD32-F67E-7841-9609-8E2EAF01F2C3}"/>
                      </a:ext>
                    </a:extLst>
                  </p:cNvPr>
                  <p:cNvCxnSpPr/>
                  <p:nvPr/>
                </p:nvCxnSpPr>
                <p:spPr>
                  <a:xfrm flipH="1">
                    <a:off x="2627784" y="3284984"/>
                    <a:ext cx="1080120" cy="0"/>
                  </a:xfrm>
                  <a:prstGeom prst="line">
                    <a:avLst/>
                  </a:prstGeom>
                  <a:grpFill/>
                  <a:ln w="12700" cap="flat" cmpd="sng" algn="ctr">
                    <a:solidFill>
                      <a:schemeClr val="tx1"/>
                    </a:solidFill>
                    <a:prstDash val="solid"/>
                  </a:ln>
                  <a:effectLst/>
                </p:spPr>
              </p:cxnSp>
              <p:cxnSp>
                <p:nvCxnSpPr>
                  <p:cNvPr id="375" name="Straight Connector 374">
                    <a:extLst>
                      <a:ext uri="{FF2B5EF4-FFF2-40B4-BE49-F238E27FC236}">
                        <a16:creationId xmlns:a16="http://schemas.microsoft.com/office/drawing/2014/main" id="{BE6B1FC3-6068-1C4B-BCD7-1ADA7298461A}"/>
                      </a:ext>
                    </a:extLst>
                  </p:cNvPr>
                  <p:cNvCxnSpPr/>
                  <p:nvPr/>
                </p:nvCxnSpPr>
                <p:spPr>
                  <a:xfrm flipH="1">
                    <a:off x="2627784" y="4437112"/>
                    <a:ext cx="1080120" cy="0"/>
                  </a:xfrm>
                  <a:prstGeom prst="line">
                    <a:avLst/>
                  </a:prstGeom>
                  <a:grpFill/>
                  <a:ln w="12700" cap="flat" cmpd="sng" algn="ctr">
                    <a:solidFill>
                      <a:schemeClr val="tx1"/>
                    </a:solidFill>
                    <a:prstDash val="solid"/>
                  </a:ln>
                  <a:effectLst/>
                </p:spPr>
              </p:cxnSp>
              <p:cxnSp>
                <p:nvCxnSpPr>
                  <p:cNvPr id="376" name="Straight Connector 375">
                    <a:extLst>
                      <a:ext uri="{FF2B5EF4-FFF2-40B4-BE49-F238E27FC236}">
                        <a16:creationId xmlns:a16="http://schemas.microsoft.com/office/drawing/2014/main" id="{96839A2E-1158-9F4C-AE2B-5D4AF7550023}"/>
                      </a:ext>
                    </a:extLst>
                  </p:cNvPr>
                  <p:cNvCxnSpPr>
                    <a:cxnSpLocks/>
                  </p:cNvCxnSpPr>
                  <p:nvPr/>
                </p:nvCxnSpPr>
                <p:spPr>
                  <a:xfrm flipH="1">
                    <a:off x="5436099" y="3838796"/>
                    <a:ext cx="3040811" cy="0"/>
                  </a:xfrm>
                  <a:prstGeom prst="line">
                    <a:avLst/>
                  </a:prstGeom>
                  <a:grpFill/>
                  <a:ln w="12700" cap="flat" cmpd="sng" algn="ctr">
                    <a:solidFill>
                      <a:schemeClr val="tx1"/>
                    </a:solidFill>
                    <a:prstDash val="solid"/>
                  </a:ln>
                  <a:effectLst/>
                </p:spPr>
              </p:cxnSp>
              <p:sp>
                <p:nvSpPr>
                  <p:cNvPr id="377" name="Flowchart: Connector 8">
                    <a:extLst>
                      <a:ext uri="{FF2B5EF4-FFF2-40B4-BE49-F238E27FC236}">
                        <a16:creationId xmlns:a16="http://schemas.microsoft.com/office/drawing/2014/main" id="{60460D75-4240-344D-B9E2-7077639318F1}"/>
                      </a:ext>
                    </a:extLst>
                  </p:cNvPr>
                  <p:cNvSpPr/>
                  <p:nvPr/>
                </p:nvSpPr>
                <p:spPr>
                  <a:xfrm>
                    <a:off x="2411760" y="3176972"/>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78" name="Flowchart: Connector 9">
                    <a:extLst>
                      <a:ext uri="{FF2B5EF4-FFF2-40B4-BE49-F238E27FC236}">
                        <a16:creationId xmlns:a16="http://schemas.microsoft.com/office/drawing/2014/main" id="{6C096043-331C-E44A-8DFE-DBD98FCF6BAF}"/>
                      </a:ext>
                    </a:extLst>
                  </p:cNvPr>
                  <p:cNvSpPr/>
                  <p:nvPr/>
                </p:nvSpPr>
                <p:spPr>
                  <a:xfrm>
                    <a:off x="2435000" y="4329100"/>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grpSp>
              <p:nvGrpSpPr>
                <p:cNvPr id="354" name="Group 353">
                  <a:extLst>
                    <a:ext uri="{FF2B5EF4-FFF2-40B4-BE49-F238E27FC236}">
                      <a16:creationId xmlns:a16="http://schemas.microsoft.com/office/drawing/2014/main" id="{A4AA7C71-A6FF-2A47-B81E-D0A8BBD9DB39}"/>
                    </a:ext>
                  </a:extLst>
                </p:cNvPr>
                <p:cNvGrpSpPr/>
                <p:nvPr/>
              </p:nvGrpSpPr>
              <p:grpSpPr>
                <a:xfrm>
                  <a:off x="1170063" y="3244568"/>
                  <a:ext cx="1457426" cy="391038"/>
                  <a:chOff x="-636961" y="3068958"/>
                  <a:chExt cx="7153177" cy="1584176"/>
                </a:xfrm>
                <a:solidFill>
                  <a:schemeClr val="tx1"/>
                </a:solidFill>
              </p:grpSpPr>
              <p:sp>
                <p:nvSpPr>
                  <p:cNvPr id="370" name="Flowchart: Delay 3">
                    <a:extLst>
                      <a:ext uri="{FF2B5EF4-FFF2-40B4-BE49-F238E27FC236}">
                        <a16:creationId xmlns:a16="http://schemas.microsoft.com/office/drawing/2014/main" id="{30504E93-59F7-684B-A507-813F29BF6977}"/>
                      </a:ext>
                    </a:extLst>
                  </p:cNvPr>
                  <p:cNvSpPr/>
                  <p:nvPr/>
                </p:nvSpPr>
                <p:spPr>
                  <a:xfrm>
                    <a:off x="3707903" y="3068958"/>
                    <a:ext cx="1728193"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1" name="Straight Connector 370">
                    <a:extLst>
                      <a:ext uri="{FF2B5EF4-FFF2-40B4-BE49-F238E27FC236}">
                        <a16:creationId xmlns:a16="http://schemas.microsoft.com/office/drawing/2014/main" id="{4FF3FDE9-AABF-EC44-B7B5-E4AFB0F3C880}"/>
                      </a:ext>
                    </a:extLst>
                  </p:cNvPr>
                  <p:cNvCxnSpPr>
                    <a:cxnSpLocks/>
                  </p:cNvCxnSpPr>
                  <p:nvPr/>
                </p:nvCxnSpPr>
                <p:spPr>
                  <a:xfrm flipH="1">
                    <a:off x="-636961" y="4437111"/>
                    <a:ext cx="4344865" cy="0"/>
                  </a:xfrm>
                  <a:prstGeom prst="line">
                    <a:avLst/>
                  </a:prstGeom>
                  <a:grpFill/>
                  <a:ln w="12700" cap="flat" cmpd="sng" algn="ctr">
                    <a:solidFill>
                      <a:schemeClr val="tx1"/>
                    </a:solidFill>
                    <a:prstDash val="solid"/>
                  </a:ln>
                  <a:effectLst/>
                </p:spPr>
              </p:cxnSp>
              <p:cxnSp>
                <p:nvCxnSpPr>
                  <p:cNvPr id="372" name="Straight Connector 371">
                    <a:extLst>
                      <a:ext uri="{FF2B5EF4-FFF2-40B4-BE49-F238E27FC236}">
                        <a16:creationId xmlns:a16="http://schemas.microsoft.com/office/drawing/2014/main" id="{48D9C89C-98F2-464D-A5AF-B7A2A5D7A125}"/>
                      </a:ext>
                    </a:extLst>
                  </p:cNvPr>
                  <p:cNvCxnSpPr/>
                  <p:nvPr/>
                </p:nvCxnSpPr>
                <p:spPr>
                  <a:xfrm flipH="1">
                    <a:off x="5436096" y="3838795"/>
                    <a:ext cx="1080120" cy="0"/>
                  </a:xfrm>
                  <a:prstGeom prst="line">
                    <a:avLst/>
                  </a:prstGeom>
                  <a:grpFill/>
                  <a:ln w="12700" cap="flat" cmpd="sng" algn="ctr">
                    <a:solidFill>
                      <a:schemeClr val="tx1"/>
                    </a:solidFill>
                    <a:prstDash val="solid"/>
                  </a:ln>
                  <a:effectLst/>
                </p:spPr>
              </p:cxnSp>
            </p:grpSp>
            <p:grpSp>
              <p:nvGrpSpPr>
                <p:cNvPr id="355" name="Group 354">
                  <a:extLst>
                    <a:ext uri="{FF2B5EF4-FFF2-40B4-BE49-F238E27FC236}">
                      <a16:creationId xmlns:a16="http://schemas.microsoft.com/office/drawing/2014/main" id="{7454E905-B01C-064A-AF64-5A8F34B38732}"/>
                    </a:ext>
                  </a:extLst>
                </p:cNvPr>
                <p:cNvGrpSpPr/>
                <p:nvPr/>
              </p:nvGrpSpPr>
              <p:grpSpPr>
                <a:xfrm>
                  <a:off x="1253356" y="3106816"/>
                  <a:ext cx="792250" cy="386595"/>
                  <a:chOff x="2627784" y="3086962"/>
                  <a:chExt cx="3888432" cy="1566174"/>
                </a:xfrm>
                <a:solidFill>
                  <a:schemeClr val="tx1"/>
                </a:solidFill>
              </p:grpSpPr>
              <p:cxnSp>
                <p:nvCxnSpPr>
                  <p:cNvPr id="366" name="Straight Connector 365">
                    <a:extLst>
                      <a:ext uri="{FF2B5EF4-FFF2-40B4-BE49-F238E27FC236}">
                        <a16:creationId xmlns:a16="http://schemas.microsoft.com/office/drawing/2014/main" id="{F5F217FA-089B-AC49-9004-4DFD2A03B6D5}"/>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A4E303F-3306-7545-93AB-B999238ABC06}"/>
                      </a:ext>
                    </a:extLst>
                  </p:cNvPr>
                  <p:cNvCxnSpPr>
                    <a:cxnSpLocks/>
                  </p:cNvCxnSpPr>
                  <p:nvPr/>
                </p:nvCxnSpPr>
                <p:spPr>
                  <a:xfrm flipH="1">
                    <a:off x="3059829" y="4437113"/>
                    <a:ext cx="648074"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9205109-4956-B64B-84C3-F775CF6E84F3}"/>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9" name="Flowchart: Stored Data 4">
                    <a:extLst>
                      <a:ext uri="{FF2B5EF4-FFF2-40B4-BE49-F238E27FC236}">
                        <a16:creationId xmlns:a16="http://schemas.microsoft.com/office/drawing/2014/main" id="{CC6CED34-8F4A-5A42-A308-A36DA0341328}"/>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56" name="Straight Connector 355">
                  <a:extLst>
                    <a:ext uri="{FF2B5EF4-FFF2-40B4-BE49-F238E27FC236}">
                      <a16:creationId xmlns:a16="http://schemas.microsoft.com/office/drawing/2014/main" id="{F3100D61-190D-3A45-8CDA-FF7262E0AC57}"/>
                    </a:ext>
                  </a:extLst>
                </p:cNvPr>
                <p:cNvCxnSpPr/>
                <p:nvPr/>
              </p:nvCxnSpPr>
              <p:spPr>
                <a:xfrm>
                  <a:off x="1266365" y="2536344"/>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E0D6ABBF-36FD-F74C-ADAC-B1ADDDDEBC6B}"/>
                    </a:ext>
                  </a:extLst>
                </p:cNvPr>
                <p:cNvCxnSpPr/>
                <p:nvPr/>
              </p:nvCxnSpPr>
              <p:spPr>
                <a:xfrm>
                  <a:off x="1341383" y="2818929"/>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8" name="Flowchart: Connector 9">
                  <a:extLst>
                    <a:ext uri="{FF2B5EF4-FFF2-40B4-BE49-F238E27FC236}">
                      <a16:creationId xmlns:a16="http://schemas.microsoft.com/office/drawing/2014/main" id="{EFD37F48-0A01-FC4C-9164-E0C476E8E86C}"/>
                    </a:ext>
                  </a:extLst>
                </p:cNvPr>
                <p:cNvSpPr/>
                <p:nvPr/>
              </p:nvSpPr>
              <p:spPr>
                <a:xfrm>
                  <a:off x="1148056" y="3555622"/>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59" name="Rectangle 358">
                  <a:extLst>
                    <a:ext uri="{FF2B5EF4-FFF2-40B4-BE49-F238E27FC236}">
                      <a16:creationId xmlns:a16="http://schemas.microsoft.com/office/drawing/2014/main" id="{2D59317E-919D-D54C-8BEA-6FC827BDD41A}"/>
                    </a:ext>
                  </a:extLst>
                </p:cNvPr>
                <p:cNvSpPr/>
                <p:nvPr/>
              </p:nvSpPr>
              <p:spPr>
                <a:xfrm>
                  <a:off x="867018" y="3462467"/>
                  <a:ext cx="242288" cy="387767"/>
                </a:xfrm>
                <a:prstGeom prst="rect">
                  <a:avLst/>
                </a:prstGeom>
                <a:ln w="12700">
                  <a:noFill/>
                </a:ln>
              </p:spPr>
              <p:txBody>
                <a:bodyPr wrap="none">
                  <a:spAutoFit/>
                </a:bodyPr>
                <a:lstStyle/>
                <a:p>
                  <a:pPr marL="0" marR="0" lvl="0" indent="0" algn="l" defTabSz="1761043"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360" name="Group 359">
                  <a:extLst>
                    <a:ext uri="{FF2B5EF4-FFF2-40B4-BE49-F238E27FC236}">
                      <a16:creationId xmlns:a16="http://schemas.microsoft.com/office/drawing/2014/main" id="{2344E00C-07C5-2848-8171-BE21DAFBD530}"/>
                    </a:ext>
                  </a:extLst>
                </p:cNvPr>
                <p:cNvGrpSpPr/>
                <p:nvPr/>
              </p:nvGrpSpPr>
              <p:grpSpPr>
                <a:xfrm>
                  <a:off x="2364779" y="3102978"/>
                  <a:ext cx="792250" cy="386595"/>
                  <a:chOff x="2627784" y="3086962"/>
                  <a:chExt cx="3888432" cy="1566174"/>
                </a:xfrm>
                <a:solidFill>
                  <a:schemeClr val="tx1"/>
                </a:solidFill>
              </p:grpSpPr>
              <p:cxnSp>
                <p:nvCxnSpPr>
                  <p:cNvPr id="363" name="Straight Connector 362">
                    <a:extLst>
                      <a:ext uri="{FF2B5EF4-FFF2-40B4-BE49-F238E27FC236}">
                        <a16:creationId xmlns:a16="http://schemas.microsoft.com/office/drawing/2014/main" id="{65C91438-F58E-724F-8870-724BC34DB667}"/>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C8F7712D-BC82-E847-96B0-2DBD452D2866}"/>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5" name="Flowchart: Stored Data 4">
                    <a:extLst>
                      <a:ext uri="{FF2B5EF4-FFF2-40B4-BE49-F238E27FC236}">
                        <a16:creationId xmlns:a16="http://schemas.microsoft.com/office/drawing/2014/main" id="{EE06E169-9E9E-B741-939C-F0AFDB6AE525}"/>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61" name="Straight Connector 360">
                  <a:extLst>
                    <a:ext uri="{FF2B5EF4-FFF2-40B4-BE49-F238E27FC236}">
                      <a16:creationId xmlns:a16="http://schemas.microsoft.com/office/drawing/2014/main" id="{A55E3C17-B8F6-2E47-BEB5-1EB898F935BC}"/>
                    </a:ext>
                  </a:extLst>
                </p:cNvPr>
                <p:cNvCxnSpPr>
                  <a:cxnSpLocks/>
                </p:cNvCxnSpPr>
                <p:nvPr/>
              </p:nvCxnSpPr>
              <p:spPr>
                <a:xfrm flipV="1">
                  <a:off x="2371923" y="2683463"/>
                  <a:ext cx="0" cy="475539"/>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2" name="Flowchart: Connector 11">
                  <a:extLst>
                    <a:ext uri="{FF2B5EF4-FFF2-40B4-BE49-F238E27FC236}">
                      <a16:creationId xmlns:a16="http://schemas.microsoft.com/office/drawing/2014/main" id="{1F485AEE-B408-DC4D-8F1C-F6AB053C3062}"/>
                    </a:ext>
                  </a:extLst>
                </p:cNvPr>
                <p:cNvSpPr/>
                <p:nvPr/>
              </p:nvSpPr>
              <p:spPr>
                <a:xfrm>
                  <a:off x="3137006" y="3261899"/>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sp>
            <p:nvSpPr>
              <p:cNvPr id="352" name="Rectangle 351">
                <a:extLst>
                  <a:ext uri="{FF2B5EF4-FFF2-40B4-BE49-F238E27FC236}">
                    <a16:creationId xmlns:a16="http://schemas.microsoft.com/office/drawing/2014/main" id="{07DC30E6-1B5F-0F4F-8959-97CE64645BA2}"/>
                  </a:ext>
                </a:extLst>
              </p:cNvPr>
              <p:cNvSpPr/>
              <p:nvPr/>
            </p:nvSpPr>
            <p:spPr>
              <a:xfrm>
                <a:off x="361555" y="4093106"/>
                <a:ext cx="1905463" cy="37260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AND/OR/NOT logic</a:t>
                </a:r>
              </a:p>
            </p:txBody>
          </p:sp>
        </p:grpSp>
        <p:sp>
          <p:nvSpPr>
            <p:cNvPr id="400" name="Rectangle 399">
              <a:extLst>
                <a:ext uri="{FF2B5EF4-FFF2-40B4-BE49-F238E27FC236}">
                  <a16:creationId xmlns:a16="http://schemas.microsoft.com/office/drawing/2014/main" id="{E336A133-A62A-9446-B18C-C1137BE6BB28}"/>
                </a:ext>
              </a:extLst>
            </p:cNvPr>
            <p:cNvSpPr/>
            <p:nvPr/>
          </p:nvSpPr>
          <p:spPr>
            <a:xfrm>
              <a:off x="407761" y="2294229"/>
              <a:ext cx="180209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Desired operation</a:t>
              </a:r>
            </a:p>
          </p:txBody>
        </p:sp>
      </p:grpSp>
      <p:sp>
        <p:nvSpPr>
          <p:cNvPr id="402" name="Rectangle 401">
            <a:extLst>
              <a:ext uri="{FF2B5EF4-FFF2-40B4-BE49-F238E27FC236}">
                <a16:creationId xmlns:a16="http://schemas.microsoft.com/office/drawing/2014/main" id="{A4C2B0B1-F109-BF40-86A2-AF13430F2E5D}"/>
              </a:ext>
            </a:extLst>
          </p:cNvPr>
          <p:cNvSpPr/>
          <p:nvPr/>
        </p:nvSpPr>
        <p:spPr>
          <a:xfrm>
            <a:off x="6886746" y="2166938"/>
            <a:ext cx="1423788" cy="33823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Main memory</a:t>
            </a:r>
          </a:p>
        </p:txBody>
      </p:sp>
      <p:grpSp>
        <p:nvGrpSpPr>
          <p:cNvPr id="537" name="Group 536">
            <a:extLst>
              <a:ext uri="{FF2B5EF4-FFF2-40B4-BE49-F238E27FC236}">
                <a16:creationId xmlns:a16="http://schemas.microsoft.com/office/drawing/2014/main" id="{683F3061-9834-6644-B7F1-5ED1C37BD9E5}"/>
              </a:ext>
            </a:extLst>
          </p:cNvPr>
          <p:cNvGrpSpPr/>
          <p:nvPr/>
        </p:nvGrpSpPr>
        <p:grpSpPr>
          <a:xfrm>
            <a:off x="6324048" y="2565491"/>
            <a:ext cx="2666557" cy="944792"/>
            <a:chOff x="6324048" y="3191579"/>
            <a:chExt cx="2666557" cy="944792"/>
          </a:xfrm>
        </p:grpSpPr>
        <p:grpSp>
          <p:nvGrpSpPr>
            <p:cNvPr id="410" name="Group 409">
              <a:extLst>
                <a:ext uri="{FF2B5EF4-FFF2-40B4-BE49-F238E27FC236}">
                  <a16:creationId xmlns:a16="http://schemas.microsoft.com/office/drawing/2014/main" id="{94490D99-D821-E243-93B4-A3FF1AF53E3B}"/>
                </a:ext>
              </a:extLst>
            </p:cNvPr>
            <p:cNvGrpSpPr/>
            <p:nvPr/>
          </p:nvGrpSpPr>
          <p:grpSpPr>
            <a:xfrm>
              <a:off x="7658494" y="3191579"/>
              <a:ext cx="1332111" cy="757166"/>
              <a:chOff x="8712770" y="3601416"/>
              <a:chExt cx="1332111" cy="757166"/>
            </a:xfrm>
          </p:grpSpPr>
          <p:grpSp>
            <p:nvGrpSpPr>
              <p:cNvPr id="327" name="Group 326">
                <a:extLst>
                  <a:ext uri="{FF2B5EF4-FFF2-40B4-BE49-F238E27FC236}">
                    <a16:creationId xmlns:a16="http://schemas.microsoft.com/office/drawing/2014/main" id="{FE0C7429-FA54-754D-8C1D-5BF9B31B050D}"/>
                  </a:ext>
                </a:extLst>
              </p:cNvPr>
              <p:cNvGrpSpPr/>
              <p:nvPr/>
            </p:nvGrpSpPr>
            <p:grpSpPr>
              <a:xfrm>
                <a:off x="9235986" y="3601416"/>
                <a:ext cx="808895" cy="757166"/>
                <a:chOff x="4180572" y="1209835"/>
                <a:chExt cx="420003" cy="393144"/>
              </a:xfrm>
            </p:grpSpPr>
            <p:cxnSp>
              <p:nvCxnSpPr>
                <p:cNvPr id="332" name="Straight Connector 331">
                  <a:extLst>
                    <a:ext uri="{FF2B5EF4-FFF2-40B4-BE49-F238E27FC236}">
                      <a16:creationId xmlns:a16="http://schemas.microsoft.com/office/drawing/2014/main" id="{34F1355F-1BFB-C047-BC57-D543E8F10332}"/>
                    </a:ext>
                  </a:extLst>
                </p:cNvPr>
                <p:cNvCxnSpPr>
                  <a:cxnSpLocks/>
                </p:cNvCxnSpPr>
                <p:nvPr/>
              </p:nvCxnSpPr>
              <p:spPr>
                <a:xfrm rot="5400000">
                  <a:off x="4390574" y="1117898"/>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C1CFE73E-19C4-B643-A9BD-39BE8B85C4CA}"/>
                    </a:ext>
                  </a:extLst>
                </p:cNvPr>
                <p:cNvCxnSpPr>
                  <a:cxnSpLocks/>
                </p:cNvCxnSpPr>
                <p:nvPr/>
              </p:nvCxnSpPr>
              <p:spPr>
                <a:xfrm rot="5400000">
                  <a:off x="4390574" y="1157152"/>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0BB670D-9CEE-BA48-A6A0-071258D82313}"/>
                    </a:ext>
                  </a:extLst>
                </p:cNvPr>
                <p:cNvCxnSpPr>
                  <a:cxnSpLocks/>
                </p:cNvCxnSpPr>
                <p:nvPr/>
              </p:nvCxnSpPr>
              <p:spPr>
                <a:xfrm rot="5400000">
                  <a:off x="4390574" y="1196406"/>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F2CD54D5-0F3E-B346-AB6D-588F2D60AD14}"/>
                    </a:ext>
                  </a:extLst>
                </p:cNvPr>
                <p:cNvCxnSpPr>
                  <a:cxnSpLocks/>
                </p:cNvCxnSpPr>
                <p:nvPr/>
              </p:nvCxnSpPr>
              <p:spPr>
                <a:xfrm rot="5400000">
                  <a:off x="4390574" y="1235660"/>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EF7C06F5-062E-9240-B458-4F9F35B23884}"/>
                    </a:ext>
                  </a:extLst>
                </p:cNvPr>
                <p:cNvCxnSpPr>
                  <a:cxnSpLocks/>
                </p:cNvCxnSpPr>
                <p:nvPr/>
              </p:nvCxnSpPr>
              <p:spPr>
                <a:xfrm rot="5400000">
                  <a:off x="4390574" y="1274913"/>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101AEF7E-71CD-744C-A3E6-029BFA850EB2}"/>
                    </a:ext>
                  </a:extLst>
                </p:cNvPr>
                <p:cNvCxnSpPr>
                  <a:cxnSpLocks/>
                </p:cNvCxnSpPr>
                <p:nvPr/>
              </p:nvCxnSpPr>
              <p:spPr>
                <a:xfrm rot="5400000">
                  <a:off x="4390574" y="1078644"/>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392E9778-4BD5-0B40-9454-8D6E5B7A6E04}"/>
                    </a:ext>
                  </a:extLst>
                </p:cNvPr>
                <p:cNvCxnSpPr>
                  <a:cxnSpLocks/>
                </p:cNvCxnSpPr>
                <p:nvPr/>
              </p:nvCxnSpPr>
              <p:spPr>
                <a:xfrm rot="5400000">
                  <a:off x="4390574" y="1314167"/>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EBC9AE41-85FD-E840-AB4B-9B311BA89CAA}"/>
                    </a:ext>
                  </a:extLst>
                </p:cNvPr>
                <p:cNvCxnSpPr>
                  <a:cxnSpLocks/>
                </p:cNvCxnSpPr>
                <p:nvPr/>
              </p:nvCxnSpPr>
              <p:spPr>
                <a:xfrm>
                  <a:off x="4306703"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E16BDAD3-622F-ED48-8001-40C3260A5787}"/>
                    </a:ext>
                  </a:extLst>
                </p:cNvPr>
                <p:cNvCxnSpPr>
                  <a:cxnSpLocks/>
                </p:cNvCxnSpPr>
                <p:nvPr/>
              </p:nvCxnSpPr>
              <p:spPr>
                <a:xfrm>
                  <a:off x="434863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BFC1505F-B406-394F-BCF5-F52F283D10EE}"/>
                    </a:ext>
                  </a:extLst>
                </p:cNvPr>
                <p:cNvCxnSpPr>
                  <a:cxnSpLocks/>
                </p:cNvCxnSpPr>
                <p:nvPr/>
              </p:nvCxnSpPr>
              <p:spPr>
                <a:xfrm>
                  <a:off x="4390575"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4AC61C37-3EC1-D244-B3CB-BE318676DB72}"/>
                    </a:ext>
                  </a:extLst>
                </p:cNvPr>
                <p:cNvCxnSpPr>
                  <a:cxnSpLocks/>
                </p:cNvCxnSpPr>
                <p:nvPr/>
              </p:nvCxnSpPr>
              <p:spPr>
                <a:xfrm>
                  <a:off x="4432510"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0B04ED13-D8A4-B846-80FC-8F089810E80F}"/>
                    </a:ext>
                  </a:extLst>
                </p:cNvPr>
                <p:cNvCxnSpPr>
                  <a:cxnSpLocks/>
                </p:cNvCxnSpPr>
                <p:nvPr/>
              </p:nvCxnSpPr>
              <p:spPr>
                <a:xfrm>
                  <a:off x="4474446"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DA1CA297-36D5-7746-A2EE-CB518FCB47E0}"/>
                    </a:ext>
                  </a:extLst>
                </p:cNvPr>
                <p:cNvCxnSpPr>
                  <a:cxnSpLocks/>
                </p:cNvCxnSpPr>
                <p:nvPr/>
              </p:nvCxnSpPr>
              <p:spPr>
                <a:xfrm>
                  <a:off x="426476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712090C9-6421-DE43-BD72-8E242FCC3021}"/>
                    </a:ext>
                  </a:extLst>
                </p:cNvPr>
                <p:cNvCxnSpPr>
                  <a:cxnSpLocks/>
                </p:cNvCxnSpPr>
                <p:nvPr/>
              </p:nvCxnSpPr>
              <p:spPr>
                <a:xfrm>
                  <a:off x="4516382"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328" name="Straight Arrow Connector 327">
                <a:extLst>
                  <a:ext uri="{FF2B5EF4-FFF2-40B4-BE49-F238E27FC236}">
                    <a16:creationId xmlns:a16="http://schemas.microsoft.com/office/drawing/2014/main" id="{2CF305BB-4A2B-6D4E-A77F-915E56B27204}"/>
                  </a:ext>
                </a:extLst>
              </p:cNvPr>
              <p:cNvCxnSpPr>
                <a:cxnSpLocks/>
              </p:cNvCxnSpPr>
              <p:nvPr/>
            </p:nvCxnSpPr>
            <p:spPr>
              <a:xfrm flipV="1">
                <a:off x="8712770" y="3786178"/>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sp>
            <p:nvSpPr>
              <p:cNvPr id="329" name="Alternate Process 328">
                <a:extLst>
                  <a:ext uri="{FF2B5EF4-FFF2-40B4-BE49-F238E27FC236}">
                    <a16:creationId xmlns:a16="http://schemas.microsoft.com/office/drawing/2014/main" id="{979AE97D-8066-A045-A4B3-8C6A639EC3A6}"/>
                  </a:ext>
                </a:extLst>
              </p:cNvPr>
              <p:cNvSpPr/>
              <p:nvPr/>
            </p:nvSpPr>
            <p:spPr>
              <a:xfrm>
                <a:off x="9328542" y="3681756"/>
                <a:ext cx="616373" cy="616373"/>
              </a:xfrm>
              <a:prstGeom prst="flowChartAlternateProcess">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0" name="Alternate Process 329">
                <a:extLst>
                  <a:ext uri="{FF2B5EF4-FFF2-40B4-BE49-F238E27FC236}">
                    <a16:creationId xmlns:a16="http://schemas.microsoft.com/office/drawing/2014/main" id="{3091CE4C-BB11-544F-A61C-EAE97BB2D73F}"/>
                  </a:ext>
                </a:extLst>
              </p:cNvPr>
              <p:cNvSpPr>
                <a:spLocks noChangeAspect="1"/>
              </p:cNvSpPr>
              <p:nvPr/>
            </p:nvSpPr>
            <p:spPr>
              <a:xfrm>
                <a:off x="9413187" y="3772082"/>
                <a:ext cx="440267" cy="440267"/>
              </a:xfrm>
              <a:prstGeom prst="flowChartAlternateProcess">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1" name="Rectangle 330">
                <a:extLst>
                  <a:ext uri="{FF2B5EF4-FFF2-40B4-BE49-F238E27FC236}">
                    <a16:creationId xmlns:a16="http://schemas.microsoft.com/office/drawing/2014/main" id="{880C3E18-32D4-F948-BCBB-7B676F25A018}"/>
                  </a:ext>
                </a:extLst>
              </p:cNvPr>
              <p:cNvSpPr/>
              <p:nvPr/>
            </p:nvSpPr>
            <p:spPr>
              <a:xfrm>
                <a:off x="9383793" y="3824517"/>
                <a:ext cx="479811" cy="32944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rPr>
                  <a:t>ISA</a:t>
                </a:r>
                <a:endPar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03" name="Alternate Process 402">
              <a:extLst>
                <a:ext uri="{FF2B5EF4-FFF2-40B4-BE49-F238E27FC236}">
                  <a16:creationId xmlns:a16="http://schemas.microsoft.com/office/drawing/2014/main" id="{5FC3BDFA-A94E-B34F-BDB2-72466C92F8DF}"/>
                </a:ext>
              </a:extLst>
            </p:cNvPr>
            <p:cNvSpPr/>
            <p:nvPr/>
          </p:nvSpPr>
          <p:spPr>
            <a:xfrm>
              <a:off x="6396862" y="3213312"/>
              <a:ext cx="1226000" cy="347543"/>
            </a:xfrm>
            <a:prstGeom prst="flowChartAlternateProcess">
              <a:avLst/>
            </a:prstGeom>
            <a:solidFill>
              <a:srgbClr val="FFBFBF">
                <a:alpha val="20000"/>
              </a:srgbClr>
            </a:solid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tIns="52832" bIns="52832"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48" b="0" i="0" u="none" strike="noStrike" kern="1200" cap="none" spc="0" normalizeH="0" baseline="0" noProof="0" dirty="0" err="1">
                  <a:ln>
                    <a:noFill/>
                  </a:ln>
                  <a:solidFill>
                    <a:srgbClr val="C00000"/>
                  </a:solidFill>
                  <a:effectLst/>
                  <a:uLnTx/>
                  <a:uFillTx/>
                  <a:latin typeface="Cambria" panose="02040503050406030204" pitchFamily="18" charset="0"/>
                  <a:ea typeface="+mn-ea"/>
                  <a:cs typeface="Courier New" panose="02070309020205020404" pitchFamily="49" charset="0"/>
                </a:rPr>
                <a:t>bbop_new</a:t>
              </a:r>
              <a:endParaRPr kumimoji="0" lang="en-US" sz="1348" b="0"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p:sp>
          <p:nvSpPr>
            <p:cNvPr id="404" name="Rectangle 403">
              <a:extLst>
                <a:ext uri="{FF2B5EF4-FFF2-40B4-BE49-F238E27FC236}">
                  <a16:creationId xmlns:a16="http://schemas.microsoft.com/office/drawing/2014/main" id="{E378B32C-66DC-EE4B-9A94-EBF4BB4C270D}"/>
                </a:ext>
              </a:extLst>
            </p:cNvPr>
            <p:cNvSpPr/>
            <p:nvPr/>
          </p:nvSpPr>
          <p:spPr>
            <a:xfrm>
              <a:off x="6324048" y="3551596"/>
              <a:ext cx="1677062"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a:t>
              </a:r>
            </a:p>
          </p:txBody>
        </p:sp>
      </p:grpSp>
      <p:sp>
        <p:nvSpPr>
          <p:cNvPr id="417" name="Right Arrow 416">
            <a:extLst>
              <a:ext uri="{FF2B5EF4-FFF2-40B4-BE49-F238E27FC236}">
                <a16:creationId xmlns:a16="http://schemas.microsoft.com/office/drawing/2014/main" id="{15CAE4DC-0951-124F-ACDB-2F0D941D15E4}"/>
              </a:ext>
            </a:extLst>
          </p:cNvPr>
          <p:cNvSpPr/>
          <p:nvPr/>
        </p:nvSpPr>
        <p:spPr>
          <a:xfrm>
            <a:off x="4225141" y="1957109"/>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18" name="Rectangle 417">
            <a:extLst>
              <a:ext uri="{FF2B5EF4-FFF2-40B4-BE49-F238E27FC236}">
                <a16:creationId xmlns:a16="http://schemas.microsoft.com/office/drawing/2014/main" id="{66BB5B68-297B-8C48-BE99-8A29882E520B}"/>
              </a:ext>
            </a:extLst>
          </p:cNvPr>
          <p:cNvSpPr/>
          <p:nvPr/>
        </p:nvSpPr>
        <p:spPr>
          <a:xfrm>
            <a:off x="4220177" y="978920"/>
            <a:ext cx="2208216" cy="646331"/>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2: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sequence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DRAM commands</a:t>
            </a:r>
            <a:endParaRPr kumimoji="0" lang="en-US" sz="18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cxnSp>
        <p:nvCxnSpPr>
          <p:cNvPr id="422" name="Straight Arrow Connector 421">
            <a:extLst>
              <a:ext uri="{FF2B5EF4-FFF2-40B4-BE49-F238E27FC236}">
                <a16:creationId xmlns:a16="http://schemas.microsoft.com/office/drawing/2014/main" id="{847CFCE8-060D-8545-A201-97FA8F015EC6}"/>
              </a:ext>
            </a:extLst>
          </p:cNvPr>
          <p:cNvCxnSpPr>
            <a:cxnSpLocks/>
          </p:cNvCxnSpPr>
          <p:nvPr/>
        </p:nvCxnSpPr>
        <p:spPr>
          <a:xfrm>
            <a:off x="6114413" y="2625799"/>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graphicFrame>
        <p:nvGraphicFramePr>
          <p:cNvPr id="486" name="Table 485">
            <a:extLst>
              <a:ext uri="{FF2B5EF4-FFF2-40B4-BE49-F238E27FC236}">
                <a16:creationId xmlns:a16="http://schemas.microsoft.com/office/drawing/2014/main" id="{78791F7B-E9B4-9249-8D57-C9EF7EE495EA}"/>
              </a:ext>
            </a:extLst>
          </p:cNvPr>
          <p:cNvGraphicFramePr>
            <a:graphicFrameLocks noGrp="1"/>
          </p:cNvGraphicFramePr>
          <p:nvPr/>
        </p:nvGraphicFramePr>
        <p:xfrm>
          <a:off x="209136" y="4358395"/>
          <a:ext cx="2444077" cy="1356352"/>
        </p:xfrm>
        <a:graphic>
          <a:graphicData uri="http://schemas.openxmlformats.org/drawingml/2006/table">
            <a:tbl>
              <a:tblPr firstRow="1" bandRow="1">
                <a:tableStyleId>{5940675A-B579-460E-94D1-54222C63F5DA}</a:tableStyleId>
              </a:tblPr>
              <a:tblGrid>
                <a:gridCol w="2444077">
                  <a:extLst>
                    <a:ext uri="{9D8B030D-6E8A-4147-A177-3AD203B41FA5}">
                      <a16:colId xmlns:a16="http://schemas.microsoft.com/office/drawing/2014/main" val="3411314267"/>
                    </a:ext>
                  </a:extLst>
                </a:gridCol>
              </a:tblGrid>
              <a:tr h="341188">
                <a:tc>
                  <a:txBody>
                    <a:bodyPr/>
                    <a:lstStyle/>
                    <a:p>
                      <a:r>
                        <a:rPr lang="en-US" sz="1500" b="1" dirty="0">
                          <a:latin typeface="Courier New" panose="02070309020205020404" pitchFamily="49" charset="0"/>
                          <a:cs typeface="Courier New" panose="02070309020205020404" pitchFamily="49" charset="0"/>
                        </a:rPr>
                        <a:t>foo ()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9050" cap="flat" cmpd="sng" algn="ctr">
                      <a:noFill/>
                      <a:prstDash val="sys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9564133"/>
                  </a:ext>
                </a:extLst>
              </a:tr>
              <a:tr h="204063">
                <a:tc>
                  <a:txBody>
                    <a:bodyPr/>
                    <a:lstStyle/>
                    <a:p>
                      <a:endParaRPr lang="en-US" sz="600" b="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110005"/>
                  </a:ext>
                </a:extLst>
              </a:tr>
              <a:tr h="341188">
                <a:tc>
                  <a:txBody>
                    <a:bodyPr/>
                    <a:lstStyle/>
                    <a:p>
                      <a:r>
                        <a:rPr lang="en-US" sz="1500" b="0" i="1" dirty="0">
                          <a:latin typeface="Courier New" panose="02070309020205020404" pitchFamily="49" charset="0"/>
                          <a:cs typeface="Courier New" panose="02070309020205020404" pitchFamily="49" charset="0"/>
                        </a:rPr>
                        <a:t> </a:t>
                      </a:r>
                      <a:r>
                        <a:rPr lang="en-US" sz="1500" b="0" i="1" dirty="0" err="1">
                          <a:solidFill>
                            <a:srgbClr val="C00000"/>
                          </a:solidFill>
                          <a:latin typeface="Courier New" panose="02070309020205020404" pitchFamily="49" charset="0"/>
                          <a:cs typeface="Courier New" panose="02070309020205020404" pitchFamily="49" charset="0"/>
                        </a:rPr>
                        <a:t>bbop_new</a:t>
                      </a:r>
                      <a:endParaRPr lang="en-US" sz="1500" b="0" i="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16655706"/>
                  </a:ext>
                </a:extLst>
              </a:tr>
              <a:tr h="425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2"/>
                          </a:solidFill>
                          <a:latin typeface="Courier New" panose="02070309020205020404" pitchFamily="49" charset="0"/>
                          <a:cs typeface="Courier New" panose="02070309020205020404" pitchFamily="49" charset="0"/>
                        </a:rPr>
                        <a:t>  </a:t>
                      </a:r>
                    </a:p>
                    <a:p>
                      <a:r>
                        <a:rPr lang="en-US" sz="1500" b="1" dirty="0">
                          <a:latin typeface="Courier New" panose="02070309020205020404" pitchFamily="49" charset="0"/>
                          <a:cs typeface="Courier New" panose="02070309020205020404" pitchFamily="49" charset="0"/>
                        </a:rPr>
                        <a:t>}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9050" cap="flat" cmpd="sng" algn="ctr">
                      <a:no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27320"/>
                  </a:ext>
                </a:extLst>
              </a:tr>
            </a:tbl>
          </a:graphicData>
        </a:graphic>
      </p:graphicFrame>
      <p:cxnSp>
        <p:nvCxnSpPr>
          <p:cNvPr id="490" name="Straight Arrow Connector 489">
            <a:extLst>
              <a:ext uri="{FF2B5EF4-FFF2-40B4-BE49-F238E27FC236}">
                <a16:creationId xmlns:a16="http://schemas.microsoft.com/office/drawing/2014/main" id="{3B85649E-AF19-C741-9832-0401BA82F27F}"/>
              </a:ext>
            </a:extLst>
          </p:cNvPr>
          <p:cNvCxnSpPr>
            <a:cxnSpLocks/>
          </p:cNvCxnSpPr>
          <p:nvPr/>
        </p:nvCxnSpPr>
        <p:spPr>
          <a:xfrm>
            <a:off x="4773682" y="4972819"/>
            <a:ext cx="239766" cy="0"/>
          </a:xfrm>
          <a:prstGeom prst="straightConnector1">
            <a:avLst/>
          </a:prstGeom>
          <a:ln w="254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514" name="Group 513">
            <a:extLst>
              <a:ext uri="{FF2B5EF4-FFF2-40B4-BE49-F238E27FC236}">
                <a16:creationId xmlns:a16="http://schemas.microsoft.com/office/drawing/2014/main" id="{A08F4D0E-7D3F-7A48-86B1-0434036B7964}"/>
              </a:ext>
            </a:extLst>
          </p:cNvPr>
          <p:cNvGrpSpPr/>
          <p:nvPr/>
        </p:nvGrpSpPr>
        <p:grpSpPr>
          <a:xfrm>
            <a:off x="3268356" y="4230462"/>
            <a:ext cx="1427824" cy="1662994"/>
            <a:chOff x="2217624" y="4009629"/>
            <a:chExt cx="741370" cy="863478"/>
          </a:xfrm>
        </p:grpSpPr>
        <p:sp>
          <p:nvSpPr>
            <p:cNvPr id="515" name="Rounded Rectangle 514">
              <a:extLst>
                <a:ext uri="{FF2B5EF4-FFF2-40B4-BE49-F238E27FC236}">
                  <a16:creationId xmlns:a16="http://schemas.microsoft.com/office/drawing/2014/main" id="{08AF774E-E94E-4947-BF44-FD03B960F8C4}"/>
                </a:ext>
              </a:extLst>
            </p:cNvPr>
            <p:cNvSpPr/>
            <p:nvPr/>
          </p:nvSpPr>
          <p:spPr>
            <a:xfrm>
              <a:off x="2217624" y="4009629"/>
              <a:ext cx="741370" cy="72341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6" name="Rectangle 515">
              <a:extLst>
                <a:ext uri="{FF2B5EF4-FFF2-40B4-BE49-F238E27FC236}">
                  <a16:creationId xmlns:a16="http://schemas.microsoft.com/office/drawing/2014/main" id="{DD609931-2E46-0A4C-B315-50004B55606A}"/>
                </a:ext>
              </a:extLst>
            </p:cNvPr>
            <p:cNvSpPr/>
            <p:nvPr/>
          </p:nvSpPr>
          <p:spPr>
            <a:xfrm>
              <a:off x="2263266" y="4697485"/>
              <a:ext cx="636798" cy="17562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Control Unit</a:t>
              </a:r>
            </a:p>
          </p:txBody>
        </p:sp>
        <p:grpSp>
          <p:nvGrpSpPr>
            <p:cNvPr id="517" name="Group 516">
              <a:extLst>
                <a:ext uri="{FF2B5EF4-FFF2-40B4-BE49-F238E27FC236}">
                  <a16:creationId xmlns:a16="http://schemas.microsoft.com/office/drawing/2014/main" id="{38957CF0-65A1-AA45-80C1-0E8CD7734AB4}"/>
                </a:ext>
              </a:extLst>
            </p:cNvPr>
            <p:cNvGrpSpPr/>
            <p:nvPr/>
          </p:nvGrpSpPr>
          <p:grpSpPr>
            <a:xfrm>
              <a:off x="2389421" y="4106286"/>
              <a:ext cx="472920" cy="530098"/>
              <a:chOff x="1825441" y="5257201"/>
              <a:chExt cx="348402" cy="390525"/>
            </a:xfrm>
          </p:grpSpPr>
          <p:sp>
            <p:nvSpPr>
              <p:cNvPr id="518" name="Oval 517">
                <a:extLst>
                  <a:ext uri="{FF2B5EF4-FFF2-40B4-BE49-F238E27FC236}">
                    <a16:creationId xmlns:a16="http://schemas.microsoft.com/office/drawing/2014/main" id="{82D077C6-3D0F-3541-A76C-EB4E48A284DB}"/>
                  </a:ext>
                </a:extLst>
              </p:cNvPr>
              <p:cNvSpPr/>
              <p:nvPr/>
            </p:nvSpPr>
            <p:spPr>
              <a:xfrm>
                <a:off x="1825441" y="525720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9" name="Oval 518">
                <a:extLst>
                  <a:ext uri="{FF2B5EF4-FFF2-40B4-BE49-F238E27FC236}">
                    <a16:creationId xmlns:a16="http://schemas.microsoft.com/office/drawing/2014/main" id="{AB48AD88-6CB8-1D40-843A-730A6C34712D}"/>
                  </a:ext>
                </a:extLst>
              </p:cNvPr>
              <p:cNvSpPr/>
              <p:nvPr/>
            </p:nvSpPr>
            <p:spPr>
              <a:xfrm>
                <a:off x="2054971" y="5374676"/>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0" name="Oval 519">
                <a:extLst>
                  <a:ext uri="{FF2B5EF4-FFF2-40B4-BE49-F238E27FC236}">
                    <a16:creationId xmlns:a16="http://schemas.microsoft.com/office/drawing/2014/main" id="{7F44A061-D99D-5A43-9E51-DE4141D729AD}"/>
                  </a:ext>
                </a:extLst>
              </p:cNvPr>
              <p:cNvSpPr/>
              <p:nvPr/>
            </p:nvSpPr>
            <p:spPr>
              <a:xfrm>
                <a:off x="1825441" y="553025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521" name="Curved Connector 520">
                <a:extLst>
                  <a:ext uri="{FF2B5EF4-FFF2-40B4-BE49-F238E27FC236}">
                    <a16:creationId xmlns:a16="http://schemas.microsoft.com/office/drawing/2014/main" id="{C9579566-E314-B146-8DAA-B14A04E4AFFF}"/>
                  </a:ext>
                </a:extLst>
              </p:cNvPr>
              <p:cNvCxnSpPr>
                <a:cxnSpLocks/>
                <a:stCxn id="518" idx="6"/>
                <a:endCxn id="519" idx="0"/>
              </p:cNvCxnSpPr>
              <p:nvPr/>
            </p:nvCxnSpPr>
            <p:spPr>
              <a:xfrm>
                <a:off x="1944313" y="5315939"/>
                <a:ext cx="170094" cy="58737"/>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2" name="Curved Connector 521">
                <a:extLst>
                  <a:ext uri="{FF2B5EF4-FFF2-40B4-BE49-F238E27FC236}">
                    <a16:creationId xmlns:a16="http://schemas.microsoft.com/office/drawing/2014/main" id="{3BED516E-BF3A-9747-9B5C-4087A9D12BE7}"/>
                  </a:ext>
                </a:extLst>
              </p:cNvPr>
              <p:cNvCxnSpPr>
                <a:cxnSpLocks/>
                <a:stCxn id="519" idx="2"/>
                <a:endCxn id="518" idx="4"/>
              </p:cNvCxnSpPr>
              <p:nvPr/>
            </p:nvCxnSpPr>
            <p:spPr>
              <a:xfrm rot="10800000">
                <a:off x="1884877" y="5374676"/>
                <a:ext cx="170094" cy="58738"/>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3" name="Curved Connector 522">
                <a:extLst>
                  <a:ext uri="{FF2B5EF4-FFF2-40B4-BE49-F238E27FC236}">
                    <a16:creationId xmlns:a16="http://schemas.microsoft.com/office/drawing/2014/main" id="{A76A2905-4981-4548-BFC9-8FA901B9F259}"/>
                  </a:ext>
                </a:extLst>
              </p:cNvPr>
              <p:cNvCxnSpPr>
                <a:cxnSpLocks/>
                <a:stCxn id="519" idx="4"/>
                <a:endCxn id="520" idx="6"/>
              </p:cNvCxnSpPr>
              <p:nvPr/>
            </p:nvCxnSpPr>
            <p:spPr>
              <a:xfrm rot="5400000">
                <a:off x="1980941" y="5455523"/>
                <a:ext cx="96838" cy="170094"/>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4" name="Curved Connector 523">
                <a:extLst>
                  <a:ext uri="{FF2B5EF4-FFF2-40B4-BE49-F238E27FC236}">
                    <a16:creationId xmlns:a16="http://schemas.microsoft.com/office/drawing/2014/main" id="{9FDFB617-090F-4840-B030-712021578D5C}"/>
                  </a:ext>
                </a:extLst>
              </p:cNvPr>
              <p:cNvCxnSpPr>
                <a:cxnSpLocks/>
                <a:stCxn id="520" idx="1"/>
                <a:endCxn id="518" idx="3"/>
              </p:cNvCxnSpPr>
              <p:nvPr/>
            </p:nvCxnSpPr>
            <p:spPr>
              <a:xfrm rot="5400000" flipH="1" flipV="1">
                <a:off x="1747858" y="5452464"/>
                <a:ext cx="189983" cy="12700"/>
              </a:xfrm>
              <a:prstGeom prst="curvedConnector3">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cxnSp>
        <p:nvCxnSpPr>
          <p:cNvPr id="491" name="Straight Arrow Connector 490">
            <a:extLst>
              <a:ext uri="{FF2B5EF4-FFF2-40B4-BE49-F238E27FC236}">
                <a16:creationId xmlns:a16="http://schemas.microsoft.com/office/drawing/2014/main" id="{B31F4B60-71E4-B941-8828-4F3B9440474D}"/>
              </a:ext>
            </a:extLst>
          </p:cNvPr>
          <p:cNvCxnSpPr>
            <a:cxnSpLocks/>
          </p:cNvCxnSpPr>
          <p:nvPr/>
        </p:nvCxnSpPr>
        <p:spPr>
          <a:xfrm>
            <a:off x="6855040" y="5072342"/>
            <a:ext cx="424333"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92" name="Oval 491">
            <a:extLst>
              <a:ext uri="{FF2B5EF4-FFF2-40B4-BE49-F238E27FC236}">
                <a16:creationId xmlns:a16="http://schemas.microsoft.com/office/drawing/2014/main" id="{12A4C154-7025-FD47-A024-BDD217DDFD58}"/>
              </a:ext>
            </a:extLst>
          </p:cNvPr>
          <p:cNvSpPr/>
          <p:nvPr/>
        </p:nvSpPr>
        <p:spPr>
          <a:xfrm rot="16200000" flipH="1">
            <a:off x="8866977" y="5952703"/>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3" name="Oval 492">
            <a:extLst>
              <a:ext uri="{FF2B5EF4-FFF2-40B4-BE49-F238E27FC236}">
                <a16:creationId xmlns:a16="http://schemas.microsoft.com/office/drawing/2014/main" id="{2874F35A-5065-F44D-AA27-27A15C79842D}"/>
              </a:ext>
            </a:extLst>
          </p:cNvPr>
          <p:cNvSpPr/>
          <p:nvPr/>
        </p:nvSpPr>
        <p:spPr>
          <a:xfrm rot="16200000" flipH="1">
            <a:off x="8866977" y="4841244"/>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nvGrpSpPr>
          <p:cNvPr id="7" name="Group 6">
            <a:extLst>
              <a:ext uri="{FF2B5EF4-FFF2-40B4-BE49-F238E27FC236}">
                <a16:creationId xmlns:a16="http://schemas.microsoft.com/office/drawing/2014/main" id="{9AFFF311-89B6-074A-8E50-84D97135160F}"/>
              </a:ext>
            </a:extLst>
          </p:cNvPr>
          <p:cNvGrpSpPr/>
          <p:nvPr/>
        </p:nvGrpSpPr>
        <p:grpSpPr>
          <a:xfrm>
            <a:off x="7378326" y="4574023"/>
            <a:ext cx="1598850" cy="1447274"/>
            <a:chOff x="7378326" y="4574023"/>
            <a:chExt cx="1598850" cy="1447274"/>
          </a:xfrm>
        </p:grpSpPr>
        <p:sp>
          <p:nvSpPr>
            <p:cNvPr id="481" name="Rounded Rectangle 480">
              <a:extLst>
                <a:ext uri="{FF2B5EF4-FFF2-40B4-BE49-F238E27FC236}">
                  <a16:creationId xmlns:a16="http://schemas.microsoft.com/office/drawing/2014/main" id="{4CC62BDE-543A-A646-AD15-2F6D0BA003C8}"/>
                </a:ext>
              </a:extLst>
            </p:cNvPr>
            <p:cNvSpPr/>
            <p:nvPr/>
          </p:nvSpPr>
          <p:spPr>
            <a:xfrm>
              <a:off x="7378326" y="4574023"/>
              <a:ext cx="1598850" cy="1447274"/>
            </a:xfrm>
            <a:prstGeom prst="roundRect">
              <a:avLst/>
            </a:prstGeom>
            <a:solidFill>
              <a:schemeClr val="bg1"/>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08" name="Rectangle 507">
              <a:extLst>
                <a:ext uri="{FF2B5EF4-FFF2-40B4-BE49-F238E27FC236}">
                  <a16:creationId xmlns:a16="http://schemas.microsoft.com/office/drawing/2014/main" id="{1674EF55-FBAC-C140-B105-969C7E8487A7}"/>
                </a:ext>
              </a:extLst>
            </p:cNvPr>
            <p:cNvSpPr/>
            <p:nvPr/>
          </p:nvSpPr>
          <p:spPr>
            <a:xfrm rot="16200000">
              <a:off x="7050052" y="5149985"/>
              <a:ext cx="1117742" cy="35900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prstClr val="black"/>
                  </a:solidFill>
                  <a:effectLst/>
                  <a:uLnTx/>
                  <a:uFillTx/>
                  <a:latin typeface="Cambria" panose="02040503050406030204" pitchFamily="18" charset="0"/>
                  <a:ea typeface="+mn-ea"/>
                  <a:cs typeface="Courier New" panose="02070309020205020404" pitchFamily="49" charset="0"/>
                </a:rPr>
                <a:t>ACT/PRE</a:t>
              </a:r>
            </a:p>
          </p:txBody>
        </p:sp>
        <p:cxnSp>
          <p:nvCxnSpPr>
            <p:cNvPr id="513" name="Straight Arrow Connector 512">
              <a:extLst>
                <a:ext uri="{FF2B5EF4-FFF2-40B4-BE49-F238E27FC236}">
                  <a16:creationId xmlns:a16="http://schemas.microsoft.com/office/drawing/2014/main" id="{67315A1D-7333-AF40-992D-CD542F832E8F}"/>
                </a:ext>
              </a:extLst>
            </p:cNvPr>
            <p:cNvCxnSpPr>
              <a:cxnSpLocks/>
            </p:cNvCxnSpPr>
            <p:nvPr/>
          </p:nvCxnSpPr>
          <p:spPr>
            <a:xfrm flipV="1">
              <a:off x="7756927" y="5327935"/>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686EEC01-1B3C-E648-9FD9-9FAA1DBE32F6}"/>
                </a:ext>
              </a:extLst>
            </p:cNvPr>
            <p:cNvGrpSpPr/>
            <p:nvPr/>
          </p:nvGrpSpPr>
          <p:grpSpPr>
            <a:xfrm>
              <a:off x="8308041" y="4657875"/>
              <a:ext cx="557538" cy="1269957"/>
              <a:chOff x="8308041" y="4657875"/>
              <a:chExt cx="557538" cy="1269957"/>
            </a:xfrm>
          </p:grpSpPr>
          <p:grpSp>
            <p:nvGrpSpPr>
              <p:cNvPr id="494" name="Group 493">
                <a:extLst>
                  <a:ext uri="{FF2B5EF4-FFF2-40B4-BE49-F238E27FC236}">
                    <a16:creationId xmlns:a16="http://schemas.microsoft.com/office/drawing/2014/main" id="{274DF094-4A4F-EE40-A2C8-396255F6A071}"/>
                  </a:ext>
                </a:extLst>
              </p:cNvPr>
              <p:cNvGrpSpPr/>
              <p:nvPr/>
            </p:nvGrpSpPr>
            <p:grpSpPr>
              <a:xfrm>
                <a:off x="8308041" y="4657875"/>
                <a:ext cx="557538" cy="1269957"/>
                <a:chOff x="4830795" y="4111398"/>
                <a:chExt cx="289491" cy="755921"/>
              </a:xfrm>
            </p:grpSpPr>
            <p:grpSp>
              <p:nvGrpSpPr>
                <p:cNvPr id="495" name="Group 494">
                  <a:extLst>
                    <a:ext uri="{FF2B5EF4-FFF2-40B4-BE49-F238E27FC236}">
                      <a16:creationId xmlns:a16="http://schemas.microsoft.com/office/drawing/2014/main" id="{E5755728-FCB9-8C4E-A32A-4028662ECD5C}"/>
                    </a:ext>
                  </a:extLst>
                </p:cNvPr>
                <p:cNvGrpSpPr/>
                <p:nvPr/>
              </p:nvGrpSpPr>
              <p:grpSpPr>
                <a:xfrm>
                  <a:off x="4830795" y="4111398"/>
                  <a:ext cx="289489" cy="755921"/>
                  <a:chOff x="4830795" y="4111398"/>
                  <a:chExt cx="289489" cy="755921"/>
                </a:xfrm>
              </p:grpSpPr>
              <p:sp>
                <p:nvSpPr>
                  <p:cNvPr id="497" name="Rectangle 496">
                    <a:extLst>
                      <a:ext uri="{FF2B5EF4-FFF2-40B4-BE49-F238E27FC236}">
                        <a16:creationId xmlns:a16="http://schemas.microsoft.com/office/drawing/2014/main" id="{4CF51F47-9CF9-E246-8AF7-923C6DFFD206}"/>
                      </a:ext>
                    </a:extLst>
                  </p:cNvPr>
                  <p:cNvSpPr/>
                  <p:nvPr/>
                </p:nvSpPr>
                <p:spPr>
                  <a:xfrm rot="16200000">
                    <a:off x="4614131" y="4344138"/>
                    <a:ext cx="722817" cy="289489"/>
                  </a:xfrm>
                  <a:prstGeom prst="rect">
                    <a:avLst/>
                  </a:prstGeom>
                  <a:solidFill>
                    <a:srgbClr val="70AD4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8" name="Oval 497">
                    <a:extLst>
                      <a:ext uri="{FF2B5EF4-FFF2-40B4-BE49-F238E27FC236}">
                        <a16:creationId xmlns:a16="http://schemas.microsoft.com/office/drawing/2014/main" id="{08F4B84C-DC65-DC4A-9941-F10662BD6C08}"/>
                      </a:ext>
                    </a:extLst>
                  </p:cNvPr>
                  <p:cNvSpPr/>
                  <p:nvPr/>
                </p:nvSpPr>
                <p:spPr>
                  <a:xfrm rot="16200000" flipH="1">
                    <a:off x="4928537"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9" name="Oval 498">
                    <a:extLst>
                      <a:ext uri="{FF2B5EF4-FFF2-40B4-BE49-F238E27FC236}">
                        <a16:creationId xmlns:a16="http://schemas.microsoft.com/office/drawing/2014/main" id="{E795B588-B028-1E44-97F4-6AC8A2F616A4}"/>
                      </a:ext>
                    </a:extLst>
                  </p:cNvPr>
                  <p:cNvSpPr/>
                  <p:nvPr/>
                </p:nvSpPr>
                <p:spPr>
                  <a:xfrm rot="16200000" flipH="1">
                    <a:off x="5018879"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0" name="Oval 499">
                    <a:extLst>
                      <a:ext uri="{FF2B5EF4-FFF2-40B4-BE49-F238E27FC236}">
                        <a16:creationId xmlns:a16="http://schemas.microsoft.com/office/drawing/2014/main" id="{189C9B04-5FAE-244B-9F2B-53D0DCC3CAEB}"/>
                      </a:ext>
                    </a:extLst>
                  </p:cNvPr>
                  <p:cNvSpPr/>
                  <p:nvPr/>
                </p:nvSpPr>
                <p:spPr>
                  <a:xfrm rot="16200000" flipH="1">
                    <a:off x="4928537"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1" name="Oval 500">
                    <a:extLst>
                      <a:ext uri="{FF2B5EF4-FFF2-40B4-BE49-F238E27FC236}">
                        <a16:creationId xmlns:a16="http://schemas.microsoft.com/office/drawing/2014/main" id="{EBEE26E3-3CFD-3E45-AFAA-C5A356787197}"/>
                      </a:ext>
                    </a:extLst>
                  </p:cNvPr>
                  <p:cNvSpPr/>
                  <p:nvPr/>
                </p:nvSpPr>
                <p:spPr>
                  <a:xfrm rot="16200000" flipH="1">
                    <a:off x="5018879"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96" name="Rectangle 495">
                  <a:extLst>
                    <a:ext uri="{FF2B5EF4-FFF2-40B4-BE49-F238E27FC236}">
                      <a16:creationId xmlns:a16="http://schemas.microsoft.com/office/drawing/2014/main" id="{D894887A-25F1-1F44-BEEE-9C506341120D}"/>
                    </a:ext>
                  </a:extLst>
                </p:cNvPr>
                <p:cNvSpPr/>
                <p:nvPr/>
              </p:nvSpPr>
              <p:spPr>
                <a:xfrm rot="16200000">
                  <a:off x="4819059" y="4476133"/>
                  <a:ext cx="575362" cy="27093"/>
                </a:xfrm>
                <a:prstGeom prst="rect">
                  <a:avLst/>
                </a:prstGeom>
                <a:pattFill prst="dkVert">
                  <a:fgClr>
                    <a:srgbClr val="FFC000">
                      <a:lumMod val="60000"/>
                      <a:lumOff val="40000"/>
                    </a:srgbClr>
                  </a:fgClr>
                  <a:bgClr>
                    <a:sysClr val="window" lastClr="FFFFFF"/>
                  </a:bgClr>
                </a:patt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grpSp>
            <p:nvGrpSpPr>
              <p:cNvPr id="502" name="Group 501">
                <a:extLst>
                  <a:ext uri="{FF2B5EF4-FFF2-40B4-BE49-F238E27FC236}">
                    <a16:creationId xmlns:a16="http://schemas.microsoft.com/office/drawing/2014/main" id="{2DB1DD8B-FB18-8849-9A9F-035F264A4AC8}"/>
                  </a:ext>
                </a:extLst>
              </p:cNvPr>
              <p:cNvGrpSpPr/>
              <p:nvPr/>
            </p:nvGrpSpPr>
            <p:grpSpPr>
              <a:xfrm rot="16200000">
                <a:off x="8185361" y="5143465"/>
                <a:ext cx="756076" cy="293602"/>
                <a:chOff x="4340198" y="1826549"/>
                <a:chExt cx="485918" cy="276639"/>
              </a:xfrm>
            </p:grpSpPr>
            <p:sp>
              <p:nvSpPr>
                <p:cNvPr id="503" name="Rectangle 502">
                  <a:extLst>
                    <a:ext uri="{FF2B5EF4-FFF2-40B4-BE49-F238E27FC236}">
                      <a16:creationId xmlns:a16="http://schemas.microsoft.com/office/drawing/2014/main" id="{8F40DD31-E5D3-1949-BB4A-77B0A48B9C3C}"/>
                    </a:ext>
                  </a:extLst>
                </p:cNvPr>
                <p:cNvSpPr/>
                <p:nvPr/>
              </p:nvSpPr>
              <p:spPr>
                <a:xfrm>
                  <a:off x="4340198" y="1826549"/>
                  <a:ext cx="174612" cy="276637"/>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4" name="Rectangle 503">
                  <a:extLst>
                    <a:ext uri="{FF2B5EF4-FFF2-40B4-BE49-F238E27FC236}">
                      <a16:creationId xmlns:a16="http://schemas.microsoft.com/office/drawing/2014/main" id="{A95F48CB-8E25-8B4E-AE80-FF1A55ADD162}"/>
                    </a:ext>
                  </a:extLst>
                </p:cNvPr>
                <p:cNvSpPr/>
                <p:nvPr/>
              </p:nvSpPr>
              <p:spPr>
                <a:xfrm>
                  <a:off x="4651504" y="1826550"/>
                  <a:ext cx="174612" cy="276638"/>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528" name="Oval 527">
                <a:extLst>
                  <a:ext uri="{FF2B5EF4-FFF2-40B4-BE49-F238E27FC236}">
                    <a16:creationId xmlns:a16="http://schemas.microsoft.com/office/drawing/2014/main" id="{18A4C544-1AC7-8549-9BF1-30B0708AB663}"/>
                  </a:ext>
                </a:extLst>
              </p:cNvPr>
              <p:cNvSpPr>
                <a:spLocks noChangeAspect="1"/>
              </p:cNvSpPr>
              <p:nvPr/>
            </p:nvSpPr>
            <p:spPr>
              <a:xfrm>
                <a:off x="8788782" y="582428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9" name="Oval 528">
                <a:extLst>
                  <a:ext uri="{FF2B5EF4-FFF2-40B4-BE49-F238E27FC236}">
                    <a16:creationId xmlns:a16="http://schemas.microsoft.com/office/drawing/2014/main" id="{5EC38BF4-30F8-1543-A138-A684F818BBD9}"/>
                  </a:ext>
                </a:extLst>
              </p:cNvPr>
              <p:cNvSpPr>
                <a:spLocks noChangeAspect="1"/>
              </p:cNvSpPr>
              <p:nvPr/>
            </p:nvSpPr>
            <p:spPr>
              <a:xfrm>
                <a:off x="8782340" y="472079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graphicFrame>
        <p:nvGraphicFramePr>
          <p:cNvPr id="531" name="Table 530">
            <a:extLst>
              <a:ext uri="{FF2B5EF4-FFF2-40B4-BE49-F238E27FC236}">
                <a16:creationId xmlns:a16="http://schemas.microsoft.com/office/drawing/2014/main" id="{1229032C-D001-F644-92AC-B94E443D54F6}"/>
              </a:ext>
            </a:extLst>
          </p:cNvPr>
          <p:cNvGraphicFramePr>
            <a:graphicFrameLocks noGrp="1"/>
          </p:cNvGraphicFramePr>
          <p:nvPr/>
        </p:nvGraphicFramePr>
        <p:xfrm>
          <a:off x="5082745" y="4275721"/>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ACT/PRE/PRE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33" name="Straight Connector 532">
            <a:extLst>
              <a:ext uri="{FF2B5EF4-FFF2-40B4-BE49-F238E27FC236}">
                <a16:creationId xmlns:a16="http://schemas.microsoft.com/office/drawing/2014/main" id="{9F194B97-A4A4-1F4A-A3A1-1A1C65904476}"/>
              </a:ext>
            </a:extLst>
          </p:cNvPr>
          <p:cNvCxnSpPr/>
          <p:nvPr/>
        </p:nvCxnSpPr>
        <p:spPr>
          <a:xfrm>
            <a:off x="129785" y="3596854"/>
            <a:ext cx="8884429" cy="0"/>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535" name="Group 534">
            <a:extLst>
              <a:ext uri="{FF2B5EF4-FFF2-40B4-BE49-F238E27FC236}">
                <a16:creationId xmlns:a16="http://schemas.microsoft.com/office/drawing/2014/main" id="{96685389-20B3-8146-B6CF-E569C240BE1C}"/>
              </a:ext>
            </a:extLst>
          </p:cNvPr>
          <p:cNvGrpSpPr/>
          <p:nvPr/>
        </p:nvGrpSpPr>
        <p:grpSpPr>
          <a:xfrm>
            <a:off x="2307434" y="931164"/>
            <a:ext cx="1931355" cy="2049796"/>
            <a:chOff x="2307434" y="1557252"/>
            <a:chExt cx="1931355" cy="2049796"/>
          </a:xfrm>
        </p:grpSpPr>
        <p:grpSp>
          <p:nvGrpSpPr>
            <p:cNvPr id="416" name="Group 415">
              <a:extLst>
                <a:ext uri="{FF2B5EF4-FFF2-40B4-BE49-F238E27FC236}">
                  <a16:creationId xmlns:a16="http://schemas.microsoft.com/office/drawing/2014/main" id="{D06BFF73-B8EA-3D47-ADEB-7CFAD8555C79}"/>
                </a:ext>
              </a:extLst>
            </p:cNvPr>
            <p:cNvGrpSpPr/>
            <p:nvPr/>
          </p:nvGrpSpPr>
          <p:grpSpPr>
            <a:xfrm>
              <a:off x="2660496" y="1557252"/>
              <a:ext cx="1578293" cy="2049796"/>
              <a:chOff x="2755612" y="1974313"/>
              <a:chExt cx="1578293" cy="2049796"/>
            </a:xfrm>
          </p:grpSpPr>
          <p:grpSp>
            <p:nvGrpSpPr>
              <p:cNvPr id="414" name="Group 413">
                <a:extLst>
                  <a:ext uri="{FF2B5EF4-FFF2-40B4-BE49-F238E27FC236}">
                    <a16:creationId xmlns:a16="http://schemas.microsoft.com/office/drawing/2014/main" id="{8D26F9AA-55CA-5743-8D81-55784DD770A5}"/>
                  </a:ext>
                </a:extLst>
              </p:cNvPr>
              <p:cNvGrpSpPr/>
              <p:nvPr/>
            </p:nvGrpSpPr>
            <p:grpSpPr>
              <a:xfrm>
                <a:off x="2755612" y="2475443"/>
                <a:ext cx="1578293" cy="1548666"/>
                <a:chOff x="3211452" y="2874384"/>
                <a:chExt cx="1578293" cy="1548666"/>
              </a:xfrm>
            </p:grpSpPr>
            <p:sp>
              <p:nvSpPr>
                <p:cNvPr id="379" name="Rounded Rectangle 378">
                  <a:extLst>
                    <a:ext uri="{FF2B5EF4-FFF2-40B4-BE49-F238E27FC236}">
                      <a16:creationId xmlns:a16="http://schemas.microsoft.com/office/drawing/2014/main" id="{2E7BFECB-70FA-7F47-80F2-805C0314D392}"/>
                    </a:ext>
                  </a:extLst>
                </p:cNvPr>
                <p:cNvSpPr/>
                <p:nvPr/>
              </p:nvSpPr>
              <p:spPr>
                <a:xfrm>
                  <a:off x="3211452" y="2874384"/>
                  <a:ext cx="1466613" cy="1204068"/>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8" name="Group 407">
                  <a:extLst>
                    <a:ext uri="{FF2B5EF4-FFF2-40B4-BE49-F238E27FC236}">
                      <a16:creationId xmlns:a16="http://schemas.microsoft.com/office/drawing/2014/main" id="{A14FF517-2E12-FC47-882D-2E8C59A93BBB}"/>
                    </a:ext>
                  </a:extLst>
                </p:cNvPr>
                <p:cNvGrpSpPr/>
                <p:nvPr/>
              </p:nvGrpSpPr>
              <p:grpSpPr>
                <a:xfrm>
                  <a:off x="3412005" y="3198852"/>
                  <a:ext cx="1161942" cy="528322"/>
                  <a:chOff x="3412005" y="3198852"/>
                  <a:chExt cx="1161942" cy="528322"/>
                </a:xfrm>
              </p:grpSpPr>
              <p:grpSp>
                <p:nvGrpSpPr>
                  <p:cNvPr id="381" name="Group 380">
                    <a:extLst>
                      <a:ext uri="{FF2B5EF4-FFF2-40B4-BE49-F238E27FC236}">
                        <a16:creationId xmlns:a16="http://schemas.microsoft.com/office/drawing/2014/main" id="{2E0EFF5E-6202-DA47-8AD7-65046C1735C1}"/>
                      </a:ext>
                    </a:extLst>
                  </p:cNvPr>
                  <p:cNvGrpSpPr/>
                  <p:nvPr/>
                </p:nvGrpSpPr>
                <p:grpSpPr>
                  <a:xfrm>
                    <a:off x="3412005" y="3198852"/>
                    <a:ext cx="1128558" cy="528322"/>
                    <a:chOff x="1332999" y="4174190"/>
                    <a:chExt cx="1175252" cy="550180"/>
                  </a:xfrm>
                </p:grpSpPr>
                <p:grpSp>
                  <p:nvGrpSpPr>
                    <p:cNvPr id="383" name="Group 382">
                      <a:extLst>
                        <a:ext uri="{FF2B5EF4-FFF2-40B4-BE49-F238E27FC236}">
                          <a16:creationId xmlns:a16="http://schemas.microsoft.com/office/drawing/2014/main" id="{90112E02-8E4D-764B-81E5-B5AE43416020}"/>
                        </a:ext>
                      </a:extLst>
                    </p:cNvPr>
                    <p:cNvGrpSpPr/>
                    <p:nvPr/>
                  </p:nvGrpSpPr>
                  <p:grpSpPr>
                    <a:xfrm>
                      <a:off x="2147787" y="4431167"/>
                      <a:ext cx="360464" cy="69048"/>
                      <a:chOff x="4793112" y="4167661"/>
                      <a:chExt cx="360464" cy="69048"/>
                    </a:xfrm>
                  </p:grpSpPr>
                  <p:cxnSp>
                    <p:nvCxnSpPr>
                      <p:cNvPr id="394" name="Straight Connector 393">
                        <a:extLst>
                          <a:ext uri="{FF2B5EF4-FFF2-40B4-BE49-F238E27FC236}">
                            <a16:creationId xmlns:a16="http://schemas.microsoft.com/office/drawing/2014/main" id="{0F5DE70C-DCDB-9047-8B2D-0972443A5BD8}"/>
                          </a:ext>
                        </a:extLst>
                      </p:cNvPr>
                      <p:cNvCxnSpPr/>
                      <p:nvPr/>
                    </p:nvCxnSpPr>
                    <p:spPr>
                      <a:xfrm flipH="1">
                        <a:off x="4793112" y="4202185"/>
                        <a:ext cx="345242" cy="0"/>
                      </a:xfrm>
                      <a:prstGeom prst="line">
                        <a:avLst/>
                      </a:prstGeom>
                      <a:solidFill>
                        <a:schemeClr val="tx1"/>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5" name="Flowchart: Connector 11">
                        <a:extLst>
                          <a:ext uri="{FF2B5EF4-FFF2-40B4-BE49-F238E27FC236}">
                            <a16:creationId xmlns:a16="http://schemas.microsoft.com/office/drawing/2014/main" id="{2632382D-A056-FD43-AD2C-A7F8EA1831BF}"/>
                          </a:ext>
                        </a:extLst>
                      </p:cNvPr>
                      <p:cNvSpPr/>
                      <p:nvPr/>
                    </p:nvSpPr>
                    <p:spPr>
                      <a:xfrm>
                        <a:off x="5084528" y="4167661"/>
                        <a:ext cx="69048"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4" name="Group 383">
                      <a:extLst>
                        <a:ext uri="{FF2B5EF4-FFF2-40B4-BE49-F238E27FC236}">
                          <a16:creationId xmlns:a16="http://schemas.microsoft.com/office/drawing/2014/main" id="{DC6B394D-4AC6-4D4B-9472-BE87C07F22F8}"/>
                        </a:ext>
                      </a:extLst>
                    </p:cNvPr>
                    <p:cNvGrpSpPr/>
                    <p:nvPr/>
                  </p:nvGrpSpPr>
                  <p:grpSpPr>
                    <a:xfrm>
                      <a:off x="1333740" y="4250347"/>
                      <a:ext cx="414294" cy="69048"/>
                      <a:chOff x="3838217" y="3992220"/>
                      <a:chExt cx="414294" cy="69048"/>
                    </a:xfrm>
                  </p:grpSpPr>
                  <p:cxnSp>
                    <p:nvCxnSpPr>
                      <p:cNvPr id="392" name="Straight Connector 391">
                        <a:extLst>
                          <a:ext uri="{FF2B5EF4-FFF2-40B4-BE49-F238E27FC236}">
                            <a16:creationId xmlns:a16="http://schemas.microsoft.com/office/drawing/2014/main" id="{7430DEA5-979B-1E4D-8B44-1B147801909E}"/>
                          </a:ext>
                        </a:extLst>
                      </p:cNvPr>
                      <p:cNvCxnSpPr/>
                      <p:nvPr/>
                    </p:nvCxnSpPr>
                    <p:spPr>
                      <a:xfrm flipH="1">
                        <a:off x="3907266" y="4026731"/>
                        <a:ext cx="345245" cy="0"/>
                      </a:xfrm>
                      <a:prstGeom prst="line">
                        <a:avLst/>
                      </a:prstGeom>
                      <a:solidFill>
                        <a:schemeClr val="tx1"/>
                      </a:solidFill>
                      <a:ln w="12700" cap="flat" cmpd="sng" algn="ctr">
                        <a:solidFill>
                          <a:schemeClr val="tx1"/>
                        </a:solidFill>
                        <a:prstDash val="solid"/>
                      </a:ln>
                      <a:effectLst/>
                    </p:spPr>
                  </p:cxnSp>
                  <p:sp>
                    <p:nvSpPr>
                      <p:cNvPr id="393" name="Flowchart: Connector 8">
                        <a:extLst>
                          <a:ext uri="{FF2B5EF4-FFF2-40B4-BE49-F238E27FC236}">
                            <a16:creationId xmlns:a16="http://schemas.microsoft.com/office/drawing/2014/main" id="{E95AB8CB-F0A3-7D42-88D4-8FD7C5BFF50F}"/>
                          </a:ext>
                        </a:extLst>
                      </p:cNvPr>
                      <p:cNvSpPr/>
                      <p:nvPr/>
                    </p:nvSpPr>
                    <p:spPr>
                      <a:xfrm>
                        <a:off x="3838217" y="3992220"/>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5" name="Group 384">
                      <a:extLst>
                        <a:ext uri="{FF2B5EF4-FFF2-40B4-BE49-F238E27FC236}">
                          <a16:creationId xmlns:a16="http://schemas.microsoft.com/office/drawing/2014/main" id="{1C6DFE12-5613-F64E-9744-3B5530C3E624}"/>
                        </a:ext>
                      </a:extLst>
                    </p:cNvPr>
                    <p:cNvGrpSpPr/>
                    <p:nvPr/>
                  </p:nvGrpSpPr>
                  <p:grpSpPr>
                    <a:xfrm>
                      <a:off x="1341169" y="4431167"/>
                      <a:ext cx="406864" cy="69048"/>
                      <a:chOff x="3845646" y="4269682"/>
                      <a:chExt cx="406864" cy="69048"/>
                    </a:xfrm>
                  </p:grpSpPr>
                  <p:cxnSp>
                    <p:nvCxnSpPr>
                      <p:cNvPr id="390" name="Straight Connector 389">
                        <a:extLst>
                          <a:ext uri="{FF2B5EF4-FFF2-40B4-BE49-F238E27FC236}">
                            <a16:creationId xmlns:a16="http://schemas.microsoft.com/office/drawing/2014/main" id="{5923A7B9-B94E-A848-A136-F6DE99FC773A}"/>
                          </a:ext>
                        </a:extLst>
                      </p:cNvPr>
                      <p:cNvCxnSpPr/>
                      <p:nvPr/>
                    </p:nvCxnSpPr>
                    <p:spPr>
                      <a:xfrm flipH="1">
                        <a:off x="3907266" y="4304207"/>
                        <a:ext cx="345244" cy="0"/>
                      </a:xfrm>
                      <a:prstGeom prst="line">
                        <a:avLst/>
                      </a:prstGeom>
                      <a:solidFill>
                        <a:schemeClr val="tx1"/>
                      </a:solidFill>
                      <a:ln w="12700" cap="flat" cmpd="sng" algn="ctr">
                        <a:solidFill>
                          <a:schemeClr val="tx1"/>
                        </a:solidFill>
                        <a:prstDash val="solid"/>
                      </a:ln>
                      <a:effectLst/>
                    </p:spPr>
                  </p:cxnSp>
                  <p:sp>
                    <p:nvSpPr>
                      <p:cNvPr id="391" name="Flowchart: Connector 9">
                        <a:extLst>
                          <a:ext uri="{FF2B5EF4-FFF2-40B4-BE49-F238E27FC236}">
                            <a16:creationId xmlns:a16="http://schemas.microsoft.com/office/drawing/2014/main" id="{4B77B613-2F03-6E4A-AD34-B8504D238286}"/>
                          </a:ext>
                        </a:extLst>
                      </p:cNvPr>
                      <p:cNvSpPr/>
                      <p:nvPr/>
                    </p:nvSpPr>
                    <p:spPr>
                      <a:xfrm>
                        <a:off x="3845646" y="4269682"/>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6" name="Group 385">
                      <a:extLst>
                        <a:ext uri="{FF2B5EF4-FFF2-40B4-BE49-F238E27FC236}">
                          <a16:creationId xmlns:a16="http://schemas.microsoft.com/office/drawing/2014/main" id="{C0A2E64F-6546-F042-811A-622AC14A99B1}"/>
                        </a:ext>
                      </a:extLst>
                    </p:cNvPr>
                    <p:cNvGrpSpPr/>
                    <p:nvPr/>
                  </p:nvGrpSpPr>
                  <p:grpSpPr>
                    <a:xfrm>
                      <a:off x="1332999" y="4593843"/>
                      <a:ext cx="390964" cy="69048"/>
                      <a:chOff x="3845645" y="4571954"/>
                      <a:chExt cx="390964" cy="69048"/>
                    </a:xfrm>
                  </p:grpSpPr>
                  <p:sp>
                    <p:nvSpPr>
                      <p:cNvPr id="388" name="Flowchart: Connector 9">
                        <a:extLst>
                          <a:ext uri="{FF2B5EF4-FFF2-40B4-BE49-F238E27FC236}">
                            <a16:creationId xmlns:a16="http://schemas.microsoft.com/office/drawing/2014/main" id="{CFB88838-9CFC-BE4E-998E-9F66DC098730}"/>
                          </a:ext>
                        </a:extLst>
                      </p:cNvPr>
                      <p:cNvSpPr/>
                      <p:nvPr/>
                    </p:nvSpPr>
                    <p:spPr>
                      <a:xfrm>
                        <a:off x="3845645" y="4571954"/>
                        <a:ext cx="69047"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389" name="Straight Connector 388">
                        <a:extLst>
                          <a:ext uri="{FF2B5EF4-FFF2-40B4-BE49-F238E27FC236}">
                            <a16:creationId xmlns:a16="http://schemas.microsoft.com/office/drawing/2014/main" id="{38D784D0-9C48-EA4C-9B1D-0EDF227F3BAE}"/>
                          </a:ext>
                        </a:extLst>
                      </p:cNvPr>
                      <p:cNvCxnSpPr/>
                      <p:nvPr/>
                    </p:nvCxnSpPr>
                    <p:spPr>
                      <a:xfrm flipH="1">
                        <a:off x="3891367" y="4615548"/>
                        <a:ext cx="345242" cy="0"/>
                      </a:xfrm>
                      <a:prstGeom prst="line">
                        <a:avLst/>
                      </a:prstGeom>
                      <a:solidFill>
                        <a:schemeClr val="tx1"/>
                      </a:solidFill>
                      <a:ln w="12700" cap="flat" cmpd="sng" algn="ctr">
                        <a:solidFill>
                          <a:schemeClr val="tx1"/>
                        </a:solidFill>
                        <a:prstDash val="solid"/>
                      </a:ln>
                      <a:effectLst/>
                    </p:spPr>
                  </p:cxnSp>
                </p:grpSp>
                <p:sp>
                  <p:nvSpPr>
                    <p:cNvPr id="387" name="Oval 386">
                      <a:extLst>
                        <a:ext uri="{FF2B5EF4-FFF2-40B4-BE49-F238E27FC236}">
                          <a16:creationId xmlns:a16="http://schemas.microsoft.com/office/drawing/2014/main" id="{B9309423-001F-EC4B-A985-B4DEBFFAD982}"/>
                        </a:ext>
                      </a:extLst>
                    </p:cNvPr>
                    <p:cNvSpPr>
                      <a:spLocks noChangeAspect="1"/>
                    </p:cNvSpPr>
                    <p:nvPr/>
                  </p:nvSpPr>
                  <p:spPr>
                    <a:xfrm>
                      <a:off x="1650303" y="4174190"/>
                      <a:ext cx="550179" cy="550180"/>
                    </a:xfrm>
                    <a:prstGeom prst="ellipse">
                      <a:avLst/>
                    </a:prstGeom>
                    <a:solidFill>
                      <a:srgbClr val="D3DBD5"/>
                    </a:solidFill>
                    <a:ln w="127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US" sz="2022"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sp>
                <p:nvSpPr>
                  <p:cNvPr id="382" name="TextBox 381">
                    <a:extLst>
                      <a:ext uri="{FF2B5EF4-FFF2-40B4-BE49-F238E27FC236}">
                        <a16:creationId xmlns:a16="http://schemas.microsoft.com/office/drawing/2014/main" id="{0169CB78-9A64-3943-AAF8-0F621B786CF9}"/>
                      </a:ext>
                    </a:extLst>
                  </p:cNvPr>
                  <p:cNvSpPr txBox="1"/>
                  <p:nvPr/>
                </p:nvSpPr>
                <p:spPr>
                  <a:xfrm>
                    <a:off x="3694179" y="3310909"/>
                    <a:ext cx="879768" cy="3294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a:t>
                    </a:r>
                  </a:p>
                </p:txBody>
              </p:sp>
            </p:grpSp>
            <p:sp>
              <p:nvSpPr>
                <p:cNvPr id="396" name="Rectangle 395">
                  <a:extLst>
                    <a:ext uri="{FF2B5EF4-FFF2-40B4-BE49-F238E27FC236}">
                      <a16:creationId xmlns:a16="http://schemas.microsoft.com/office/drawing/2014/main" id="{253C3A41-5E8D-9945-B93A-5F07E7684541}"/>
                    </a:ext>
                  </a:extLst>
                </p:cNvPr>
                <p:cNvSpPr/>
                <p:nvPr/>
              </p:nvSpPr>
              <p:spPr>
                <a:xfrm>
                  <a:off x="3226497" y="4084496"/>
                  <a:ext cx="156324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MAJ/NOT logic</a:t>
                  </a:r>
                </a:p>
              </p:txBody>
            </p:sp>
          </p:grpSp>
          <p:sp>
            <p:nvSpPr>
              <p:cNvPr id="415" name="Rectangle 414">
                <a:extLst>
                  <a:ext uri="{FF2B5EF4-FFF2-40B4-BE49-F238E27FC236}">
                    <a16:creationId xmlns:a16="http://schemas.microsoft.com/office/drawing/2014/main" id="{D2DF1CC8-CF8C-4941-8135-FD7570C97FD7}"/>
                  </a:ext>
                </a:extLst>
              </p:cNvPr>
              <p:cNvSpPr/>
              <p:nvPr/>
            </p:nvSpPr>
            <p:spPr>
              <a:xfrm>
                <a:off x="2785694" y="1974313"/>
                <a:ext cx="1443921" cy="52322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1: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 logic</a:t>
                </a:r>
              </a:p>
            </p:txBody>
          </p:sp>
        </p:grpSp>
        <p:sp>
          <p:nvSpPr>
            <p:cNvPr id="534" name="Right Arrow 533">
              <a:extLst>
                <a:ext uri="{FF2B5EF4-FFF2-40B4-BE49-F238E27FC236}">
                  <a16:creationId xmlns:a16="http://schemas.microsoft.com/office/drawing/2014/main" id="{444D3331-2F50-DA42-AB1E-B39351D5CBEF}"/>
                </a:ext>
              </a:extLst>
            </p:cNvPr>
            <p:cNvSpPr/>
            <p:nvPr/>
          </p:nvSpPr>
          <p:spPr>
            <a:xfrm>
              <a:off x="2307434" y="2619261"/>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mc:AlternateContent xmlns:mc="http://schemas.openxmlformats.org/markup-compatibility/2006" xmlns:a14="http://schemas.microsoft.com/office/drawing/2010/main">
        <mc:Choice Requires="a14">
          <p:sp>
            <p:nvSpPr>
              <p:cNvPr id="156" name="Rectangle 155">
                <a:extLst>
                  <a:ext uri="{FF2B5EF4-FFF2-40B4-BE49-F238E27FC236}">
                    <a16:creationId xmlns:a16="http://schemas.microsoft.com/office/drawing/2014/main" id="{EF9D8263-4725-9041-8503-14C3B104646A}"/>
                  </a:ext>
                </a:extLst>
              </p:cNvPr>
              <p:cNvSpPr/>
              <p:nvPr/>
            </p:nvSpPr>
            <p:spPr>
              <a:xfrm>
                <a:off x="4548574" y="3029879"/>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156" name="Rectangle 155">
                <a:extLst>
                  <a:ext uri="{FF2B5EF4-FFF2-40B4-BE49-F238E27FC236}">
                    <a16:creationId xmlns:a16="http://schemas.microsoft.com/office/drawing/2014/main" id="{EF9D8263-4725-9041-8503-14C3B104646A}"/>
                  </a:ext>
                </a:extLst>
              </p:cNvPr>
              <p:cNvSpPr>
                <a:spLocks noRot="1" noChangeAspect="1" noMove="1" noResize="1" noEditPoints="1" noAdjustHandles="1" noChangeArrowheads="1" noChangeShapeType="1" noTextEdit="1"/>
              </p:cNvSpPr>
              <p:nvPr/>
            </p:nvSpPr>
            <p:spPr>
              <a:xfrm>
                <a:off x="4548574" y="3029879"/>
                <a:ext cx="1559686" cy="338554"/>
              </a:xfrm>
              <a:prstGeom prst="rect">
                <a:avLst/>
              </a:prstGeom>
              <a:blipFill>
                <a:blip r:embed="rId4"/>
                <a:stretch>
                  <a:fillRect t="-3571" b="-214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ysClr val="windowText" lastClr="000000"/>
                                    </a:solidFill>
                                    <a:latin typeface="Cambria Math" panose="02040503050406030204" pitchFamily="18" charset="0"/>
                                    <a:ea typeface="Cambria Math" panose="02040503050406030204" pitchFamily="18" charset="0"/>
                                  </a:rPr>
                                  <m:t>𝜇</m:t>
                                </m:r>
                                <m:r>
                                  <a:rPr lang="en-US" sz="1300" b="0" i="1" smtClean="0">
                                    <a:solidFill>
                                      <a:sysClr val="windowText" lastClr="000000"/>
                                    </a:solidFill>
                                    <a:latin typeface="Cambria Math" panose="02040503050406030204" pitchFamily="18" charset="0"/>
                                    <a:ea typeface="Cambria Math" panose="02040503050406030204" pitchFamily="18" charset="0"/>
                                  </a:rPr>
                                  <m:t>𝑃𝑟𝑜𝑔𝑟𝑎𝑚</m:t>
                                </m:r>
                              </m:oMath>
                            </m:oMathPara>
                          </a14:m>
                          <a:endParaRPr lang="en-US" sz="1300" b="0" dirty="0"/>
                        </a:p>
                      </a:txBody>
                      <a:tcPr marL="121921" marR="121921" marT="0" marB="0">
                        <a:lnL w="12700" cmpd="sng">
                          <a:noFill/>
                        </a:lnL>
                        <a:lnT w="12700" cmpd="sng">
                          <a:noFill/>
                        </a:lnT>
                        <a:solidFill>
                          <a:schemeClr val="bg1"/>
                        </a:solid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rgbClr val="C00000"/>
                                    </a:solidFill>
                                    <a:latin typeface="Cambria Math" panose="02040503050406030204" pitchFamily="18" charset="0"/>
                                    <a:ea typeface="Cambria Math" panose="02040503050406030204" pitchFamily="18" charset="0"/>
                                  </a:rPr>
                                  <m:t>𝜇</m:t>
                                </m:r>
                                <m:r>
                                  <a:rPr lang="en-US" sz="1300" b="0" i="1" smtClean="0">
                                    <a:solidFill>
                                      <a:srgbClr val="C00000"/>
                                    </a:solidFill>
                                    <a:latin typeface="Cambria Math" panose="02040503050406030204" pitchFamily="18" charset="0"/>
                                    <a:ea typeface="Cambria Math" panose="02040503050406030204" pitchFamily="18" charset="0"/>
                                  </a:rPr>
                                  <m:t>𝑃𝑟𝑜𝑔𝑟𝑎𝑚</m:t>
                                </m:r>
                              </m:oMath>
                            </m:oMathPara>
                          </a14:m>
                          <a:endParaRPr lang="en-US" sz="1300" b="0" dirty="0">
                            <a:solidFill>
                              <a:srgbClr val="C00000"/>
                            </a:solidFill>
                          </a:endParaRPr>
                        </a:p>
                      </a:txBody>
                      <a:tcPr marL="121921" marR="121921" marT="0" marB="0">
                        <a:lnL w="12700" cmpd="sng">
                          <a:noFill/>
                        </a:lnL>
                        <a:lnB w="12700" cmpd="sng">
                          <a:noFill/>
                        </a:lnB>
                        <a:solidFill>
                          <a:srgbClr val="FFBFBF">
                            <a:alpha val="20000"/>
                          </a:srgbClr>
                        </a:solid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Choice>
        <mc:Fallback xmlns="">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extLst>
                  <p:ext uri="{D42A27DB-BD31-4B8C-83A1-F6EECF244321}">
                    <p14:modId xmlns:p14="http://schemas.microsoft.com/office/powerpoint/2010/main" val="346212060"/>
                  </p:ext>
                </p:extLst>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endParaRPr lang="en-US"/>
                        </a:p>
                      </a:txBody>
                      <a:tcPr marL="121921" marR="121921" marT="0" marB="0">
                        <a:lnL w="12700" cmpd="sng">
                          <a:noFill/>
                        </a:lnL>
                        <a:lnT w="12700" cmpd="sng">
                          <a:noFill/>
                        </a:lnT>
                        <a:blipFill>
                          <a:blip r:embed="rId5"/>
                          <a:stretch>
                            <a:fillRect r="-103093" b="-104348"/>
                          </a:stretch>
                        </a:blip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endParaRPr lang="en-US"/>
                        </a:p>
                      </a:txBody>
                      <a:tcPr marL="121921" marR="121921" marT="0" marB="0">
                        <a:lnL w="12700" cmpd="sng">
                          <a:noFill/>
                        </a:lnL>
                        <a:lnB w="12700" cmpd="sng">
                          <a:noFill/>
                        </a:lnB>
                        <a:blipFill>
                          <a:blip r:embed="rId5"/>
                          <a:stretch>
                            <a:fillRect t="-100000" r="-103093" b="-4348"/>
                          </a:stretch>
                        </a:blip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Fallback>
      </mc:AlternateContent>
      <p:grpSp>
        <p:nvGrpSpPr>
          <p:cNvPr id="536" name="Group 535">
            <a:extLst>
              <a:ext uri="{FF2B5EF4-FFF2-40B4-BE49-F238E27FC236}">
                <a16:creationId xmlns:a16="http://schemas.microsoft.com/office/drawing/2014/main" id="{2560DD54-9826-2C47-AB02-2D240A0B9D80}"/>
              </a:ext>
            </a:extLst>
          </p:cNvPr>
          <p:cNvGrpSpPr/>
          <p:nvPr/>
        </p:nvGrpSpPr>
        <p:grpSpPr>
          <a:xfrm>
            <a:off x="6427968" y="1254721"/>
            <a:ext cx="2581861" cy="876925"/>
            <a:chOff x="6398771" y="1855706"/>
            <a:chExt cx="2581861" cy="876925"/>
          </a:xfrm>
        </p:grpSpPr>
        <p:grpSp>
          <p:nvGrpSpPr>
            <p:cNvPr id="411" name="Group 410">
              <a:extLst>
                <a:ext uri="{FF2B5EF4-FFF2-40B4-BE49-F238E27FC236}">
                  <a16:creationId xmlns:a16="http://schemas.microsoft.com/office/drawing/2014/main" id="{FF418A7D-059D-6D42-81F6-DBE7E7D21647}"/>
                </a:ext>
              </a:extLst>
            </p:cNvPr>
            <p:cNvGrpSpPr/>
            <p:nvPr/>
          </p:nvGrpSpPr>
          <p:grpSpPr>
            <a:xfrm>
              <a:off x="7799060" y="2499642"/>
              <a:ext cx="981071" cy="194415"/>
              <a:chOff x="8915995" y="2957417"/>
              <a:chExt cx="981071" cy="194415"/>
            </a:xfrm>
          </p:grpSpPr>
          <p:sp>
            <p:nvSpPr>
              <p:cNvPr id="318" name="Rectangle 317">
                <a:extLst>
                  <a:ext uri="{FF2B5EF4-FFF2-40B4-BE49-F238E27FC236}">
                    <a16:creationId xmlns:a16="http://schemas.microsoft.com/office/drawing/2014/main" id="{C992AC50-DC13-E74F-88D1-7802744C36A9}"/>
                  </a:ext>
                </a:extLst>
              </p:cNvPr>
              <p:cNvSpPr/>
              <p:nvPr/>
            </p:nvSpPr>
            <p:spPr>
              <a:xfrm>
                <a:off x="8915995" y="2960414"/>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19" name="Rectangle 318">
                <a:extLst>
                  <a:ext uri="{FF2B5EF4-FFF2-40B4-BE49-F238E27FC236}">
                    <a16:creationId xmlns:a16="http://schemas.microsoft.com/office/drawing/2014/main" id="{D80906D0-E127-714F-9EEF-4E0EBC42F894}"/>
                  </a:ext>
                </a:extLst>
              </p:cNvPr>
              <p:cNvSpPr/>
              <p:nvPr/>
            </p:nvSpPr>
            <p:spPr>
              <a:xfrm>
                <a:off x="9115367" y="2960414"/>
                <a:ext cx="193681" cy="181779"/>
              </a:xfrm>
              <a:prstGeom prst="rect">
                <a:avLst/>
              </a:prstGeom>
              <a:solidFill>
                <a:srgbClr val="FFF5CC"/>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0" name="Rectangle 319">
                <a:extLst>
                  <a:ext uri="{FF2B5EF4-FFF2-40B4-BE49-F238E27FC236}">
                    <a16:creationId xmlns:a16="http://schemas.microsoft.com/office/drawing/2014/main" id="{E73B4CC9-DBE2-9A44-A34E-CCAD535F3A01}"/>
                  </a:ext>
                </a:extLst>
              </p:cNvPr>
              <p:cNvSpPr/>
              <p:nvPr/>
            </p:nvSpPr>
            <p:spPr>
              <a:xfrm>
                <a:off x="9302399" y="2958834"/>
                <a:ext cx="193681" cy="181779"/>
              </a:xfrm>
              <a:prstGeom prst="rect">
                <a:avLst/>
              </a:prstGeom>
              <a:solidFill>
                <a:srgbClr val="CCDFFF"/>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1" name="Rectangle 320">
                <a:extLst>
                  <a:ext uri="{FF2B5EF4-FFF2-40B4-BE49-F238E27FC236}">
                    <a16:creationId xmlns:a16="http://schemas.microsoft.com/office/drawing/2014/main" id="{FD7D0DC0-81B9-D944-BADC-40C28F06EC59}"/>
                  </a:ext>
                </a:extLst>
              </p:cNvPr>
              <p:cNvSpPr/>
              <p:nvPr/>
            </p:nvSpPr>
            <p:spPr>
              <a:xfrm>
                <a:off x="9498287" y="2957417"/>
                <a:ext cx="193681" cy="181779"/>
              </a:xfrm>
              <a:prstGeom prst="rect">
                <a:avLst/>
              </a:prstGeom>
              <a:solidFill>
                <a:srgbClr val="A8D4AA"/>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2" name="Rectangle 321">
                <a:extLst>
                  <a:ext uri="{FF2B5EF4-FFF2-40B4-BE49-F238E27FC236}">
                    <a16:creationId xmlns:a16="http://schemas.microsoft.com/office/drawing/2014/main" id="{2BB41B32-4625-3E4E-879F-E44646621104}"/>
                  </a:ext>
                </a:extLst>
              </p:cNvPr>
              <p:cNvSpPr/>
              <p:nvPr/>
            </p:nvSpPr>
            <p:spPr>
              <a:xfrm>
                <a:off x="9695138" y="2958836"/>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3" name="Rectangle 322">
                <a:extLst>
                  <a:ext uri="{FF2B5EF4-FFF2-40B4-BE49-F238E27FC236}">
                    <a16:creationId xmlns:a16="http://schemas.microsoft.com/office/drawing/2014/main" id="{B16A6573-C63A-604E-BCF7-11033B6B437F}"/>
                  </a:ext>
                </a:extLst>
              </p:cNvPr>
              <p:cNvSpPr/>
              <p:nvPr/>
            </p:nvSpPr>
            <p:spPr>
              <a:xfrm>
                <a:off x="8924556" y="2970053"/>
                <a:ext cx="972510" cy="1817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sp>
          <p:nvSpPr>
            <p:cNvPr id="324" name="Alternate Process 323">
              <a:extLst>
                <a:ext uri="{FF2B5EF4-FFF2-40B4-BE49-F238E27FC236}">
                  <a16:creationId xmlns:a16="http://schemas.microsoft.com/office/drawing/2014/main" id="{38133FEE-43AB-C44A-8F12-40B52477EF96}"/>
                </a:ext>
              </a:extLst>
            </p:cNvPr>
            <p:cNvSpPr/>
            <p:nvPr/>
          </p:nvSpPr>
          <p:spPr>
            <a:xfrm>
              <a:off x="6413697" y="2171484"/>
              <a:ext cx="2507323" cy="561147"/>
            </a:xfrm>
            <a:prstGeom prst="flowChartAlternateProcess">
              <a:avLst/>
            </a:prstGeom>
            <a:no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rPr>
              </a:br>
              <a:endPar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mc:AlternateContent xmlns:mc="http://schemas.openxmlformats.org/markup-compatibility/2006" xmlns:a14="http://schemas.microsoft.com/office/drawing/2010/main">
          <mc:Choice Requires="a14">
            <p:sp>
              <p:nvSpPr>
                <p:cNvPr id="325" name="Rectangle 324">
                  <a:extLst>
                    <a:ext uri="{FF2B5EF4-FFF2-40B4-BE49-F238E27FC236}">
                      <a16:creationId xmlns:a16="http://schemas.microsoft.com/office/drawing/2014/main" id="{CDDEC419-1959-D94D-A13C-5010ED3DF0FC}"/>
                    </a:ext>
                  </a:extLst>
                </p:cNvPr>
                <p:cNvSpPr/>
                <p:nvPr/>
              </p:nvSpPr>
              <p:spPr>
                <a:xfrm>
                  <a:off x="6398771" y="1855706"/>
                  <a:ext cx="2581861"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14:m>
                    <m:oMath xmlns:m="http://schemas.openxmlformats.org/officeDocument/2006/math">
                      <m:r>
                        <a:rPr kumimoji="0" lang="en-US" sz="1600" b="0" i="1" u="none" strike="noStrike" kern="1200" cap="none" spc="0" normalizeH="0" baseline="0" noProof="0">
                          <a:ln>
                            <a:noFill/>
                          </a:ln>
                          <a:solidFill>
                            <a:srgbClr val="2E5597"/>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Program</a:t>
                  </a:r>
                </a:p>
              </p:txBody>
            </p:sp>
          </mc:Choice>
          <mc:Fallback xmlns="">
            <p:sp>
              <p:nvSpPr>
                <p:cNvPr id="325" name="Rectangle 324">
                  <a:extLst>
                    <a:ext uri="{FF2B5EF4-FFF2-40B4-BE49-F238E27FC236}">
                      <a16:creationId xmlns:a16="http://schemas.microsoft.com/office/drawing/2014/main" id="{CDDEC419-1959-D94D-A13C-5010ED3DF0FC}"/>
                    </a:ext>
                  </a:extLst>
                </p:cNvPr>
                <p:cNvSpPr>
                  <a:spLocks noRot="1" noChangeAspect="1" noMove="1" noResize="1" noEditPoints="1" noAdjustHandles="1" noChangeArrowheads="1" noChangeShapeType="1" noTextEdit="1"/>
                </p:cNvSpPr>
                <p:nvPr/>
              </p:nvSpPr>
              <p:spPr>
                <a:xfrm>
                  <a:off x="6398771" y="1855706"/>
                  <a:ext cx="2581861" cy="338554"/>
                </a:xfrm>
                <a:prstGeom prst="rect">
                  <a:avLst/>
                </a:prstGeom>
                <a:blipFill>
                  <a:blip r:embed="rId6"/>
                  <a:stretch>
                    <a:fillRect t="-3571" b="-21429"/>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510" name="Rectangle 509">
                <a:extLst>
                  <a:ext uri="{FF2B5EF4-FFF2-40B4-BE49-F238E27FC236}">
                    <a16:creationId xmlns:a16="http://schemas.microsoft.com/office/drawing/2014/main" id="{9C6CE501-A4E7-5B41-86A1-C530B64A3437}"/>
                  </a:ext>
                </a:extLst>
              </p:cNvPr>
              <p:cNvSpPr/>
              <p:nvPr/>
            </p:nvSpPr>
            <p:spPr>
              <a:xfrm>
                <a:off x="5062752" y="5549825"/>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510" name="Rectangle 509">
                <a:extLst>
                  <a:ext uri="{FF2B5EF4-FFF2-40B4-BE49-F238E27FC236}">
                    <a16:creationId xmlns:a16="http://schemas.microsoft.com/office/drawing/2014/main" id="{9C6CE501-A4E7-5B41-86A1-C530B64A3437}"/>
                  </a:ext>
                </a:extLst>
              </p:cNvPr>
              <p:cNvSpPr>
                <a:spLocks noRot="1" noChangeAspect="1" noMove="1" noResize="1" noEditPoints="1" noAdjustHandles="1" noChangeArrowheads="1" noChangeShapeType="1" noTextEdit="1"/>
              </p:cNvSpPr>
              <p:nvPr/>
            </p:nvSpPr>
            <p:spPr>
              <a:xfrm>
                <a:off x="5062752" y="5549825"/>
                <a:ext cx="1559686" cy="338554"/>
              </a:xfrm>
              <a:prstGeom prst="rect">
                <a:avLst/>
              </a:prstGeom>
              <a:blipFill>
                <a:blip r:embed="rId7"/>
                <a:stretch>
                  <a:fillRect t="-3571" b="-25000"/>
                </a:stretch>
              </a:blipFill>
            </p:spPr>
            <p:txBody>
              <a:bodyPr/>
              <a:lstStyle/>
              <a:p>
                <a:r>
                  <a:rPr lang="en-US">
                    <a:noFill/>
                  </a:rPr>
                  <a:t> </a:t>
                </a:r>
              </a:p>
            </p:txBody>
          </p:sp>
        </mc:Fallback>
      </mc:AlternateContent>
      <p:sp>
        <p:nvSpPr>
          <p:cNvPr id="3" name="Slide Number Placeholder 2">
            <a:extLst>
              <a:ext uri="{FF2B5EF4-FFF2-40B4-BE49-F238E27FC236}">
                <a16:creationId xmlns:a16="http://schemas.microsoft.com/office/drawing/2014/main" id="{18B084E8-0945-D9F1-7BD0-9820A0057E94}"/>
              </a:ext>
            </a:extLst>
          </p:cNvPr>
          <p:cNvSpPr txBox="1">
            <a:spLocks/>
          </p:cNvSpPr>
          <p:nvPr/>
        </p:nvSpPr>
        <p:spPr>
          <a:xfrm>
            <a:off x="7006213" y="6448251"/>
            <a:ext cx="20574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a:defRPr/>
            </a:pPr>
            <a:fld id="{FDEAB76D-489F-BC47-AE8A-9A4958F60173}" type="slidenum">
              <a:rPr lang="en-CH" sz="1600" smtClean="0">
                <a:latin typeface="Garamond" panose="02020404030301010803" pitchFamily="18" charset="0"/>
                <a:ea typeface="Tahoma" panose="020B0604030504040204" pitchFamily="34" charset="0"/>
                <a:cs typeface="Tahoma" panose="020B0604030504040204" pitchFamily="34" charset="0"/>
              </a:rPr>
              <a:pPr algn="r" defTabSz="457200">
                <a:defRPr/>
              </a:pPr>
              <a:t>34</a:t>
            </a:fld>
            <a:endParaRPr lang="en-CH" sz="1600">
              <a:latin typeface="Garamond" panose="02020404030301010803" pitchFamily="18"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452930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7"/>
                                        </p:tgtEl>
                                        <p:attrNameLst>
                                          <p:attrName>style.visibility</p:attrName>
                                        </p:attrNameLst>
                                      </p:cBhvr>
                                      <p:to>
                                        <p:strVal val="visible"/>
                                      </p:to>
                                    </p:set>
                                    <p:animEffect transition="in" filter="fade">
                                      <p:cBhvr>
                                        <p:cTn id="7" dur="500"/>
                                        <p:tgtEl>
                                          <p:spTgt spid="15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9"/>
                                        </p:tgtEl>
                                        <p:attrNameLst>
                                          <p:attrName>style.visibility</p:attrName>
                                        </p:attrNameLst>
                                      </p:cBhvr>
                                      <p:to>
                                        <p:strVal val="visible"/>
                                      </p:to>
                                    </p:set>
                                    <p:animEffect transition="in" filter="fade">
                                      <p:cBhvr>
                                        <p:cTn id="12" dur="500"/>
                                        <p:tgtEl>
                                          <p:spTgt spid="159"/>
                                        </p:tgtEl>
                                      </p:cBhvr>
                                    </p:animEffect>
                                  </p:childTnLst>
                                </p:cTn>
                              </p:par>
                              <p:par>
                                <p:cTn id="13" presetID="10" presetClass="exit" presetSubtype="0" fill="hold" grpId="1" nodeType="withEffect">
                                  <p:stCondLst>
                                    <p:cond delay="0"/>
                                  </p:stCondLst>
                                  <p:childTnLst>
                                    <p:animEffect transition="out" filter="fade">
                                      <p:cBhvr>
                                        <p:cTn id="14" dur="500"/>
                                        <p:tgtEl>
                                          <p:spTgt spid="157"/>
                                        </p:tgtEl>
                                      </p:cBhvr>
                                    </p:animEffect>
                                    <p:set>
                                      <p:cBhvr>
                                        <p:cTn id="15" dur="1" fill="hold">
                                          <p:stCondLst>
                                            <p:cond delay="499"/>
                                          </p:stCondLst>
                                        </p:cTn>
                                        <p:tgtEl>
                                          <p:spTgt spid="157"/>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500"/>
                                        <p:tgtEl>
                                          <p:spTgt spid="159"/>
                                        </p:tgtEl>
                                      </p:cBhvr>
                                    </p:animEffect>
                                    <p:set>
                                      <p:cBhvr>
                                        <p:cTn id="20" dur="1" fill="hold">
                                          <p:stCondLst>
                                            <p:cond delay="499"/>
                                          </p:stCondLst>
                                        </p:cTn>
                                        <p:tgtEl>
                                          <p:spTgt spid="159"/>
                                        </p:tgtEl>
                                        <p:attrNameLst>
                                          <p:attrName>style.visibility</p:attrName>
                                        </p:attrNameLst>
                                      </p:cBhvr>
                                      <p:to>
                                        <p:strVal val="hidden"/>
                                      </p:to>
                                    </p:set>
                                  </p:childTnLst>
                                </p:cTn>
                              </p:par>
                              <p:par>
                                <p:cTn id="21" presetID="10" presetClass="entr" presetSubtype="0" fill="hold" grpId="0" nodeType="withEffect">
                                  <p:stCondLst>
                                    <p:cond delay="0"/>
                                  </p:stCondLst>
                                  <p:childTnLst>
                                    <p:set>
                                      <p:cBhvr>
                                        <p:cTn id="22" dur="1" fill="hold">
                                          <p:stCondLst>
                                            <p:cond delay="0"/>
                                          </p:stCondLst>
                                        </p:cTn>
                                        <p:tgtEl>
                                          <p:spTgt spid="160"/>
                                        </p:tgtEl>
                                        <p:attrNameLst>
                                          <p:attrName>style.visibility</p:attrName>
                                        </p:attrNameLst>
                                      </p:cBhvr>
                                      <p:to>
                                        <p:strVal val="visible"/>
                                      </p:to>
                                    </p:set>
                                    <p:animEffect transition="in" filter="fade">
                                      <p:cBhvr>
                                        <p:cTn id="23" dur="50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animBg="1"/>
      <p:bldP spid="159" grpId="0" animBg="1"/>
      <p:bldP spid="159" grpId="1" animBg="1"/>
      <p:bldP spid="157" grpId="0" animBg="1"/>
      <p:bldP spid="157"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5069BC-5B11-7743-B528-35178FAE71ED}"/>
              </a:ext>
            </a:extLst>
          </p:cNvPr>
          <p:cNvGrpSpPr/>
          <p:nvPr/>
        </p:nvGrpSpPr>
        <p:grpSpPr>
          <a:xfrm>
            <a:off x="7116062" y="3738583"/>
            <a:ext cx="2105825" cy="2379840"/>
            <a:chOff x="7116062" y="3738583"/>
            <a:chExt cx="2105825" cy="2379840"/>
          </a:xfrm>
        </p:grpSpPr>
        <p:sp>
          <p:nvSpPr>
            <p:cNvPr id="480" name="Rectangle 479">
              <a:extLst>
                <a:ext uri="{FF2B5EF4-FFF2-40B4-BE49-F238E27FC236}">
                  <a16:creationId xmlns:a16="http://schemas.microsoft.com/office/drawing/2014/main" id="{9AFA37DF-98AF-2A42-A277-2415E78A0DFE}"/>
                </a:ext>
              </a:extLst>
            </p:cNvPr>
            <p:cNvSpPr/>
            <p:nvPr/>
          </p:nvSpPr>
          <p:spPr>
            <a:xfrm>
              <a:off x="7279373" y="4036626"/>
              <a:ext cx="1779205" cy="20817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2" name="Rectangle 511">
              <a:extLst>
                <a:ext uri="{FF2B5EF4-FFF2-40B4-BE49-F238E27FC236}">
                  <a16:creationId xmlns:a16="http://schemas.microsoft.com/office/drawing/2014/main" id="{700FA02F-65ED-7C4E-A239-5A4A264BDB14}"/>
                </a:ext>
              </a:extLst>
            </p:cNvPr>
            <p:cNvSpPr/>
            <p:nvPr/>
          </p:nvSpPr>
          <p:spPr>
            <a:xfrm>
              <a:off x="7116062" y="3738583"/>
              <a:ext cx="2105825"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sp>
          <p:nvSpPr>
            <p:cNvPr id="527" name="Rectangle 526">
              <a:extLst>
                <a:ext uri="{FF2B5EF4-FFF2-40B4-BE49-F238E27FC236}">
                  <a16:creationId xmlns:a16="http://schemas.microsoft.com/office/drawing/2014/main" id="{9784C941-66A3-5040-BA46-DAC418472FA1}"/>
                </a:ext>
              </a:extLst>
            </p:cNvPr>
            <p:cNvSpPr/>
            <p:nvPr/>
          </p:nvSpPr>
          <p:spPr>
            <a:xfrm>
              <a:off x="7365094" y="4022208"/>
              <a:ext cx="1704313" cy="58413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 result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 memory</a:t>
              </a:r>
            </a:p>
          </p:txBody>
        </p:sp>
      </p:grpSp>
      <p:sp>
        <p:nvSpPr>
          <p:cNvPr id="157" name="Rounded Rectangle 156">
            <a:extLst>
              <a:ext uri="{FF2B5EF4-FFF2-40B4-BE49-F238E27FC236}">
                <a16:creationId xmlns:a16="http://schemas.microsoft.com/office/drawing/2014/main" id="{2989069A-F661-FE42-B264-D815DC8F0544}"/>
              </a:ext>
            </a:extLst>
          </p:cNvPr>
          <p:cNvSpPr/>
          <p:nvPr/>
        </p:nvSpPr>
        <p:spPr>
          <a:xfrm>
            <a:off x="2517838" y="871442"/>
            <a:ext cx="1754690" cy="2223831"/>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nvGrpSpPr>
          <p:cNvPr id="539" name="Group 538">
            <a:extLst>
              <a:ext uri="{FF2B5EF4-FFF2-40B4-BE49-F238E27FC236}">
                <a16:creationId xmlns:a16="http://schemas.microsoft.com/office/drawing/2014/main" id="{69A25650-7088-E942-BE76-58AD68057FC5}"/>
              </a:ext>
            </a:extLst>
          </p:cNvPr>
          <p:cNvGrpSpPr/>
          <p:nvPr/>
        </p:nvGrpSpPr>
        <p:grpSpPr>
          <a:xfrm>
            <a:off x="2784191" y="3749514"/>
            <a:ext cx="4109777" cy="2461604"/>
            <a:chOff x="2784191" y="4268508"/>
            <a:chExt cx="4109777" cy="2461604"/>
          </a:xfrm>
        </p:grpSpPr>
        <p:sp>
          <p:nvSpPr>
            <p:cNvPr id="485" name="Rectangle 484">
              <a:extLst>
                <a:ext uri="{FF2B5EF4-FFF2-40B4-BE49-F238E27FC236}">
                  <a16:creationId xmlns:a16="http://schemas.microsoft.com/office/drawing/2014/main" id="{B6F33155-1D4A-2D44-8995-E31DEBF89CA4}"/>
                </a:ext>
              </a:extLst>
            </p:cNvPr>
            <p:cNvSpPr/>
            <p:nvPr/>
          </p:nvSpPr>
          <p:spPr>
            <a:xfrm>
              <a:off x="3159645" y="4569003"/>
              <a:ext cx="3707606" cy="1836613"/>
            </a:xfrm>
            <a:prstGeom prst="rect">
              <a:avLst/>
            </a:prstGeom>
            <a:solidFill>
              <a:srgbClr val="D4DAD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no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mc:AlternateContent xmlns:mc="http://schemas.openxmlformats.org/markup-compatibility/2006" xmlns:a14="http://schemas.microsoft.com/office/drawing/2010/main">
          <mc:Choice Requires="a14">
            <p:sp>
              <p:nvSpPr>
                <p:cNvPr id="506" name="Rectangle 505">
                  <a:extLst>
                    <a:ext uri="{FF2B5EF4-FFF2-40B4-BE49-F238E27FC236}">
                      <a16:creationId xmlns:a16="http://schemas.microsoft.com/office/drawing/2014/main" id="{AA201954-4CB7-F043-8993-22912F606DF1}"/>
                    </a:ext>
                  </a:extLst>
                </p:cNvPr>
                <p:cNvSpPr/>
                <p:nvPr/>
              </p:nvSpPr>
              <p:spPr>
                <a:xfrm>
                  <a:off x="3202188" y="4268508"/>
                  <a:ext cx="3691780" cy="55399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3: </a:t>
                  </a:r>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Execution according to </a:t>
                  </a:r>
                  <a14:m>
                    <m:oMath xmlns:m="http://schemas.openxmlformats.org/officeDocument/2006/math">
                      <m:r>
                        <m:rPr>
                          <m:sty m:val="p"/>
                        </m:rPr>
                        <a:rPr kumimoji="0" lang="en-US" sz="1400" b="0" i="0"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μ</m:t>
                      </m:r>
                    </m:oMath>
                  </a14:m>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a:t>
                  </a:r>
                </a:p>
              </p:txBody>
            </p:sp>
          </mc:Choice>
          <mc:Fallback xmlns="">
            <p:sp>
              <p:nvSpPr>
                <p:cNvPr id="506" name="Rectangle 505">
                  <a:extLst>
                    <a:ext uri="{FF2B5EF4-FFF2-40B4-BE49-F238E27FC236}">
                      <a16:creationId xmlns:a16="http://schemas.microsoft.com/office/drawing/2014/main" id="{AA201954-4CB7-F043-8993-22912F606DF1}"/>
                    </a:ext>
                  </a:extLst>
                </p:cNvPr>
                <p:cNvSpPr>
                  <a:spLocks noRot="1" noChangeAspect="1" noMove="1" noResize="1" noEditPoints="1" noAdjustHandles="1" noChangeArrowheads="1" noChangeShapeType="1" noTextEdit="1"/>
                </p:cNvSpPr>
                <p:nvPr/>
              </p:nvSpPr>
              <p:spPr>
                <a:xfrm>
                  <a:off x="3202188" y="4268508"/>
                  <a:ext cx="3691780" cy="553998"/>
                </a:xfrm>
                <a:prstGeom prst="rect">
                  <a:avLst/>
                </a:prstGeom>
                <a:blipFill>
                  <a:blip r:embed="rId3"/>
                  <a:stretch>
                    <a:fillRect t="-2273"/>
                  </a:stretch>
                </a:blipFill>
              </p:spPr>
              <p:txBody>
                <a:bodyPr/>
                <a:lstStyle/>
                <a:p>
                  <a:r>
                    <a:rPr lang="en-US">
                      <a:noFill/>
                    </a:rPr>
                    <a:t> </a:t>
                  </a:r>
                </a:p>
              </p:txBody>
            </p:sp>
          </mc:Fallback>
        </mc:AlternateContent>
        <p:sp>
          <p:nvSpPr>
            <p:cNvPr id="509" name="Rectangle 508">
              <a:extLst>
                <a:ext uri="{FF2B5EF4-FFF2-40B4-BE49-F238E27FC236}">
                  <a16:creationId xmlns:a16="http://schemas.microsoft.com/office/drawing/2014/main" id="{11EEB551-2120-B245-8E0A-A96351D3B463}"/>
                </a:ext>
              </a:extLst>
            </p:cNvPr>
            <p:cNvSpPr/>
            <p:nvPr/>
          </p:nvSpPr>
          <p:spPr>
            <a:xfrm>
              <a:off x="4078736" y="6391878"/>
              <a:ext cx="1795300" cy="33823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Memory Controller</a:t>
              </a:r>
            </a:p>
          </p:txBody>
        </p:sp>
        <p:sp>
          <p:nvSpPr>
            <p:cNvPr id="530" name="Right Arrow 529">
              <a:extLst>
                <a:ext uri="{FF2B5EF4-FFF2-40B4-BE49-F238E27FC236}">
                  <a16:creationId xmlns:a16="http://schemas.microsoft.com/office/drawing/2014/main" id="{7C5845D4-4CA6-3E42-B6D7-0362C943D4DB}"/>
                </a:ext>
              </a:extLst>
            </p:cNvPr>
            <p:cNvSpPr/>
            <p:nvPr/>
          </p:nvSpPr>
          <p:spPr>
            <a:xfrm>
              <a:off x="2784191" y="5423150"/>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538" name="Group 537">
            <a:extLst>
              <a:ext uri="{FF2B5EF4-FFF2-40B4-BE49-F238E27FC236}">
                <a16:creationId xmlns:a16="http://schemas.microsoft.com/office/drawing/2014/main" id="{08AF0EC2-609C-F644-8103-F442ADEE8FB0}"/>
              </a:ext>
            </a:extLst>
          </p:cNvPr>
          <p:cNvGrpSpPr/>
          <p:nvPr/>
        </p:nvGrpSpPr>
        <p:grpSpPr>
          <a:xfrm>
            <a:off x="66283" y="3742548"/>
            <a:ext cx="2652598" cy="2143375"/>
            <a:chOff x="66283" y="4261542"/>
            <a:chExt cx="2652598" cy="2143375"/>
          </a:xfrm>
        </p:grpSpPr>
        <p:sp>
          <p:nvSpPr>
            <p:cNvPr id="482" name="Rectangle 481">
              <a:extLst>
                <a:ext uri="{FF2B5EF4-FFF2-40B4-BE49-F238E27FC236}">
                  <a16:creationId xmlns:a16="http://schemas.microsoft.com/office/drawing/2014/main" id="{7ECC5597-7531-DD4A-A762-4F493DD7DC72}"/>
                </a:ext>
              </a:extLst>
            </p:cNvPr>
            <p:cNvSpPr/>
            <p:nvPr/>
          </p:nvSpPr>
          <p:spPr>
            <a:xfrm>
              <a:off x="66283" y="4555620"/>
              <a:ext cx="2652598" cy="18492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3" name="Rounded Rectangle 482">
              <a:extLst>
                <a:ext uri="{FF2B5EF4-FFF2-40B4-BE49-F238E27FC236}">
                  <a16:creationId xmlns:a16="http://schemas.microsoft.com/office/drawing/2014/main" id="{98B3D348-B9C5-7E40-8AF0-F8D66D07DD9B}"/>
                </a:ext>
              </a:extLst>
            </p:cNvPr>
            <p:cNvSpPr/>
            <p:nvPr/>
          </p:nvSpPr>
          <p:spPr>
            <a:xfrm>
              <a:off x="174824" y="4882613"/>
              <a:ext cx="2446884" cy="1422183"/>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4" name="Rectangle 483">
              <a:extLst>
                <a:ext uri="{FF2B5EF4-FFF2-40B4-BE49-F238E27FC236}">
                  <a16:creationId xmlns:a16="http://schemas.microsoft.com/office/drawing/2014/main" id="{26B285CE-11E6-1743-8406-B4E5D173D7B4}"/>
                </a:ext>
              </a:extLst>
            </p:cNvPr>
            <p:cNvSpPr/>
            <p:nvPr/>
          </p:nvSpPr>
          <p:spPr>
            <a:xfrm>
              <a:off x="777522" y="4261542"/>
              <a:ext cx="1069524"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487" name="Rectangle 486">
              <a:extLst>
                <a:ext uri="{FF2B5EF4-FFF2-40B4-BE49-F238E27FC236}">
                  <a16:creationId xmlns:a16="http://schemas.microsoft.com/office/drawing/2014/main" id="{1BCC0FA6-6593-B848-B7BB-4CB32A174C35}"/>
                </a:ext>
              </a:extLst>
            </p:cNvPr>
            <p:cNvSpPr/>
            <p:nvPr/>
          </p:nvSpPr>
          <p:spPr>
            <a:xfrm>
              <a:off x="291206" y="5444803"/>
              <a:ext cx="2036555" cy="327477"/>
            </a:xfrm>
            <a:prstGeom prst="rect">
              <a:avLst/>
            </a:prstGeom>
            <a:solidFill>
              <a:srgbClr val="FFBFC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1" name="Rectangle 510">
              <a:extLst>
                <a:ext uri="{FF2B5EF4-FFF2-40B4-BE49-F238E27FC236}">
                  <a16:creationId xmlns:a16="http://schemas.microsoft.com/office/drawing/2014/main" id="{6DEB2F96-2CE8-2048-A0CE-39C107EEA67F}"/>
                </a:ext>
              </a:extLst>
            </p:cNvPr>
            <p:cNvSpPr/>
            <p:nvPr/>
          </p:nvSpPr>
          <p:spPr>
            <a:xfrm>
              <a:off x="117482" y="4563039"/>
              <a:ext cx="2478051"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SIMDRAM-enabled application</a:t>
              </a:r>
            </a:p>
          </p:txBody>
        </p:sp>
      </p:grpSp>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sz="4000" b="1" dirty="0">
                <a:latin typeface="Cambria" panose="02040503050406030204" pitchFamily="18" charset="0"/>
              </a:rPr>
              <a:t>SIMDRAM Framework: Step 1 </a:t>
            </a:r>
          </a:p>
        </p:txBody>
      </p:sp>
      <p:graphicFrame>
        <p:nvGraphicFramePr>
          <p:cNvPr id="311" name="Table 310">
            <a:extLst>
              <a:ext uri="{FF2B5EF4-FFF2-40B4-BE49-F238E27FC236}">
                <a16:creationId xmlns:a16="http://schemas.microsoft.com/office/drawing/2014/main" id="{50A10DFB-237C-1B45-AB7A-463F2C2CCC5B}"/>
              </a:ext>
            </a:extLst>
          </p:cNvPr>
          <p:cNvGraphicFramePr>
            <a:graphicFrameLocks noGrp="1"/>
          </p:cNvGraphicFramePr>
          <p:nvPr/>
        </p:nvGraphicFramePr>
        <p:xfrm>
          <a:off x="4600883" y="1699346"/>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12" name="Rectangle 311">
            <a:extLst>
              <a:ext uri="{FF2B5EF4-FFF2-40B4-BE49-F238E27FC236}">
                <a16:creationId xmlns:a16="http://schemas.microsoft.com/office/drawing/2014/main" id="{D7280049-9ED3-3947-9F28-E8F495F29C7B}"/>
              </a:ext>
            </a:extLst>
          </p:cNvPr>
          <p:cNvSpPr/>
          <p:nvPr/>
        </p:nvSpPr>
        <p:spPr>
          <a:xfrm>
            <a:off x="6271191" y="1235618"/>
            <a:ext cx="2800096" cy="224445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314" name="Straight Arrow Connector 313">
            <a:extLst>
              <a:ext uri="{FF2B5EF4-FFF2-40B4-BE49-F238E27FC236}">
                <a16:creationId xmlns:a16="http://schemas.microsoft.com/office/drawing/2014/main" id="{989EFE27-25B1-1F44-B095-4CC257B80B80}"/>
              </a:ext>
            </a:extLst>
          </p:cNvPr>
          <p:cNvCxnSpPr>
            <a:cxnSpLocks/>
          </p:cNvCxnSpPr>
          <p:nvPr/>
        </p:nvCxnSpPr>
        <p:spPr>
          <a:xfrm>
            <a:off x="6114414" y="1827291"/>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46" name="Rectangle 345">
            <a:extLst>
              <a:ext uri="{FF2B5EF4-FFF2-40B4-BE49-F238E27FC236}">
                <a16:creationId xmlns:a16="http://schemas.microsoft.com/office/drawing/2014/main" id="{1DC1A0F9-70D7-B448-BC54-7750CE6339AE}"/>
              </a:ext>
            </a:extLst>
          </p:cNvPr>
          <p:cNvSpPr/>
          <p:nvPr/>
        </p:nvSpPr>
        <p:spPr>
          <a:xfrm>
            <a:off x="6854162" y="912400"/>
            <a:ext cx="2105825"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grpSp>
        <p:nvGrpSpPr>
          <p:cNvPr id="413" name="Group 412">
            <a:extLst>
              <a:ext uri="{FF2B5EF4-FFF2-40B4-BE49-F238E27FC236}">
                <a16:creationId xmlns:a16="http://schemas.microsoft.com/office/drawing/2014/main" id="{8A315B32-246B-344C-B00D-2D50360431A0}"/>
              </a:ext>
            </a:extLst>
          </p:cNvPr>
          <p:cNvGrpSpPr/>
          <p:nvPr/>
        </p:nvGrpSpPr>
        <p:grpSpPr>
          <a:xfrm>
            <a:off x="96203" y="908217"/>
            <a:ext cx="2108505" cy="2106083"/>
            <a:chOff x="185117" y="1916050"/>
            <a:chExt cx="2355144" cy="2549656"/>
          </a:xfrm>
        </p:grpSpPr>
        <p:sp>
          <p:nvSpPr>
            <p:cNvPr id="347" name="Rectangle 346">
              <a:extLst>
                <a:ext uri="{FF2B5EF4-FFF2-40B4-BE49-F238E27FC236}">
                  <a16:creationId xmlns:a16="http://schemas.microsoft.com/office/drawing/2014/main" id="{926A9443-4A7F-B340-B495-8DEC465CEB8F}"/>
                </a:ext>
              </a:extLst>
            </p:cNvPr>
            <p:cNvSpPr/>
            <p:nvPr/>
          </p:nvSpPr>
          <p:spPr>
            <a:xfrm>
              <a:off x="682041" y="1916050"/>
              <a:ext cx="119936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348" name="Rectangle 347">
              <a:extLst>
                <a:ext uri="{FF2B5EF4-FFF2-40B4-BE49-F238E27FC236}">
                  <a16:creationId xmlns:a16="http://schemas.microsoft.com/office/drawing/2014/main" id="{5DC29713-5DE8-524E-A574-56227018A709}"/>
                </a:ext>
              </a:extLst>
            </p:cNvPr>
            <p:cNvSpPr/>
            <p:nvPr/>
          </p:nvSpPr>
          <p:spPr>
            <a:xfrm>
              <a:off x="185117" y="2303641"/>
              <a:ext cx="2355144" cy="2138313"/>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9" name="Group 408">
              <a:extLst>
                <a:ext uri="{FF2B5EF4-FFF2-40B4-BE49-F238E27FC236}">
                  <a16:creationId xmlns:a16="http://schemas.microsoft.com/office/drawing/2014/main" id="{4BBB42AF-207D-8C44-9BEB-FC30D95D6D4B}"/>
                </a:ext>
              </a:extLst>
            </p:cNvPr>
            <p:cNvGrpSpPr/>
            <p:nvPr/>
          </p:nvGrpSpPr>
          <p:grpSpPr>
            <a:xfrm>
              <a:off x="290791" y="2622675"/>
              <a:ext cx="2112038" cy="1843031"/>
              <a:chOff x="290791" y="2622675"/>
              <a:chExt cx="2112038" cy="1843031"/>
            </a:xfrm>
          </p:grpSpPr>
          <p:sp>
            <p:nvSpPr>
              <p:cNvPr id="350" name="Rounded Rectangle 349">
                <a:extLst>
                  <a:ext uri="{FF2B5EF4-FFF2-40B4-BE49-F238E27FC236}">
                    <a16:creationId xmlns:a16="http://schemas.microsoft.com/office/drawing/2014/main" id="{6D3A1CD3-1656-4A4D-A9A0-DBA1702BECAE}"/>
                  </a:ext>
                </a:extLst>
              </p:cNvPr>
              <p:cNvSpPr/>
              <p:nvPr/>
            </p:nvSpPr>
            <p:spPr>
              <a:xfrm>
                <a:off x="290791" y="2622675"/>
                <a:ext cx="2112038" cy="146859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351" name="Group 350">
                <a:extLst>
                  <a:ext uri="{FF2B5EF4-FFF2-40B4-BE49-F238E27FC236}">
                    <a16:creationId xmlns:a16="http://schemas.microsoft.com/office/drawing/2014/main" id="{5CC6CC20-848A-8E46-936F-05C4F53EC60E}"/>
                  </a:ext>
                </a:extLst>
              </p:cNvPr>
              <p:cNvGrpSpPr/>
              <p:nvPr/>
            </p:nvGrpSpPr>
            <p:grpSpPr>
              <a:xfrm>
                <a:off x="377937" y="2784891"/>
                <a:ext cx="1970675" cy="1263750"/>
                <a:chOff x="867018" y="2489687"/>
                <a:chExt cx="2314002" cy="1360547"/>
              </a:xfrm>
            </p:grpSpPr>
            <p:grpSp>
              <p:nvGrpSpPr>
                <p:cNvPr id="353" name="Group 352">
                  <a:extLst>
                    <a:ext uri="{FF2B5EF4-FFF2-40B4-BE49-F238E27FC236}">
                      <a16:creationId xmlns:a16="http://schemas.microsoft.com/office/drawing/2014/main" id="{D3E7F195-04A5-4B4D-B2B8-43EF22AD9995}"/>
                    </a:ext>
                  </a:extLst>
                </p:cNvPr>
                <p:cNvGrpSpPr/>
                <p:nvPr/>
              </p:nvGrpSpPr>
              <p:grpSpPr>
                <a:xfrm>
                  <a:off x="1143322" y="2489687"/>
                  <a:ext cx="1235746" cy="391038"/>
                  <a:chOff x="2411760" y="3068960"/>
                  <a:chExt cx="6065150" cy="1584176"/>
                </a:xfrm>
                <a:solidFill>
                  <a:schemeClr val="tx1"/>
                </a:solidFill>
              </p:grpSpPr>
              <p:sp>
                <p:nvSpPr>
                  <p:cNvPr id="373" name="Flowchart: Delay 3">
                    <a:extLst>
                      <a:ext uri="{FF2B5EF4-FFF2-40B4-BE49-F238E27FC236}">
                        <a16:creationId xmlns:a16="http://schemas.microsoft.com/office/drawing/2014/main" id="{26B61A90-35A5-B849-8852-2CD7EC13F006}"/>
                      </a:ext>
                    </a:extLst>
                  </p:cNvPr>
                  <p:cNvSpPr/>
                  <p:nvPr/>
                </p:nvSpPr>
                <p:spPr>
                  <a:xfrm>
                    <a:off x="3707904" y="3068960"/>
                    <a:ext cx="1728192"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4" name="Straight Connector 373">
                    <a:extLst>
                      <a:ext uri="{FF2B5EF4-FFF2-40B4-BE49-F238E27FC236}">
                        <a16:creationId xmlns:a16="http://schemas.microsoft.com/office/drawing/2014/main" id="{9628BD32-F67E-7841-9609-8E2EAF01F2C3}"/>
                      </a:ext>
                    </a:extLst>
                  </p:cNvPr>
                  <p:cNvCxnSpPr/>
                  <p:nvPr/>
                </p:nvCxnSpPr>
                <p:spPr>
                  <a:xfrm flipH="1">
                    <a:off x="2627784" y="3284984"/>
                    <a:ext cx="1080120" cy="0"/>
                  </a:xfrm>
                  <a:prstGeom prst="line">
                    <a:avLst/>
                  </a:prstGeom>
                  <a:grpFill/>
                  <a:ln w="12700" cap="flat" cmpd="sng" algn="ctr">
                    <a:solidFill>
                      <a:schemeClr val="tx1"/>
                    </a:solidFill>
                    <a:prstDash val="solid"/>
                  </a:ln>
                  <a:effectLst/>
                </p:spPr>
              </p:cxnSp>
              <p:cxnSp>
                <p:nvCxnSpPr>
                  <p:cNvPr id="375" name="Straight Connector 374">
                    <a:extLst>
                      <a:ext uri="{FF2B5EF4-FFF2-40B4-BE49-F238E27FC236}">
                        <a16:creationId xmlns:a16="http://schemas.microsoft.com/office/drawing/2014/main" id="{BE6B1FC3-6068-1C4B-BCD7-1ADA7298461A}"/>
                      </a:ext>
                    </a:extLst>
                  </p:cNvPr>
                  <p:cNvCxnSpPr/>
                  <p:nvPr/>
                </p:nvCxnSpPr>
                <p:spPr>
                  <a:xfrm flipH="1">
                    <a:off x="2627784" y="4437112"/>
                    <a:ext cx="1080120" cy="0"/>
                  </a:xfrm>
                  <a:prstGeom prst="line">
                    <a:avLst/>
                  </a:prstGeom>
                  <a:grpFill/>
                  <a:ln w="12700" cap="flat" cmpd="sng" algn="ctr">
                    <a:solidFill>
                      <a:schemeClr val="tx1"/>
                    </a:solidFill>
                    <a:prstDash val="solid"/>
                  </a:ln>
                  <a:effectLst/>
                </p:spPr>
              </p:cxnSp>
              <p:cxnSp>
                <p:nvCxnSpPr>
                  <p:cNvPr id="376" name="Straight Connector 375">
                    <a:extLst>
                      <a:ext uri="{FF2B5EF4-FFF2-40B4-BE49-F238E27FC236}">
                        <a16:creationId xmlns:a16="http://schemas.microsoft.com/office/drawing/2014/main" id="{96839A2E-1158-9F4C-AE2B-5D4AF7550023}"/>
                      </a:ext>
                    </a:extLst>
                  </p:cNvPr>
                  <p:cNvCxnSpPr>
                    <a:cxnSpLocks/>
                  </p:cNvCxnSpPr>
                  <p:nvPr/>
                </p:nvCxnSpPr>
                <p:spPr>
                  <a:xfrm flipH="1">
                    <a:off x="5436099" y="3838796"/>
                    <a:ext cx="3040811" cy="0"/>
                  </a:xfrm>
                  <a:prstGeom prst="line">
                    <a:avLst/>
                  </a:prstGeom>
                  <a:grpFill/>
                  <a:ln w="12700" cap="flat" cmpd="sng" algn="ctr">
                    <a:solidFill>
                      <a:schemeClr val="tx1"/>
                    </a:solidFill>
                    <a:prstDash val="solid"/>
                  </a:ln>
                  <a:effectLst/>
                </p:spPr>
              </p:cxnSp>
              <p:sp>
                <p:nvSpPr>
                  <p:cNvPr id="377" name="Flowchart: Connector 8">
                    <a:extLst>
                      <a:ext uri="{FF2B5EF4-FFF2-40B4-BE49-F238E27FC236}">
                        <a16:creationId xmlns:a16="http://schemas.microsoft.com/office/drawing/2014/main" id="{60460D75-4240-344D-B9E2-7077639318F1}"/>
                      </a:ext>
                    </a:extLst>
                  </p:cNvPr>
                  <p:cNvSpPr/>
                  <p:nvPr/>
                </p:nvSpPr>
                <p:spPr>
                  <a:xfrm>
                    <a:off x="2411760" y="3176972"/>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78" name="Flowchart: Connector 9">
                    <a:extLst>
                      <a:ext uri="{FF2B5EF4-FFF2-40B4-BE49-F238E27FC236}">
                        <a16:creationId xmlns:a16="http://schemas.microsoft.com/office/drawing/2014/main" id="{6C096043-331C-E44A-8DFE-DBD98FCF6BAF}"/>
                      </a:ext>
                    </a:extLst>
                  </p:cNvPr>
                  <p:cNvSpPr/>
                  <p:nvPr/>
                </p:nvSpPr>
                <p:spPr>
                  <a:xfrm>
                    <a:off x="2435000" y="4329100"/>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grpSp>
              <p:nvGrpSpPr>
                <p:cNvPr id="354" name="Group 353">
                  <a:extLst>
                    <a:ext uri="{FF2B5EF4-FFF2-40B4-BE49-F238E27FC236}">
                      <a16:creationId xmlns:a16="http://schemas.microsoft.com/office/drawing/2014/main" id="{A4AA7C71-A6FF-2A47-B81E-D0A8BBD9DB39}"/>
                    </a:ext>
                  </a:extLst>
                </p:cNvPr>
                <p:cNvGrpSpPr/>
                <p:nvPr/>
              </p:nvGrpSpPr>
              <p:grpSpPr>
                <a:xfrm>
                  <a:off x="1170063" y="3244568"/>
                  <a:ext cx="1457426" cy="391038"/>
                  <a:chOff x="-636961" y="3068958"/>
                  <a:chExt cx="7153177" cy="1584176"/>
                </a:xfrm>
                <a:solidFill>
                  <a:schemeClr val="tx1"/>
                </a:solidFill>
              </p:grpSpPr>
              <p:sp>
                <p:nvSpPr>
                  <p:cNvPr id="370" name="Flowchart: Delay 3">
                    <a:extLst>
                      <a:ext uri="{FF2B5EF4-FFF2-40B4-BE49-F238E27FC236}">
                        <a16:creationId xmlns:a16="http://schemas.microsoft.com/office/drawing/2014/main" id="{30504E93-59F7-684B-A507-813F29BF6977}"/>
                      </a:ext>
                    </a:extLst>
                  </p:cNvPr>
                  <p:cNvSpPr/>
                  <p:nvPr/>
                </p:nvSpPr>
                <p:spPr>
                  <a:xfrm>
                    <a:off x="3707903" y="3068958"/>
                    <a:ext cx="1728193"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1" name="Straight Connector 370">
                    <a:extLst>
                      <a:ext uri="{FF2B5EF4-FFF2-40B4-BE49-F238E27FC236}">
                        <a16:creationId xmlns:a16="http://schemas.microsoft.com/office/drawing/2014/main" id="{4FF3FDE9-AABF-EC44-B7B5-E4AFB0F3C880}"/>
                      </a:ext>
                    </a:extLst>
                  </p:cNvPr>
                  <p:cNvCxnSpPr>
                    <a:cxnSpLocks/>
                  </p:cNvCxnSpPr>
                  <p:nvPr/>
                </p:nvCxnSpPr>
                <p:spPr>
                  <a:xfrm flipH="1">
                    <a:off x="-636961" y="4437111"/>
                    <a:ext cx="4344865" cy="0"/>
                  </a:xfrm>
                  <a:prstGeom prst="line">
                    <a:avLst/>
                  </a:prstGeom>
                  <a:grpFill/>
                  <a:ln w="12700" cap="flat" cmpd="sng" algn="ctr">
                    <a:solidFill>
                      <a:schemeClr val="tx1"/>
                    </a:solidFill>
                    <a:prstDash val="solid"/>
                  </a:ln>
                  <a:effectLst/>
                </p:spPr>
              </p:cxnSp>
              <p:cxnSp>
                <p:nvCxnSpPr>
                  <p:cNvPr id="372" name="Straight Connector 371">
                    <a:extLst>
                      <a:ext uri="{FF2B5EF4-FFF2-40B4-BE49-F238E27FC236}">
                        <a16:creationId xmlns:a16="http://schemas.microsoft.com/office/drawing/2014/main" id="{48D9C89C-98F2-464D-A5AF-B7A2A5D7A125}"/>
                      </a:ext>
                    </a:extLst>
                  </p:cNvPr>
                  <p:cNvCxnSpPr/>
                  <p:nvPr/>
                </p:nvCxnSpPr>
                <p:spPr>
                  <a:xfrm flipH="1">
                    <a:off x="5436096" y="3838795"/>
                    <a:ext cx="1080120" cy="0"/>
                  </a:xfrm>
                  <a:prstGeom prst="line">
                    <a:avLst/>
                  </a:prstGeom>
                  <a:grpFill/>
                  <a:ln w="12700" cap="flat" cmpd="sng" algn="ctr">
                    <a:solidFill>
                      <a:schemeClr val="tx1"/>
                    </a:solidFill>
                    <a:prstDash val="solid"/>
                  </a:ln>
                  <a:effectLst/>
                </p:spPr>
              </p:cxnSp>
            </p:grpSp>
            <p:grpSp>
              <p:nvGrpSpPr>
                <p:cNvPr id="355" name="Group 354">
                  <a:extLst>
                    <a:ext uri="{FF2B5EF4-FFF2-40B4-BE49-F238E27FC236}">
                      <a16:creationId xmlns:a16="http://schemas.microsoft.com/office/drawing/2014/main" id="{7454E905-B01C-064A-AF64-5A8F34B38732}"/>
                    </a:ext>
                  </a:extLst>
                </p:cNvPr>
                <p:cNvGrpSpPr/>
                <p:nvPr/>
              </p:nvGrpSpPr>
              <p:grpSpPr>
                <a:xfrm>
                  <a:off x="1253356" y="3106816"/>
                  <a:ext cx="792250" cy="386595"/>
                  <a:chOff x="2627784" y="3086962"/>
                  <a:chExt cx="3888432" cy="1566174"/>
                </a:xfrm>
                <a:solidFill>
                  <a:schemeClr val="tx1"/>
                </a:solidFill>
              </p:grpSpPr>
              <p:cxnSp>
                <p:nvCxnSpPr>
                  <p:cNvPr id="366" name="Straight Connector 365">
                    <a:extLst>
                      <a:ext uri="{FF2B5EF4-FFF2-40B4-BE49-F238E27FC236}">
                        <a16:creationId xmlns:a16="http://schemas.microsoft.com/office/drawing/2014/main" id="{F5F217FA-089B-AC49-9004-4DFD2A03B6D5}"/>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A4E303F-3306-7545-93AB-B999238ABC06}"/>
                      </a:ext>
                    </a:extLst>
                  </p:cNvPr>
                  <p:cNvCxnSpPr>
                    <a:cxnSpLocks/>
                  </p:cNvCxnSpPr>
                  <p:nvPr/>
                </p:nvCxnSpPr>
                <p:spPr>
                  <a:xfrm flipH="1">
                    <a:off x="3059829" y="4437113"/>
                    <a:ext cx="648074"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9205109-4956-B64B-84C3-F775CF6E84F3}"/>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9" name="Flowchart: Stored Data 4">
                    <a:extLst>
                      <a:ext uri="{FF2B5EF4-FFF2-40B4-BE49-F238E27FC236}">
                        <a16:creationId xmlns:a16="http://schemas.microsoft.com/office/drawing/2014/main" id="{CC6CED34-8F4A-5A42-A308-A36DA0341328}"/>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56" name="Straight Connector 355">
                  <a:extLst>
                    <a:ext uri="{FF2B5EF4-FFF2-40B4-BE49-F238E27FC236}">
                      <a16:creationId xmlns:a16="http://schemas.microsoft.com/office/drawing/2014/main" id="{F3100D61-190D-3A45-8CDA-FF7262E0AC57}"/>
                    </a:ext>
                  </a:extLst>
                </p:cNvPr>
                <p:cNvCxnSpPr/>
                <p:nvPr/>
              </p:nvCxnSpPr>
              <p:spPr>
                <a:xfrm>
                  <a:off x="1266365" y="2536344"/>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E0D6ABBF-36FD-F74C-ADAC-B1ADDDDEBC6B}"/>
                    </a:ext>
                  </a:extLst>
                </p:cNvPr>
                <p:cNvCxnSpPr/>
                <p:nvPr/>
              </p:nvCxnSpPr>
              <p:spPr>
                <a:xfrm>
                  <a:off x="1341383" y="2818929"/>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8" name="Flowchart: Connector 9">
                  <a:extLst>
                    <a:ext uri="{FF2B5EF4-FFF2-40B4-BE49-F238E27FC236}">
                      <a16:creationId xmlns:a16="http://schemas.microsoft.com/office/drawing/2014/main" id="{EFD37F48-0A01-FC4C-9164-E0C476E8E86C}"/>
                    </a:ext>
                  </a:extLst>
                </p:cNvPr>
                <p:cNvSpPr/>
                <p:nvPr/>
              </p:nvSpPr>
              <p:spPr>
                <a:xfrm>
                  <a:off x="1148056" y="3555622"/>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59" name="Rectangle 358">
                  <a:extLst>
                    <a:ext uri="{FF2B5EF4-FFF2-40B4-BE49-F238E27FC236}">
                      <a16:creationId xmlns:a16="http://schemas.microsoft.com/office/drawing/2014/main" id="{2D59317E-919D-D54C-8BEA-6FC827BDD41A}"/>
                    </a:ext>
                  </a:extLst>
                </p:cNvPr>
                <p:cNvSpPr/>
                <p:nvPr/>
              </p:nvSpPr>
              <p:spPr>
                <a:xfrm>
                  <a:off x="867018" y="3462467"/>
                  <a:ext cx="242288" cy="387767"/>
                </a:xfrm>
                <a:prstGeom prst="rect">
                  <a:avLst/>
                </a:prstGeom>
                <a:ln w="12700">
                  <a:noFill/>
                </a:ln>
              </p:spPr>
              <p:txBody>
                <a:bodyPr wrap="none">
                  <a:spAutoFit/>
                </a:bodyPr>
                <a:lstStyle/>
                <a:p>
                  <a:pPr marL="0" marR="0" lvl="0" indent="0" algn="l" defTabSz="1761043"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360" name="Group 359">
                  <a:extLst>
                    <a:ext uri="{FF2B5EF4-FFF2-40B4-BE49-F238E27FC236}">
                      <a16:creationId xmlns:a16="http://schemas.microsoft.com/office/drawing/2014/main" id="{2344E00C-07C5-2848-8171-BE21DAFBD530}"/>
                    </a:ext>
                  </a:extLst>
                </p:cNvPr>
                <p:cNvGrpSpPr/>
                <p:nvPr/>
              </p:nvGrpSpPr>
              <p:grpSpPr>
                <a:xfrm>
                  <a:off x="2364779" y="3102978"/>
                  <a:ext cx="792250" cy="386595"/>
                  <a:chOff x="2627784" y="3086962"/>
                  <a:chExt cx="3888432" cy="1566174"/>
                </a:xfrm>
                <a:solidFill>
                  <a:schemeClr val="tx1"/>
                </a:solidFill>
              </p:grpSpPr>
              <p:cxnSp>
                <p:nvCxnSpPr>
                  <p:cNvPr id="363" name="Straight Connector 362">
                    <a:extLst>
                      <a:ext uri="{FF2B5EF4-FFF2-40B4-BE49-F238E27FC236}">
                        <a16:creationId xmlns:a16="http://schemas.microsoft.com/office/drawing/2014/main" id="{65C91438-F58E-724F-8870-724BC34DB667}"/>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C8F7712D-BC82-E847-96B0-2DBD452D2866}"/>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5" name="Flowchart: Stored Data 4">
                    <a:extLst>
                      <a:ext uri="{FF2B5EF4-FFF2-40B4-BE49-F238E27FC236}">
                        <a16:creationId xmlns:a16="http://schemas.microsoft.com/office/drawing/2014/main" id="{EE06E169-9E9E-B741-939C-F0AFDB6AE525}"/>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61" name="Straight Connector 360">
                  <a:extLst>
                    <a:ext uri="{FF2B5EF4-FFF2-40B4-BE49-F238E27FC236}">
                      <a16:creationId xmlns:a16="http://schemas.microsoft.com/office/drawing/2014/main" id="{A55E3C17-B8F6-2E47-BEB5-1EB898F935BC}"/>
                    </a:ext>
                  </a:extLst>
                </p:cNvPr>
                <p:cNvCxnSpPr>
                  <a:cxnSpLocks/>
                </p:cNvCxnSpPr>
                <p:nvPr/>
              </p:nvCxnSpPr>
              <p:spPr>
                <a:xfrm flipV="1">
                  <a:off x="2371923" y="2683463"/>
                  <a:ext cx="0" cy="475539"/>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2" name="Flowchart: Connector 11">
                  <a:extLst>
                    <a:ext uri="{FF2B5EF4-FFF2-40B4-BE49-F238E27FC236}">
                      <a16:creationId xmlns:a16="http://schemas.microsoft.com/office/drawing/2014/main" id="{1F485AEE-B408-DC4D-8F1C-F6AB053C3062}"/>
                    </a:ext>
                  </a:extLst>
                </p:cNvPr>
                <p:cNvSpPr/>
                <p:nvPr/>
              </p:nvSpPr>
              <p:spPr>
                <a:xfrm>
                  <a:off x="3137006" y="3261899"/>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sp>
            <p:nvSpPr>
              <p:cNvPr id="352" name="Rectangle 351">
                <a:extLst>
                  <a:ext uri="{FF2B5EF4-FFF2-40B4-BE49-F238E27FC236}">
                    <a16:creationId xmlns:a16="http://schemas.microsoft.com/office/drawing/2014/main" id="{07DC30E6-1B5F-0F4F-8959-97CE64645BA2}"/>
                  </a:ext>
                </a:extLst>
              </p:cNvPr>
              <p:cNvSpPr/>
              <p:nvPr/>
            </p:nvSpPr>
            <p:spPr>
              <a:xfrm>
                <a:off x="361555" y="4093106"/>
                <a:ext cx="1905463" cy="37260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AND/OR/NOT logic</a:t>
                </a:r>
              </a:p>
            </p:txBody>
          </p:sp>
        </p:grpSp>
        <p:sp>
          <p:nvSpPr>
            <p:cNvPr id="400" name="Rectangle 399">
              <a:extLst>
                <a:ext uri="{FF2B5EF4-FFF2-40B4-BE49-F238E27FC236}">
                  <a16:creationId xmlns:a16="http://schemas.microsoft.com/office/drawing/2014/main" id="{E336A133-A62A-9446-B18C-C1137BE6BB28}"/>
                </a:ext>
              </a:extLst>
            </p:cNvPr>
            <p:cNvSpPr/>
            <p:nvPr/>
          </p:nvSpPr>
          <p:spPr>
            <a:xfrm>
              <a:off x="407761" y="2294229"/>
              <a:ext cx="180209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Desired operation</a:t>
              </a:r>
            </a:p>
          </p:txBody>
        </p:sp>
      </p:grpSp>
      <p:sp>
        <p:nvSpPr>
          <p:cNvPr id="402" name="Rectangle 401">
            <a:extLst>
              <a:ext uri="{FF2B5EF4-FFF2-40B4-BE49-F238E27FC236}">
                <a16:creationId xmlns:a16="http://schemas.microsoft.com/office/drawing/2014/main" id="{A4C2B0B1-F109-BF40-86A2-AF13430F2E5D}"/>
              </a:ext>
            </a:extLst>
          </p:cNvPr>
          <p:cNvSpPr/>
          <p:nvPr/>
        </p:nvSpPr>
        <p:spPr>
          <a:xfrm>
            <a:off x="6886746" y="2166938"/>
            <a:ext cx="1423788" cy="33823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Main memory</a:t>
            </a:r>
          </a:p>
        </p:txBody>
      </p:sp>
      <p:grpSp>
        <p:nvGrpSpPr>
          <p:cNvPr id="537" name="Group 536">
            <a:extLst>
              <a:ext uri="{FF2B5EF4-FFF2-40B4-BE49-F238E27FC236}">
                <a16:creationId xmlns:a16="http://schemas.microsoft.com/office/drawing/2014/main" id="{683F3061-9834-6644-B7F1-5ED1C37BD9E5}"/>
              </a:ext>
            </a:extLst>
          </p:cNvPr>
          <p:cNvGrpSpPr/>
          <p:nvPr/>
        </p:nvGrpSpPr>
        <p:grpSpPr>
          <a:xfrm>
            <a:off x="6324048" y="2565491"/>
            <a:ext cx="2666557" cy="944792"/>
            <a:chOff x="6324048" y="3191579"/>
            <a:chExt cx="2666557" cy="944792"/>
          </a:xfrm>
        </p:grpSpPr>
        <p:grpSp>
          <p:nvGrpSpPr>
            <p:cNvPr id="410" name="Group 409">
              <a:extLst>
                <a:ext uri="{FF2B5EF4-FFF2-40B4-BE49-F238E27FC236}">
                  <a16:creationId xmlns:a16="http://schemas.microsoft.com/office/drawing/2014/main" id="{94490D99-D821-E243-93B4-A3FF1AF53E3B}"/>
                </a:ext>
              </a:extLst>
            </p:cNvPr>
            <p:cNvGrpSpPr/>
            <p:nvPr/>
          </p:nvGrpSpPr>
          <p:grpSpPr>
            <a:xfrm>
              <a:off x="7658494" y="3191579"/>
              <a:ext cx="1332111" cy="757166"/>
              <a:chOff x="8712770" y="3601416"/>
              <a:chExt cx="1332111" cy="757166"/>
            </a:xfrm>
          </p:grpSpPr>
          <p:grpSp>
            <p:nvGrpSpPr>
              <p:cNvPr id="327" name="Group 326">
                <a:extLst>
                  <a:ext uri="{FF2B5EF4-FFF2-40B4-BE49-F238E27FC236}">
                    <a16:creationId xmlns:a16="http://schemas.microsoft.com/office/drawing/2014/main" id="{FE0C7429-FA54-754D-8C1D-5BF9B31B050D}"/>
                  </a:ext>
                </a:extLst>
              </p:cNvPr>
              <p:cNvGrpSpPr/>
              <p:nvPr/>
            </p:nvGrpSpPr>
            <p:grpSpPr>
              <a:xfrm>
                <a:off x="9235986" y="3601416"/>
                <a:ext cx="808895" cy="757166"/>
                <a:chOff x="4180572" y="1209835"/>
                <a:chExt cx="420003" cy="393144"/>
              </a:xfrm>
            </p:grpSpPr>
            <p:cxnSp>
              <p:nvCxnSpPr>
                <p:cNvPr id="332" name="Straight Connector 331">
                  <a:extLst>
                    <a:ext uri="{FF2B5EF4-FFF2-40B4-BE49-F238E27FC236}">
                      <a16:creationId xmlns:a16="http://schemas.microsoft.com/office/drawing/2014/main" id="{34F1355F-1BFB-C047-BC57-D543E8F10332}"/>
                    </a:ext>
                  </a:extLst>
                </p:cNvPr>
                <p:cNvCxnSpPr>
                  <a:cxnSpLocks/>
                </p:cNvCxnSpPr>
                <p:nvPr/>
              </p:nvCxnSpPr>
              <p:spPr>
                <a:xfrm rot="5400000">
                  <a:off x="4390574" y="1117898"/>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C1CFE73E-19C4-B643-A9BD-39BE8B85C4CA}"/>
                    </a:ext>
                  </a:extLst>
                </p:cNvPr>
                <p:cNvCxnSpPr>
                  <a:cxnSpLocks/>
                </p:cNvCxnSpPr>
                <p:nvPr/>
              </p:nvCxnSpPr>
              <p:spPr>
                <a:xfrm rot="5400000">
                  <a:off x="4390574" y="1157152"/>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0BB670D-9CEE-BA48-A6A0-071258D82313}"/>
                    </a:ext>
                  </a:extLst>
                </p:cNvPr>
                <p:cNvCxnSpPr>
                  <a:cxnSpLocks/>
                </p:cNvCxnSpPr>
                <p:nvPr/>
              </p:nvCxnSpPr>
              <p:spPr>
                <a:xfrm rot="5400000">
                  <a:off x="4390574" y="1196406"/>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F2CD54D5-0F3E-B346-AB6D-588F2D60AD14}"/>
                    </a:ext>
                  </a:extLst>
                </p:cNvPr>
                <p:cNvCxnSpPr>
                  <a:cxnSpLocks/>
                </p:cNvCxnSpPr>
                <p:nvPr/>
              </p:nvCxnSpPr>
              <p:spPr>
                <a:xfrm rot="5400000">
                  <a:off x="4390574" y="1235660"/>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EF7C06F5-062E-9240-B458-4F9F35B23884}"/>
                    </a:ext>
                  </a:extLst>
                </p:cNvPr>
                <p:cNvCxnSpPr>
                  <a:cxnSpLocks/>
                </p:cNvCxnSpPr>
                <p:nvPr/>
              </p:nvCxnSpPr>
              <p:spPr>
                <a:xfrm rot="5400000">
                  <a:off x="4390574" y="1274913"/>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101AEF7E-71CD-744C-A3E6-029BFA850EB2}"/>
                    </a:ext>
                  </a:extLst>
                </p:cNvPr>
                <p:cNvCxnSpPr>
                  <a:cxnSpLocks/>
                </p:cNvCxnSpPr>
                <p:nvPr/>
              </p:nvCxnSpPr>
              <p:spPr>
                <a:xfrm rot="5400000">
                  <a:off x="4390574" y="1078644"/>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392E9778-4BD5-0B40-9454-8D6E5B7A6E04}"/>
                    </a:ext>
                  </a:extLst>
                </p:cNvPr>
                <p:cNvCxnSpPr>
                  <a:cxnSpLocks/>
                </p:cNvCxnSpPr>
                <p:nvPr/>
              </p:nvCxnSpPr>
              <p:spPr>
                <a:xfrm rot="5400000">
                  <a:off x="4390574" y="1314167"/>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EBC9AE41-85FD-E840-AB4B-9B311BA89CAA}"/>
                    </a:ext>
                  </a:extLst>
                </p:cNvPr>
                <p:cNvCxnSpPr>
                  <a:cxnSpLocks/>
                </p:cNvCxnSpPr>
                <p:nvPr/>
              </p:nvCxnSpPr>
              <p:spPr>
                <a:xfrm>
                  <a:off x="4306703"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E16BDAD3-622F-ED48-8001-40C3260A5787}"/>
                    </a:ext>
                  </a:extLst>
                </p:cNvPr>
                <p:cNvCxnSpPr>
                  <a:cxnSpLocks/>
                </p:cNvCxnSpPr>
                <p:nvPr/>
              </p:nvCxnSpPr>
              <p:spPr>
                <a:xfrm>
                  <a:off x="434863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BFC1505F-B406-394F-BCF5-F52F283D10EE}"/>
                    </a:ext>
                  </a:extLst>
                </p:cNvPr>
                <p:cNvCxnSpPr>
                  <a:cxnSpLocks/>
                </p:cNvCxnSpPr>
                <p:nvPr/>
              </p:nvCxnSpPr>
              <p:spPr>
                <a:xfrm>
                  <a:off x="4390575"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4AC61C37-3EC1-D244-B3CB-BE318676DB72}"/>
                    </a:ext>
                  </a:extLst>
                </p:cNvPr>
                <p:cNvCxnSpPr>
                  <a:cxnSpLocks/>
                </p:cNvCxnSpPr>
                <p:nvPr/>
              </p:nvCxnSpPr>
              <p:spPr>
                <a:xfrm>
                  <a:off x="4432510"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0B04ED13-D8A4-B846-80FC-8F089810E80F}"/>
                    </a:ext>
                  </a:extLst>
                </p:cNvPr>
                <p:cNvCxnSpPr>
                  <a:cxnSpLocks/>
                </p:cNvCxnSpPr>
                <p:nvPr/>
              </p:nvCxnSpPr>
              <p:spPr>
                <a:xfrm>
                  <a:off x="4474446"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DA1CA297-36D5-7746-A2EE-CB518FCB47E0}"/>
                    </a:ext>
                  </a:extLst>
                </p:cNvPr>
                <p:cNvCxnSpPr>
                  <a:cxnSpLocks/>
                </p:cNvCxnSpPr>
                <p:nvPr/>
              </p:nvCxnSpPr>
              <p:spPr>
                <a:xfrm>
                  <a:off x="426476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712090C9-6421-DE43-BD72-8E242FCC3021}"/>
                    </a:ext>
                  </a:extLst>
                </p:cNvPr>
                <p:cNvCxnSpPr>
                  <a:cxnSpLocks/>
                </p:cNvCxnSpPr>
                <p:nvPr/>
              </p:nvCxnSpPr>
              <p:spPr>
                <a:xfrm>
                  <a:off x="4516382"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328" name="Straight Arrow Connector 327">
                <a:extLst>
                  <a:ext uri="{FF2B5EF4-FFF2-40B4-BE49-F238E27FC236}">
                    <a16:creationId xmlns:a16="http://schemas.microsoft.com/office/drawing/2014/main" id="{2CF305BB-4A2B-6D4E-A77F-915E56B27204}"/>
                  </a:ext>
                </a:extLst>
              </p:cNvPr>
              <p:cNvCxnSpPr>
                <a:cxnSpLocks/>
              </p:cNvCxnSpPr>
              <p:nvPr/>
            </p:nvCxnSpPr>
            <p:spPr>
              <a:xfrm flipV="1">
                <a:off x="8712770" y="3786178"/>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sp>
            <p:nvSpPr>
              <p:cNvPr id="329" name="Alternate Process 328">
                <a:extLst>
                  <a:ext uri="{FF2B5EF4-FFF2-40B4-BE49-F238E27FC236}">
                    <a16:creationId xmlns:a16="http://schemas.microsoft.com/office/drawing/2014/main" id="{979AE97D-8066-A045-A4B3-8C6A639EC3A6}"/>
                  </a:ext>
                </a:extLst>
              </p:cNvPr>
              <p:cNvSpPr/>
              <p:nvPr/>
            </p:nvSpPr>
            <p:spPr>
              <a:xfrm>
                <a:off x="9328542" y="3681756"/>
                <a:ext cx="616373" cy="616373"/>
              </a:xfrm>
              <a:prstGeom prst="flowChartAlternateProcess">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0" name="Alternate Process 329">
                <a:extLst>
                  <a:ext uri="{FF2B5EF4-FFF2-40B4-BE49-F238E27FC236}">
                    <a16:creationId xmlns:a16="http://schemas.microsoft.com/office/drawing/2014/main" id="{3091CE4C-BB11-544F-A61C-EAE97BB2D73F}"/>
                  </a:ext>
                </a:extLst>
              </p:cNvPr>
              <p:cNvSpPr>
                <a:spLocks noChangeAspect="1"/>
              </p:cNvSpPr>
              <p:nvPr/>
            </p:nvSpPr>
            <p:spPr>
              <a:xfrm>
                <a:off x="9413187" y="3772082"/>
                <a:ext cx="440267" cy="440267"/>
              </a:xfrm>
              <a:prstGeom prst="flowChartAlternateProcess">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1" name="Rectangle 330">
                <a:extLst>
                  <a:ext uri="{FF2B5EF4-FFF2-40B4-BE49-F238E27FC236}">
                    <a16:creationId xmlns:a16="http://schemas.microsoft.com/office/drawing/2014/main" id="{880C3E18-32D4-F948-BCBB-7B676F25A018}"/>
                  </a:ext>
                </a:extLst>
              </p:cNvPr>
              <p:cNvSpPr/>
              <p:nvPr/>
            </p:nvSpPr>
            <p:spPr>
              <a:xfrm>
                <a:off x="9383793" y="3824517"/>
                <a:ext cx="479811" cy="32944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rPr>
                  <a:t>ISA</a:t>
                </a:r>
                <a:endPar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03" name="Alternate Process 402">
              <a:extLst>
                <a:ext uri="{FF2B5EF4-FFF2-40B4-BE49-F238E27FC236}">
                  <a16:creationId xmlns:a16="http://schemas.microsoft.com/office/drawing/2014/main" id="{5FC3BDFA-A94E-B34F-BDB2-72466C92F8DF}"/>
                </a:ext>
              </a:extLst>
            </p:cNvPr>
            <p:cNvSpPr/>
            <p:nvPr/>
          </p:nvSpPr>
          <p:spPr>
            <a:xfrm>
              <a:off x="6396862" y="3213312"/>
              <a:ext cx="1226000" cy="347543"/>
            </a:xfrm>
            <a:prstGeom prst="flowChartAlternateProcess">
              <a:avLst/>
            </a:prstGeom>
            <a:solidFill>
              <a:srgbClr val="FFBFBF">
                <a:alpha val="20000"/>
              </a:srgbClr>
            </a:solid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tIns="52832" bIns="52832"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48" b="0" i="0" u="none" strike="noStrike" kern="1200" cap="none" spc="0" normalizeH="0" baseline="0" noProof="0" dirty="0" err="1">
                  <a:ln>
                    <a:noFill/>
                  </a:ln>
                  <a:solidFill>
                    <a:srgbClr val="C00000"/>
                  </a:solidFill>
                  <a:effectLst/>
                  <a:uLnTx/>
                  <a:uFillTx/>
                  <a:latin typeface="Cambria" panose="02040503050406030204" pitchFamily="18" charset="0"/>
                  <a:ea typeface="+mn-ea"/>
                  <a:cs typeface="Courier New" panose="02070309020205020404" pitchFamily="49" charset="0"/>
                </a:rPr>
                <a:t>bbop_new</a:t>
              </a:r>
              <a:endParaRPr kumimoji="0" lang="en-US" sz="1348" b="0"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p:sp>
          <p:nvSpPr>
            <p:cNvPr id="404" name="Rectangle 403">
              <a:extLst>
                <a:ext uri="{FF2B5EF4-FFF2-40B4-BE49-F238E27FC236}">
                  <a16:creationId xmlns:a16="http://schemas.microsoft.com/office/drawing/2014/main" id="{E378B32C-66DC-EE4B-9A94-EBF4BB4C270D}"/>
                </a:ext>
              </a:extLst>
            </p:cNvPr>
            <p:cNvSpPr/>
            <p:nvPr/>
          </p:nvSpPr>
          <p:spPr>
            <a:xfrm>
              <a:off x="6324048" y="3551596"/>
              <a:ext cx="1677062"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a:t>
              </a:r>
            </a:p>
          </p:txBody>
        </p:sp>
      </p:grpSp>
      <p:sp>
        <p:nvSpPr>
          <p:cNvPr id="417" name="Right Arrow 416">
            <a:extLst>
              <a:ext uri="{FF2B5EF4-FFF2-40B4-BE49-F238E27FC236}">
                <a16:creationId xmlns:a16="http://schemas.microsoft.com/office/drawing/2014/main" id="{15CAE4DC-0951-124F-ACDB-2F0D941D15E4}"/>
              </a:ext>
            </a:extLst>
          </p:cNvPr>
          <p:cNvSpPr/>
          <p:nvPr/>
        </p:nvSpPr>
        <p:spPr>
          <a:xfrm>
            <a:off x="4225141" y="1957109"/>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18" name="Rectangle 417">
            <a:extLst>
              <a:ext uri="{FF2B5EF4-FFF2-40B4-BE49-F238E27FC236}">
                <a16:creationId xmlns:a16="http://schemas.microsoft.com/office/drawing/2014/main" id="{66BB5B68-297B-8C48-BE99-8A29882E520B}"/>
              </a:ext>
            </a:extLst>
          </p:cNvPr>
          <p:cNvSpPr/>
          <p:nvPr/>
        </p:nvSpPr>
        <p:spPr>
          <a:xfrm>
            <a:off x="4220177" y="978920"/>
            <a:ext cx="2208216" cy="646331"/>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2: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sequence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DRAM commands</a:t>
            </a:r>
            <a:endParaRPr kumimoji="0" lang="en-US" sz="18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cxnSp>
        <p:nvCxnSpPr>
          <p:cNvPr id="422" name="Straight Arrow Connector 421">
            <a:extLst>
              <a:ext uri="{FF2B5EF4-FFF2-40B4-BE49-F238E27FC236}">
                <a16:creationId xmlns:a16="http://schemas.microsoft.com/office/drawing/2014/main" id="{847CFCE8-060D-8545-A201-97FA8F015EC6}"/>
              </a:ext>
            </a:extLst>
          </p:cNvPr>
          <p:cNvCxnSpPr>
            <a:cxnSpLocks/>
          </p:cNvCxnSpPr>
          <p:nvPr/>
        </p:nvCxnSpPr>
        <p:spPr>
          <a:xfrm>
            <a:off x="6114413" y="2625799"/>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graphicFrame>
        <p:nvGraphicFramePr>
          <p:cNvPr id="486" name="Table 485">
            <a:extLst>
              <a:ext uri="{FF2B5EF4-FFF2-40B4-BE49-F238E27FC236}">
                <a16:creationId xmlns:a16="http://schemas.microsoft.com/office/drawing/2014/main" id="{78791F7B-E9B4-9249-8D57-C9EF7EE495EA}"/>
              </a:ext>
            </a:extLst>
          </p:cNvPr>
          <p:cNvGraphicFramePr>
            <a:graphicFrameLocks noGrp="1"/>
          </p:cNvGraphicFramePr>
          <p:nvPr/>
        </p:nvGraphicFramePr>
        <p:xfrm>
          <a:off x="209136" y="4358395"/>
          <a:ext cx="2444077" cy="1356352"/>
        </p:xfrm>
        <a:graphic>
          <a:graphicData uri="http://schemas.openxmlformats.org/drawingml/2006/table">
            <a:tbl>
              <a:tblPr firstRow="1" bandRow="1">
                <a:tableStyleId>{5940675A-B579-460E-94D1-54222C63F5DA}</a:tableStyleId>
              </a:tblPr>
              <a:tblGrid>
                <a:gridCol w="2444077">
                  <a:extLst>
                    <a:ext uri="{9D8B030D-6E8A-4147-A177-3AD203B41FA5}">
                      <a16:colId xmlns:a16="http://schemas.microsoft.com/office/drawing/2014/main" val="3411314267"/>
                    </a:ext>
                  </a:extLst>
                </a:gridCol>
              </a:tblGrid>
              <a:tr h="341188">
                <a:tc>
                  <a:txBody>
                    <a:bodyPr/>
                    <a:lstStyle/>
                    <a:p>
                      <a:r>
                        <a:rPr lang="en-US" sz="1500" b="1" dirty="0">
                          <a:latin typeface="Courier New" panose="02070309020205020404" pitchFamily="49" charset="0"/>
                          <a:cs typeface="Courier New" panose="02070309020205020404" pitchFamily="49" charset="0"/>
                        </a:rPr>
                        <a:t>foo ()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9050" cap="flat" cmpd="sng" algn="ctr">
                      <a:noFill/>
                      <a:prstDash val="sys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9564133"/>
                  </a:ext>
                </a:extLst>
              </a:tr>
              <a:tr h="204063">
                <a:tc>
                  <a:txBody>
                    <a:bodyPr/>
                    <a:lstStyle/>
                    <a:p>
                      <a:endParaRPr lang="en-US" sz="600" b="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110005"/>
                  </a:ext>
                </a:extLst>
              </a:tr>
              <a:tr h="341188">
                <a:tc>
                  <a:txBody>
                    <a:bodyPr/>
                    <a:lstStyle/>
                    <a:p>
                      <a:r>
                        <a:rPr lang="en-US" sz="1500" b="0" i="1" dirty="0">
                          <a:latin typeface="Courier New" panose="02070309020205020404" pitchFamily="49" charset="0"/>
                          <a:cs typeface="Courier New" panose="02070309020205020404" pitchFamily="49" charset="0"/>
                        </a:rPr>
                        <a:t> </a:t>
                      </a:r>
                      <a:r>
                        <a:rPr lang="en-US" sz="1500" b="0" i="1" dirty="0" err="1">
                          <a:solidFill>
                            <a:srgbClr val="C00000"/>
                          </a:solidFill>
                          <a:latin typeface="Courier New" panose="02070309020205020404" pitchFamily="49" charset="0"/>
                          <a:cs typeface="Courier New" panose="02070309020205020404" pitchFamily="49" charset="0"/>
                        </a:rPr>
                        <a:t>bbop_new</a:t>
                      </a:r>
                      <a:endParaRPr lang="en-US" sz="1500" b="0" i="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16655706"/>
                  </a:ext>
                </a:extLst>
              </a:tr>
              <a:tr h="425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2"/>
                          </a:solidFill>
                          <a:latin typeface="Courier New" panose="02070309020205020404" pitchFamily="49" charset="0"/>
                          <a:cs typeface="Courier New" panose="02070309020205020404" pitchFamily="49" charset="0"/>
                        </a:rPr>
                        <a:t>  </a:t>
                      </a:r>
                    </a:p>
                    <a:p>
                      <a:r>
                        <a:rPr lang="en-US" sz="1500" b="1" dirty="0">
                          <a:latin typeface="Courier New" panose="02070309020205020404" pitchFamily="49" charset="0"/>
                          <a:cs typeface="Courier New" panose="02070309020205020404" pitchFamily="49" charset="0"/>
                        </a:rPr>
                        <a:t>}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9050" cap="flat" cmpd="sng" algn="ctr">
                      <a:no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27320"/>
                  </a:ext>
                </a:extLst>
              </a:tr>
            </a:tbl>
          </a:graphicData>
        </a:graphic>
      </p:graphicFrame>
      <p:cxnSp>
        <p:nvCxnSpPr>
          <p:cNvPr id="490" name="Straight Arrow Connector 489">
            <a:extLst>
              <a:ext uri="{FF2B5EF4-FFF2-40B4-BE49-F238E27FC236}">
                <a16:creationId xmlns:a16="http://schemas.microsoft.com/office/drawing/2014/main" id="{3B85649E-AF19-C741-9832-0401BA82F27F}"/>
              </a:ext>
            </a:extLst>
          </p:cNvPr>
          <p:cNvCxnSpPr>
            <a:cxnSpLocks/>
          </p:cNvCxnSpPr>
          <p:nvPr/>
        </p:nvCxnSpPr>
        <p:spPr>
          <a:xfrm>
            <a:off x="4773682" y="4972819"/>
            <a:ext cx="239766" cy="0"/>
          </a:xfrm>
          <a:prstGeom prst="straightConnector1">
            <a:avLst/>
          </a:prstGeom>
          <a:ln w="254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514" name="Group 513">
            <a:extLst>
              <a:ext uri="{FF2B5EF4-FFF2-40B4-BE49-F238E27FC236}">
                <a16:creationId xmlns:a16="http://schemas.microsoft.com/office/drawing/2014/main" id="{A08F4D0E-7D3F-7A48-86B1-0434036B7964}"/>
              </a:ext>
            </a:extLst>
          </p:cNvPr>
          <p:cNvGrpSpPr/>
          <p:nvPr/>
        </p:nvGrpSpPr>
        <p:grpSpPr>
          <a:xfrm>
            <a:off x="3268356" y="4230462"/>
            <a:ext cx="1427824" cy="1662994"/>
            <a:chOff x="2217624" y="4009629"/>
            <a:chExt cx="741370" cy="863478"/>
          </a:xfrm>
        </p:grpSpPr>
        <p:sp>
          <p:nvSpPr>
            <p:cNvPr id="515" name="Rounded Rectangle 514">
              <a:extLst>
                <a:ext uri="{FF2B5EF4-FFF2-40B4-BE49-F238E27FC236}">
                  <a16:creationId xmlns:a16="http://schemas.microsoft.com/office/drawing/2014/main" id="{08AF774E-E94E-4947-BF44-FD03B960F8C4}"/>
                </a:ext>
              </a:extLst>
            </p:cNvPr>
            <p:cNvSpPr/>
            <p:nvPr/>
          </p:nvSpPr>
          <p:spPr>
            <a:xfrm>
              <a:off x="2217624" y="4009629"/>
              <a:ext cx="741370" cy="72341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6" name="Rectangle 515">
              <a:extLst>
                <a:ext uri="{FF2B5EF4-FFF2-40B4-BE49-F238E27FC236}">
                  <a16:creationId xmlns:a16="http://schemas.microsoft.com/office/drawing/2014/main" id="{DD609931-2E46-0A4C-B315-50004B55606A}"/>
                </a:ext>
              </a:extLst>
            </p:cNvPr>
            <p:cNvSpPr/>
            <p:nvPr/>
          </p:nvSpPr>
          <p:spPr>
            <a:xfrm>
              <a:off x="2263266" y="4697485"/>
              <a:ext cx="636798" cy="17562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Control Unit</a:t>
              </a:r>
            </a:p>
          </p:txBody>
        </p:sp>
        <p:grpSp>
          <p:nvGrpSpPr>
            <p:cNvPr id="517" name="Group 516">
              <a:extLst>
                <a:ext uri="{FF2B5EF4-FFF2-40B4-BE49-F238E27FC236}">
                  <a16:creationId xmlns:a16="http://schemas.microsoft.com/office/drawing/2014/main" id="{38957CF0-65A1-AA45-80C1-0E8CD7734AB4}"/>
                </a:ext>
              </a:extLst>
            </p:cNvPr>
            <p:cNvGrpSpPr/>
            <p:nvPr/>
          </p:nvGrpSpPr>
          <p:grpSpPr>
            <a:xfrm>
              <a:off x="2389421" y="4106286"/>
              <a:ext cx="472920" cy="530098"/>
              <a:chOff x="1825441" y="5257201"/>
              <a:chExt cx="348402" cy="390525"/>
            </a:xfrm>
          </p:grpSpPr>
          <p:sp>
            <p:nvSpPr>
              <p:cNvPr id="518" name="Oval 517">
                <a:extLst>
                  <a:ext uri="{FF2B5EF4-FFF2-40B4-BE49-F238E27FC236}">
                    <a16:creationId xmlns:a16="http://schemas.microsoft.com/office/drawing/2014/main" id="{82D077C6-3D0F-3541-A76C-EB4E48A284DB}"/>
                  </a:ext>
                </a:extLst>
              </p:cNvPr>
              <p:cNvSpPr/>
              <p:nvPr/>
            </p:nvSpPr>
            <p:spPr>
              <a:xfrm>
                <a:off x="1825441" y="525720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9" name="Oval 518">
                <a:extLst>
                  <a:ext uri="{FF2B5EF4-FFF2-40B4-BE49-F238E27FC236}">
                    <a16:creationId xmlns:a16="http://schemas.microsoft.com/office/drawing/2014/main" id="{AB48AD88-6CB8-1D40-843A-730A6C34712D}"/>
                  </a:ext>
                </a:extLst>
              </p:cNvPr>
              <p:cNvSpPr/>
              <p:nvPr/>
            </p:nvSpPr>
            <p:spPr>
              <a:xfrm>
                <a:off x="2054971" y="5374676"/>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0" name="Oval 519">
                <a:extLst>
                  <a:ext uri="{FF2B5EF4-FFF2-40B4-BE49-F238E27FC236}">
                    <a16:creationId xmlns:a16="http://schemas.microsoft.com/office/drawing/2014/main" id="{7F44A061-D99D-5A43-9E51-DE4141D729AD}"/>
                  </a:ext>
                </a:extLst>
              </p:cNvPr>
              <p:cNvSpPr/>
              <p:nvPr/>
            </p:nvSpPr>
            <p:spPr>
              <a:xfrm>
                <a:off x="1825441" y="553025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521" name="Curved Connector 520">
                <a:extLst>
                  <a:ext uri="{FF2B5EF4-FFF2-40B4-BE49-F238E27FC236}">
                    <a16:creationId xmlns:a16="http://schemas.microsoft.com/office/drawing/2014/main" id="{C9579566-E314-B146-8DAA-B14A04E4AFFF}"/>
                  </a:ext>
                </a:extLst>
              </p:cNvPr>
              <p:cNvCxnSpPr>
                <a:cxnSpLocks/>
                <a:stCxn id="518" idx="6"/>
                <a:endCxn id="519" idx="0"/>
              </p:cNvCxnSpPr>
              <p:nvPr/>
            </p:nvCxnSpPr>
            <p:spPr>
              <a:xfrm>
                <a:off x="1944313" y="5315939"/>
                <a:ext cx="170094" cy="58737"/>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2" name="Curved Connector 521">
                <a:extLst>
                  <a:ext uri="{FF2B5EF4-FFF2-40B4-BE49-F238E27FC236}">
                    <a16:creationId xmlns:a16="http://schemas.microsoft.com/office/drawing/2014/main" id="{3BED516E-BF3A-9747-9B5C-4087A9D12BE7}"/>
                  </a:ext>
                </a:extLst>
              </p:cNvPr>
              <p:cNvCxnSpPr>
                <a:cxnSpLocks/>
                <a:stCxn id="519" idx="2"/>
                <a:endCxn id="518" idx="4"/>
              </p:cNvCxnSpPr>
              <p:nvPr/>
            </p:nvCxnSpPr>
            <p:spPr>
              <a:xfrm rot="10800000">
                <a:off x="1884877" y="5374676"/>
                <a:ext cx="170094" cy="58738"/>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3" name="Curved Connector 522">
                <a:extLst>
                  <a:ext uri="{FF2B5EF4-FFF2-40B4-BE49-F238E27FC236}">
                    <a16:creationId xmlns:a16="http://schemas.microsoft.com/office/drawing/2014/main" id="{A76A2905-4981-4548-BFC9-8FA901B9F259}"/>
                  </a:ext>
                </a:extLst>
              </p:cNvPr>
              <p:cNvCxnSpPr>
                <a:cxnSpLocks/>
                <a:stCxn id="519" idx="4"/>
                <a:endCxn id="520" idx="6"/>
              </p:cNvCxnSpPr>
              <p:nvPr/>
            </p:nvCxnSpPr>
            <p:spPr>
              <a:xfrm rot="5400000">
                <a:off x="1980941" y="5455523"/>
                <a:ext cx="96838" cy="170094"/>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4" name="Curved Connector 523">
                <a:extLst>
                  <a:ext uri="{FF2B5EF4-FFF2-40B4-BE49-F238E27FC236}">
                    <a16:creationId xmlns:a16="http://schemas.microsoft.com/office/drawing/2014/main" id="{9FDFB617-090F-4840-B030-712021578D5C}"/>
                  </a:ext>
                </a:extLst>
              </p:cNvPr>
              <p:cNvCxnSpPr>
                <a:cxnSpLocks/>
                <a:stCxn id="520" idx="1"/>
                <a:endCxn id="518" idx="3"/>
              </p:cNvCxnSpPr>
              <p:nvPr/>
            </p:nvCxnSpPr>
            <p:spPr>
              <a:xfrm rot="5400000" flipH="1" flipV="1">
                <a:off x="1747858" y="5452464"/>
                <a:ext cx="189983" cy="12700"/>
              </a:xfrm>
              <a:prstGeom prst="curvedConnector3">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cxnSp>
        <p:nvCxnSpPr>
          <p:cNvPr id="491" name="Straight Arrow Connector 490">
            <a:extLst>
              <a:ext uri="{FF2B5EF4-FFF2-40B4-BE49-F238E27FC236}">
                <a16:creationId xmlns:a16="http://schemas.microsoft.com/office/drawing/2014/main" id="{B31F4B60-71E4-B941-8828-4F3B9440474D}"/>
              </a:ext>
            </a:extLst>
          </p:cNvPr>
          <p:cNvCxnSpPr>
            <a:cxnSpLocks/>
          </p:cNvCxnSpPr>
          <p:nvPr/>
        </p:nvCxnSpPr>
        <p:spPr>
          <a:xfrm>
            <a:off x="6855040" y="5072342"/>
            <a:ext cx="424333"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92" name="Oval 491">
            <a:extLst>
              <a:ext uri="{FF2B5EF4-FFF2-40B4-BE49-F238E27FC236}">
                <a16:creationId xmlns:a16="http://schemas.microsoft.com/office/drawing/2014/main" id="{12A4C154-7025-FD47-A024-BDD217DDFD58}"/>
              </a:ext>
            </a:extLst>
          </p:cNvPr>
          <p:cNvSpPr/>
          <p:nvPr/>
        </p:nvSpPr>
        <p:spPr>
          <a:xfrm rot="16200000" flipH="1">
            <a:off x="8866977" y="5952703"/>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3" name="Oval 492">
            <a:extLst>
              <a:ext uri="{FF2B5EF4-FFF2-40B4-BE49-F238E27FC236}">
                <a16:creationId xmlns:a16="http://schemas.microsoft.com/office/drawing/2014/main" id="{2874F35A-5065-F44D-AA27-27A15C79842D}"/>
              </a:ext>
            </a:extLst>
          </p:cNvPr>
          <p:cNvSpPr/>
          <p:nvPr/>
        </p:nvSpPr>
        <p:spPr>
          <a:xfrm rot="16200000" flipH="1">
            <a:off x="8866977" y="4841244"/>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nvGrpSpPr>
          <p:cNvPr id="7" name="Group 6">
            <a:extLst>
              <a:ext uri="{FF2B5EF4-FFF2-40B4-BE49-F238E27FC236}">
                <a16:creationId xmlns:a16="http://schemas.microsoft.com/office/drawing/2014/main" id="{9AFFF311-89B6-074A-8E50-84D97135160F}"/>
              </a:ext>
            </a:extLst>
          </p:cNvPr>
          <p:cNvGrpSpPr/>
          <p:nvPr/>
        </p:nvGrpSpPr>
        <p:grpSpPr>
          <a:xfrm>
            <a:off x="7378326" y="4574023"/>
            <a:ext cx="1598850" cy="1447274"/>
            <a:chOff x="7378326" y="4574023"/>
            <a:chExt cx="1598850" cy="1447274"/>
          </a:xfrm>
        </p:grpSpPr>
        <p:sp>
          <p:nvSpPr>
            <p:cNvPr id="481" name="Rounded Rectangle 480">
              <a:extLst>
                <a:ext uri="{FF2B5EF4-FFF2-40B4-BE49-F238E27FC236}">
                  <a16:creationId xmlns:a16="http://schemas.microsoft.com/office/drawing/2014/main" id="{4CC62BDE-543A-A646-AD15-2F6D0BA003C8}"/>
                </a:ext>
              </a:extLst>
            </p:cNvPr>
            <p:cNvSpPr/>
            <p:nvPr/>
          </p:nvSpPr>
          <p:spPr>
            <a:xfrm>
              <a:off x="7378326" y="4574023"/>
              <a:ext cx="1598850" cy="1447274"/>
            </a:xfrm>
            <a:prstGeom prst="roundRect">
              <a:avLst/>
            </a:prstGeom>
            <a:solidFill>
              <a:schemeClr val="bg1"/>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08" name="Rectangle 507">
              <a:extLst>
                <a:ext uri="{FF2B5EF4-FFF2-40B4-BE49-F238E27FC236}">
                  <a16:creationId xmlns:a16="http://schemas.microsoft.com/office/drawing/2014/main" id="{1674EF55-FBAC-C140-B105-969C7E8487A7}"/>
                </a:ext>
              </a:extLst>
            </p:cNvPr>
            <p:cNvSpPr/>
            <p:nvPr/>
          </p:nvSpPr>
          <p:spPr>
            <a:xfrm rot="16200000">
              <a:off x="7050052" y="5149985"/>
              <a:ext cx="1117742" cy="35900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prstClr val="black"/>
                  </a:solidFill>
                  <a:effectLst/>
                  <a:uLnTx/>
                  <a:uFillTx/>
                  <a:latin typeface="Cambria" panose="02040503050406030204" pitchFamily="18" charset="0"/>
                  <a:ea typeface="+mn-ea"/>
                  <a:cs typeface="Courier New" panose="02070309020205020404" pitchFamily="49" charset="0"/>
                </a:rPr>
                <a:t>ACT/PRE</a:t>
              </a:r>
            </a:p>
          </p:txBody>
        </p:sp>
        <p:cxnSp>
          <p:nvCxnSpPr>
            <p:cNvPr id="513" name="Straight Arrow Connector 512">
              <a:extLst>
                <a:ext uri="{FF2B5EF4-FFF2-40B4-BE49-F238E27FC236}">
                  <a16:creationId xmlns:a16="http://schemas.microsoft.com/office/drawing/2014/main" id="{67315A1D-7333-AF40-992D-CD542F832E8F}"/>
                </a:ext>
              </a:extLst>
            </p:cNvPr>
            <p:cNvCxnSpPr>
              <a:cxnSpLocks/>
            </p:cNvCxnSpPr>
            <p:nvPr/>
          </p:nvCxnSpPr>
          <p:spPr>
            <a:xfrm flipV="1">
              <a:off x="7756927" y="5327935"/>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686EEC01-1B3C-E648-9FD9-9FAA1DBE32F6}"/>
                </a:ext>
              </a:extLst>
            </p:cNvPr>
            <p:cNvGrpSpPr/>
            <p:nvPr/>
          </p:nvGrpSpPr>
          <p:grpSpPr>
            <a:xfrm>
              <a:off x="8308041" y="4657875"/>
              <a:ext cx="557538" cy="1269957"/>
              <a:chOff x="8308041" y="4657875"/>
              <a:chExt cx="557538" cy="1269957"/>
            </a:xfrm>
          </p:grpSpPr>
          <p:grpSp>
            <p:nvGrpSpPr>
              <p:cNvPr id="494" name="Group 493">
                <a:extLst>
                  <a:ext uri="{FF2B5EF4-FFF2-40B4-BE49-F238E27FC236}">
                    <a16:creationId xmlns:a16="http://schemas.microsoft.com/office/drawing/2014/main" id="{274DF094-4A4F-EE40-A2C8-396255F6A071}"/>
                  </a:ext>
                </a:extLst>
              </p:cNvPr>
              <p:cNvGrpSpPr/>
              <p:nvPr/>
            </p:nvGrpSpPr>
            <p:grpSpPr>
              <a:xfrm>
                <a:off x="8308041" y="4657875"/>
                <a:ext cx="557538" cy="1269957"/>
                <a:chOff x="4830795" y="4111398"/>
                <a:chExt cx="289491" cy="755921"/>
              </a:xfrm>
            </p:grpSpPr>
            <p:grpSp>
              <p:nvGrpSpPr>
                <p:cNvPr id="495" name="Group 494">
                  <a:extLst>
                    <a:ext uri="{FF2B5EF4-FFF2-40B4-BE49-F238E27FC236}">
                      <a16:creationId xmlns:a16="http://schemas.microsoft.com/office/drawing/2014/main" id="{E5755728-FCB9-8C4E-A32A-4028662ECD5C}"/>
                    </a:ext>
                  </a:extLst>
                </p:cNvPr>
                <p:cNvGrpSpPr/>
                <p:nvPr/>
              </p:nvGrpSpPr>
              <p:grpSpPr>
                <a:xfrm>
                  <a:off x="4830795" y="4111398"/>
                  <a:ext cx="289489" cy="755921"/>
                  <a:chOff x="4830795" y="4111398"/>
                  <a:chExt cx="289489" cy="755921"/>
                </a:xfrm>
              </p:grpSpPr>
              <p:sp>
                <p:nvSpPr>
                  <p:cNvPr id="497" name="Rectangle 496">
                    <a:extLst>
                      <a:ext uri="{FF2B5EF4-FFF2-40B4-BE49-F238E27FC236}">
                        <a16:creationId xmlns:a16="http://schemas.microsoft.com/office/drawing/2014/main" id="{4CF51F47-9CF9-E246-8AF7-923C6DFFD206}"/>
                      </a:ext>
                    </a:extLst>
                  </p:cNvPr>
                  <p:cNvSpPr/>
                  <p:nvPr/>
                </p:nvSpPr>
                <p:spPr>
                  <a:xfrm rot="16200000">
                    <a:off x="4614131" y="4344138"/>
                    <a:ext cx="722817" cy="289489"/>
                  </a:xfrm>
                  <a:prstGeom prst="rect">
                    <a:avLst/>
                  </a:prstGeom>
                  <a:solidFill>
                    <a:srgbClr val="70AD4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8" name="Oval 497">
                    <a:extLst>
                      <a:ext uri="{FF2B5EF4-FFF2-40B4-BE49-F238E27FC236}">
                        <a16:creationId xmlns:a16="http://schemas.microsoft.com/office/drawing/2014/main" id="{08F4B84C-DC65-DC4A-9941-F10662BD6C08}"/>
                      </a:ext>
                    </a:extLst>
                  </p:cNvPr>
                  <p:cNvSpPr/>
                  <p:nvPr/>
                </p:nvSpPr>
                <p:spPr>
                  <a:xfrm rot="16200000" flipH="1">
                    <a:off x="4928537"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9" name="Oval 498">
                    <a:extLst>
                      <a:ext uri="{FF2B5EF4-FFF2-40B4-BE49-F238E27FC236}">
                        <a16:creationId xmlns:a16="http://schemas.microsoft.com/office/drawing/2014/main" id="{E795B588-B028-1E44-97F4-6AC8A2F616A4}"/>
                      </a:ext>
                    </a:extLst>
                  </p:cNvPr>
                  <p:cNvSpPr/>
                  <p:nvPr/>
                </p:nvSpPr>
                <p:spPr>
                  <a:xfrm rot="16200000" flipH="1">
                    <a:off x="5018879"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0" name="Oval 499">
                    <a:extLst>
                      <a:ext uri="{FF2B5EF4-FFF2-40B4-BE49-F238E27FC236}">
                        <a16:creationId xmlns:a16="http://schemas.microsoft.com/office/drawing/2014/main" id="{189C9B04-5FAE-244B-9F2B-53D0DCC3CAEB}"/>
                      </a:ext>
                    </a:extLst>
                  </p:cNvPr>
                  <p:cNvSpPr/>
                  <p:nvPr/>
                </p:nvSpPr>
                <p:spPr>
                  <a:xfrm rot="16200000" flipH="1">
                    <a:off x="4928537"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1" name="Oval 500">
                    <a:extLst>
                      <a:ext uri="{FF2B5EF4-FFF2-40B4-BE49-F238E27FC236}">
                        <a16:creationId xmlns:a16="http://schemas.microsoft.com/office/drawing/2014/main" id="{EBEE26E3-3CFD-3E45-AFAA-C5A356787197}"/>
                      </a:ext>
                    </a:extLst>
                  </p:cNvPr>
                  <p:cNvSpPr/>
                  <p:nvPr/>
                </p:nvSpPr>
                <p:spPr>
                  <a:xfrm rot="16200000" flipH="1">
                    <a:off x="5018879"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96" name="Rectangle 495">
                  <a:extLst>
                    <a:ext uri="{FF2B5EF4-FFF2-40B4-BE49-F238E27FC236}">
                      <a16:creationId xmlns:a16="http://schemas.microsoft.com/office/drawing/2014/main" id="{D894887A-25F1-1F44-BEEE-9C506341120D}"/>
                    </a:ext>
                  </a:extLst>
                </p:cNvPr>
                <p:cNvSpPr/>
                <p:nvPr/>
              </p:nvSpPr>
              <p:spPr>
                <a:xfrm rot="16200000">
                  <a:off x="4819059" y="4476133"/>
                  <a:ext cx="575362" cy="27093"/>
                </a:xfrm>
                <a:prstGeom prst="rect">
                  <a:avLst/>
                </a:prstGeom>
                <a:pattFill prst="dkVert">
                  <a:fgClr>
                    <a:srgbClr val="FFC000">
                      <a:lumMod val="60000"/>
                      <a:lumOff val="40000"/>
                    </a:srgbClr>
                  </a:fgClr>
                  <a:bgClr>
                    <a:sysClr val="window" lastClr="FFFFFF"/>
                  </a:bgClr>
                </a:patt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grpSp>
            <p:nvGrpSpPr>
              <p:cNvPr id="502" name="Group 501">
                <a:extLst>
                  <a:ext uri="{FF2B5EF4-FFF2-40B4-BE49-F238E27FC236}">
                    <a16:creationId xmlns:a16="http://schemas.microsoft.com/office/drawing/2014/main" id="{2DB1DD8B-FB18-8849-9A9F-035F264A4AC8}"/>
                  </a:ext>
                </a:extLst>
              </p:cNvPr>
              <p:cNvGrpSpPr/>
              <p:nvPr/>
            </p:nvGrpSpPr>
            <p:grpSpPr>
              <a:xfrm rot="16200000">
                <a:off x="8185361" y="5143465"/>
                <a:ext cx="756076" cy="293602"/>
                <a:chOff x="4340198" y="1826549"/>
                <a:chExt cx="485918" cy="276639"/>
              </a:xfrm>
            </p:grpSpPr>
            <p:sp>
              <p:nvSpPr>
                <p:cNvPr id="503" name="Rectangle 502">
                  <a:extLst>
                    <a:ext uri="{FF2B5EF4-FFF2-40B4-BE49-F238E27FC236}">
                      <a16:creationId xmlns:a16="http://schemas.microsoft.com/office/drawing/2014/main" id="{8F40DD31-E5D3-1949-BB4A-77B0A48B9C3C}"/>
                    </a:ext>
                  </a:extLst>
                </p:cNvPr>
                <p:cNvSpPr/>
                <p:nvPr/>
              </p:nvSpPr>
              <p:spPr>
                <a:xfrm>
                  <a:off x="4340198" y="1826549"/>
                  <a:ext cx="174612" cy="276637"/>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4" name="Rectangle 503">
                  <a:extLst>
                    <a:ext uri="{FF2B5EF4-FFF2-40B4-BE49-F238E27FC236}">
                      <a16:creationId xmlns:a16="http://schemas.microsoft.com/office/drawing/2014/main" id="{A95F48CB-8E25-8B4E-AE80-FF1A55ADD162}"/>
                    </a:ext>
                  </a:extLst>
                </p:cNvPr>
                <p:cNvSpPr/>
                <p:nvPr/>
              </p:nvSpPr>
              <p:spPr>
                <a:xfrm>
                  <a:off x="4651504" y="1826550"/>
                  <a:ext cx="174612" cy="276638"/>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528" name="Oval 527">
                <a:extLst>
                  <a:ext uri="{FF2B5EF4-FFF2-40B4-BE49-F238E27FC236}">
                    <a16:creationId xmlns:a16="http://schemas.microsoft.com/office/drawing/2014/main" id="{18A4C544-1AC7-8549-9BF1-30B0708AB663}"/>
                  </a:ext>
                </a:extLst>
              </p:cNvPr>
              <p:cNvSpPr>
                <a:spLocks noChangeAspect="1"/>
              </p:cNvSpPr>
              <p:nvPr/>
            </p:nvSpPr>
            <p:spPr>
              <a:xfrm>
                <a:off x="8788782" y="582428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9" name="Oval 528">
                <a:extLst>
                  <a:ext uri="{FF2B5EF4-FFF2-40B4-BE49-F238E27FC236}">
                    <a16:creationId xmlns:a16="http://schemas.microsoft.com/office/drawing/2014/main" id="{5EC38BF4-30F8-1543-A138-A684F818BBD9}"/>
                  </a:ext>
                </a:extLst>
              </p:cNvPr>
              <p:cNvSpPr>
                <a:spLocks noChangeAspect="1"/>
              </p:cNvSpPr>
              <p:nvPr/>
            </p:nvSpPr>
            <p:spPr>
              <a:xfrm>
                <a:off x="8782340" y="472079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graphicFrame>
        <p:nvGraphicFramePr>
          <p:cNvPr id="531" name="Table 530">
            <a:extLst>
              <a:ext uri="{FF2B5EF4-FFF2-40B4-BE49-F238E27FC236}">
                <a16:creationId xmlns:a16="http://schemas.microsoft.com/office/drawing/2014/main" id="{1229032C-D001-F644-92AC-B94E443D54F6}"/>
              </a:ext>
            </a:extLst>
          </p:cNvPr>
          <p:cNvGraphicFramePr>
            <a:graphicFrameLocks noGrp="1"/>
          </p:cNvGraphicFramePr>
          <p:nvPr/>
        </p:nvGraphicFramePr>
        <p:xfrm>
          <a:off x="5082745" y="4275721"/>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ACT/PRE/PRE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33" name="Straight Connector 532">
            <a:extLst>
              <a:ext uri="{FF2B5EF4-FFF2-40B4-BE49-F238E27FC236}">
                <a16:creationId xmlns:a16="http://schemas.microsoft.com/office/drawing/2014/main" id="{9F194B97-A4A4-1F4A-A3A1-1A1C65904476}"/>
              </a:ext>
            </a:extLst>
          </p:cNvPr>
          <p:cNvCxnSpPr/>
          <p:nvPr/>
        </p:nvCxnSpPr>
        <p:spPr>
          <a:xfrm>
            <a:off x="129785" y="3596854"/>
            <a:ext cx="8884429" cy="0"/>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535" name="Group 534">
            <a:extLst>
              <a:ext uri="{FF2B5EF4-FFF2-40B4-BE49-F238E27FC236}">
                <a16:creationId xmlns:a16="http://schemas.microsoft.com/office/drawing/2014/main" id="{96685389-20B3-8146-B6CF-E569C240BE1C}"/>
              </a:ext>
            </a:extLst>
          </p:cNvPr>
          <p:cNvGrpSpPr/>
          <p:nvPr/>
        </p:nvGrpSpPr>
        <p:grpSpPr>
          <a:xfrm>
            <a:off x="2307434" y="931164"/>
            <a:ext cx="1931355" cy="2049796"/>
            <a:chOff x="2307434" y="1557252"/>
            <a:chExt cx="1931355" cy="2049796"/>
          </a:xfrm>
        </p:grpSpPr>
        <p:grpSp>
          <p:nvGrpSpPr>
            <p:cNvPr id="416" name="Group 415">
              <a:extLst>
                <a:ext uri="{FF2B5EF4-FFF2-40B4-BE49-F238E27FC236}">
                  <a16:creationId xmlns:a16="http://schemas.microsoft.com/office/drawing/2014/main" id="{D06BFF73-B8EA-3D47-ADEB-7CFAD8555C79}"/>
                </a:ext>
              </a:extLst>
            </p:cNvPr>
            <p:cNvGrpSpPr/>
            <p:nvPr/>
          </p:nvGrpSpPr>
          <p:grpSpPr>
            <a:xfrm>
              <a:off x="2645694" y="1557252"/>
              <a:ext cx="1593095" cy="2049796"/>
              <a:chOff x="2740810" y="1974313"/>
              <a:chExt cx="1593095" cy="2049796"/>
            </a:xfrm>
          </p:grpSpPr>
          <p:grpSp>
            <p:nvGrpSpPr>
              <p:cNvPr id="414" name="Group 413">
                <a:extLst>
                  <a:ext uri="{FF2B5EF4-FFF2-40B4-BE49-F238E27FC236}">
                    <a16:creationId xmlns:a16="http://schemas.microsoft.com/office/drawing/2014/main" id="{8D26F9AA-55CA-5743-8D81-55784DD770A5}"/>
                  </a:ext>
                </a:extLst>
              </p:cNvPr>
              <p:cNvGrpSpPr/>
              <p:nvPr/>
            </p:nvGrpSpPr>
            <p:grpSpPr>
              <a:xfrm>
                <a:off x="2755612" y="2475443"/>
                <a:ext cx="1578293" cy="1548666"/>
                <a:chOff x="3211452" y="2874384"/>
                <a:chExt cx="1578293" cy="1548666"/>
              </a:xfrm>
            </p:grpSpPr>
            <p:sp>
              <p:nvSpPr>
                <p:cNvPr id="379" name="Rounded Rectangle 378">
                  <a:extLst>
                    <a:ext uri="{FF2B5EF4-FFF2-40B4-BE49-F238E27FC236}">
                      <a16:creationId xmlns:a16="http://schemas.microsoft.com/office/drawing/2014/main" id="{2E7BFECB-70FA-7F47-80F2-805C0314D392}"/>
                    </a:ext>
                  </a:extLst>
                </p:cNvPr>
                <p:cNvSpPr/>
                <p:nvPr/>
              </p:nvSpPr>
              <p:spPr>
                <a:xfrm>
                  <a:off x="3211452" y="2874384"/>
                  <a:ext cx="1466613" cy="1204068"/>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8" name="Group 407">
                  <a:extLst>
                    <a:ext uri="{FF2B5EF4-FFF2-40B4-BE49-F238E27FC236}">
                      <a16:creationId xmlns:a16="http://schemas.microsoft.com/office/drawing/2014/main" id="{A14FF517-2E12-FC47-882D-2E8C59A93BBB}"/>
                    </a:ext>
                  </a:extLst>
                </p:cNvPr>
                <p:cNvGrpSpPr/>
                <p:nvPr/>
              </p:nvGrpSpPr>
              <p:grpSpPr>
                <a:xfrm>
                  <a:off x="3412005" y="3198852"/>
                  <a:ext cx="1161942" cy="528322"/>
                  <a:chOff x="3412005" y="3198852"/>
                  <a:chExt cx="1161942" cy="528322"/>
                </a:xfrm>
              </p:grpSpPr>
              <p:grpSp>
                <p:nvGrpSpPr>
                  <p:cNvPr id="381" name="Group 380">
                    <a:extLst>
                      <a:ext uri="{FF2B5EF4-FFF2-40B4-BE49-F238E27FC236}">
                        <a16:creationId xmlns:a16="http://schemas.microsoft.com/office/drawing/2014/main" id="{2E0EFF5E-6202-DA47-8AD7-65046C1735C1}"/>
                      </a:ext>
                    </a:extLst>
                  </p:cNvPr>
                  <p:cNvGrpSpPr/>
                  <p:nvPr/>
                </p:nvGrpSpPr>
                <p:grpSpPr>
                  <a:xfrm>
                    <a:off x="3412005" y="3198852"/>
                    <a:ext cx="1128558" cy="528322"/>
                    <a:chOff x="1332999" y="4174190"/>
                    <a:chExt cx="1175252" cy="550180"/>
                  </a:xfrm>
                </p:grpSpPr>
                <p:grpSp>
                  <p:nvGrpSpPr>
                    <p:cNvPr id="383" name="Group 382">
                      <a:extLst>
                        <a:ext uri="{FF2B5EF4-FFF2-40B4-BE49-F238E27FC236}">
                          <a16:creationId xmlns:a16="http://schemas.microsoft.com/office/drawing/2014/main" id="{90112E02-8E4D-764B-81E5-B5AE43416020}"/>
                        </a:ext>
                      </a:extLst>
                    </p:cNvPr>
                    <p:cNvGrpSpPr/>
                    <p:nvPr/>
                  </p:nvGrpSpPr>
                  <p:grpSpPr>
                    <a:xfrm>
                      <a:off x="2147787" y="4431167"/>
                      <a:ext cx="360464" cy="69048"/>
                      <a:chOff x="4793112" y="4167661"/>
                      <a:chExt cx="360464" cy="69048"/>
                    </a:xfrm>
                  </p:grpSpPr>
                  <p:cxnSp>
                    <p:nvCxnSpPr>
                      <p:cNvPr id="394" name="Straight Connector 393">
                        <a:extLst>
                          <a:ext uri="{FF2B5EF4-FFF2-40B4-BE49-F238E27FC236}">
                            <a16:creationId xmlns:a16="http://schemas.microsoft.com/office/drawing/2014/main" id="{0F5DE70C-DCDB-9047-8B2D-0972443A5BD8}"/>
                          </a:ext>
                        </a:extLst>
                      </p:cNvPr>
                      <p:cNvCxnSpPr/>
                      <p:nvPr/>
                    </p:nvCxnSpPr>
                    <p:spPr>
                      <a:xfrm flipH="1">
                        <a:off x="4793112" y="4202185"/>
                        <a:ext cx="345242" cy="0"/>
                      </a:xfrm>
                      <a:prstGeom prst="line">
                        <a:avLst/>
                      </a:prstGeom>
                      <a:solidFill>
                        <a:schemeClr val="tx1"/>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5" name="Flowchart: Connector 11">
                        <a:extLst>
                          <a:ext uri="{FF2B5EF4-FFF2-40B4-BE49-F238E27FC236}">
                            <a16:creationId xmlns:a16="http://schemas.microsoft.com/office/drawing/2014/main" id="{2632382D-A056-FD43-AD2C-A7F8EA1831BF}"/>
                          </a:ext>
                        </a:extLst>
                      </p:cNvPr>
                      <p:cNvSpPr/>
                      <p:nvPr/>
                    </p:nvSpPr>
                    <p:spPr>
                      <a:xfrm>
                        <a:off x="5084528" y="4167661"/>
                        <a:ext cx="69048"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4" name="Group 383">
                      <a:extLst>
                        <a:ext uri="{FF2B5EF4-FFF2-40B4-BE49-F238E27FC236}">
                          <a16:creationId xmlns:a16="http://schemas.microsoft.com/office/drawing/2014/main" id="{DC6B394D-4AC6-4D4B-9472-BE87C07F22F8}"/>
                        </a:ext>
                      </a:extLst>
                    </p:cNvPr>
                    <p:cNvGrpSpPr/>
                    <p:nvPr/>
                  </p:nvGrpSpPr>
                  <p:grpSpPr>
                    <a:xfrm>
                      <a:off x="1333740" y="4250347"/>
                      <a:ext cx="414294" cy="69048"/>
                      <a:chOff x="3838217" y="3992220"/>
                      <a:chExt cx="414294" cy="69048"/>
                    </a:xfrm>
                  </p:grpSpPr>
                  <p:cxnSp>
                    <p:nvCxnSpPr>
                      <p:cNvPr id="392" name="Straight Connector 391">
                        <a:extLst>
                          <a:ext uri="{FF2B5EF4-FFF2-40B4-BE49-F238E27FC236}">
                            <a16:creationId xmlns:a16="http://schemas.microsoft.com/office/drawing/2014/main" id="{7430DEA5-979B-1E4D-8B44-1B147801909E}"/>
                          </a:ext>
                        </a:extLst>
                      </p:cNvPr>
                      <p:cNvCxnSpPr/>
                      <p:nvPr/>
                    </p:nvCxnSpPr>
                    <p:spPr>
                      <a:xfrm flipH="1">
                        <a:off x="3907266" y="4026731"/>
                        <a:ext cx="345245" cy="0"/>
                      </a:xfrm>
                      <a:prstGeom prst="line">
                        <a:avLst/>
                      </a:prstGeom>
                      <a:solidFill>
                        <a:schemeClr val="tx1"/>
                      </a:solidFill>
                      <a:ln w="12700" cap="flat" cmpd="sng" algn="ctr">
                        <a:solidFill>
                          <a:schemeClr val="tx1"/>
                        </a:solidFill>
                        <a:prstDash val="solid"/>
                      </a:ln>
                      <a:effectLst/>
                    </p:spPr>
                  </p:cxnSp>
                  <p:sp>
                    <p:nvSpPr>
                      <p:cNvPr id="393" name="Flowchart: Connector 8">
                        <a:extLst>
                          <a:ext uri="{FF2B5EF4-FFF2-40B4-BE49-F238E27FC236}">
                            <a16:creationId xmlns:a16="http://schemas.microsoft.com/office/drawing/2014/main" id="{E95AB8CB-F0A3-7D42-88D4-8FD7C5BFF50F}"/>
                          </a:ext>
                        </a:extLst>
                      </p:cNvPr>
                      <p:cNvSpPr/>
                      <p:nvPr/>
                    </p:nvSpPr>
                    <p:spPr>
                      <a:xfrm>
                        <a:off x="3838217" y="3992220"/>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5" name="Group 384">
                      <a:extLst>
                        <a:ext uri="{FF2B5EF4-FFF2-40B4-BE49-F238E27FC236}">
                          <a16:creationId xmlns:a16="http://schemas.microsoft.com/office/drawing/2014/main" id="{1C6DFE12-5613-F64E-9744-3B5530C3E624}"/>
                        </a:ext>
                      </a:extLst>
                    </p:cNvPr>
                    <p:cNvGrpSpPr/>
                    <p:nvPr/>
                  </p:nvGrpSpPr>
                  <p:grpSpPr>
                    <a:xfrm>
                      <a:off x="1341169" y="4431167"/>
                      <a:ext cx="406864" cy="69048"/>
                      <a:chOff x="3845646" y="4269682"/>
                      <a:chExt cx="406864" cy="69048"/>
                    </a:xfrm>
                  </p:grpSpPr>
                  <p:cxnSp>
                    <p:nvCxnSpPr>
                      <p:cNvPr id="390" name="Straight Connector 389">
                        <a:extLst>
                          <a:ext uri="{FF2B5EF4-FFF2-40B4-BE49-F238E27FC236}">
                            <a16:creationId xmlns:a16="http://schemas.microsoft.com/office/drawing/2014/main" id="{5923A7B9-B94E-A848-A136-F6DE99FC773A}"/>
                          </a:ext>
                        </a:extLst>
                      </p:cNvPr>
                      <p:cNvCxnSpPr/>
                      <p:nvPr/>
                    </p:nvCxnSpPr>
                    <p:spPr>
                      <a:xfrm flipH="1">
                        <a:off x="3907266" y="4304207"/>
                        <a:ext cx="345244" cy="0"/>
                      </a:xfrm>
                      <a:prstGeom prst="line">
                        <a:avLst/>
                      </a:prstGeom>
                      <a:solidFill>
                        <a:schemeClr val="tx1"/>
                      </a:solidFill>
                      <a:ln w="12700" cap="flat" cmpd="sng" algn="ctr">
                        <a:solidFill>
                          <a:schemeClr val="tx1"/>
                        </a:solidFill>
                        <a:prstDash val="solid"/>
                      </a:ln>
                      <a:effectLst/>
                    </p:spPr>
                  </p:cxnSp>
                  <p:sp>
                    <p:nvSpPr>
                      <p:cNvPr id="391" name="Flowchart: Connector 9">
                        <a:extLst>
                          <a:ext uri="{FF2B5EF4-FFF2-40B4-BE49-F238E27FC236}">
                            <a16:creationId xmlns:a16="http://schemas.microsoft.com/office/drawing/2014/main" id="{4B77B613-2F03-6E4A-AD34-B8504D238286}"/>
                          </a:ext>
                        </a:extLst>
                      </p:cNvPr>
                      <p:cNvSpPr/>
                      <p:nvPr/>
                    </p:nvSpPr>
                    <p:spPr>
                      <a:xfrm>
                        <a:off x="3845646" y="4269682"/>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6" name="Group 385">
                      <a:extLst>
                        <a:ext uri="{FF2B5EF4-FFF2-40B4-BE49-F238E27FC236}">
                          <a16:creationId xmlns:a16="http://schemas.microsoft.com/office/drawing/2014/main" id="{C0A2E64F-6546-F042-811A-622AC14A99B1}"/>
                        </a:ext>
                      </a:extLst>
                    </p:cNvPr>
                    <p:cNvGrpSpPr/>
                    <p:nvPr/>
                  </p:nvGrpSpPr>
                  <p:grpSpPr>
                    <a:xfrm>
                      <a:off x="1332999" y="4593843"/>
                      <a:ext cx="390964" cy="69048"/>
                      <a:chOff x="3845645" y="4571954"/>
                      <a:chExt cx="390964" cy="69048"/>
                    </a:xfrm>
                  </p:grpSpPr>
                  <p:sp>
                    <p:nvSpPr>
                      <p:cNvPr id="388" name="Flowchart: Connector 9">
                        <a:extLst>
                          <a:ext uri="{FF2B5EF4-FFF2-40B4-BE49-F238E27FC236}">
                            <a16:creationId xmlns:a16="http://schemas.microsoft.com/office/drawing/2014/main" id="{CFB88838-9CFC-BE4E-998E-9F66DC098730}"/>
                          </a:ext>
                        </a:extLst>
                      </p:cNvPr>
                      <p:cNvSpPr/>
                      <p:nvPr/>
                    </p:nvSpPr>
                    <p:spPr>
                      <a:xfrm>
                        <a:off x="3845645" y="4571954"/>
                        <a:ext cx="69047"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389" name="Straight Connector 388">
                        <a:extLst>
                          <a:ext uri="{FF2B5EF4-FFF2-40B4-BE49-F238E27FC236}">
                            <a16:creationId xmlns:a16="http://schemas.microsoft.com/office/drawing/2014/main" id="{38D784D0-9C48-EA4C-9B1D-0EDF227F3BAE}"/>
                          </a:ext>
                        </a:extLst>
                      </p:cNvPr>
                      <p:cNvCxnSpPr/>
                      <p:nvPr/>
                    </p:nvCxnSpPr>
                    <p:spPr>
                      <a:xfrm flipH="1">
                        <a:off x="3891367" y="4615548"/>
                        <a:ext cx="345242" cy="0"/>
                      </a:xfrm>
                      <a:prstGeom prst="line">
                        <a:avLst/>
                      </a:prstGeom>
                      <a:solidFill>
                        <a:schemeClr val="tx1"/>
                      </a:solidFill>
                      <a:ln w="12700" cap="flat" cmpd="sng" algn="ctr">
                        <a:solidFill>
                          <a:schemeClr val="tx1"/>
                        </a:solidFill>
                        <a:prstDash val="solid"/>
                      </a:ln>
                      <a:effectLst/>
                    </p:spPr>
                  </p:cxnSp>
                </p:grpSp>
                <p:sp>
                  <p:nvSpPr>
                    <p:cNvPr id="387" name="Oval 386">
                      <a:extLst>
                        <a:ext uri="{FF2B5EF4-FFF2-40B4-BE49-F238E27FC236}">
                          <a16:creationId xmlns:a16="http://schemas.microsoft.com/office/drawing/2014/main" id="{B9309423-001F-EC4B-A985-B4DEBFFAD982}"/>
                        </a:ext>
                      </a:extLst>
                    </p:cNvPr>
                    <p:cNvSpPr>
                      <a:spLocks noChangeAspect="1"/>
                    </p:cNvSpPr>
                    <p:nvPr/>
                  </p:nvSpPr>
                  <p:spPr>
                    <a:xfrm>
                      <a:off x="1650303" y="4174190"/>
                      <a:ext cx="550179" cy="550180"/>
                    </a:xfrm>
                    <a:prstGeom prst="ellipse">
                      <a:avLst/>
                    </a:prstGeom>
                    <a:solidFill>
                      <a:srgbClr val="D3DBD5"/>
                    </a:solidFill>
                    <a:ln w="127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US" sz="2022"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sp>
                <p:nvSpPr>
                  <p:cNvPr id="382" name="TextBox 381">
                    <a:extLst>
                      <a:ext uri="{FF2B5EF4-FFF2-40B4-BE49-F238E27FC236}">
                        <a16:creationId xmlns:a16="http://schemas.microsoft.com/office/drawing/2014/main" id="{0169CB78-9A64-3943-AAF8-0F621B786CF9}"/>
                      </a:ext>
                    </a:extLst>
                  </p:cNvPr>
                  <p:cNvSpPr txBox="1"/>
                  <p:nvPr/>
                </p:nvSpPr>
                <p:spPr>
                  <a:xfrm>
                    <a:off x="3694179" y="3310909"/>
                    <a:ext cx="879768" cy="3294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a:t>
                    </a:r>
                  </a:p>
                </p:txBody>
              </p:sp>
            </p:grpSp>
            <p:sp>
              <p:nvSpPr>
                <p:cNvPr id="396" name="Rectangle 395">
                  <a:extLst>
                    <a:ext uri="{FF2B5EF4-FFF2-40B4-BE49-F238E27FC236}">
                      <a16:creationId xmlns:a16="http://schemas.microsoft.com/office/drawing/2014/main" id="{253C3A41-5E8D-9945-B93A-5F07E7684541}"/>
                    </a:ext>
                  </a:extLst>
                </p:cNvPr>
                <p:cNvSpPr/>
                <p:nvPr/>
              </p:nvSpPr>
              <p:spPr>
                <a:xfrm>
                  <a:off x="3226497" y="4084496"/>
                  <a:ext cx="156324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MAJ/NOT logic</a:t>
                  </a:r>
                </a:p>
              </p:txBody>
            </p:sp>
          </p:grpSp>
          <p:sp>
            <p:nvSpPr>
              <p:cNvPr id="415" name="Rectangle 414">
                <a:extLst>
                  <a:ext uri="{FF2B5EF4-FFF2-40B4-BE49-F238E27FC236}">
                    <a16:creationId xmlns:a16="http://schemas.microsoft.com/office/drawing/2014/main" id="{D2DF1CC8-CF8C-4941-8135-FD7570C97FD7}"/>
                  </a:ext>
                </a:extLst>
              </p:cNvPr>
              <p:cNvSpPr/>
              <p:nvPr/>
            </p:nvSpPr>
            <p:spPr>
              <a:xfrm>
                <a:off x="2740810" y="1974313"/>
                <a:ext cx="1533690" cy="52322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Step 1: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MAJ logic</a:t>
                </a:r>
              </a:p>
            </p:txBody>
          </p:sp>
        </p:grpSp>
        <p:sp>
          <p:nvSpPr>
            <p:cNvPr id="534" name="Right Arrow 533">
              <a:extLst>
                <a:ext uri="{FF2B5EF4-FFF2-40B4-BE49-F238E27FC236}">
                  <a16:creationId xmlns:a16="http://schemas.microsoft.com/office/drawing/2014/main" id="{444D3331-2F50-DA42-AB1E-B39351D5CBEF}"/>
                </a:ext>
              </a:extLst>
            </p:cNvPr>
            <p:cNvSpPr/>
            <p:nvPr/>
          </p:nvSpPr>
          <p:spPr>
            <a:xfrm>
              <a:off x="2307434" y="2619261"/>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mc:AlternateContent xmlns:mc="http://schemas.openxmlformats.org/markup-compatibility/2006" xmlns:a14="http://schemas.microsoft.com/office/drawing/2010/main">
        <mc:Choice Requires="a14">
          <p:sp>
            <p:nvSpPr>
              <p:cNvPr id="156" name="Rectangle 155">
                <a:extLst>
                  <a:ext uri="{FF2B5EF4-FFF2-40B4-BE49-F238E27FC236}">
                    <a16:creationId xmlns:a16="http://schemas.microsoft.com/office/drawing/2014/main" id="{EF9D8263-4725-9041-8503-14C3B104646A}"/>
                  </a:ext>
                </a:extLst>
              </p:cNvPr>
              <p:cNvSpPr/>
              <p:nvPr/>
            </p:nvSpPr>
            <p:spPr>
              <a:xfrm>
                <a:off x="4548574" y="3029879"/>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156" name="Rectangle 155">
                <a:extLst>
                  <a:ext uri="{FF2B5EF4-FFF2-40B4-BE49-F238E27FC236}">
                    <a16:creationId xmlns:a16="http://schemas.microsoft.com/office/drawing/2014/main" id="{EF9D8263-4725-9041-8503-14C3B104646A}"/>
                  </a:ext>
                </a:extLst>
              </p:cNvPr>
              <p:cNvSpPr>
                <a:spLocks noRot="1" noChangeAspect="1" noMove="1" noResize="1" noEditPoints="1" noAdjustHandles="1" noChangeArrowheads="1" noChangeShapeType="1" noTextEdit="1"/>
              </p:cNvSpPr>
              <p:nvPr/>
            </p:nvSpPr>
            <p:spPr>
              <a:xfrm>
                <a:off x="4548574" y="3029879"/>
                <a:ext cx="1559686" cy="338554"/>
              </a:xfrm>
              <a:prstGeom prst="rect">
                <a:avLst/>
              </a:prstGeom>
              <a:blipFill>
                <a:blip r:embed="rId4"/>
                <a:stretch>
                  <a:fillRect t="-3571" b="-214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ysClr val="windowText" lastClr="000000"/>
                                    </a:solidFill>
                                    <a:latin typeface="Cambria Math" panose="02040503050406030204" pitchFamily="18" charset="0"/>
                                    <a:ea typeface="Cambria Math" panose="02040503050406030204" pitchFamily="18" charset="0"/>
                                  </a:rPr>
                                  <m:t>𝜇</m:t>
                                </m:r>
                                <m:r>
                                  <a:rPr lang="en-US" sz="1300" b="0" i="1" smtClean="0">
                                    <a:solidFill>
                                      <a:sysClr val="windowText" lastClr="000000"/>
                                    </a:solidFill>
                                    <a:latin typeface="Cambria Math" panose="02040503050406030204" pitchFamily="18" charset="0"/>
                                    <a:ea typeface="Cambria Math" panose="02040503050406030204" pitchFamily="18" charset="0"/>
                                  </a:rPr>
                                  <m:t>𝑃𝑟𝑜𝑔𝑟𝑎𝑚</m:t>
                                </m:r>
                              </m:oMath>
                            </m:oMathPara>
                          </a14:m>
                          <a:endParaRPr lang="en-US" sz="1300" b="0" dirty="0"/>
                        </a:p>
                      </a:txBody>
                      <a:tcPr marL="121921" marR="121921" marT="0" marB="0">
                        <a:lnL w="12700" cmpd="sng">
                          <a:noFill/>
                        </a:lnL>
                        <a:lnT w="12700" cmpd="sng">
                          <a:noFill/>
                        </a:lnT>
                        <a:solidFill>
                          <a:schemeClr val="bg1"/>
                        </a:solid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rgbClr val="C00000"/>
                                    </a:solidFill>
                                    <a:latin typeface="Cambria Math" panose="02040503050406030204" pitchFamily="18" charset="0"/>
                                    <a:ea typeface="Cambria Math" panose="02040503050406030204" pitchFamily="18" charset="0"/>
                                  </a:rPr>
                                  <m:t>𝜇</m:t>
                                </m:r>
                                <m:r>
                                  <a:rPr lang="en-US" sz="1300" b="0" i="1" smtClean="0">
                                    <a:solidFill>
                                      <a:srgbClr val="C00000"/>
                                    </a:solidFill>
                                    <a:latin typeface="Cambria Math" panose="02040503050406030204" pitchFamily="18" charset="0"/>
                                    <a:ea typeface="Cambria Math" panose="02040503050406030204" pitchFamily="18" charset="0"/>
                                  </a:rPr>
                                  <m:t>𝑃𝑟𝑜𝑔𝑟𝑎𝑚</m:t>
                                </m:r>
                              </m:oMath>
                            </m:oMathPara>
                          </a14:m>
                          <a:endParaRPr lang="en-US" sz="1300" b="0" dirty="0">
                            <a:solidFill>
                              <a:srgbClr val="C00000"/>
                            </a:solidFill>
                          </a:endParaRPr>
                        </a:p>
                      </a:txBody>
                      <a:tcPr marL="121921" marR="121921" marT="0" marB="0">
                        <a:lnL w="12700" cmpd="sng">
                          <a:noFill/>
                        </a:lnL>
                        <a:lnB w="12700" cmpd="sng">
                          <a:noFill/>
                        </a:lnB>
                        <a:solidFill>
                          <a:srgbClr val="FFBFBF">
                            <a:alpha val="20000"/>
                          </a:srgbClr>
                        </a:solid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Choice>
        <mc:Fallback xmlns="">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endParaRPr lang="en-US"/>
                        </a:p>
                      </a:txBody>
                      <a:tcPr marL="121921" marR="121921" marT="0" marB="0">
                        <a:lnL w="12700" cmpd="sng">
                          <a:noFill/>
                        </a:lnL>
                        <a:lnT w="12700" cmpd="sng">
                          <a:noFill/>
                        </a:lnT>
                        <a:blipFill>
                          <a:blip r:embed="rId5"/>
                          <a:stretch>
                            <a:fillRect r="-103093" b="-104348"/>
                          </a:stretch>
                        </a:blip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endParaRPr lang="en-US"/>
                        </a:p>
                      </a:txBody>
                      <a:tcPr marL="121921" marR="121921" marT="0" marB="0">
                        <a:lnL w="12700" cmpd="sng">
                          <a:noFill/>
                        </a:lnL>
                        <a:lnB w="12700" cmpd="sng">
                          <a:noFill/>
                        </a:lnB>
                        <a:blipFill>
                          <a:blip r:embed="rId5"/>
                          <a:stretch>
                            <a:fillRect t="-100000" r="-103093" b="-4348"/>
                          </a:stretch>
                        </a:blip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Fallback>
      </mc:AlternateContent>
      <p:grpSp>
        <p:nvGrpSpPr>
          <p:cNvPr id="536" name="Group 535">
            <a:extLst>
              <a:ext uri="{FF2B5EF4-FFF2-40B4-BE49-F238E27FC236}">
                <a16:creationId xmlns:a16="http://schemas.microsoft.com/office/drawing/2014/main" id="{2560DD54-9826-2C47-AB02-2D240A0B9D80}"/>
              </a:ext>
            </a:extLst>
          </p:cNvPr>
          <p:cNvGrpSpPr/>
          <p:nvPr/>
        </p:nvGrpSpPr>
        <p:grpSpPr>
          <a:xfrm>
            <a:off x="6427968" y="1254721"/>
            <a:ext cx="2581861" cy="876925"/>
            <a:chOff x="6398771" y="1855706"/>
            <a:chExt cx="2581861" cy="876925"/>
          </a:xfrm>
        </p:grpSpPr>
        <p:grpSp>
          <p:nvGrpSpPr>
            <p:cNvPr id="411" name="Group 410">
              <a:extLst>
                <a:ext uri="{FF2B5EF4-FFF2-40B4-BE49-F238E27FC236}">
                  <a16:creationId xmlns:a16="http://schemas.microsoft.com/office/drawing/2014/main" id="{FF418A7D-059D-6D42-81F6-DBE7E7D21647}"/>
                </a:ext>
              </a:extLst>
            </p:cNvPr>
            <p:cNvGrpSpPr/>
            <p:nvPr/>
          </p:nvGrpSpPr>
          <p:grpSpPr>
            <a:xfrm>
              <a:off x="7799060" y="2499642"/>
              <a:ext cx="981071" cy="194415"/>
              <a:chOff x="8915995" y="2957417"/>
              <a:chExt cx="981071" cy="194415"/>
            </a:xfrm>
          </p:grpSpPr>
          <p:sp>
            <p:nvSpPr>
              <p:cNvPr id="318" name="Rectangle 317">
                <a:extLst>
                  <a:ext uri="{FF2B5EF4-FFF2-40B4-BE49-F238E27FC236}">
                    <a16:creationId xmlns:a16="http://schemas.microsoft.com/office/drawing/2014/main" id="{C992AC50-DC13-E74F-88D1-7802744C36A9}"/>
                  </a:ext>
                </a:extLst>
              </p:cNvPr>
              <p:cNvSpPr/>
              <p:nvPr/>
            </p:nvSpPr>
            <p:spPr>
              <a:xfrm>
                <a:off x="8915995" y="2960414"/>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19" name="Rectangle 318">
                <a:extLst>
                  <a:ext uri="{FF2B5EF4-FFF2-40B4-BE49-F238E27FC236}">
                    <a16:creationId xmlns:a16="http://schemas.microsoft.com/office/drawing/2014/main" id="{D80906D0-E127-714F-9EEF-4E0EBC42F894}"/>
                  </a:ext>
                </a:extLst>
              </p:cNvPr>
              <p:cNvSpPr/>
              <p:nvPr/>
            </p:nvSpPr>
            <p:spPr>
              <a:xfrm>
                <a:off x="9115367" y="2960414"/>
                <a:ext cx="193681" cy="181779"/>
              </a:xfrm>
              <a:prstGeom prst="rect">
                <a:avLst/>
              </a:prstGeom>
              <a:solidFill>
                <a:srgbClr val="FFF5CC"/>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0" name="Rectangle 319">
                <a:extLst>
                  <a:ext uri="{FF2B5EF4-FFF2-40B4-BE49-F238E27FC236}">
                    <a16:creationId xmlns:a16="http://schemas.microsoft.com/office/drawing/2014/main" id="{E73B4CC9-DBE2-9A44-A34E-CCAD535F3A01}"/>
                  </a:ext>
                </a:extLst>
              </p:cNvPr>
              <p:cNvSpPr/>
              <p:nvPr/>
            </p:nvSpPr>
            <p:spPr>
              <a:xfrm>
                <a:off x="9302399" y="2958834"/>
                <a:ext cx="193681" cy="181779"/>
              </a:xfrm>
              <a:prstGeom prst="rect">
                <a:avLst/>
              </a:prstGeom>
              <a:solidFill>
                <a:srgbClr val="CCDFFF"/>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1" name="Rectangle 320">
                <a:extLst>
                  <a:ext uri="{FF2B5EF4-FFF2-40B4-BE49-F238E27FC236}">
                    <a16:creationId xmlns:a16="http://schemas.microsoft.com/office/drawing/2014/main" id="{FD7D0DC0-81B9-D944-BADC-40C28F06EC59}"/>
                  </a:ext>
                </a:extLst>
              </p:cNvPr>
              <p:cNvSpPr/>
              <p:nvPr/>
            </p:nvSpPr>
            <p:spPr>
              <a:xfrm>
                <a:off x="9498287" y="2957417"/>
                <a:ext cx="193681" cy="181779"/>
              </a:xfrm>
              <a:prstGeom prst="rect">
                <a:avLst/>
              </a:prstGeom>
              <a:solidFill>
                <a:srgbClr val="A8D4AA"/>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2" name="Rectangle 321">
                <a:extLst>
                  <a:ext uri="{FF2B5EF4-FFF2-40B4-BE49-F238E27FC236}">
                    <a16:creationId xmlns:a16="http://schemas.microsoft.com/office/drawing/2014/main" id="{2BB41B32-4625-3E4E-879F-E44646621104}"/>
                  </a:ext>
                </a:extLst>
              </p:cNvPr>
              <p:cNvSpPr/>
              <p:nvPr/>
            </p:nvSpPr>
            <p:spPr>
              <a:xfrm>
                <a:off x="9695138" y="2958836"/>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3" name="Rectangle 322">
                <a:extLst>
                  <a:ext uri="{FF2B5EF4-FFF2-40B4-BE49-F238E27FC236}">
                    <a16:creationId xmlns:a16="http://schemas.microsoft.com/office/drawing/2014/main" id="{B16A6573-C63A-604E-BCF7-11033B6B437F}"/>
                  </a:ext>
                </a:extLst>
              </p:cNvPr>
              <p:cNvSpPr/>
              <p:nvPr/>
            </p:nvSpPr>
            <p:spPr>
              <a:xfrm>
                <a:off x="8924556" y="2970053"/>
                <a:ext cx="972510" cy="1817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sp>
          <p:nvSpPr>
            <p:cNvPr id="324" name="Alternate Process 323">
              <a:extLst>
                <a:ext uri="{FF2B5EF4-FFF2-40B4-BE49-F238E27FC236}">
                  <a16:creationId xmlns:a16="http://schemas.microsoft.com/office/drawing/2014/main" id="{38133FEE-43AB-C44A-8F12-40B52477EF96}"/>
                </a:ext>
              </a:extLst>
            </p:cNvPr>
            <p:cNvSpPr/>
            <p:nvPr/>
          </p:nvSpPr>
          <p:spPr>
            <a:xfrm>
              <a:off x="6413697" y="2171484"/>
              <a:ext cx="2507323" cy="561147"/>
            </a:xfrm>
            <a:prstGeom prst="flowChartAlternateProcess">
              <a:avLst/>
            </a:prstGeom>
            <a:no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rPr>
              </a:br>
              <a:endPar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mc:AlternateContent xmlns:mc="http://schemas.openxmlformats.org/markup-compatibility/2006" xmlns:a14="http://schemas.microsoft.com/office/drawing/2010/main">
          <mc:Choice Requires="a14">
            <p:sp>
              <p:nvSpPr>
                <p:cNvPr id="325" name="Rectangle 324">
                  <a:extLst>
                    <a:ext uri="{FF2B5EF4-FFF2-40B4-BE49-F238E27FC236}">
                      <a16:creationId xmlns:a16="http://schemas.microsoft.com/office/drawing/2014/main" id="{CDDEC419-1959-D94D-A13C-5010ED3DF0FC}"/>
                    </a:ext>
                  </a:extLst>
                </p:cNvPr>
                <p:cNvSpPr/>
                <p:nvPr/>
              </p:nvSpPr>
              <p:spPr>
                <a:xfrm>
                  <a:off x="6398771" y="1855706"/>
                  <a:ext cx="2581861"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14:m>
                    <m:oMath xmlns:m="http://schemas.openxmlformats.org/officeDocument/2006/math">
                      <m:r>
                        <a:rPr kumimoji="0" lang="en-US" sz="1600" b="0" i="1" u="none" strike="noStrike" kern="1200" cap="none" spc="0" normalizeH="0" baseline="0" noProof="0">
                          <a:ln>
                            <a:noFill/>
                          </a:ln>
                          <a:solidFill>
                            <a:srgbClr val="2E5597"/>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Program</a:t>
                  </a:r>
                </a:p>
              </p:txBody>
            </p:sp>
          </mc:Choice>
          <mc:Fallback xmlns="">
            <p:sp>
              <p:nvSpPr>
                <p:cNvPr id="325" name="Rectangle 324">
                  <a:extLst>
                    <a:ext uri="{FF2B5EF4-FFF2-40B4-BE49-F238E27FC236}">
                      <a16:creationId xmlns:a16="http://schemas.microsoft.com/office/drawing/2014/main" id="{CDDEC419-1959-D94D-A13C-5010ED3DF0FC}"/>
                    </a:ext>
                  </a:extLst>
                </p:cNvPr>
                <p:cNvSpPr>
                  <a:spLocks noRot="1" noChangeAspect="1" noMove="1" noResize="1" noEditPoints="1" noAdjustHandles="1" noChangeArrowheads="1" noChangeShapeType="1" noTextEdit="1"/>
                </p:cNvSpPr>
                <p:nvPr/>
              </p:nvSpPr>
              <p:spPr>
                <a:xfrm>
                  <a:off x="6398771" y="1855706"/>
                  <a:ext cx="2581861" cy="338554"/>
                </a:xfrm>
                <a:prstGeom prst="rect">
                  <a:avLst/>
                </a:prstGeom>
                <a:blipFill>
                  <a:blip r:embed="rId6"/>
                  <a:stretch>
                    <a:fillRect t="-3571" b="-21429"/>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510" name="Rectangle 509">
                <a:extLst>
                  <a:ext uri="{FF2B5EF4-FFF2-40B4-BE49-F238E27FC236}">
                    <a16:creationId xmlns:a16="http://schemas.microsoft.com/office/drawing/2014/main" id="{9C6CE501-A4E7-5B41-86A1-C530B64A3437}"/>
                  </a:ext>
                </a:extLst>
              </p:cNvPr>
              <p:cNvSpPr/>
              <p:nvPr/>
            </p:nvSpPr>
            <p:spPr>
              <a:xfrm>
                <a:off x="5062752" y="5549825"/>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510" name="Rectangle 509">
                <a:extLst>
                  <a:ext uri="{FF2B5EF4-FFF2-40B4-BE49-F238E27FC236}">
                    <a16:creationId xmlns:a16="http://schemas.microsoft.com/office/drawing/2014/main" id="{9C6CE501-A4E7-5B41-86A1-C530B64A3437}"/>
                  </a:ext>
                </a:extLst>
              </p:cNvPr>
              <p:cNvSpPr>
                <a:spLocks noRot="1" noChangeAspect="1" noMove="1" noResize="1" noEditPoints="1" noAdjustHandles="1" noChangeArrowheads="1" noChangeShapeType="1" noTextEdit="1"/>
              </p:cNvSpPr>
              <p:nvPr/>
            </p:nvSpPr>
            <p:spPr>
              <a:xfrm>
                <a:off x="5062752" y="5549825"/>
                <a:ext cx="1559686" cy="338554"/>
              </a:xfrm>
              <a:prstGeom prst="rect">
                <a:avLst/>
              </a:prstGeom>
              <a:blipFill>
                <a:blip r:embed="rId7"/>
                <a:stretch>
                  <a:fillRect t="-3571" b="-25000"/>
                </a:stretch>
              </a:blipFill>
            </p:spPr>
            <p:txBody>
              <a:bodyPr/>
              <a:lstStyle/>
              <a:p>
                <a:r>
                  <a:rPr lang="en-US">
                    <a:noFill/>
                  </a:rPr>
                  <a:t> </a:t>
                </a:r>
              </a:p>
            </p:txBody>
          </p:sp>
        </mc:Fallback>
      </mc:AlternateContent>
      <p:sp>
        <p:nvSpPr>
          <p:cNvPr id="164" name="Rectangle 163">
            <a:extLst>
              <a:ext uri="{FF2B5EF4-FFF2-40B4-BE49-F238E27FC236}">
                <a16:creationId xmlns:a16="http://schemas.microsoft.com/office/drawing/2014/main" id="{08CB0958-88D7-BD4B-BDB1-9F3827D489E9}"/>
              </a:ext>
            </a:extLst>
          </p:cNvPr>
          <p:cNvSpPr/>
          <p:nvPr/>
        </p:nvSpPr>
        <p:spPr>
          <a:xfrm>
            <a:off x="4537725" y="916733"/>
            <a:ext cx="4606275" cy="2602066"/>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5" name="Rectangle 164">
            <a:extLst>
              <a:ext uri="{FF2B5EF4-FFF2-40B4-BE49-F238E27FC236}">
                <a16:creationId xmlns:a16="http://schemas.microsoft.com/office/drawing/2014/main" id="{DD2E98AA-DF45-D64A-B53A-3F3B2469163E}"/>
              </a:ext>
            </a:extLst>
          </p:cNvPr>
          <p:cNvSpPr/>
          <p:nvPr/>
        </p:nvSpPr>
        <p:spPr>
          <a:xfrm>
            <a:off x="0" y="3715028"/>
            <a:ext cx="9144000" cy="2602066"/>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9" name="Slide Number Placeholder 3">
            <a:extLst>
              <a:ext uri="{FF2B5EF4-FFF2-40B4-BE49-F238E27FC236}">
                <a16:creationId xmlns:a16="http://schemas.microsoft.com/office/drawing/2014/main" id="{4F46A612-F3B5-8249-AE29-3FA688BCF936}"/>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14633223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
            <a:extLst>
              <a:ext uri="{FF2B5EF4-FFF2-40B4-BE49-F238E27FC236}">
                <a16:creationId xmlns:a16="http://schemas.microsoft.com/office/drawing/2014/main" id="{930B2D58-2A17-434F-BBBC-BB9D99F62F4D}"/>
              </a:ext>
            </a:extLst>
          </p:cNvPr>
          <p:cNvSpPr txBox="1">
            <a:spLocks/>
          </p:cNvSpPr>
          <p:nvPr/>
        </p:nvSpPr>
        <p:spPr>
          <a:xfrm>
            <a:off x="0" y="30954"/>
            <a:ext cx="9214592" cy="740193"/>
          </a:xfrm>
          <a:prstGeom prst="rect">
            <a:avLst/>
          </a:prstGeom>
        </p:spPr>
        <p:txBody>
          <a:bodyPr anchor="ctr"/>
          <a:lstStyle>
            <a:lvl1pPr algn="l" defTabSz="914400" rtl="0" eaLnBrk="1" latinLnBrk="0" hangingPunct="1">
              <a:lnSpc>
                <a:spcPct val="90000"/>
              </a:lnSpc>
              <a:spcBef>
                <a:spcPct val="0"/>
              </a:spcBef>
              <a:buNone/>
              <a:defRPr sz="4800" kern="1200">
                <a:solidFill>
                  <a:schemeClr val="bg1"/>
                </a:solidFill>
                <a:latin typeface="Cambria" panose="02040503050406030204" pitchFamily="18" charset="0"/>
                <a:ea typeface="+mj-ea"/>
                <a:cs typeface="+mj-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mbria" panose="02040503050406030204" pitchFamily="18" charset="0"/>
                <a:ea typeface="+mj-ea"/>
                <a:cs typeface="Arial" panose="020B0604020202020204" pitchFamily="34" charset="0"/>
              </a:rPr>
              <a:t>Step 1: Naïve MAJ/NOT Implementation</a:t>
            </a:r>
          </a:p>
        </p:txBody>
      </p:sp>
      <p:grpSp>
        <p:nvGrpSpPr>
          <p:cNvPr id="4" name="Group 3">
            <a:extLst>
              <a:ext uri="{FF2B5EF4-FFF2-40B4-BE49-F238E27FC236}">
                <a16:creationId xmlns:a16="http://schemas.microsoft.com/office/drawing/2014/main" id="{3B631F88-4802-2044-8CE6-FFC2947DAE37}"/>
              </a:ext>
            </a:extLst>
          </p:cNvPr>
          <p:cNvGrpSpPr/>
          <p:nvPr/>
        </p:nvGrpSpPr>
        <p:grpSpPr>
          <a:xfrm>
            <a:off x="122147" y="3004701"/>
            <a:ext cx="3776580" cy="2191573"/>
            <a:chOff x="122147" y="3004701"/>
            <a:chExt cx="3776580" cy="2191573"/>
          </a:xfrm>
        </p:grpSpPr>
        <p:sp>
          <p:nvSpPr>
            <p:cNvPr id="95" name="Rounded Rectangle 94">
              <a:extLst>
                <a:ext uri="{FF2B5EF4-FFF2-40B4-BE49-F238E27FC236}">
                  <a16:creationId xmlns:a16="http://schemas.microsoft.com/office/drawing/2014/main" id="{FACE92A1-32EF-724C-A246-88BE947296D1}"/>
                </a:ext>
              </a:extLst>
            </p:cNvPr>
            <p:cNvSpPr/>
            <p:nvPr/>
          </p:nvSpPr>
          <p:spPr>
            <a:xfrm>
              <a:off x="122147" y="3004701"/>
              <a:ext cx="3776580" cy="2191573"/>
            </a:xfrm>
            <a:prstGeom prst="roundRect">
              <a:avLst/>
            </a:prstGeom>
            <a:solidFill>
              <a:schemeClr val="accent4">
                <a:lumMod val="20000"/>
                <a:lumOff val="80000"/>
              </a:schemeClr>
            </a:solidFill>
            <a:ln w="3810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F7421F80-4D5C-E547-AA24-E9715E242F36}"/>
                </a:ext>
              </a:extLst>
            </p:cNvPr>
            <p:cNvGrpSpPr/>
            <p:nvPr/>
          </p:nvGrpSpPr>
          <p:grpSpPr>
            <a:xfrm>
              <a:off x="328520" y="3198153"/>
              <a:ext cx="3522317" cy="1726681"/>
              <a:chOff x="2212339" y="2855364"/>
              <a:chExt cx="2672853" cy="1310264"/>
            </a:xfrm>
          </p:grpSpPr>
          <p:grpSp>
            <p:nvGrpSpPr>
              <p:cNvPr id="18" name="Group 17">
                <a:extLst>
                  <a:ext uri="{FF2B5EF4-FFF2-40B4-BE49-F238E27FC236}">
                    <a16:creationId xmlns:a16="http://schemas.microsoft.com/office/drawing/2014/main" id="{7F66BD08-4743-7647-9299-6C6B32227F5F}"/>
                  </a:ext>
                </a:extLst>
              </p:cNvPr>
              <p:cNvGrpSpPr/>
              <p:nvPr/>
            </p:nvGrpSpPr>
            <p:grpSpPr>
              <a:xfrm>
                <a:off x="2488643" y="2935943"/>
                <a:ext cx="1235746" cy="391038"/>
                <a:chOff x="2411760" y="3068960"/>
                <a:chExt cx="6065150" cy="1584176"/>
              </a:xfrm>
              <a:solidFill>
                <a:schemeClr val="tx1"/>
              </a:solidFill>
            </p:grpSpPr>
            <p:sp>
              <p:nvSpPr>
                <p:cNvPr id="42" name="Flowchart: Delay 3">
                  <a:extLst>
                    <a:ext uri="{FF2B5EF4-FFF2-40B4-BE49-F238E27FC236}">
                      <a16:creationId xmlns:a16="http://schemas.microsoft.com/office/drawing/2014/main" id="{3EF6618A-745E-F645-994E-BC726ED219F9}"/>
                    </a:ext>
                  </a:extLst>
                </p:cNvPr>
                <p:cNvSpPr/>
                <p:nvPr/>
              </p:nvSpPr>
              <p:spPr>
                <a:xfrm>
                  <a:off x="3707904" y="3068960"/>
                  <a:ext cx="1728192" cy="1584176"/>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43" name="Straight Connector 42">
                  <a:extLst>
                    <a:ext uri="{FF2B5EF4-FFF2-40B4-BE49-F238E27FC236}">
                      <a16:creationId xmlns:a16="http://schemas.microsoft.com/office/drawing/2014/main" id="{E3303599-DAB0-4B47-983E-F2CB112513EF}"/>
                    </a:ext>
                  </a:extLst>
                </p:cNvPr>
                <p:cNvCxnSpPr/>
                <p:nvPr/>
              </p:nvCxnSpPr>
              <p:spPr>
                <a:xfrm flipH="1">
                  <a:off x="2627784" y="3284984"/>
                  <a:ext cx="1080120" cy="0"/>
                </a:xfrm>
                <a:prstGeom prst="line">
                  <a:avLst/>
                </a:prstGeom>
                <a:grpFill/>
                <a:ln w="25400" cap="flat" cmpd="sng" algn="ctr">
                  <a:solidFill>
                    <a:schemeClr val="tx1"/>
                  </a:solidFill>
                  <a:prstDash val="solid"/>
                </a:ln>
                <a:effectLst/>
              </p:spPr>
            </p:cxnSp>
            <p:cxnSp>
              <p:nvCxnSpPr>
                <p:cNvPr id="44" name="Straight Connector 43">
                  <a:extLst>
                    <a:ext uri="{FF2B5EF4-FFF2-40B4-BE49-F238E27FC236}">
                      <a16:creationId xmlns:a16="http://schemas.microsoft.com/office/drawing/2014/main" id="{D4A3CA96-4AC6-4242-A87D-4C36EE48AFB8}"/>
                    </a:ext>
                  </a:extLst>
                </p:cNvPr>
                <p:cNvCxnSpPr/>
                <p:nvPr/>
              </p:nvCxnSpPr>
              <p:spPr>
                <a:xfrm flipH="1">
                  <a:off x="2627784" y="4437112"/>
                  <a:ext cx="1080120" cy="0"/>
                </a:xfrm>
                <a:prstGeom prst="line">
                  <a:avLst/>
                </a:prstGeom>
                <a:grpFill/>
                <a:ln w="25400" cap="flat" cmpd="sng" algn="ctr">
                  <a:solidFill>
                    <a:schemeClr val="tx1"/>
                  </a:solidFill>
                  <a:prstDash val="solid"/>
                </a:ln>
                <a:effectLst/>
              </p:spPr>
            </p:cxnSp>
            <p:cxnSp>
              <p:nvCxnSpPr>
                <p:cNvPr id="45" name="Straight Connector 44">
                  <a:extLst>
                    <a:ext uri="{FF2B5EF4-FFF2-40B4-BE49-F238E27FC236}">
                      <a16:creationId xmlns:a16="http://schemas.microsoft.com/office/drawing/2014/main" id="{F9ABFD06-973A-1143-93D9-1FB48F059221}"/>
                    </a:ext>
                  </a:extLst>
                </p:cNvPr>
                <p:cNvCxnSpPr>
                  <a:cxnSpLocks/>
                </p:cNvCxnSpPr>
                <p:nvPr/>
              </p:nvCxnSpPr>
              <p:spPr>
                <a:xfrm flipH="1">
                  <a:off x="5436099" y="3838796"/>
                  <a:ext cx="3040811" cy="0"/>
                </a:xfrm>
                <a:prstGeom prst="line">
                  <a:avLst/>
                </a:prstGeom>
                <a:grpFill/>
                <a:ln w="25400" cap="flat" cmpd="sng" algn="ctr">
                  <a:solidFill>
                    <a:schemeClr val="tx1"/>
                  </a:solidFill>
                  <a:prstDash val="solid"/>
                </a:ln>
                <a:effectLst/>
              </p:spPr>
            </p:cxnSp>
            <p:sp>
              <p:nvSpPr>
                <p:cNvPr id="46" name="Flowchart: Connector 8">
                  <a:extLst>
                    <a:ext uri="{FF2B5EF4-FFF2-40B4-BE49-F238E27FC236}">
                      <a16:creationId xmlns:a16="http://schemas.microsoft.com/office/drawing/2014/main" id="{9C124AF8-74A0-5745-BD22-07AA78547533}"/>
                    </a:ext>
                  </a:extLst>
                </p:cNvPr>
                <p:cNvSpPr/>
                <p:nvPr/>
              </p:nvSpPr>
              <p:spPr>
                <a:xfrm>
                  <a:off x="2411760" y="3176972"/>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47" name="Flowchart: Connector 9">
                  <a:extLst>
                    <a:ext uri="{FF2B5EF4-FFF2-40B4-BE49-F238E27FC236}">
                      <a16:creationId xmlns:a16="http://schemas.microsoft.com/office/drawing/2014/main" id="{46BE5CC8-3895-5049-856E-CA3EE120540A}"/>
                    </a:ext>
                  </a:extLst>
                </p:cNvPr>
                <p:cNvSpPr/>
                <p:nvPr/>
              </p:nvSpPr>
              <p:spPr>
                <a:xfrm>
                  <a:off x="2435000" y="4329100"/>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9" name="Group 18">
                <a:extLst>
                  <a:ext uri="{FF2B5EF4-FFF2-40B4-BE49-F238E27FC236}">
                    <a16:creationId xmlns:a16="http://schemas.microsoft.com/office/drawing/2014/main" id="{8168E7E8-84F8-3A46-BE5D-5E1DEA2DF7D5}"/>
                  </a:ext>
                </a:extLst>
              </p:cNvPr>
              <p:cNvGrpSpPr/>
              <p:nvPr/>
            </p:nvGrpSpPr>
            <p:grpSpPr>
              <a:xfrm>
                <a:off x="2515384" y="3690824"/>
                <a:ext cx="1457426" cy="391038"/>
                <a:chOff x="-636961" y="3068958"/>
                <a:chExt cx="7153177" cy="1584176"/>
              </a:xfrm>
              <a:solidFill>
                <a:schemeClr val="tx1"/>
              </a:solidFill>
            </p:grpSpPr>
            <p:sp>
              <p:nvSpPr>
                <p:cNvPr id="39" name="Flowchart: Delay 3">
                  <a:extLst>
                    <a:ext uri="{FF2B5EF4-FFF2-40B4-BE49-F238E27FC236}">
                      <a16:creationId xmlns:a16="http://schemas.microsoft.com/office/drawing/2014/main" id="{576A352F-3416-6C47-9375-3AFCAE135CE4}"/>
                    </a:ext>
                  </a:extLst>
                </p:cNvPr>
                <p:cNvSpPr/>
                <p:nvPr/>
              </p:nvSpPr>
              <p:spPr>
                <a:xfrm>
                  <a:off x="3707903" y="3068958"/>
                  <a:ext cx="1728193" cy="1584176"/>
                </a:xfrm>
                <a:prstGeom prst="flowChartDelay">
                  <a:avLst/>
                </a:prstGeom>
                <a:solidFill>
                  <a:schemeClr val="accent1">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40" name="Straight Connector 39">
                  <a:extLst>
                    <a:ext uri="{FF2B5EF4-FFF2-40B4-BE49-F238E27FC236}">
                      <a16:creationId xmlns:a16="http://schemas.microsoft.com/office/drawing/2014/main" id="{A4B5856F-14EB-9E4A-AA86-60577A29B230}"/>
                    </a:ext>
                  </a:extLst>
                </p:cNvPr>
                <p:cNvCxnSpPr>
                  <a:cxnSpLocks/>
                </p:cNvCxnSpPr>
                <p:nvPr/>
              </p:nvCxnSpPr>
              <p:spPr>
                <a:xfrm flipH="1">
                  <a:off x="-636961" y="4437111"/>
                  <a:ext cx="4344865" cy="0"/>
                </a:xfrm>
                <a:prstGeom prst="line">
                  <a:avLst/>
                </a:prstGeom>
                <a:grpFill/>
                <a:ln w="25400" cap="flat" cmpd="sng" algn="ctr">
                  <a:solidFill>
                    <a:schemeClr val="tx1"/>
                  </a:solidFill>
                  <a:prstDash val="solid"/>
                </a:ln>
                <a:effectLst/>
              </p:spPr>
            </p:cxnSp>
            <p:cxnSp>
              <p:nvCxnSpPr>
                <p:cNvPr id="41" name="Straight Connector 40">
                  <a:extLst>
                    <a:ext uri="{FF2B5EF4-FFF2-40B4-BE49-F238E27FC236}">
                      <a16:creationId xmlns:a16="http://schemas.microsoft.com/office/drawing/2014/main" id="{BFBB31B7-529A-BF47-9700-58916A9CA2C5}"/>
                    </a:ext>
                  </a:extLst>
                </p:cNvPr>
                <p:cNvCxnSpPr/>
                <p:nvPr/>
              </p:nvCxnSpPr>
              <p:spPr>
                <a:xfrm flipH="1">
                  <a:off x="5436096" y="3838795"/>
                  <a:ext cx="1080120" cy="0"/>
                </a:xfrm>
                <a:prstGeom prst="line">
                  <a:avLst/>
                </a:prstGeom>
                <a:grpFill/>
                <a:ln w="25400" cap="flat" cmpd="sng" algn="ctr">
                  <a:solidFill>
                    <a:schemeClr val="tx1"/>
                  </a:solidFill>
                  <a:prstDash val="solid"/>
                </a:ln>
                <a:effectLst/>
              </p:spPr>
            </p:cxnSp>
          </p:grpSp>
          <p:sp>
            <p:nvSpPr>
              <p:cNvPr id="21" name="Rectangle 20">
                <a:extLst>
                  <a:ext uri="{FF2B5EF4-FFF2-40B4-BE49-F238E27FC236}">
                    <a16:creationId xmlns:a16="http://schemas.microsoft.com/office/drawing/2014/main" id="{8BFFD0DC-BD42-AF45-9A61-27F8C39E30D6}"/>
                  </a:ext>
                </a:extLst>
              </p:cNvPr>
              <p:cNvSpPr/>
              <p:nvPr/>
            </p:nvSpPr>
            <p:spPr>
              <a:xfrm>
                <a:off x="2222769" y="2855364"/>
                <a:ext cx="241093"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sp>
            <p:nvSpPr>
              <p:cNvPr id="22" name="Rectangle 21">
                <a:extLst>
                  <a:ext uri="{FF2B5EF4-FFF2-40B4-BE49-F238E27FC236}">
                    <a16:creationId xmlns:a16="http://schemas.microsoft.com/office/drawing/2014/main" id="{4FBCCEC6-CC3B-2B4C-BB4E-02916A77B0ED}"/>
                  </a:ext>
                </a:extLst>
              </p:cNvPr>
              <p:cNvSpPr/>
              <p:nvPr/>
            </p:nvSpPr>
            <p:spPr>
              <a:xfrm>
                <a:off x="2222218" y="3144794"/>
                <a:ext cx="248392"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grpSp>
            <p:nvGrpSpPr>
              <p:cNvPr id="23" name="Group 22">
                <a:extLst>
                  <a:ext uri="{FF2B5EF4-FFF2-40B4-BE49-F238E27FC236}">
                    <a16:creationId xmlns:a16="http://schemas.microsoft.com/office/drawing/2014/main" id="{7DAC76EE-17A8-EB4E-9376-1B15BB3E0677}"/>
                  </a:ext>
                </a:extLst>
              </p:cNvPr>
              <p:cNvGrpSpPr/>
              <p:nvPr/>
            </p:nvGrpSpPr>
            <p:grpSpPr>
              <a:xfrm>
                <a:off x="2598677" y="3553072"/>
                <a:ext cx="792250" cy="386595"/>
                <a:chOff x="2627784" y="3086962"/>
                <a:chExt cx="3888432" cy="1566174"/>
              </a:xfrm>
              <a:solidFill>
                <a:schemeClr val="tx1"/>
              </a:solidFill>
            </p:grpSpPr>
            <p:cxnSp>
              <p:nvCxnSpPr>
                <p:cNvPr id="35" name="Straight Connector 34">
                  <a:extLst>
                    <a:ext uri="{FF2B5EF4-FFF2-40B4-BE49-F238E27FC236}">
                      <a16:creationId xmlns:a16="http://schemas.microsoft.com/office/drawing/2014/main" id="{0647005A-026C-7540-88D5-1D82211A23EA}"/>
                    </a:ext>
                  </a:extLst>
                </p:cNvPr>
                <p:cNvCxnSpPr/>
                <p:nvPr/>
              </p:nvCxnSpPr>
              <p:spPr>
                <a:xfrm flipH="1">
                  <a:off x="2627784" y="3284984"/>
                  <a:ext cx="1080120"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AE323B84-91BE-0E4B-B01D-0F197B04E7EE}"/>
                    </a:ext>
                  </a:extLst>
                </p:cNvPr>
                <p:cNvCxnSpPr>
                  <a:cxnSpLocks/>
                </p:cNvCxnSpPr>
                <p:nvPr/>
              </p:nvCxnSpPr>
              <p:spPr>
                <a:xfrm flipH="1">
                  <a:off x="3059829" y="4437113"/>
                  <a:ext cx="648074"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A0F773D-0C65-E64E-9865-C69AB7C57495}"/>
                    </a:ext>
                  </a:extLst>
                </p:cNvPr>
                <p:cNvCxnSpPr/>
                <p:nvPr/>
              </p:nvCxnSpPr>
              <p:spPr>
                <a:xfrm flipH="1">
                  <a:off x="5436096" y="3838795"/>
                  <a:ext cx="1080120"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Flowchart: Stored Data 4">
                  <a:extLst>
                    <a:ext uri="{FF2B5EF4-FFF2-40B4-BE49-F238E27FC236}">
                      <a16:creationId xmlns:a16="http://schemas.microsoft.com/office/drawing/2014/main" id="{7F319A6A-D9BA-FA41-83F3-06A1D1F0340F}"/>
                    </a:ext>
                  </a:extLst>
                </p:cNvPr>
                <p:cNvSpPr/>
                <p:nvPr/>
              </p:nvSpPr>
              <p:spPr>
                <a:xfrm rot="10800000">
                  <a:off x="3491880" y="3086962"/>
                  <a:ext cx="1944216" cy="1566174"/>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cxnSp>
            <p:nvCxnSpPr>
              <p:cNvPr id="24" name="Straight Connector 23">
                <a:extLst>
                  <a:ext uri="{FF2B5EF4-FFF2-40B4-BE49-F238E27FC236}">
                    <a16:creationId xmlns:a16="http://schemas.microsoft.com/office/drawing/2014/main" id="{034F956E-51CB-184A-9BBD-60A4F3E62575}"/>
                  </a:ext>
                </a:extLst>
              </p:cNvPr>
              <p:cNvCxnSpPr/>
              <p:nvPr/>
            </p:nvCxnSpPr>
            <p:spPr>
              <a:xfrm>
                <a:off x="2611686" y="2982600"/>
                <a:ext cx="0" cy="628772"/>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CEEF7843-77F2-8749-8D0E-C23EEDF88067}"/>
                  </a:ext>
                </a:extLst>
              </p:cNvPr>
              <p:cNvCxnSpPr/>
              <p:nvPr/>
            </p:nvCxnSpPr>
            <p:spPr>
              <a:xfrm>
                <a:off x="2686704" y="3265185"/>
                <a:ext cx="0" cy="628772"/>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6" name="Flowchart: Connector 9">
                <a:extLst>
                  <a:ext uri="{FF2B5EF4-FFF2-40B4-BE49-F238E27FC236}">
                    <a16:creationId xmlns:a16="http://schemas.microsoft.com/office/drawing/2014/main" id="{D463951D-CF54-5A4E-877D-A5F5A0A86FDC}"/>
                  </a:ext>
                </a:extLst>
              </p:cNvPr>
              <p:cNvSpPr/>
              <p:nvPr/>
            </p:nvSpPr>
            <p:spPr>
              <a:xfrm>
                <a:off x="2493377" y="4001878"/>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7" name="Rectangle 26">
                <a:extLst>
                  <a:ext uri="{FF2B5EF4-FFF2-40B4-BE49-F238E27FC236}">
                    <a16:creationId xmlns:a16="http://schemas.microsoft.com/office/drawing/2014/main" id="{653F374C-1C3B-6B48-94CE-8C0A63A29729}"/>
                  </a:ext>
                </a:extLst>
              </p:cNvPr>
              <p:cNvSpPr/>
              <p:nvPr/>
            </p:nvSpPr>
            <p:spPr>
              <a:xfrm>
                <a:off x="2212339" y="3908722"/>
                <a:ext cx="323810"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Cambria" panose="02040503050406030204" pitchFamily="18"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nvGrpSpPr>
              <p:cNvPr id="28" name="Group 27">
                <a:extLst>
                  <a:ext uri="{FF2B5EF4-FFF2-40B4-BE49-F238E27FC236}">
                    <a16:creationId xmlns:a16="http://schemas.microsoft.com/office/drawing/2014/main" id="{29F7550D-3A9D-B64C-8A6A-C85F5D8C2E1B}"/>
                  </a:ext>
                </a:extLst>
              </p:cNvPr>
              <p:cNvGrpSpPr/>
              <p:nvPr/>
            </p:nvGrpSpPr>
            <p:grpSpPr>
              <a:xfrm>
                <a:off x="3710100" y="3549234"/>
                <a:ext cx="792250" cy="386595"/>
                <a:chOff x="2627784" y="3086962"/>
                <a:chExt cx="3888432" cy="1566174"/>
              </a:xfrm>
              <a:solidFill>
                <a:schemeClr val="tx1"/>
              </a:solidFill>
            </p:grpSpPr>
            <p:cxnSp>
              <p:nvCxnSpPr>
                <p:cNvPr id="32" name="Straight Connector 31">
                  <a:extLst>
                    <a:ext uri="{FF2B5EF4-FFF2-40B4-BE49-F238E27FC236}">
                      <a16:creationId xmlns:a16="http://schemas.microsoft.com/office/drawing/2014/main" id="{91BE8905-92C7-C044-ACC1-399CB9511AF1}"/>
                    </a:ext>
                  </a:extLst>
                </p:cNvPr>
                <p:cNvCxnSpPr/>
                <p:nvPr/>
              </p:nvCxnSpPr>
              <p:spPr>
                <a:xfrm flipH="1">
                  <a:off x="2627784" y="3284984"/>
                  <a:ext cx="1080120"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B4FC42D8-DC62-F84C-86C5-E75C3E149C55}"/>
                    </a:ext>
                  </a:extLst>
                </p:cNvPr>
                <p:cNvCxnSpPr/>
                <p:nvPr/>
              </p:nvCxnSpPr>
              <p:spPr>
                <a:xfrm flipH="1">
                  <a:off x="5436096" y="3838795"/>
                  <a:ext cx="1080120"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Flowchart: Stored Data 4">
                  <a:extLst>
                    <a:ext uri="{FF2B5EF4-FFF2-40B4-BE49-F238E27FC236}">
                      <a16:creationId xmlns:a16="http://schemas.microsoft.com/office/drawing/2014/main" id="{24032D3E-657D-284D-A5C7-664973E7FEA3}"/>
                    </a:ext>
                  </a:extLst>
                </p:cNvPr>
                <p:cNvSpPr/>
                <p:nvPr/>
              </p:nvSpPr>
              <p:spPr>
                <a:xfrm rot="10800000">
                  <a:off x="3491880" y="3086962"/>
                  <a:ext cx="1944216" cy="1566174"/>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cxnSp>
            <p:nvCxnSpPr>
              <p:cNvPr id="29" name="Straight Connector 28">
                <a:extLst>
                  <a:ext uri="{FF2B5EF4-FFF2-40B4-BE49-F238E27FC236}">
                    <a16:creationId xmlns:a16="http://schemas.microsoft.com/office/drawing/2014/main" id="{0B21C9DF-4125-9845-80E2-1971747F88A9}"/>
                  </a:ext>
                </a:extLst>
              </p:cNvPr>
              <p:cNvCxnSpPr>
                <a:cxnSpLocks/>
              </p:cNvCxnSpPr>
              <p:nvPr/>
            </p:nvCxnSpPr>
            <p:spPr>
              <a:xfrm flipV="1">
                <a:off x="3717244" y="3129719"/>
                <a:ext cx="0" cy="475539"/>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0" name="Flowchart: Connector 11">
                <a:extLst>
                  <a:ext uri="{FF2B5EF4-FFF2-40B4-BE49-F238E27FC236}">
                    <a16:creationId xmlns:a16="http://schemas.microsoft.com/office/drawing/2014/main" id="{12CFBC80-4C07-2349-BF30-8ED9DFED2D87}"/>
                  </a:ext>
                </a:extLst>
              </p:cNvPr>
              <p:cNvSpPr/>
              <p:nvPr/>
            </p:nvSpPr>
            <p:spPr>
              <a:xfrm>
                <a:off x="4482327" y="3708155"/>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1" name="Rectangle 30">
                <a:extLst>
                  <a:ext uri="{FF2B5EF4-FFF2-40B4-BE49-F238E27FC236}">
                    <a16:creationId xmlns:a16="http://schemas.microsoft.com/office/drawing/2014/main" id="{A8EAFEE2-A72D-BE4F-9217-5A43692B7B22}"/>
                  </a:ext>
                </a:extLst>
              </p:cNvPr>
              <p:cNvSpPr/>
              <p:nvPr/>
            </p:nvSpPr>
            <p:spPr>
              <a:xfrm>
                <a:off x="4497983" y="3591222"/>
                <a:ext cx="387209"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grpSp>
      <p:sp>
        <p:nvSpPr>
          <p:cNvPr id="2" name="Right Arrow 1">
            <a:extLst>
              <a:ext uri="{FF2B5EF4-FFF2-40B4-BE49-F238E27FC236}">
                <a16:creationId xmlns:a16="http://schemas.microsoft.com/office/drawing/2014/main" id="{7072F157-E7D0-8143-BC92-340003694677}"/>
              </a:ext>
            </a:extLst>
          </p:cNvPr>
          <p:cNvSpPr/>
          <p:nvPr/>
        </p:nvSpPr>
        <p:spPr>
          <a:xfrm>
            <a:off x="4025317" y="3811186"/>
            <a:ext cx="1095605" cy="626671"/>
          </a:xfrm>
          <a:prstGeom prst="rightArrow">
            <a:avLst/>
          </a:prstGeom>
          <a:solidFill>
            <a:srgbClr val="F9DED7"/>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Part 1</a:t>
            </a:r>
          </a:p>
        </p:txBody>
      </p:sp>
      <p:grpSp>
        <p:nvGrpSpPr>
          <p:cNvPr id="97" name="Group 96">
            <a:extLst>
              <a:ext uri="{FF2B5EF4-FFF2-40B4-BE49-F238E27FC236}">
                <a16:creationId xmlns:a16="http://schemas.microsoft.com/office/drawing/2014/main" id="{640F2B9A-6875-154D-9329-2F6A88F67F3D}"/>
              </a:ext>
            </a:extLst>
          </p:cNvPr>
          <p:cNvGrpSpPr/>
          <p:nvPr/>
        </p:nvGrpSpPr>
        <p:grpSpPr>
          <a:xfrm>
            <a:off x="5202021" y="3002181"/>
            <a:ext cx="3776580" cy="2191573"/>
            <a:chOff x="5223647" y="3181288"/>
            <a:chExt cx="3776580" cy="2191573"/>
          </a:xfrm>
        </p:grpSpPr>
        <p:sp>
          <p:nvSpPr>
            <p:cNvPr id="96" name="Rounded Rectangle 95">
              <a:extLst>
                <a:ext uri="{FF2B5EF4-FFF2-40B4-BE49-F238E27FC236}">
                  <a16:creationId xmlns:a16="http://schemas.microsoft.com/office/drawing/2014/main" id="{E5ED81BD-D839-6A49-A4A9-FDF81C06C9A2}"/>
                </a:ext>
              </a:extLst>
            </p:cNvPr>
            <p:cNvSpPr/>
            <p:nvPr/>
          </p:nvSpPr>
          <p:spPr>
            <a:xfrm>
              <a:off x="5223647" y="3181288"/>
              <a:ext cx="3776580" cy="2191573"/>
            </a:xfrm>
            <a:prstGeom prst="roundRect">
              <a:avLst/>
            </a:prstGeom>
            <a:solidFill>
              <a:schemeClr val="accent1">
                <a:lumMod val="20000"/>
                <a:lumOff val="80000"/>
              </a:schemeClr>
            </a:solidFill>
            <a:ln w="3810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48" name="Group 47">
              <a:extLst>
                <a:ext uri="{FF2B5EF4-FFF2-40B4-BE49-F238E27FC236}">
                  <a16:creationId xmlns:a16="http://schemas.microsoft.com/office/drawing/2014/main" id="{814AE1E7-70D8-A646-83D7-18860E4EA9F8}"/>
                </a:ext>
              </a:extLst>
            </p:cNvPr>
            <p:cNvGrpSpPr/>
            <p:nvPr/>
          </p:nvGrpSpPr>
          <p:grpSpPr>
            <a:xfrm>
              <a:off x="5368698" y="3568814"/>
              <a:ext cx="3568290" cy="1726681"/>
              <a:chOff x="2212339" y="2855364"/>
              <a:chExt cx="2707738" cy="1310264"/>
            </a:xfrm>
          </p:grpSpPr>
          <p:grpSp>
            <p:nvGrpSpPr>
              <p:cNvPr id="49" name="Group 48">
                <a:extLst>
                  <a:ext uri="{FF2B5EF4-FFF2-40B4-BE49-F238E27FC236}">
                    <a16:creationId xmlns:a16="http://schemas.microsoft.com/office/drawing/2014/main" id="{8D8A13BD-AA9E-824C-882D-B6C3B38E7DEC}"/>
                  </a:ext>
                </a:extLst>
              </p:cNvPr>
              <p:cNvGrpSpPr/>
              <p:nvPr/>
            </p:nvGrpSpPr>
            <p:grpSpPr>
              <a:xfrm>
                <a:off x="2488643" y="2925371"/>
                <a:ext cx="1253753" cy="388572"/>
                <a:chOff x="2411760" y="3026130"/>
                <a:chExt cx="6153531" cy="1574185"/>
              </a:xfrm>
              <a:solidFill>
                <a:schemeClr val="tx1"/>
              </a:solidFill>
            </p:grpSpPr>
            <p:cxnSp>
              <p:nvCxnSpPr>
                <p:cNvPr id="73" name="Straight Connector 72">
                  <a:extLst>
                    <a:ext uri="{FF2B5EF4-FFF2-40B4-BE49-F238E27FC236}">
                      <a16:creationId xmlns:a16="http://schemas.microsoft.com/office/drawing/2014/main" id="{B04DFD8B-ED9E-9940-AB42-9D9BA2C189A5}"/>
                    </a:ext>
                  </a:extLst>
                </p:cNvPr>
                <p:cNvCxnSpPr/>
                <p:nvPr/>
              </p:nvCxnSpPr>
              <p:spPr>
                <a:xfrm flipH="1">
                  <a:off x="2627784" y="3284984"/>
                  <a:ext cx="1080120" cy="0"/>
                </a:xfrm>
                <a:prstGeom prst="line">
                  <a:avLst/>
                </a:prstGeom>
                <a:grpFill/>
                <a:ln w="25400" cap="flat" cmpd="sng" algn="ctr">
                  <a:solidFill>
                    <a:schemeClr val="tx1"/>
                  </a:solidFill>
                  <a:prstDash val="solid"/>
                </a:ln>
                <a:effectLst/>
              </p:spPr>
            </p:cxnSp>
            <p:cxnSp>
              <p:nvCxnSpPr>
                <p:cNvPr id="74" name="Straight Connector 73">
                  <a:extLst>
                    <a:ext uri="{FF2B5EF4-FFF2-40B4-BE49-F238E27FC236}">
                      <a16:creationId xmlns:a16="http://schemas.microsoft.com/office/drawing/2014/main" id="{A0CDCFAD-45F9-1F4E-B02B-C36D849B4057}"/>
                    </a:ext>
                  </a:extLst>
                </p:cNvPr>
                <p:cNvCxnSpPr>
                  <a:cxnSpLocks/>
                </p:cNvCxnSpPr>
                <p:nvPr/>
              </p:nvCxnSpPr>
              <p:spPr>
                <a:xfrm flipH="1">
                  <a:off x="2627784" y="4437112"/>
                  <a:ext cx="1362245" cy="0"/>
                </a:xfrm>
                <a:prstGeom prst="line">
                  <a:avLst/>
                </a:prstGeom>
                <a:grpFill/>
                <a:ln w="25400" cap="flat" cmpd="sng" algn="ctr">
                  <a:solidFill>
                    <a:schemeClr val="tx1"/>
                  </a:solidFill>
                  <a:prstDash val="solid"/>
                </a:ln>
                <a:effectLst/>
              </p:spPr>
            </p:cxnSp>
            <p:cxnSp>
              <p:nvCxnSpPr>
                <p:cNvPr id="75" name="Straight Connector 74">
                  <a:extLst>
                    <a:ext uri="{FF2B5EF4-FFF2-40B4-BE49-F238E27FC236}">
                      <a16:creationId xmlns:a16="http://schemas.microsoft.com/office/drawing/2014/main" id="{12097591-96BF-D740-ACBB-1F27A3BF699F}"/>
                    </a:ext>
                  </a:extLst>
                </p:cNvPr>
                <p:cNvCxnSpPr>
                  <a:cxnSpLocks/>
                </p:cNvCxnSpPr>
                <p:nvPr/>
              </p:nvCxnSpPr>
              <p:spPr>
                <a:xfrm flipH="1" flipV="1">
                  <a:off x="5359992" y="3838795"/>
                  <a:ext cx="3205299" cy="9441"/>
                </a:xfrm>
                <a:prstGeom prst="line">
                  <a:avLst/>
                </a:prstGeom>
                <a:grpFill/>
                <a:ln w="25400" cap="flat" cmpd="sng" algn="ctr">
                  <a:solidFill>
                    <a:schemeClr val="tx1"/>
                  </a:solidFill>
                  <a:prstDash val="solid"/>
                </a:ln>
                <a:effectLst/>
              </p:spPr>
            </p:cxnSp>
            <p:sp>
              <p:nvSpPr>
                <p:cNvPr id="76" name="Flowchart: Connector 8">
                  <a:extLst>
                    <a:ext uri="{FF2B5EF4-FFF2-40B4-BE49-F238E27FC236}">
                      <a16:creationId xmlns:a16="http://schemas.microsoft.com/office/drawing/2014/main" id="{3F4F1BC5-8AB8-1444-8FBB-3F6252C0D160}"/>
                    </a:ext>
                  </a:extLst>
                </p:cNvPr>
                <p:cNvSpPr/>
                <p:nvPr/>
              </p:nvSpPr>
              <p:spPr>
                <a:xfrm>
                  <a:off x="2411760" y="3176972"/>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7" name="Flowchart: Connector 9">
                  <a:extLst>
                    <a:ext uri="{FF2B5EF4-FFF2-40B4-BE49-F238E27FC236}">
                      <a16:creationId xmlns:a16="http://schemas.microsoft.com/office/drawing/2014/main" id="{7ADF2832-0C24-3A4E-89E7-A8703F97CCD6}"/>
                    </a:ext>
                  </a:extLst>
                </p:cNvPr>
                <p:cNvSpPr/>
                <p:nvPr/>
              </p:nvSpPr>
              <p:spPr>
                <a:xfrm>
                  <a:off x="2435000" y="4329100"/>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 name="Flowchart: Delay 3">
                  <a:extLst>
                    <a:ext uri="{FF2B5EF4-FFF2-40B4-BE49-F238E27FC236}">
                      <a16:creationId xmlns:a16="http://schemas.microsoft.com/office/drawing/2014/main" id="{22066A18-FF9A-C047-8891-E8936F620526}"/>
                    </a:ext>
                  </a:extLst>
                </p:cNvPr>
                <p:cNvSpPr/>
                <p:nvPr/>
              </p:nvSpPr>
              <p:spPr>
                <a:xfrm>
                  <a:off x="3463347" y="3026130"/>
                  <a:ext cx="1907143" cy="1574185"/>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grpSp>
          <p:grpSp>
            <p:nvGrpSpPr>
              <p:cNvPr id="50" name="Group 49">
                <a:extLst>
                  <a:ext uri="{FF2B5EF4-FFF2-40B4-BE49-F238E27FC236}">
                    <a16:creationId xmlns:a16="http://schemas.microsoft.com/office/drawing/2014/main" id="{16AA45F1-8331-DB41-AF95-62027CC3A2EE}"/>
                  </a:ext>
                </a:extLst>
              </p:cNvPr>
              <p:cNvGrpSpPr/>
              <p:nvPr/>
            </p:nvGrpSpPr>
            <p:grpSpPr>
              <a:xfrm>
                <a:off x="2515384" y="3880850"/>
                <a:ext cx="1703140" cy="147687"/>
                <a:chOff x="-636964" y="3838798"/>
                <a:chExt cx="8359176" cy="598312"/>
              </a:xfrm>
              <a:solidFill>
                <a:schemeClr val="tx1"/>
              </a:solidFill>
            </p:grpSpPr>
            <p:cxnSp>
              <p:nvCxnSpPr>
                <p:cNvPr id="70" name="Straight Connector 69">
                  <a:extLst>
                    <a:ext uri="{FF2B5EF4-FFF2-40B4-BE49-F238E27FC236}">
                      <a16:creationId xmlns:a16="http://schemas.microsoft.com/office/drawing/2014/main" id="{01364167-4D4D-F24A-AA2D-BCDE3B2241B1}"/>
                    </a:ext>
                  </a:extLst>
                </p:cNvPr>
                <p:cNvCxnSpPr>
                  <a:cxnSpLocks/>
                </p:cNvCxnSpPr>
                <p:nvPr/>
              </p:nvCxnSpPr>
              <p:spPr>
                <a:xfrm flipH="1">
                  <a:off x="-636964" y="4437110"/>
                  <a:ext cx="4767860" cy="0"/>
                </a:xfrm>
                <a:prstGeom prst="line">
                  <a:avLst/>
                </a:prstGeom>
                <a:grpFill/>
                <a:ln w="25400" cap="flat" cmpd="sng" algn="ctr">
                  <a:solidFill>
                    <a:schemeClr val="tx1"/>
                  </a:solidFill>
                  <a:prstDash val="solid"/>
                </a:ln>
                <a:effectLst/>
              </p:spPr>
            </p:cxnSp>
            <p:cxnSp>
              <p:nvCxnSpPr>
                <p:cNvPr id="71" name="Straight Connector 70">
                  <a:extLst>
                    <a:ext uri="{FF2B5EF4-FFF2-40B4-BE49-F238E27FC236}">
                      <a16:creationId xmlns:a16="http://schemas.microsoft.com/office/drawing/2014/main" id="{F373AF8A-ADBE-DB49-9F56-40ACDE775FC2}"/>
                    </a:ext>
                  </a:extLst>
                </p:cNvPr>
                <p:cNvCxnSpPr>
                  <a:cxnSpLocks/>
                  <a:stCxn id="80" idx="4"/>
                </p:cNvCxnSpPr>
                <p:nvPr/>
              </p:nvCxnSpPr>
              <p:spPr>
                <a:xfrm flipH="1" flipV="1">
                  <a:off x="5433677" y="3838798"/>
                  <a:ext cx="2288535" cy="0"/>
                </a:xfrm>
                <a:prstGeom prst="line">
                  <a:avLst/>
                </a:prstGeom>
                <a:grpFill/>
                <a:ln w="25400" cap="flat" cmpd="sng" algn="ctr">
                  <a:solidFill>
                    <a:schemeClr val="tx1"/>
                  </a:solidFill>
                  <a:prstDash val="solid"/>
                </a:ln>
                <a:effectLst/>
              </p:spPr>
            </p:cxnSp>
          </p:grpSp>
          <p:sp>
            <p:nvSpPr>
              <p:cNvPr id="51" name="Rectangle 50">
                <a:extLst>
                  <a:ext uri="{FF2B5EF4-FFF2-40B4-BE49-F238E27FC236}">
                    <a16:creationId xmlns:a16="http://schemas.microsoft.com/office/drawing/2014/main" id="{06BAF4B4-D373-404A-99E1-9E4B2BDBBF47}"/>
                  </a:ext>
                </a:extLst>
              </p:cNvPr>
              <p:cNvSpPr/>
              <p:nvPr/>
            </p:nvSpPr>
            <p:spPr>
              <a:xfrm>
                <a:off x="2227027" y="2855364"/>
                <a:ext cx="232579"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0</a:t>
                </a:r>
              </a:p>
            </p:txBody>
          </p:sp>
          <p:sp>
            <p:nvSpPr>
              <p:cNvPr id="52" name="Rectangle 51">
                <a:extLst>
                  <a:ext uri="{FF2B5EF4-FFF2-40B4-BE49-F238E27FC236}">
                    <a16:creationId xmlns:a16="http://schemas.microsoft.com/office/drawing/2014/main" id="{65778DE6-4738-5C4C-9968-6B8CD16F4FDE}"/>
                  </a:ext>
                </a:extLst>
              </p:cNvPr>
              <p:cNvSpPr/>
              <p:nvPr/>
            </p:nvSpPr>
            <p:spPr>
              <a:xfrm>
                <a:off x="2222218" y="3144794"/>
                <a:ext cx="248392"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grpSp>
            <p:nvGrpSpPr>
              <p:cNvPr id="53" name="Group 52">
                <a:extLst>
                  <a:ext uri="{FF2B5EF4-FFF2-40B4-BE49-F238E27FC236}">
                    <a16:creationId xmlns:a16="http://schemas.microsoft.com/office/drawing/2014/main" id="{1271F9F4-6A51-3F48-83E4-BECD666F0119}"/>
                  </a:ext>
                </a:extLst>
              </p:cNvPr>
              <p:cNvGrpSpPr/>
              <p:nvPr/>
            </p:nvGrpSpPr>
            <p:grpSpPr>
              <a:xfrm>
                <a:off x="2607028" y="3662023"/>
                <a:ext cx="865946" cy="286338"/>
                <a:chOff x="2668770" y="3528356"/>
                <a:chExt cx="4250134" cy="1160020"/>
              </a:xfrm>
              <a:solidFill>
                <a:schemeClr val="tx1"/>
              </a:solidFill>
            </p:grpSpPr>
            <p:cxnSp>
              <p:nvCxnSpPr>
                <p:cNvPr id="65" name="Straight Connector 64">
                  <a:extLst>
                    <a:ext uri="{FF2B5EF4-FFF2-40B4-BE49-F238E27FC236}">
                      <a16:creationId xmlns:a16="http://schemas.microsoft.com/office/drawing/2014/main" id="{31FA43C7-634C-904F-BD41-60B2CB032BE9}"/>
                    </a:ext>
                  </a:extLst>
                </p:cNvPr>
                <p:cNvCxnSpPr>
                  <a:cxnSpLocks/>
                  <a:stCxn id="78" idx="1"/>
                </p:cNvCxnSpPr>
                <p:nvPr/>
              </p:nvCxnSpPr>
              <p:spPr>
                <a:xfrm flipH="1" flipV="1">
                  <a:off x="2668770" y="3528356"/>
                  <a:ext cx="934532" cy="3"/>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2595BEB-8BF1-D74F-A515-E2A24F4A6CEC}"/>
                    </a:ext>
                  </a:extLst>
                </p:cNvPr>
                <p:cNvCxnSpPr>
                  <a:cxnSpLocks/>
                </p:cNvCxnSpPr>
                <p:nvPr/>
              </p:nvCxnSpPr>
              <p:spPr>
                <a:xfrm flipH="1">
                  <a:off x="3059823" y="4688376"/>
                  <a:ext cx="681121"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483AE97E-7E54-DE4E-BA4B-6CC593202B84}"/>
                    </a:ext>
                  </a:extLst>
                </p:cNvPr>
                <p:cNvCxnSpPr>
                  <a:cxnSpLocks/>
                </p:cNvCxnSpPr>
                <p:nvPr/>
              </p:nvCxnSpPr>
              <p:spPr>
                <a:xfrm flipH="1">
                  <a:off x="5155053" y="3838794"/>
                  <a:ext cx="1763851" cy="9453"/>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4" name="Straight Connector 53">
                <a:extLst>
                  <a:ext uri="{FF2B5EF4-FFF2-40B4-BE49-F238E27FC236}">
                    <a16:creationId xmlns:a16="http://schemas.microsoft.com/office/drawing/2014/main" id="{CD7A9763-3A80-7E40-A7A8-590521F9BD41}"/>
                  </a:ext>
                </a:extLst>
              </p:cNvPr>
              <p:cNvCxnSpPr>
                <a:cxnSpLocks/>
              </p:cNvCxnSpPr>
              <p:nvPr/>
            </p:nvCxnSpPr>
            <p:spPr>
              <a:xfrm>
                <a:off x="2610904" y="3133721"/>
                <a:ext cx="1" cy="531861"/>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72CFD918-98AA-E541-9084-66DDC1E7A22A}"/>
                  </a:ext>
                </a:extLst>
              </p:cNvPr>
              <p:cNvCxnSpPr>
                <a:cxnSpLocks/>
              </p:cNvCxnSpPr>
              <p:nvPr/>
            </p:nvCxnSpPr>
            <p:spPr>
              <a:xfrm flipH="1">
                <a:off x="2690579" y="3265185"/>
                <a:ext cx="1" cy="683177"/>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6" name="Flowchart: Connector 9">
                <a:extLst>
                  <a:ext uri="{FF2B5EF4-FFF2-40B4-BE49-F238E27FC236}">
                    <a16:creationId xmlns:a16="http://schemas.microsoft.com/office/drawing/2014/main" id="{4982E9B6-FC81-B84D-AC57-190A0920D2C0}"/>
                  </a:ext>
                </a:extLst>
              </p:cNvPr>
              <p:cNvSpPr/>
              <p:nvPr/>
            </p:nvSpPr>
            <p:spPr>
              <a:xfrm>
                <a:off x="2493377" y="4001878"/>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7" name="Rectangle 56">
                <a:extLst>
                  <a:ext uri="{FF2B5EF4-FFF2-40B4-BE49-F238E27FC236}">
                    <a16:creationId xmlns:a16="http://schemas.microsoft.com/office/drawing/2014/main" id="{1F6058FC-3389-4249-89CF-4312557F3FFD}"/>
                  </a:ext>
                </a:extLst>
              </p:cNvPr>
              <p:cNvSpPr/>
              <p:nvPr/>
            </p:nvSpPr>
            <p:spPr>
              <a:xfrm>
                <a:off x="2212339" y="3908722"/>
                <a:ext cx="323810"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Cambria" panose="02040503050406030204" pitchFamily="18"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nvGrpSpPr>
              <p:cNvPr id="58" name="Group 57">
                <a:extLst>
                  <a:ext uri="{FF2B5EF4-FFF2-40B4-BE49-F238E27FC236}">
                    <a16:creationId xmlns:a16="http://schemas.microsoft.com/office/drawing/2014/main" id="{717016A8-EF0C-6042-B956-112232BDA647}"/>
                  </a:ext>
                </a:extLst>
              </p:cNvPr>
              <p:cNvGrpSpPr/>
              <p:nvPr/>
            </p:nvGrpSpPr>
            <p:grpSpPr>
              <a:xfrm>
                <a:off x="3730271" y="3547802"/>
                <a:ext cx="836194" cy="156952"/>
                <a:chOff x="2726798" y="3081120"/>
                <a:chExt cx="4104109" cy="635836"/>
              </a:xfrm>
              <a:solidFill>
                <a:schemeClr val="tx1"/>
              </a:solidFill>
            </p:grpSpPr>
            <p:cxnSp>
              <p:nvCxnSpPr>
                <p:cNvPr id="62" name="Straight Connector 61">
                  <a:extLst>
                    <a:ext uri="{FF2B5EF4-FFF2-40B4-BE49-F238E27FC236}">
                      <a16:creationId xmlns:a16="http://schemas.microsoft.com/office/drawing/2014/main" id="{59A872D9-1D7F-1347-8796-F02735A5B9B1}"/>
                    </a:ext>
                  </a:extLst>
                </p:cNvPr>
                <p:cNvCxnSpPr>
                  <a:cxnSpLocks/>
                </p:cNvCxnSpPr>
                <p:nvPr/>
              </p:nvCxnSpPr>
              <p:spPr>
                <a:xfrm flipH="1">
                  <a:off x="2726798" y="3081120"/>
                  <a:ext cx="2209519"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9FEED46-0177-3940-8590-3EF751916F0A}"/>
                    </a:ext>
                  </a:extLst>
                </p:cNvPr>
                <p:cNvCxnSpPr>
                  <a:cxnSpLocks/>
                  <a:stCxn id="80" idx="6"/>
                  <a:endCxn id="60" idx="6"/>
                </p:cNvCxnSpPr>
                <p:nvPr/>
              </p:nvCxnSpPr>
              <p:spPr>
                <a:xfrm flipV="1">
                  <a:off x="6076750" y="3713126"/>
                  <a:ext cx="754157" cy="383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9" name="Straight Connector 58">
                <a:extLst>
                  <a:ext uri="{FF2B5EF4-FFF2-40B4-BE49-F238E27FC236}">
                    <a16:creationId xmlns:a16="http://schemas.microsoft.com/office/drawing/2014/main" id="{72560069-94AB-4F44-9E4E-BD579B2D918B}"/>
                  </a:ext>
                </a:extLst>
              </p:cNvPr>
              <p:cNvCxnSpPr>
                <a:cxnSpLocks/>
              </p:cNvCxnSpPr>
              <p:nvPr/>
            </p:nvCxnSpPr>
            <p:spPr>
              <a:xfrm flipV="1">
                <a:off x="3732748" y="3129720"/>
                <a:ext cx="0" cy="415746"/>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0" name="Flowchart: Connector 11">
                <a:extLst>
                  <a:ext uri="{FF2B5EF4-FFF2-40B4-BE49-F238E27FC236}">
                    <a16:creationId xmlns:a16="http://schemas.microsoft.com/office/drawing/2014/main" id="{750431FF-5DE0-964B-AFCD-1AF3718B8CDE}"/>
                  </a:ext>
                </a:extLst>
              </p:cNvPr>
              <p:cNvSpPr/>
              <p:nvPr/>
            </p:nvSpPr>
            <p:spPr>
              <a:xfrm>
                <a:off x="4522451" y="3677147"/>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Rectangle 60">
                <a:extLst>
                  <a:ext uri="{FF2B5EF4-FFF2-40B4-BE49-F238E27FC236}">
                    <a16:creationId xmlns:a16="http://schemas.microsoft.com/office/drawing/2014/main" id="{D5D8E424-57BA-E44A-A637-DD8219FC78ED}"/>
                  </a:ext>
                </a:extLst>
              </p:cNvPr>
              <p:cNvSpPr/>
              <p:nvPr/>
            </p:nvSpPr>
            <p:spPr>
              <a:xfrm>
                <a:off x="4532868" y="3548586"/>
                <a:ext cx="387209"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sp>
          <p:nvSpPr>
            <p:cNvPr id="78" name="Flowchart: Delay 3">
              <a:extLst>
                <a:ext uri="{FF2B5EF4-FFF2-40B4-BE49-F238E27FC236}">
                  <a16:creationId xmlns:a16="http://schemas.microsoft.com/office/drawing/2014/main" id="{157233EB-417F-0648-AD9F-E2D22F94823B}"/>
                </a:ext>
              </a:extLst>
            </p:cNvPr>
            <p:cNvSpPr/>
            <p:nvPr/>
          </p:nvSpPr>
          <p:spPr>
            <a:xfrm>
              <a:off x="6064754" y="4556847"/>
              <a:ext cx="512064" cy="512065"/>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sp>
          <p:nvSpPr>
            <p:cNvPr id="79" name="Flowchart: Delay 3">
              <a:extLst>
                <a:ext uri="{FF2B5EF4-FFF2-40B4-BE49-F238E27FC236}">
                  <a16:creationId xmlns:a16="http://schemas.microsoft.com/office/drawing/2014/main" id="{EE422FF4-7B69-F24C-A370-2A3AD93B1169}"/>
                </a:ext>
              </a:extLst>
            </p:cNvPr>
            <p:cNvSpPr/>
            <p:nvPr/>
          </p:nvSpPr>
          <p:spPr>
            <a:xfrm>
              <a:off x="6914451" y="4621447"/>
              <a:ext cx="512064" cy="512065"/>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sp>
          <p:nvSpPr>
            <p:cNvPr id="80" name="Flowchart: Delay 3">
              <a:extLst>
                <a:ext uri="{FF2B5EF4-FFF2-40B4-BE49-F238E27FC236}">
                  <a16:creationId xmlns:a16="http://schemas.microsoft.com/office/drawing/2014/main" id="{E5363027-E048-0C4F-8BD9-B9F5224FFD42}"/>
                </a:ext>
              </a:extLst>
            </p:cNvPr>
            <p:cNvSpPr/>
            <p:nvPr/>
          </p:nvSpPr>
          <p:spPr>
            <a:xfrm>
              <a:off x="7756440" y="4432117"/>
              <a:ext cx="512064" cy="512065"/>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cxnSp>
          <p:nvCxnSpPr>
            <p:cNvPr id="8" name="Straight Connector 7">
              <a:extLst>
                <a:ext uri="{FF2B5EF4-FFF2-40B4-BE49-F238E27FC236}">
                  <a16:creationId xmlns:a16="http://schemas.microsoft.com/office/drawing/2014/main" id="{6086842F-8F96-7745-B4A8-3210BB20E17F}"/>
                </a:ext>
              </a:extLst>
            </p:cNvPr>
            <p:cNvCxnSpPr>
              <a:cxnSpLocks/>
            </p:cNvCxnSpPr>
            <p:nvPr/>
          </p:nvCxnSpPr>
          <p:spPr>
            <a:xfrm>
              <a:off x="5766813" y="3939567"/>
              <a:ext cx="244023" cy="0"/>
            </a:xfrm>
            <a:prstGeom prst="line">
              <a:avLst/>
            </a:prstGeom>
            <a:ln w="19050"/>
          </p:spPr>
          <p:style>
            <a:lnRef idx="1">
              <a:schemeClr val="dk1"/>
            </a:lnRef>
            <a:fillRef idx="0">
              <a:schemeClr val="dk1"/>
            </a:fillRef>
            <a:effectRef idx="0">
              <a:schemeClr val="dk1"/>
            </a:effectRef>
            <a:fontRef idx="minor">
              <a:schemeClr val="tx1"/>
            </a:fontRef>
          </p:style>
        </p:cxnSp>
        <p:sp>
          <p:nvSpPr>
            <p:cNvPr id="81" name="Flowchart: Connector 8">
              <a:extLst>
                <a:ext uri="{FF2B5EF4-FFF2-40B4-BE49-F238E27FC236}">
                  <a16:creationId xmlns:a16="http://schemas.microsoft.com/office/drawing/2014/main" id="{16175061-BB1E-6E4C-930C-8CB7C2A22D62}"/>
                </a:ext>
              </a:extLst>
            </p:cNvPr>
            <p:cNvSpPr/>
            <p:nvPr/>
          </p:nvSpPr>
          <p:spPr>
            <a:xfrm>
              <a:off x="5732148" y="3900580"/>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2" name="Rectangle 81">
              <a:extLst>
                <a:ext uri="{FF2B5EF4-FFF2-40B4-BE49-F238E27FC236}">
                  <a16:creationId xmlns:a16="http://schemas.microsoft.com/office/drawing/2014/main" id="{2AD0AE3A-D6DD-2E42-B362-820ECB74CA22}"/>
                </a:ext>
              </a:extLst>
            </p:cNvPr>
            <p:cNvSpPr/>
            <p:nvPr/>
          </p:nvSpPr>
          <p:spPr>
            <a:xfrm>
              <a:off x="5378016" y="3758674"/>
              <a:ext cx="317716"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cxnSp>
          <p:nvCxnSpPr>
            <p:cNvPr id="83" name="Straight Connector 82">
              <a:extLst>
                <a:ext uri="{FF2B5EF4-FFF2-40B4-BE49-F238E27FC236}">
                  <a16:creationId xmlns:a16="http://schemas.microsoft.com/office/drawing/2014/main" id="{7368E621-1D43-904C-9769-2020C6AA172A}"/>
                </a:ext>
              </a:extLst>
            </p:cNvPr>
            <p:cNvCxnSpPr>
              <a:cxnSpLocks/>
            </p:cNvCxnSpPr>
            <p:nvPr/>
          </p:nvCxnSpPr>
          <p:spPr>
            <a:xfrm>
              <a:off x="6827896" y="4938472"/>
              <a:ext cx="91440" cy="0"/>
            </a:xfrm>
            <a:prstGeom prst="line">
              <a:avLst/>
            </a:prstGeom>
            <a:ln w="19050"/>
          </p:spPr>
          <p:style>
            <a:lnRef idx="1">
              <a:schemeClr val="dk1"/>
            </a:lnRef>
            <a:fillRef idx="0">
              <a:schemeClr val="dk1"/>
            </a:fillRef>
            <a:effectRef idx="0">
              <a:schemeClr val="dk1"/>
            </a:effectRef>
            <a:fontRef idx="minor">
              <a:schemeClr val="tx1"/>
            </a:fontRef>
          </p:style>
        </p:cxnSp>
        <p:sp>
          <p:nvSpPr>
            <p:cNvPr id="84" name="Flowchart: Connector 8">
              <a:extLst>
                <a:ext uri="{FF2B5EF4-FFF2-40B4-BE49-F238E27FC236}">
                  <a16:creationId xmlns:a16="http://schemas.microsoft.com/office/drawing/2014/main" id="{4D980BE6-C62E-4545-B432-B33EA3B05907}"/>
                </a:ext>
              </a:extLst>
            </p:cNvPr>
            <p:cNvSpPr/>
            <p:nvPr/>
          </p:nvSpPr>
          <p:spPr>
            <a:xfrm>
              <a:off x="6778129" y="4896980"/>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5" name="Rectangle 84">
              <a:extLst>
                <a:ext uri="{FF2B5EF4-FFF2-40B4-BE49-F238E27FC236}">
                  <a16:creationId xmlns:a16="http://schemas.microsoft.com/office/drawing/2014/main" id="{AFC66C93-D55A-7D4E-85FD-89AF3BFCE004}"/>
                </a:ext>
              </a:extLst>
            </p:cNvPr>
            <p:cNvSpPr/>
            <p:nvPr/>
          </p:nvSpPr>
          <p:spPr>
            <a:xfrm>
              <a:off x="6535366" y="4749792"/>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0</a:t>
              </a:r>
            </a:p>
          </p:txBody>
        </p:sp>
        <p:cxnSp>
          <p:nvCxnSpPr>
            <p:cNvPr id="86" name="Straight Connector 85">
              <a:extLst>
                <a:ext uri="{FF2B5EF4-FFF2-40B4-BE49-F238E27FC236}">
                  <a16:creationId xmlns:a16="http://schemas.microsoft.com/office/drawing/2014/main" id="{534FCB23-7AD0-6C40-8ABC-A2F6BD7C2BBB}"/>
                </a:ext>
              </a:extLst>
            </p:cNvPr>
            <p:cNvCxnSpPr>
              <a:cxnSpLocks/>
            </p:cNvCxnSpPr>
            <p:nvPr/>
          </p:nvCxnSpPr>
          <p:spPr>
            <a:xfrm>
              <a:off x="7621141" y="4713521"/>
              <a:ext cx="146304" cy="0"/>
            </a:xfrm>
            <a:prstGeom prst="line">
              <a:avLst/>
            </a:prstGeom>
            <a:ln w="19050"/>
          </p:spPr>
          <p:style>
            <a:lnRef idx="1">
              <a:schemeClr val="dk1"/>
            </a:lnRef>
            <a:fillRef idx="0">
              <a:schemeClr val="dk1"/>
            </a:fillRef>
            <a:effectRef idx="0">
              <a:schemeClr val="dk1"/>
            </a:effectRef>
            <a:fontRef idx="minor">
              <a:schemeClr val="tx1"/>
            </a:fontRef>
          </p:style>
        </p:cxnSp>
        <p:sp>
          <p:nvSpPr>
            <p:cNvPr id="87" name="Flowchart: Connector 8">
              <a:extLst>
                <a:ext uri="{FF2B5EF4-FFF2-40B4-BE49-F238E27FC236}">
                  <a16:creationId xmlns:a16="http://schemas.microsoft.com/office/drawing/2014/main" id="{6D64FAF2-ACC4-9642-8E9E-DAE7DEFB197F}"/>
                </a:ext>
              </a:extLst>
            </p:cNvPr>
            <p:cNvSpPr/>
            <p:nvPr/>
          </p:nvSpPr>
          <p:spPr>
            <a:xfrm>
              <a:off x="7584251" y="4682826"/>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88" name="Rectangle 87">
              <a:extLst>
                <a:ext uri="{FF2B5EF4-FFF2-40B4-BE49-F238E27FC236}">
                  <a16:creationId xmlns:a16="http://schemas.microsoft.com/office/drawing/2014/main" id="{8CEDB14B-EB86-144B-B81B-4B6CC51F8822}"/>
                </a:ext>
              </a:extLst>
            </p:cNvPr>
            <p:cNvSpPr/>
            <p:nvPr/>
          </p:nvSpPr>
          <p:spPr>
            <a:xfrm>
              <a:off x="7367815" y="4519653"/>
              <a:ext cx="306494" cy="338554"/>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cxnSp>
          <p:nvCxnSpPr>
            <p:cNvPr id="89" name="Straight Connector 88">
              <a:extLst>
                <a:ext uri="{FF2B5EF4-FFF2-40B4-BE49-F238E27FC236}">
                  <a16:creationId xmlns:a16="http://schemas.microsoft.com/office/drawing/2014/main" id="{93D71174-A32B-C841-9189-FAA4D9DC6626}"/>
                </a:ext>
              </a:extLst>
            </p:cNvPr>
            <p:cNvCxnSpPr>
              <a:cxnSpLocks/>
            </p:cNvCxnSpPr>
            <p:nvPr/>
          </p:nvCxnSpPr>
          <p:spPr>
            <a:xfrm flipH="1">
              <a:off x="5834962" y="4834202"/>
              <a:ext cx="237744" cy="0"/>
            </a:xfrm>
            <a:prstGeom prst="line">
              <a:avLst/>
            </a:prstGeom>
            <a:ln w="19050"/>
          </p:spPr>
          <p:style>
            <a:lnRef idx="1">
              <a:schemeClr val="dk1"/>
            </a:lnRef>
            <a:fillRef idx="0">
              <a:schemeClr val="dk1"/>
            </a:fillRef>
            <a:effectRef idx="0">
              <a:schemeClr val="dk1"/>
            </a:effectRef>
            <a:fontRef idx="minor">
              <a:schemeClr val="tx1"/>
            </a:fontRef>
          </p:style>
        </p:cxnSp>
        <p:sp>
          <p:nvSpPr>
            <p:cNvPr id="90" name="Flowchart: Connector 8">
              <a:extLst>
                <a:ext uri="{FF2B5EF4-FFF2-40B4-BE49-F238E27FC236}">
                  <a16:creationId xmlns:a16="http://schemas.microsoft.com/office/drawing/2014/main" id="{9E4C9A5F-3773-924D-A816-F6AB5F494B04}"/>
                </a:ext>
              </a:extLst>
            </p:cNvPr>
            <p:cNvSpPr/>
            <p:nvPr/>
          </p:nvSpPr>
          <p:spPr>
            <a:xfrm>
              <a:off x="5821275" y="4802664"/>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91" name="Rectangle 90">
              <a:extLst>
                <a:ext uri="{FF2B5EF4-FFF2-40B4-BE49-F238E27FC236}">
                  <a16:creationId xmlns:a16="http://schemas.microsoft.com/office/drawing/2014/main" id="{EEEA4E48-C234-BB42-9656-E685F34265D6}"/>
                </a:ext>
              </a:extLst>
            </p:cNvPr>
            <p:cNvSpPr/>
            <p:nvPr/>
          </p:nvSpPr>
          <p:spPr>
            <a:xfrm>
              <a:off x="5591753" y="4658959"/>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grpSp>
        <p:nvGrpSpPr>
          <p:cNvPr id="7" name="Group 6">
            <a:extLst>
              <a:ext uri="{FF2B5EF4-FFF2-40B4-BE49-F238E27FC236}">
                <a16:creationId xmlns:a16="http://schemas.microsoft.com/office/drawing/2014/main" id="{636AAF24-C2FB-6C4F-918C-402EB001C063}"/>
              </a:ext>
            </a:extLst>
          </p:cNvPr>
          <p:cNvGrpSpPr/>
          <p:nvPr/>
        </p:nvGrpSpPr>
        <p:grpSpPr>
          <a:xfrm>
            <a:off x="372773" y="1123050"/>
            <a:ext cx="1777209" cy="719968"/>
            <a:chOff x="398461" y="1188132"/>
            <a:chExt cx="1777209" cy="719968"/>
          </a:xfrm>
        </p:grpSpPr>
        <p:sp>
          <p:nvSpPr>
            <p:cNvPr id="170" name="Flowchart: Delay 3">
              <a:extLst>
                <a:ext uri="{FF2B5EF4-FFF2-40B4-BE49-F238E27FC236}">
                  <a16:creationId xmlns:a16="http://schemas.microsoft.com/office/drawing/2014/main" id="{13EBD05A-B657-F244-AD56-1D1999B2AA13}"/>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171" name="Straight Connector 170">
              <a:extLst>
                <a:ext uri="{FF2B5EF4-FFF2-40B4-BE49-F238E27FC236}">
                  <a16:creationId xmlns:a16="http://schemas.microsoft.com/office/drawing/2014/main" id="{CD572F1B-3C9D-3948-8A2B-C70AE90D1C28}"/>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172" name="Straight Connector 171">
              <a:extLst>
                <a:ext uri="{FF2B5EF4-FFF2-40B4-BE49-F238E27FC236}">
                  <a16:creationId xmlns:a16="http://schemas.microsoft.com/office/drawing/2014/main" id="{C6DC839F-63A6-1844-8FB7-EA93F02C5F1E}"/>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174" name="Flowchart: Connector 8">
              <a:extLst>
                <a:ext uri="{FF2B5EF4-FFF2-40B4-BE49-F238E27FC236}">
                  <a16:creationId xmlns:a16="http://schemas.microsoft.com/office/drawing/2014/main" id="{D24EAB7E-C79E-9F48-9678-6C53BBC85BA7}"/>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75" name="Flowchart: Connector 9">
              <a:extLst>
                <a:ext uri="{FF2B5EF4-FFF2-40B4-BE49-F238E27FC236}">
                  <a16:creationId xmlns:a16="http://schemas.microsoft.com/office/drawing/2014/main" id="{99BD3A4A-8916-9E43-9BD0-C4A8459A4D05}"/>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9" name="Rectangle 148">
              <a:extLst>
                <a:ext uri="{FF2B5EF4-FFF2-40B4-BE49-F238E27FC236}">
                  <a16:creationId xmlns:a16="http://schemas.microsoft.com/office/drawing/2014/main" id="{269C686F-7397-0B4C-944E-FC149DD31D7B}"/>
                </a:ext>
              </a:extLst>
            </p:cNvPr>
            <p:cNvSpPr/>
            <p:nvPr/>
          </p:nvSpPr>
          <p:spPr>
            <a:xfrm>
              <a:off x="399187" y="1188132"/>
              <a:ext cx="317715"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sp>
          <p:nvSpPr>
            <p:cNvPr id="150" name="Rectangle 149">
              <a:extLst>
                <a:ext uri="{FF2B5EF4-FFF2-40B4-BE49-F238E27FC236}">
                  <a16:creationId xmlns:a16="http://schemas.microsoft.com/office/drawing/2014/main" id="{0CDA71F6-84A9-FB45-90F7-10D425F97CF4}"/>
                </a:ext>
              </a:extLst>
            </p:cNvPr>
            <p:cNvSpPr/>
            <p:nvPr/>
          </p:nvSpPr>
          <p:spPr>
            <a:xfrm>
              <a:off x="398461" y="1569546"/>
              <a:ext cx="32733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sp>
          <p:nvSpPr>
            <p:cNvPr id="177" name="Rectangle 176">
              <a:extLst>
                <a:ext uri="{FF2B5EF4-FFF2-40B4-BE49-F238E27FC236}">
                  <a16:creationId xmlns:a16="http://schemas.microsoft.com/office/drawing/2014/main" id="{CD16C665-4397-234B-B507-D51301ACE3C7}"/>
                </a:ext>
              </a:extLst>
            </p:cNvPr>
            <p:cNvSpPr/>
            <p:nvPr/>
          </p:nvSpPr>
          <p:spPr>
            <a:xfrm>
              <a:off x="1873984" y="1392425"/>
              <a:ext cx="3016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cxnSp>
          <p:nvCxnSpPr>
            <p:cNvPr id="178" name="Straight Connector 177">
              <a:extLst>
                <a:ext uri="{FF2B5EF4-FFF2-40B4-BE49-F238E27FC236}">
                  <a16:creationId xmlns:a16="http://schemas.microsoft.com/office/drawing/2014/main" id="{CFC61A79-4639-654C-AB7E-CCE0CCB0749B}"/>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Flowchart: Connector 11">
              <a:extLst>
                <a:ext uri="{FF2B5EF4-FFF2-40B4-BE49-F238E27FC236}">
                  <a16:creationId xmlns:a16="http://schemas.microsoft.com/office/drawing/2014/main" id="{27E507A9-953E-2B4C-A7D5-6B4B7B3B103B}"/>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6" name="Group 5">
            <a:extLst>
              <a:ext uri="{FF2B5EF4-FFF2-40B4-BE49-F238E27FC236}">
                <a16:creationId xmlns:a16="http://schemas.microsoft.com/office/drawing/2014/main" id="{778EE074-B6CB-374B-90D0-6B2407CF1010}"/>
              </a:ext>
            </a:extLst>
          </p:cNvPr>
          <p:cNvGrpSpPr/>
          <p:nvPr/>
        </p:nvGrpSpPr>
        <p:grpSpPr>
          <a:xfrm>
            <a:off x="367643" y="2181105"/>
            <a:ext cx="1770754" cy="719968"/>
            <a:chOff x="486814" y="2010575"/>
            <a:chExt cx="1770754" cy="719968"/>
          </a:xfrm>
        </p:grpSpPr>
        <p:sp>
          <p:nvSpPr>
            <p:cNvPr id="166" name="Flowchart: Stored Data 4">
              <a:extLst>
                <a:ext uri="{FF2B5EF4-FFF2-40B4-BE49-F238E27FC236}">
                  <a16:creationId xmlns:a16="http://schemas.microsoft.com/office/drawing/2014/main" id="{C232D02A-E2E9-054A-BDCC-A5B646E91274}"/>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181" name="Straight Connector 180">
              <a:extLst>
                <a:ext uri="{FF2B5EF4-FFF2-40B4-BE49-F238E27FC236}">
                  <a16:creationId xmlns:a16="http://schemas.microsoft.com/office/drawing/2014/main" id="{A4FCE592-AFBF-C648-B3A8-DE7A1B1652E9}"/>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182" name="Straight Connector 181">
              <a:extLst>
                <a:ext uri="{FF2B5EF4-FFF2-40B4-BE49-F238E27FC236}">
                  <a16:creationId xmlns:a16="http://schemas.microsoft.com/office/drawing/2014/main" id="{5BC2FB5A-7D95-B346-9FB3-29E659E6668D}"/>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183" name="Flowchart: Connector 8">
              <a:extLst>
                <a:ext uri="{FF2B5EF4-FFF2-40B4-BE49-F238E27FC236}">
                  <a16:creationId xmlns:a16="http://schemas.microsoft.com/office/drawing/2014/main" id="{6A288F40-7071-2448-BC8A-ADF188317466}"/>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4" name="Flowchart: Connector 9">
              <a:extLst>
                <a:ext uri="{FF2B5EF4-FFF2-40B4-BE49-F238E27FC236}">
                  <a16:creationId xmlns:a16="http://schemas.microsoft.com/office/drawing/2014/main" id="{A884D34E-D0AF-BB40-A286-B329E5701D5B}"/>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85" name="Rectangle 184">
              <a:extLst>
                <a:ext uri="{FF2B5EF4-FFF2-40B4-BE49-F238E27FC236}">
                  <a16:creationId xmlns:a16="http://schemas.microsoft.com/office/drawing/2014/main" id="{67D0F406-59E7-9345-8E75-32B049DDED82}"/>
                </a:ext>
              </a:extLst>
            </p:cNvPr>
            <p:cNvSpPr/>
            <p:nvPr/>
          </p:nvSpPr>
          <p:spPr>
            <a:xfrm>
              <a:off x="487540" y="2010575"/>
              <a:ext cx="317715"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sp>
          <p:nvSpPr>
            <p:cNvPr id="186" name="Rectangle 185">
              <a:extLst>
                <a:ext uri="{FF2B5EF4-FFF2-40B4-BE49-F238E27FC236}">
                  <a16:creationId xmlns:a16="http://schemas.microsoft.com/office/drawing/2014/main" id="{5A7307C0-B1E1-1A48-8CD4-9FBD79B8E76E}"/>
                </a:ext>
              </a:extLst>
            </p:cNvPr>
            <p:cNvSpPr/>
            <p:nvPr/>
          </p:nvSpPr>
          <p:spPr>
            <a:xfrm>
              <a:off x="486814" y="2391989"/>
              <a:ext cx="32733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sp>
          <p:nvSpPr>
            <p:cNvPr id="187" name="Rectangle 186">
              <a:extLst>
                <a:ext uri="{FF2B5EF4-FFF2-40B4-BE49-F238E27FC236}">
                  <a16:creationId xmlns:a16="http://schemas.microsoft.com/office/drawing/2014/main" id="{84268058-9456-9841-BE0D-9B4E5917B064}"/>
                </a:ext>
              </a:extLst>
            </p:cNvPr>
            <p:cNvSpPr/>
            <p:nvPr/>
          </p:nvSpPr>
          <p:spPr>
            <a:xfrm>
              <a:off x="1955882" y="2175509"/>
              <a:ext cx="3016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cxnSp>
          <p:nvCxnSpPr>
            <p:cNvPr id="188" name="Straight Connector 187">
              <a:extLst>
                <a:ext uri="{FF2B5EF4-FFF2-40B4-BE49-F238E27FC236}">
                  <a16:creationId xmlns:a16="http://schemas.microsoft.com/office/drawing/2014/main" id="{2F781169-0FAB-8F4D-97B0-2518CC679EA4}"/>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9" name="Flowchart: Connector 11">
              <a:extLst>
                <a:ext uri="{FF2B5EF4-FFF2-40B4-BE49-F238E27FC236}">
                  <a16:creationId xmlns:a16="http://schemas.microsoft.com/office/drawing/2014/main" id="{46418EFA-E015-9A44-9418-0CD2B4C8B4F8}"/>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6" name="Rectangle 15">
            <a:extLst>
              <a:ext uri="{FF2B5EF4-FFF2-40B4-BE49-F238E27FC236}">
                <a16:creationId xmlns:a16="http://schemas.microsoft.com/office/drawing/2014/main" id="{45E746D1-D508-C743-B8FA-1CD7C2B3A3DA}"/>
              </a:ext>
            </a:extLst>
          </p:cNvPr>
          <p:cNvSpPr/>
          <p:nvPr/>
        </p:nvSpPr>
        <p:spPr>
          <a:xfrm>
            <a:off x="5213090" y="1320478"/>
            <a:ext cx="3587392"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output is “1” only when A = B = “1”</a:t>
            </a:r>
          </a:p>
        </p:txBody>
      </p:sp>
      <p:sp>
        <p:nvSpPr>
          <p:cNvPr id="17" name="Rectangle 16">
            <a:extLst>
              <a:ext uri="{FF2B5EF4-FFF2-40B4-BE49-F238E27FC236}">
                <a16:creationId xmlns:a16="http://schemas.microsoft.com/office/drawing/2014/main" id="{F15B1566-04F6-3541-8E01-2051EAE44D12}"/>
              </a:ext>
            </a:extLst>
          </p:cNvPr>
          <p:cNvSpPr/>
          <p:nvPr/>
        </p:nvSpPr>
        <p:spPr>
          <a:xfrm>
            <a:off x="4749278" y="2329743"/>
            <a:ext cx="4049057" cy="369332"/>
          </a:xfrm>
          <a:prstGeom prst="rect">
            <a:avLst/>
          </a:prstGeom>
        </p:spPr>
        <p:txBody>
          <a:bodyPr wrap="non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output is “0” only when A = B = “0”</a:t>
            </a:r>
          </a:p>
        </p:txBody>
      </p:sp>
      <p:sp>
        <p:nvSpPr>
          <p:cNvPr id="219" name="Rectangle 218">
            <a:extLst>
              <a:ext uri="{FF2B5EF4-FFF2-40B4-BE49-F238E27FC236}">
                <a16:creationId xmlns:a16="http://schemas.microsoft.com/office/drawing/2014/main" id="{DA306596-46FE-C849-AEE2-7F10FCE8C4B8}"/>
              </a:ext>
            </a:extLst>
          </p:cNvPr>
          <p:cNvSpPr/>
          <p:nvPr/>
        </p:nvSpPr>
        <p:spPr>
          <a:xfrm>
            <a:off x="73256" y="5416626"/>
            <a:ext cx="8977026" cy="923330"/>
          </a:xfrm>
          <a:prstGeom prst="rect">
            <a:avLst/>
          </a:prstGeom>
          <a:solidFill>
            <a:schemeClr val="accent4">
              <a:lumMod val="20000"/>
              <a:lumOff val="80000"/>
            </a:schemeClr>
          </a:solidFill>
          <a:ln w="76200">
            <a:solidFill>
              <a:schemeClr val="accent1"/>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Naïvely</a:t>
            </a:r>
            <a:r>
              <a:rPr kumimoji="0" lang="en-US" sz="26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 </a:t>
            </a:r>
            <a:r>
              <a:rPr kumimoji="0" lang="en-US" sz="2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converting </a:t>
            </a:r>
            <a:r>
              <a:rPr kumimoji="0" lang="en-US" sz="2600" b="1" i="0" u="none" strike="noStrike" kern="1200" cap="none" spc="0" normalizeH="0" baseline="0" noProof="0" dirty="0">
                <a:ln>
                  <a:noFill/>
                </a:ln>
                <a:solidFill>
                  <a:srgbClr val="70AD47">
                    <a:lumMod val="75000"/>
                  </a:srgbClr>
                </a:solidFill>
                <a:effectLst/>
                <a:uLnTx/>
                <a:uFillTx/>
                <a:latin typeface="Cambria" panose="02040503050406030204" pitchFamily="18" charset="0"/>
                <a:ea typeface="+mn-ea"/>
                <a:cs typeface="+mn-cs"/>
              </a:rPr>
              <a:t>AND/OR/NOT-implementation</a:t>
            </a:r>
            <a:r>
              <a:rPr kumimoji="0" lang="en-US" sz="2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to </a:t>
            </a:r>
            <a:r>
              <a:rPr kumimoji="0" lang="en-US" sz="2600" b="1" i="0" u="none" strike="noStrike" kern="1200" cap="none" spc="0" normalizeH="0" baseline="0" noProof="0" dirty="0">
                <a:ln>
                  <a:noFill/>
                </a:ln>
                <a:solidFill>
                  <a:srgbClr val="70AD47">
                    <a:lumMod val="75000"/>
                  </a:srgbClr>
                </a:solidFill>
                <a:effectLst/>
                <a:uLnTx/>
                <a:uFillTx/>
                <a:latin typeface="Cambria" panose="02040503050406030204" pitchFamily="18" charset="0"/>
                <a:ea typeface="+mn-ea"/>
                <a:cs typeface="+mn-cs"/>
              </a:rPr>
              <a:t>MAJ/NOT-implementation </a:t>
            </a:r>
            <a:r>
              <a:rPr kumimoji="0" lang="en-US" sz="2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leads to an </a:t>
            </a:r>
            <a:r>
              <a:rPr kumimoji="0" lang="en-US" sz="26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unoptimized circuit</a:t>
            </a:r>
          </a:p>
        </p:txBody>
      </p:sp>
      <p:pic>
        <p:nvPicPr>
          <p:cNvPr id="5" name="Picture 4" descr="A picture containing white&#10;&#10;Description automatically generated">
            <a:extLst>
              <a:ext uri="{FF2B5EF4-FFF2-40B4-BE49-F238E27FC236}">
                <a16:creationId xmlns:a16="http://schemas.microsoft.com/office/drawing/2014/main" id="{2DCA0F4F-A9CB-6B41-8FF1-0F2F2EBF3A3F}"/>
              </a:ext>
            </a:extLst>
          </p:cNvPr>
          <p:cNvPicPr>
            <a:picLocks noChangeAspect="1"/>
          </p:cNvPicPr>
          <p:nvPr/>
        </p:nvPicPr>
        <p:blipFill>
          <a:blip r:embed="rId3"/>
          <a:stretch>
            <a:fillRect/>
          </a:stretch>
        </p:blipFill>
        <p:spPr>
          <a:xfrm>
            <a:off x="2329755" y="1353381"/>
            <a:ext cx="352767" cy="361233"/>
          </a:xfrm>
          <a:prstGeom prst="rect">
            <a:avLst/>
          </a:prstGeom>
        </p:spPr>
      </p:pic>
      <p:pic>
        <p:nvPicPr>
          <p:cNvPr id="141" name="Picture 140" descr="A picture containing white&#10;&#10;Description automatically generated">
            <a:extLst>
              <a:ext uri="{FF2B5EF4-FFF2-40B4-BE49-F238E27FC236}">
                <a16:creationId xmlns:a16="http://schemas.microsoft.com/office/drawing/2014/main" id="{7EB32957-9744-EE40-A43E-88468AC8F26F}"/>
              </a:ext>
            </a:extLst>
          </p:cNvPr>
          <p:cNvPicPr>
            <a:picLocks noChangeAspect="1"/>
          </p:cNvPicPr>
          <p:nvPr/>
        </p:nvPicPr>
        <p:blipFill>
          <a:blip r:embed="rId3"/>
          <a:stretch>
            <a:fillRect/>
          </a:stretch>
        </p:blipFill>
        <p:spPr>
          <a:xfrm>
            <a:off x="2348716" y="2334594"/>
            <a:ext cx="371156" cy="380063"/>
          </a:xfrm>
          <a:prstGeom prst="rect">
            <a:avLst/>
          </a:prstGeom>
        </p:spPr>
      </p:pic>
      <p:grpSp>
        <p:nvGrpSpPr>
          <p:cNvPr id="121" name="Group 120">
            <a:extLst>
              <a:ext uri="{FF2B5EF4-FFF2-40B4-BE49-F238E27FC236}">
                <a16:creationId xmlns:a16="http://schemas.microsoft.com/office/drawing/2014/main" id="{0BE4DB36-7B85-7C4C-ABCB-D7A22CBC2238}"/>
              </a:ext>
            </a:extLst>
          </p:cNvPr>
          <p:cNvGrpSpPr/>
          <p:nvPr/>
        </p:nvGrpSpPr>
        <p:grpSpPr>
          <a:xfrm>
            <a:off x="3102073" y="1133408"/>
            <a:ext cx="1777209" cy="781876"/>
            <a:chOff x="3102073" y="1133408"/>
            <a:chExt cx="1777209" cy="781876"/>
          </a:xfrm>
        </p:grpSpPr>
        <p:grpSp>
          <p:nvGrpSpPr>
            <p:cNvPr id="12" name="Group 11">
              <a:extLst>
                <a:ext uri="{FF2B5EF4-FFF2-40B4-BE49-F238E27FC236}">
                  <a16:creationId xmlns:a16="http://schemas.microsoft.com/office/drawing/2014/main" id="{F537C0D2-8133-4842-B965-1C0C3A9C3B63}"/>
                </a:ext>
              </a:extLst>
            </p:cNvPr>
            <p:cNvGrpSpPr/>
            <p:nvPr/>
          </p:nvGrpSpPr>
          <p:grpSpPr>
            <a:xfrm>
              <a:off x="3102073" y="1133408"/>
              <a:ext cx="1777209" cy="781876"/>
              <a:chOff x="3337138" y="1198702"/>
              <a:chExt cx="1777209" cy="781876"/>
            </a:xfrm>
          </p:grpSpPr>
          <p:grpSp>
            <p:nvGrpSpPr>
              <p:cNvPr id="191" name="Group 190">
                <a:extLst>
                  <a:ext uri="{FF2B5EF4-FFF2-40B4-BE49-F238E27FC236}">
                    <a16:creationId xmlns:a16="http://schemas.microsoft.com/office/drawing/2014/main" id="{DDECAB68-5915-CE49-8DC3-386D3CB4AD88}"/>
                  </a:ext>
                </a:extLst>
              </p:cNvPr>
              <p:cNvGrpSpPr/>
              <p:nvPr/>
            </p:nvGrpSpPr>
            <p:grpSpPr>
              <a:xfrm>
                <a:off x="3337138" y="1198702"/>
                <a:ext cx="1777209" cy="621502"/>
                <a:chOff x="398461" y="1188132"/>
                <a:chExt cx="1777209" cy="621502"/>
              </a:xfrm>
            </p:grpSpPr>
            <p:sp>
              <p:nvSpPr>
                <p:cNvPr id="192" name="Flowchart: Delay 3">
                  <a:extLst>
                    <a:ext uri="{FF2B5EF4-FFF2-40B4-BE49-F238E27FC236}">
                      <a16:creationId xmlns:a16="http://schemas.microsoft.com/office/drawing/2014/main" id="{416B7F79-A7DD-7245-8974-F55C3ACE5E9A}"/>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cxnSp>
              <p:nvCxnSpPr>
                <p:cNvPr id="193" name="Straight Connector 192">
                  <a:extLst>
                    <a:ext uri="{FF2B5EF4-FFF2-40B4-BE49-F238E27FC236}">
                      <a16:creationId xmlns:a16="http://schemas.microsoft.com/office/drawing/2014/main" id="{62C6ADB1-3A42-5C42-B452-FBA23FA6D7DD}"/>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194" name="Straight Connector 193">
                  <a:extLst>
                    <a:ext uri="{FF2B5EF4-FFF2-40B4-BE49-F238E27FC236}">
                      <a16:creationId xmlns:a16="http://schemas.microsoft.com/office/drawing/2014/main" id="{4BADC668-8517-4A43-AA4E-3F48F0F5062A}"/>
                    </a:ext>
                  </a:extLst>
                </p:cNvPr>
                <p:cNvCxnSpPr>
                  <a:cxnSpLocks/>
                  <a:endCxn id="19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195" name="Flowchart: Connector 8">
                  <a:extLst>
                    <a:ext uri="{FF2B5EF4-FFF2-40B4-BE49-F238E27FC236}">
                      <a16:creationId xmlns:a16="http://schemas.microsoft.com/office/drawing/2014/main" id="{3077DDA5-52A9-0B4D-8FFB-68FC1A53687E}"/>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6" name="Flowchart: Connector 9">
                  <a:extLst>
                    <a:ext uri="{FF2B5EF4-FFF2-40B4-BE49-F238E27FC236}">
                      <a16:creationId xmlns:a16="http://schemas.microsoft.com/office/drawing/2014/main" id="{CACA5370-8B84-6944-9A7C-C6DF6F2C3BB1}"/>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97" name="Rectangle 196">
                  <a:extLst>
                    <a:ext uri="{FF2B5EF4-FFF2-40B4-BE49-F238E27FC236}">
                      <a16:creationId xmlns:a16="http://schemas.microsoft.com/office/drawing/2014/main" id="{14AC91A4-CE6C-2F41-8A85-BA11B69B1677}"/>
                    </a:ext>
                  </a:extLst>
                </p:cNvPr>
                <p:cNvSpPr/>
                <p:nvPr/>
              </p:nvSpPr>
              <p:spPr>
                <a:xfrm>
                  <a:off x="399187" y="1188132"/>
                  <a:ext cx="317715"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sp>
              <p:nvSpPr>
                <p:cNvPr id="198" name="Rectangle 197">
                  <a:extLst>
                    <a:ext uri="{FF2B5EF4-FFF2-40B4-BE49-F238E27FC236}">
                      <a16:creationId xmlns:a16="http://schemas.microsoft.com/office/drawing/2014/main" id="{CAC60EAA-00F5-304E-AC95-0CE4C8DE5D45}"/>
                    </a:ext>
                  </a:extLst>
                </p:cNvPr>
                <p:cNvSpPr/>
                <p:nvPr/>
              </p:nvSpPr>
              <p:spPr>
                <a:xfrm>
                  <a:off x="398461" y="1422120"/>
                  <a:ext cx="327334" cy="338554"/>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sp>
              <p:nvSpPr>
                <p:cNvPr id="199" name="Rectangle 198">
                  <a:extLst>
                    <a:ext uri="{FF2B5EF4-FFF2-40B4-BE49-F238E27FC236}">
                      <a16:creationId xmlns:a16="http://schemas.microsoft.com/office/drawing/2014/main" id="{E88965E6-5E08-9449-8505-31D8E6B5A64D}"/>
                    </a:ext>
                  </a:extLst>
                </p:cNvPr>
                <p:cNvSpPr/>
                <p:nvPr/>
              </p:nvSpPr>
              <p:spPr>
                <a:xfrm>
                  <a:off x="1873984" y="1392425"/>
                  <a:ext cx="3016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cxnSp>
              <p:nvCxnSpPr>
                <p:cNvPr id="200" name="Straight Connector 199">
                  <a:extLst>
                    <a:ext uri="{FF2B5EF4-FFF2-40B4-BE49-F238E27FC236}">
                      <a16:creationId xmlns:a16="http://schemas.microsoft.com/office/drawing/2014/main" id="{8D812F71-52DC-A34D-9E40-2041B7AE47E2}"/>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1" name="Flowchart: Connector 11">
                  <a:extLst>
                    <a:ext uri="{FF2B5EF4-FFF2-40B4-BE49-F238E27FC236}">
                      <a16:creationId xmlns:a16="http://schemas.microsoft.com/office/drawing/2014/main" id="{015F56A6-E00A-F14C-8075-6430B9BEC77D}"/>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215" name="Rectangle 214">
                <a:extLst>
                  <a:ext uri="{FF2B5EF4-FFF2-40B4-BE49-F238E27FC236}">
                    <a16:creationId xmlns:a16="http://schemas.microsoft.com/office/drawing/2014/main" id="{9A3E6804-0D2F-6A48-B236-6010013533A8}"/>
                  </a:ext>
                </a:extLst>
              </p:cNvPr>
              <p:cNvSpPr/>
              <p:nvPr/>
            </p:nvSpPr>
            <p:spPr>
              <a:xfrm>
                <a:off x="3349085" y="1642024"/>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0</a:t>
                </a:r>
              </a:p>
            </p:txBody>
          </p:sp>
        </p:grpSp>
        <p:cxnSp>
          <p:nvCxnSpPr>
            <p:cNvPr id="139" name="Straight Connector 138">
              <a:extLst>
                <a:ext uri="{FF2B5EF4-FFF2-40B4-BE49-F238E27FC236}">
                  <a16:creationId xmlns:a16="http://schemas.microsoft.com/office/drawing/2014/main" id="{957D53D8-BB3E-A148-9750-FF10448BAEB5}"/>
                </a:ext>
              </a:extLst>
            </p:cNvPr>
            <p:cNvCxnSpPr>
              <a:cxnSpLocks/>
              <a:stCxn id="19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140" name="Flowchart: Connector 9">
              <a:extLst>
                <a:ext uri="{FF2B5EF4-FFF2-40B4-BE49-F238E27FC236}">
                  <a16:creationId xmlns:a16="http://schemas.microsoft.com/office/drawing/2014/main" id="{C7C74FDC-0D56-2444-8FB3-D680C7EE7885}"/>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76" name="Group 175">
            <a:extLst>
              <a:ext uri="{FF2B5EF4-FFF2-40B4-BE49-F238E27FC236}">
                <a16:creationId xmlns:a16="http://schemas.microsoft.com/office/drawing/2014/main" id="{B980E1AE-7D97-E740-B019-A0D7F86FB21B}"/>
              </a:ext>
            </a:extLst>
          </p:cNvPr>
          <p:cNvGrpSpPr/>
          <p:nvPr/>
        </p:nvGrpSpPr>
        <p:grpSpPr>
          <a:xfrm>
            <a:off x="3089857" y="2119197"/>
            <a:ext cx="1777209" cy="781876"/>
            <a:chOff x="3102073" y="1133408"/>
            <a:chExt cx="1777209" cy="781876"/>
          </a:xfrm>
        </p:grpSpPr>
        <p:grpSp>
          <p:nvGrpSpPr>
            <p:cNvPr id="179" name="Group 178">
              <a:extLst>
                <a:ext uri="{FF2B5EF4-FFF2-40B4-BE49-F238E27FC236}">
                  <a16:creationId xmlns:a16="http://schemas.microsoft.com/office/drawing/2014/main" id="{75E9C745-710C-0A44-89BA-EDDC9EBE81A3}"/>
                </a:ext>
              </a:extLst>
            </p:cNvPr>
            <p:cNvGrpSpPr/>
            <p:nvPr/>
          </p:nvGrpSpPr>
          <p:grpSpPr>
            <a:xfrm>
              <a:off x="3102073" y="1133408"/>
              <a:ext cx="1777209" cy="781876"/>
              <a:chOff x="3337138" y="1198702"/>
              <a:chExt cx="1777209" cy="781876"/>
            </a:xfrm>
          </p:grpSpPr>
          <p:grpSp>
            <p:nvGrpSpPr>
              <p:cNvPr id="222" name="Group 221">
                <a:extLst>
                  <a:ext uri="{FF2B5EF4-FFF2-40B4-BE49-F238E27FC236}">
                    <a16:creationId xmlns:a16="http://schemas.microsoft.com/office/drawing/2014/main" id="{F1836868-23CC-694A-A630-C3A00F213190}"/>
                  </a:ext>
                </a:extLst>
              </p:cNvPr>
              <p:cNvGrpSpPr/>
              <p:nvPr/>
            </p:nvGrpSpPr>
            <p:grpSpPr>
              <a:xfrm>
                <a:off x="3337138" y="1198702"/>
                <a:ext cx="1777209" cy="621502"/>
                <a:chOff x="398461" y="1188132"/>
                <a:chExt cx="1777209" cy="621502"/>
              </a:xfrm>
            </p:grpSpPr>
            <p:sp>
              <p:nvSpPr>
                <p:cNvPr id="224" name="Flowchart: Delay 3">
                  <a:extLst>
                    <a:ext uri="{FF2B5EF4-FFF2-40B4-BE49-F238E27FC236}">
                      <a16:creationId xmlns:a16="http://schemas.microsoft.com/office/drawing/2014/main" id="{E7594945-911A-034A-9A95-82EE5E75D427}"/>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cxnSp>
              <p:nvCxnSpPr>
                <p:cNvPr id="225" name="Straight Connector 224">
                  <a:extLst>
                    <a:ext uri="{FF2B5EF4-FFF2-40B4-BE49-F238E27FC236}">
                      <a16:creationId xmlns:a16="http://schemas.microsoft.com/office/drawing/2014/main" id="{615A40F3-246E-7144-9AD3-7831B1A2E72E}"/>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226" name="Straight Connector 225">
                  <a:extLst>
                    <a:ext uri="{FF2B5EF4-FFF2-40B4-BE49-F238E27FC236}">
                      <a16:creationId xmlns:a16="http://schemas.microsoft.com/office/drawing/2014/main" id="{161E0086-B40A-C44C-8D67-4F3B7817DCFA}"/>
                    </a:ext>
                  </a:extLst>
                </p:cNvPr>
                <p:cNvCxnSpPr>
                  <a:cxnSpLocks/>
                  <a:endCxn id="228"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227" name="Flowchart: Connector 8">
                  <a:extLst>
                    <a:ext uri="{FF2B5EF4-FFF2-40B4-BE49-F238E27FC236}">
                      <a16:creationId xmlns:a16="http://schemas.microsoft.com/office/drawing/2014/main" id="{ECA8C309-5802-4346-BD42-3B01CF5D860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28" name="Flowchart: Connector 9">
                  <a:extLst>
                    <a:ext uri="{FF2B5EF4-FFF2-40B4-BE49-F238E27FC236}">
                      <a16:creationId xmlns:a16="http://schemas.microsoft.com/office/drawing/2014/main" id="{6E04F43A-6218-3E44-B836-92646F4F326D}"/>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229" name="Rectangle 228">
                  <a:extLst>
                    <a:ext uri="{FF2B5EF4-FFF2-40B4-BE49-F238E27FC236}">
                      <a16:creationId xmlns:a16="http://schemas.microsoft.com/office/drawing/2014/main" id="{EFFBA138-A7B2-0846-8984-6C3D1EB29C10}"/>
                    </a:ext>
                  </a:extLst>
                </p:cNvPr>
                <p:cNvSpPr/>
                <p:nvPr/>
              </p:nvSpPr>
              <p:spPr>
                <a:xfrm>
                  <a:off x="399187" y="1188132"/>
                  <a:ext cx="317715"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sp>
              <p:nvSpPr>
                <p:cNvPr id="230" name="Rectangle 229">
                  <a:extLst>
                    <a:ext uri="{FF2B5EF4-FFF2-40B4-BE49-F238E27FC236}">
                      <a16:creationId xmlns:a16="http://schemas.microsoft.com/office/drawing/2014/main" id="{DF564EF2-2A05-1C46-A860-F823115FCEBB}"/>
                    </a:ext>
                  </a:extLst>
                </p:cNvPr>
                <p:cNvSpPr/>
                <p:nvPr/>
              </p:nvSpPr>
              <p:spPr>
                <a:xfrm>
                  <a:off x="398461" y="1422120"/>
                  <a:ext cx="327334" cy="338554"/>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sp>
              <p:nvSpPr>
                <p:cNvPr id="231" name="Rectangle 230">
                  <a:extLst>
                    <a:ext uri="{FF2B5EF4-FFF2-40B4-BE49-F238E27FC236}">
                      <a16:creationId xmlns:a16="http://schemas.microsoft.com/office/drawing/2014/main" id="{C9381BAD-6F96-A44D-B7C7-465A6A36D2EF}"/>
                    </a:ext>
                  </a:extLst>
                </p:cNvPr>
                <p:cNvSpPr/>
                <p:nvPr/>
              </p:nvSpPr>
              <p:spPr>
                <a:xfrm>
                  <a:off x="1873984" y="1392425"/>
                  <a:ext cx="3016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cxnSp>
              <p:nvCxnSpPr>
                <p:cNvPr id="232" name="Straight Connector 231">
                  <a:extLst>
                    <a:ext uri="{FF2B5EF4-FFF2-40B4-BE49-F238E27FC236}">
                      <a16:creationId xmlns:a16="http://schemas.microsoft.com/office/drawing/2014/main" id="{86975A2B-B407-A147-BC44-D186EE321309}"/>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Flowchart: Connector 11">
                  <a:extLst>
                    <a:ext uri="{FF2B5EF4-FFF2-40B4-BE49-F238E27FC236}">
                      <a16:creationId xmlns:a16="http://schemas.microsoft.com/office/drawing/2014/main" id="{CC8D7977-57CD-EF4A-AF1B-531FCE1A3805}"/>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223" name="Rectangle 222">
                <a:extLst>
                  <a:ext uri="{FF2B5EF4-FFF2-40B4-BE49-F238E27FC236}">
                    <a16:creationId xmlns:a16="http://schemas.microsoft.com/office/drawing/2014/main" id="{18FA4971-AE99-964A-9E7C-42AF741BEEAE}"/>
                  </a:ext>
                </a:extLst>
              </p:cNvPr>
              <p:cNvSpPr/>
              <p:nvPr/>
            </p:nvSpPr>
            <p:spPr>
              <a:xfrm>
                <a:off x="3349085" y="1642024"/>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cxnSp>
          <p:nvCxnSpPr>
            <p:cNvPr id="190" name="Straight Connector 189">
              <a:extLst>
                <a:ext uri="{FF2B5EF4-FFF2-40B4-BE49-F238E27FC236}">
                  <a16:creationId xmlns:a16="http://schemas.microsoft.com/office/drawing/2014/main" id="{5F3E5143-01C9-054F-8E51-4AB660E9C478}"/>
                </a:ext>
              </a:extLst>
            </p:cNvPr>
            <p:cNvCxnSpPr>
              <a:cxnSpLocks/>
              <a:stCxn id="224"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221" name="Flowchart: Connector 9">
              <a:extLst>
                <a:ext uri="{FF2B5EF4-FFF2-40B4-BE49-F238E27FC236}">
                  <a16:creationId xmlns:a16="http://schemas.microsoft.com/office/drawing/2014/main" id="{F2CA4A66-861D-E344-BF9D-2BE2AE94510C}"/>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142" name="Slide Number Placeholder 3">
            <a:extLst>
              <a:ext uri="{FF2B5EF4-FFF2-40B4-BE49-F238E27FC236}">
                <a16:creationId xmlns:a16="http://schemas.microsoft.com/office/drawing/2014/main" id="{5F618C0E-D2FE-0C47-A13C-6CDE63628C93}"/>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4049124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121"/>
                                        </p:tgtEl>
                                        <p:attrNameLst>
                                          <p:attrName>style.visibility</p:attrName>
                                        </p:attrNameLst>
                                      </p:cBhvr>
                                      <p:to>
                                        <p:strVal val="visible"/>
                                      </p:to>
                                    </p:set>
                                    <p:animEffect transition="in" filter="fade">
                                      <p:cBhvr>
                                        <p:cTn id="14" dur="500"/>
                                        <p:tgtEl>
                                          <p:spTgt spid="12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500"/>
                                        <p:tgtEl>
                                          <p:spTgt spid="6"/>
                                        </p:tgtEl>
                                      </p:cBhvr>
                                    </p:animEffect>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141"/>
                                        </p:tgtEl>
                                        <p:attrNameLst>
                                          <p:attrName>style.visibility</p:attrName>
                                        </p:attrNameLst>
                                      </p:cBhvr>
                                      <p:to>
                                        <p:strVal val="visible"/>
                                      </p:to>
                                    </p:set>
                                    <p:animEffect transition="in" filter="fade">
                                      <p:cBhvr>
                                        <p:cTn id="27" dur="500"/>
                                        <p:tgtEl>
                                          <p:spTgt spid="141"/>
                                        </p:tgtEl>
                                      </p:cBhvr>
                                    </p:animEffect>
                                  </p:childTnLst>
                                </p:cTn>
                              </p:par>
                              <p:par>
                                <p:cTn id="28" presetID="10" presetClass="entr" presetSubtype="0" fill="hold" nodeType="withEffect">
                                  <p:stCondLst>
                                    <p:cond delay="0"/>
                                  </p:stCondLst>
                                  <p:childTnLst>
                                    <p:set>
                                      <p:cBhvr>
                                        <p:cTn id="29" dur="1" fill="hold">
                                          <p:stCondLst>
                                            <p:cond delay="0"/>
                                          </p:stCondLst>
                                        </p:cTn>
                                        <p:tgtEl>
                                          <p:spTgt spid="176"/>
                                        </p:tgtEl>
                                        <p:attrNameLst>
                                          <p:attrName>style.visibility</p:attrName>
                                        </p:attrNameLst>
                                      </p:cBhvr>
                                      <p:to>
                                        <p:strVal val="visible"/>
                                      </p:to>
                                    </p:set>
                                    <p:animEffect transition="in" filter="fade">
                                      <p:cBhvr>
                                        <p:cTn id="30" dur="500"/>
                                        <p:tgtEl>
                                          <p:spTgt spid="176"/>
                                        </p:tgtEl>
                                      </p:cBhvr>
                                    </p:animEffect>
                                  </p:childTnLst>
                                </p:cTn>
                              </p:par>
                            </p:childTnLst>
                          </p:cTn>
                        </p:par>
                        <p:par>
                          <p:cTn id="31" fill="hold">
                            <p:stCondLst>
                              <p:cond delay="1000"/>
                            </p:stCondLst>
                            <p:childTnLst>
                              <p:par>
                                <p:cTn id="32" presetID="10"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fade">
                                      <p:cBhvr>
                                        <p:cTn id="43" dur="500"/>
                                        <p:tgtEl>
                                          <p:spTgt spid="2"/>
                                        </p:tgtEl>
                                      </p:cBhvr>
                                    </p:animEffect>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fad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19"/>
                                        </p:tgtEl>
                                        <p:attrNameLst>
                                          <p:attrName>style.visibility</p:attrName>
                                        </p:attrNameLst>
                                      </p:cBhvr>
                                      <p:to>
                                        <p:strVal val="visible"/>
                                      </p:to>
                                    </p:set>
                                    <p:animEffect transition="in" filter="fade">
                                      <p:cBhvr>
                                        <p:cTn id="52"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p:bldP spid="17" grpId="0"/>
      <p:bldP spid="21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
            <a:extLst>
              <a:ext uri="{FF2B5EF4-FFF2-40B4-BE49-F238E27FC236}">
                <a16:creationId xmlns:a16="http://schemas.microsoft.com/office/drawing/2014/main" id="{930B2D58-2A17-434F-BBBC-BB9D99F62F4D}"/>
              </a:ext>
            </a:extLst>
          </p:cNvPr>
          <p:cNvSpPr txBox="1">
            <a:spLocks/>
          </p:cNvSpPr>
          <p:nvPr/>
        </p:nvSpPr>
        <p:spPr>
          <a:xfrm>
            <a:off x="0" y="30954"/>
            <a:ext cx="9214592" cy="740193"/>
          </a:xfrm>
          <a:prstGeom prst="rect">
            <a:avLst/>
          </a:prstGeom>
        </p:spPr>
        <p:txBody>
          <a:bodyPr anchor="ctr"/>
          <a:lstStyle>
            <a:lvl1pPr algn="l" defTabSz="914400" rtl="0" eaLnBrk="1" latinLnBrk="0" hangingPunct="1">
              <a:lnSpc>
                <a:spcPct val="90000"/>
              </a:lnSpc>
              <a:spcBef>
                <a:spcPct val="0"/>
              </a:spcBef>
              <a:buNone/>
              <a:defRPr sz="4800" kern="1200">
                <a:solidFill>
                  <a:schemeClr val="bg1"/>
                </a:solidFill>
                <a:latin typeface="Cambria" panose="02040503050406030204" pitchFamily="18" charset="0"/>
                <a:ea typeface="+mj-ea"/>
                <a:cs typeface="+mj-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mbria" panose="02040503050406030204" pitchFamily="18" charset="0"/>
                <a:ea typeface="+mj-ea"/>
                <a:cs typeface="+mj-cs"/>
              </a:rPr>
              <a:t>Step 1: </a:t>
            </a:r>
            <a:r>
              <a:rPr kumimoji="0" lang="en-US" sz="3600" b="1" i="0" u="none" strike="noStrike" kern="1200" cap="none" spc="0" normalizeH="0" baseline="0" noProof="0" dirty="0">
                <a:ln>
                  <a:noFill/>
                </a:ln>
                <a:solidFill>
                  <a:prstClr val="black"/>
                </a:solidFill>
                <a:effectLst/>
                <a:uLnTx/>
                <a:uFillTx/>
                <a:latin typeface="Cambria" panose="02040503050406030204" pitchFamily="18" charset="0"/>
                <a:ea typeface="+mj-ea"/>
                <a:cs typeface="Arial" panose="020B0604020202020204" pitchFamily="34" charset="0"/>
              </a:rPr>
              <a:t>Efficient MAJ/NOT Implementation</a:t>
            </a:r>
          </a:p>
        </p:txBody>
      </p:sp>
      <p:sp>
        <p:nvSpPr>
          <p:cNvPr id="2" name="Right Arrow 1">
            <a:extLst>
              <a:ext uri="{FF2B5EF4-FFF2-40B4-BE49-F238E27FC236}">
                <a16:creationId xmlns:a16="http://schemas.microsoft.com/office/drawing/2014/main" id="{7072F157-E7D0-8143-BC92-340003694677}"/>
              </a:ext>
            </a:extLst>
          </p:cNvPr>
          <p:cNvSpPr/>
          <p:nvPr/>
        </p:nvSpPr>
        <p:spPr>
          <a:xfrm>
            <a:off x="4264957" y="2272769"/>
            <a:ext cx="1029787" cy="626671"/>
          </a:xfrm>
          <a:prstGeom prst="rightArrow">
            <a:avLst/>
          </a:prstGeom>
          <a:solidFill>
            <a:srgbClr val="F9DED7"/>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Part 2</a:t>
            </a:r>
          </a:p>
        </p:txBody>
      </p:sp>
      <p:sp>
        <p:nvSpPr>
          <p:cNvPr id="219" name="Rectangle 218">
            <a:extLst>
              <a:ext uri="{FF2B5EF4-FFF2-40B4-BE49-F238E27FC236}">
                <a16:creationId xmlns:a16="http://schemas.microsoft.com/office/drawing/2014/main" id="{DA306596-46FE-C849-AEE2-7F10FCE8C4B8}"/>
              </a:ext>
            </a:extLst>
          </p:cNvPr>
          <p:cNvSpPr/>
          <p:nvPr/>
        </p:nvSpPr>
        <p:spPr>
          <a:xfrm>
            <a:off x="120820" y="4326499"/>
            <a:ext cx="8865204" cy="954107"/>
          </a:xfrm>
          <a:prstGeom prst="rect">
            <a:avLst/>
          </a:prstGeom>
          <a:solidFill>
            <a:schemeClr val="accent4">
              <a:lumMod val="20000"/>
              <a:lumOff val="80000"/>
            </a:schemeClr>
          </a:solidFill>
          <a:ln w="76200">
            <a:solidFill>
              <a:schemeClr val="accent1"/>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Step 1 generates an</a:t>
            </a: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 </a:t>
            </a:r>
            <a:r>
              <a:rPr kumimoji="0" lang="en-US" sz="2800" b="1" i="0" u="none" strike="noStrike" kern="1200" cap="none" spc="0" normalizeH="0" baseline="0" noProof="0" dirty="0">
                <a:ln>
                  <a:noFill/>
                </a:ln>
                <a:solidFill>
                  <a:srgbClr val="4472C4"/>
                </a:solidFill>
                <a:effectLst/>
                <a:uLnTx/>
                <a:uFillTx/>
                <a:latin typeface="Cambria" panose="02040503050406030204" pitchFamily="18" charset="0"/>
                <a:ea typeface="+mn-ea"/>
                <a:cs typeface="+mn-cs"/>
              </a:rPr>
              <a:t>optimized</a:t>
            </a: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70AD47">
                    <a:lumMod val="75000"/>
                  </a:srgbClr>
                </a:solidFill>
                <a:effectLst/>
                <a:uLnTx/>
                <a:uFillTx/>
                <a:latin typeface="Cambria" panose="02040503050406030204" pitchFamily="18" charset="0"/>
                <a:ea typeface="+mn-ea"/>
                <a:cs typeface="+mn-cs"/>
              </a:rPr>
              <a:t>MAJ/NOT-implementation </a:t>
            </a:r>
            <a:r>
              <a:rPr kumimoji="0" lang="en-US" sz="28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of the desired operation</a:t>
            </a:r>
            <a:endPar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3" name="Group 2">
            <a:extLst>
              <a:ext uri="{FF2B5EF4-FFF2-40B4-BE49-F238E27FC236}">
                <a16:creationId xmlns:a16="http://schemas.microsoft.com/office/drawing/2014/main" id="{E126F830-2AE3-3740-AE5D-89839C047EB5}"/>
              </a:ext>
            </a:extLst>
          </p:cNvPr>
          <p:cNvGrpSpPr/>
          <p:nvPr/>
        </p:nvGrpSpPr>
        <p:grpSpPr>
          <a:xfrm>
            <a:off x="5665745" y="1438901"/>
            <a:ext cx="3291001" cy="2191573"/>
            <a:chOff x="5132496" y="2349165"/>
            <a:chExt cx="3291001" cy="2191573"/>
          </a:xfrm>
        </p:grpSpPr>
        <p:sp>
          <p:nvSpPr>
            <p:cNvPr id="96" name="Rounded Rectangle 95">
              <a:extLst>
                <a:ext uri="{FF2B5EF4-FFF2-40B4-BE49-F238E27FC236}">
                  <a16:creationId xmlns:a16="http://schemas.microsoft.com/office/drawing/2014/main" id="{E5ED81BD-D839-6A49-A4A9-FDF81C06C9A2}"/>
                </a:ext>
              </a:extLst>
            </p:cNvPr>
            <p:cNvSpPr/>
            <p:nvPr/>
          </p:nvSpPr>
          <p:spPr>
            <a:xfrm>
              <a:off x="5132496" y="2349165"/>
              <a:ext cx="3291001" cy="2191573"/>
            </a:xfrm>
            <a:prstGeom prst="roundRect">
              <a:avLst/>
            </a:prstGeom>
            <a:solidFill>
              <a:schemeClr val="accent6">
                <a:lumMod val="20000"/>
                <a:lumOff val="80000"/>
              </a:schemeClr>
            </a:solidFill>
            <a:ln w="3810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138" name="Group 137">
              <a:extLst>
                <a:ext uri="{FF2B5EF4-FFF2-40B4-BE49-F238E27FC236}">
                  <a16:creationId xmlns:a16="http://schemas.microsoft.com/office/drawing/2014/main" id="{F4509BA8-5A5D-9849-BF96-920CCAA38361}"/>
                </a:ext>
              </a:extLst>
            </p:cNvPr>
            <p:cNvGrpSpPr/>
            <p:nvPr/>
          </p:nvGrpSpPr>
          <p:grpSpPr>
            <a:xfrm>
              <a:off x="5226937" y="2702786"/>
              <a:ext cx="3173439" cy="1390153"/>
              <a:chOff x="2374448" y="4500155"/>
              <a:chExt cx="1768605" cy="774753"/>
            </a:xfrm>
          </p:grpSpPr>
          <p:grpSp>
            <p:nvGrpSpPr>
              <p:cNvPr id="139" name="Group 138">
                <a:extLst>
                  <a:ext uri="{FF2B5EF4-FFF2-40B4-BE49-F238E27FC236}">
                    <a16:creationId xmlns:a16="http://schemas.microsoft.com/office/drawing/2014/main" id="{1987EEFB-BD8E-F343-9273-AF0F2342C483}"/>
                  </a:ext>
                </a:extLst>
              </p:cNvPr>
              <p:cNvGrpSpPr/>
              <p:nvPr/>
            </p:nvGrpSpPr>
            <p:grpSpPr>
              <a:xfrm>
                <a:off x="3493108" y="4877423"/>
                <a:ext cx="360464" cy="69048"/>
                <a:chOff x="4793112" y="4167661"/>
                <a:chExt cx="360464" cy="69048"/>
              </a:xfrm>
            </p:grpSpPr>
            <p:cxnSp>
              <p:nvCxnSpPr>
                <p:cNvPr id="156" name="Straight Connector 155">
                  <a:extLst>
                    <a:ext uri="{FF2B5EF4-FFF2-40B4-BE49-F238E27FC236}">
                      <a16:creationId xmlns:a16="http://schemas.microsoft.com/office/drawing/2014/main" id="{CE5865B2-D2A0-EC41-9FD3-5A0DCEDA31C3}"/>
                    </a:ext>
                  </a:extLst>
                </p:cNvPr>
                <p:cNvCxnSpPr/>
                <p:nvPr/>
              </p:nvCxnSpPr>
              <p:spPr>
                <a:xfrm flipH="1">
                  <a:off x="4793112" y="4202185"/>
                  <a:ext cx="345242"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7" name="Flowchart: Connector 11">
                  <a:extLst>
                    <a:ext uri="{FF2B5EF4-FFF2-40B4-BE49-F238E27FC236}">
                      <a16:creationId xmlns:a16="http://schemas.microsoft.com/office/drawing/2014/main" id="{63035B41-D15E-C74C-8300-2A031F61D0CF}"/>
                    </a:ext>
                  </a:extLst>
                </p:cNvPr>
                <p:cNvSpPr/>
                <p:nvPr/>
              </p:nvSpPr>
              <p:spPr>
                <a:xfrm>
                  <a:off x="5084528" y="4167661"/>
                  <a:ext cx="69048" cy="6904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140" name="Group 139">
                <a:extLst>
                  <a:ext uri="{FF2B5EF4-FFF2-40B4-BE49-F238E27FC236}">
                    <a16:creationId xmlns:a16="http://schemas.microsoft.com/office/drawing/2014/main" id="{9CF313F2-D660-164D-90C4-FF3DBDDACEE6}"/>
                  </a:ext>
                </a:extLst>
              </p:cNvPr>
              <p:cNvGrpSpPr/>
              <p:nvPr/>
            </p:nvGrpSpPr>
            <p:grpSpPr>
              <a:xfrm>
                <a:off x="2407175" y="4532111"/>
                <a:ext cx="640784" cy="188681"/>
                <a:chOff x="3566331" y="3827728"/>
                <a:chExt cx="640784" cy="188681"/>
              </a:xfrm>
            </p:grpSpPr>
            <p:cxnSp>
              <p:nvCxnSpPr>
                <p:cNvPr id="153" name="Straight Connector 152">
                  <a:extLst>
                    <a:ext uri="{FF2B5EF4-FFF2-40B4-BE49-F238E27FC236}">
                      <a16:creationId xmlns:a16="http://schemas.microsoft.com/office/drawing/2014/main" id="{513837BA-8684-C648-A2C1-31CD44E1813A}"/>
                    </a:ext>
                  </a:extLst>
                </p:cNvPr>
                <p:cNvCxnSpPr/>
                <p:nvPr/>
              </p:nvCxnSpPr>
              <p:spPr>
                <a:xfrm flipH="1">
                  <a:off x="3861872" y="3935947"/>
                  <a:ext cx="345243" cy="0"/>
                </a:xfrm>
                <a:prstGeom prst="line">
                  <a:avLst/>
                </a:prstGeom>
                <a:solidFill>
                  <a:schemeClr val="tx1"/>
                </a:solidFill>
                <a:ln w="25400" cap="flat" cmpd="sng" algn="ctr">
                  <a:solidFill>
                    <a:schemeClr val="tx1"/>
                  </a:solidFill>
                  <a:prstDash val="solid"/>
                </a:ln>
                <a:effectLst/>
              </p:spPr>
            </p:cxnSp>
            <p:sp>
              <p:nvSpPr>
                <p:cNvPr id="154" name="Flowchart: Connector 8">
                  <a:extLst>
                    <a:ext uri="{FF2B5EF4-FFF2-40B4-BE49-F238E27FC236}">
                      <a16:creationId xmlns:a16="http://schemas.microsoft.com/office/drawing/2014/main" id="{D9B255E9-23F9-2846-A568-07EF51D2158E}"/>
                    </a:ext>
                  </a:extLst>
                </p:cNvPr>
                <p:cNvSpPr/>
                <p:nvPr/>
              </p:nvSpPr>
              <p:spPr>
                <a:xfrm>
                  <a:off x="3792823" y="3901423"/>
                  <a:ext cx="69049" cy="6904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5" name="Rectangle 154">
                  <a:extLst>
                    <a:ext uri="{FF2B5EF4-FFF2-40B4-BE49-F238E27FC236}">
                      <a16:creationId xmlns:a16="http://schemas.microsoft.com/office/drawing/2014/main" id="{A0D2FA46-47A3-A34D-B4D5-E86A4FE8371A}"/>
                    </a:ext>
                  </a:extLst>
                </p:cNvPr>
                <p:cNvSpPr/>
                <p:nvPr/>
              </p:nvSpPr>
              <p:spPr>
                <a:xfrm>
                  <a:off x="3566331" y="3827728"/>
                  <a:ext cx="177067" cy="18868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grpSp>
          <p:grpSp>
            <p:nvGrpSpPr>
              <p:cNvPr id="141" name="Group 140">
                <a:extLst>
                  <a:ext uri="{FF2B5EF4-FFF2-40B4-BE49-F238E27FC236}">
                    <a16:creationId xmlns:a16="http://schemas.microsoft.com/office/drawing/2014/main" id="{1361947E-9C1F-1343-9D38-DFF5AECCB564}"/>
                  </a:ext>
                </a:extLst>
              </p:cNvPr>
              <p:cNvGrpSpPr/>
              <p:nvPr/>
            </p:nvGrpSpPr>
            <p:grpSpPr>
              <a:xfrm>
                <a:off x="2396948" y="4808615"/>
                <a:ext cx="651011" cy="188681"/>
                <a:chOff x="3556104" y="4200874"/>
                <a:chExt cx="651011" cy="188681"/>
              </a:xfrm>
            </p:grpSpPr>
            <p:cxnSp>
              <p:nvCxnSpPr>
                <p:cNvPr id="148" name="Straight Connector 147">
                  <a:extLst>
                    <a:ext uri="{FF2B5EF4-FFF2-40B4-BE49-F238E27FC236}">
                      <a16:creationId xmlns:a16="http://schemas.microsoft.com/office/drawing/2014/main" id="{BFF83737-3C55-DF4A-9418-BF6F5D01D8F9}"/>
                    </a:ext>
                  </a:extLst>
                </p:cNvPr>
                <p:cNvCxnSpPr/>
                <p:nvPr/>
              </p:nvCxnSpPr>
              <p:spPr>
                <a:xfrm flipH="1">
                  <a:off x="3861872" y="4304206"/>
                  <a:ext cx="345243" cy="0"/>
                </a:xfrm>
                <a:prstGeom prst="line">
                  <a:avLst/>
                </a:prstGeom>
                <a:solidFill>
                  <a:schemeClr val="tx1"/>
                </a:solidFill>
                <a:ln w="25400" cap="flat" cmpd="sng" algn="ctr">
                  <a:solidFill>
                    <a:schemeClr val="tx1"/>
                  </a:solidFill>
                  <a:prstDash val="solid"/>
                </a:ln>
                <a:effectLst/>
              </p:spPr>
            </p:cxnSp>
            <p:sp>
              <p:nvSpPr>
                <p:cNvPr id="151" name="Flowchart: Connector 9">
                  <a:extLst>
                    <a:ext uri="{FF2B5EF4-FFF2-40B4-BE49-F238E27FC236}">
                      <a16:creationId xmlns:a16="http://schemas.microsoft.com/office/drawing/2014/main" id="{24EFCAE3-FAB6-9446-B073-DAB3735001EF}"/>
                    </a:ext>
                  </a:extLst>
                </p:cNvPr>
                <p:cNvSpPr/>
                <p:nvPr/>
              </p:nvSpPr>
              <p:spPr>
                <a:xfrm>
                  <a:off x="3800251" y="4269682"/>
                  <a:ext cx="69049" cy="6904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2" name="Rectangle 151">
                  <a:extLst>
                    <a:ext uri="{FF2B5EF4-FFF2-40B4-BE49-F238E27FC236}">
                      <a16:creationId xmlns:a16="http://schemas.microsoft.com/office/drawing/2014/main" id="{E495F1D6-71D6-4B46-92CD-BF78BB04DEB1}"/>
                    </a:ext>
                  </a:extLst>
                </p:cNvPr>
                <p:cNvSpPr/>
                <p:nvPr/>
              </p:nvSpPr>
              <p:spPr>
                <a:xfrm>
                  <a:off x="3556104" y="4200874"/>
                  <a:ext cx="177067" cy="188681"/>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grpSp>
          <p:sp>
            <p:nvSpPr>
              <p:cNvPr id="142" name="Rectangle 141">
                <a:extLst>
                  <a:ext uri="{FF2B5EF4-FFF2-40B4-BE49-F238E27FC236}">
                    <a16:creationId xmlns:a16="http://schemas.microsoft.com/office/drawing/2014/main" id="{4FF19FA6-CA81-9040-9440-0F6321EA1BEA}"/>
                  </a:ext>
                </a:extLst>
              </p:cNvPr>
              <p:cNvSpPr/>
              <p:nvPr/>
            </p:nvSpPr>
            <p:spPr>
              <a:xfrm>
                <a:off x="3858673" y="4801096"/>
                <a:ext cx="284380" cy="18868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Cambria" panose="02040503050406030204" pitchFamily="18"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nvGrpSpPr>
              <p:cNvPr id="143" name="Group 142">
                <a:extLst>
                  <a:ext uri="{FF2B5EF4-FFF2-40B4-BE49-F238E27FC236}">
                    <a16:creationId xmlns:a16="http://schemas.microsoft.com/office/drawing/2014/main" id="{F04F408D-F65A-AB46-8624-FB3F18645EC9}"/>
                  </a:ext>
                </a:extLst>
              </p:cNvPr>
              <p:cNvGrpSpPr/>
              <p:nvPr/>
            </p:nvGrpSpPr>
            <p:grpSpPr>
              <a:xfrm>
                <a:off x="2374448" y="5084569"/>
                <a:ext cx="649439" cy="188681"/>
                <a:chOff x="3541773" y="4616424"/>
                <a:chExt cx="649439" cy="188681"/>
              </a:xfrm>
            </p:grpSpPr>
            <p:sp>
              <p:nvSpPr>
                <p:cNvPr id="145" name="Flowchart: Connector 9">
                  <a:extLst>
                    <a:ext uri="{FF2B5EF4-FFF2-40B4-BE49-F238E27FC236}">
                      <a16:creationId xmlns:a16="http://schemas.microsoft.com/office/drawing/2014/main" id="{823BA32F-8B6E-9D40-AE6F-A3B6CDE79018}"/>
                    </a:ext>
                  </a:extLst>
                </p:cNvPr>
                <p:cNvSpPr/>
                <p:nvPr/>
              </p:nvSpPr>
              <p:spPr>
                <a:xfrm>
                  <a:off x="3800250" y="4671824"/>
                  <a:ext cx="69048" cy="6904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46" name="Rectangle 145">
                  <a:extLst>
                    <a:ext uri="{FF2B5EF4-FFF2-40B4-BE49-F238E27FC236}">
                      <a16:creationId xmlns:a16="http://schemas.microsoft.com/office/drawing/2014/main" id="{43D00E8C-0F23-8044-B800-908BB3405CAE}"/>
                    </a:ext>
                  </a:extLst>
                </p:cNvPr>
                <p:cNvSpPr/>
                <p:nvPr/>
              </p:nvSpPr>
              <p:spPr>
                <a:xfrm>
                  <a:off x="3541773" y="4616424"/>
                  <a:ext cx="237817" cy="18868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cxnSp>
              <p:nvCxnSpPr>
                <p:cNvPr id="147" name="Straight Connector 146">
                  <a:extLst>
                    <a:ext uri="{FF2B5EF4-FFF2-40B4-BE49-F238E27FC236}">
                      <a16:creationId xmlns:a16="http://schemas.microsoft.com/office/drawing/2014/main" id="{5D108366-BC26-CC45-AF3F-6D97F66166FC}"/>
                    </a:ext>
                  </a:extLst>
                </p:cNvPr>
                <p:cNvCxnSpPr/>
                <p:nvPr/>
              </p:nvCxnSpPr>
              <p:spPr>
                <a:xfrm flipH="1">
                  <a:off x="3845969" y="4715418"/>
                  <a:ext cx="345243" cy="0"/>
                </a:xfrm>
                <a:prstGeom prst="line">
                  <a:avLst/>
                </a:prstGeom>
                <a:solidFill>
                  <a:schemeClr val="tx1"/>
                </a:solidFill>
                <a:ln w="25400" cap="flat" cmpd="sng" algn="ctr">
                  <a:solidFill>
                    <a:schemeClr val="tx1"/>
                  </a:solidFill>
                  <a:prstDash val="solid"/>
                </a:ln>
                <a:effectLst/>
              </p:spPr>
            </p:cxnSp>
          </p:grpSp>
          <p:sp>
            <p:nvSpPr>
              <p:cNvPr id="144" name="Oval 143">
                <a:extLst>
                  <a:ext uri="{FF2B5EF4-FFF2-40B4-BE49-F238E27FC236}">
                    <a16:creationId xmlns:a16="http://schemas.microsoft.com/office/drawing/2014/main" id="{A9F8F59F-926F-5B4D-A653-F8D692BEF352}"/>
                  </a:ext>
                </a:extLst>
              </p:cNvPr>
              <p:cNvSpPr/>
              <p:nvPr/>
            </p:nvSpPr>
            <p:spPr>
              <a:xfrm>
                <a:off x="2834830" y="4500155"/>
                <a:ext cx="774753" cy="774753"/>
              </a:xfrm>
              <a:prstGeom prst="ellipse">
                <a:avLst/>
              </a:prstGeom>
              <a:solidFill>
                <a:schemeClr val="accent6">
                  <a:lumMod val="60000"/>
                  <a:lumOff val="40000"/>
                </a:schemeClr>
              </a:solidFill>
              <a:ln w="28575"/>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MAJ</a:t>
                </a:r>
              </a:p>
            </p:txBody>
          </p:sp>
        </p:grpSp>
      </p:grpSp>
      <p:sp>
        <p:nvSpPr>
          <p:cNvPr id="4" name="Rectangle 3">
            <a:extLst>
              <a:ext uri="{FF2B5EF4-FFF2-40B4-BE49-F238E27FC236}">
                <a16:creationId xmlns:a16="http://schemas.microsoft.com/office/drawing/2014/main" id="{67B2CA70-6E8F-2044-80FC-BDA2F5FC3F89}"/>
              </a:ext>
            </a:extLst>
          </p:cNvPr>
          <p:cNvSpPr/>
          <p:nvPr/>
        </p:nvSpPr>
        <p:spPr>
          <a:xfrm>
            <a:off x="3802317" y="1257106"/>
            <a:ext cx="1897415" cy="101566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Greedy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optimization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algorithm</a:t>
            </a:r>
            <a:r>
              <a:rPr kumimoji="0" lang="en-US" sz="2000" b="1" i="0" u="none" strike="noStrike" kern="1200" cap="none" spc="0" normalizeH="0" baseline="30000" noProof="0" dirty="0">
                <a:ln>
                  <a:noFill/>
                </a:ln>
                <a:solidFill>
                  <a:srgbClr val="C00000"/>
                </a:solidFill>
                <a:effectLst/>
                <a:uLnTx/>
                <a:uFillTx/>
                <a:latin typeface="Cambria" panose="02040503050406030204" pitchFamily="18" charset="0"/>
                <a:ea typeface="+mn-ea"/>
                <a:cs typeface="+mn-cs"/>
              </a:rPr>
              <a:t>4</a:t>
            </a:r>
          </a:p>
        </p:txBody>
      </p:sp>
      <p:sp>
        <p:nvSpPr>
          <p:cNvPr id="5" name="Rectangle 4">
            <a:extLst>
              <a:ext uri="{FF2B5EF4-FFF2-40B4-BE49-F238E27FC236}">
                <a16:creationId xmlns:a16="http://schemas.microsoft.com/office/drawing/2014/main" id="{57CCF73A-D6D7-5F42-BBB7-D72E01F16EAE}"/>
              </a:ext>
            </a:extLst>
          </p:cNvPr>
          <p:cNvSpPr/>
          <p:nvPr/>
        </p:nvSpPr>
        <p:spPr>
          <a:xfrm>
            <a:off x="347666" y="6101709"/>
            <a:ext cx="8451737" cy="27699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a:t>
            </a:r>
            <a:r>
              <a:rPr kumimoji="0" lang="en-US" sz="1200" b="0" i="0" u="none" strike="noStrike" kern="1200" cap="none" spc="0" normalizeH="0" baseline="30000" noProof="0" dirty="0">
                <a:ln>
                  <a:noFill/>
                </a:ln>
                <a:solidFill>
                  <a:prstClr val="black"/>
                </a:solidFill>
                <a:effectLst/>
                <a:uLnTx/>
                <a:uFillTx/>
                <a:latin typeface="Cambria" panose="02040503050406030204" pitchFamily="18" charset="0"/>
                <a:ea typeface="+mn-ea"/>
                <a:cs typeface="+mn-cs"/>
              </a:rPr>
              <a:t>4</a:t>
            </a:r>
            <a:r>
              <a:rPr kumimoji="0" lang="en-US" sz="1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L. </a:t>
            </a:r>
            <a:r>
              <a:rPr kumimoji="0" lang="en-US" sz="1200" b="0"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Amarù</a:t>
            </a:r>
            <a:r>
              <a:rPr kumimoji="0" lang="en-US" sz="1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et al, “</a:t>
            </a:r>
            <a:r>
              <a:rPr kumimoji="0" lang="en-US" sz="12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Majority-Inverter Graph: A Novel Data-Structure and Algorithms for Efficient Logic Optimization</a:t>
            </a:r>
            <a:r>
              <a:rPr kumimoji="0" lang="en-US" sz="1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DAC, 2014.</a:t>
            </a:r>
          </a:p>
        </p:txBody>
      </p:sp>
      <p:grpSp>
        <p:nvGrpSpPr>
          <p:cNvPr id="95" name="Group 94">
            <a:extLst>
              <a:ext uri="{FF2B5EF4-FFF2-40B4-BE49-F238E27FC236}">
                <a16:creationId xmlns:a16="http://schemas.microsoft.com/office/drawing/2014/main" id="{F265707D-0666-824E-ACCA-92245AD170FF}"/>
              </a:ext>
            </a:extLst>
          </p:cNvPr>
          <p:cNvGrpSpPr/>
          <p:nvPr/>
        </p:nvGrpSpPr>
        <p:grpSpPr>
          <a:xfrm>
            <a:off x="117153" y="1419487"/>
            <a:ext cx="3776580" cy="2191573"/>
            <a:chOff x="5223647" y="3181288"/>
            <a:chExt cx="3776580" cy="2191573"/>
          </a:xfrm>
        </p:grpSpPr>
        <p:sp>
          <p:nvSpPr>
            <p:cNvPr id="106" name="Rounded Rectangle 105">
              <a:extLst>
                <a:ext uri="{FF2B5EF4-FFF2-40B4-BE49-F238E27FC236}">
                  <a16:creationId xmlns:a16="http://schemas.microsoft.com/office/drawing/2014/main" id="{0BA003FF-FB9A-CB4A-861C-4BB4636243C5}"/>
                </a:ext>
              </a:extLst>
            </p:cNvPr>
            <p:cNvSpPr/>
            <p:nvPr/>
          </p:nvSpPr>
          <p:spPr>
            <a:xfrm>
              <a:off x="5223647" y="3181288"/>
              <a:ext cx="3776580" cy="2191573"/>
            </a:xfrm>
            <a:prstGeom prst="roundRect">
              <a:avLst/>
            </a:prstGeom>
            <a:solidFill>
              <a:schemeClr val="accent1">
                <a:lumMod val="20000"/>
                <a:lumOff val="80000"/>
              </a:schemeClr>
            </a:solidFill>
            <a:ln w="3810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107" name="Group 106">
              <a:extLst>
                <a:ext uri="{FF2B5EF4-FFF2-40B4-BE49-F238E27FC236}">
                  <a16:creationId xmlns:a16="http://schemas.microsoft.com/office/drawing/2014/main" id="{86CCCF93-0B67-754B-87A6-384D3BED2930}"/>
                </a:ext>
              </a:extLst>
            </p:cNvPr>
            <p:cNvGrpSpPr/>
            <p:nvPr/>
          </p:nvGrpSpPr>
          <p:grpSpPr>
            <a:xfrm>
              <a:off x="5368698" y="3568814"/>
              <a:ext cx="3568290" cy="1726681"/>
              <a:chOff x="2212339" y="2855364"/>
              <a:chExt cx="2707738" cy="1310264"/>
            </a:xfrm>
          </p:grpSpPr>
          <p:grpSp>
            <p:nvGrpSpPr>
              <p:cNvPr id="123" name="Group 122">
                <a:extLst>
                  <a:ext uri="{FF2B5EF4-FFF2-40B4-BE49-F238E27FC236}">
                    <a16:creationId xmlns:a16="http://schemas.microsoft.com/office/drawing/2014/main" id="{ADC4B3AE-06A7-9041-9394-C94486C05716}"/>
                  </a:ext>
                </a:extLst>
              </p:cNvPr>
              <p:cNvGrpSpPr/>
              <p:nvPr/>
            </p:nvGrpSpPr>
            <p:grpSpPr>
              <a:xfrm>
                <a:off x="2488643" y="2925371"/>
                <a:ext cx="1253753" cy="388572"/>
                <a:chOff x="2411760" y="3026130"/>
                <a:chExt cx="6153531" cy="1574185"/>
              </a:xfrm>
              <a:solidFill>
                <a:schemeClr val="tx1"/>
              </a:solidFill>
            </p:grpSpPr>
            <p:cxnSp>
              <p:nvCxnSpPr>
                <p:cNvPr id="162" name="Straight Connector 161">
                  <a:extLst>
                    <a:ext uri="{FF2B5EF4-FFF2-40B4-BE49-F238E27FC236}">
                      <a16:creationId xmlns:a16="http://schemas.microsoft.com/office/drawing/2014/main" id="{35B2B211-3104-9543-86BD-1C471F50F28F}"/>
                    </a:ext>
                  </a:extLst>
                </p:cNvPr>
                <p:cNvCxnSpPr/>
                <p:nvPr/>
              </p:nvCxnSpPr>
              <p:spPr>
                <a:xfrm flipH="1">
                  <a:off x="2627784" y="3284984"/>
                  <a:ext cx="1080120" cy="0"/>
                </a:xfrm>
                <a:prstGeom prst="line">
                  <a:avLst/>
                </a:prstGeom>
                <a:grpFill/>
                <a:ln w="25400" cap="flat" cmpd="sng" algn="ctr">
                  <a:solidFill>
                    <a:schemeClr val="tx1"/>
                  </a:solidFill>
                  <a:prstDash val="solid"/>
                </a:ln>
                <a:effectLst/>
              </p:spPr>
            </p:cxnSp>
            <p:cxnSp>
              <p:nvCxnSpPr>
                <p:cNvPr id="163" name="Straight Connector 162">
                  <a:extLst>
                    <a:ext uri="{FF2B5EF4-FFF2-40B4-BE49-F238E27FC236}">
                      <a16:creationId xmlns:a16="http://schemas.microsoft.com/office/drawing/2014/main" id="{92AD63F4-3486-8D41-BCE0-113AE4B4AA2D}"/>
                    </a:ext>
                  </a:extLst>
                </p:cNvPr>
                <p:cNvCxnSpPr>
                  <a:cxnSpLocks/>
                </p:cNvCxnSpPr>
                <p:nvPr/>
              </p:nvCxnSpPr>
              <p:spPr>
                <a:xfrm flipH="1">
                  <a:off x="2627784" y="4437112"/>
                  <a:ext cx="1362245" cy="0"/>
                </a:xfrm>
                <a:prstGeom prst="line">
                  <a:avLst/>
                </a:prstGeom>
                <a:grpFill/>
                <a:ln w="25400" cap="flat" cmpd="sng" algn="ctr">
                  <a:solidFill>
                    <a:schemeClr val="tx1"/>
                  </a:solidFill>
                  <a:prstDash val="solid"/>
                </a:ln>
                <a:effectLst/>
              </p:spPr>
            </p:cxnSp>
            <p:cxnSp>
              <p:nvCxnSpPr>
                <p:cNvPr id="164" name="Straight Connector 163">
                  <a:extLst>
                    <a:ext uri="{FF2B5EF4-FFF2-40B4-BE49-F238E27FC236}">
                      <a16:creationId xmlns:a16="http://schemas.microsoft.com/office/drawing/2014/main" id="{33CC818C-7E37-B646-BF79-4822E00E7E73}"/>
                    </a:ext>
                  </a:extLst>
                </p:cNvPr>
                <p:cNvCxnSpPr>
                  <a:cxnSpLocks/>
                </p:cNvCxnSpPr>
                <p:nvPr/>
              </p:nvCxnSpPr>
              <p:spPr>
                <a:xfrm flipH="1" flipV="1">
                  <a:off x="5359992" y="3838795"/>
                  <a:ext cx="3205299" cy="9441"/>
                </a:xfrm>
                <a:prstGeom prst="line">
                  <a:avLst/>
                </a:prstGeom>
                <a:grpFill/>
                <a:ln w="25400" cap="flat" cmpd="sng" algn="ctr">
                  <a:solidFill>
                    <a:schemeClr val="tx1"/>
                  </a:solidFill>
                  <a:prstDash val="solid"/>
                </a:ln>
                <a:effectLst/>
              </p:spPr>
            </p:cxnSp>
            <p:sp>
              <p:nvSpPr>
                <p:cNvPr id="165" name="Flowchart: Connector 8">
                  <a:extLst>
                    <a:ext uri="{FF2B5EF4-FFF2-40B4-BE49-F238E27FC236}">
                      <a16:creationId xmlns:a16="http://schemas.microsoft.com/office/drawing/2014/main" id="{519A9069-9F7F-114F-AA87-F028501970DB}"/>
                    </a:ext>
                  </a:extLst>
                </p:cNvPr>
                <p:cNvSpPr/>
                <p:nvPr/>
              </p:nvSpPr>
              <p:spPr>
                <a:xfrm>
                  <a:off x="2411760" y="3176972"/>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6" name="Flowchart: Connector 9">
                  <a:extLst>
                    <a:ext uri="{FF2B5EF4-FFF2-40B4-BE49-F238E27FC236}">
                      <a16:creationId xmlns:a16="http://schemas.microsoft.com/office/drawing/2014/main" id="{73CFF950-214E-194D-AD3A-19BA7A9EC6D1}"/>
                    </a:ext>
                  </a:extLst>
                </p:cNvPr>
                <p:cNvSpPr/>
                <p:nvPr/>
              </p:nvSpPr>
              <p:spPr>
                <a:xfrm>
                  <a:off x="2435000" y="4329100"/>
                  <a:ext cx="216024" cy="216024"/>
                </a:xfrm>
                <a:prstGeom prst="flowChartConnector">
                  <a:avLst/>
                </a:prstGeom>
                <a:grp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67" name="Flowchart: Delay 3">
                  <a:extLst>
                    <a:ext uri="{FF2B5EF4-FFF2-40B4-BE49-F238E27FC236}">
                      <a16:creationId xmlns:a16="http://schemas.microsoft.com/office/drawing/2014/main" id="{7B0208B6-9529-EA40-8DA9-434EF6CBF9D0}"/>
                    </a:ext>
                  </a:extLst>
                </p:cNvPr>
                <p:cNvSpPr/>
                <p:nvPr/>
              </p:nvSpPr>
              <p:spPr>
                <a:xfrm>
                  <a:off x="3463347" y="3026130"/>
                  <a:ext cx="1907143" cy="1574185"/>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grpSp>
          <p:grpSp>
            <p:nvGrpSpPr>
              <p:cNvPr id="124" name="Group 123">
                <a:extLst>
                  <a:ext uri="{FF2B5EF4-FFF2-40B4-BE49-F238E27FC236}">
                    <a16:creationId xmlns:a16="http://schemas.microsoft.com/office/drawing/2014/main" id="{0042A3AA-5B6D-E146-BFA5-48EF93C917FF}"/>
                  </a:ext>
                </a:extLst>
              </p:cNvPr>
              <p:cNvGrpSpPr/>
              <p:nvPr/>
            </p:nvGrpSpPr>
            <p:grpSpPr>
              <a:xfrm>
                <a:off x="2515384" y="3880850"/>
                <a:ext cx="1703140" cy="147687"/>
                <a:chOff x="-636964" y="3838798"/>
                <a:chExt cx="8359176" cy="598312"/>
              </a:xfrm>
              <a:solidFill>
                <a:schemeClr val="tx1"/>
              </a:solidFill>
            </p:grpSpPr>
            <p:cxnSp>
              <p:nvCxnSpPr>
                <p:cNvPr id="159" name="Straight Connector 158">
                  <a:extLst>
                    <a:ext uri="{FF2B5EF4-FFF2-40B4-BE49-F238E27FC236}">
                      <a16:creationId xmlns:a16="http://schemas.microsoft.com/office/drawing/2014/main" id="{E0965D2E-E2C0-F444-9723-06BAE3D6B532}"/>
                    </a:ext>
                  </a:extLst>
                </p:cNvPr>
                <p:cNvCxnSpPr>
                  <a:cxnSpLocks/>
                </p:cNvCxnSpPr>
                <p:nvPr/>
              </p:nvCxnSpPr>
              <p:spPr>
                <a:xfrm flipH="1">
                  <a:off x="-636964" y="4437110"/>
                  <a:ext cx="4767860" cy="0"/>
                </a:xfrm>
                <a:prstGeom prst="line">
                  <a:avLst/>
                </a:prstGeom>
                <a:grpFill/>
                <a:ln w="25400" cap="flat" cmpd="sng" algn="ctr">
                  <a:solidFill>
                    <a:schemeClr val="tx1"/>
                  </a:solidFill>
                  <a:prstDash val="solid"/>
                </a:ln>
                <a:effectLst/>
              </p:spPr>
            </p:cxnSp>
            <p:cxnSp>
              <p:nvCxnSpPr>
                <p:cNvPr id="161" name="Straight Connector 160">
                  <a:extLst>
                    <a:ext uri="{FF2B5EF4-FFF2-40B4-BE49-F238E27FC236}">
                      <a16:creationId xmlns:a16="http://schemas.microsoft.com/office/drawing/2014/main" id="{176B5DD8-A3DE-6848-8511-B5F85F419B41}"/>
                    </a:ext>
                  </a:extLst>
                </p:cNvPr>
                <p:cNvCxnSpPr>
                  <a:cxnSpLocks/>
                  <a:stCxn id="110" idx="4"/>
                </p:cNvCxnSpPr>
                <p:nvPr/>
              </p:nvCxnSpPr>
              <p:spPr>
                <a:xfrm flipH="1" flipV="1">
                  <a:off x="5433677" y="3838798"/>
                  <a:ext cx="2288535" cy="0"/>
                </a:xfrm>
                <a:prstGeom prst="line">
                  <a:avLst/>
                </a:prstGeom>
                <a:grpFill/>
                <a:ln w="25400" cap="flat" cmpd="sng" algn="ctr">
                  <a:solidFill>
                    <a:schemeClr val="tx1"/>
                  </a:solidFill>
                  <a:prstDash val="solid"/>
                </a:ln>
                <a:effectLst/>
              </p:spPr>
            </p:cxnSp>
          </p:grpSp>
          <p:sp>
            <p:nvSpPr>
              <p:cNvPr id="125" name="Rectangle 124">
                <a:extLst>
                  <a:ext uri="{FF2B5EF4-FFF2-40B4-BE49-F238E27FC236}">
                    <a16:creationId xmlns:a16="http://schemas.microsoft.com/office/drawing/2014/main" id="{35BE223E-60C0-FB4B-88C0-4A840C4D4DB3}"/>
                  </a:ext>
                </a:extLst>
              </p:cNvPr>
              <p:cNvSpPr/>
              <p:nvPr/>
            </p:nvSpPr>
            <p:spPr>
              <a:xfrm>
                <a:off x="2227027" y="2855364"/>
                <a:ext cx="232579"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0</a:t>
                </a:r>
              </a:p>
            </p:txBody>
          </p:sp>
          <p:sp>
            <p:nvSpPr>
              <p:cNvPr id="126" name="Rectangle 125">
                <a:extLst>
                  <a:ext uri="{FF2B5EF4-FFF2-40B4-BE49-F238E27FC236}">
                    <a16:creationId xmlns:a16="http://schemas.microsoft.com/office/drawing/2014/main" id="{B48D537D-BCA0-5E42-B0D1-1CA105A14E7A}"/>
                  </a:ext>
                </a:extLst>
              </p:cNvPr>
              <p:cNvSpPr/>
              <p:nvPr/>
            </p:nvSpPr>
            <p:spPr>
              <a:xfrm>
                <a:off x="2222218" y="3144794"/>
                <a:ext cx="248392" cy="256906"/>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B</a:t>
                </a:r>
              </a:p>
            </p:txBody>
          </p:sp>
          <p:grpSp>
            <p:nvGrpSpPr>
              <p:cNvPr id="127" name="Group 126">
                <a:extLst>
                  <a:ext uri="{FF2B5EF4-FFF2-40B4-BE49-F238E27FC236}">
                    <a16:creationId xmlns:a16="http://schemas.microsoft.com/office/drawing/2014/main" id="{6B8007F4-B6F6-5B41-A9B1-D0E0583CEBE2}"/>
                  </a:ext>
                </a:extLst>
              </p:cNvPr>
              <p:cNvGrpSpPr/>
              <p:nvPr/>
            </p:nvGrpSpPr>
            <p:grpSpPr>
              <a:xfrm>
                <a:off x="2607028" y="3662023"/>
                <a:ext cx="865946" cy="286338"/>
                <a:chOff x="2668770" y="3528356"/>
                <a:chExt cx="4250134" cy="1160020"/>
              </a:xfrm>
              <a:solidFill>
                <a:schemeClr val="tx1"/>
              </a:solidFill>
            </p:grpSpPr>
            <p:cxnSp>
              <p:nvCxnSpPr>
                <p:cNvPr id="149" name="Straight Connector 148">
                  <a:extLst>
                    <a:ext uri="{FF2B5EF4-FFF2-40B4-BE49-F238E27FC236}">
                      <a16:creationId xmlns:a16="http://schemas.microsoft.com/office/drawing/2014/main" id="{825445E5-C72D-8649-8C04-A906EA24BB52}"/>
                    </a:ext>
                  </a:extLst>
                </p:cNvPr>
                <p:cNvCxnSpPr>
                  <a:cxnSpLocks/>
                  <a:stCxn id="108" idx="1"/>
                </p:cNvCxnSpPr>
                <p:nvPr/>
              </p:nvCxnSpPr>
              <p:spPr>
                <a:xfrm flipH="1" flipV="1">
                  <a:off x="2668770" y="3528356"/>
                  <a:ext cx="934532" cy="3"/>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0275B24F-4D52-9140-99F6-C179154DBF08}"/>
                    </a:ext>
                  </a:extLst>
                </p:cNvPr>
                <p:cNvCxnSpPr>
                  <a:cxnSpLocks/>
                </p:cNvCxnSpPr>
                <p:nvPr/>
              </p:nvCxnSpPr>
              <p:spPr>
                <a:xfrm flipH="1">
                  <a:off x="3059823" y="4688376"/>
                  <a:ext cx="681121"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192427F-28DA-BB44-9B8C-BA25DEDD977D}"/>
                    </a:ext>
                  </a:extLst>
                </p:cNvPr>
                <p:cNvCxnSpPr>
                  <a:cxnSpLocks/>
                </p:cNvCxnSpPr>
                <p:nvPr/>
              </p:nvCxnSpPr>
              <p:spPr>
                <a:xfrm flipH="1">
                  <a:off x="5155053" y="3838794"/>
                  <a:ext cx="1763851" cy="9453"/>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28" name="Straight Connector 127">
                <a:extLst>
                  <a:ext uri="{FF2B5EF4-FFF2-40B4-BE49-F238E27FC236}">
                    <a16:creationId xmlns:a16="http://schemas.microsoft.com/office/drawing/2014/main" id="{DAF4E2F3-1416-CE4B-A9DA-F2A4901C1045}"/>
                  </a:ext>
                </a:extLst>
              </p:cNvPr>
              <p:cNvCxnSpPr>
                <a:cxnSpLocks/>
              </p:cNvCxnSpPr>
              <p:nvPr/>
            </p:nvCxnSpPr>
            <p:spPr>
              <a:xfrm>
                <a:off x="2610904" y="3133721"/>
                <a:ext cx="1" cy="531861"/>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ED1AA5A6-55D5-934B-829F-025A5DEDEAB3}"/>
                  </a:ext>
                </a:extLst>
              </p:cNvPr>
              <p:cNvCxnSpPr>
                <a:cxnSpLocks/>
              </p:cNvCxnSpPr>
              <p:nvPr/>
            </p:nvCxnSpPr>
            <p:spPr>
              <a:xfrm flipH="1">
                <a:off x="2690579" y="3265185"/>
                <a:ext cx="1" cy="683177"/>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0" name="Flowchart: Connector 9">
                <a:extLst>
                  <a:ext uri="{FF2B5EF4-FFF2-40B4-BE49-F238E27FC236}">
                    <a16:creationId xmlns:a16="http://schemas.microsoft.com/office/drawing/2014/main" id="{68E055E2-F990-6242-B8C5-74C304C0417B}"/>
                  </a:ext>
                </a:extLst>
              </p:cNvPr>
              <p:cNvSpPr/>
              <p:nvPr/>
            </p:nvSpPr>
            <p:spPr>
              <a:xfrm>
                <a:off x="2493377" y="4001878"/>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1" name="Rectangle 130">
                <a:extLst>
                  <a:ext uri="{FF2B5EF4-FFF2-40B4-BE49-F238E27FC236}">
                    <a16:creationId xmlns:a16="http://schemas.microsoft.com/office/drawing/2014/main" id="{0AFE4B15-F544-3B44-80BA-DD4F1FA129EB}"/>
                  </a:ext>
                </a:extLst>
              </p:cNvPr>
              <p:cNvSpPr/>
              <p:nvPr/>
            </p:nvSpPr>
            <p:spPr>
              <a:xfrm>
                <a:off x="2212339" y="3908722"/>
                <a:ext cx="323810"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Cambria" panose="02040503050406030204" pitchFamily="18"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nvGrpSpPr>
              <p:cNvPr id="132" name="Group 131">
                <a:extLst>
                  <a:ext uri="{FF2B5EF4-FFF2-40B4-BE49-F238E27FC236}">
                    <a16:creationId xmlns:a16="http://schemas.microsoft.com/office/drawing/2014/main" id="{03130E7E-5650-FA48-BA94-EB4971D49668}"/>
                  </a:ext>
                </a:extLst>
              </p:cNvPr>
              <p:cNvGrpSpPr/>
              <p:nvPr/>
            </p:nvGrpSpPr>
            <p:grpSpPr>
              <a:xfrm>
                <a:off x="3730271" y="3547802"/>
                <a:ext cx="836194" cy="156952"/>
                <a:chOff x="2726798" y="3081120"/>
                <a:chExt cx="4104109" cy="635836"/>
              </a:xfrm>
              <a:solidFill>
                <a:schemeClr val="tx1"/>
              </a:solidFill>
            </p:grpSpPr>
            <p:cxnSp>
              <p:nvCxnSpPr>
                <p:cNvPr id="136" name="Straight Connector 135">
                  <a:extLst>
                    <a:ext uri="{FF2B5EF4-FFF2-40B4-BE49-F238E27FC236}">
                      <a16:creationId xmlns:a16="http://schemas.microsoft.com/office/drawing/2014/main" id="{A4A0ABEF-188C-154E-91F2-3BD7B92DAFD4}"/>
                    </a:ext>
                  </a:extLst>
                </p:cNvPr>
                <p:cNvCxnSpPr>
                  <a:cxnSpLocks/>
                </p:cNvCxnSpPr>
                <p:nvPr/>
              </p:nvCxnSpPr>
              <p:spPr>
                <a:xfrm flipH="1">
                  <a:off x="2726798" y="3081120"/>
                  <a:ext cx="2209519" cy="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EBA104AA-8F33-6D4E-94AC-89AA08A0B3E7}"/>
                    </a:ext>
                  </a:extLst>
                </p:cNvPr>
                <p:cNvCxnSpPr>
                  <a:cxnSpLocks/>
                  <a:stCxn id="110" idx="6"/>
                  <a:endCxn id="134" idx="6"/>
                </p:cNvCxnSpPr>
                <p:nvPr/>
              </p:nvCxnSpPr>
              <p:spPr>
                <a:xfrm flipV="1">
                  <a:off x="6076750" y="3713126"/>
                  <a:ext cx="754157" cy="3830"/>
                </a:xfrm>
                <a:prstGeom prst="line">
                  <a:avLst/>
                </a:prstGeom>
                <a:grpFill/>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3" name="Straight Connector 132">
                <a:extLst>
                  <a:ext uri="{FF2B5EF4-FFF2-40B4-BE49-F238E27FC236}">
                    <a16:creationId xmlns:a16="http://schemas.microsoft.com/office/drawing/2014/main" id="{A461E50C-E685-D643-A019-5ADD54ACD562}"/>
                  </a:ext>
                </a:extLst>
              </p:cNvPr>
              <p:cNvCxnSpPr>
                <a:cxnSpLocks/>
              </p:cNvCxnSpPr>
              <p:nvPr/>
            </p:nvCxnSpPr>
            <p:spPr>
              <a:xfrm flipV="1">
                <a:off x="3732748" y="3129720"/>
                <a:ext cx="0" cy="415746"/>
              </a:xfrm>
              <a:prstGeom prst="line">
                <a:avLst/>
              </a:prstGeom>
              <a:ln w="254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4" name="Flowchart: Connector 11">
                <a:extLst>
                  <a:ext uri="{FF2B5EF4-FFF2-40B4-BE49-F238E27FC236}">
                    <a16:creationId xmlns:a16="http://schemas.microsoft.com/office/drawing/2014/main" id="{7E44826A-2298-CD48-96B4-6612657998E1}"/>
                  </a:ext>
                </a:extLst>
              </p:cNvPr>
              <p:cNvSpPr/>
              <p:nvPr/>
            </p:nvSpPr>
            <p:spPr>
              <a:xfrm>
                <a:off x="4522451" y="3677147"/>
                <a:ext cx="44014" cy="53323"/>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35" name="Rectangle 134">
                <a:extLst>
                  <a:ext uri="{FF2B5EF4-FFF2-40B4-BE49-F238E27FC236}">
                    <a16:creationId xmlns:a16="http://schemas.microsoft.com/office/drawing/2014/main" id="{47CD6CF2-AC5F-0F4B-924F-D2EB400F9D25}"/>
                  </a:ext>
                </a:extLst>
              </p:cNvPr>
              <p:cNvSpPr/>
              <p:nvPr/>
            </p:nvSpPr>
            <p:spPr>
              <a:xfrm>
                <a:off x="4532868" y="3548586"/>
                <a:ext cx="387209" cy="25690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t>
                </a:r>
                <a:r>
                  <a:rPr kumimoji="0" lang="en-US" sz="1600" b="1"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Cambria" panose="02040503050406030204" pitchFamily="18" charset="0"/>
                  <a:ea typeface="+mn-ea"/>
                  <a:cs typeface="+mn-cs"/>
                </a:endParaRPr>
              </a:p>
            </p:txBody>
          </p:sp>
        </p:grpSp>
        <p:sp>
          <p:nvSpPr>
            <p:cNvPr id="108" name="Flowchart: Delay 3">
              <a:extLst>
                <a:ext uri="{FF2B5EF4-FFF2-40B4-BE49-F238E27FC236}">
                  <a16:creationId xmlns:a16="http://schemas.microsoft.com/office/drawing/2014/main" id="{60858325-CBF3-9E49-B4DF-234FC9C77BE0}"/>
                </a:ext>
              </a:extLst>
            </p:cNvPr>
            <p:cNvSpPr/>
            <p:nvPr/>
          </p:nvSpPr>
          <p:spPr>
            <a:xfrm>
              <a:off x="6064754" y="4556847"/>
              <a:ext cx="512064" cy="512065"/>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sp>
          <p:nvSpPr>
            <p:cNvPr id="109" name="Flowchart: Delay 3">
              <a:extLst>
                <a:ext uri="{FF2B5EF4-FFF2-40B4-BE49-F238E27FC236}">
                  <a16:creationId xmlns:a16="http://schemas.microsoft.com/office/drawing/2014/main" id="{DB28BB46-7F6A-9C42-884A-9EF5C916B8FB}"/>
                </a:ext>
              </a:extLst>
            </p:cNvPr>
            <p:cNvSpPr/>
            <p:nvPr/>
          </p:nvSpPr>
          <p:spPr>
            <a:xfrm>
              <a:off x="6914451" y="4621447"/>
              <a:ext cx="512064" cy="512065"/>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sp>
          <p:nvSpPr>
            <p:cNvPr id="110" name="Flowchart: Delay 3">
              <a:extLst>
                <a:ext uri="{FF2B5EF4-FFF2-40B4-BE49-F238E27FC236}">
                  <a16:creationId xmlns:a16="http://schemas.microsoft.com/office/drawing/2014/main" id="{8278AEE9-0281-C841-9E79-154722EDD01B}"/>
                </a:ext>
              </a:extLst>
            </p:cNvPr>
            <p:cNvSpPr/>
            <p:nvPr/>
          </p:nvSpPr>
          <p:spPr>
            <a:xfrm>
              <a:off x="7756440" y="4432117"/>
              <a:ext cx="512064" cy="512065"/>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mbria" panose="02040503050406030204" pitchFamily="18" charset="0"/>
                  <a:ea typeface="+mn-ea"/>
                  <a:cs typeface="+mn-cs"/>
                </a:rPr>
                <a:t>MAJ</a:t>
              </a:r>
            </a:p>
          </p:txBody>
        </p:sp>
        <p:cxnSp>
          <p:nvCxnSpPr>
            <p:cNvPr id="111" name="Straight Connector 110">
              <a:extLst>
                <a:ext uri="{FF2B5EF4-FFF2-40B4-BE49-F238E27FC236}">
                  <a16:creationId xmlns:a16="http://schemas.microsoft.com/office/drawing/2014/main" id="{C37678C0-44DE-9640-835A-BC13BCE12FA0}"/>
                </a:ext>
              </a:extLst>
            </p:cNvPr>
            <p:cNvCxnSpPr>
              <a:cxnSpLocks/>
            </p:cNvCxnSpPr>
            <p:nvPr/>
          </p:nvCxnSpPr>
          <p:spPr>
            <a:xfrm>
              <a:off x="5766813" y="3939567"/>
              <a:ext cx="244023" cy="0"/>
            </a:xfrm>
            <a:prstGeom prst="line">
              <a:avLst/>
            </a:prstGeom>
            <a:ln w="19050"/>
          </p:spPr>
          <p:style>
            <a:lnRef idx="1">
              <a:schemeClr val="dk1"/>
            </a:lnRef>
            <a:fillRef idx="0">
              <a:schemeClr val="dk1"/>
            </a:fillRef>
            <a:effectRef idx="0">
              <a:schemeClr val="dk1"/>
            </a:effectRef>
            <a:fontRef idx="minor">
              <a:schemeClr val="tx1"/>
            </a:fontRef>
          </p:style>
        </p:cxnSp>
        <p:sp>
          <p:nvSpPr>
            <p:cNvPr id="112" name="Flowchart: Connector 8">
              <a:extLst>
                <a:ext uri="{FF2B5EF4-FFF2-40B4-BE49-F238E27FC236}">
                  <a16:creationId xmlns:a16="http://schemas.microsoft.com/office/drawing/2014/main" id="{B2CE5831-9011-9C43-8BC0-21FB1DB74E40}"/>
                </a:ext>
              </a:extLst>
            </p:cNvPr>
            <p:cNvSpPr/>
            <p:nvPr/>
          </p:nvSpPr>
          <p:spPr>
            <a:xfrm>
              <a:off x="5732148" y="3900580"/>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3" name="Rectangle 112">
              <a:extLst>
                <a:ext uri="{FF2B5EF4-FFF2-40B4-BE49-F238E27FC236}">
                  <a16:creationId xmlns:a16="http://schemas.microsoft.com/office/drawing/2014/main" id="{252F18E9-C3D1-924E-8F41-BB2F3DD936FF}"/>
                </a:ext>
              </a:extLst>
            </p:cNvPr>
            <p:cNvSpPr/>
            <p:nvPr/>
          </p:nvSpPr>
          <p:spPr>
            <a:xfrm>
              <a:off x="5378016" y="3758674"/>
              <a:ext cx="317716"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a:t>
              </a:r>
            </a:p>
          </p:txBody>
        </p:sp>
        <p:cxnSp>
          <p:nvCxnSpPr>
            <p:cNvPr id="114" name="Straight Connector 113">
              <a:extLst>
                <a:ext uri="{FF2B5EF4-FFF2-40B4-BE49-F238E27FC236}">
                  <a16:creationId xmlns:a16="http://schemas.microsoft.com/office/drawing/2014/main" id="{BC1DC6D9-9788-AA4E-90AE-462A4EA12875}"/>
                </a:ext>
              </a:extLst>
            </p:cNvPr>
            <p:cNvCxnSpPr>
              <a:cxnSpLocks/>
            </p:cNvCxnSpPr>
            <p:nvPr/>
          </p:nvCxnSpPr>
          <p:spPr>
            <a:xfrm>
              <a:off x="6827896" y="4938472"/>
              <a:ext cx="91440" cy="0"/>
            </a:xfrm>
            <a:prstGeom prst="line">
              <a:avLst/>
            </a:prstGeom>
            <a:ln w="19050"/>
          </p:spPr>
          <p:style>
            <a:lnRef idx="1">
              <a:schemeClr val="dk1"/>
            </a:lnRef>
            <a:fillRef idx="0">
              <a:schemeClr val="dk1"/>
            </a:fillRef>
            <a:effectRef idx="0">
              <a:schemeClr val="dk1"/>
            </a:effectRef>
            <a:fontRef idx="minor">
              <a:schemeClr val="tx1"/>
            </a:fontRef>
          </p:style>
        </p:cxnSp>
        <p:sp>
          <p:nvSpPr>
            <p:cNvPr id="115" name="Flowchart: Connector 8">
              <a:extLst>
                <a:ext uri="{FF2B5EF4-FFF2-40B4-BE49-F238E27FC236}">
                  <a16:creationId xmlns:a16="http://schemas.microsoft.com/office/drawing/2014/main" id="{0DB41CED-5737-554F-BA4D-D6CC40FBF84C}"/>
                </a:ext>
              </a:extLst>
            </p:cNvPr>
            <p:cNvSpPr/>
            <p:nvPr/>
          </p:nvSpPr>
          <p:spPr>
            <a:xfrm>
              <a:off x="6778129" y="4896980"/>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6" name="Rectangle 115">
              <a:extLst>
                <a:ext uri="{FF2B5EF4-FFF2-40B4-BE49-F238E27FC236}">
                  <a16:creationId xmlns:a16="http://schemas.microsoft.com/office/drawing/2014/main" id="{6F1413BA-DE05-4347-AB03-E000CE72BF9C}"/>
                </a:ext>
              </a:extLst>
            </p:cNvPr>
            <p:cNvSpPr/>
            <p:nvPr/>
          </p:nvSpPr>
          <p:spPr>
            <a:xfrm>
              <a:off x="6535366" y="4749792"/>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0</a:t>
              </a:r>
            </a:p>
          </p:txBody>
        </p:sp>
        <p:cxnSp>
          <p:nvCxnSpPr>
            <p:cNvPr id="117" name="Straight Connector 116">
              <a:extLst>
                <a:ext uri="{FF2B5EF4-FFF2-40B4-BE49-F238E27FC236}">
                  <a16:creationId xmlns:a16="http://schemas.microsoft.com/office/drawing/2014/main" id="{C028C0AF-A9E9-3344-A78D-1C873F6E1A06}"/>
                </a:ext>
              </a:extLst>
            </p:cNvPr>
            <p:cNvCxnSpPr>
              <a:cxnSpLocks/>
            </p:cNvCxnSpPr>
            <p:nvPr/>
          </p:nvCxnSpPr>
          <p:spPr>
            <a:xfrm>
              <a:off x="7621141" y="4713521"/>
              <a:ext cx="146304" cy="0"/>
            </a:xfrm>
            <a:prstGeom prst="line">
              <a:avLst/>
            </a:prstGeom>
            <a:ln w="19050"/>
          </p:spPr>
          <p:style>
            <a:lnRef idx="1">
              <a:schemeClr val="dk1"/>
            </a:lnRef>
            <a:fillRef idx="0">
              <a:schemeClr val="dk1"/>
            </a:fillRef>
            <a:effectRef idx="0">
              <a:schemeClr val="dk1"/>
            </a:effectRef>
            <a:fontRef idx="minor">
              <a:schemeClr val="tx1"/>
            </a:fontRef>
          </p:style>
        </p:cxnSp>
        <p:sp>
          <p:nvSpPr>
            <p:cNvPr id="118" name="Flowchart: Connector 8">
              <a:extLst>
                <a:ext uri="{FF2B5EF4-FFF2-40B4-BE49-F238E27FC236}">
                  <a16:creationId xmlns:a16="http://schemas.microsoft.com/office/drawing/2014/main" id="{481C8A15-1E02-B24D-892A-FB5165D3ABFE}"/>
                </a:ext>
              </a:extLst>
            </p:cNvPr>
            <p:cNvSpPr/>
            <p:nvPr/>
          </p:nvSpPr>
          <p:spPr>
            <a:xfrm>
              <a:off x="7584251" y="4682826"/>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19" name="Rectangle 118">
              <a:extLst>
                <a:ext uri="{FF2B5EF4-FFF2-40B4-BE49-F238E27FC236}">
                  <a16:creationId xmlns:a16="http://schemas.microsoft.com/office/drawing/2014/main" id="{7C00FA5A-BC52-C640-8014-03216F2A8D91}"/>
                </a:ext>
              </a:extLst>
            </p:cNvPr>
            <p:cNvSpPr/>
            <p:nvPr/>
          </p:nvSpPr>
          <p:spPr>
            <a:xfrm>
              <a:off x="7367815" y="4519653"/>
              <a:ext cx="306494" cy="338554"/>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cxnSp>
          <p:nvCxnSpPr>
            <p:cNvPr id="120" name="Straight Connector 119">
              <a:extLst>
                <a:ext uri="{FF2B5EF4-FFF2-40B4-BE49-F238E27FC236}">
                  <a16:creationId xmlns:a16="http://schemas.microsoft.com/office/drawing/2014/main" id="{93C4B2D6-A202-1B4E-B650-39B42D07CEF3}"/>
                </a:ext>
              </a:extLst>
            </p:cNvPr>
            <p:cNvCxnSpPr>
              <a:cxnSpLocks/>
            </p:cNvCxnSpPr>
            <p:nvPr/>
          </p:nvCxnSpPr>
          <p:spPr>
            <a:xfrm flipH="1">
              <a:off x="5834962" y="4834202"/>
              <a:ext cx="237744" cy="0"/>
            </a:xfrm>
            <a:prstGeom prst="line">
              <a:avLst/>
            </a:prstGeom>
            <a:ln w="19050"/>
          </p:spPr>
          <p:style>
            <a:lnRef idx="1">
              <a:schemeClr val="dk1"/>
            </a:lnRef>
            <a:fillRef idx="0">
              <a:schemeClr val="dk1"/>
            </a:fillRef>
            <a:effectRef idx="0">
              <a:schemeClr val="dk1"/>
            </a:effectRef>
            <a:fontRef idx="minor">
              <a:schemeClr val="tx1"/>
            </a:fontRef>
          </p:style>
        </p:cxnSp>
        <p:sp>
          <p:nvSpPr>
            <p:cNvPr id="121" name="Flowchart: Connector 8">
              <a:extLst>
                <a:ext uri="{FF2B5EF4-FFF2-40B4-BE49-F238E27FC236}">
                  <a16:creationId xmlns:a16="http://schemas.microsoft.com/office/drawing/2014/main" id="{2A645B75-BF0D-FA4A-A919-A6EF027F0E45}"/>
                </a:ext>
              </a:extLst>
            </p:cNvPr>
            <p:cNvSpPr/>
            <p:nvPr/>
          </p:nvSpPr>
          <p:spPr>
            <a:xfrm>
              <a:off x="5821275" y="4802664"/>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22" name="Rectangle 121">
              <a:extLst>
                <a:ext uri="{FF2B5EF4-FFF2-40B4-BE49-F238E27FC236}">
                  <a16:creationId xmlns:a16="http://schemas.microsoft.com/office/drawing/2014/main" id="{A8617736-5052-F545-AE18-1E3C6E013F42}"/>
                </a:ext>
              </a:extLst>
            </p:cNvPr>
            <p:cNvSpPr/>
            <p:nvPr/>
          </p:nvSpPr>
          <p:spPr>
            <a:xfrm>
              <a:off x="5591753" y="4658959"/>
              <a:ext cx="306494"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sp>
        <p:nvSpPr>
          <p:cNvPr id="72" name="Slide Number Placeholder 3">
            <a:extLst>
              <a:ext uri="{FF2B5EF4-FFF2-40B4-BE49-F238E27FC236}">
                <a16:creationId xmlns:a16="http://schemas.microsoft.com/office/drawing/2014/main" id="{32E2B1F6-4101-724E-8051-D3303C829147}"/>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2641241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fade">
                                      <p:cBhvr>
                                        <p:cTn id="7" dur="500"/>
                                        <p:tgtEl>
                                          <p:spTgt spid="9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19"/>
                                        </p:tgtEl>
                                        <p:attrNameLst>
                                          <p:attrName>style.visibility</p:attrName>
                                        </p:attrNameLst>
                                      </p:cBhvr>
                                      <p:to>
                                        <p:strVal val="visible"/>
                                      </p:to>
                                    </p:set>
                                    <p:animEffect transition="in" filter="fade">
                                      <p:cBhvr>
                                        <p:cTn id="27"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19" grpId="0" animBg="1"/>
      <p:bldP spid="4" grpId="0"/>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5069BC-5B11-7743-B528-35178FAE71ED}"/>
              </a:ext>
            </a:extLst>
          </p:cNvPr>
          <p:cNvGrpSpPr/>
          <p:nvPr/>
        </p:nvGrpSpPr>
        <p:grpSpPr>
          <a:xfrm>
            <a:off x="7116062" y="3738583"/>
            <a:ext cx="2105825" cy="2379840"/>
            <a:chOff x="7116062" y="3738583"/>
            <a:chExt cx="2105825" cy="2379840"/>
          </a:xfrm>
        </p:grpSpPr>
        <p:sp>
          <p:nvSpPr>
            <p:cNvPr id="480" name="Rectangle 479">
              <a:extLst>
                <a:ext uri="{FF2B5EF4-FFF2-40B4-BE49-F238E27FC236}">
                  <a16:creationId xmlns:a16="http://schemas.microsoft.com/office/drawing/2014/main" id="{9AFA37DF-98AF-2A42-A277-2415E78A0DFE}"/>
                </a:ext>
              </a:extLst>
            </p:cNvPr>
            <p:cNvSpPr/>
            <p:nvPr/>
          </p:nvSpPr>
          <p:spPr>
            <a:xfrm>
              <a:off x="7279373" y="4036626"/>
              <a:ext cx="1779205" cy="20817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2" name="Rectangle 511">
              <a:extLst>
                <a:ext uri="{FF2B5EF4-FFF2-40B4-BE49-F238E27FC236}">
                  <a16:creationId xmlns:a16="http://schemas.microsoft.com/office/drawing/2014/main" id="{700FA02F-65ED-7C4E-A239-5A4A264BDB14}"/>
                </a:ext>
              </a:extLst>
            </p:cNvPr>
            <p:cNvSpPr/>
            <p:nvPr/>
          </p:nvSpPr>
          <p:spPr>
            <a:xfrm>
              <a:off x="7116062" y="3738583"/>
              <a:ext cx="2105825"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sp>
          <p:nvSpPr>
            <p:cNvPr id="527" name="Rectangle 526">
              <a:extLst>
                <a:ext uri="{FF2B5EF4-FFF2-40B4-BE49-F238E27FC236}">
                  <a16:creationId xmlns:a16="http://schemas.microsoft.com/office/drawing/2014/main" id="{9784C941-66A3-5040-BA46-DAC418472FA1}"/>
                </a:ext>
              </a:extLst>
            </p:cNvPr>
            <p:cNvSpPr/>
            <p:nvPr/>
          </p:nvSpPr>
          <p:spPr>
            <a:xfrm>
              <a:off x="7365094" y="4022208"/>
              <a:ext cx="1704313" cy="58413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 result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 memory</a:t>
              </a:r>
            </a:p>
          </p:txBody>
        </p:sp>
      </p:grpSp>
      <p:sp>
        <p:nvSpPr>
          <p:cNvPr id="157" name="Rounded Rectangle 156">
            <a:extLst>
              <a:ext uri="{FF2B5EF4-FFF2-40B4-BE49-F238E27FC236}">
                <a16:creationId xmlns:a16="http://schemas.microsoft.com/office/drawing/2014/main" id="{2989069A-F661-FE42-B264-D815DC8F0544}"/>
              </a:ext>
            </a:extLst>
          </p:cNvPr>
          <p:cNvSpPr/>
          <p:nvPr/>
        </p:nvSpPr>
        <p:spPr>
          <a:xfrm>
            <a:off x="4453732" y="871442"/>
            <a:ext cx="1754690" cy="2496991"/>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nvGrpSpPr>
          <p:cNvPr id="539" name="Group 538">
            <a:extLst>
              <a:ext uri="{FF2B5EF4-FFF2-40B4-BE49-F238E27FC236}">
                <a16:creationId xmlns:a16="http://schemas.microsoft.com/office/drawing/2014/main" id="{69A25650-7088-E942-BE76-58AD68057FC5}"/>
              </a:ext>
            </a:extLst>
          </p:cNvPr>
          <p:cNvGrpSpPr/>
          <p:nvPr/>
        </p:nvGrpSpPr>
        <p:grpSpPr>
          <a:xfrm>
            <a:off x="2784191" y="3749514"/>
            <a:ext cx="4109777" cy="2461604"/>
            <a:chOff x="2784191" y="4268508"/>
            <a:chExt cx="4109777" cy="2461604"/>
          </a:xfrm>
        </p:grpSpPr>
        <p:sp>
          <p:nvSpPr>
            <p:cNvPr id="485" name="Rectangle 484">
              <a:extLst>
                <a:ext uri="{FF2B5EF4-FFF2-40B4-BE49-F238E27FC236}">
                  <a16:creationId xmlns:a16="http://schemas.microsoft.com/office/drawing/2014/main" id="{B6F33155-1D4A-2D44-8995-E31DEBF89CA4}"/>
                </a:ext>
              </a:extLst>
            </p:cNvPr>
            <p:cNvSpPr/>
            <p:nvPr/>
          </p:nvSpPr>
          <p:spPr>
            <a:xfrm>
              <a:off x="3159645" y="4569003"/>
              <a:ext cx="3707606" cy="1836613"/>
            </a:xfrm>
            <a:prstGeom prst="rect">
              <a:avLst/>
            </a:prstGeom>
            <a:solidFill>
              <a:srgbClr val="D4DAD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no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mc:AlternateContent xmlns:mc="http://schemas.openxmlformats.org/markup-compatibility/2006" xmlns:a14="http://schemas.microsoft.com/office/drawing/2010/main">
          <mc:Choice Requires="a14">
            <p:sp>
              <p:nvSpPr>
                <p:cNvPr id="506" name="Rectangle 505">
                  <a:extLst>
                    <a:ext uri="{FF2B5EF4-FFF2-40B4-BE49-F238E27FC236}">
                      <a16:creationId xmlns:a16="http://schemas.microsoft.com/office/drawing/2014/main" id="{AA201954-4CB7-F043-8993-22912F606DF1}"/>
                    </a:ext>
                  </a:extLst>
                </p:cNvPr>
                <p:cNvSpPr/>
                <p:nvPr/>
              </p:nvSpPr>
              <p:spPr>
                <a:xfrm>
                  <a:off x="3202188" y="4268508"/>
                  <a:ext cx="3691780" cy="55399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3: </a:t>
                  </a:r>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Execution according to </a:t>
                  </a:r>
                  <a14:m>
                    <m:oMath xmlns:m="http://schemas.openxmlformats.org/officeDocument/2006/math">
                      <m:r>
                        <m:rPr>
                          <m:sty m:val="p"/>
                        </m:rPr>
                        <a:rPr kumimoji="0" lang="en-US" sz="1400" b="0" i="0"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μ</m:t>
                      </m:r>
                    </m:oMath>
                  </a14:m>
                  <a:r>
                    <a:rPr kumimoji="0" lang="en-US" sz="14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a:t>
                  </a:r>
                </a:p>
              </p:txBody>
            </p:sp>
          </mc:Choice>
          <mc:Fallback xmlns="">
            <p:sp>
              <p:nvSpPr>
                <p:cNvPr id="506" name="Rectangle 505">
                  <a:extLst>
                    <a:ext uri="{FF2B5EF4-FFF2-40B4-BE49-F238E27FC236}">
                      <a16:creationId xmlns:a16="http://schemas.microsoft.com/office/drawing/2014/main" id="{AA201954-4CB7-F043-8993-22912F606DF1}"/>
                    </a:ext>
                  </a:extLst>
                </p:cNvPr>
                <p:cNvSpPr>
                  <a:spLocks noRot="1" noChangeAspect="1" noMove="1" noResize="1" noEditPoints="1" noAdjustHandles="1" noChangeArrowheads="1" noChangeShapeType="1" noTextEdit="1"/>
                </p:cNvSpPr>
                <p:nvPr/>
              </p:nvSpPr>
              <p:spPr>
                <a:xfrm>
                  <a:off x="3202188" y="4268508"/>
                  <a:ext cx="3691780" cy="553998"/>
                </a:xfrm>
                <a:prstGeom prst="rect">
                  <a:avLst/>
                </a:prstGeom>
                <a:blipFill>
                  <a:blip r:embed="rId3"/>
                  <a:stretch>
                    <a:fillRect t="-2273"/>
                  </a:stretch>
                </a:blipFill>
              </p:spPr>
              <p:txBody>
                <a:bodyPr/>
                <a:lstStyle/>
                <a:p>
                  <a:r>
                    <a:rPr lang="en-US">
                      <a:noFill/>
                    </a:rPr>
                    <a:t> </a:t>
                  </a:r>
                </a:p>
              </p:txBody>
            </p:sp>
          </mc:Fallback>
        </mc:AlternateContent>
        <p:sp>
          <p:nvSpPr>
            <p:cNvPr id="509" name="Rectangle 508">
              <a:extLst>
                <a:ext uri="{FF2B5EF4-FFF2-40B4-BE49-F238E27FC236}">
                  <a16:creationId xmlns:a16="http://schemas.microsoft.com/office/drawing/2014/main" id="{11EEB551-2120-B245-8E0A-A96351D3B463}"/>
                </a:ext>
              </a:extLst>
            </p:cNvPr>
            <p:cNvSpPr/>
            <p:nvPr/>
          </p:nvSpPr>
          <p:spPr>
            <a:xfrm>
              <a:off x="4078736" y="6391878"/>
              <a:ext cx="1795300" cy="33823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Memory Controller</a:t>
              </a:r>
            </a:p>
          </p:txBody>
        </p:sp>
        <p:sp>
          <p:nvSpPr>
            <p:cNvPr id="530" name="Right Arrow 529">
              <a:extLst>
                <a:ext uri="{FF2B5EF4-FFF2-40B4-BE49-F238E27FC236}">
                  <a16:creationId xmlns:a16="http://schemas.microsoft.com/office/drawing/2014/main" id="{7C5845D4-4CA6-3E42-B6D7-0362C943D4DB}"/>
                </a:ext>
              </a:extLst>
            </p:cNvPr>
            <p:cNvSpPr/>
            <p:nvPr/>
          </p:nvSpPr>
          <p:spPr>
            <a:xfrm>
              <a:off x="2784191" y="5423150"/>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538" name="Group 537">
            <a:extLst>
              <a:ext uri="{FF2B5EF4-FFF2-40B4-BE49-F238E27FC236}">
                <a16:creationId xmlns:a16="http://schemas.microsoft.com/office/drawing/2014/main" id="{08AF0EC2-609C-F644-8103-F442ADEE8FB0}"/>
              </a:ext>
            </a:extLst>
          </p:cNvPr>
          <p:cNvGrpSpPr/>
          <p:nvPr/>
        </p:nvGrpSpPr>
        <p:grpSpPr>
          <a:xfrm>
            <a:off x="66283" y="3742548"/>
            <a:ext cx="2652598" cy="2143375"/>
            <a:chOff x="66283" y="4261542"/>
            <a:chExt cx="2652598" cy="2143375"/>
          </a:xfrm>
        </p:grpSpPr>
        <p:sp>
          <p:nvSpPr>
            <p:cNvPr id="482" name="Rectangle 481">
              <a:extLst>
                <a:ext uri="{FF2B5EF4-FFF2-40B4-BE49-F238E27FC236}">
                  <a16:creationId xmlns:a16="http://schemas.microsoft.com/office/drawing/2014/main" id="{7ECC5597-7531-DD4A-A762-4F493DD7DC72}"/>
                </a:ext>
              </a:extLst>
            </p:cNvPr>
            <p:cNvSpPr/>
            <p:nvPr/>
          </p:nvSpPr>
          <p:spPr>
            <a:xfrm>
              <a:off x="66283" y="4555620"/>
              <a:ext cx="2652598" cy="18492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3" name="Rounded Rectangle 482">
              <a:extLst>
                <a:ext uri="{FF2B5EF4-FFF2-40B4-BE49-F238E27FC236}">
                  <a16:creationId xmlns:a16="http://schemas.microsoft.com/office/drawing/2014/main" id="{98B3D348-B9C5-7E40-8AF0-F8D66D07DD9B}"/>
                </a:ext>
              </a:extLst>
            </p:cNvPr>
            <p:cNvSpPr/>
            <p:nvPr/>
          </p:nvSpPr>
          <p:spPr>
            <a:xfrm>
              <a:off x="174824" y="4882613"/>
              <a:ext cx="2446884" cy="1422183"/>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4" name="Rectangle 483">
              <a:extLst>
                <a:ext uri="{FF2B5EF4-FFF2-40B4-BE49-F238E27FC236}">
                  <a16:creationId xmlns:a16="http://schemas.microsoft.com/office/drawing/2014/main" id="{26B285CE-11E6-1743-8406-B4E5D173D7B4}"/>
                </a:ext>
              </a:extLst>
            </p:cNvPr>
            <p:cNvSpPr/>
            <p:nvPr/>
          </p:nvSpPr>
          <p:spPr>
            <a:xfrm>
              <a:off x="777522" y="4261542"/>
              <a:ext cx="1069524"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487" name="Rectangle 486">
              <a:extLst>
                <a:ext uri="{FF2B5EF4-FFF2-40B4-BE49-F238E27FC236}">
                  <a16:creationId xmlns:a16="http://schemas.microsoft.com/office/drawing/2014/main" id="{1BCC0FA6-6593-B848-B7BB-4CB32A174C35}"/>
                </a:ext>
              </a:extLst>
            </p:cNvPr>
            <p:cNvSpPr/>
            <p:nvPr/>
          </p:nvSpPr>
          <p:spPr>
            <a:xfrm>
              <a:off x="291206" y="5444803"/>
              <a:ext cx="2036555" cy="327477"/>
            </a:xfrm>
            <a:prstGeom prst="rect">
              <a:avLst/>
            </a:prstGeom>
            <a:solidFill>
              <a:srgbClr val="FFBFC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1" name="Rectangle 510">
              <a:extLst>
                <a:ext uri="{FF2B5EF4-FFF2-40B4-BE49-F238E27FC236}">
                  <a16:creationId xmlns:a16="http://schemas.microsoft.com/office/drawing/2014/main" id="{6DEB2F96-2CE8-2048-A0CE-39C107EEA67F}"/>
                </a:ext>
              </a:extLst>
            </p:cNvPr>
            <p:cNvSpPr/>
            <p:nvPr/>
          </p:nvSpPr>
          <p:spPr>
            <a:xfrm>
              <a:off x="117482" y="4563039"/>
              <a:ext cx="2478051"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SIMDRAM-enabled application</a:t>
              </a:r>
            </a:p>
          </p:txBody>
        </p:sp>
      </p:grpSp>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sz="4000" b="1" dirty="0">
                <a:latin typeface="Cambria" panose="02040503050406030204" pitchFamily="18" charset="0"/>
              </a:rPr>
              <a:t>SIMDRAM Framework: Step 2 </a:t>
            </a:r>
          </a:p>
        </p:txBody>
      </p:sp>
      <p:graphicFrame>
        <p:nvGraphicFramePr>
          <p:cNvPr id="311" name="Table 310">
            <a:extLst>
              <a:ext uri="{FF2B5EF4-FFF2-40B4-BE49-F238E27FC236}">
                <a16:creationId xmlns:a16="http://schemas.microsoft.com/office/drawing/2014/main" id="{50A10DFB-237C-1B45-AB7A-463F2C2CCC5B}"/>
              </a:ext>
            </a:extLst>
          </p:cNvPr>
          <p:cNvGraphicFramePr>
            <a:graphicFrameLocks noGrp="1"/>
          </p:cNvGraphicFramePr>
          <p:nvPr/>
        </p:nvGraphicFramePr>
        <p:xfrm>
          <a:off x="4600883" y="1699346"/>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12" name="Rectangle 311">
            <a:extLst>
              <a:ext uri="{FF2B5EF4-FFF2-40B4-BE49-F238E27FC236}">
                <a16:creationId xmlns:a16="http://schemas.microsoft.com/office/drawing/2014/main" id="{D7280049-9ED3-3947-9F28-E8F495F29C7B}"/>
              </a:ext>
            </a:extLst>
          </p:cNvPr>
          <p:cNvSpPr/>
          <p:nvPr/>
        </p:nvSpPr>
        <p:spPr>
          <a:xfrm>
            <a:off x="6271191" y="1235618"/>
            <a:ext cx="2800096" cy="224445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314" name="Straight Arrow Connector 313">
            <a:extLst>
              <a:ext uri="{FF2B5EF4-FFF2-40B4-BE49-F238E27FC236}">
                <a16:creationId xmlns:a16="http://schemas.microsoft.com/office/drawing/2014/main" id="{989EFE27-25B1-1F44-B095-4CC257B80B80}"/>
              </a:ext>
            </a:extLst>
          </p:cNvPr>
          <p:cNvCxnSpPr>
            <a:cxnSpLocks/>
          </p:cNvCxnSpPr>
          <p:nvPr/>
        </p:nvCxnSpPr>
        <p:spPr>
          <a:xfrm>
            <a:off x="6114414" y="1827291"/>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46" name="Rectangle 345">
            <a:extLst>
              <a:ext uri="{FF2B5EF4-FFF2-40B4-BE49-F238E27FC236}">
                <a16:creationId xmlns:a16="http://schemas.microsoft.com/office/drawing/2014/main" id="{1DC1A0F9-70D7-B448-BC54-7750CE6339AE}"/>
              </a:ext>
            </a:extLst>
          </p:cNvPr>
          <p:cNvSpPr/>
          <p:nvPr/>
        </p:nvSpPr>
        <p:spPr>
          <a:xfrm>
            <a:off x="6854162" y="912400"/>
            <a:ext cx="2105825"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grpSp>
        <p:nvGrpSpPr>
          <p:cNvPr id="413" name="Group 412">
            <a:extLst>
              <a:ext uri="{FF2B5EF4-FFF2-40B4-BE49-F238E27FC236}">
                <a16:creationId xmlns:a16="http://schemas.microsoft.com/office/drawing/2014/main" id="{8A315B32-246B-344C-B00D-2D50360431A0}"/>
              </a:ext>
            </a:extLst>
          </p:cNvPr>
          <p:cNvGrpSpPr/>
          <p:nvPr/>
        </p:nvGrpSpPr>
        <p:grpSpPr>
          <a:xfrm>
            <a:off x="96203" y="908217"/>
            <a:ext cx="2108505" cy="2106083"/>
            <a:chOff x="185117" y="1916050"/>
            <a:chExt cx="2355144" cy="2549656"/>
          </a:xfrm>
        </p:grpSpPr>
        <p:sp>
          <p:nvSpPr>
            <p:cNvPr id="347" name="Rectangle 346">
              <a:extLst>
                <a:ext uri="{FF2B5EF4-FFF2-40B4-BE49-F238E27FC236}">
                  <a16:creationId xmlns:a16="http://schemas.microsoft.com/office/drawing/2014/main" id="{926A9443-4A7F-B340-B495-8DEC465CEB8F}"/>
                </a:ext>
              </a:extLst>
            </p:cNvPr>
            <p:cNvSpPr/>
            <p:nvPr/>
          </p:nvSpPr>
          <p:spPr>
            <a:xfrm>
              <a:off x="682041" y="1916050"/>
              <a:ext cx="119936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348" name="Rectangle 347">
              <a:extLst>
                <a:ext uri="{FF2B5EF4-FFF2-40B4-BE49-F238E27FC236}">
                  <a16:creationId xmlns:a16="http://schemas.microsoft.com/office/drawing/2014/main" id="{5DC29713-5DE8-524E-A574-56227018A709}"/>
                </a:ext>
              </a:extLst>
            </p:cNvPr>
            <p:cNvSpPr/>
            <p:nvPr/>
          </p:nvSpPr>
          <p:spPr>
            <a:xfrm>
              <a:off x="185117" y="2303641"/>
              <a:ext cx="2355144" cy="2138313"/>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9" name="Group 408">
              <a:extLst>
                <a:ext uri="{FF2B5EF4-FFF2-40B4-BE49-F238E27FC236}">
                  <a16:creationId xmlns:a16="http://schemas.microsoft.com/office/drawing/2014/main" id="{4BBB42AF-207D-8C44-9BEB-FC30D95D6D4B}"/>
                </a:ext>
              </a:extLst>
            </p:cNvPr>
            <p:cNvGrpSpPr/>
            <p:nvPr/>
          </p:nvGrpSpPr>
          <p:grpSpPr>
            <a:xfrm>
              <a:off x="290791" y="2622675"/>
              <a:ext cx="2112038" cy="1843031"/>
              <a:chOff x="290791" y="2622675"/>
              <a:chExt cx="2112038" cy="1843031"/>
            </a:xfrm>
          </p:grpSpPr>
          <p:sp>
            <p:nvSpPr>
              <p:cNvPr id="350" name="Rounded Rectangle 349">
                <a:extLst>
                  <a:ext uri="{FF2B5EF4-FFF2-40B4-BE49-F238E27FC236}">
                    <a16:creationId xmlns:a16="http://schemas.microsoft.com/office/drawing/2014/main" id="{6D3A1CD3-1656-4A4D-A9A0-DBA1702BECAE}"/>
                  </a:ext>
                </a:extLst>
              </p:cNvPr>
              <p:cNvSpPr/>
              <p:nvPr/>
            </p:nvSpPr>
            <p:spPr>
              <a:xfrm>
                <a:off x="290791" y="2622675"/>
                <a:ext cx="2112038" cy="146859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351" name="Group 350">
                <a:extLst>
                  <a:ext uri="{FF2B5EF4-FFF2-40B4-BE49-F238E27FC236}">
                    <a16:creationId xmlns:a16="http://schemas.microsoft.com/office/drawing/2014/main" id="{5CC6CC20-848A-8E46-936F-05C4F53EC60E}"/>
                  </a:ext>
                </a:extLst>
              </p:cNvPr>
              <p:cNvGrpSpPr/>
              <p:nvPr/>
            </p:nvGrpSpPr>
            <p:grpSpPr>
              <a:xfrm>
                <a:off x="377937" y="2784891"/>
                <a:ext cx="1970675" cy="1263750"/>
                <a:chOff x="867018" y="2489687"/>
                <a:chExt cx="2314002" cy="1360547"/>
              </a:xfrm>
            </p:grpSpPr>
            <p:grpSp>
              <p:nvGrpSpPr>
                <p:cNvPr id="353" name="Group 352">
                  <a:extLst>
                    <a:ext uri="{FF2B5EF4-FFF2-40B4-BE49-F238E27FC236}">
                      <a16:creationId xmlns:a16="http://schemas.microsoft.com/office/drawing/2014/main" id="{D3E7F195-04A5-4B4D-B2B8-43EF22AD9995}"/>
                    </a:ext>
                  </a:extLst>
                </p:cNvPr>
                <p:cNvGrpSpPr/>
                <p:nvPr/>
              </p:nvGrpSpPr>
              <p:grpSpPr>
                <a:xfrm>
                  <a:off x="1143322" y="2489687"/>
                  <a:ext cx="1235746" cy="391038"/>
                  <a:chOff x="2411760" y="3068960"/>
                  <a:chExt cx="6065150" cy="1584176"/>
                </a:xfrm>
                <a:solidFill>
                  <a:schemeClr val="tx1"/>
                </a:solidFill>
              </p:grpSpPr>
              <p:sp>
                <p:nvSpPr>
                  <p:cNvPr id="373" name="Flowchart: Delay 3">
                    <a:extLst>
                      <a:ext uri="{FF2B5EF4-FFF2-40B4-BE49-F238E27FC236}">
                        <a16:creationId xmlns:a16="http://schemas.microsoft.com/office/drawing/2014/main" id="{26B61A90-35A5-B849-8852-2CD7EC13F006}"/>
                      </a:ext>
                    </a:extLst>
                  </p:cNvPr>
                  <p:cNvSpPr/>
                  <p:nvPr/>
                </p:nvSpPr>
                <p:spPr>
                  <a:xfrm>
                    <a:off x="3707904" y="3068960"/>
                    <a:ext cx="1728192"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4" name="Straight Connector 373">
                    <a:extLst>
                      <a:ext uri="{FF2B5EF4-FFF2-40B4-BE49-F238E27FC236}">
                        <a16:creationId xmlns:a16="http://schemas.microsoft.com/office/drawing/2014/main" id="{9628BD32-F67E-7841-9609-8E2EAF01F2C3}"/>
                      </a:ext>
                    </a:extLst>
                  </p:cNvPr>
                  <p:cNvCxnSpPr/>
                  <p:nvPr/>
                </p:nvCxnSpPr>
                <p:spPr>
                  <a:xfrm flipH="1">
                    <a:off x="2627784" y="3284984"/>
                    <a:ext cx="1080120" cy="0"/>
                  </a:xfrm>
                  <a:prstGeom prst="line">
                    <a:avLst/>
                  </a:prstGeom>
                  <a:grpFill/>
                  <a:ln w="12700" cap="flat" cmpd="sng" algn="ctr">
                    <a:solidFill>
                      <a:schemeClr val="tx1"/>
                    </a:solidFill>
                    <a:prstDash val="solid"/>
                  </a:ln>
                  <a:effectLst/>
                </p:spPr>
              </p:cxnSp>
              <p:cxnSp>
                <p:nvCxnSpPr>
                  <p:cNvPr id="375" name="Straight Connector 374">
                    <a:extLst>
                      <a:ext uri="{FF2B5EF4-FFF2-40B4-BE49-F238E27FC236}">
                        <a16:creationId xmlns:a16="http://schemas.microsoft.com/office/drawing/2014/main" id="{BE6B1FC3-6068-1C4B-BCD7-1ADA7298461A}"/>
                      </a:ext>
                    </a:extLst>
                  </p:cNvPr>
                  <p:cNvCxnSpPr/>
                  <p:nvPr/>
                </p:nvCxnSpPr>
                <p:spPr>
                  <a:xfrm flipH="1">
                    <a:off x="2627784" y="4437112"/>
                    <a:ext cx="1080120" cy="0"/>
                  </a:xfrm>
                  <a:prstGeom prst="line">
                    <a:avLst/>
                  </a:prstGeom>
                  <a:grpFill/>
                  <a:ln w="12700" cap="flat" cmpd="sng" algn="ctr">
                    <a:solidFill>
                      <a:schemeClr val="tx1"/>
                    </a:solidFill>
                    <a:prstDash val="solid"/>
                  </a:ln>
                  <a:effectLst/>
                </p:spPr>
              </p:cxnSp>
              <p:cxnSp>
                <p:nvCxnSpPr>
                  <p:cNvPr id="376" name="Straight Connector 375">
                    <a:extLst>
                      <a:ext uri="{FF2B5EF4-FFF2-40B4-BE49-F238E27FC236}">
                        <a16:creationId xmlns:a16="http://schemas.microsoft.com/office/drawing/2014/main" id="{96839A2E-1158-9F4C-AE2B-5D4AF7550023}"/>
                      </a:ext>
                    </a:extLst>
                  </p:cNvPr>
                  <p:cNvCxnSpPr>
                    <a:cxnSpLocks/>
                  </p:cNvCxnSpPr>
                  <p:nvPr/>
                </p:nvCxnSpPr>
                <p:spPr>
                  <a:xfrm flipH="1">
                    <a:off x="5436099" y="3838796"/>
                    <a:ext cx="3040811" cy="0"/>
                  </a:xfrm>
                  <a:prstGeom prst="line">
                    <a:avLst/>
                  </a:prstGeom>
                  <a:grpFill/>
                  <a:ln w="12700" cap="flat" cmpd="sng" algn="ctr">
                    <a:solidFill>
                      <a:schemeClr val="tx1"/>
                    </a:solidFill>
                    <a:prstDash val="solid"/>
                  </a:ln>
                  <a:effectLst/>
                </p:spPr>
              </p:cxnSp>
              <p:sp>
                <p:nvSpPr>
                  <p:cNvPr id="377" name="Flowchart: Connector 8">
                    <a:extLst>
                      <a:ext uri="{FF2B5EF4-FFF2-40B4-BE49-F238E27FC236}">
                        <a16:creationId xmlns:a16="http://schemas.microsoft.com/office/drawing/2014/main" id="{60460D75-4240-344D-B9E2-7077639318F1}"/>
                      </a:ext>
                    </a:extLst>
                  </p:cNvPr>
                  <p:cNvSpPr/>
                  <p:nvPr/>
                </p:nvSpPr>
                <p:spPr>
                  <a:xfrm>
                    <a:off x="2411760" y="3176972"/>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78" name="Flowchart: Connector 9">
                    <a:extLst>
                      <a:ext uri="{FF2B5EF4-FFF2-40B4-BE49-F238E27FC236}">
                        <a16:creationId xmlns:a16="http://schemas.microsoft.com/office/drawing/2014/main" id="{6C096043-331C-E44A-8DFE-DBD98FCF6BAF}"/>
                      </a:ext>
                    </a:extLst>
                  </p:cNvPr>
                  <p:cNvSpPr/>
                  <p:nvPr/>
                </p:nvSpPr>
                <p:spPr>
                  <a:xfrm>
                    <a:off x="2435000" y="4329100"/>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grpSp>
              <p:nvGrpSpPr>
                <p:cNvPr id="354" name="Group 353">
                  <a:extLst>
                    <a:ext uri="{FF2B5EF4-FFF2-40B4-BE49-F238E27FC236}">
                      <a16:creationId xmlns:a16="http://schemas.microsoft.com/office/drawing/2014/main" id="{A4AA7C71-A6FF-2A47-B81E-D0A8BBD9DB39}"/>
                    </a:ext>
                  </a:extLst>
                </p:cNvPr>
                <p:cNvGrpSpPr/>
                <p:nvPr/>
              </p:nvGrpSpPr>
              <p:grpSpPr>
                <a:xfrm>
                  <a:off x="1170063" y="3244568"/>
                  <a:ext cx="1457426" cy="391038"/>
                  <a:chOff x="-636961" y="3068958"/>
                  <a:chExt cx="7153177" cy="1584176"/>
                </a:xfrm>
                <a:solidFill>
                  <a:schemeClr val="tx1"/>
                </a:solidFill>
              </p:grpSpPr>
              <p:sp>
                <p:nvSpPr>
                  <p:cNvPr id="370" name="Flowchart: Delay 3">
                    <a:extLst>
                      <a:ext uri="{FF2B5EF4-FFF2-40B4-BE49-F238E27FC236}">
                        <a16:creationId xmlns:a16="http://schemas.microsoft.com/office/drawing/2014/main" id="{30504E93-59F7-684B-A507-813F29BF6977}"/>
                      </a:ext>
                    </a:extLst>
                  </p:cNvPr>
                  <p:cNvSpPr/>
                  <p:nvPr/>
                </p:nvSpPr>
                <p:spPr>
                  <a:xfrm>
                    <a:off x="3707903" y="3068958"/>
                    <a:ext cx="1728193"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1" name="Straight Connector 370">
                    <a:extLst>
                      <a:ext uri="{FF2B5EF4-FFF2-40B4-BE49-F238E27FC236}">
                        <a16:creationId xmlns:a16="http://schemas.microsoft.com/office/drawing/2014/main" id="{4FF3FDE9-AABF-EC44-B7B5-E4AFB0F3C880}"/>
                      </a:ext>
                    </a:extLst>
                  </p:cNvPr>
                  <p:cNvCxnSpPr>
                    <a:cxnSpLocks/>
                  </p:cNvCxnSpPr>
                  <p:nvPr/>
                </p:nvCxnSpPr>
                <p:spPr>
                  <a:xfrm flipH="1">
                    <a:off x="-636961" y="4437111"/>
                    <a:ext cx="4344865" cy="0"/>
                  </a:xfrm>
                  <a:prstGeom prst="line">
                    <a:avLst/>
                  </a:prstGeom>
                  <a:grpFill/>
                  <a:ln w="12700" cap="flat" cmpd="sng" algn="ctr">
                    <a:solidFill>
                      <a:schemeClr val="tx1"/>
                    </a:solidFill>
                    <a:prstDash val="solid"/>
                  </a:ln>
                  <a:effectLst/>
                </p:spPr>
              </p:cxnSp>
              <p:cxnSp>
                <p:nvCxnSpPr>
                  <p:cNvPr id="372" name="Straight Connector 371">
                    <a:extLst>
                      <a:ext uri="{FF2B5EF4-FFF2-40B4-BE49-F238E27FC236}">
                        <a16:creationId xmlns:a16="http://schemas.microsoft.com/office/drawing/2014/main" id="{48D9C89C-98F2-464D-A5AF-B7A2A5D7A125}"/>
                      </a:ext>
                    </a:extLst>
                  </p:cNvPr>
                  <p:cNvCxnSpPr/>
                  <p:nvPr/>
                </p:nvCxnSpPr>
                <p:spPr>
                  <a:xfrm flipH="1">
                    <a:off x="5436096" y="3838795"/>
                    <a:ext cx="1080120" cy="0"/>
                  </a:xfrm>
                  <a:prstGeom prst="line">
                    <a:avLst/>
                  </a:prstGeom>
                  <a:grpFill/>
                  <a:ln w="12700" cap="flat" cmpd="sng" algn="ctr">
                    <a:solidFill>
                      <a:schemeClr val="tx1"/>
                    </a:solidFill>
                    <a:prstDash val="solid"/>
                  </a:ln>
                  <a:effectLst/>
                </p:spPr>
              </p:cxnSp>
            </p:grpSp>
            <p:grpSp>
              <p:nvGrpSpPr>
                <p:cNvPr id="355" name="Group 354">
                  <a:extLst>
                    <a:ext uri="{FF2B5EF4-FFF2-40B4-BE49-F238E27FC236}">
                      <a16:creationId xmlns:a16="http://schemas.microsoft.com/office/drawing/2014/main" id="{7454E905-B01C-064A-AF64-5A8F34B38732}"/>
                    </a:ext>
                  </a:extLst>
                </p:cNvPr>
                <p:cNvGrpSpPr/>
                <p:nvPr/>
              </p:nvGrpSpPr>
              <p:grpSpPr>
                <a:xfrm>
                  <a:off x="1253356" y="3106816"/>
                  <a:ext cx="792250" cy="386595"/>
                  <a:chOff x="2627784" y="3086962"/>
                  <a:chExt cx="3888432" cy="1566174"/>
                </a:xfrm>
                <a:solidFill>
                  <a:schemeClr val="tx1"/>
                </a:solidFill>
              </p:grpSpPr>
              <p:cxnSp>
                <p:nvCxnSpPr>
                  <p:cNvPr id="366" name="Straight Connector 365">
                    <a:extLst>
                      <a:ext uri="{FF2B5EF4-FFF2-40B4-BE49-F238E27FC236}">
                        <a16:creationId xmlns:a16="http://schemas.microsoft.com/office/drawing/2014/main" id="{F5F217FA-089B-AC49-9004-4DFD2A03B6D5}"/>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A4E303F-3306-7545-93AB-B999238ABC06}"/>
                      </a:ext>
                    </a:extLst>
                  </p:cNvPr>
                  <p:cNvCxnSpPr>
                    <a:cxnSpLocks/>
                  </p:cNvCxnSpPr>
                  <p:nvPr/>
                </p:nvCxnSpPr>
                <p:spPr>
                  <a:xfrm flipH="1">
                    <a:off x="3059829" y="4437113"/>
                    <a:ext cx="648074"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9205109-4956-B64B-84C3-F775CF6E84F3}"/>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9" name="Flowchart: Stored Data 4">
                    <a:extLst>
                      <a:ext uri="{FF2B5EF4-FFF2-40B4-BE49-F238E27FC236}">
                        <a16:creationId xmlns:a16="http://schemas.microsoft.com/office/drawing/2014/main" id="{CC6CED34-8F4A-5A42-A308-A36DA0341328}"/>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56" name="Straight Connector 355">
                  <a:extLst>
                    <a:ext uri="{FF2B5EF4-FFF2-40B4-BE49-F238E27FC236}">
                      <a16:creationId xmlns:a16="http://schemas.microsoft.com/office/drawing/2014/main" id="{F3100D61-190D-3A45-8CDA-FF7262E0AC57}"/>
                    </a:ext>
                  </a:extLst>
                </p:cNvPr>
                <p:cNvCxnSpPr/>
                <p:nvPr/>
              </p:nvCxnSpPr>
              <p:spPr>
                <a:xfrm>
                  <a:off x="1266365" y="2536344"/>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E0D6ABBF-36FD-F74C-ADAC-B1ADDDDEBC6B}"/>
                    </a:ext>
                  </a:extLst>
                </p:cNvPr>
                <p:cNvCxnSpPr/>
                <p:nvPr/>
              </p:nvCxnSpPr>
              <p:spPr>
                <a:xfrm>
                  <a:off x="1341383" y="2818929"/>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8" name="Flowchart: Connector 9">
                  <a:extLst>
                    <a:ext uri="{FF2B5EF4-FFF2-40B4-BE49-F238E27FC236}">
                      <a16:creationId xmlns:a16="http://schemas.microsoft.com/office/drawing/2014/main" id="{EFD37F48-0A01-FC4C-9164-E0C476E8E86C}"/>
                    </a:ext>
                  </a:extLst>
                </p:cNvPr>
                <p:cNvSpPr/>
                <p:nvPr/>
              </p:nvSpPr>
              <p:spPr>
                <a:xfrm>
                  <a:off x="1148056" y="3555622"/>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59" name="Rectangle 358">
                  <a:extLst>
                    <a:ext uri="{FF2B5EF4-FFF2-40B4-BE49-F238E27FC236}">
                      <a16:creationId xmlns:a16="http://schemas.microsoft.com/office/drawing/2014/main" id="{2D59317E-919D-D54C-8BEA-6FC827BDD41A}"/>
                    </a:ext>
                  </a:extLst>
                </p:cNvPr>
                <p:cNvSpPr/>
                <p:nvPr/>
              </p:nvSpPr>
              <p:spPr>
                <a:xfrm>
                  <a:off x="867018" y="3462467"/>
                  <a:ext cx="242288" cy="387767"/>
                </a:xfrm>
                <a:prstGeom prst="rect">
                  <a:avLst/>
                </a:prstGeom>
                <a:ln w="12700">
                  <a:noFill/>
                </a:ln>
              </p:spPr>
              <p:txBody>
                <a:bodyPr wrap="none">
                  <a:spAutoFit/>
                </a:bodyPr>
                <a:lstStyle/>
                <a:p>
                  <a:pPr marL="0" marR="0" lvl="0" indent="0" algn="l" defTabSz="1761043"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360" name="Group 359">
                  <a:extLst>
                    <a:ext uri="{FF2B5EF4-FFF2-40B4-BE49-F238E27FC236}">
                      <a16:creationId xmlns:a16="http://schemas.microsoft.com/office/drawing/2014/main" id="{2344E00C-07C5-2848-8171-BE21DAFBD530}"/>
                    </a:ext>
                  </a:extLst>
                </p:cNvPr>
                <p:cNvGrpSpPr/>
                <p:nvPr/>
              </p:nvGrpSpPr>
              <p:grpSpPr>
                <a:xfrm>
                  <a:off x="2364779" y="3102978"/>
                  <a:ext cx="792250" cy="386595"/>
                  <a:chOff x="2627784" y="3086962"/>
                  <a:chExt cx="3888432" cy="1566174"/>
                </a:xfrm>
                <a:solidFill>
                  <a:schemeClr val="tx1"/>
                </a:solidFill>
              </p:grpSpPr>
              <p:cxnSp>
                <p:nvCxnSpPr>
                  <p:cNvPr id="363" name="Straight Connector 362">
                    <a:extLst>
                      <a:ext uri="{FF2B5EF4-FFF2-40B4-BE49-F238E27FC236}">
                        <a16:creationId xmlns:a16="http://schemas.microsoft.com/office/drawing/2014/main" id="{65C91438-F58E-724F-8870-724BC34DB667}"/>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C8F7712D-BC82-E847-96B0-2DBD452D2866}"/>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5" name="Flowchart: Stored Data 4">
                    <a:extLst>
                      <a:ext uri="{FF2B5EF4-FFF2-40B4-BE49-F238E27FC236}">
                        <a16:creationId xmlns:a16="http://schemas.microsoft.com/office/drawing/2014/main" id="{EE06E169-9E9E-B741-939C-F0AFDB6AE525}"/>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61" name="Straight Connector 360">
                  <a:extLst>
                    <a:ext uri="{FF2B5EF4-FFF2-40B4-BE49-F238E27FC236}">
                      <a16:creationId xmlns:a16="http://schemas.microsoft.com/office/drawing/2014/main" id="{A55E3C17-B8F6-2E47-BEB5-1EB898F935BC}"/>
                    </a:ext>
                  </a:extLst>
                </p:cNvPr>
                <p:cNvCxnSpPr>
                  <a:cxnSpLocks/>
                </p:cNvCxnSpPr>
                <p:nvPr/>
              </p:nvCxnSpPr>
              <p:spPr>
                <a:xfrm flipV="1">
                  <a:off x="2371923" y="2683463"/>
                  <a:ext cx="0" cy="475539"/>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2" name="Flowchart: Connector 11">
                  <a:extLst>
                    <a:ext uri="{FF2B5EF4-FFF2-40B4-BE49-F238E27FC236}">
                      <a16:creationId xmlns:a16="http://schemas.microsoft.com/office/drawing/2014/main" id="{1F485AEE-B408-DC4D-8F1C-F6AB053C3062}"/>
                    </a:ext>
                  </a:extLst>
                </p:cNvPr>
                <p:cNvSpPr/>
                <p:nvPr/>
              </p:nvSpPr>
              <p:spPr>
                <a:xfrm>
                  <a:off x="3137006" y="3261899"/>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sp>
            <p:nvSpPr>
              <p:cNvPr id="352" name="Rectangle 351">
                <a:extLst>
                  <a:ext uri="{FF2B5EF4-FFF2-40B4-BE49-F238E27FC236}">
                    <a16:creationId xmlns:a16="http://schemas.microsoft.com/office/drawing/2014/main" id="{07DC30E6-1B5F-0F4F-8959-97CE64645BA2}"/>
                  </a:ext>
                </a:extLst>
              </p:cNvPr>
              <p:cNvSpPr/>
              <p:nvPr/>
            </p:nvSpPr>
            <p:spPr>
              <a:xfrm>
                <a:off x="361555" y="4093106"/>
                <a:ext cx="1905463" cy="37260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AND/OR/NOT logic</a:t>
                </a:r>
              </a:p>
            </p:txBody>
          </p:sp>
        </p:grpSp>
        <p:sp>
          <p:nvSpPr>
            <p:cNvPr id="400" name="Rectangle 399">
              <a:extLst>
                <a:ext uri="{FF2B5EF4-FFF2-40B4-BE49-F238E27FC236}">
                  <a16:creationId xmlns:a16="http://schemas.microsoft.com/office/drawing/2014/main" id="{E336A133-A62A-9446-B18C-C1137BE6BB28}"/>
                </a:ext>
              </a:extLst>
            </p:cNvPr>
            <p:cNvSpPr/>
            <p:nvPr/>
          </p:nvSpPr>
          <p:spPr>
            <a:xfrm>
              <a:off x="407761" y="2294229"/>
              <a:ext cx="180209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Desired operation</a:t>
              </a:r>
            </a:p>
          </p:txBody>
        </p:sp>
      </p:grpSp>
      <p:sp>
        <p:nvSpPr>
          <p:cNvPr id="402" name="Rectangle 401">
            <a:extLst>
              <a:ext uri="{FF2B5EF4-FFF2-40B4-BE49-F238E27FC236}">
                <a16:creationId xmlns:a16="http://schemas.microsoft.com/office/drawing/2014/main" id="{A4C2B0B1-F109-BF40-86A2-AF13430F2E5D}"/>
              </a:ext>
            </a:extLst>
          </p:cNvPr>
          <p:cNvSpPr/>
          <p:nvPr/>
        </p:nvSpPr>
        <p:spPr>
          <a:xfrm>
            <a:off x="6886746" y="2166938"/>
            <a:ext cx="1423788" cy="33823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Main memory</a:t>
            </a:r>
          </a:p>
        </p:txBody>
      </p:sp>
      <p:grpSp>
        <p:nvGrpSpPr>
          <p:cNvPr id="537" name="Group 536">
            <a:extLst>
              <a:ext uri="{FF2B5EF4-FFF2-40B4-BE49-F238E27FC236}">
                <a16:creationId xmlns:a16="http://schemas.microsoft.com/office/drawing/2014/main" id="{683F3061-9834-6644-B7F1-5ED1C37BD9E5}"/>
              </a:ext>
            </a:extLst>
          </p:cNvPr>
          <p:cNvGrpSpPr/>
          <p:nvPr/>
        </p:nvGrpSpPr>
        <p:grpSpPr>
          <a:xfrm>
            <a:off x="6324048" y="2565491"/>
            <a:ext cx="2666557" cy="944792"/>
            <a:chOff x="6324048" y="3191579"/>
            <a:chExt cx="2666557" cy="944792"/>
          </a:xfrm>
        </p:grpSpPr>
        <p:grpSp>
          <p:nvGrpSpPr>
            <p:cNvPr id="410" name="Group 409">
              <a:extLst>
                <a:ext uri="{FF2B5EF4-FFF2-40B4-BE49-F238E27FC236}">
                  <a16:creationId xmlns:a16="http://schemas.microsoft.com/office/drawing/2014/main" id="{94490D99-D821-E243-93B4-A3FF1AF53E3B}"/>
                </a:ext>
              </a:extLst>
            </p:cNvPr>
            <p:cNvGrpSpPr/>
            <p:nvPr/>
          </p:nvGrpSpPr>
          <p:grpSpPr>
            <a:xfrm>
              <a:off x="7658494" y="3191579"/>
              <a:ext cx="1332111" cy="757166"/>
              <a:chOff x="8712770" y="3601416"/>
              <a:chExt cx="1332111" cy="757166"/>
            </a:xfrm>
          </p:grpSpPr>
          <p:grpSp>
            <p:nvGrpSpPr>
              <p:cNvPr id="327" name="Group 326">
                <a:extLst>
                  <a:ext uri="{FF2B5EF4-FFF2-40B4-BE49-F238E27FC236}">
                    <a16:creationId xmlns:a16="http://schemas.microsoft.com/office/drawing/2014/main" id="{FE0C7429-FA54-754D-8C1D-5BF9B31B050D}"/>
                  </a:ext>
                </a:extLst>
              </p:cNvPr>
              <p:cNvGrpSpPr/>
              <p:nvPr/>
            </p:nvGrpSpPr>
            <p:grpSpPr>
              <a:xfrm>
                <a:off x="9235986" y="3601416"/>
                <a:ext cx="808895" cy="757166"/>
                <a:chOff x="4180572" y="1209835"/>
                <a:chExt cx="420003" cy="393144"/>
              </a:xfrm>
            </p:grpSpPr>
            <p:cxnSp>
              <p:nvCxnSpPr>
                <p:cNvPr id="332" name="Straight Connector 331">
                  <a:extLst>
                    <a:ext uri="{FF2B5EF4-FFF2-40B4-BE49-F238E27FC236}">
                      <a16:creationId xmlns:a16="http://schemas.microsoft.com/office/drawing/2014/main" id="{34F1355F-1BFB-C047-BC57-D543E8F10332}"/>
                    </a:ext>
                  </a:extLst>
                </p:cNvPr>
                <p:cNvCxnSpPr>
                  <a:cxnSpLocks/>
                </p:cNvCxnSpPr>
                <p:nvPr/>
              </p:nvCxnSpPr>
              <p:spPr>
                <a:xfrm rot="5400000">
                  <a:off x="4390574" y="1117898"/>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C1CFE73E-19C4-B643-A9BD-39BE8B85C4CA}"/>
                    </a:ext>
                  </a:extLst>
                </p:cNvPr>
                <p:cNvCxnSpPr>
                  <a:cxnSpLocks/>
                </p:cNvCxnSpPr>
                <p:nvPr/>
              </p:nvCxnSpPr>
              <p:spPr>
                <a:xfrm rot="5400000">
                  <a:off x="4390574" y="1157152"/>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0BB670D-9CEE-BA48-A6A0-071258D82313}"/>
                    </a:ext>
                  </a:extLst>
                </p:cNvPr>
                <p:cNvCxnSpPr>
                  <a:cxnSpLocks/>
                </p:cNvCxnSpPr>
                <p:nvPr/>
              </p:nvCxnSpPr>
              <p:spPr>
                <a:xfrm rot="5400000">
                  <a:off x="4390574" y="1196406"/>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F2CD54D5-0F3E-B346-AB6D-588F2D60AD14}"/>
                    </a:ext>
                  </a:extLst>
                </p:cNvPr>
                <p:cNvCxnSpPr>
                  <a:cxnSpLocks/>
                </p:cNvCxnSpPr>
                <p:nvPr/>
              </p:nvCxnSpPr>
              <p:spPr>
                <a:xfrm rot="5400000">
                  <a:off x="4390574" y="1235660"/>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EF7C06F5-062E-9240-B458-4F9F35B23884}"/>
                    </a:ext>
                  </a:extLst>
                </p:cNvPr>
                <p:cNvCxnSpPr>
                  <a:cxnSpLocks/>
                </p:cNvCxnSpPr>
                <p:nvPr/>
              </p:nvCxnSpPr>
              <p:spPr>
                <a:xfrm rot="5400000">
                  <a:off x="4390574" y="1274913"/>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101AEF7E-71CD-744C-A3E6-029BFA850EB2}"/>
                    </a:ext>
                  </a:extLst>
                </p:cNvPr>
                <p:cNvCxnSpPr>
                  <a:cxnSpLocks/>
                </p:cNvCxnSpPr>
                <p:nvPr/>
              </p:nvCxnSpPr>
              <p:spPr>
                <a:xfrm rot="5400000">
                  <a:off x="4390574" y="1078644"/>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392E9778-4BD5-0B40-9454-8D6E5B7A6E04}"/>
                    </a:ext>
                  </a:extLst>
                </p:cNvPr>
                <p:cNvCxnSpPr>
                  <a:cxnSpLocks/>
                </p:cNvCxnSpPr>
                <p:nvPr/>
              </p:nvCxnSpPr>
              <p:spPr>
                <a:xfrm rot="5400000">
                  <a:off x="4390574" y="1314167"/>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EBC9AE41-85FD-E840-AB4B-9B311BA89CAA}"/>
                    </a:ext>
                  </a:extLst>
                </p:cNvPr>
                <p:cNvCxnSpPr>
                  <a:cxnSpLocks/>
                </p:cNvCxnSpPr>
                <p:nvPr/>
              </p:nvCxnSpPr>
              <p:spPr>
                <a:xfrm>
                  <a:off x="4306703"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E16BDAD3-622F-ED48-8001-40C3260A5787}"/>
                    </a:ext>
                  </a:extLst>
                </p:cNvPr>
                <p:cNvCxnSpPr>
                  <a:cxnSpLocks/>
                </p:cNvCxnSpPr>
                <p:nvPr/>
              </p:nvCxnSpPr>
              <p:spPr>
                <a:xfrm>
                  <a:off x="434863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BFC1505F-B406-394F-BCF5-F52F283D10EE}"/>
                    </a:ext>
                  </a:extLst>
                </p:cNvPr>
                <p:cNvCxnSpPr>
                  <a:cxnSpLocks/>
                </p:cNvCxnSpPr>
                <p:nvPr/>
              </p:nvCxnSpPr>
              <p:spPr>
                <a:xfrm>
                  <a:off x="4390575"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4AC61C37-3EC1-D244-B3CB-BE318676DB72}"/>
                    </a:ext>
                  </a:extLst>
                </p:cNvPr>
                <p:cNvCxnSpPr>
                  <a:cxnSpLocks/>
                </p:cNvCxnSpPr>
                <p:nvPr/>
              </p:nvCxnSpPr>
              <p:spPr>
                <a:xfrm>
                  <a:off x="4432510"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0B04ED13-D8A4-B846-80FC-8F089810E80F}"/>
                    </a:ext>
                  </a:extLst>
                </p:cNvPr>
                <p:cNvCxnSpPr>
                  <a:cxnSpLocks/>
                </p:cNvCxnSpPr>
                <p:nvPr/>
              </p:nvCxnSpPr>
              <p:spPr>
                <a:xfrm>
                  <a:off x="4474446"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DA1CA297-36D5-7746-A2EE-CB518FCB47E0}"/>
                    </a:ext>
                  </a:extLst>
                </p:cNvPr>
                <p:cNvCxnSpPr>
                  <a:cxnSpLocks/>
                </p:cNvCxnSpPr>
                <p:nvPr/>
              </p:nvCxnSpPr>
              <p:spPr>
                <a:xfrm>
                  <a:off x="426476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712090C9-6421-DE43-BD72-8E242FCC3021}"/>
                    </a:ext>
                  </a:extLst>
                </p:cNvPr>
                <p:cNvCxnSpPr>
                  <a:cxnSpLocks/>
                </p:cNvCxnSpPr>
                <p:nvPr/>
              </p:nvCxnSpPr>
              <p:spPr>
                <a:xfrm>
                  <a:off x="4516382"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328" name="Straight Arrow Connector 327">
                <a:extLst>
                  <a:ext uri="{FF2B5EF4-FFF2-40B4-BE49-F238E27FC236}">
                    <a16:creationId xmlns:a16="http://schemas.microsoft.com/office/drawing/2014/main" id="{2CF305BB-4A2B-6D4E-A77F-915E56B27204}"/>
                  </a:ext>
                </a:extLst>
              </p:cNvPr>
              <p:cNvCxnSpPr>
                <a:cxnSpLocks/>
              </p:cNvCxnSpPr>
              <p:nvPr/>
            </p:nvCxnSpPr>
            <p:spPr>
              <a:xfrm flipV="1">
                <a:off x="8712770" y="3786178"/>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sp>
            <p:nvSpPr>
              <p:cNvPr id="329" name="Alternate Process 328">
                <a:extLst>
                  <a:ext uri="{FF2B5EF4-FFF2-40B4-BE49-F238E27FC236}">
                    <a16:creationId xmlns:a16="http://schemas.microsoft.com/office/drawing/2014/main" id="{979AE97D-8066-A045-A4B3-8C6A639EC3A6}"/>
                  </a:ext>
                </a:extLst>
              </p:cNvPr>
              <p:cNvSpPr/>
              <p:nvPr/>
            </p:nvSpPr>
            <p:spPr>
              <a:xfrm>
                <a:off x="9328542" y="3681756"/>
                <a:ext cx="616373" cy="616373"/>
              </a:xfrm>
              <a:prstGeom prst="flowChartAlternateProcess">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0" name="Alternate Process 329">
                <a:extLst>
                  <a:ext uri="{FF2B5EF4-FFF2-40B4-BE49-F238E27FC236}">
                    <a16:creationId xmlns:a16="http://schemas.microsoft.com/office/drawing/2014/main" id="{3091CE4C-BB11-544F-A61C-EAE97BB2D73F}"/>
                  </a:ext>
                </a:extLst>
              </p:cNvPr>
              <p:cNvSpPr>
                <a:spLocks noChangeAspect="1"/>
              </p:cNvSpPr>
              <p:nvPr/>
            </p:nvSpPr>
            <p:spPr>
              <a:xfrm>
                <a:off x="9413187" y="3772082"/>
                <a:ext cx="440267" cy="440267"/>
              </a:xfrm>
              <a:prstGeom prst="flowChartAlternateProcess">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1" name="Rectangle 330">
                <a:extLst>
                  <a:ext uri="{FF2B5EF4-FFF2-40B4-BE49-F238E27FC236}">
                    <a16:creationId xmlns:a16="http://schemas.microsoft.com/office/drawing/2014/main" id="{880C3E18-32D4-F948-BCBB-7B676F25A018}"/>
                  </a:ext>
                </a:extLst>
              </p:cNvPr>
              <p:cNvSpPr/>
              <p:nvPr/>
            </p:nvSpPr>
            <p:spPr>
              <a:xfrm>
                <a:off x="9383793" y="3824517"/>
                <a:ext cx="479811" cy="32944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rPr>
                  <a:t>ISA</a:t>
                </a:r>
                <a:endPar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03" name="Alternate Process 402">
              <a:extLst>
                <a:ext uri="{FF2B5EF4-FFF2-40B4-BE49-F238E27FC236}">
                  <a16:creationId xmlns:a16="http://schemas.microsoft.com/office/drawing/2014/main" id="{5FC3BDFA-A94E-B34F-BDB2-72466C92F8DF}"/>
                </a:ext>
              </a:extLst>
            </p:cNvPr>
            <p:cNvSpPr/>
            <p:nvPr/>
          </p:nvSpPr>
          <p:spPr>
            <a:xfrm>
              <a:off x="6396862" y="3213312"/>
              <a:ext cx="1226000" cy="347543"/>
            </a:xfrm>
            <a:prstGeom prst="flowChartAlternateProcess">
              <a:avLst/>
            </a:prstGeom>
            <a:solidFill>
              <a:srgbClr val="FFBFBF">
                <a:alpha val="20000"/>
              </a:srgbClr>
            </a:solid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tIns="52832" bIns="52832"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48" b="0" i="0" u="none" strike="noStrike" kern="1200" cap="none" spc="0" normalizeH="0" baseline="0" noProof="0" dirty="0" err="1">
                  <a:ln>
                    <a:noFill/>
                  </a:ln>
                  <a:solidFill>
                    <a:srgbClr val="C00000"/>
                  </a:solidFill>
                  <a:effectLst/>
                  <a:uLnTx/>
                  <a:uFillTx/>
                  <a:latin typeface="Cambria" panose="02040503050406030204" pitchFamily="18" charset="0"/>
                  <a:ea typeface="+mn-ea"/>
                  <a:cs typeface="Courier New" panose="02070309020205020404" pitchFamily="49" charset="0"/>
                </a:rPr>
                <a:t>bbop_new</a:t>
              </a:r>
              <a:endParaRPr kumimoji="0" lang="en-US" sz="1348" b="0"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p:sp>
          <p:nvSpPr>
            <p:cNvPr id="404" name="Rectangle 403">
              <a:extLst>
                <a:ext uri="{FF2B5EF4-FFF2-40B4-BE49-F238E27FC236}">
                  <a16:creationId xmlns:a16="http://schemas.microsoft.com/office/drawing/2014/main" id="{E378B32C-66DC-EE4B-9A94-EBF4BB4C270D}"/>
                </a:ext>
              </a:extLst>
            </p:cNvPr>
            <p:cNvSpPr/>
            <p:nvPr/>
          </p:nvSpPr>
          <p:spPr>
            <a:xfrm>
              <a:off x="6324048" y="3551596"/>
              <a:ext cx="1677062"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a:t>
              </a:r>
            </a:p>
          </p:txBody>
        </p:sp>
      </p:grpSp>
      <p:sp>
        <p:nvSpPr>
          <p:cNvPr id="417" name="Right Arrow 416">
            <a:extLst>
              <a:ext uri="{FF2B5EF4-FFF2-40B4-BE49-F238E27FC236}">
                <a16:creationId xmlns:a16="http://schemas.microsoft.com/office/drawing/2014/main" id="{15CAE4DC-0951-124F-ACDB-2F0D941D15E4}"/>
              </a:ext>
            </a:extLst>
          </p:cNvPr>
          <p:cNvSpPr/>
          <p:nvPr/>
        </p:nvSpPr>
        <p:spPr>
          <a:xfrm>
            <a:off x="4225141" y="1957109"/>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18" name="Rectangle 417">
            <a:extLst>
              <a:ext uri="{FF2B5EF4-FFF2-40B4-BE49-F238E27FC236}">
                <a16:creationId xmlns:a16="http://schemas.microsoft.com/office/drawing/2014/main" id="{66BB5B68-297B-8C48-BE99-8A29882E520B}"/>
              </a:ext>
            </a:extLst>
          </p:cNvPr>
          <p:cNvSpPr/>
          <p:nvPr/>
        </p:nvSpPr>
        <p:spPr>
          <a:xfrm>
            <a:off x="4220177" y="978920"/>
            <a:ext cx="2208216" cy="646331"/>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Step 2: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sequence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DRAM commands</a:t>
            </a:r>
            <a:endParaRPr kumimoji="0" lang="en-US" sz="18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endParaRPr>
          </a:p>
        </p:txBody>
      </p:sp>
      <p:cxnSp>
        <p:nvCxnSpPr>
          <p:cNvPr id="422" name="Straight Arrow Connector 421">
            <a:extLst>
              <a:ext uri="{FF2B5EF4-FFF2-40B4-BE49-F238E27FC236}">
                <a16:creationId xmlns:a16="http://schemas.microsoft.com/office/drawing/2014/main" id="{847CFCE8-060D-8545-A201-97FA8F015EC6}"/>
              </a:ext>
            </a:extLst>
          </p:cNvPr>
          <p:cNvCxnSpPr>
            <a:cxnSpLocks/>
          </p:cNvCxnSpPr>
          <p:nvPr/>
        </p:nvCxnSpPr>
        <p:spPr>
          <a:xfrm>
            <a:off x="6114413" y="2625799"/>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graphicFrame>
        <p:nvGraphicFramePr>
          <p:cNvPr id="486" name="Table 485">
            <a:extLst>
              <a:ext uri="{FF2B5EF4-FFF2-40B4-BE49-F238E27FC236}">
                <a16:creationId xmlns:a16="http://schemas.microsoft.com/office/drawing/2014/main" id="{78791F7B-E9B4-9249-8D57-C9EF7EE495EA}"/>
              </a:ext>
            </a:extLst>
          </p:cNvPr>
          <p:cNvGraphicFramePr>
            <a:graphicFrameLocks noGrp="1"/>
          </p:cNvGraphicFramePr>
          <p:nvPr/>
        </p:nvGraphicFramePr>
        <p:xfrm>
          <a:off x="209136" y="4358395"/>
          <a:ext cx="2444077" cy="1356352"/>
        </p:xfrm>
        <a:graphic>
          <a:graphicData uri="http://schemas.openxmlformats.org/drawingml/2006/table">
            <a:tbl>
              <a:tblPr firstRow="1" bandRow="1">
                <a:tableStyleId>{5940675A-B579-460E-94D1-54222C63F5DA}</a:tableStyleId>
              </a:tblPr>
              <a:tblGrid>
                <a:gridCol w="2444077">
                  <a:extLst>
                    <a:ext uri="{9D8B030D-6E8A-4147-A177-3AD203B41FA5}">
                      <a16:colId xmlns:a16="http://schemas.microsoft.com/office/drawing/2014/main" val="3411314267"/>
                    </a:ext>
                  </a:extLst>
                </a:gridCol>
              </a:tblGrid>
              <a:tr h="341188">
                <a:tc>
                  <a:txBody>
                    <a:bodyPr/>
                    <a:lstStyle/>
                    <a:p>
                      <a:r>
                        <a:rPr lang="en-US" sz="1500" b="1" dirty="0">
                          <a:latin typeface="Courier New" panose="02070309020205020404" pitchFamily="49" charset="0"/>
                          <a:cs typeface="Courier New" panose="02070309020205020404" pitchFamily="49" charset="0"/>
                        </a:rPr>
                        <a:t>foo ()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9050" cap="flat" cmpd="sng" algn="ctr">
                      <a:noFill/>
                      <a:prstDash val="sys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9564133"/>
                  </a:ext>
                </a:extLst>
              </a:tr>
              <a:tr h="204063">
                <a:tc>
                  <a:txBody>
                    <a:bodyPr/>
                    <a:lstStyle/>
                    <a:p>
                      <a:endParaRPr lang="en-US" sz="600" b="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110005"/>
                  </a:ext>
                </a:extLst>
              </a:tr>
              <a:tr h="341188">
                <a:tc>
                  <a:txBody>
                    <a:bodyPr/>
                    <a:lstStyle/>
                    <a:p>
                      <a:r>
                        <a:rPr lang="en-US" sz="1500" b="0" i="1" dirty="0">
                          <a:latin typeface="Courier New" panose="02070309020205020404" pitchFamily="49" charset="0"/>
                          <a:cs typeface="Courier New" panose="02070309020205020404" pitchFamily="49" charset="0"/>
                        </a:rPr>
                        <a:t> </a:t>
                      </a:r>
                      <a:r>
                        <a:rPr lang="en-US" sz="1500" b="0" i="1" dirty="0" err="1">
                          <a:solidFill>
                            <a:srgbClr val="C00000"/>
                          </a:solidFill>
                          <a:latin typeface="Courier New" panose="02070309020205020404" pitchFamily="49" charset="0"/>
                          <a:cs typeface="Courier New" panose="02070309020205020404" pitchFamily="49" charset="0"/>
                        </a:rPr>
                        <a:t>bbop_new</a:t>
                      </a:r>
                      <a:endParaRPr lang="en-US" sz="1500" b="0" i="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16655706"/>
                  </a:ext>
                </a:extLst>
              </a:tr>
              <a:tr h="425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2"/>
                          </a:solidFill>
                          <a:latin typeface="Courier New" panose="02070309020205020404" pitchFamily="49" charset="0"/>
                          <a:cs typeface="Courier New" panose="02070309020205020404" pitchFamily="49" charset="0"/>
                        </a:rPr>
                        <a:t>  </a:t>
                      </a:r>
                    </a:p>
                    <a:p>
                      <a:r>
                        <a:rPr lang="en-US" sz="1500" b="1" dirty="0">
                          <a:latin typeface="Courier New" panose="02070309020205020404" pitchFamily="49" charset="0"/>
                          <a:cs typeface="Courier New" panose="02070309020205020404" pitchFamily="49" charset="0"/>
                        </a:rPr>
                        <a:t>}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9050" cap="flat" cmpd="sng" algn="ctr">
                      <a:no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27320"/>
                  </a:ext>
                </a:extLst>
              </a:tr>
            </a:tbl>
          </a:graphicData>
        </a:graphic>
      </p:graphicFrame>
      <p:cxnSp>
        <p:nvCxnSpPr>
          <p:cNvPr id="490" name="Straight Arrow Connector 489">
            <a:extLst>
              <a:ext uri="{FF2B5EF4-FFF2-40B4-BE49-F238E27FC236}">
                <a16:creationId xmlns:a16="http://schemas.microsoft.com/office/drawing/2014/main" id="{3B85649E-AF19-C741-9832-0401BA82F27F}"/>
              </a:ext>
            </a:extLst>
          </p:cNvPr>
          <p:cNvCxnSpPr>
            <a:cxnSpLocks/>
          </p:cNvCxnSpPr>
          <p:nvPr/>
        </p:nvCxnSpPr>
        <p:spPr>
          <a:xfrm>
            <a:off x="4773682" y="4972819"/>
            <a:ext cx="239766" cy="0"/>
          </a:xfrm>
          <a:prstGeom prst="straightConnector1">
            <a:avLst/>
          </a:prstGeom>
          <a:ln w="254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514" name="Group 513">
            <a:extLst>
              <a:ext uri="{FF2B5EF4-FFF2-40B4-BE49-F238E27FC236}">
                <a16:creationId xmlns:a16="http://schemas.microsoft.com/office/drawing/2014/main" id="{A08F4D0E-7D3F-7A48-86B1-0434036B7964}"/>
              </a:ext>
            </a:extLst>
          </p:cNvPr>
          <p:cNvGrpSpPr/>
          <p:nvPr/>
        </p:nvGrpSpPr>
        <p:grpSpPr>
          <a:xfrm>
            <a:off x="3268356" y="4230462"/>
            <a:ext cx="1427824" cy="1662994"/>
            <a:chOff x="2217624" y="4009629"/>
            <a:chExt cx="741370" cy="863478"/>
          </a:xfrm>
        </p:grpSpPr>
        <p:sp>
          <p:nvSpPr>
            <p:cNvPr id="515" name="Rounded Rectangle 514">
              <a:extLst>
                <a:ext uri="{FF2B5EF4-FFF2-40B4-BE49-F238E27FC236}">
                  <a16:creationId xmlns:a16="http://schemas.microsoft.com/office/drawing/2014/main" id="{08AF774E-E94E-4947-BF44-FD03B960F8C4}"/>
                </a:ext>
              </a:extLst>
            </p:cNvPr>
            <p:cNvSpPr/>
            <p:nvPr/>
          </p:nvSpPr>
          <p:spPr>
            <a:xfrm>
              <a:off x="2217624" y="4009629"/>
              <a:ext cx="741370" cy="72341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6" name="Rectangle 515">
              <a:extLst>
                <a:ext uri="{FF2B5EF4-FFF2-40B4-BE49-F238E27FC236}">
                  <a16:creationId xmlns:a16="http://schemas.microsoft.com/office/drawing/2014/main" id="{DD609931-2E46-0A4C-B315-50004B55606A}"/>
                </a:ext>
              </a:extLst>
            </p:cNvPr>
            <p:cNvSpPr/>
            <p:nvPr/>
          </p:nvSpPr>
          <p:spPr>
            <a:xfrm>
              <a:off x="2263266" y="4697485"/>
              <a:ext cx="636798" cy="17562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Control Unit</a:t>
              </a:r>
            </a:p>
          </p:txBody>
        </p:sp>
        <p:grpSp>
          <p:nvGrpSpPr>
            <p:cNvPr id="517" name="Group 516">
              <a:extLst>
                <a:ext uri="{FF2B5EF4-FFF2-40B4-BE49-F238E27FC236}">
                  <a16:creationId xmlns:a16="http://schemas.microsoft.com/office/drawing/2014/main" id="{38957CF0-65A1-AA45-80C1-0E8CD7734AB4}"/>
                </a:ext>
              </a:extLst>
            </p:cNvPr>
            <p:cNvGrpSpPr/>
            <p:nvPr/>
          </p:nvGrpSpPr>
          <p:grpSpPr>
            <a:xfrm>
              <a:off x="2389421" y="4106286"/>
              <a:ext cx="472920" cy="530098"/>
              <a:chOff x="1825441" y="5257201"/>
              <a:chExt cx="348402" cy="390525"/>
            </a:xfrm>
          </p:grpSpPr>
          <p:sp>
            <p:nvSpPr>
              <p:cNvPr id="518" name="Oval 517">
                <a:extLst>
                  <a:ext uri="{FF2B5EF4-FFF2-40B4-BE49-F238E27FC236}">
                    <a16:creationId xmlns:a16="http://schemas.microsoft.com/office/drawing/2014/main" id="{82D077C6-3D0F-3541-A76C-EB4E48A284DB}"/>
                  </a:ext>
                </a:extLst>
              </p:cNvPr>
              <p:cNvSpPr/>
              <p:nvPr/>
            </p:nvSpPr>
            <p:spPr>
              <a:xfrm>
                <a:off x="1825441" y="525720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9" name="Oval 518">
                <a:extLst>
                  <a:ext uri="{FF2B5EF4-FFF2-40B4-BE49-F238E27FC236}">
                    <a16:creationId xmlns:a16="http://schemas.microsoft.com/office/drawing/2014/main" id="{AB48AD88-6CB8-1D40-843A-730A6C34712D}"/>
                  </a:ext>
                </a:extLst>
              </p:cNvPr>
              <p:cNvSpPr/>
              <p:nvPr/>
            </p:nvSpPr>
            <p:spPr>
              <a:xfrm>
                <a:off x="2054971" y="5374676"/>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0" name="Oval 519">
                <a:extLst>
                  <a:ext uri="{FF2B5EF4-FFF2-40B4-BE49-F238E27FC236}">
                    <a16:creationId xmlns:a16="http://schemas.microsoft.com/office/drawing/2014/main" id="{7F44A061-D99D-5A43-9E51-DE4141D729AD}"/>
                  </a:ext>
                </a:extLst>
              </p:cNvPr>
              <p:cNvSpPr/>
              <p:nvPr/>
            </p:nvSpPr>
            <p:spPr>
              <a:xfrm>
                <a:off x="1825441" y="553025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521" name="Curved Connector 520">
                <a:extLst>
                  <a:ext uri="{FF2B5EF4-FFF2-40B4-BE49-F238E27FC236}">
                    <a16:creationId xmlns:a16="http://schemas.microsoft.com/office/drawing/2014/main" id="{C9579566-E314-B146-8DAA-B14A04E4AFFF}"/>
                  </a:ext>
                </a:extLst>
              </p:cNvPr>
              <p:cNvCxnSpPr>
                <a:cxnSpLocks/>
                <a:stCxn id="518" idx="6"/>
                <a:endCxn id="519" idx="0"/>
              </p:cNvCxnSpPr>
              <p:nvPr/>
            </p:nvCxnSpPr>
            <p:spPr>
              <a:xfrm>
                <a:off x="1944313" y="5315939"/>
                <a:ext cx="170094" cy="58737"/>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2" name="Curved Connector 521">
                <a:extLst>
                  <a:ext uri="{FF2B5EF4-FFF2-40B4-BE49-F238E27FC236}">
                    <a16:creationId xmlns:a16="http://schemas.microsoft.com/office/drawing/2014/main" id="{3BED516E-BF3A-9747-9B5C-4087A9D12BE7}"/>
                  </a:ext>
                </a:extLst>
              </p:cNvPr>
              <p:cNvCxnSpPr>
                <a:cxnSpLocks/>
                <a:stCxn id="519" idx="2"/>
                <a:endCxn id="518" idx="4"/>
              </p:cNvCxnSpPr>
              <p:nvPr/>
            </p:nvCxnSpPr>
            <p:spPr>
              <a:xfrm rot="10800000">
                <a:off x="1884877" y="5374676"/>
                <a:ext cx="170094" cy="58738"/>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3" name="Curved Connector 522">
                <a:extLst>
                  <a:ext uri="{FF2B5EF4-FFF2-40B4-BE49-F238E27FC236}">
                    <a16:creationId xmlns:a16="http://schemas.microsoft.com/office/drawing/2014/main" id="{A76A2905-4981-4548-BFC9-8FA901B9F259}"/>
                  </a:ext>
                </a:extLst>
              </p:cNvPr>
              <p:cNvCxnSpPr>
                <a:cxnSpLocks/>
                <a:stCxn id="519" idx="4"/>
                <a:endCxn id="520" idx="6"/>
              </p:cNvCxnSpPr>
              <p:nvPr/>
            </p:nvCxnSpPr>
            <p:spPr>
              <a:xfrm rot="5400000">
                <a:off x="1980941" y="5455523"/>
                <a:ext cx="96838" cy="170094"/>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4" name="Curved Connector 523">
                <a:extLst>
                  <a:ext uri="{FF2B5EF4-FFF2-40B4-BE49-F238E27FC236}">
                    <a16:creationId xmlns:a16="http://schemas.microsoft.com/office/drawing/2014/main" id="{9FDFB617-090F-4840-B030-712021578D5C}"/>
                  </a:ext>
                </a:extLst>
              </p:cNvPr>
              <p:cNvCxnSpPr>
                <a:cxnSpLocks/>
                <a:stCxn id="520" idx="1"/>
                <a:endCxn id="518" idx="3"/>
              </p:cNvCxnSpPr>
              <p:nvPr/>
            </p:nvCxnSpPr>
            <p:spPr>
              <a:xfrm rot="5400000" flipH="1" flipV="1">
                <a:off x="1747858" y="5452464"/>
                <a:ext cx="189983" cy="12700"/>
              </a:xfrm>
              <a:prstGeom prst="curvedConnector3">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cxnSp>
        <p:nvCxnSpPr>
          <p:cNvPr id="491" name="Straight Arrow Connector 490">
            <a:extLst>
              <a:ext uri="{FF2B5EF4-FFF2-40B4-BE49-F238E27FC236}">
                <a16:creationId xmlns:a16="http://schemas.microsoft.com/office/drawing/2014/main" id="{B31F4B60-71E4-B941-8828-4F3B9440474D}"/>
              </a:ext>
            </a:extLst>
          </p:cNvPr>
          <p:cNvCxnSpPr>
            <a:cxnSpLocks/>
          </p:cNvCxnSpPr>
          <p:nvPr/>
        </p:nvCxnSpPr>
        <p:spPr>
          <a:xfrm>
            <a:off x="6855040" y="5072342"/>
            <a:ext cx="424333"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92" name="Oval 491">
            <a:extLst>
              <a:ext uri="{FF2B5EF4-FFF2-40B4-BE49-F238E27FC236}">
                <a16:creationId xmlns:a16="http://schemas.microsoft.com/office/drawing/2014/main" id="{12A4C154-7025-FD47-A024-BDD217DDFD58}"/>
              </a:ext>
            </a:extLst>
          </p:cNvPr>
          <p:cNvSpPr/>
          <p:nvPr/>
        </p:nvSpPr>
        <p:spPr>
          <a:xfrm rot="16200000" flipH="1">
            <a:off x="8866977" y="5952703"/>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3" name="Oval 492">
            <a:extLst>
              <a:ext uri="{FF2B5EF4-FFF2-40B4-BE49-F238E27FC236}">
                <a16:creationId xmlns:a16="http://schemas.microsoft.com/office/drawing/2014/main" id="{2874F35A-5065-F44D-AA27-27A15C79842D}"/>
              </a:ext>
            </a:extLst>
          </p:cNvPr>
          <p:cNvSpPr/>
          <p:nvPr/>
        </p:nvSpPr>
        <p:spPr>
          <a:xfrm rot="16200000" flipH="1">
            <a:off x="8866977" y="4841244"/>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nvGrpSpPr>
          <p:cNvPr id="7" name="Group 6">
            <a:extLst>
              <a:ext uri="{FF2B5EF4-FFF2-40B4-BE49-F238E27FC236}">
                <a16:creationId xmlns:a16="http://schemas.microsoft.com/office/drawing/2014/main" id="{9AFFF311-89B6-074A-8E50-84D97135160F}"/>
              </a:ext>
            </a:extLst>
          </p:cNvPr>
          <p:cNvGrpSpPr/>
          <p:nvPr/>
        </p:nvGrpSpPr>
        <p:grpSpPr>
          <a:xfrm>
            <a:off x="7378326" y="4574023"/>
            <a:ext cx="1598850" cy="1447274"/>
            <a:chOff x="7378326" y="4574023"/>
            <a:chExt cx="1598850" cy="1447274"/>
          </a:xfrm>
        </p:grpSpPr>
        <p:sp>
          <p:nvSpPr>
            <p:cNvPr id="481" name="Rounded Rectangle 480">
              <a:extLst>
                <a:ext uri="{FF2B5EF4-FFF2-40B4-BE49-F238E27FC236}">
                  <a16:creationId xmlns:a16="http://schemas.microsoft.com/office/drawing/2014/main" id="{4CC62BDE-543A-A646-AD15-2F6D0BA003C8}"/>
                </a:ext>
              </a:extLst>
            </p:cNvPr>
            <p:cNvSpPr/>
            <p:nvPr/>
          </p:nvSpPr>
          <p:spPr>
            <a:xfrm>
              <a:off x="7378326" y="4574023"/>
              <a:ext cx="1598850" cy="1447274"/>
            </a:xfrm>
            <a:prstGeom prst="roundRect">
              <a:avLst/>
            </a:prstGeom>
            <a:solidFill>
              <a:schemeClr val="bg1"/>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08" name="Rectangle 507">
              <a:extLst>
                <a:ext uri="{FF2B5EF4-FFF2-40B4-BE49-F238E27FC236}">
                  <a16:creationId xmlns:a16="http://schemas.microsoft.com/office/drawing/2014/main" id="{1674EF55-FBAC-C140-B105-969C7E8487A7}"/>
                </a:ext>
              </a:extLst>
            </p:cNvPr>
            <p:cNvSpPr/>
            <p:nvPr/>
          </p:nvSpPr>
          <p:spPr>
            <a:xfrm rot="16200000">
              <a:off x="7050052" y="5149985"/>
              <a:ext cx="1117742" cy="35900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prstClr val="black"/>
                  </a:solidFill>
                  <a:effectLst/>
                  <a:uLnTx/>
                  <a:uFillTx/>
                  <a:latin typeface="Cambria" panose="02040503050406030204" pitchFamily="18" charset="0"/>
                  <a:ea typeface="+mn-ea"/>
                  <a:cs typeface="Courier New" panose="02070309020205020404" pitchFamily="49" charset="0"/>
                </a:rPr>
                <a:t>ACT/PRE</a:t>
              </a:r>
            </a:p>
          </p:txBody>
        </p:sp>
        <p:cxnSp>
          <p:nvCxnSpPr>
            <p:cNvPr id="513" name="Straight Arrow Connector 512">
              <a:extLst>
                <a:ext uri="{FF2B5EF4-FFF2-40B4-BE49-F238E27FC236}">
                  <a16:creationId xmlns:a16="http://schemas.microsoft.com/office/drawing/2014/main" id="{67315A1D-7333-AF40-992D-CD542F832E8F}"/>
                </a:ext>
              </a:extLst>
            </p:cNvPr>
            <p:cNvCxnSpPr>
              <a:cxnSpLocks/>
            </p:cNvCxnSpPr>
            <p:nvPr/>
          </p:nvCxnSpPr>
          <p:spPr>
            <a:xfrm flipV="1">
              <a:off x="7756927" y="5327935"/>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686EEC01-1B3C-E648-9FD9-9FAA1DBE32F6}"/>
                </a:ext>
              </a:extLst>
            </p:cNvPr>
            <p:cNvGrpSpPr/>
            <p:nvPr/>
          </p:nvGrpSpPr>
          <p:grpSpPr>
            <a:xfrm>
              <a:off x="8308041" y="4657875"/>
              <a:ext cx="557538" cy="1269957"/>
              <a:chOff x="8308041" y="4657875"/>
              <a:chExt cx="557538" cy="1269957"/>
            </a:xfrm>
          </p:grpSpPr>
          <p:grpSp>
            <p:nvGrpSpPr>
              <p:cNvPr id="494" name="Group 493">
                <a:extLst>
                  <a:ext uri="{FF2B5EF4-FFF2-40B4-BE49-F238E27FC236}">
                    <a16:creationId xmlns:a16="http://schemas.microsoft.com/office/drawing/2014/main" id="{274DF094-4A4F-EE40-A2C8-396255F6A071}"/>
                  </a:ext>
                </a:extLst>
              </p:cNvPr>
              <p:cNvGrpSpPr/>
              <p:nvPr/>
            </p:nvGrpSpPr>
            <p:grpSpPr>
              <a:xfrm>
                <a:off x="8308041" y="4657875"/>
                <a:ext cx="557538" cy="1269957"/>
                <a:chOff x="4830795" y="4111398"/>
                <a:chExt cx="289491" cy="755921"/>
              </a:xfrm>
            </p:grpSpPr>
            <p:grpSp>
              <p:nvGrpSpPr>
                <p:cNvPr id="495" name="Group 494">
                  <a:extLst>
                    <a:ext uri="{FF2B5EF4-FFF2-40B4-BE49-F238E27FC236}">
                      <a16:creationId xmlns:a16="http://schemas.microsoft.com/office/drawing/2014/main" id="{E5755728-FCB9-8C4E-A32A-4028662ECD5C}"/>
                    </a:ext>
                  </a:extLst>
                </p:cNvPr>
                <p:cNvGrpSpPr/>
                <p:nvPr/>
              </p:nvGrpSpPr>
              <p:grpSpPr>
                <a:xfrm>
                  <a:off x="4830795" y="4111398"/>
                  <a:ext cx="289489" cy="755921"/>
                  <a:chOff x="4830795" y="4111398"/>
                  <a:chExt cx="289489" cy="755921"/>
                </a:xfrm>
              </p:grpSpPr>
              <p:sp>
                <p:nvSpPr>
                  <p:cNvPr id="497" name="Rectangle 496">
                    <a:extLst>
                      <a:ext uri="{FF2B5EF4-FFF2-40B4-BE49-F238E27FC236}">
                        <a16:creationId xmlns:a16="http://schemas.microsoft.com/office/drawing/2014/main" id="{4CF51F47-9CF9-E246-8AF7-923C6DFFD206}"/>
                      </a:ext>
                    </a:extLst>
                  </p:cNvPr>
                  <p:cNvSpPr/>
                  <p:nvPr/>
                </p:nvSpPr>
                <p:spPr>
                  <a:xfrm rot="16200000">
                    <a:off x="4614131" y="4344138"/>
                    <a:ext cx="722817" cy="289489"/>
                  </a:xfrm>
                  <a:prstGeom prst="rect">
                    <a:avLst/>
                  </a:prstGeom>
                  <a:solidFill>
                    <a:srgbClr val="70AD4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8" name="Oval 497">
                    <a:extLst>
                      <a:ext uri="{FF2B5EF4-FFF2-40B4-BE49-F238E27FC236}">
                        <a16:creationId xmlns:a16="http://schemas.microsoft.com/office/drawing/2014/main" id="{08F4B84C-DC65-DC4A-9941-F10662BD6C08}"/>
                      </a:ext>
                    </a:extLst>
                  </p:cNvPr>
                  <p:cNvSpPr/>
                  <p:nvPr/>
                </p:nvSpPr>
                <p:spPr>
                  <a:xfrm rot="16200000" flipH="1">
                    <a:off x="4928537"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9" name="Oval 498">
                    <a:extLst>
                      <a:ext uri="{FF2B5EF4-FFF2-40B4-BE49-F238E27FC236}">
                        <a16:creationId xmlns:a16="http://schemas.microsoft.com/office/drawing/2014/main" id="{E795B588-B028-1E44-97F4-6AC8A2F616A4}"/>
                      </a:ext>
                    </a:extLst>
                  </p:cNvPr>
                  <p:cNvSpPr/>
                  <p:nvPr/>
                </p:nvSpPr>
                <p:spPr>
                  <a:xfrm rot="16200000" flipH="1">
                    <a:off x="5018879"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0" name="Oval 499">
                    <a:extLst>
                      <a:ext uri="{FF2B5EF4-FFF2-40B4-BE49-F238E27FC236}">
                        <a16:creationId xmlns:a16="http://schemas.microsoft.com/office/drawing/2014/main" id="{189C9B04-5FAE-244B-9F2B-53D0DCC3CAEB}"/>
                      </a:ext>
                    </a:extLst>
                  </p:cNvPr>
                  <p:cNvSpPr/>
                  <p:nvPr/>
                </p:nvSpPr>
                <p:spPr>
                  <a:xfrm rot="16200000" flipH="1">
                    <a:off x="4928537"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1" name="Oval 500">
                    <a:extLst>
                      <a:ext uri="{FF2B5EF4-FFF2-40B4-BE49-F238E27FC236}">
                        <a16:creationId xmlns:a16="http://schemas.microsoft.com/office/drawing/2014/main" id="{EBEE26E3-3CFD-3E45-AFAA-C5A356787197}"/>
                      </a:ext>
                    </a:extLst>
                  </p:cNvPr>
                  <p:cNvSpPr/>
                  <p:nvPr/>
                </p:nvSpPr>
                <p:spPr>
                  <a:xfrm rot="16200000" flipH="1">
                    <a:off x="5018879"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96" name="Rectangle 495">
                  <a:extLst>
                    <a:ext uri="{FF2B5EF4-FFF2-40B4-BE49-F238E27FC236}">
                      <a16:creationId xmlns:a16="http://schemas.microsoft.com/office/drawing/2014/main" id="{D894887A-25F1-1F44-BEEE-9C506341120D}"/>
                    </a:ext>
                  </a:extLst>
                </p:cNvPr>
                <p:cNvSpPr/>
                <p:nvPr/>
              </p:nvSpPr>
              <p:spPr>
                <a:xfrm rot="16200000">
                  <a:off x="4819059" y="4476133"/>
                  <a:ext cx="575362" cy="27093"/>
                </a:xfrm>
                <a:prstGeom prst="rect">
                  <a:avLst/>
                </a:prstGeom>
                <a:pattFill prst="dkVert">
                  <a:fgClr>
                    <a:srgbClr val="FFC000">
                      <a:lumMod val="60000"/>
                      <a:lumOff val="40000"/>
                    </a:srgbClr>
                  </a:fgClr>
                  <a:bgClr>
                    <a:sysClr val="window" lastClr="FFFFFF"/>
                  </a:bgClr>
                </a:patt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grpSp>
            <p:nvGrpSpPr>
              <p:cNvPr id="502" name="Group 501">
                <a:extLst>
                  <a:ext uri="{FF2B5EF4-FFF2-40B4-BE49-F238E27FC236}">
                    <a16:creationId xmlns:a16="http://schemas.microsoft.com/office/drawing/2014/main" id="{2DB1DD8B-FB18-8849-9A9F-035F264A4AC8}"/>
                  </a:ext>
                </a:extLst>
              </p:cNvPr>
              <p:cNvGrpSpPr/>
              <p:nvPr/>
            </p:nvGrpSpPr>
            <p:grpSpPr>
              <a:xfrm rot="16200000">
                <a:off x="8185361" y="5143465"/>
                <a:ext cx="756076" cy="293602"/>
                <a:chOff x="4340198" y="1826549"/>
                <a:chExt cx="485918" cy="276639"/>
              </a:xfrm>
            </p:grpSpPr>
            <p:sp>
              <p:nvSpPr>
                <p:cNvPr id="503" name="Rectangle 502">
                  <a:extLst>
                    <a:ext uri="{FF2B5EF4-FFF2-40B4-BE49-F238E27FC236}">
                      <a16:creationId xmlns:a16="http://schemas.microsoft.com/office/drawing/2014/main" id="{8F40DD31-E5D3-1949-BB4A-77B0A48B9C3C}"/>
                    </a:ext>
                  </a:extLst>
                </p:cNvPr>
                <p:cNvSpPr/>
                <p:nvPr/>
              </p:nvSpPr>
              <p:spPr>
                <a:xfrm>
                  <a:off x="4340198" y="1826549"/>
                  <a:ext cx="174612" cy="276637"/>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4" name="Rectangle 503">
                  <a:extLst>
                    <a:ext uri="{FF2B5EF4-FFF2-40B4-BE49-F238E27FC236}">
                      <a16:creationId xmlns:a16="http://schemas.microsoft.com/office/drawing/2014/main" id="{A95F48CB-8E25-8B4E-AE80-FF1A55ADD162}"/>
                    </a:ext>
                  </a:extLst>
                </p:cNvPr>
                <p:cNvSpPr/>
                <p:nvPr/>
              </p:nvSpPr>
              <p:spPr>
                <a:xfrm>
                  <a:off x="4651504" y="1826550"/>
                  <a:ext cx="174612" cy="276638"/>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528" name="Oval 527">
                <a:extLst>
                  <a:ext uri="{FF2B5EF4-FFF2-40B4-BE49-F238E27FC236}">
                    <a16:creationId xmlns:a16="http://schemas.microsoft.com/office/drawing/2014/main" id="{18A4C544-1AC7-8549-9BF1-30B0708AB663}"/>
                  </a:ext>
                </a:extLst>
              </p:cNvPr>
              <p:cNvSpPr>
                <a:spLocks noChangeAspect="1"/>
              </p:cNvSpPr>
              <p:nvPr/>
            </p:nvSpPr>
            <p:spPr>
              <a:xfrm>
                <a:off x="8788782" y="582428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9" name="Oval 528">
                <a:extLst>
                  <a:ext uri="{FF2B5EF4-FFF2-40B4-BE49-F238E27FC236}">
                    <a16:creationId xmlns:a16="http://schemas.microsoft.com/office/drawing/2014/main" id="{5EC38BF4-30F8-1543-A138-A684F818BBD9}"/>
                  </a:ext>
                </a:extLst>
              </p:cNvPr>
              <p:cNvSpPr>
                <a:spLocks noChangeAspect="1"/>
              </p:cNvSpPr>
              <p:nvPr/>
            </p:nvSpPr>
            <p:spPr>
              <a:xfrm>
                <a:off x="8782340" y="472079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graphicFrame>
        <p:nvGraphicFramePr>
          <p:cNvPr id="531" name="Table 530">
            <a:extLst>
              <a:ext uri="{FF2B5EF4-FFF2-40B4-BE49-F238E27FC236}">
                <a16:creationId xmlns:a16="http://schemas.microsoft.com/office/drawing/2014/main" id="{1229032C-D001-F644-92AC-B94E443D54F6}"/>
              </a:ext>
            </a:extLst>
          </p:cNvPr>
          <p:cNvGraphicFramePr>
            <a:graphicFrameLocks noGrp="1"/>
          </p:cNvGraphicFramePr>
          <p:nvPr/>
        </p:nvGraphicFramePr>
        <p:xfrm>
          <a:off x="5082745" y="4275721"/>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ACT/PRE/PRE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33" name="Straight Connector 532">
            <a:extLst>
              <a:ext uri="{FF2B5EF4-FFF2-40B4-BE49-F238E27FC236}">
                <a16:creationId xmlns:a16="http://schemas.microsoft.com/office/drawing/2014/main" id="{9F194B97-A4A4-1F4A-A3A1-1A1C65904476}"/>
              </a:ext>
            </a:extLst>
          </p:cNvPr>
          <p:cNvCxnSpPr/>
          <p:nvPr/>
        </p:nvCxnSpPr>
        <p:spPr>
          <a:xfrm>
            <a:off x="129785" y="3596854"/>
            <a:ext cx="8884429" cy="0"/>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535" name="Group 534">
            <a:extLst>
              <a:ext uri="{FF2B5EF4-FFF2-40B4-BE49-F238E27FC236}">
                <a16:creationId xmlns:a16="http://schemas.microsoft.com/office/drawing/2014/main" id="{96685389-20B3-8146-B6CF-E569C240BE1C}"/>
              </a:ext>
            </a:extLst>
          </p:cNvPr>
          <p:cNvGrpSpPr/>
          <p:nvPr/>
        </p:nvGrpSpPr>
        <p:grpSpPr>
          <a:xfrm>
            <a:off x="2307434" y="931164"/>
            <a:ext cx="1931355" cy="2049796"/>
            <a:chOff x="2307434" y="1557252"/>
            <a:chExt cx="1931355" cy="2049796"/>
          </a:xfrm>
        </p:grpSpPr>
        <p:grpSp>
          <p:nvGrpSpPr>
            <p:cNvPr id="416" name="Group 415">
              <a:extLst>
                <a:ext uri="{FF2B5EF4-FFF2-40B4-BE49-F238E27FC236}">
                  <a16:creationId xmlns:a16="http://schemas.microsoft.com/office/drawing/2014/main" id="{D06BFF73-B8EA-3D47-ADEB-7CFAD8555C79}"/>
                </a:ext>
              </a:extLst>
            </p:cNvPr>
            <p:cNvGrpSpPr/>
            <p:nvPr/>
          </p:nvGrpSpPr>
          <p:grpSpPr>
            <a:xfrm>
              <a:off x="2660496" y="1557252"/>
              <a:ext cx="1578293" cy="2049796"/>
              <a:chOff x="2755612" y="1974313"/>
              <a:chExt cx="1578293" cy="2049796"/>
            </a:xfrm>
          </p:grpSpPr>
          <p:grpSp>
            <p:nvGrpSpPr>
              <p:cNvPr id="414" name="Group 413">
                <a:extLst>
                  <a:ext uri="{FF2B5EF4-FFF2-40B4-BE49-F238E27FC236}">
                    <a16:creationId xmlns:a16="http://schemas.microsoft.com/office/drawing/2014/main" id="{8D26F9AA-55CA-5743-8D81-55784DD770A5}"/>
                  </a:ext>
                </a:extLst>
              </p:cNvPr>
              <p:cNvGrpSpPr/>
              <p:nvPr/>
            </p:nvGrpSpPr>
            <p:grpSpPr>
              <a:xfrm>
                <a:off x="2755612" y="2475443"/>
                <a:ext cx="1578293" cy="1548666"/>
                <a:chOff x="3211452" y="2874384"/>
                <a:chExt cx="1578293" cy="1548666"/>
              </a:xfrm>
            </p:grpSpPr>
            <p:sp>
              <p:nvSpPr>
                <p:cNvPr id="379" name="Rounded Rectangle 378">
                  <a:extLst>
                    <a:ext uri="{FF2B5EF4-FFF2-40B4-BE49-F238E27FC236}">
                      <a16:creationId xmlns:a16="http://schemas.microsoft.com/office/drawing/2014/main" id="{2E7BFECB-70FA-7F47-80F2-805C0314D392}"/>
                    </a:ext>
                  </a:extLst>
                </p:cNvPr>
                <p:cNvSpPr/>
                <p:nvPr/>
              </p:nvSpPr>
              <p:spPr>
                <a:xfrm>
                  <a:off x="3211452" y="2874384"/>
                  <a:ext cx="1466613" cy="1204068"/>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8" name="Group 407">
                  <a:extLst>
                    <a:ext uri="{FF2B5EF4-FFF2-40B4-BE49-F238E27FC236}">
                      <a16:creationId xmlns:a16="http://schemas.microsoft.com/office/drawing/2014/main" id="{A14FF517-2E12-FC47-882D-2E8C59A93BBB}"/>
                    </a:ext>
                  </a:extLst>
                </p:cNvPr>
                <p:cNvGrpSpPr/>
                <p:nvPr/>
              </p:nvGrpSpPr>
              <p:grpSpPr>
                <a:xfrm>
                  <a:off x="3412005" y="3198852"/>
                  <a:ext cx="1161942" cy="528322"/>
                  <a:chOff x="3412005" y="3198852"/>
                  <a:chExt cx="1161942" cy="528322"/>
                </a:xfrm>
              </p:grpSpPr>
              <p:grpSp>
                <p:nvGrpSpPr>
                  <p:cNvPr id="381" name="Group 380">
                    <a:extLst>
                      <a:ext uri="{FF2B5EF4-FFF2-40B4-BE49-F238E27FC236}">
                        <a16:creationId xmlns:a16="http://schemas.microsoft.com/office/drawing/2014/main" id="{2E0EFF5E-6202-DA47-8AD7-65046C1735C1}"/>
                      </a:ext>
                    </a:extLst>
                  </p:cNvPr>
                  <p:cNvGrpSpPr/>
                  <p:nvPr/>
                </p:nvGrpSpPr>
                <p:grpSpPr>
                  <a:xfrm>
                    <a:off x="3412005" y="3198852"/>
                    <a:ext cx="1128558" cy="528322"/>
                    <a:chOff x="1332999" y="4174190"/>
                    <a:chExt cx="1175252" cy="550180"/>
                  </a:xfrm>
                </p:grpSpPr>
                <p:grpSp>
                  <p:nvGrpSpPr>
                    <p:cNvPr id="383" name="Group 382">
                      <a:extLst>
                        <a:ext uri="{FF2B5EF4-FFF2-40B4-BE49-F238E27FC236}">
                          <a16:creationId xmlns:a16="http://schemas.microsoft.com/office/drawing/2014/main" id="{90112E02-8E4D-764B-81E5-B5AE43416020}"/>
                        </a:ext>
                      </a:extLst>
                    </p:cNvPr>
                    <p:cNvGrpSpPr/>
                    <p:nvPr/>
                  </p:nvGrpSpPr>
                  <p:grpSpPr>
                    <a:xfrm>
                      <a:off x="2147787" y="4431167"/>
                      <a:ext cx="360464" cy="69048"/>
                      <a:chOff x="4793112" y="4167661"/>
                      <a:chExt cx="360464" cy="69048"/>
                    </a:xfrm>
                  </p:grpSpPr>
                  <p:cxnSp>
                    <p:nvCxnSpPr>
                      <p:cNvPr id="394" name="Straight Connector 393">
                        <a:extLst>
                          <a:ext uri="{FF2B5EF4-FFF2-40B4-BE49-F238E27FC236}">
                            <a16:creationId xmlns:a16="http://schemas.microsoft.com/office/drawing/2014/main" id="{0F5DE70C-DCDB-9047-8B2D-0972443A5BD8}"/>
                          </a:ext>
                        </a:extLst>
                      </p:cNvPr>
                      <p:cNvCxnSpPr/>
                      <p:nvPr/>
                    </p:nvCxnSpPr>
                    <p:spPr>
                      <a:xfrm flipH="1">
                        <a:off x="4793112" y="4202185"/>
                        <a:ext cx="345242" cy="0"/>
                      </a:xfrm>
                      <a:prstGeom prst="line">
                        <a:avLst/>
                      </a:prstGeom>
                      <a:solidFill>
                        <a:schemeClr val="tx1"/>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5" name="Flowchart: Connector 11">
                        <a:extLst>
                          <a:ext uri="{FF2B5EF4-FFF2-40B4-BE49-F238E27FC236}">
                            <a16:creationId xmlns:a16="http://schemas.microsoft.com/office/drawing/2014/main" id="{2632382D-A056-FD43-AD2C-A7F8EA1831BF}"/>
                          </a:ext>
                        </a:extLst>
                      </p:cNvPr>
                      <p:cNvSpPr/>
                      <p:nvPr/>
                    </p:nvSpPr>
                    <p:spPr>
                      <a:xfrm>
                        <a:off x="5084528" y="4167661"/>
                        <a:ext cx="69048"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4" name="Group 383">
                      <a:extLst>
                        <a:ext uri="{FF2B5EF4-FFF2-40B4-BE49-F238E27FC236}">
                          <a16:creationId xmlns:a16="http://schemas.microsoft.com/office/drawing/2014/main" id="{DC6B394D-4AC6-4D4B-9472-BE87C07F22F8}"/>
                        </a:ext>
                      </a:extLst>
                    </p:cNvPr>
                    <p:cNvGrpSpPr/>
                    <p:nvPr/>
                  </p:nvGrpSpPr>
                  <p:grpSpPr>
                    <a:xfrm>
                      <a:off x="1333740" y="4250347"/>
                      <a:ext cx="414294" cy="69048"/>
                      <a:chOff x="3838217" y="3992220"/>
                      <a:chExt cx="414294" cy="69048"/>
                    </a:xfrm>
                  </p:grpSpPr>
                  <p:cxnSp>
                    <p:nvCxnSpPr>
                      <p:cNvPr id="392" name="Straight Connector 391">
                        <a:extLst>
                          <a:ext uri="{FF2B5EF4-FFF2-40B4-BE49-F238E27FC236}">
                            <a16:creationId xmlns:a16="http://schemas.microsoft.com/office/drawing/2014/main" id="{7430DEA5-979B-1E4D-8B44-1B147801909E}"/>
                          </a:ext>
                        </a:extLst>
                      </p:cNvPr>
                      <p:cNvCxnSpPr/>
                      <p:nvPr/>
                    </p:nvCxnSpPr>
                    <p:spPr>
                      <a:xfrm flipH="1">
                        <a:off x="3907266" y="4026731"/>
                        <a:ext cx="345245" cy="0"/>
                      </a:xfrm>
                      <a:prstGeom prst="line">
                        <a:avLst/>
                      </a:prstGeom>
                      <a:solidFill>
                        <a:schemeClr val="tx1"/>
                      </a:solidFill>
                      <a:ln w="12700" cap="flat" cmpd="sng" algn="ctr">
                        <a:solidFill>
                          <a:schemeClr val="tx1"/>
                        </a:solidFill>
                        <a:prstDash val="solid"/>
                      </a:ln>
                      <a:effectLst/>
                    </p:spPr>
                  </p:cxnSp>
                  <p:sp>
                    <p:nvSpPr>
                      <p:cNvPr id="393" name="Flowchart: Connector 8">
                        <a:extLst>
                          <a:ext uri="{FF2B5EF4-FFF2-40B4-BE49-F238E27FC236}">
                            <a16:creationId xmlns:a16="http://schemas.microsoft.com/office/drawing/2014/main" id="{E95AB8CB-F0A3-7D42-88D4-8FD7C5BFF50F}"/>
                          </a:ext>
                        </a:extLst>
                      </p:cNvPr>
                      <p:cNvSpPr/>
                      <p:nvPr/>
                    </p:nvSpPr>
                    <p:spPr>
                      <a:xfrm>
                        <a:off x="3838217" y="3992220"/>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5" name="Group 384">
                      <a:extLst>
                        <a:ext uri="{FF2B5EF4-FFF2-40B4-BE49-F238E27FC236}">
                          <a16:creationId xmlns:a16="http://schemas.microsoft.com/office/drawing/2014/main" id="{1C6DFE12-5613-F64E-9744-3B5530C3E624}"/>
                        </a:ext>
                      </a:extLst>
                    </p:cNvPr>
                    <p:cNvGrpSpPr/>
                    <p:nvPr/>
                  </p:nvGrpSpPr>
                  <p:grpSpPr>
                    <a:xfrm>
                      <a:off x="1341169" y="4431167"/>
                      <a:ext cx="406864" cy="69048"/>
                      <a:chOff x="3845646" y="4269682"/>
                      <a:chExt cx="406864" cy="69048"/>
                    </a:xfrm>
                  </p:grpSpPr>
                  <p:cxnSp>
                    <p:nvCxnSpPr>
                      <p:cNvPr id="390" name="Straight Connector 389">
                        <a:extLst>
                          <a:ext uri="{FF2B5EF4-FFF2-40B4-BE49-F238E27FC236}">
                            <a16:creationId xmlns:a16="http://schemas.microsoft.com/office/drawing/2014/main" id="{5923A7B9-B94E-A848-A136-F6DE99FC773A}"/>
                          </a:ext>
                        </a:extLst>
                      </p:cNvPr>
                      <p:cNvCxnSpPr/>
                      <p:nvPr/>
                    </p:nvCxnSpPr>
                    <p:spPr>
                      <a:xfrm flipH="1">
                        <a:off x="3907266" y="4304207"/>
                        <a:ext cx="345244" cy="0"/>
                      </a:xfrm>
                      <a:prstGeom prst="line">
                        <a:avLst/>
                      </a:prstGeom>
                      <a:solidFill>
                        <a:schemeClr val="tx1"/>
                      </a:solidFill>
                      <a:ln w="12700" cap="flat" cmpd="sng" algn="ctr">
                        <a:solidFill>
                          <a:schemeClr val="tx1"/>
                        </a:solidFill>
                        <a:prstDash val="solid"/>
                      </a:ln>
                      <a:effectLst/>
                    </p:spPr>
                  </p:cxnSp>
                  <p:sp>
                    <p:nvSpPr>
                      <p:cNvPr id="391" name="Flowchart: Connector 9">
                        <a:extLst>
                          <a:ext uri="{FF2B5EF4-FFF2-40B4-BE49-F238E27FC236}">
                            <a16:creationId xmlns:a16="http://schemas.microsoft.com/office/drawing/2014/main" id="{4B77B613-2F03-6E4A-AD34-B8504D238286}"/>
                          </a:ext>
                        </a:extLst>
                      </p:cNvPr>
                      <p:cNvSpPr/>
                      <p:nvPr/>
                    </p:nvSpPr>
                    <p:spPr>
                      <a:xfrm>
                        <a:off x="3845646" y="4269682"/>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6" name="Group 385">
                      <a:extLst>
                        <a:ext uri="{FF2B5EF4-FFF2-40B4-BE49-F238E27FC236}">
                          <a16:creationId xmlns:a16="http://schemas.microsoft.com/office/drawing/2014/main" id="{C0A2E64F-6546-F042-811A-622AC14A99B1}"/>
                        </a:ext>
                      </a:extLst>
                    </p:cNvPr>
                    <p:cNvGrpSpPr/>
                    <p:nvPr/>
                  </p:nvGrpSpPr>
                  <p:grpSpPr>
                    <a:xfrm>
                      <a:off x="1332999" y="4593843"/>
                      <a:ext cx="390964" cy="69048"/>
                      <a:chOff x="3845645" y="4571954"/>
                      <a:chExt cx="390964" cy="69048"/>
                    </a:xfrm>
                  </p:grpSpPr>
                  <p:sp>
                    <p:nvSpPr>
                      <p:cNvPr id="388" name="Flowchart: Connector 9">
                        <a:extLst>
                          <a:ext uri="{FF2B5EF4-FFF2-40B4-BE49-F238E27FC236}">
                            <a16:creationId xmlns:a16="http://schemas.microsoft.com/office/drawing/2014/main" id="{CFB88838-9CFC-BE4E-998E-9F66DC098730}"/>
                          </a:ext>
                        </a:extLst>
                      </p:cNvPr>
                      <p:cNvSpPr/>
                      <p:nvPr/>
                    </p:nvSpPr>
                    <p:spPr>
                      <a:xfrm>
                        <a:off x="3845645" y="4571954"/>
                        <a:ext cx="69047"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389" name="Straight Connector 388">
                        <a:extLst>
                          <a:ext uri="{FF2B5EF4-FFF2-40B4-BE49-F238E27FC236}">
                            <a16:creationId xmlns:a16="http://schemas.microsoft.com/office/drawing/2014/main" id="{38D784D0-9C48-EA4C-9B1D-0EDF227F3BAE}"/>
                          </a:ext>
                        </a:extLst>
                      </p:cNvPr>
                      <p:cNvCxnSpPr/>
                      <p:nvPr/>
                    </p:nvCxnSpPr>
                    <p:spPr>
                      <a:xfrm flipH="1">
                        <a:off x="3891367" y="4615548"/>
                        <a:ext cx="345242" cy="0"/>
                      </a:xfrm>
                      <a:prstGeom prst="line">
                        <a:avLst/>
                      </a:prstGeom>
                      <a:solidFill>
                        <a:schemeClr val="tx1"/>
                      </a:solidFill>
                      <a:ln w="12700" cap="flat" cmpd="sng" algn="ctr">
                        <a:solidFill>
                          <a:schemeClr val="tx1"/>
                        </a:solidFill>
                        <a:prstDash val="solid"/>
                      </a:ln>
                      <a:effectLst/>
                    </p:spPr>
                  </p:cxnSp>
                </p:grpSp>
                <p:sp>
                  <p:nvSpPr>
                    <p:cNvPr id="387" name="Oval 386">
                      <a:extLst>
                        <a:ext uri="{FF2B5EF4-FFF2-40B4-BE49-F238E27FC236}">
                          <a16:creationId xmlns:a16="http://schemas.microsoft.com/office/drawing/2014/main" id="{B9309423-001F-EC4B-A985-B4DEBFFAD982}"/>
                        </a:ext>
                      </a:extLst>
                    </p:cNvPr>
                    <p:cNvSpPr>
                      <a:spLocks noChangeAspect="1"/>
                    </p:cNvSpPr>
                    <p:nvPr/>
                  </p:nvSpPr>
                  <p:spPr>
                    <a:xfrm>
                      <a:off x="1650303" y="4174190"/>
                      <a:ext cx="550179" cy="550180"/>
                    </a:xfrm>
                    <a:prstGeom prst="ellipse">
                      <a:avLst/>
                    </a:prstGeom>
                    <a:solidFill>
                      <a:srgbClr val="D3DBD5"/>
                    </a:solidFill>
                    <a:ln w="127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US" sz="2022"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sp>
                <p:nvSpPr>
                  <p:cNvPr id="382" name="TextBox 381">
                    <a:extLst>
                      <a:ext uri="{FF2B5EF4-FFF2-40B4-BE49-F238E27FC236}">
                        <a16:creationId xmlns:a16="http://schemas.microsoft.com/office/drawing/2014/main" id="{0169CB78-9A64-3943-AAF8-0F621B786CF9}"/>
                      </a:ext>
                    </a:extLst>
                  </p:cNvPr>
                  <p:cNvSpPr txBox="1"/>
                  <p:nvPr/>
                </p:nvSpPr>
                <p:spPr>
                  <a:xfrm>
                    <a:off x="3694179" y="3310909"/>
                    <a:ext cx="879768" cy="3294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a:t>
                    </a:r>
                  </a:p>
                </p:txBody>
              </p:sp>
            </p:grpSp>
            <p:sp>
              <p:nvSpPr>
                <p:cNvPr id="396" name="Rectangle 395">
                  <a:extLst>
                    <a:ext uri="{FF2B5EF4-FFF2-40B4-BE49-F238E27FC236}">
                      <a16:creationId xmlns:a16="http://schemas.microsoft.com/office/drawing/2014/main" id="{253C3A41-5E8D-9945-B93A-5F07E7684541}"/>
                    </a:ext>
                  </a:extLst>
                </p:cNvPr>
                <p:cNvSpPr/>
                <p:nvPr/>
              </p:nvSpPr>
              <p:spPr>
                <a:xfrm>
                  <a:off x="3226497" y="4084496"/>
                  <a:ext cx="156324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MAJ/NOT logic</a:t>
                  </a:r>
                </a:p>
              </p:txBody>
            </p:sp>
          </p:grpSp>
          <p:sp>
            <p:nvSpPr>
              <p:cNvPr id="415" name="Rectangle 414">
                <a:extLst>
                  <a:ext uri="{FF2B5EF4-FFF2-40B4-BE49-F238E27FC236}">
                    <a16:creationId xmlns:a16="http://schemas.microsoft.com/office/drawing/2014/main" id="{D2DF1CC8-CF8C-4941-8135-FD7570C97FD7}"/>
                  </a:ext>
                </a:extLst>
              </p:cNvPr>
              <p:cNvSpPr/>
              <p:nvPr/>
            </p:nvSpPr>
            <p:spPr>
              <a:xfrm>
                <a:off x="2785695" y="1974313"/>
                <a:ext cx="1443920" cy="52322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1: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 logic</a:t>
                </a:r>
              </a:p>
            </p:txBody>
          </p:sp>
        </p:grpSp>
        <p:sp>
          <p:nvSpPr>
            <p:cNvPr id="534" name="Right Arrow 533">
              <a:extLst>
                <a:ext uri="{FF2B5EF4-FFF2-40B4-BE49-F238E27FC236}">
                  <a16:creationId xmlns:a16="http://schemas.microsoft.com/office/drawing/2014/main" id="{444D3331-2F50-DA42-AB1E-B39351D5CBEF}"/>
                </a:ext>
              </a:extLst>
            </p:cNvPr>
            <p:cNvSpPr/>
            <p:nvPr/>
          </p:nvSpPr>
          <p:spPr>
            <a:xfrm>
              <a:off x="2307434" y="2619261"/>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mc:AlternateContent xmlns:mc="http://schemas.openxmlformats.org/markup-compatibility/2006" xmlns:a14="http://schemas.microsoft.com/office/drawing/2010/main">
        <mc:Choice Requires="a14">
          <p:sp>
            <p:nvSpPr>
              <p:cNvPr id="156" name="Rectangle 155">
                <a:extLst>
                  <a:ext uri="{FF2B5EF4-FFF2-40B4-BE49-F238E27FC236}">
                    <a16:creationId xmlns:a16="http://schemas.microsoft.com/office/drawing/2014/main" id="{EF9D8263-4725-9041-8503-14C3B104646A}"/>
                  </a:ext>
                </a:extLst>
              </p:cNvPr>
              <p:cNvSpPr/>
              <p:nvPr/>
            </p:nvSpPr>
            <p:spPr>
              <a:xfrm>
                <a:off x="4548574" y="3029879"/>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1" i="1" u="none" strike="noStrike" kern="1200" cap="none" spc="0" normalizeH="0" baseline="0" noProof="0" smtClean="0">
                        <a:ln>
                          <a:noFill/>
                        </a:ln>
                        <a:solidFill>
                          <a:srgbClr val="C00000"/>
                        </a:solidFill>
                        <a:effectLst/>
                        <a:uLnTx/>
                        <a:uFillTx/>
                        <a:latin typeface="Cambria Math" panose="02040503050406030204" pitchFamily="18" charset="0"/>
                        <a:ea typeface="Cambria Math" panose="02040503050406030204" pitchFamily="18" charset="0"/>
                        <a:cs typeface="+mn-cs"/>
                      </a:rPr>
                      <m:t>𝝁</m:t>
                    </m:r>
                  </m:oMath>
                </a14:m>
                <a:r>
                  <a:rPr kumimoji="0" lang="en-US" sz="16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Program</a:t>
                </a:r>
              </a:p>
            </p:txBody>
          </p:sp>
        </mc:Choice>
        <mc:Fallback xmlns="">
          <p:sp>
            <p:nvSpPr>
              <p:cNvPr id="156" name="Rectangle 155">
                <a:extLst>
                  <a:ext uri="{FF2B5EF4-FFF2-40B4-BE49-F238E27FC236}">
                    <a16:creationId xmlns:a16="http://schemas.microsoft.com/office/drawing/2014/main" id="{EF9D8263-4725-9041-8503-14C3B104646A}"/>
                  </a:ext>
                </a:extLst>
              </p:cNvPr>
              <p:cNvSpPr>
                <a:spLocks noRot="1" noChangeAspect="1" noMove="1" noResize="1" noEditPoints="1" noAdjustHandles="1" noChangeArrowheads="1" noChangeShapeType="1" noTextEdit="1"/>
              </p:cNvSpPr>
              <p:nvPr/>
            </p:nvSpPr>
            <p:spPr>
              <a:xfrm>
                <a:off x="4548574" y="3029879"/>
                <a:ext cx="1559686" cy="338554"/>
              </a:xfrm>
              <a:prstGeom prst="rect">
                <a:avLst/>
              </a:prstGeom>
              <a:blipFill>
                <a:blip r:embed="rId4"/>
                <a:stretch>
                  <a:fillRect t="-3571" b="-214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ysClr val="windowText" lastClr="000000"/>
                                    </a:solidFill>
                                    <a:latin typeface="Cambria Math" panose="02040503050406030204" pitchFamily="18" charset="0"/>
                                    <a:ea typeface="Cambria Math" panose="02040503050406030204" pitchFamily="18" charset="0"/>
                                  </a:rPr>
                                  <m:t>𝜇</m:t>
                                </m:r>
                                <m:r>
                                  <a:rPr lang="en-US" sz="1300" b="0" i="1" smtClean="0">
                                    <a:solidFill>
                                      <a:sysClr val="windowText" lastClr="000000"/>
                                    </a:solidFill>
                                    <a:latin typeface="Cambria Math" panose="02040503050406030204" pitchFamily="18" charset="0"/>
                                    <a:ea typeface="Cambria Math" panose="02040503050406030204" pitchFamily="18" charset="0"/>
                                  </a:rPr>
                                  <m:t>𝑃𝑟𝑜𝑔𝑟𝑎𝑚</m:t>
                                </m:r>
                              </m:oMath>
                            </m:oMathPara>
                          </a14:m>
                          <a:endParaRPr lang="en-US" sz="1300" b="0" dirty="0"/>
                        </a:p>
                      </a:txBody>
                      <a:tcPr marL="121921" marR="121921" marT="0" marB="0">
                        <a:lnL w="12700" cmpd="sng">
                          <a:noFill/>
                        </a:lnL>
                        <a:lnT w="12700" cmpd="sng">
                          <a:noFill/>
                        </a:lnT>
                        <a:solidFill>
                          <a:schemeClr val="bg1"/>
                        </a:solid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rgbClr val="C00000"/>
                                    </a:solidFill>
                                    <a:latin typeface="Cambria Math" panose="02040503050406030204" pitchFamily="18" charset="0"/>
                                    <a:ea typeface="Cambria Math" panose="02040503050406030204" pitchFamily="18" charset="0"/>
                                  </a:rPr>
                                  <m:t>𝜇</m:t>
                                </m:r>
                                <m:r>
                                  <a:rPr lang="en-US" sz="1300" b="0" i="1" smtClean="0">
                                    <a:solidFill>
                                      <a:srgbClr val="C00000"/>
                                    </a:solidFill>
                                    <a:latin typeface="Cambria Math" panose="02040503050406030204" pitchFamily="18" charset="0"/>
                                    <a:ea typeface="Cambria Math" panose="02040503050406030204" pitchFamily="18" charset="0"/>
                                  </a:rPr>
                                  <m:t>𝑃𝑟𝑜𝑔𝑟𝑎𝑚</m:t>
                                </m:r>
                              </m:oMath>
                            </m:oMathPara>
                          </a14:m>
                          <a:endParaRPr lang="en-US" sz="1300" b="0" dirty="0">
                            <a:solidFill>
                              <a:srgbClr val="C00000"/>
                            </a:solidFill>
                          </a:endParaRPr>
                        </a:p>
                      </a:txBody>
                      <a:tcPr marL="121921" marR="121921" marT="0" marB="0">
                        <a:lnL w="12700" cmpd="sng">
                          <a:noFill/>
                        </a:lnL>
                        <a:lnB w="12700" cmpd="sng">
                          <a:noFill/>
                        </a:lnB>
                        <a:solidFill>
                          <a:srgbClr val="FFBFBF">
                            <a:alpha val="20000"/>
                          </a:srgbClr>
                        </a:solid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Choice>
        <mc:Fallback xmlns="">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endParaRPr lang="en-US"/>
                        </a:p>
                      </a:txBody>
                      <a:tcPr marL="121921" marR="121921" marT="0" marB="0">
                        <a:lnL w="12700" cmpd="sng">
                          <a:noFill/>
                        </a:lnL>
                        <a:lnT w="12700" cmpd="sng">
                          <a:noFill/>
                        </a:lnT>
                        <a:blipFill>
                          <a:blip r:embed="rId5"/>
                          <a:stretch>
                            <a:fillRect r="-103093" b="-104348"/>
                          </a:stretch>
                        </a:blip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endParaRPr lang="en-US"/>
                        </a:p>
                      </a:txBody>
                      <a:tcPr marL="121921" marR="121921" marT="0" marB="0">
                        <a:lnL w="12700" cmpd="sng">
                          <a:noFill/>
                        </a:lnL>
                        <a:lnB w="12700" cmpd="sng">
                          <a:noFill/>
                        </a:lnB>
                        <a:blipFill>
                          <a:blip r:embed="rId5"/>
                          <a:stretch>
                            <a:fillRect t="-100000" r="-103093" b="-4348"/>
                          </a:stretch>
                        </a:blip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Fallback>
      </mc:AlternateContent>
      <p:grpSp>
        <p:nvGrpSpPr>
          <p:cNvPr id="536" name="Group 535">
            <a:extLst>
              <a:ext uri="{FF2B5EF4-FFF2-40B4-BE49-F238E27FC236}">
                <a16:creationId xmlns:a16="http://schemas.microsoft.com/office/drawing/2014/main" id="{2560DD54-9826-2C47-AB02-2D240A0B9D80}"/>
              </a:ext>
            </a:extLst>
          </p:cNvPr>
          <p:cNvGrpSpPr/>
          <p:nvPr/>
        </p:nvGrpSpPr>
        <p:grpSpPr>
          <a:xfrm>
            <a:off x="6427968" y="1254721"/>
            <a:ext cx="2581861" cy="876925"/>
            <a:chOff x="6398771" y="1855706"/>
            <a:chExt cx="2581861" cy="876925"/>
          </a:xfrm>
        </p:grpSpPr>
        <p:grpSp>
          <p:nvGrpSpPr>
            <p:cNvPr id="411" name="Group 410">
              <a:extLst>
                <a:ext uri="{FF2B5EF4-FFF2-40B4-BE49-F238E27FC236}">
                  <a16:creationId xmlns:a16="http://schemas.microsoft.com/office/drawing/2014/main" id="{FF418A7D-059D-6D42-81F6-DBE7E7D21647}"/>
                </a:ext>
              </a:extLst>
            </p:cNvPr>
            <p:cNvGrpSpPr/>
            <p:nvPr/>
          </p:nvGrpSpPr>
          <p:grpSpPr>
            <a:xfrm>
              <a:off x="7799060" y="2499642"/>
              <a:ext cx="981071" cy="194415"/>
              <a:chOff x="8915995" y="2957417"/>
              <a:chExt cx="981071" cy="194415"/>
            </a:xfrm>
          </p:grpSpPr>
          <p:sp>
            <p:nvSpPr>
              <p:cNvPr id="318" name="Rectangle 317">
                <a:extLst>
                  <a:ext uri="{FF2B5EF4-FFF2-40B4-BE49-F238E27FC236}">
                    <a16:creationId xmlns:a16="http://schemas.microsoft.com/office/drawing/2014/main" id="{C992AC50-DC13-E74F-88D1-7802744C36A9}"/>
                  </a:ext>
                </a:extLst>
              </p:cNvPr>
              <p:cNvSpPr/>
              <p:nvPr/>
            </p:nvSpPr>
            <p:spPr>
              <a:xfrm>
                <a:off x="8915995" y="2960414"/>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19" name="Rectangle 318">
                <a:extLst>
                  <a:ext uri="{FF2B5EF4-FFF2-40B4-BE49-F238E27FC236}">
                    <a16:creationId xmlns:a16="http://schemas.microsoft.com/office/drawing/2014/main" id="{D80906D0-E127-714F-9EEF-4E0EBC42F894}"/>
                  </a:ext>
                </a:extLst>
              </p:cNvPr>
              <p:cNvSpPr/>
              <p:nvPr/>
            </p:nvSpPr>
            <p:spPr>
              <a:xfrm>
                <a:off x="9115367" y="2960414"/>
                <a:ext cx="193681" cy="181779"/>
              </a:xfrm>
              <a:prstGeom prst="rect">
                <a:avLst/>
              </a:prstGeom>
              <a:solidFill>
                <a:srgbClr val="FFF5CC"/>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0" name="Rectangle 319">
                <a:extLst>
                  <a:ext uri="{FF2B5EF4-FFF2-40B4-BE49-F238E27FC236}">
                    <a16:creationId xmlns:a16="http://schemas.microsoft.com/office/drawing/2014/main" id="{E73B4CC9-DBE2-9A44-A34E-CCAD535F3A01}"/>
                  </a:ext>
                </a:extLst>
              </p:cNvPr>
              <p:cNvSpPr/>
              <p:nvPr/>
            </p:nvSpPr>
            <p:spPr>
              <a:xfrm>
                <a:off x="9302399" y="2958834"/>
                <a:ext cx="193681" cy="181779"/>
              </a:xfrm>
              <a:prstGeom prst="rect">
                <a:avLst/>
              </a:prstGeom>
              <a:solidFill>
                <a:srgbClr val="CCDFFF"/>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1" name="Rectangle 320">
                <a:extLst>
                  <a:ext uri="{FF2B5EF4-FFF2-40B4-BE49-F238E27FC236}">
                    <a16:creationId xmlns:a16="http://schemas.microsoft.com/office/drawing/2014/main" id="{FD7D0DC0-81B9-D944-BADC-40C28F06EC59}"/>
                  </a:ext>
                </a:extLst>
              </p:cNvPr>
              <p:cNvSpPr/>
              <p:nvPr/>
            </p:nvSpPr>
            <p:spPr>
              <a:xfrm>
                <a:off x="9498287" y="2957417"/>
                <a:ext cx="193681" cy="181779"/>
              </a:xfrm>
              <a:prstGeom prst="rect">
                <a:avLst/>
              </a:prstGeom>
              <a:solidFill>
                <a:srgbClr val="A8D4AA"/>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2" name="Rectangle 321">
                <a:extLst>
                  <a:ext uri="{FF2B5EF4-FFF2-40B4-BE49-F238E27FC236}">
                    <a16:creationId xmlns:a16="http://schemas.microsoft.com/office/drawing/2014/main" id="{2BB41B32-4625-3E4E-879F-E44646621104}"/>
                  </a:ext>
                </a:extLst>
              </p:cNvPr>
              <p:cNvSpPr/>
              <p:nvPr/>
            </p:nvSpPr>
            <p:spPr>
              <a:xfrm>
                <a:off x="9695138" y="2958836"/>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3" name="Rectangle 322">
                <a:extLst>
                  <a:ext uri="{FF2B5EF4-FFF2-40B4-BE49-F238E27FC236}">
                    <a16:creationId xmlns:a16="http://schemas.microsoft.com/office/drawing/2014/main" id="{B16A6573-C63A-604E-BCF7-11033B6B437F}"/>
                  </a:ext>
                </a:extLst>
              </p:cNvPr>
              <p:cNvSpPr/>
              <p:nvPr/>
            </p:nvSpPr>
            <p:spPr>
              <a:xfrm>
                <a:off x="8924556" y="2970053"/>
                <a:ext cx="972510" cy="1817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sp>
          <p:nvSpPr>
            <p:cNvPr id="324" name="Alternate Process 323">
              <a:extLst>
                <a:ext uri="{FF2B5EF4-FFF2-40B4-BE49-F238E27FC236}">
                  <a16:creationId xmlns:a16="http://schemas.microsoft.com/office/drawing/2014/main" id="{38133FEE-43AB-C44A-8F12-40B52477EF96}"/>
                </a:ext>
              </a:extLst>
            </p:cNvPr>
            <p:cNvSpPr/>
            <p:nvPr/>
          </p:nvSpPr>
          <p:spPr>
            <a:xfrm>
              <a:off x="6413697" y="2171484"/>
              <a:ext cx="2507323" cy="561147"/>
            </a:xfrm>
            <a:prstGeom prst="flowChartAlternateProcess">
              <a:avLst/>
            </a:prstGeom>
            <a:no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rPr>
              </a:br>
              <a:endPar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mc:AlternateContent xmlns:mc="http://schemas.openxmlformats.org/markup-compatibility/2006" xmlns:a14="http://schemas.microsoft.com/office/drawing/2010/main">
          <mc:Choice Requires="a14">
            <p:sp>
              <p:nvSpPr>
                <p:cNvPr id="325" name="Rectangle 324">
                  <a:extLst>
                    <a:ext uri="{FF2B5EF4-FFF2-40B4-BE49-F238E27FC236}">
                      <a16:creationId xmlns:a16="http://schemas.microsoft.com/office/drawing/2014/main" id="{CDDEC419-1959-D94D-A13C-5010ED3DF0FC}"/>
                    </a:ext>
                  </a:extLst>
                </p:cNvPr>
                <p:cNvSpPr/>
                <p:nvPr/>
              </p:nvSpPr>
              <p:spPr>
                <a:xfrm>
                  <a:off x="6398771" y="1855706"/>
                  <a:ext cx="2581861"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14:m>
                    <m:oMath xmlns:m="http://schemas.openxmlformats.org/officeDocument/2006/math">
                      <m:r>
                        <a:rPr kumimoji="0" lang="en-US" sz="1600" b="0" i="1" u="none" strike="noStrike" kern="1200" cap="none" spc="0" normalizeH="0" baseline="0" noProof="0">
                          <a:ln>
                            <a:noFill/>
                          </a:ln>
                          <a:solidFill>
                            <a:srgbClr val="2E5597"/>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Program</a:t>
                  </a:r>
                </a:p>
              </p:txBody>
            </p:sp>
          </mc:Choice>
          <mc:Fallback xmlns="">
            <p:sp>
              <p:nvSpPr>
                <p:cNvPr id="325" name="Rectangle 324">
                  <a:extLst>
                    <a:ext uri="{FF2B5EF4-FFF2-40B4-BE49-F238E27FC236}">
                      <a16:creationId xmlns:a16="http://schemas.microsoft.com/office/drawing/2014/main" id="{CDDEC419-1959-D94D-A13C-5010ED3DF0FC}"/>
                    </a:ext>
                  </a:extLst>
                </p:cNvPr>
                <p:cNvSpPr>
                  <a:spLocks noRot="1" noChangeAspect="1" noMove="1" noResize="1" noEditPoints="1" noAdjustHandles="1" noChangeArrowheads="1" noChangeShapeType="1" noTextEdit="1"/>
                </p:cNvSpPr>
                <p:nvPr/>
              </p:nvSpPr>
              <p:spPr>
                <a:xfrm>
                  <a:off x="6398771" y="1855706"/>
                  <a:ext cx="2581861" cy="338554"/>
                </a:xfrm>
                <a:prstGeom prst="rect">
                  <a:avLst/>
                </a:prstGeom>
                <a:blipFill>
                  <a:blip r:embed="rId6"/>
                  <a:stretch>
                    <a:fillRect t="-3571" b="-21429"/>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510" name="Rectangle 509">
                <a:extLst>
                  <a:ext uri="{FF2B5EF4-FFF2-40B4-BE49-F238E27FC236}">
                    <a16:creationId xmlns:a16="http://schemas.microsoft.com/office/drawing/2014/main" id="{9C6CE501-A4E7-5B41-86A1-C530B64A3437}"/>
                  </a:ext>
                </a:extLst>
              </p:cNvPr>
              <p:cNvSpPr/>
              <p:nvPr/>
            </p:nvSpPr>
            <p:spPr>
              <a:xfrm>
                <a:off x="5062752" y="5549825"/>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510" name="Rectangle 509">
                <a:extLst>
                  <a:ext uri="{FF2B5EF4-FFF2-40B4-BE49-F238E27FC236}">
                    <a16:creationId xmlns:a16="http://schemas.microsoft.com/office/drawing/2014/main" id="{9C6CE501-A4E7-5B41-86A1-C530B64A3437}"/>
                  </a:ext>
                </a:extLst>
              </p:cNvPr>
              <p:cNvSpPr>
                <a:spLocks noRot="1" noChangeAspect="1" noMove="1" noResize="1" noEditPoints="1" noAdjustHandles="1" noChangeArrowheads="1" noChangeShapeType="1" noTextEdit="1"/>
              </p:cNvSpPr>
              <p:nvPr/>
            </p:nvSpPr>
            <p:spPr>
              <a:xfrm>
                <a:off x="5062752" y="5549825"/>
                <a:ext cx="1559686" cy="338554"/>
              </a:xfrm>
              <a:prstGeom prst="rect">
                <a:avLst/>
              </a:prstGeom>
              <a:blipFill>
                <a:blip r:embed="rId7"/>
                <a:stretch>
                  <a:fillRect t="-3571" b="-25000"/>
                </a:stretch>
              </a:blipFill>
            </p:spPr>
            <p:txBody>
              <a:bodyPr/>
              <a:lstStyle/>
              <a:p>
                <a:r>
                  <a:rPr lang="en-US">
                    <a:noFill/>
                  </a:rPr>
                  <a:t> </a:t>
                </a:r>
              </a:p>
            </p:txBody>
          </p:sp>
        </mc:Fallback>
      </mc:AlternateContent>
      <p:sp>
        <p:nvSpPr>
          <p:cNvPr id="165" name="Rectangle 164">
            <a:extLst>
              <a:ext uri="{FF2B5EF4-FFF2-40B4-BE49-F238E27FC236}">
                <a16:creationId xmlns:a16="http://schemas.microsoft.com/office/drawing/2014/main" id="{DD2E98AA-DF45-D64A-B53A-3F3B2469163E}"/>
              </a:ext>
            </a:extLst>
          </p:cNvPr>
          <p:cNvSpPr/>
          <p:nvPr/>
        </p:nvSpPr>
        <p:spPr>
          <a:xfrm>
            <a:off x="0" y="3715028"/>
            <a:ext cx="9144000" cy="2602066"/>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159" name="Slide Number Placeholder 3">
            <a:extLst>
              <a:ext uri="{FF2B5EF4-FFF2-40B4-BE49-F238E27FC236}">
                <a16:creationId xmlns:a16="http://schemas.microsoft.com/office/drawing/2014/main" id="{A9CBBECF-5E1A-C749-96EA-B5F9424AFE63}"/>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5811518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dirty="0">
                <a:latin typeface="Cambria" panose="02040503050406030204" pitchFamily="18" charset="0"/>
              </a:rPr>
              <a:t>Step 2: µProgram Generation</a:t>
            </a:r>
            <a:endParaRPr lang="en-US" sz="4000" b="1" dirty="0">
              <a:latin typeface="Cambria" panose="02040503050406030204" pitchFamily="18" charset="0"/>
            </a:endParaRPr>
          </a:p>
        </p:txBody>
      </p:sp>
      <p:sp>
        <p:nvSpPr>
          <p:cNvPr id="3" name="Content Placeholder 2">
            <a:extLst>
              <a:ext uri="{FF2B5EF4-FFF2-40B4-BE49-F238E27FC236}">
                <a16:creationId xmlns:a16="http://schemas.microsoft.com/office/drawing/2014/main" id="{2AA24493-947D-A44B-BC44-FBF7C8449BCF}"/>
              </a:ext>
            </a:extLst>
          </p:cNvPr>
          <p:cNvSpPr>
            <a:spLocks noGrp="1"/>
          </p:cNvSpPr>
          <p:nvPr>
            <p:ph idx="1"/>
          </p:nvPr>
        </p:nvSpPr>
        <p:spPr>
          <a:xfrm>
            <a:off x="28068" y="1138920"/>
            <a:ext cx="9144000" cy="5318753"/>
          </a:xfrm>
        </p:spPr>
        <p:txBody>
          <a:bodyPr/>
          <a:lstStyle/>
          <a:p>
            <a:r>
              <a:rPr lang="en-US" b="1" dirty="0">
                <a:solidFill>
                  <a:srgbClr val="C00000"/>
                </a:solidFill>
                <a:latin typeface="Cambria" panose="02040503050406030204" pitchFamily="18" charset="0"/>
              </a:rPr>
              <a:t>µProgram: </a:t>
            </a:r>
            <a:r>
              <a:rPr lang="en-US" dirty="0">
                <a:latin typeface="Cambria" panose="02040503050406030204" pitchFamily="18" charset="0"/>
              </a:rPr>
              <a:t>A series of </a:t>
            </a:r>
            <a:r>
              <a:rPr lang="en-US" dirty="0">
                <a:solidFill>
                  <a:schemeClr val="accent5"/>
                </a:solidFill>
                <a:latin typeface="Cambria" panose="02040503050406030204" pitchFamily="18" charset="0"/>
              </a:rPr>
              <a:t>microarchitectural operations </a:t>
            </a:r>
            <a:r>
              <a:rPr lang="en-US" dirty="0">
                <a:latin typeface="Cambria" panose="02040503050406030204" pitchFamily="18" charset="0"/>
              </a:rPr>
              <a:t>(e.g., ACT/PRE) that SIMDRAM uses to execute</a:t>
            </a:r>
            <a:r>
              <a:rPr lang="en-US" dirty="0">
                <a:solidFill>
                  <a:schemeClr val="accent6">
                    <a:lumMod val="75000"/>
                  </a:schemeClr>
                </a:solidFill>
                <a:latin typeface="Cambria" panose="02040503050406030204" pitchFamily="18" charset="0"/>
              </a:rPr>
              <a:t> SIMDRAM operation in DRAM</a:t>
            </a:r>
          </a:p>
          <a:p>
            <a:pPr marL="0" indent="0">
              <a:buNone/>
            </a:pPr>
            <a:endParaRPr lang="en-US" dirty="0"/>
          </a:p>
          <a:p>
            <a:r>
              <a:rPr lang="en-US" b="1" dirty="0">
                <a:solidFill>
                  <a:schemeClr val="accent1">
                    <a:lumMod val="75000"/>
                  </a:schemeClr>
                </a:solidFill>
              </a:rPr>
              <a:t>Goal of Step 2</a:t>
            </a:r>
            <a:r>
              <a:rPr lang="en-US" dirty="0">
                <a:solidFill>
                  <a:schemeClr val="accent5"/>
                </a:solidFill>
              </a:rPr>
              <a:t>: </a:t>
            </a:r>
            <a:r>
              <a:rPr lang="en-US" dirty="0"/>
              <a:t>To</a:t>
            </a:r>
            <a:r>
              <a:rPr lang="en-US" dirty="0">
                <a:solidFill>
                  <a:schemeClr val="accent5"/>
                </a:solidFill>
              </a:rPr>
              <a:t> </a:t>
            </a:r>
            <a:r>
              <a:rPr lang="en-US" dirty="0"/>
              <a:t>generate</a:t>
            </a:r>
            <a:r>
              <a:rPr lang="en-US" dirty="0">
                <a:solidFill>
                  <a:schemeClr val="accent2"/>
                </a:solidFill>
              </a:rPr>
              <a:t> </a:t>
            </a:r>
            <a:r>
              <a:rPr lang="en-US" dirty="0"/>
              <a:t>the</a:t>
            </a:r>
            <a:r>
              <a:rPr lang="en-US" dirty="0">
                <a:solidFill>
                  <a:schemeClr val="accent2"/>
                </a:solidFill>
              </a:rPr>
              <a:t> µProgram </a:t>
            </a:r>
            <a:r>
              <a:rPr lang="en-US" dirty="0"/>
              <a:t>that </a:t>
            </a:r>
            <a:r>
              <a:rPr lang="en-US" dirty="0">
                <a:solidFill>
                  <a:schemeClr val="accent6">
                    <a:lumMod val="75000"/>
                  </a:schemeClr>
                </a:solidFill>
              </a:rPr>
              <a:t>executes</a:t>
            </a:r>
            <a:r>
              <a:rPr lang="en-US" dirty="0"/>
              <a:t> the desired SIMDRAM operation </a:t>
            </a:r>
            <a:r>
              <a:rPr lang="en-US" dirty="0">
                <a:solidFill>
                  <a:schemeClr val="accent6">
                    <a:lumMod val="75000"/>
                  </a:schemeClr>
                </a:solidFill>
              </a:rPr>
              <a:t>in DRAM </a:t>
            </a:r>
            <a:br>
              <a:rPr lang="en-US" sz="3200" dirty="0">
                <a:latin typeface="Cambria" panose="02040503050406030204" pitchFamily="18" charset="0"/>
              </a:rPr>
            </a:br>
            <a:endParaRPr lang="en-US" sz="3200" dirty="0">
              <a:latin typeface="Cambria" panose="02040503050406030204" pitchFamily="18" charset="0"/>
            </a:endParaRPr>
          </a:p>
        </p:txBody>
      </p:sp>
      <p:sp>
        <p:nvSpPr>
          <p:cNvPr id="316" name="Oval 315">
            <a:extLst>
              <a:ext uri="{FF2B5EF4-FFF2-40B4-BE49-F238E27FC236}">
                <a16:creationId xmlns:a16="http://schemas.microsoft.com/office/drawing/2014/main" id="{6770D35C-7264-0049-95CD-58D4DDF3EDED}"/>
              </a:ext>
            </a:extLst>
          </p:cNvPr>
          <p:cNvSpPr/>
          <p:nvPr/>
        </p:nvSpPr>
        <p:spPr>
          <a:xfrm flipH="1">
            <a:off x="11015591" y="2382396"/>
            <a:ext cx="143179" cy="86362"/>
          </a:xfrm>
          <a:prstGeom prst="ellipse">
            <a:avLst/>
          </a:prstGeom>
          <a:solidFill>
            <a:sysClr val="window" lastClr="FFFFFF"/>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161" name="Content Placeholder 2">
            <a:extLst>
              <a:ext uri="{FF2B5EF4-FFF2-40B4-BE49-F238E27FC236}">
                <a16:creationId xmlns:a16="http://schemas.microsoft.com/office/drawing/2014/main" id="{DA4830E2-6739-E546-8253-0329049E56B5}"/>
              </a:ext>
            </a:extLst>
          </p:cNvPr>
          <p:cNvSpPr txBox="1">
            <a:spLocks/>
          </p:cNvSpPr>
          <p:nvPr/>
        </p:nvSpPr>
        <p:spPr>
          <a:xfrm>
            <a:off x="28068" y="1641061"/>
            <a:ext cx="8987622" cy="215723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Cambria" panose="02040503050406030204" pitchFamily="18" charset="0"/>
                <a:ea typeface="+mn-ea"/>
                <a:cs typeface="+mn-cs"/>
              </a:defRPr>
            </a:lvl1pPr>
            <a:lvl2pPr marL="685800" indent="-228600" algn="l" defTabSz="914400" rtl="0" eaLnBrk="1" latinLnBrk="0" hangingPunct="1">
              <a:lnSpc>
                <a:spcPct val="90000"/>
              </a:lnSpc>
              <a:spcBef>
                <a:spcPts val="500"/>
              </a:spcBef>
              <a:buFont typeface="Cambria" panose="02040503050406030204" pitchFamily="18" charset="0"/>
              <a:buChar char="-"/>
              <a:defRPr sz="2800" kern="1200">
                <a:solidFill>
                  <a:schemeClr val="tx1"/>
                </a:solidFill>
                <a:latin typeface="Cambria" panose="02040503050406030204"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sp>
        <p:nvSpPr>
          <p:cNvPr id="162" name="Rectangle 161">
            <a:extLst>
              <a:ext uri="{FF2B5EF4-FFF2-40B4-BE49-F238E27FC236}">
                <a16:creationId xmlns:a16="http://schemas.microsoft.com/office/drawing/2014/main" id="{9D36B9B6-CBF0-8343-87AA-E9C15780A282}"/>
              </a:ext>
            </a:extLst>
          </p:cNvPr>
          <p:cNvSpPr/>
          <p:nvPr/>
        </p:nvSpPr>
        <p:spPr>
          <a:xfrm>
            <a:off x="759417" y="4454417"/>
            <a:ext cx="7625166" cy="461665"/>
          </a:xfrm>
          <a:prstGeom prst="rect">
            <a:avLst/>
          </a:prstGeom>
          <a:solidFill>
            <a:schemeClr val="bg1">
              <a:lumMod val="65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Task 1: Allocate DRAM rows to the operands</a:t>
            </a:r>
          </a:p>
        </p:txBody>
      </p:sp>
      <p:sp>
        <p:nvSpPr>
          <p:cNvPr id="163" name="Rectangle 162">
            <a:extLst>
              <a:ext uri="{FF2B5EF4-FFF2-40B4-BE49-F238E27FC236}">
                <a16:creationId xmlns:a16="http://schemas.microsoft.com/office/drawing/2014/main" id="{D8E4EE7E-96B1-6A46-BC6A-3D2ED53C797E}"/>
              </a:ext>
            </a:extLst>
          </p:cNvPr>
          <p:cNvSpPr/>
          <p:nvPr/>
        </p:nvSpPr>
        <p:spPr>
          <a:xfrm>
            <a:off x="759417" y="5147266"/>
            <a:ext cx="7625166" cy="461665"/>
          </a:xfrm>
          <a:prstGeom prst="rect">
            <a:avLst/>
          </a:prstGeom>
          <a:solidFill>
            <a:schemeClr val="bg1">
              <a:lumMod val="65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Task 2: Generate µProgram</a:t>
            </a:r>
          </a:p>
        </p:txBody>
      </p:sp>
      <p:sp>
        <p:nvSpPr>
          <p:cNvPr id="9" name="Slide Number Placeholder 3">
            <a:extLst>
              <a:ext uri="{FF2B5EF4-FFF2-40B4-BE49-F238E27FC236}">
                <a16:creationId xmlns:a16="http://schemas.microsoft.com/office/drawing/2014/main" id="{CFD66293-731A-B748-8027-BFDF87BBD01F}"/>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541357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fad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63"/>
                                        </p:tgtEl>
                                        <p:attrNameLst>
                                          <p:attrName>style.visibility</p:attrName>
                                        </p:attrNameLst>
                                      </p:cBhvr>
                                      <p:to>
                                        <p:strVal val="visible"/>
                                      </p:to>
                                    </p:set>
                                    <p:animEffect transition="in" filter="fade">
                                      <p:cBhvr>
                                        <p:cTn id="2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animBg="1"/>
      <p:bldP spid="16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8520" y="152400"/>
            <a:ext cx="9144000" cy="1066800"/>
          </a:xfrm>
        </p:spPr>
        <p:txBody>
          <a:bodyPr/>
          <a:lstStyle/>
          <a:p>
            <a:r>
              <a:rPr lang="en-US" dirty="0"/>
              <a:t>Starting Simple: Data Copy and Initialization</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grpSp>
        <p:nvGrpSpPr>
          <p:cNvPr id="32" name="Group 31"/>
          <p:cNvGrpSpPr/>
          <p:nvPr/>
        </p:nvGrpSpPr>
        <p:grpSpPr>
          <a:xfrm>
            <a:off x="539552" y="1772816"/>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rPr>
                <a:t>Forking</a:t>
              </a:r>
            </a:p>
          </p:txBody>
        </p:sp>
      </p:grpSp>
      <p:grpSp>
        <p:nvGrpSpPr>
          <p:cNvPr id="36" name="Group 35"/>
          <p:cNvGrpSpPr/>
          <p:nvPr/>
        </p:nvGrpSpPr>
        <p:grpSpPr>
          <a:xfrm>
            <a:off x="2627784" y="1556792"/>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 lastClr="FFFFFF"/>
                  </a:solidFill>
                  <a:effectLst/>
                  <a:uLnTx/>
                  <a:uFillTx/>
                  <a:latin typeface="Arial" pitchFamily="34" charset="0"/>
                  <a:ea typeface="+mn-ea"/>
                  <a:cs typeface="Arial" pitchFamily="34" charset="0"/>
                </a:rPr>
                <a:t>000000000000000</a:t>
              </a:r>
            </a:p>
          </p:txBody>
        </p:sp>
        <p:sp>
          <p:nvSpPr>
            <p:cNvPr id="38" name="TextBox 37"/>
            <p:cNvSpPr txBox="1"/>
            <p:nvPr/>
          </p:nvSpPr>
          <p:spPr>
            <a:xfrm>
              <a:off x="2752707" y="3072825"/>
              <a:ext cx="3324949" cy="101566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rPr>
                <a:t>Zero initialization</a:t>
              </a:r>
              <a:endParaRPr kumimoji="0" lang="en-US" sz="2800" b="0" i="0" u="none" strike="noStrike" kern="0" cap="none" spc="0" normalizeH="0" baseline="0" noProof="0" dirty="0">
                <a:ln>
                  <a:noFill/>
                </a:ln>
                <a:solidFill>
                  <a:srgbClr val="262626">
                    <a:lumMod val="95000"/>
                    <a:lumOff val="5000"/>
                  </a:srgbClr>
                </a:solidFill>
                <a:effectLst/>
                <a:uLnTx/>
                <a:uFillTx/>
                <a:latin typeface="Tahoma"/>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262626">
                      <a:lumMod val="95000"/>
                      <a:lumOff val="5000"/>
                    </a:srgbClr>
                  </a:solidFill>
                  <a:effectLst/>
                  <a:uLnTx/>
                  <a:uFillTx/>
                  <a:latin typeface="Tahoma"/>
                  <a:ea typeface="+mn-ea"/>
                  <a:cs typeface="+mn-cs"/>
                </a:rPr>
                <a:t>(e.g., security)</a:t>
              </a:r>
              <a:endPar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rPr>
                <a:t>VM Cloning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a:ln>
                    <a:noFill/>
                  </a:ln>
                  <a:solidFill>
                    <a:srgbClr val="262626">
                      <a:lumMod val="95000"/>
                      <a:lumOff val="5000"/>
                    </a:srgbClr>
                  </a:solidFill>
                  <a:effectLst/>
                  <a:uLnTx/>
                  <a:uFillTx/>
                  <a:latin typeface="Tahoma"/>
                  <a:ea typeface="+mn-ea"/>
                  <a:cs typeface="+mn-cs"/>
                </a:rPr>
                <a:t>Deduplication</a:t>
              </a:r>
              <a:endPar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endParaRPr>
            </a:p>
          </p:txBody>
        </p:sp>
        <p:pic>
          <p:nvPicPr>
            <p:cNvPr id="42" name="Picture 41" descr="computer.p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81200" y="4038600"/>
              <a:ext cx="1219200" cy="1219200"/>
            </a:xfrm>
            <a:prstGeom prst="rect">
              <a:avLst/>
            </a:prstGeom>
          </p:spPr>
        </p:pic>
      </p:grpSp>
      <p:grpSp>
        <p:nvGrpSpPr>
          <p:cNvPr id="43" name="Group 42"/>
          <p:cNvGrpSpPr/>
          <p:nvPr/>
        </p:nvGrpSpPr>
        <p:grpSpPr>
          <a:xfrm>
            <a:off x="6228184" y="1772816"/>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a:ln>
                      <a:noFill/>
                    </a:ln>
                    <a:solidFill>
                      <a:srgbClr val="262626">
                        <a:lumMod val="95000"/>
                        <a:lumOff val="5000"/>
                      </a:srgbClr>
                    </a:solidFill>
                    <a:effectLst/>
                    <a:uLnTx/>
                    <a:uFillTx/>
                    <a:latin typeface="Tahoma"/>
                    <a:ea typeface="+mn-ea"/>
                    <a:cs typeface="+mn-cs"/>
                  </a:rPr>
                  <a:t>Checkpointing</a:t>
                </a:r>
                <a:endPar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a:ln>
                    <a:noFill/>
                  </a:ln>
                  <a:solidFill>
                    <a:srgbClr val="262626">
                      <a:lumMod val="95000"/>
                      <a:lumOff val="5000"/>
                    </a:srgbClr>
                  </a:solidFill>
                  <a:effectLst/>
                  <a:uLnTx/>
                  <a:uFillTx/>
                  <a:latin typeface="Tahoma"/>
                  <a:ea typeface="+mn-ea"/>
                  <a:cs typeface="+mn-cs"/>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262626">
                    <a:lumMod val="95000"/>
                    <a:lumOff val="5000"/>
                  </a:srgbClr>
                </a:solidFill>
                <a:effectLst/>
                <a:uLnTx/>
                <a:uFillTx/>
                <a:latin typeface="Tahoma"/>
                <a:ea typeface="+mn-ea"/>
                <a:cs typeface="+mn-cs"/>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marR="0" lvl="1" indent="0" algn="l" defTabSz="914400" rtl="0" eaLnBrk="1" fontAlgn="auto" latinLnBrk="0" hangingPunct="1">
              <a:lnSpc>
                <a:spcPct val="100000"/>
              </a:lnSpc>
              <a:spcBef>
                <a:spcPct val="20000"/>
              </a:spcBef>
              <a:spcAft>
                <a:spcPts val="0"/>
              </a:spcAft>
              <a:buClrTx/>
              <a:buSzTx/>
              <a:buFontTx/>
              <a:buNone/>
              <a:tabLst/>
              <a:defRPr/>
            </a:pPr>
            <a:r>
              <a:rPr kumimoji="0" lang="en-US" sz="2400" b="0" i="1" u="none" strike="noStrike" kern="1200" cap="none" spc="-70" normalizeH="0" baseline="0" noProof="0" dirty="0" err="1">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memmove</a:t>
            </a:r>
            <a:r>
              <a:rPr kumimoji="0" lang="en-US" sz="2400" b="0" i="0" u="none" strike="noStrike" kern="1200" cap="none" spc="-70" normalizeH="0" baseline="0" noProof="0" dirty="0">
                <a:ln>
                  <a:noFill/>
                </a:ln>
                <a:solidFill>
                  <a:srgbClr val="FF0000"/>
                </a:solidFill>
                <a:effectLst/>
                <a:uLnTx/>
                <a:uFillTx/>
                <a:latin typeface="Gill Sans MT" panose="020B0502020104020203" pitchFamily="34" charset="0"/>
                <a:ea typeface="+mn-ea"/>
                <a:cs typeface="+mn-cs"/>
              </a:rPr>
              <a:t> &amp; </a:t>
            </a:r>
            <a:r>
              <a:rPr kumimoji="0" lang="en-US" sz="2400" b="0" i="1" u="none" strike="noStrike" kern="1200" cap="none" spc="-70" normalizeH="0" baseline="0" noProof="0" dirty="0" err="1">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memcpy</a:t>
            </a:r>
            <a:r>
              <a:rPr kumimoji="0" lang="en-US" sz="2400" b="0" i="1"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a:t>
            </a:r>
            <a:r>
              <a:rPr kumimoji="0" lang="en-US" sz="2800" b="0" i="0"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 </a:t>
            </a:r>
            <a:r>
              <a:rPr kumimoji="0" lang="en-US" sz="2400" b="0" i="0"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5% cycles in Google’s datacenter </a:t>
            </a:r>
            <a:r>
              <a:rPr kumimoji="0" lang="en-US" sz="1800" b="0" i="0"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a:t>
            </a:r>
            <a:r>
              <a:rPr kumimoji="0" lang="en-US" sz="1800" b="0" i="0" u="none" strike="noStrike" kern="1200" cap="none" spc="-70" normalizeH="0" baseline="0" noProof="0" dirty="0" err="1">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Kanev</a:t>
            </a:r>
            <a:r>
              <a:rPr kumimoji="0" lang="en-US" sz="1800" b="0" i="0"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rPr>
              <a:t>+ ISCA’15]</a:t>
            </a:r>
            <a:endParaRPr kumimoji="0" lang="en-US" sz="2400" b="0" i="0" u="none" strike="noStrike" kern="1200" cap="none" spc="-70" normalizeH="0" baseline="0" noProof="0" dirty="0">
              <a:ln>
                <a:noFill/>
              </a:ln>
              <a:solidFill>
                <a:srgbClr val="FF0000"/>
              </a:solidFill>
              <a:effectLst/>
              <a:uLnTx/>
              <a:uFillTx/>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8463250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p:bldP spid="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5069BC-5B11-7743-B528-35178FAE71ED}"/>
              </a:ext>
            </a:extLst>
          </p:cNvPr>
          <p:cNvGrpSpPr/>
          <p:nvPr/>
        </p:nvGrpSpPr>
        <p:grpSpPr>
          <a:xfrm>
            <a:off x="7116062" y="3738583"/>
            <a:ext cx="2105825" cy="2379840"/>
            <a:chOff x="7116062" y="3738583"/>
            <a:chExt cx="2105825" cy="2379840"/>
          </a:xfrm>
        </p:grpSpPr>
        <p:sp>
          <p:nvSpPr>
            <p:cNvPr id="480" name="Rectangle 479">
              <a:extLst>
                <a:ext uri="{FF2B5EF4-FFF2-40B4-BE49-F238E27FC236}">
                  <a16:creationId xmlns:a16="http://schemas.microsoft.com/office/drawing/2014/main" id="{9AFA37DF-98AF-2A42-A277-2415E78A0DFE}"/>
                </a:ext>
              </a:extLst>
            </p:cNvPr>
            <p:cNvSpPr/>
            <p:nvPr/>
          </p:nvSpPr>
          <p:spPr>
            <a:xfrm>
              <a:off x="7279373" y="4036626"/>
              <a:ext cx="1779205" cy="20817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2" name="Rectangle 511">
              <a:extLst>
                <a:ext uri="{FF2B5EF4-FFF2-40B4-BE49-F238E27FC236}">
                  <a16:creationId xmlns:a16="http://schemas.microsoft.com/office/drawing/2014/main" id="{700FA02F-65ED-7C4E-A239-5A4A264BDB14}"/>
                </a:ext>
              </a:extLst>
            </p:cNvPr>
            <p:cNvSpPr/>
            <p:nvPr/>
          </p:nvSpPr>
          <p:spPr>
            <a:xfrm>
              <a:off x="7116062" y="3738583"/>
              <a:ext cx="2105825"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sp>
          <p:nvSpPr>
            <p:cNvPr id="527" name="Rectangle 526">
              <a:extLst>
                <a:ext uri="{FF2B5EF4-FFF2-40B4-BE49-F238E27FC236}">
                  <a16:creationId xmlns:a16="http://schemas.microsoft.com/office/drawing/2014/main" id="{9784C941-66A3-5040-BA46-DAC418472FA1}"/>
                </a:ext>
              </a:extLst>
            </p:cNvPr>
            <p:cNvSpPr/>
            <p:nvPr/>
          </p:nvSpPr>
          <p:spPr>
            <a:xfrm>
              <a:off x="7365094" y="4022208"/>
              <a:ext cx="1704313" cy="58413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 result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 memory</a:t>
              </a:r>
            </a:p>
          </p:txBody>
        </p:sp>
      </p:grpSp>
      <p:sp>
        <p:nvSpPr>
          <p:cNvPr id="157" name="Rounded Rectangle 156">
            <a:extLst>
              <a:ext uri="{FF2B5EF4-FFF2-40B4-BE49-F238E27FC236}">
                <a16:creationId xmlns:a16="http://schemas.microsoft.com/office/drawing/2014/main" id="{2989069A-F661-FE42-B264-D815DC8F0544}"/>
              </a:ext>
            </a:extLst>
          </p:cNvPr>
          <p:cNvSpPr/>
          <p:nvPr/>
        </p:nvSpPr>
        <p:spPr>
          <a:xfrm>
            <a:off x="3062364" y="3748671"/>
            <a:ext cx="3884742" cy="2496991"/>
          </a:xfrm>
          <a:prstGeom prst="roundRect">
            <a:avLst/>
          </a:prstGeom>
          <a:solidFill>
            <a:srgbClr val="F9F2EF"/>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nvGrpSpPr>
          <p:cNvPr id="539" name="Group 538">
            <a:extLst>
              <a:ext uri="{FF2B5EF4-FFF2-40B4-BE49-F238E27FC236}">
                <a16:creationId xmlns:a16="http://schemas.microsoft.com/office/drawing/2014/main" id="{69A25650-7088-E942-BE76-58AD68057FC5}"/>
              </a:ext>
            </a:extLst>
          </p:cNvPr>
          <p:cNvGrpSpPr/>
          <p:nvPr/>
        </p:nvGrpSpPr>
        <p:grpSpPr>
          <a:xfrm>
            <a:off x="2784191" y="3749514"/>
            <a:ext cx="4109777" cy="2461604"/>
            <a:chOff x="2784191" y="4268508"/>
            <a:chExt cx="4109777" cy="2461604"/>
          </a:xfrm>
        </p:grpSpPr>
        <p:sp>
          <p:nvSpPr>
            <p:cNvPr id="485" name="Rectangle 484">
              <a:extLst>
                <a:ext uri="{FF2B5EF4-FFF2-40B4-BE49-F238E27FC236}">
                  <a16:creationId xmlns:a16="http://schemas.microsoft.com/office/drawing/2014/main" id="{B6F33155-1D4A-2D44-8995-E31DEBF89CA4}"/>
                </a:ext>
              </a:extLst>
            </p:cNvPr>
            <p:cNvSpPr/>
            <p:nvPr/>
          </p:nvSpPr>
          <p:spPr>
            <a:xfrm>
              <a:off x="3159645" y="4569003"/>
              <a:ext cx="3707606" cy="1836613"/>
            </a:xfrm>
            <a:prstGeom prst="rect">
              <a:avLst/>
            </a:prstGeom>
            <a:solidFill>
              <a:srgbClr val="D4DAD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no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mc:AlternateContent xmlns:mc="http://schemas.openxmlformats.org/markup-compatibility/2006" xmlns:a14="http://schemas.microsoft.com/office/drawing/2010/main">
          <mc:Choice Requires="a14">
            <p:sp>
              <p:nvSpPr>
                <p:cNvPr id="506" name="Rectangle 505">
                  <a:extLst>
                    <a:ext uri="{FF2B5EF4-FFF2-40B4-BE49-F238E27FC236}">
                      <a16:creationId xmlns:a16="http://schemas.microsoft.com/office/drawing/2014/main" id="{AA201954-4CB7-F043-8993-22912F606DF1}"/>
                    </a:ext>
                  </a:extLst>
                </p:cNvPr>
                <p:cNvSpPr/>
                <p:nvPr/>
              </p:nvSpPr>
              <p:spPr>
                <a:xfrm>
                  <a:off x="3202188" y="4268508"/>
                  <a:ext cx="3691780" cy="55399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Step 3: </a:t>
                  </a:r>
                  <a:r>
                    <a:rPr kumimoji="0" lang="en-US" sz="1400" b="1"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Execution according to </a:t>
                  </a:r>
                  <a14:m>
                    <m:oMath xmlns:m="http://schemas.openxmlformats.org/officeDocument/2006/math">
                      <m:r>
                        <a:rPr kumimoji="0" lang="en-US" sz="1400" b="1" i="0" u="none" strike="noStrike" kern="1200" cap="none" spc="0" normalizeH="0" baseline="0" noProof="0">
                          <a:ln>
                            <a:noFill/>
                          </a:ln>
                          <a:solidFill>
                            <a:srgbClr val="C00000"/>
                          </a:solidFill>
                          <a:effectLst/>
                          <a:uLnTx/>
                          <a:uFillTx/>
                          <a:latin typeface="Cambria Math" panose="02040503050406030204" pitchFamily="18" charset="0"/>
                          <a:ea typeface="Cambria Math" panose="02040503050406030204" pitchFamily="18" charset="0"/>
                          <a:cs typeface="+mn-cs"/>
                        </a:rPr>
                        <m:t>𝛍</m:t>
                      </m:r>
                    </m:oMath>
                  </a14:m>
                  <a:r>
                    <a:rPr kumimoji="0" lang="en-US" sz="1400" b="1" i="0"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Program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a:t>
                  </a:r>
                </a:p>
              </p:txBody>
            </p:sp>
          </mc:Choice>
          <mc:Fallback xmlns="">
            <p:sp>
              <p:nvSpPr>
                <p:cNvPr id="506" name="Rectangle 505">
                  <a:extLst>
                    <a:ext uri="{FF2B5EF4-FFF2-40B4-BE49-F238E27FC236}">
                      <a16:creationId xmlns:a16="http://schemas.microsoft.com/office/drawing/2014/main" id="{AA201954-4CB7-F043-8993-22912F606DF1}"/>
                    </a:ext>
                  </a:extLst>
                </p:cNvPr>
                <p:cNvSpPr>
                  <a:spLocks noRot="1" noChangeAspect="1" noMove="1" noResize="1" noEditPoints="1" noAdjustHandles="1" noChangeArrowheads="1" noChangeShapeType="1" noTextEdit="1"/>
                </p:cNvSpPr>
                <p:nvPr/>
              </p:nvSpPr>
              <p:spPr>
                <a:xfrm>
                  <a:off x="3202188" y="4268508"/>
                  <a:ext cx="3691780" cy="553998"/>
                </a:xfrm>
                <a:prstGeom prst="rect">
                  <a:avLst/>
                </a:prstGeom>
                <a:blipFill>
                  <a:blip r:embed="rId3"/>
                  <a:stretch>
                    <a:fillRect t="-2273"/>
                  </a:stretch>
                </a:blipFill>
              </p:spPr>
              <p:txBody>
                <a:bodyPr/>
                <a:lstStyle/>
                <a:p>
                  <a:r>
                    <a:rPr lang="en-US">
                      <a:noFill/>
                    </a:rPr>
                    <a:t> </a:t>
                  </a:r>
                </a:p>
              </p:txBody>
            </p:sp>
          </mc:Fallback>
        </mc:AlternateContent>
        <p:sp>
          <p:nvSpPr>
            <p:cNvPr id="509" name="Rectangle 508">
              <a:extLst>
                <a:ext uri="{FF2B5EF4-FFF2-40B4-BE49-F238E27FC236}">
                  <a16:creationId xmlns:a16="http://schemas.microsoft.com/office/drawing/2014/main" id="{11EEB551-2120-B245-8E0A-A96351D3B463}"/>
                </a:ext>
              </a:extLst>
            </p:cNvPr>
            <p:cNvSpPr/>
            <p:nvPr/>
          </p:nvSpPr>
          <p:spPr>
            <a:xfrm>
              <a:off x="4078736" y="6391878"/>
              <a:ext cx="1923540" cy="33823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1"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rPr>
                <a:t>Memory Controller</a:t>
              </a:r>
            </a:p>
          </p:txBody>
        </p:sp>
        <p:sp>
          <p:nvSpPr>
            <p:cNvPr id="530" name="Right Arrow 529">
              <a:extLst>
                <a:ext uri="{FF2B5EF4-FFF2-40B4-BE49-F238E27FC236}">
                  <a16:creationId xmlns:a16="http://schemas.microsoft.com/office/drawing/2014/main" id="{7C5845D4-4CA6-3E42-B6D7-0362C943D4DB}"/>
                </a:ext>
              </a:extLst>
            </p:cNvPr>
            <p:cNvSpPr/>
            <p:nvPr/>
          </p:nvSpPr>
          <p:spPr>
            <a:xfrm>
              <a:off x="2784191" y="5423150"/>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538" name="Group 537">
            <a:extLst>
              <a:ext uri="{FF2B5EF4-FFF2-40B4-BE49-F238E27FC236}">
                <a16:creationId xmlns:a16="http://schemas.microsoft.com/office/drawing/2014/main" id="{08AF0EC2-609C-F644-8103-F442ADEE8FB0}"/>
              </a:ext>
            </a:extLst>
          </p:cNvPr>
          <p:cNvGrpSpPr/>
          <p:nvPr/>
        </p:nvGrpSpPr>
        <p:grpSpPr>
          <a:xfrm>
            <a:off x="66283" y="3742548"/>
            <a:ext cx="2652598" cy="2143375"/>
            <a:chOff x="66283" y="4261542"/>
            <a:chExt cx="2652598" cy="2143375"/>
          </a:xfrm>
        </p:grpSpPr>
        <p:sp>
          <p:nvSpPr>
            <p:cNvPr id="482" name="Rectangle 481">
              <a:extLst>
                <a:ext uri="{FF2B5EF4-FFF2-40B4-BE49-F238E27FC236}">
                  <a16:creationId xmlns:a16="http://schemas.microsoft.com/office/drawing/2014/main" id="{7ECC5597-7531-DD4A-A762-4F493DD7DC72}"/>
                </a:ext>
              </a:extLst>
            </p:cNvPr>
            <p:cNvSpPr/>
            <p:nvPr/>
          </p:nvSpPr>
          <p:spPr>
            <a:xfrm>
              <a:off x="66283" y="4555620"/>
              <a:ext cx="2652598" cy="18492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3" name="Rounded Rectangle 482">
              <a:extLst>
                <a:ext uri="{FF2B5EF4-FFF2-40B4-BE49-F238E27FC236}">
                  <a16:creationId xmlns:a16="http://schemas.microsoft.com/office/drawing/2014/main" id="{98B3D348-B9C5-7E40-8AF0-F8D66D07DD9B}"/>
                </a:ext>
              </a:extLst>
            </p:cNvPr>
            <p:cNvSpPr/>
            <p:nvPr/>
          </p:nvSpPr>
          <p:spPr>
            <a:xfrm>
              <a:off x="174824" y="4882613"/>
              <a:ext cx="2446884" cy="1422183"/>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4" name="Rectangle 483">
              <a:extLst>
                <a:ext uri="{FF2B5EF4-FFF2-40B4-BE49-F238E27FC236}">
                  <a16:creationId xmlns:a16="http://schemas.microsoft.com/office/drawing/2014/main" id="{26B285CE-11E6-1743-8406-B4E5D173D7B4}"/>
                </a:ext>
              </a:extLst>
            </p:cNvPr>
            <p:cNvSpPr/>
            <p:nvPr/>
          </p:nvSpPr>
          <p:spPr>
            <a:xfrm>
              <a:off x="777522" y="4261542"/>
              <a:ext cx="1069524"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487" name="Rectangle 486">
              <a:extLst>
                <a:ext uri="{FF2B5EF4-FFF2-40B4-BE49-F238E27FC236}">
                  <a16:creationId xmlns:a16="http://schemas.microsoft.com/office/drawing/2014/main" id="{1BCC0FA6-6593-B848-B7BB-4CB32A174C35}"/>
                </a:ext>
              </a:extLst>
            </p:cNvPr>
            <p:cNvSpPr/>
            <p:nvPr/>
          </p:nvSpPr>
          <p:spPr>
            <a:xfrm>
              <a:off x="291206" y="5444803"/>
              <a:ext cx="2036555" cy="327477"/>
            </a:xfrm>
            <a:prstGeom prst="rect">
              <a:avLst/>
            </a:prstGeom>
            <a:solidFill>
              <a:srgbClr val="FFBFC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1" name="Rectangle 510">
              <a:extLst>
                <a:ext uri="{FF2B5EF4-FFF2-40B4-BE49-F238E27FC236}">
                  <a16:creationId xmlns:a16="http://schemas.microsoft.com/office/drawing/2014/main" id="{6DEB2F96-2CE8-2048-A0CE-39C107EEA67F}"/>
                </a:ext>
              </a:extLst>
            </p:cNvPr>
            <p:cNvSpPr/>
            <p:nvPr/>
          </p:nvSpPr>
          <p:spPr>
            <a:xfrm>
              <a:off x="117482" y="4563039"/>
              <a:ext cx="2478051"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SIMDRAM-enabled application</a:t>
              </a:r>
            </a:p>
          </p:txBody>
        </p:sp>
      </p:grpSp>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sz="4000" b="1" dirty="0">
                <a:latin typeface="Cambria" panose="02040503050406030204" pitchFamily="18" charset="0"/>
              </a:rPr>
              <a:t>SIMDRAM Framework: Step 3 </a:t>
            </a:r>
          </a:p>
        </p:txBody>
      </p:sp>
      <p:graphicFrame>
        <p:nvGraphicFramePr>
          <p:cNvPr id="311" name="Table 310">
            <a:extLst>
              <a:ext uri="{FF2B5EF4-FFF2-40B4-BE49-F238E27FC236}">
                <a16:creationId xmlns:a16="http://schemas.microsoft.com/office/drawing/2014/main" id="{50A10DFB-237C-1B45-AB7A-463F2C2CCC5B}"/>
              </a:ext>
            </a:extLst>
          </p:cNvPr>
          <p:cNvGraphicFramePr>
            <a:graphicFrameLocks noGrp="1"/>
          </p:cNvGraphicFramePr>
          <p:nvPr/>
        </p:nvGraphicFramePr>
        <p:xfrm>
          <a:off x="4600883" y="1699346"/>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12" name="Rectangle 311">
            <a:extLst>
              <a:ext uri="{FF2B5EF4-FFF2-40B4-BE49-F238E27FC236}">
                <a16:creationId xmlns:a16="http://schemas.microsoft.com/office/drawing/2014/main" id="{D7280049-9ED3-3947-9F28-E8F495F29C7B}"/>
              </a:ext>
            </a:extLst>
          </p:cNvPr>
          <p:cNvSpPr/>
          <p:nvPr/>
        </p:nvSpPr>
        <p:spPr>
          <a:xfrm>
            <a:off x="6271191" y="1235618"/>
            <a:ext cx="2800096" cy="224445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314" name="Straight Arrow Connector 313">
            <a:extLst>
              <a:ext uri="{FF2B5EF4-FFF2-40B4-BE49-F238E27FC236}">
                <a16:creationId xmlns:a16="http://schemas.microsoft.com/office/drawing/2014/main" id="{989EFE27-25B1-1F44-B095-4CC257B80B80}"/>
              </a:ext>
            </a:extLst>
          </p:cNvPr>
          <p:cNvCxnSpPr>
            <a:cxnSpLocks/>
          </p:cNvCxnSpPr>
          <p:nvPr/>
        </p:nvCxnSpPr>
        <p:spPr>
          <a:xfrm>
            <a:off x="6114414" y="1827291"/>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46" name="Rectangle 345">
            <a:extLst>
              <a:ext uri="{FF2B5EF4-FFF2-40B4-BE49-F238E27FC236}">
                <a16:creationId xmlns:a16="http://schemas.microsoft.com/office/drawing/2014/main" id="{1DC1A0F9-70D7-B448-BC54-7750CE6339AE}"/>
              </a:ext>
            </a:extLst>
          </p:cNvPr>
          <p:cNvSpPr/>
          <p:nvPr/>
        </p:nvSpPr>
        <p:spPr>
          <a:xfrm>
            <a:off x="6854162" y="912400"/>
            <a:ext cx="2105825"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grpSp>
        <p:nvGrpSpPr>
          <p:cNvPr id="413" name="Group 412">
            <a:extLst>
              <a:ext uri="{FF2B5EF4-FFF2-40B4-BE49-F238E27FC236}">
                <a16:creationId xmlns:a16="http://schemas.microsoft.com/office/drawing/2014/main" id="{8A315B32-246B-344C-B00D-2D50360431A0}"/>
              </a:ext>
            </a:extLst>
          </p:cNvPr>
          <p:cNvGrpSpPr/>
          <p:nvPr/>
        </p:nvGrpSpPr>
        <p:grpSpPr>
          <a:xfrm>
            <a:off x="96203" y="908217"/>
            <a:ext cx="2108505" cy="2106083"/>
            <a:chOff x="185117" y="1916050"/>
            <a:chExt cx="2355144" cy="2549656"/>
          </a:xfrm>
        </p:grpSpPr>
        <p:sp>
          <p:nvSpPr>
            <p:cNvPr id="347" name="Rectangle 346">
              <a:extLst>
                <a:ext uri="{FF2B5EF4-FFF2-40B4-BE49-F238E27FC236}">
                  <a16:creationId xmlns:a16="http://schemas.microsoft.com/office/drawing/2014/main" id="{926A9443-4A7F-B340-B495-8DEC465CEB8F}"/>
                </a:ext>
              </a:extLst>
            </p:cNvPr>
            <p:cNvSpPr/>
            <p:nvPr/>
          </p:nvSpPr>
          <p:spPr>
            <a:xfrm>
              <a:off x="682041" y="1916050"/>
              <a:ext cx="119936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348" name="Rectangle 347">
              <a:extLst>
                <a:ext uri="{FF2B5EF4-FFF2-40B4-BE49-F238E27FC236}">
                  <a16:creationId xmlns:a16="http://schemas.microsoft.com/office/drawing/2014/main" id="{5DC29713-5DE8-524E-A574-56227018A709}"/>
                </a:ext>
              </a:extLst>
            </p:cNvPr>
            <p:cNvSpPr/>
            <p:nvPr/>
          </p:nvSpPr>
          <p:spPr>
            <a:xfrm>
              <a:off x="185117" y="2303641"/>
              <a:ext cx="2355144" cy="2138313"/>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9" name="Group 408">
              <a:extLst>
                <a:ext uri="{FF2B5EF4-FFF2-40B4-BE49-F238E27FC236}">
                  <a16:creationId xmlns:a16="http://schemas.microsoft.com/office/drawing/2014/main" id="{4BBB42AF-207D-8C44-9BEB-FC30D95D6D4B}"/>
                </a:ext>
              </a:extLst>
            </p:cNvPr>
            <p:cNvGrpSpPr/>
            <p:nvPr/>
          </p:nvGrpSpPr>
          <p:grpSpPr>
            <a:xfrm>
              <a:off x="290791" y="2622675"/>
              <a:ext cx="2112038" cy="1843031"/>
              <a:chOff x="290791" y="2622675"/>
              <a:chExt cx="2112038" cy="1843031"/>
            </a:xfrm>
          </p:grpSpPr>
          <p:sp>
            <p:nvSpPr>
              <p:cNvPr id="350" name="Rounded Rectangle 349">
                <a:extLst>
                  <a:ext uri="{FF2B5EF4-FFF2-40B4-BE49-F238E27FC236}">
                    <a16:creationId xmlns:a16="http://schemas.microsoft.com/office/drawing/2014/main" id="{6D3A1CD3-1656-4A4D-A9A0-DBA1702BECAE}"/>
                  </a:ext>
                </a:extLst>
              </p:cNvPr>
              <p:cNvSpPr/>
              <p:nvPr/>
            </p:nvSpPr>
            <p:spPr>
              <a:xfrm>
                <a:off x="290791" y="2622675"/>
                <a:ext cx="2112038" cy="146859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351" name="Group 350">
                <a:extLst>
                  <a:ext uri="{FF2B5EF4-FFF2-40B4-BE49-F238E27FC236}">
                    <a16:creationId xmlns:a16="http://schemas.microsoft.com/office/drawing/2014/main" id="{5CC6CC20-848A-8E46-936F-05C4F53EC60E}"/>
                  </a:ext>
                </a:extLst>
              </p:cNvPr>
              <p:cNvGrpSpPr/>
              <p:nvPr/>
            </p:nvGrpSpPr>
            <p:grpSpPr>
              <a:xfrm>
                <a:off x="377937" y="2784891"/>
                <a:ext cx="1970675" cy="1263750"/>
                <a:chOff x="867018" y="2489687"/>
                <a:chExt cx="2314002" cy="1360547"/>
              </a:xfrm>
            </p:grpSpPr>
            <p:grpSp>
              <p:nvGrpSpPr>
                <p:cNvPr id="353" name="Group 352">
                  <a:extLst>
                    <a:ext uri="{FF2B5EF4-FFF2-40B4-BE49-F238E27FC236}">
                      <a16:creationId xmlns:a16="http://schemas.microsoft.com/office/drawing/2014/main" id="{D3E7F195-04A5-4B4D-B2B8-43EF22AD9995}"/>
                    </a:ext>
                  </a:extLst>
                </p:cNvPr>
                <p:cNvGrpSpPr/>
                <p:nvPr/>
              </p:nvGrpSpPr>
              <p:grpSpPr>
                <a:xfrm>
                  <a:off x="1143322" y="2489687"/>
                  <a:ext cx="1235746" cy="391038"/>
                  <a:chOff x="2411760" y="3068960"/>
                  <a:chExt cx="6065150" cy="1584176"/>
                </a:xfrm>
                <a:solidFill>
                  <a:schemeClr val="tx1"/>
                </a:solidFill>
              </p:grpSpPr>
              <p:sp>
                <p:nvSpPr>
                  <p:cNvPr id="373" name="Flowchart: Delay 3">
                    <a:extLst>
                      <a:ext uri="{FF2B5EF4-FFF2-40B4-BE49-F238E27FC236}">
                        <a16:creationId xmlns:a16="http://schemas.microsoft.com/office/drawing/2014/main" id="{26B61A90-35A5-B849-8852-2CD7EC13F006}"/>
                      </a:ext>
                    </a:extLst>
                  </p:cNvPr>
                  <p:cNvSpPr/>
                  <p:nvPr/>
                </p:nvSpPr>
                <p:spPr>
                  <a:xfrm>
                    <a:off x="3707904" y="3068960"/>
                    <a:ext cx="1728192"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4" name="Straight Connector 373">
                    <a:extLst>
                      <a:ext uri="{FF2B5EF4-FFF2-40B4-BE49-F238E27FC236}">
                        <a16:creationId xmlns:a16="http://schemas.microsoft.com/office/drawing/2014/main" id="{9628BD32-F67E-7841-9609-8E2EAF01F2C3}"/>
                      </a:ext>
                    </a:extLst>
                  </p:cNvPr>
                  <p:cNvCxnSpPr/>
                  <p:nvPr/>
                </p:nvCxnSpPr>
                <p:spPr>
                  <a:xfrm flipH="1">
                    <a:off x="2627784" y="3284984"/>
                    <a:ext cx="1080120" cy="0"/>
                  </a:xfrm>
                  <a:prstGeom prst="line">
                    <a:avLst/>
                  </a:prstGeom>
                  <a:grpFill/>
                  <a:ln w="12700" cap="flat" cmpd="sng" algn="ctr">
                    <a:solidFill>
                      <a:schemeClr val="tx1"/>
                    </a:solidFill>
                    <a:prstDash val="solid"/>
                  </a:ln>
                  <a:effectLst/>
                </p:spPr>
              </p:cxnSp>
              <p:cxnSp>
                <p:nvCxnSpPr>
                  <p:cNvPr id="375" name="Straight Connector 374">
                    <a:extLst>
                      <a:ext uri="{FF2B5EF4-FFF2-40B4-BE49-F238E27FC236}">
                        <a16:creationId xmlns:a16="http://schemas.microsoft.com/office/drawing/2014/main" id="{BE6B1FC3-6068-1C4B-BCD7-1ADA7298461A}"/>
                      </a:ext>
                    </a:extLst>
                  </p:cNvPr>
                  <p:cNvCxnSpPr/>
                  <p:nvPr/>
                </p:nvCxnSpPr>
                <p:spPr>
                  <a:xfrm flipH="1">
                    <a:off x="2627784" y="4437112"/>
                    <a:ext cx="1080120" cy="0"/>
                  </a:xfrm>
                  <a:prstGeom prst="line">
                    <a:avLst/>
                  </a:prstGeom>
                  <a:grpFill/>
                  <a:ln w="12700" cap="flat" cmpd="sng" algn="ctr">
                    <a:solidFill>
                      <a:schemeClr val="tx1"/>
                    </a:solidFill>
                    <a:prstDash val="solid"/>
                  </a:ln>
                  <a:effectLst/>
                </p:spPr>
              </p:cxnSp>
              <p:cxnSp>
                <p:nvCxnSpPr>
                  <p:cNvPr id="376" name="Straight Connector 375">
                    <a:extLst>
                      <a:ext uri="{FF2B5EF4-FFF2-40B4-BE49-F238E27FC236}">
                        <a16:creationId xmlns:a16="http://schemas.microsoft.com/office/drawing/2014/main" id="{96839A2E-1158-9F4C-AE2B-5D4AF7550023}"/>
                      </a:ext>
                    </a:extLst>
                  </p:cNvPr>
                  <p:cNvCxnSpPr>
                    <a:cxnSpLocks/>
                  </p:cNvCxnSpPr>
                  <p:nvPr/>
                </p:nvCxnSpPr>
                <p:spPr>
                  <a:xfrm flipH="1">
                    <a:off x="5436099" y="3838796"/>
                    <a:ext cx="3040811" cy="0"/>
                  </a:xfrm>
                  <a:prstGeom prst="line">
                    <a:avLst/>
                  </a:prstGeom>
                  <a:grpFill/>
                  <a:ln w="12700" cap="flat" cmpd="sng" algn="ctr">
                    <a:solidFill>
                      <a:schemeClr val="tx1"/>
                    </a:solidFill>
                    <a:prstDash val="solid"/>
                  </a:ln>
                  <a:effectLst/>
                </p:spPr>
              </p:cxnSp>
              <p:sp>
                <p:nvSpPr>
                  <p:cNvPr id="377" name="Flowchart: Connector 8">
                    <a:extLst>
                      <a:ext uri="{FF2B5EF4-FFF2-40B4-BE49-F238E27FC236}">
                        <a16:creationId xmlns:a16="http://schemas.microsoft.com/office/drawing/2014/main" id="{60460D75-4240-344D-B9E2-7077639318F1}"/>
                      </a:ext>
                    </a:extLst>
                  </p:cNvPr>
                  <p:cNvSpPr/>
                  <p:nvPr/>
                </p:nvSpPr>
                <p:spPr>
                  <a:xfrm>
                    <a:off x="2411760" y="3176972"/>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78" name="Flowchart: Connector 9">
                    <a:extLst>
                      <a:ext uri="{FF2B5EF4-FFF2-40B4-BE49-F238E27FC236}">
                        <a16:creationId xmlns:a16="http://schemas.microsoft.com/office/drawing/2014/main" id="{6C096043-331C-E44A-8DFE-DBD98FCF6BAF}"/>
                      </a:ext>
                    </a:extLst>
                  </p:cNvPr>
                  <p:cNvSpPr/>
                  <p:nvPr/>
                </p:nvSpPr>
                <p:spPr>
                  <a:xfrm>
                    <a:off x="2435000" y="4329100"/>
                    <a:ext cx="216024" cy="216024"/>
                  </a:xfrm>
                  <a:prstGeom prst="flowChartConnector">
                    <a:avLst/>
                  </a:prstGeom>
                  <a:grp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grpSp>
              <p:nvGrpSpPr>
                <p:cNvPr id="354" name="Group 353">
                  <a:extLst>
                    <a:ext uri="{FF2B5EF4-FFF2-40B4-BE49-F238E27FC236}">
                      <a16:creationId xmlns:a16="http://schemas.microsoft.com/office/drawing/2014/main" id="{A4AA7C71-A6FF-2A47-B81E-D0A8BBD9DB39}"/>
                    </a:ext>
                  </a:extLst>
                </p:cNvPr>
                <p:cNvGrpSpPr/>
                <p:nvPr/>
              </p:nvGrpSpPr>
              <p:grpSpPr>
                <a:xfrm>
                  <a:off x="1170063" y="3244568"/>
                  <a:ext cx="1457426" cy="391038"/>
                  <a:chOff x="-636961" y="3068958"/>
                  <a:chExt cx="7153177" cy="1584176"/>
                </a:xfrm>
                <a:solidFill>
                  <a:schemeClr val="tx1"/>
                </a:solidFill>
              </p:grpSpPr>
              <p:sp>
                <p:nvSpPr>
                  <p:cNvPr id="370" name="Flowchart: Delay 3">
                    <a:extLst>
                      <a:ext uri="{FF2B5EF4-FFF2-40B4-BE49-F238E27FC236}">
                        <a16:creationId xmlns:a16="http://schemas.microsoft.com/office/drawing/2014/main" id="{30504E93-59F7-684B-A507-813F29BF6977}"/>
                      </a:ext>
                    </a:extLst>
                  </p:cNvPr>
                  <p:cNvSpPr/>
                  <p:nvPr/>
                </p:nvSpPr>
                <p:spPr>
                  <a:xfrm>
                    <a:off x="3707903" y="3068958"/>
                    <a:ext cx="1728193" cy="1584176"/>
                  </a:xfrm>
                  <a:prstGeom prst="flowChartDelay">
                    <a:avLst/>
                  </a:prstGeom>
                  <a:solidFill>
                    <a:schemeClr val="bg2">
                      <a:lumMod val="90000"/>
                    </a:schemeClr>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cxnSp>
                <p:nvCxnSpPr>
                  <p:cNvPr id="371" name="Straight Connector 370">
                    <a:extLst>
                      <a:ext uri="{FF2B5EF4-FFF2-40B4-BE49-F238E27FC236}">
                        <a16:creationId xmlns:a16="http://schemas.microsoft.com/office/drawing/2014/main" id="{4FF3FDE9-AABF-EC44-B7B5-E4AFB0F3C880}"/>
                      </a:ext>
                    </a:extLst>
                  </p:cNvPr>
                  <p:cNvCxnSpPr>
                    <a:cxnSpLocks/>
                  </p:cNvCxnSpPr>
                  <p:nvPr/>
                </p:nvCxnSpPr>
                <p:spPr>
                  <a:xfrm flipH="1">
                    <a:off x="-636961" y="4437111"/>
                    <a:ext cx="4344865" cy="0"/>
                  </a:xfrm>
                  <a:prstGeom prst="line">
                    <a:avLst/>
                  </a:prstGeom>
                  <a:grpFill/>
                  <a:ln w="12700" cap="flat" cmpd="sng" algn="ctr">
                    <a:solidFill>
                      <a:schemeClr val="tx1"/>
                    </a:solidFill>
                    <a:prstDash val="solid"/>
                  </a:ln>
                  <a:effectLst/>
                </p:spPr>
              </p:cxnSp>
              <p:cxnSp>
                <p:nvCxnSpPr>
                  <p:cNvPr id="372" name="Straight Connector 371">
                    <a:extLst>
                      <a:ext uri="{FF2B5EF4-FFF2-40B4-BE49-F238E27FC236}">
                        <a16:creationId xmlns:a16="http://schemas.microsoft.com/office/drawing/2014/main" id="{48D9C89C-98F2-464D-A5AF-B7A2A5D7A125}"/>
                      </a:ext>
                    </a:extLst>
                  </p:cNvPr>
                  <p:cNvCxnSpPr/>
                  <p:nvPr/>
                </p:nvCxnSpPr>
                <p:spPr>
                  <a:xfrm flipH="1">
                    <a:off x="5436096" y="3838795"/>
                    <a:ext cx="1080120" cy="0"/>
                  </a:xfrm>
                  <a:prstGeom prst="line">
                    <a:avLst/>
                  </a:prstGeom>
                  <a:grpFill/>
                  <a:ln w="12700" cap="flat" cmpd="sng" algn="ctr">
                    <a:solidFill>
                      <a:schemeClr val="tx1"/>
                    </a:solidFill>
                    <a:prstDash val="solid"/>
                  </a:ln>
                  <a:effectLst/>
                </p:spPr>
              </p:cxnSp>
            </p:grpSp>
            <p:grpSp>
              <p:nvGrpSpPr>
                <p:cNvPr id="355" name="Group 354">
                  <a:extLst>
                    <a:ext uri="{FF2B5EF4-FFF2-40B4-BE49-F238E27FC236}">
                      <a16:creationId xmlns:a16="http://schemas.microsoft.com/office/drawing/2014/main" id="{7454E905-B01C-064A-AF64-5A8F34B38732}"/>
                    </a:ext>
                  </a:extLst>
                </p:cNvPr>
                <p:cNvGrpSpPr/>
                <p:nvPr/>
              </p:nvGrpSpPr>
              <p:grpSpPr>
                <a:xfrm>
                  <a:off x="1253356" y="3106816"/>
                  <a:ext cx="792250" cy="386595"/>
                  <a:chOff x="2627784" y="3086962"/>
                  <a:chExt cx="3888432" cy="1566174"/>
                </a:xfrm>
                <a:solidFill>
                  <a:schemeClr val="tx1"/>
                </a:solidFill>
              </p:grpSpPr>
              <p:cxnSp>
                <p:nvCxnSpPr>
                  <p:cNvPr id="366" name="Straight Connector 365">
                    <a:extLst>
                      <a:ext uri="{FF2B5EF4-FFF2-40B4-BE49-F238E27FC236}">
                        <a16:creationId xmlns:a16="http://schemas.microsoft.com/office/drawing/2014/main" id="{F5F217FA-089B-AC49-9004-4DFD2A03B6D5}"/>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A4E303F-3306-7545-93AB-B999238ABC06}"/>
                      </a:ext>
                    </a:extLst>
                  </p:cNvPr>
                  <p:cNvCxnSpPr>
                    <a:cxnSpLocks/>
                  </p:cNvCxnSpPr>
                  <p:nvPr/>
                </p:nvCxnSpPr>
                <p:spPr>
                  <a:xfrm flipH="1">
                    <a:off x="3059829" y="4437113"/>
                    <a:ext cx="648074"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9205109-4956-B64B-84C3-F775CF6E84F3}"/>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9" name="Flowchart: Stored Data 4">
                    <a:extLst>
                      <a:ext uri="{FF2B5EF4-FFF2-40B4-BE49-F238E27FC236}">
                        <a16:creationId xmlns:a16="http://schemas.microsoft.com/office/drawing/2014/main" id="{CC6CED34-8F4A-5A42-A308-A36DA0341328}"/>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56" name="Straight Connector 355">
                  <a:extLst>
                    <a:ext uri="{FF2B5EF4-FFF2-40B4-BE49-F238E27FC236}">
                      <a16:creationId xmlns:a16="http://schemas.microsoft.com/office/drawing/2014/main" id="{F3100D61-190D-3A45-8CDA-FF7262E0AC57}"/>
                    </a:ext>
                  </a:extLst>
                </p:cNvPr>
                <p:cNvCxnSpPr/>
                <p:nvPr/>
              </p:nvCxnSpPr>
              <p:spPr>
                <a:xfrm>
                  <a:off x="1266365" y="2536344"/>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E0D6ABBF-36FD-F74C-ADAC-B1ADDDDEBC6B}"/>
                    </a:ext>
                  </a:extLst>
                </p:cNvPr>
                <p:cNvCxnSpPr/>
                <p:nvPr/>
              </p:nvCxnSpPr>
              <p:spPr>
                <a:xfrm>
                  <a:off x="1341383" y="2818929"/>
                  <a:ext cx="0" cy="628772"/>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8" name="Flowchart: Connector 9">
                  <a:extLst>
                    <a:ext uri="{FF2B5EF4-FFF2-40B4-BE49-F238E27FC236}">
                      <a16:creationId xmlns:a16="http://schemas.microsoft.com/office/drawing/2014/main" id="{EFD37F48-0A01-FC4C-9164-E0C476E8E86C}"/>
                    </a:ext>
                  </a:extLst>
                </p:cNvPr>
                <p:cNvSpPr/>
                <p:nvPr/>
              </p:nvSpPr>
              <p:spPr>
                <a:xfrm>
                  <a:off x="1148056" y="3555622"/>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359" name="Rectangle 358">
                  <a:extLst>
                    <a:ext uri="{FF2B5EF4-FFF2-40B4-BE49-F238E27FC236}">
                      <a16:creationId xmlns:a16="http://schemas.microsoft.com/office/drawing/2014/main" id="{2D59317E-919D-D54C-8BEA-6FC827BDD41A}"/>
                    </a:ext>
                  </a:extLst>
                </p:cNvPr>
                <p:cNvSpPr/>
                <p:nvPr/>
              </p:nvSpPr>
              <p:spPr>
                <a:xfrm>
                  <a:off x="867018" y="3462467"/>
                  <a:ext cx="242288" cy="387767"/>
                </a:xfrm>
                <a:prstGeom prst="rect">
                  <a:avLst/>
                </a:prstGeom>
                <a:ln w="12700">
                  <a:noFill/>
                </a:ln>
              </p:spPr>
              <p:txBody>
                <a:bodyPr wrap="none">
                  <a:spAutoFit/>
                </a:bodyPr>
                <a:lstStyle/>
                <a:p>
                  <a:pPr marL="0" marR="0" lvl="0" indent="0" algn="l" defTabSz="1761043"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nvGrpSpPr>
                <p:cNvPr id="360" name="Group 359">
                  <a:extLst>
                    <a:ext uri="{FF2B5EF4-FFF2-40B4-BE49-F238E27FC236}">
                      <a16:creationId xmlns:a16="http://schemas.microsoft.com/office/drawing/2014/main" id="{2344E00C-07C5-2848-8171-BE21DAFBD530}"/>
                    </a:ext>
                  </a:extLst>
                </p:cNvPr>
                <p:cNvGrpSpPr/>
                <p:nvPr/>
              </p:nvGrpSpPr>
              <p:grpSpPr>
                <a:xfrm>
                  <a:off x="2364779" y="3102978"/>
                  <a:ext cx="792250" cy="386595"/>
                  <a:chOff x="2627784" y="3086962"/>
                  <a:chExt cx="3888432" cy="1566174"/>
                </a:xfrm>
                <a:solidFill>
                  <a:schemeClr val="tx1"/>
                </a:solidFill>
              </p:grpSpPr>
              <p:cxnSp>
                <p:nvCxnSpPr>
                  <p:cNvPr id="363" name="Straight Connector 362">
                    <a:extLst>
                      <a:ext uri="{FF2B5EF4-FFF2-40B4-BE49-F238E27FC236}">
                        <a16:creationId xmlns:a16="http://schemas.microsoft.com/office/drawing/2014/main" id="{65C91438-F58E-724F-8870-724BC34DB667}"/>
                      </a:ext>
                    </a:extLst>
                  </p:cNvPr>
                  <p:cNvCxnSpPr/>
                  <p:nvPr/>
                </p:nvCxnSpPr>
                <p:spPr>
                  <a:xfrm flipH="1">
                    <a:off x="2627784" y="3284984"/>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C8F7712D-BC82-E847-96B0-2DBD452D2866}"/>
                      </a:ext>
                    </a:extLst>
                  </p:cNvPr>
                  <p:cNvCxnSpPr/>
                  <p:nvPr/>
                </p:nvCxnSpPr>
                <p:spPr>
                  <a:xfrm flipH="1">
                    <a:off x="5436096" y="3838795"/>
                    <a:ext cx="1080120" cy="0"/>
                  </a:xfrm>
                  <a:prstGeom prst="line">
                    <a:avLst/>
                  </a:prstGeom>
                  <a:grp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5" name="Flowchart: Stored Data 4">
                    <a:extLst>
                      <a:ext uri="{FF2B5EF4-FFF2-40B4-BE49-F238E27FC236}">
                        <a16:creationId xmlns:a16="http://schemas.microsoft.com/office/drawing/2014/main" id="{EE06E169-9E9E-B741-939C-F0AFDB6AE525}"/>
                      </a:ext>
                    </a:extLst>
                  </p:cNvPr>
                  <p:cNvSpPr/>
                  <p:nvPr/>
                </p:nvSpPr>
                <p:spPr>
                  <a:xfrm rot="10800000">
                    <a:off x="3491880" y="3086962"/>
                    <a:ext cx="1944216" cy="1566174"/>
                  </a:xfrm>
                  <a:prstGeom prst="flowChartOnlineStorage">
                    <a:avLst/>
                  </a:prstGeom>
                  <a:solidFill>
                    <a:schemeClr val="bg2">
                      <a:lumMod val="9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cxnSp>
              <p:nvCxnSpPr>
                <p:cNvPr id="361" name="Straight Connector 360">
                  <a:extLst>
                    <a:ext uri="{FF2B5EF4-FFF2-40B4-BE49-F238E27FC236}">
                      <a16:creationId xmlns:a16="http://schemas.microsoft.com/office/drawing/2014/main" id="{A55E3C17-B8F6-2E47-BEB5-1EB898F935BC}"/>
                    </a:ext>
                  </a:extLst>
                </p:cNvPr>
                <p:cNvCxnSpPr>
                  <a:cxnSpLocks/>
                </p:cNvCxnSpPr>
                <p:nvPr/>
              </p:nvCxnSpPr>
              <p:spPr>
                <a:xfrm flipV="1">
                  <a:off x="2371923" y="2683463"/>
                  <a:ext cx="0" cy="475539"/>
                </a:xfrm>
                <a:prstGeom prst="line">
                  <a:avLst/>
                </a:prstGeom>
                <a:ln w="1270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62" name="Flowchart: Connector 11">
                  <a:extLst>
                    <a:ext uri="{FF2B5EF4-FFF2-40B4-BE49-F238E27FC236}">
                      <a16:creationId xmlns:a16="http://schemas.microsoft.com/office/drawing/2014/main" id="{1F485AEE-B408-DC4D-8F1C-F6AB053C3062}"/>
                    </a:ext>
                  </a:extLst>
                </p:cNvPr>
                <p:cNvSpPr/>
                <p:nvPr/>
              </p:nvSpPr>
              <p:spPr>
                <a:xfrm>
                  <a:off x="3137006" y="3261899"/>
                  <a:ext cx="44014" cy="53323"/>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prstClr val="white"/>
                    </a:solidFill>
                    <a:effectLst/>
                    <a:uLnTx/>
                    <a:uFillTx/>
                    <a:latin typeface="Cambria" panose="02040503050406030204" pitchFamily="18" charset="0"/>
                    <a:ea typeface="+mn-ea"/>
                    <a:cs typeface="Arial" panose="020B0604020202020204" pitchFamily="34" charset="0"/>
                  </a:endParaRPr>
                </a:p>
              </p:txBody>
            </p:sp>
          </p:grpSp>
          <p:sp>
            <p:nvSpPr>
              <p:cNvPr id="352" name="Rectangle 351">
                <a:extLst>
                  <a:ext uri="{FF2B5EF4-FFF2-40B4-BE49-F238E27FC236}">
                    <a16:creationId xmlns:a16="http://schemas.microsoft.com/office/drawing/2014/main" id="{07DC30E6-1B5F-0F4F-8959-97CE64645BA2}"/>
                  </a:ext>
                </a:extLst>
              </p:cNvPr>
              <p:cNvSpPr/>
              <p:nvPr/>
            </p:nvSpPr>
            <p:spPr>
              <a:xfrm>
                <a:off x="361555" y="4093106"/>
                <a:ext cx="1905463" cy="37260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AND/OR/NOT logic</a:t>
                </a:r>
              </a:p>
            </p:txBody>
          </p:sp>
        </p:grpSp>
        <p:sp>
          <p:nvSpPr>
            <p:cNvPr id="400" name="Rectangle 399">
              <a:extLst>
                <a:ext uri="{FF2B5EF4-FFF2-40B4-BE49-F238E27FC236}">
                  <a16:creationId xmlns:a16="http://schemas.microsoft.com/office/drawing/2014/main" id="{E336A133-A62A-9446-B18C-C1137BE6BB28}"/>
                </a:ext>
              </a:extLst>
            </p:cNvPr>
            <p:cNvSpPr/>
            <p:nvPr/>
          </p:nvSpPr>
          <p:spPr>
            <a:xfrm>
              <a:off x="407761" y="2294229"/>
              <a:ext cx="1802097" cy="37260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Desired operation</a:t>
              </a:r>
            </a:p>
          </p:txBody>
        </p:sp>
      </p:grpSp>
      <p:sp>
        <p:nvSpPr>
          <p:cNvPr id="402" name="Rectangle 401">
            <a:extLst>
              <a:ext uri="{FF2B5EF4-FFF2-40B4-BE49-F238E27FC236}">
                <a16:creationId xmlns:a16="http://schemas.microsoft.com/office/drawing/2014/main" id="{A4C2B0B1-F109-BF40-86A2-AF13430F2E5D}"/>
              </a:ext>
            </a:extLst>
          </p:cNvPr>
          <p:cNvSpPr/>
          <p:nvPr/>
        </p:nvSpPr>
        <p:spPr>
          <a:xfrm>
            <a:off x="6886746" y="2166938"/>
            <a:ext cx="1423788" cy="33823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Main memory</a:t>
            </a:r>
          </a:p>
        </p:txBody>
      </p:sp>
      <p:grpSp>
        <p:nvGrpSpPr>
          <p:cNvPr id="537" name="Group 536">
            <a:extLst>
              <a:ext uri="{FF2B5EF4-FFF2-40B4-BE49-F238E27FC236}">
                <a16:creationId xmlns:a16="http://schemas.microsoft.com/office/drawing/2014/main" id="{683F3061-9834-6644-B7F1-5ED1C37BD9E5}"/>
              </a:ext>
            </a:extLst>
          </p:cNvPr>
          <p:cNvGrpSpPr/>
          <p:nvPr/>
        </p:nvGrpSpPr>
        <p:grpSpPr>
          <a:xfrm>
            <a:off x="6324048" y="2565491"/>
            <a:ext cx="2666557" cy="944792"/>
            <a:chOff x="6324048" y="3191579"/>
            <a:chExt cx="2666557" cy="944792"/>
          </a:xfrm>
        </p:grpSpPr>
        <p:grpSp>
          <p:nvGrpSpPr>
            <p:cNvPr id="410" name="Group 409">
              <a:extLst>
                <a:ext uri="{FF2B5EF4-FFF2-40B4-BE49-F238E27FC236}">
                  <a16:creationId xmlns:a16="http://schemas.microsoft.com/office/drawing/2014/main" id="{94490D99-D821-E243-93B4-A3FF1AF53E3B}"/>
                </a:ext>
              </a:extLst>
            </p:cNvPr>
            <p:cNvGrpSpPr/>
            <p:nvPr/>
          </p:nvGrpSpPr>
          <p:grpSpPr>
            <a:xfrm>
              <a:off x="7658494" y="3191579"/>
              <a:ext cx="1332111" cy="757166"/>
              <a:chOff x="8712770" y="3601416"/>
              <a:chExt cx="1332111" cy="757166"/>
            </a:xfrm>
          </p:grpSpPr>
          <p:grpSp>
            <p:nvGrpSpPr>
              <p:cNvPr id="327" name="Group 326">
                <a:extLst>
                  <a:ext uri="{FF2B5EF4-FFF2-40B4-BE49-F238E27FC236}">
                    <a16:creationId xmlns:a16="http://schemas.microsoft.com/office/drawing/2014/main" id="{FE0C7429-FA54-754D-8C1D-5BF9B31B050D}"/>
                  </a:ext>
                </a:extLst>
              </p:cNvPr>
              <p:cNvGrpSpPr/>
              <p:nvPr/>
            </p:nvGrpSpPr>
            <p:grpSpPr>
              <a:xfrm>
                <a:off x="9235986" y="3601416"/>
                <a:ext cx="808895" cy="757166"/>
                <a:chOff x="4180572" y="1209835"/>
                <a:chExt cx="420003" cy="393144"/>
              </a:xfrm>
            </p:grpSpPr>
            <p:cxnSp>
              <p:nvCxnSpPr>
                <p:cNvPr id="332" name="Straight Connector 331">
                  <a:extLst>
                    <a:ext uri="{FF2B5EF4-FFF2-40B4-BE49-F238E27FC236}">
                      <a16:creationId xmlns:a16="http://schemas.microsoft.com/office/drawing/2014/main" id="{34F1355F-1BFB-C047-BC57-D543E8F10332}"/>
                    </a:ext>
                  </a:extLst>
                </p:cNvPr>
                <p:cNvCxnSpPr>
                  <a:cxnSpLocks/>
                </p:cNvCxnSpPr>
                <p:nvPr/>
              </p:nvCxnSpPr>
              <p:spPr>
                <a:xfrm rot="5400000">
                  <a:off x="4390574" y="1117898"/>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C1CFE73E-19C4-B643-A9BD-39BE8B85C4CA}"/>
                    </a:ext>
                  </a:extLst>
                </p:cNvPr>
                <p:cNvCxnSpPr>
                  <a:cxnSpLocks/>
                </p:cNvCxnSpPr>
                <p:nvPr/>
              </p:nvCxnSpPr>
              <p:spPr>
                <a:xfrm rot="5400000">
                  <a:off x="4390574" y="1157152"/>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0BB670D-9CEE-BA48-A6A0-071258D82313}"/>
                    </a:ext>
                  </a:extLst>
                </p:cNvPr>
                <p:cNvCxnSpPr>
                  <a:cxnSpLocks/>
                </p:cNvCxnSpPr>
                <p:nvPr/>
              </p:nvCxnSpPr>
              <p:spPr>
                <a:xfrm rot="5400000">
                  <a:off x="4390574" y="1196406"/>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F2CD54D5-0F3E-B346-AB6D-588F2D60AD14}"/>
                    </a:ext>
                  </a:extLst>
                </p:cNvPr>
                <p:cNvCxnSpPr>
                  <a:cxnSpLocks/>
                </p:cNvCxnSpPr>
                <p:nvPr/>
              </p:nvCxnSpPr>
              <p:spPr>
                <a:xfrm rot="5400000">
                  <a:off x="4390574" y="1235660"/>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EF7C06F5-062E-9240-B458-4F9F35B23884}"/>
                    </a:ext>
                  </a:extLst>
                </p:cNvPr>
                <p:cNvCxnSpPr>
                  <a:cxnSpLocks/>
                </p:cNvCxnSpPr>
                <p:nvPr/>
              </p:nvCxnSpPr>
              <p:spPr>
                <a:xfrm rot="5400000">
                  <a:off x="4390574" y="1274913"/>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101AEF7E-71CD-744C-A3E6-029BFA850EB2}"/>
                    </a:ext>
                  </a:extLst>
                </p:cNvPr>
                <p:cNvCxnSpPr>
                  <a:cxnSpLocks/>
                </p:cNvCxnSpPr>
                <p:nvPr/>
              </p:nvCxnSpPr>
              <p:spPr>
                <a:xfrm rot="5400000">
                  <a:off x="4390574" y="1078644"/>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392E9778-4BD5-0B40-9454-8D6E5B7A6E04}"/>
                    </a:ext>
                  </a:extLst>
                </p:cNvPr>
                <p:cNvCxnSpPr>
                  <a:cxnSpLocks/>
                </p:cNvCxnSpPr>
                <p:nvPr/>
              </p:nvCxnSpPr>
              <p:spPr>
                <a:xfrm rot="5400000">
                  <a:off x="4390574" y="1314167"/>
                  <a:ext cx="0" cy="420003"/>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EBC9AE41-85FD-E840-AB4B-9B311BA89CAA}"/>
                    </a:ext>
                  </a:extLst>
                </p:cNvPr>
                <p:cNvCxnSpPr>
                  <a:cxnSpLocks/>
                </p:cNvCxnSpPr>
                <p:nvPr/>
              </p:nvCxnSpPr>
              <p:spPr>
                <a:xfrm>
                  <a:off x="4306703"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E16BDAD3-622F-ED48-8001-40C3260A5787}"/>
                    </a:ext>
                  </a:extLst>
                </p:cNvPr>
                <p:cNvCxnSpPr>
                  <a:cxnSpLocks/>
                </p:cNvCxnSpPr>
                <p:nvPr/>
              </p:nvCxnSpPr>
              <p:spPr>
                <a:xfrm>
                  <a:off x="434863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BFC1505F-B406-394F-BCF5-F52F283D10EE}"/>
                    </a:ext>
                  </a:extLst>
                </p:cNvPr>
                <p:cNvCxnSpPr>
                  <a:cxnSpLocks/>
                </p:cNvCxnSpPr>
                <p:nvPr/>
              </p:nvCxnSpPr>
              <p:spPr>
                <a:xfrm>
                  <a:off x="4390575"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4AC61C37-3EC1-D244-B3CB-BE318676DB72}"/>
                    </a:ext>
                  </a:extLst>
                </p:cNvPr>
                <p:cNvCxnSpPr>
                  <a:cxnSpLocks/>
                </p:cNvCxnSpPr>
                <p:nvPr/>
              </p:nvCxnSpPr>
              <p:spPr>
                <a:xfrm>
                  <a:off x="4432510"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0B04ED13-D8A4-B846-80FC-8F089810E80F}"/>
                    </a:ext>
                  </a:extLst>
                </p:cNvPr>
                <p:cNvCxnSpPr>
                  <a:cxnSpLocks/>
                </p:cNvCxnSpPr>
                <p:nvPr/>
              </p:nvCxnSpPr>
              <p:spPr>
                <a:xfrm>
                  <a:off x="4474446"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DA1CA297-36D5-7746-A2EE-CB518FCB47E0}"/>
                    </a:ext>
                  </a:extLst>
                </p:cNvPr>
                <p:cNvCxnSpPr>
                  <a:cxnSpLocks/>
                </p:cNvCxnSpPr>
                <p:nvPr/>
              </p:nvCxnSpPr>
              <p:spPr>
                <a:xfrm>
                  <a:off x="4264768"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712090C9-6421-DE43-BD72-8E242FCC3021}"/>
                    </a:ext>
                  </a:extLst>
                </p:cNvPr>
                <p:cNvCxnSpPr>
                  <a:cxnSpLocks/>
                </p:cNvCxnSpPr>
                <p:nvPr/>
              </p:nvCxnSpPr>
              <p:spPr>
                <a:xfrm>
                  <a:off x="4516382" y="1209835"/>
                  <a:ext cx="0" cy="393144"/>
                </a:xfrm>
                <a:prstGeom prst="line">
                  <a:avLst/>
                </a:prstGeom>
                <a:solidFill>
                  <a:schemeClr val="bg1">
                    <a:lumMod val="65000"/>
                  </a:schemeClr>
                </a:solidFill>
                <a:ln w="285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328" name="Straight Arrow Connector 327">
                <a:extLst>
                  <a:ext uri="{FF2B5EF4-FFF2-40B4-BE49-F238E27FC236}">
                    <a16:creationId xmlns:a16="http://schemas.microsoft.com/office/drawing/2014/main" id="{2CF305BB-4A2B-6D4E-A77F-915E56B27204}"/>
                  </a:ext>
                </a:extLst>
              </p:cNvPr>
              <p:cNvCxnSpPr>
                <a:cxnSpLocks/>
              </p:cNvCxnSpPr>
              <p:nvPr/>
            </p:nvCxnSpPr>
            <p:spPr>
              <a:xfrm flipV="1">
                <a:off x="8712770" y="3786178"/>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sp>
            <p:nvSpPr>
              <p:cNvPr id="329" name="Alternate Process 328">
                <a:extLst>
                  <a:ext uri="{FF2B5EF4-FFF2-40B4-BE49-F238E27FC236}">
                    <a16:creationId xmlns:a16="http://schemas.microsoft.com/office/drawing/2014/main" id="{979AE97D-8066-A045-A4B3-8C6A639EC3A6}"/>
                  </a:ext>
                </a:extLst>
              </p:cNvPr>
              <p:cNvSpPr/>
              <p:nvPr/>
            </p:nvSpPr>
            <p:spPr>
              <a:xfrm>
                <a:off x="9328542" y="3681756"/>
                <a:ext cx="616373" cy="616373"/>
              </a:xfrm>
              <a:prstGeom prst="flowChartAlternateProcess">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0" name="Alternate Process 329">
                <a:extLst>
                  <a:ext uri="{FF2B5EF4-FFF2-40B4-BE49-F238E27FC236}">
                    <a16:creationId xmlns:a16="http://schemas.microsoft.com/office/drawing/2014/main" id="{3091CE4C-BB11-544F-A61C-EAE97BB2D73F}"/>
                  </a:ext>
                </a:extLst>
              </p:cNvPr>
              <p:cNvSpPr>
                <a:spLocks noChangeAspect="1"/>
              </p:cNvSpPr>
              <p:nvPr/>
            </p:nvSpPr>
            <p:spPr>
              <a:xfrm>
                <a:off x="9413187" y="3772082"/>
                <a:ext cx="440267" cy="440267"/>
              </a:xfrm>
              <a:prstGeom prst="flowChartAlternateProcess">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31" name="Rectangle 330">
                <a:extLst>
                  <a:ext uri="{FF2B5EF4-FFF2-40B4-BE49-F238E27FC236}">
                    <a16:creationId xmlns:a16="http://schemas.microsoft.com/office/drawing/2014/main" id="{880C3E18-32D4-F948-BCBB-7B676F25A018}"/>
                  </a:ext>
                </a:extLst>
              </p:cNvPr>
              <p:cNvSpPr/>
              <p:nvPr/>
            </p:nvSpPr>
            <p:spPr>
              <a:xfrm>
                <a:off x="9383793" y="3824517"/>
                <a:ext cx="479811" cy="329449"/>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rPr>
                  <a:t>ISA</a:t>
                </a:r>
                <a:endParaRPr kumimoji="0" lang="en-US" sz="1541" b="1" i="0" u="none" strike="noStrike" kern="120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03" name="Alternate Process 402">
              <a:extLst>
                <a:ext uri="{FF2B5EF4-FFF2-40B4-BE49-F238E27FC236}">
                  <a16:creationId xmlns:a16="http://schemas.microsoft.com/office/drawing/2014/main" id="{5FC3BDFA-A94E-B34F-BDB2-72466C92F8DF}"/>
                </a:ext>
              </a:extLst>
            </p:cNvPr>
            <p:cNvSpPr/>
            <p:nvPr/>
          </p:nvSpPr>
          <p:spPr>
            <a:xfrm>
              <a:off x="6396862" y="3213312"/>
              <a:ext cx="1226000" cy="347543"/>
            </a:xfrm>
            <a:prstGeom prst="flowChartAlternateProcess">
              <a:avLst/>
            </a:prstGeom>
            <a:solidFill>
              <a:srgbClr val="FFBFBF">
                <a:alpha val="20000"/>
              </a:srgbClr>
            </a:solid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tIns="52832" bIns="52832"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48" b="0" i="0" u="none" strike="noStrike" kern="1200" cap="none" spc="0" normalizeH="0" baseline="0" noProof="0" dirty="0" err="1">
                  <a:ln>
                    <a:noFill/>
                  </a:ln>
                  <a:solidFill>
                    <a:srgbClr val="C00000"/>
                  </a:solidFill>
                  <a:effectLst/>
                  <a:uLnTx/>
                  <a:uFillTx/>
                  <a:latin typeface="Cambria" panose="02040503050406030204" pitchFamily="18" charset="0"/>
                  <a:ea typeface="+mn-ea"/>
                  <a:cs typeface="Courier New" panose="02070309020205020404" pitchFamily="49" charset="0"/>
                </a:rPr>
                <a:t>bbop_new</a:t>
              </a:r>
              <a:endParaRPr kumimoji="0" lang="en-US" sz="1348" b="0"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p:sp>
          <p:nvSpPr>
            <p:cNvPr id="404" name="Rectangle 403">
              <a:extLst>
                <a:ext uri="{FF2B5EF4-FFF2-40B4-BE49-F238E27FC236}">
                  <a16:creationId xmlns:a16="http://schemas.microsoft.com/office/drawing/2014/main" id="{E378B32C-66DC-EE4B-9A94-EBF4BB4C270D}"/>
                </a:ext>
              </a:extLst>
            </p:cNvPr>
            <p:cNvSpPr/>
            <p:nvPr/>
          </p:nvSpPr>
          <p:spPr>
            <a:xfrm>
              <a:off x="6324048" y="3551596"/>
              <a:ext cx="1677062"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a:t>
              </a:r>
            </a:p>
          </p:txBody>
        </p:sp>
      </p:grpSp>
      <p:sp>
        <p:nvSpPr>
          <p:cNvPr id="417" name="Right Arrow 416">
            <a:extLst>
              <a:ext uri="{FF2B5EF4-FFF2-40B4-BE49-F238E27FC236}">
                <a16:creationId xmlns:a16="http://schemas.microsoft.com/office/drawing/2014/main" id="{15CAE4DC-0951-124F-ACDB-2F0D941D15E4}"/>
              </a:ext>
            </a:extLst>
          </p:cNvPr>
          <p:cNvSpPr/>
          <p:nvPr/>
        </p:nvSpPr>
        <p:spPr>
          <a:xfrm>
            <a:off x="4225141" y="1957109"/>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18" name="Rectangle 417">
            <a:extLst>
              <a:ext uri="{FF2B5EF4-FFF2-40B4-BE49-F238E27FC236}">
                <a16:creationId xmlns:a16="http://schemas.microsoft.com/office/drawing/2014/main" id="{66BB5B68-297B-8C48-BE99-8A29882E520B}"/>
              </a:ext>
            </a:extLst>
          </p:cNvPr>
          <p:cNvSpPr/>
          <p:nvPr/>
        </p:nvSpPr>
        <p:spPr>
          <a:xfrm>
            <a:off x="4220177" y="978920"/>
            <a:ext cx="2208216" cy="646331"/>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2: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sequence of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DRAM commands</a:t>
            </a:r>
            <a:endParaRPr kumimoji="0" lang="en-US" sz="18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cxnSp>
        <p:nvCxnSpPr>
          <p:cNvPr id="422" name="Straight Arrow Connector 421">
            <a:extLst>
              <a:ext uri="{FF2B5EF4-FFF2-40B4-BE49-F238E27FC236}">
                <a16:creationId xmlns:a16="http://schemas.microsoft.com/office/drawing/2014/main" id="{847CFCE8-060D-8545-A201-97FA8F015EC6}"/>
              </a:ext>
            </a:extLst>
          </p:cNvPr>
          <p:cNvCxnSpPr>
            <a:cxnSpLocks/>
          </p:cNvCxnSpPr>
          <p:nvPr/>
        </p:nvCxnSpPr>
        <p:spPr>
          <a:xfrm>
            <a:off x="6114413" y="2625799"/>
            <a:ext cx="156777"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graphicFrame>
        <p:nvGraphicFramePr>
          <p:cNvPr id="486" name="Table 485">
            <a:extLst>
              <a:ext uri="{FF2B5EF4-FFF2-40B4-BE49-F238E27FC236}">
                <a16:creationId xmlns:a16="http://schemas.microsoft.com/office/drawing/2014/main" id="{78791F7B-E9B4-9249-8D57-C9EF7EE495EA}"/>
              </a:ext>
            </a:extLst>
          </p:cNvPr>
          <p:cNvGraphicFramePr>
            <a:graphicFrameLocks noGrp="1"/>
          </p:cNvGraphicFramePr>
          <p:nvPr/>
        </p:nvGraphicFramePr>
        <p:xfrm>
          <a:off x="209136" y="4358395"/>
          <a:ext cx="2444077" cy="1356352"/>
        </p:xfrm>
        <a:graphic>
          <a:graphicData uri="http://schemas.openxmlformats.org/drawingml/2006/table">
            <a:tbl>
              <a:tblPr firstRow="1" bandRow="1">
                <a:tableStyleId>{5940675A-B579-460E-94D1-54222C63F5DA}</a:tableStyleId>
              </a:tblPr>
              <a:tblGrid>
                <a:gridCol w="2444077">
                  <a:extLst>
                    <a:ext uri="{9D8B030D-6E8A-4147-A177-3AD203B41FA5}">
                      <a16:colId xmlns:a16="http://schemas.microsoft.com/office/drawing/2014/main" val="3411314267"/>
                    </a:ext>
                  </a:extLst>
                </a:gridCol>
              </a:tblGrid>
              <a:tr h="341188">
                <a:tc>
                  <a:txBody>
                    <a:bodyPr/>
                    <a:lstStyle/>
                    <a:p>
                      <a:r>
                        <a:rPr lang="en-US" sz="1500" b="1" dirty="0">
                          <a:latin typeface="Courier New" panose="02070309020205020404" pitchFamily="49" charset="0"/>
                          <a:cs typeface="Courier New" panose="02070309020205020404" pitchFamily="49" charset="0"/>
                        </a:rPr>
                        <a:t>foo ()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9050" cap="flat" cmpd="sng" algn="ctr">
                      <a:noFill/>
                      <a:prstDash val="sys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9564133"/>
                  </a:ext>
                </a:extLst>
              </a:tr>
              <a:tr h="204063">
                <a:tc>
                  <a:txBody>
                    <a:bodyPr/>
                    <a:lstStyle/>
                    <a:p>
                      <a:endParaRPr lang="en-US" sz="600" b="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110005"/>
                  </a:ext>
                </a:extLst>
              </a:tr>
              <a:tr h="341188">
                <a:tc>
                  <a:txBody>
                    <a:bodyPr/>
                    <a:lstStyle/>
                    <a:p>
                      <a:r>
                        <a:rPr lang="en-US" sz="1500" b="0" i="1" dirty="0">
                          <a:latin typeface="Courier New" panose="02070309020205020404" pitchFamily="49" charset="0"/>
                          <a:cs typeface="Courier New" panose="02070309020205020404" pitchFamily="49" charset="0"/>
                        </a:rPr>
                        <a:t> </a:t>
                      </a:r>
                      <a:r>
                        <a:rPr lang="en-US" sz="1500" b="0" i="1" dirty="0" err="1">
                          <a:solidFill>
                            <a:srgbClr val="C00000"/>
                          </a:solidFill>
                          <a:latin typeface="Courier New" panose="02070309020205020404" pitchFamily="49" charset="0"/>
                          <a:cs typeface="Courier New" panose="02070309020205020404" pitchFamily="49" charset="0"/>
                        </a:rPr>
                        <a:t>bbop_new</a:t>
                      </a:r>
                      <a:endParaRPr lang="en-US" sz="1500" b="0" i="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16655706"/>
                  </a:ext>
                </a:extLst>
              </a:tr>
              <a:tr h="425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2"/>
                          </a:solidFill>
                          <a:latin typeface="Courier New" panose="02070309020205020404" pitchFamily="49" charset="0"/>
                          <a:cs typeface="Courier New" panose="02070309020205020404" pitchFamily="49" charset="0"/>
                        </a:rPr>
                        <a:t>  </a:t>
                      </a:r>
                    </a:p>
                    <a:p>
                      <a:r>
                        <a:rPr lang="en-US" sz="1500" b="1" dirty="0">
                          <a:latin typeface="Courier New" panose="02070309020205020404" pitchFamily="49" charset="0"/>
                          <a:cs typeface="Courier New" panose="02070309020205020404" pitchFamily="49" charset="0"/>
                        </a:rPr>
                        <a:t>}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9050" cap="flat" cmpd="sng" algn="ctr">
                      <a:no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27320"/>
                  </a:ext>
                </a:extLst>
              </a:tr>
            </a:tbl>
          </a:graphicData>
        </a:graphic>
      </p:graphicFrame>
      <p:cxnSp>
        <p:nvCxnSpPr>
          <p:cNvPr id="490" name="Straight Arrow Connector 489">
            <a:extLst>
              <a:ext uri="{FF2B5EF4-FFF2-40B4-BE49-F238E27FC236}">
                <a16:creationId xmlns:a16="http://schemas.microsoft.com/office/drawing/2014/main" id="{3B85649E-AF19-C741-9832-0401BA82F27F}"/>
              </a:ext>
            </a:extLst>
          </p:cNvPr>
          <p:cNvCxnSpPr>
            <a:cxnSpLocks/>
          </p:cNvCxnSpPr>
          <p:nvPr/>
        </p:nvCxnSpPr>
        <p:spPr>
          <a:xfrm>
            <a:off x="4773682" y="4972819"/>
            <a:ext cx="239766" cy="0"/>
          </a:xfrm>
          <a:prstGeom prst="straightConnector1">
            <a:avLst/>
          </a:prstGeom>
          <a:ln w="254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514" name="Group 513">
            <a:extLst>
              <a:ext uri="{FF2B5EF4-FFF2-40B4-BE49-F238E27FC236}">
                <a16:creationId xmlns:a16="http://schemas.microsoft.com/office/drawing/2014/main" id="{A08F4D0E-7D3F-7A48-86B1-0434036B7964}"/>
              </a:ext>
            </a:extLst>
          </p:cNvPr>
          <p:cNvGrpSpPr/>
          <p:nvPr/>
        </p:nvGrpSpPr>
        <p:grpSpPr>
          <a:xfrm>
            <a:off x="3268356" y="4230462"/>
            <a:ext cx="1427824" cy="1662994"/>
            <a:chOff x="2217624" y="4009629"/>
            <a:chExt cx="741370" cy="863478"/>
          </a:xfrm>
        </p:grpSpPr>
        <p:sp>
          <p:nvSpPr>
            <p:cNvPr id="515" name="Rounded Rectangle 514">
              <a:extLst>
                <a:ext uri="{FF2B5EF4-FFF2-40B4-BE49-F238E27FC236}">
                  <a16:creationId xmlns:a16="http://schemas.microsoft.com/office/drawing/2014/main" id="{08AF774E-E94E-4947-BF44-FD03B960F8C4}"/>
                </a:ext>
              </a:extLst>
            </p:cNvPr>
            <p:cNvSpPr/>
            <p:nvPr/>
          </p:nvSpPr>
          <p:spPr>
            <a:xfrm>
              <a:off x="2217624" y="4009629"/>
              <a:ext cx="741370" cy="72341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6" name="Rectangle 515">
              <a:extLst>
                <a:ext uri="{FF2B5EF4-FFF2-40B4-BE49-F238E27FC236}">
                  <a16:creationId xmlns:a16="http://schemas.microsoft.com/office/drawing/2014/main" id="{DD609931-2E46-0A4C-B315-50004B55606A}"/>
                </a:ext>
              </a:extLst>
            </p:cNvPr>
            <p:cNvSpPr/>
            <p:nvPr/>
          </p:nvSpPr>
          <p:spPr>
            <a:xfrm>
              <a:off x="2263266" y="4697485"/>
              <a:ext cx="636798" cy="17562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Control Unit</a:t>
              </a:r>
            </a:p>
          </p:txBody>
        </p:sp>
        <p:grpSp>
          <p:nvGrpSpPr>
            <p:cNvPr id="517" name="Group 516">
              <a:extLst>
                <a:ext uri="{FF2B5EF4-FFF2-40B4-BE49-F238E27FC236}">
                  <a16:creationId xmlns:a16="http://schemas.microsoft.com/office/drawing/2014/main" id="{38957CF0-65A1-AA45-80C1-0E8CD7734AB4}"/>
                </a:ext>
              </a:extLst>
            </p:cNvPr>
            <p:cNvGrpSpPr/>
            <p:nvPr/>
          </p:nvGrpSpPr>
          <p:grpSpPr>
            <a:xfrm>
              <a:off x="2389421" y="4106286"/>
              <a:ext cx="472920" cy="530098"/>
              <a:chOff x="1825441" y="5257201"/>
              <a:chExt cx="348402" cy="390525"/>
            </a:xfrm>
          </p:grpSpPr>
          <p:sp>
            <p:nvSpPr>
              <p:cNvPr id="518" name="Oval 517">
                <a:extLst>
                  <a:ext uri="{FF2B5EF4-FFF2-40B4-BE49-F238E27FC236}">
                    <a16:creationId xmlns:a16="http://schemas.microsoft.com/office/drawing/2014/main" id="{82D077C6-3D0F-3541-A76C-EB4E48A284DB}"/>
                  </a:ext>
                </a:extLst>
              </p:cNvPr>
              <p:cNvSpPr/>
              <p:nvPr/>
            </p:nvSpPr>
            <p:spPr>
              <a:xfrm>
                <a:off x="1825441" y="525720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19" name="Oval 518">
                <a:extLst>
                  <a:ext uri="{FF2B5EF4-FFF2-40B4-BE49-F238E27FC236}">
                    <a16:creationId xmlns:a16="http://schemas.microsoft.com/office/drawing/2014/main" id="{AB48AD88-6CB8-1D40-843A-730A6C34712D}"/>
                  </a:ext>
                </a:extLst>
              </p:cNvPr>
              <p:cNvSpPr/>
              <p:nvPr/>
            </p:nvSpPr>
            <p:spPr>
              <a:xfrm>
                <a:off x="2054971" y="5374676"/>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0" name="Oval 519">
                <a:extLst>
                  <a:ext uri="{FF2B5EF4-FFF2-40B4-BE49-F238E27FC236}">
                    <a16:creationId xmlns:a16="http://schemas.microsoft.com/office/drawing/2014/main" id="{7F44A061-D99D-5A43-9E51-DE4141D729AD}"/>
                  </a:ext>
                </a:extLst>
              </p:cNvPr>
              <p:cNvSpPr/>
              <p:nvPr/>
            </p:nvSpPr>
            <p:spPr>
              <a:xfrm>
                <a:off x="1825441" y="553025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521" name="Curved Connector 520">
                <a:extLst>
                  <a:ext uri="{FF2B5EF4-FFF2-40B4-BE49-F238E27FC236}">
                    <a16:creationId xmlns:a16="http://schemas.microsoft.com/office/drawing/2014/main" id="{C9579566-E314-B146-8DAA-B14A04E4AFFF}"/>
                  </a:ext>
                </a:extLst>
              </p:cNvPr>
              <p:cNvCxnSpPr>
                <a:cxnSpLocks/>
                <a:stCxn id="518" idx="6"/>
                <a:endCxn id="519" idx="0"/>
              </p:cNvCxnSpPr>
              <p:nvPr/>
            </p:nvCxnSpPr>
            <p:spPr>
              <a:xfrm>
                <a:off x="1944313" y="5315939"/>
                <a:ext cx="170094" cy="58737"/>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2" name="Curved Connector 521">
                <a:extLst>
                  <a:ext uri="{FF2B5EF4-FFF2-40B4-BE49-F238E27FC236}">
                    <a16:creationId xmlns:a16="http://schemas.microsoft.com/office/drawing/2014/main" id="{3BED516E-BF3A-9747-9B5C-4087A9D12BE7}"/>
                  </a:ext>
                </a:extLst>
              </p:cNvPr>
              <p:cNvCxnSpPr>
                <a:cxnSpLocks/>
                <a:stCxn id="519" idx="2"/>
                <a:endCxn id="518" idx="4"/>
              </p:cNvCxnSpPr>
              <p:nvPr/>
            </p:nvCxnSpPr>
            <p:spPr>
              <a:xfrm rot="10800000">
                <a:off x="1884877" y="5374676"/>
                <a:ext cx="170094" cy="58738"/>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3" name="Curved Connector 522">
                <a:extLst>
                  <a:ext uri="{FF2B5EF4-FFF2-40B4-BE49-F238E27FC236}">
                    <a16:creationId xmlns:a16="http://schemas.microsoft.com/office/drawing/2014/main" id="{A76A2905-4981-4548-BFC9-8FA901B9F259}"/>
                  </a:ext>
                </a:extLst>
              </p:cNvPr>
              <p:cNvCxnSpPr>
                <a:cxnSpLocks/>
                <a:stCxn id="519" idx="4"/>
                <a:endCxn id="520" idx="6"/>
              </p:cNvCxnSpPr>
              <p:nvPr/>
            </p:nvCxnSpPr>
            <p:spPr>
              <a:xfrm rot="5400000">
                <a:off x="1980941" y="5455523"/>
                <a:ext cx="96838" cy="170094"/>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524" name="Curved Connector 523">
                <a:extLst>
                  <a:ext uri="{FF2B5EF4-FFF2-40B4-BE49-F238E27FC236}">
                    <a16:creationId xmlns:a16="http://schemas.microsoft.com/office/drawing/2014/main" id="{9FDFB617-090F-4840-B030-712021578D5C}"/>
                  </a:ext>
                </a:extLst>
              </p:cNvPr>
              <p:cNvCxnSpPr>
                <a:cxnSpLocks/>
                <a:stCxn id="520" idx="1"/>
                <a:endCxn id="518" idx="3"/>
              </p:cNvCxnSpPr>
              <p:nvPr/>
            </p:nvCxnSpPr>
            <p:spPr>
              <a:xfrm rot="5400000" flipH="1" flipV="1">
                <a:off x="1747858" y="5452464"/>
                <a:ext cx="189983" cy="12700"/>
              </a:xfrm>
              <a:prstGeom prst="curvedConnector3">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cxnSp>
        <p:nvCxnSpPr>
          <p:cNvPr id="491" name="Straight Arrow Connector 490">
            <a:extLst>
              <a:ext uri="{FF2B5EF4-FFF2-40B4-BE49-F238E27FC236}">
                <a16:creationId xmlns:a16="http://schemas.microsoft.com/office/drawing/2014/main" id="{B31F4B60-71E4-B941-8828-4F3B9440474D}"/>
              </a:ext>
            </a:extLst>
          </p:cNvPr>
          <p:cNvCxnSpPr>
            <a:cxnSpLocks/>
          </p:cNvCxnSpPr>
          <p:nvPr/>
        </p:nvCxnSpPr>
        <p:spPr>
          <a:xfrm>
            <a:off x="6855040" y="5072342"/>
            <a:ext cx="424333"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92" name="Oval 491">
            <a:extLst>
              <a:ext uri="{FF2B5EF4-FFF2-40B4-BE49-F238E27FC236}">
                <a16:creationId xmlns:a16="http://schemas.microsoft.com/office/drawing/2014/main" id="{12A4C154-7025-FD47-A024-BDD217DDFD58}"/>
              </a:ext>
            </a:extLst>
          </p:cNvPr>
          <p:cNvSpPr/>
          <p:nvPr/>
        </p:nvSpPr>
        <p:spPr>
          <a:xfrm rot="16200000" flipH="1">
            <a:off x="8866977" y="5952703"/>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3" name="Oval 492">
            <a:extLst>
              <a:ext uri="{FF2B5EF4-FFF2-40B4-BE49-F238E27FC236}">
                <a16:creationId xmlns:a16="http://schemas.microsoft.com/office/drawing/2014/main" id="{2874F35A-5065-F44D-AA27-27A15C79842D}"/>
              </a:ext>
            </a:extLst>
          </p:cNvPr>
          <p:cNvSpPr/>
          <p:nvPr/>
        </p:nvSpPr>
        <p:spPr>
          <a:xfrm rot="16200000" flipH="1">
            <a:off x="8866977" y="4841244"/>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nvGrpSpPr>
          <p:cNvPr id="7" name="Group 6">
            <a:extLst>
              <a:ext uri="{FF2B5EF4-FFF2-40B4-BE49-F238E27FC236}">
                <a16:creationId xmlns:a16="http://schemas.microsoft.com/office/drawing/2014/main" id="{9AFFF311-89B6-074A-8E50-84D97135160F}"/>
              </a:ext>
            </a:extLst>
          </p:cNvPr>
          <p:cNvGrpSpPr/>
          <p:nvPr/>
        </p:nvGrpSpPr>
        <p:grpSpPr>
          <a:xfrm>
            <a:off x="7378326" y="4574023"/>
            <a:ext cx="1598850" cy="1447274"/>
            <a:chOff x="7378326" y="4574023"/>
            <a:chExt cx="1598850" cy="1447274"/>
          </a:xfrm>
        </p:grpSpPr>
        <p:sp>
          <p:nvSpPr>
            <p:cNvPr id="481" name="Rounded Rectangle 480">
              <a:extLst>
                <a:ext uri="{FF2B5EF4-FFF2-40B4-BE49-F238E27FC236}">
                  <a16:creationId xmlns:a16="http://schemas.microsoft.com/office/drawing/2014/main" id="{4CC62BDE-543A-A646-AD15-2F6D0BA003C8}"/>
                </a:ext>
              </a:extLst>
            </p:cNvPr>
            <p:cNvSpPr/>
            <p:nvPr/>
          </p:nvSpPr>
          <p:spPr>
            <a:xfrm>
              <a:off x="7378326" y="4574023"/>
              <a:ext cx="1598850" cy="1447274"/>
            </a:xfrm>
            <a:prstGeom prst="roundRect">
              <a:avLst/>
            </a:prstGeom>
            <a:solidFill>
              <a:schemeClr val="bg1"/>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08" name="Rectangle 507">
              <a:extLst>
                <a:ext uri="{FF2B5EF4-FFF2-40B4-BE49-F238E27FC236}">
                  <a16:creationId xmlns:a16="http://schemas.microsoft.com/office/drawing/2014/main" id="{1674EF55-FBAC-C140-B105-969C7E8487A7}"/>
                </a:ext>
              </a:extLst>
            </p:cNvPr>
            <p:cNvSpPr/>
            <p:nvPr/>
          </p:nvSpPr>
          <p:spPr>
            <a:xfrm rot="16200000">
              <a:off x="7050052" y="5149985"/>
              <a:ext cx="1117742" cy="35900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33" b="0" i="0" u="none" strike="noStrike" kern="1200" cap="none" spc="0" normalizeH="0" baseline="0" noProof="0" dirty="0">
                  <a:ln>
                    <a:noFill/>
                  </a:ln>
                  <a:solidFill>
                    <a:prstClr val="black"/>
                  </a:solidFill>
                  <a:effectLst/>
                  <a:uLnTx/>
                  <a:uFillTx/>
                  <a:latin typeface="Cambria" panose="02040503050406030204" pitchFamily="18" charset="0"/>
                  <a:ea typeface="+mn-ea"/>
                  <a:cs typeface="Courier New" panose="02070309020205020404" pitchFamily="49" charset="0"/>
                </a:rPr>
                <a:t>ACT/PRE</a:t>
              </a:r>
            </a:p>
          </p:txBody>
        </p:sp>
        <p:cxnSp>
          <p:nvCxnSpPr>
            <p:cNvPr id="513" name="Straight Arrow Connector 512">
              <a:extLst>
                <a:ext uri="{FF2B5EF4-FFF2-40B4-BE49-F238E27FC236}">
                  <a16:creationId xmlns:a16="http://schemas.microsoft.com/office/drawing/2014/main" id="{67315A1D-7333-AF40-992D-CD542F832E8F}"/>
                </a:ext>
              </a:extLst>
            </p:cNvPr>
            <p:cNvCxnSpPr>
              <a:cxnSpLocks/>
            </p:cNvCxnSpPr>
            <p:nvPr/>
          </p:nvCxnSpPr>
          <p:spPr>
            <a:xfrm flipV="1">
              <a:off x="7756927" y="5327935"/>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686EEC01-1B3C-E648-9FD9-9FAA1DBE32F6}"/>
                </a:ext>
              </a:extLst>
            </p:cNvPr>
            <p:cNvGrpSpPr/>
            <p:nvPr/>
          </p:nvGrpSpPr>
          <p:grpSpPr>
            <a:xfrm>
              <a:off x="8308041" y="4657875"/>
              <a:ext cx="557538" cy="1269957"/>
              <a:chOff x="8308041" y="4657875"/>
              <a:chExt cx="557538" cy="1269957"/>
            </a:xfrm>
          </p:grpSpPr>
          <p:grpSp>
            <p:nvGrpSpPr>
              <p:cNvPr id="494" name="Group 493">
                <a:extLst>
                  <a:ext uri="{FF2B5EF4-FFF2-40B4-BE49-F238E27FC236}">
                    <a16:creationId xmlns:a16="http://schemas.microsoft.com/office/drawing/2014/main" id="{274DF094-4A4F-EE40-A2C8-396255F6A071}"/>
                  </a:ext>
                </a:extLst>
              </p:cNvPr>
              <p:cNvGrpSpPr/>
              <p:nvPr/>
            </p:nvGrpSpPr>
            <p:grpSpPr>
              <a:xfrm>
                <a:off x="8308041" y="4657875"/>
                <a:ext cx="557538" cy="1269957"/>
                <a:chOff x="4830795" y="4111398"/>
                <a:chExt cx="289491" cy="755921"/>
              </a:xfrm>
            </p:grpSpPr>
            <p:grpSp>
              <p:nvGrpSpPr>
                <p:cNvPr id="495" name="Group 494">
                  <a:extLst>
                    <a:ext uri="{FF2B5EF4-FFF2-40B4-BE49-F238E27FC236}">
                      <a16:creationId xmlns:a16="http://schemas.microsoft.com/office/drawing/2014/main" id="{E5755728-FCB9-8C4E-A32A-4028662ECD5C}"/>
                    </a:ext>
                  </a:extLst>
                </p:cNvPr>
                <p:cNvGrpSpPr/>
                <p:nvPr/>
              </p:nvGrpSpPr>
              <p:grpSpPr>
                <a:xfrm>
                  <a:off x="4830795" y="4111398"/>
                  <a:ext cx="289489" cy="755921"/>
                  <a:chOff x="4830795" y="4111398"/>
                  <a:chExt cx="289489" cy="755921"/>
                </a:xfrm>
              </p:grpSpPr>
              <p:sp>
                <p:nvSpPr>
                  <p:cNvPr id="497" name="Rectangle 496">
                    <a:extLst>
                      <a:ext uri="{FF2B5EF4-FFF2-40B4-BE49-F238E27FC236}">
                        <a16:creationId xmlns:a16="http://schemas.microsoft.com/office/drawing/2014/main" id="{4CF51F47-9CF9-E246-8AF7-923C6DFFD206}"/>
                      </a:ext>
                    </a:extLst>
                  </p:cNvPr>
                  <p:cNvSpPr/>
                  <p:nvPr/>
                </p:nvSpPr>
                <p:spPr>
                  <a:xfrm rot="16200000">
                    <a:off x="4614131" y="4344138"/>
                    <a:ext cx="722817" cy="289489"/>
                  </a:xfrm>
                  <a:prstGeom prst="rect">
                    <a:avLst/>
                  </a:prstGeom>
                  <a:solidFill>
                    <a:srgbClr val="70AD4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8" name="Oval 497">
                    <a:extLst>
                      <a:ext uri="{FF2B5EF4-FFF2-40B4-BE49-F238E27FC236}">
                        <a16:creationId xmlns:a16="http://schemas.microsoft.com/office/drawing/2014/main" id="{08F4B84C-DC65-DC4A-9941-F10662BD6C08}"/>
                      </a:ext>
                    </a:extLst>
                  </p:cNvPr>
                  <p:cNvSpPr/>
                  <p:nvPr/>
                </p:nvSpPr>
                <p:spPr>
                  <a:xfrm rot="16200000" flipH="1">
                    <a:off x="4928537"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499" name="Oval 498">
                    <a:extLst>
                      <a:ext uri="{FF2B5EF4-FFF2-40B4-BE49-F238E27FC236}">
                        <a16:creationId xmlns:a16="http://schemas.microsoft.com/office/drawing/2014/main" id="{E795B588-B028-1E44-97F4-6AC8A2F616A4}"/>
                      </a:ext>
                    </a:extLst>
                  </p:cNvPr>
                  <p:cNvSpPr/>
                  <p:nvPr/>
                </p:nvSpPr>
                <p:spPr>
                  <a:xfrm rot="16200000" flipH="1">
                    <a:off x="5018879"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0" name="Oval 499">
                    <a:extLst>
                      <a:ext uri="{FF2B5EF4-FFF2-40B4-BE49-F238E27FC236}">
                        <a16:creationId xmlns:a16="http://schemas.microsoft.com/office/drawing/2014/main" id="{189C9B04-5FAE-244B-9F2B-53D0DCC3CAEB}"/>
                      </a:ext>
                    </a:extLst>
                  </p:cNvPr>
                  <p:cNvSpPr/>
                  <p:nvPr/>
                </p:nvSpPr>
                <p:spPr>
                  <a:xfrm rot="16200000" flipH="1">
                    <a:off x="4928537"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1" name="Oval 500">
                    <a:extLst>
                      <a:ext uri="{FF2B5EF4-FFF2-40B4-BE49-F238E27FC236}">
                        <a16:creationId xmlns:a16="http://schemas.microsoft.com/office/drawing/2014/main" id="{EBEE26E3-3CFD-3E45-AFAA-C5A356787197}"/>
                      </a:ext>
                    </a:extLst>
                  </p:cNvPr>
                  <p:cNvSpPr/>
                  <p:nvPr/>
                </p:nvSpPr>
                <p:spPr>
                  <a:xfrm rot="16200000" flipH="1">
                    <a:off x="5018879"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496" name="Rectangle 495">
                  <a:extLst>
                    <a:ext uri="{FF2B5EF4-FFF2-40B4-BE49-F238E27FC236}">
                      <a16:creationId xmlns:a16="http://schemas.microsoft.com/office/drawing/2014/main" id="{D894887A-25F1-1F44-BEEE-9C506341120D}"/>
                    </a:ext>
                  </a:extLst>
                </p:cNvPr>
                <p:cNvSpPr/>
                <p:nvPr/>
              </p:nvSpPr>
              <p:spPr>
                <a:xfrm rot="16200000">
                  <a:off x="4819059" y="4476133"/>
                  <a:ext cx="575362" cy="27093"/>
                </a:xfrm>
                <a:prstGeom prst="rect">
                  <a:avLst/>
                </a:prstGeom>
                <a:pattFill prst="dkVert">
                  <a:fgClr>
                    <a:srgbClr val="FFC000">
                      <a:lumMod val="60000"/>
                      <a:lumOff val="40000"/>
                    </a:srgbClr>
                  </a:fgClr>
                  <a:bgClr>
                    <a:sysClr val="window" lastClr="FFFFFF"/>
                  </a:bgClr>
                </a:patt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grpSp>
            <p:nvGrpSpPr>
              <p:cNvPr id="502" name="Group 501">
                <a:extLst>
                  <a:ext uri="{FF2B5EF4-FFF2-40B4-BE49-F238E27FC236}">
                    <a16:creationId xmlns:a16="http://schemas.microsoft.com/office/drawing/2014/main" id="{2DB1DD8B-FB18-8849-9A9F-035F264A4AC8}"/>
                  </a:ext>
                </a:extLst>
              </p:cNvPr>
              <p:cNvGrpSpPr/>
              <p:nvPr/>
            </p:nvGrpSpPr>
            <p:grpSpPr>
              <a:xfrm rot="16200000">
                <a:off x="8185361" y="5143465"/>
                <a:ext cx="756076" cy="293602"/>
                <a:chOff x="4340198" y="1826549"/>
                <a:chExt cx="485918" cy="276639"/>
              </a:xfrm>
            </p:grpSpPr>
            <p:sp>
              <p:nvSpPr>
                <p:cNvPr id="503" name="Rectangle 502">
                  <a:extLst>
                    <a:ext uri="{FF2B5EF4-FFF2-40B4-BE49-F238E27FC236}">
                      <a16:creationId xmlns:a16="http://schemas.microsoft.com/office/drawing/2014/main" id="{8F40DD31-E5D3-1949-BB4A-77B0A48B9C3C}"/>
                    </a:ext>
                  </a:extLst>
                </p:cNvPr>
                <p:cNvSpPr/>
                <p:nvPr/>
              </p:nvSpPr>
              <p:spPr>
                <a:xfrm>
                  <a:off x="4340198" y="1826549"/>
                  <a:ext cx="174612" cy="276637"/>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504" name="Rectangle 503">
                  <a:extLst>
                    <a:ext uri="{FF2B5EF4-FFF2-40B4-BE49-F238E27FC236}">
                      <a16:creationId xmlns:a16="http://schemas.microsoft.com/office/drawing/2014/main" id="{A95F48CB-8E25-8B4E-AE80-FF1A55ADD162}"/>
                    </a:ext>
                  </a:extLst>
                </p:cNvPr>
                <p:cNvSpPr/>
                <p:nvPr/>
              </p:nvSpPr>
              <p:spPr>
                <a:xfrm>
                  <a:off x="4651504" y="1826550"/>
                  <a:ext cx="174612" cy="276638"/>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528" name="Oval 527">
                <a:extLst>
                  <a:ext uri="{FF2B5EF4-FFF2-40B4-BE49-F238E27FC236}">
                    <a16:creationId xmlns:a16="http://schemas.microsoft.com/office/drawing/2014/main" id="{18A4C544-1AC7-8549-9BF1-30B0708AB663}"/>
                  </a:ext>
                </a:extLst>
              </p:cNvPr>
              <p:cNvSpPr>
                <a:spLocks noChangeAspect="1"/>
              </p:cNvSpPr>
              <p:nvPr/>
            </p:nvSpPr>
            <p:spPr>
              <a:xfrm>
                <a:off x="8788782" y="582428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529" name="Oval 528">
                <a:extLst>
                  <a:ext uri="{FF2B5EF4-FFF2-40B4-BE49-F238E27FC236}">
                    <a16:creationId xmlns:a16="http://schemas.microsoft.com/office/drawing/2014/main" id="{5EC38BF4-30F8-1543-A138-A684F818BBD9}"/>
                  </a:ext>
                </a:extLst>
              </p:cNvPr>
              <p:cNvSpPr>
                <a:spLocks noChangeAspect="1"/>
              </p:cNvSpPr>
              <p:nvPr/>
            </p:nvSpPr>
            <p:spPr>
              <a:xfrm>
                <a:off x="8782340" y="4720793"/>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graphicFrame>
        <p:nvGraphicFramePr>
          <p:cNvPr id="531" name="Table 530">
            <a:extLst>
              <a:ext uri="{FF2B5EF4-FFF2-40B4-BE49-F238E27FC236}">
                <a16:creationId xmlns:a16="http://schemas.microsoft.com/office/drawing/2014/main" id="{1229032C-D001-F644-92AC-B94E443D54F6}"/>
              </a:ext>
            </a:extLst>
          </p:cNvPr>
          <p:cNvGraphicFramePr>
            <a:graphicFrameLocks noGrp="1"/>
          </p:cNvGraphicFramePr>
          <p:nvPr>
            <p:extLst>
              <p:ext uri="{D42A27DB-BD31-4B8C-83A1-F6EECF244321}">
                <p14:modId xmlns:p14="http://schemas.microsoft.com/office/powerpoint/2010/main" val="1774449923"/>
              </p:ext>
            </p:extLst>
          </p:nvPr>
        </p:nvGraphicFramePr>
        <p:xfrm>
          <a:off x="5082745" y="4275721"/>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33" name="Straight Connector 532">
            <a:extLst>
              <a:ext uri="{FF2B5EF4-FFF2-40B4-BE49-F238E27FC236}">
                <a16:creationId xmlns:a16="http://schemas.microsoft.com/office/drawing/2014/main" id="{9F194B97-A4A4-1F4A-A3A1-1A1C65904476}"/>
              </a:ext>
            </a:extLst>
          </p:cNvPr>
          <p:cNvCxnSpPr/>
          <p:nvPr/>
        </p:nvCxnSpPr>
        <p:spPr>
          <a:xfrm>
            <a:off x="129785" y="3596854"/>
            <a:ext cx="8884429" cy="0"/>
          </a:xfrm>
          <a:prstGeom prst="line">
            <a:avLst/>
          </a:pr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grpSp>
        <p:nvGrpSpPr>
          <p:cNvPr id="535" name="Group 534">
            <a:extLst>
              <a:ext uri="{FF2B5EF4-FFF2-40B4-BE49-F238E27FC236}">
                <a16:creationId xmlns:a16="http://schemas.microsoft.com/office/drawing/2014/main" id="{96685389-20B3-8146-B6CF-E569C240BE1C}"/>
              </a:ext>
            </a:extLst>
          </p:cNvPr>
          <p:cNvGrpSpPr/>
          <p:nvPr/>
        </p:nvGrpSpPr>
        <p:grpSpPr>
          <a:xfrm>
            <a:off x="2307434" y="931164"/>
            <a:ext cx="1931355" cy="2049796"/>
            <a:chOff x="2307434" y="1557252"/>
            <a:chExt cx="1931355" cy="2049796"/>
          </a:xfrm>
        </p:grpSpPr>
        <p:grpSp>
          <p:nvGrpSpPr>
            <p:cNvPr id="416" name="Group 415">
              <a:extLst>
                <a:ext uri="{FF2B5EF4-FFF2-40B4-BE49-F238E27FC236}">
                  <a16:creationId xmlns:a16="http://schemas.microsoft.com/office/drawing/2014/main" id="{D06BFF73-B8EA-3D47-ADEB-7CFAD8555C79}"/>
                </a:ext>
              </a:extLst>
            </p:cNvPr>
            <p:cNvGrpSpPr/>
            <p:nvPr/>
          </p:nvGrpSpPr>
          <p:grpSpPr>
            <a:xfrm>
              <a:off x="2660496" y="1557252"/>
              <a:ext cx="1578293" cy="2049796"/>
              <a:chOff x="2755612" y="1974313"/>
              <a:chExt cx="1578293" cy="2049796"/>
            </a:xfrm>
          </p:grpSpPr>
          <p:grpSp>
            <p:nvGrpSpPr>
              <p:cNvPr id="414" name="Group 413">
                <a:extLst>
                  <a:ext uri="{FF2B5EF4-FFF2-40B4-BE49-F238E27FC236}">
                    <a16:creationId xmlns:a16="http://schemas.microsoft.com/office/drawing/2014/main" id="{8D26F9AA-55CA-5743-8D81-55784DD770A5}"/>
                  </a:ext>
                </a:extLst>
              </p:cNvPr>
              <p:cNvGrpSpPr/>
              <p:nvPr/>
            </p:nvGrpSpPr>
            <p:grpSpPr>
              <a:xfrm>
                <a:off x="2755612" y="2475443"/>
                <a:ext cx="1578293" cy="1548666"/>
                <a:chOff x="3211452" y="2874384"/>
                <a:chExt cx="1578293" cy="1548666"/>
              </a:xfrm>
            </p:grpSpPr>
            <p:sp>
              <p:nvSpPr>
                <p:cNvPr id="379" name="Rounded Rectangle 378">
                  <a:extLst>
                    <a:ext uri="{FF2B5EF4-FFF2-40B4-BE49-F238E27FC236}">
                      <a16:creationId xmlns:a16="http://schemas.microsoft.com/office/drawing/2014/main" id="{2E7BFECB-70FA-7F47-80F2-805C0314D392}"/>
                    </a:ext>
                  </a:extLst>
                </p:cNvPr>
                <p:cNvSpPr/>
                <p:nvPr/>
              </p:nvSpPr>
              <p:spPr>
                <a:xfrm>
                  <a:off x="3211452" y="2874384"/>
                  <a:ext cx="1466613" cy="1204068"/>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nvGrpSpPr>
                <p:cNvPr id="408" name="Group 407">
                  <a:extLst>
                    <a:ext uri="{FF2B5EF4-FFF2-40B4-BE49-F238E27FC236}">
                      <a16:creationId xmlns:a16="http://schemas.microsoft.com/office/drawing/2014/main" id="{A14FF517-2E12-FC47-882D-2E8C59A93BBB}"/>
                    </a:ext>
                  </a:extLst>
                </p:cNvPr>
                <p:cNvGrpSpPr/>
                <p:nvPr/>
              </p:nvGrpSpPr>
              <p:grpSpPr>
                <a:xfrm>
                  <a:off x="3412005" y="3198852"/>
                  <a:ext cx="1161942" cy="528322"/>
                  <a:chOff x="3412005" y="3198852"/>
                  <a:chExt cx="1161942" cy="528322"/>
                </a:xfrm>
              </p:grpSpPr>
              <p:grpSp>
                <p:nvGrpSpPr>
                  <p:cNvPr id="381" name="Group 380">
                    <a:extLst>
                      <a:ext uri="{FF2B5EF4-FFF2-40B4-BE49-F238E27FC236}">
                        <a16:creationId xmlns:a16="http://schemas.microsoft.com/office/drawing/2014/main" id="{2E0EFF5E-6202-DA47-8AD7-65046C1735C1}"/>
                      </a:ext>
                    </a:extLst>
                  </p:cNvPr>
                  <p:cNvGrpSpPr/>
                  <p:nvPr/>
                </p:nvGrpSpPr>
                <p:grpSpPr>
                  <a:xfrm>
                    <a:off x="3412005" y="3198852"/>
                    <a:ext cx="1128558" cy="528322"/>
                    <a:chOff x="1332999" y="4174190"/>
                    <a:chExt cx="1175252" cy="550180"/>
                  </a:xfrm>
                </p:grpSpPr>
                <p:grpSp>
                  <p:nvGrpSpPr>
                    <p:cNvPr id="383" name="Group 382">
                      <a:extLst>
                        <a:ext uri="{FF2B5EF4-FFF2-40B4-BE49-F238E27FC236}">
                          <a16:creationId xmlns:a16="http://schemas.microsoft.com/office/drawing/2014/main" id="{90112E02-8E4D-764B-81E5-B5AE43416020}"/>
                        </a:ext>
                      </a:extLst>
                    </p:cNvPr>
                    <p:cNvGrpSpPr/>
                    <p:nvPr/>
                  </p:nvGrpSpPr>
                  <p:grpSpPr>
                    <a:xfrm>
                      <a:off x="2147787" y="4431167"/>
                      <a:ext cx="360464" cy="69048"/>
                      <a:chOff x="4793112" y="4167661"/>
                      <a:chExt cx="360464" cy="69048"/>
                    </a:xfrm>
                  </p:grpSpPr>
                  <p:cxnSp>
                    <p:nvCxnSpPr>
                      <p:cNvPr id="394" name="Straight Connector 393">
                        <a:extLst>
                          <a:ext uri="{FF2B5EF4-FFF2-40B4-BE49-F238E27FC236}">
                            <a16:creationId xmlns:a16="http://schemas.microsoft.com/office/drawing/2014/main" id="{0F5DE70C-DCDB-9047-8B2D-0972443A5BD8}"/>
                          </a:ext>
                        </a:extLst>
                      </p:cNvPr>
                      <p:cNvCxnSpPr/>
                      <p:nvPr/>
                    </p:nvCxnSpPr>
                    <p:spPr>
                      <a:xfrm flipH="1">
                        <a:off x="4793112" y="4202185"/>
                        <a:ext cx="345242" cy="0"/>
                      </a:xfrm>
                      <a:prstGeom prst="line">
                        <a:avLst/>
                      </a:prstGeom>
                      <a:solidFill>
                        <a:schemeClr val="tx1"/>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5" name="Flowchart: Connector 11">
                        <a:extLst>
                          <a:ext uri="{FF2B5EF4-FFF2-40B4-BE49-F238E27FC236}">
                            <a16:creationId xmlns:a16="http://schemas.microsoft.com/office/drawing/2014/main" id="{2632382D-A056-FD43-AD2C-A7F8EA1831BF}"/>
                          </a:ext>
                        </a:extLst>
                      </p:cNvPr>
                      <p:cNvSpPr/>
                      <p:nvPr/>
                    </p:nvSpPr>
                    <p:spPr>
                      <a:xfrm>
                        <a:off x="5084528" y="4167661"/>
                        <a:ext cx="69048"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4" name="Group 383">
                      <a:extLst>
                        <a:ext uri="{FF2B5EF4-FFF2-40B4-BE49-F238E27FC236}">
                          <a16:creationId xmlns:a16="http://schemas.microsoft.com/office/drawing/2014/main" id="{DC6B394D-4AC6-4D4B-9472-BE87C07F22F8}"/>
                        </a:ext>
                      </a:extLst>
                    </p:cNvPr>
                    <p:cNvGrpSpPr/>
                    <p:nvPr/>
                  </p:nvGrpSpPr>
                  <p:grpSpPr>
                    <a:xfrm>
                      <a:off x="1333740" y="4250347"/>
                      <a:ext cx="414294" cy="69048"/>
                      <a:chOff x="3838217" y="3992220"/>
                      <a:chExt cx="414294" cy="69048"/>
                    </a:xfrm>
                  </p:grpSpPr>
                  <p:cxnSp>
                    <p:nvCxnSpPr>
                      <p:cNvPr id="392" name="Straight Connector 391">
                        <a:extLst>
                          <a:ext uri="{FF2B5EF4-FFF2-40B4-BE49-F238E27FC236}">
                            <a16:creationId xmlns:a16="http://schemas.microsoft.com/office/drawing/2014/main" id="{7430DEA5-979B-1E4D-8B44-1B147801909E}"/>
                          </a:ext>
                        </a:extLst>
                      </p:cNvPr>
                      <p:cNvCxnSpPr/>
                      <p:nvPr/>
                    </p:nvCxnSpPr>
                    <p:spPr>
                      <a:xfrm flipH="1">
                        <a:off x="3907266" y="4026731"/>
                        <a:ext cx="345245" cy="0"/>
                      </a:xfrm>
                      <a:prstGeom prst="line">
                        <a:avLst/>
                      </a:prstGeom>
                      <a:solidFill>
                        <a:schemeClr val="tx1"/>
                      </a:solidFill>
                      <a:ln w="12700" cap="flat" cmpd="sng" algn="ctr">
                        <a:solidFill>
                          <a:schemeClr val="tx1"/>
                        </a:solidFill>
                        <a:prstDash val="solid"/>
                      </a:ln>
                      <a:effectLst/>
                    </p:spPr>
                  </p:cxnSp>
                  <p:sp>
                    <p:nvSpPr>
                      <p:cNvPr id="393" name="Flowchart: Connector 8">
                        <a:extLst>
                          <a:ext uri="{FF2B5EF4-FFF2-40B4-BE49-F238E27FC236}">
                            <a16:creationId xmlns:a16="http://schemas.microsoft.com/office/drawing/2014/main" id="{E95AB8CB-F0A3-7D42-88D4-8FD7C5BFF50F}"/>
                          </a:ext>
                        </a:extLst>
                      </p:cNvPr>
                      <p:cNvSpPr/>
                      <p:nvPr/>
                    </p:nvSpPr>
                    <p:spPr>
                      <a:xfrm>
                        <a:off x="3838217" y="3992220"/>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5" name="Group 384">
                      <a:extLst>
                        <a:ext uri="{FF2B5EF4-FFF2-40B4-BE49-F238E27FC236}">
                          <a16:creationId xmlns:a16="http://schemas.microsoft.com/office/drawing/2014/main" id="{1C6DFE12-5613-F64E-9744-3B5530C3E624}"/>
                        </a:ext>
                      </a:extLst>
                    </p:cNvPr>
                    <p:cNvGrpSpPr/>
                    <p:nvPr/>
                  </p:nvGrpSpPr>
                  <p:grpSpPr>
                    <a:xfrm>
                      <a:off x="1341169" y="4431167"/>
                      <a:ext cx="406864" cy="69048"/>
                      <a:chOff x="3845646" y="4269682"/>
                      <a:chExt cx="406864" cy="69048"/>
                    </a:xfrm>
                  </p:grpSpPr>
                  <p:cxnSp>
                    <p:nvCxnSpPr>
                      <p:cNvPr id="390" name="Straight Connector 389">
                        <a:extLst>
                          <a:ext uri="{FF2B5EF4-FFF2-40B4-BE49-F238E27FC236}">
                            <a16:creationId xmlns:a16="http://schemas.microsoft.com/office/drawing/2014/main" id="{5923A7B9-B94E-A848-A136-F6DE99FC773A}"/>
                          </a:ext>
                        </a:extLst>
                      </p:cNvPr>
                      <p:cNvCxnSpPr/>
                      <p:nvPr/>
                    </p:nvCxnSpPr>
                    <p:spPr>
                      <a:xfrm flipH="1">
                        <a:off x="3907266" y="4304207"/>
                        <a:ext cx="345244" cy="0"/>
                      </a:xfrm>
                      <a:prstGeom prst="line">
                        <a:avLst/>
                      </a:prstGeom>
                      <a:solidFill>
                        <a:schemeClr val="tx1"/>
                      </a:solidFill>
                      <a:ln w="12700" cap="flat" cmpd="sng" algn="ctr">
                        <a:solidFill>
                          <a:schemeClr val="tx1"/>
                        </a:solidFill>
                        <a:prstDash val="solid"/>
                      </a:ln>
                      <a:effectLst/>
                    </p:spPr>
                  </p:cxnSp>
                  <p:sp>
                    <p:nvSpPr>
                      <p:cNvPr id="391" name="Flowchart: Connector 9">
                        <a:extLst>
                          <a:ext uri="{FF2B5EF4-FFF2-40B4-BE49-F238E27FC236}">
                            <a16:creationId xmlns:a16="http://schemas.microsoft.com/office/drawing/2014/main" id="{4B77B613-2F03-6E4A-AD34-B8504D238286}"/>
                          </a:ext>
                        </a:extLst>
                      </p:cNvPr>
                      <p:cNvSpPr/>
                      <p:nvPr/>
                    </p:nvSpPr>
                    <p:spPr>
                      <a:xfrm>
                        <a:off x="3845646" y="4269682"/>
                        <a:ext cx="69049"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grpSp>
                <p:grpSp>
                  <p:nvGrpSpPr>
                    <p:cNvPr id="386" name="Group 385">
                      <a:extLst>
                        <a:ext uri="{FF2B5EF4-FFF2-40B4-BE49-F238E27FC236}">
                          <a16:creationId xmlns:a16="http://schemas.microsoft.com/office/drawing/2014/main" id="{C0A2E64F-6546-F042-811A-622AC14A99B1}"/>
                        </a:ext>
                      </a:extLst>
                    </p:cNvPr>
                    <p:cNvGrpSpPr/>
                    <p:nvPr/>
                  </p:nvGrpSpPr>
                  <p:grpSpPr>
                    <a:xfrm>
                      <a:off x="1332999" y="4593843"/>
                      <a:ext cx="390964" cy="69048"/>
                      <a:chOff x="3845645" y="4571954"/>
                      <a:chExt cx="390964" cy="69048"/>
                    </a:xfrm>
                  </p:grpSpPr>
                  <p:sp>
                    <p:nvSpPr>
                      <p:cNvPr id="388" name="Flowchart: Connector 9">
                        <a:extLst>
                          <a:ext uri="{FF2B5EF4-FFF2-40B4-BE49-F238E27FC236}">
                            <a16:creationId xmlns:a16="http://schemas.microsoft.com/office/drawing/2014/main" id="{CFB88838-9CFC-BE4E-998E-9F66DC098730}"/>
                          </a:ext>
                        </a:extLst>
                      </p:cNvPr>
                      <p:cNvSpPr/>
                      <p:nvPr/>
                    </p:nvSpPr>
                    <p:spPr>
                      <a:xfrm>
                        <a:off x="3845645" y="4571954"/>
                        <a:ext cx="69047" cy="69048"/>
                      </a:xfrm>
                      <a:prstGeom prst="flowChartConnector">
                        <a:avLst/>
                      </a:prstGeom>
                      <a:solidFill>
                        <a:schemeClr val="tx1"/>
                      </a:solidFill>
                      <a:ln w="12700" cap="flat" cmpd="sng" algn="ctr">
                        <a:solidFill>
                          <a:schemeClr val="tx1"/>
                        </a:solidFill>
                        <a:prstDash val="solid"/>
                      </a:ln>
                      <a:effectLst/>
                    </p:spPr>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GB" sz="3467"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389" name="Straight Connector 388">
                        <a:extLst>
                          <a:ext uri="{FF2B5EF4-FFF2-40B4-BE49-F238E27FC236}">
                            <a16:creationId xmlns:a16="http://schemas.microsoft.com/office/drawing/2014/main" id="{38D784D0-9C48-EA4C-9B1D-0EDF227F3BAE}"/>
                          </a:ext>
                        </a:extLst>
                      </p:cNvPr>
                      <p:cNvCxnSpPr/>
                      <p:nvPr/>
                    </p:nvCxnSpPr>
                    <p:spPr>
                      <a:xfrm flipH="1">
                        <a:off x="3891367" y="4615548"/>
                        <a:ext cx="345242" cy="0"/>
                      </a:xfrm>
                      <a:prstGeom prst="line">
                        <a:avLst/>
                      </a:prstGeom>
                      <a:solidFill>
                        <a:schemeClr val="tx1"/>
                      </a:solidFill>
                      <a:ln w="12700" cap="flat" cmpd="sng" algn="ctr">
                        <a:solidFill>
                          <a:schemeClr val="tx1"/>
                        </a:solidFill>
                        <a:prstDash val="solid"/>
                      </a:ln>
                      <a:effectLst/>
                    </p:spPr>
                  </p:cxnSp>
                </p:grpSp>
                <p:sp>
                  <p:nvSpPr>
                    <p:cNvPr id="387" name="Oval 386">
                      <a:extLst>
                        <a:ext uri="{FF2B5EF4-FFF2-40B4-BE49-F238E27FC236}">
                          <a16:creationId xmlns:a16="http://schemas.microsoft.com/office/drawing/2014/main" id="{B9309423-001F-EC4B-A985-B4DEBFFAD982}"/>
                        </a:ext>
                      </a:extLst>
                    </p:cNvPr>
                    <p:cNvSpPr>
                      <a:spLocks noChangeAspect="1"/>
                    </p:cNvSpPr>
                    <p:nvPr/>
                  </p:nvSpPr>
                  <p:spPr>
                    <a:xfrm>
                      <a:off x="1650303" y="4174190"/>
                      <a:ext cx="550179" cy="550180"/>
                    </a:xfrm>
                    <a:prstGeom prst="ellipse">
                      <a:avLst/>
                    </a:prstGeom>
                    <a:solidFill>
                      <a:srgbClr val="D3DBD5"/>
                    </a:solidFill>
                    <a:ln w="12700"/>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1761043" rtl="0" eaLnBrk="1" fontAlgn="auto" latinLnBrk="0" hangingPunct="1">
                        <a:lnSpc>
                          <a:spcPct val="100000"/>
                        </a:lnSpc>
                        <a:spcBef>
                          <a:spcPts val="0"/>
                        </a:spcBef>
                        <a:spcAft>
                          <a:spcPts val="0"/>
                        </a:spcAft>
                        <a:buClrTx/>
                        <a:buSzTx/>
                        <a:buFontTx/>
                        <a:buNone/>
                        <a:tabLst/>
                        <a:defRPr/>
                      </a:pPr>
                      <a:endParaRPr kumimoji="0" lang="en-US" sz="2022"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sp>
                <p:nvSpPr>
                  <p:cNvPr id="382" name="TextBox 381">
                    <a:extLst>
                      <a:ext uri="{FF2B5EF4-FFF2-40B4-BE49-F238E27FC236}">
                        <a16:creationId xmlns:a16="http://schemas.microsoft.com/office/drawing/2014/main" id="{0169CB78-9A64-3943-AAF8-0F621B786CF9}"/>
                      </a:ext>
                    </a:extLst>
                  </p:cNvPr>
                  <p:cNvSpPr txBox="1"/>
                  <p:nvPr/>
                </p:nvSpPr>
                <p:spPr>
                  <a:xfrm>
                    <a:off x="3694179" y="3310909"/>
                    <a:ext cx="879768" cy="3294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41"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a:t>
                    </a:r>
                  </a:p>
                </p:txBody>
              </p:sp>
            </p:grpSp>
            <p:sp>
              <p:nvSpPr>
                <p:cNvPr id="396" name="Rectangle 395">
                  <a:extLst>
                    <a:ext uri="{FF2B5EF4-FFF2-40B4-BE49-F238E27FC236}">
                      <a16:creationId xmlns:a16="http://schemas.microsoft.com/office/drawing/2014/main" id="{253C3A41-5E8D-9945-B93A-5F07E7684541}"/>
                    </a:ext>
                  </a:extLst>
                </p:cNvPr>
                <p:cNvSpPr/>
                <p:nvPr/>
              </p:nvSpPr>
              <p:spPr>
                <a:xfrm>
                  <a:off x="3226497" y="4084496"/>
                  <a:ext cx="156324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MAJ/NOT logic</a:t>
                  </a:r>
                </a:p>
              </p:txBody>
            </p:sp>
          </p:grpSp>
          <p:sp>
            <p:nvSpPr>
              <p:cNvPr id="415" name="Rectangle 414">
                <a:extLst>
                  <a:ext uri="{FF2B5EF4-FFF2-40B4-BE49-F238E27FC236}">
                    <a16:creationId xmlns:a16="http://schemas.microsoft.com/office/drawing/2014/main" id="{D2DF1CC8-CF8C-4941-8135-FD7570C97FD7}"/>
                  </a:ext>
                </a:extLst>
              </p:cNvPr>
              <p:cNvSpPr/>
              <p:nvPr/>
            </p:nvSpPr>
            <p:spPr>
              <a:xfrm>
                <a:off x="2785695" y="1974313"/>
                <a:ext cx="1443920" cy="52322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1: Generate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MAJ logic</a:t>
                </a:r>
              </a:p>
            </p:txBody>
          </p:sp>
        </p:grpSp>
        <p:sp>
          <p:nvSpPr>
            <p:cNvPr id="534" name="Right Arrow 533">
              <a:extLst>
                <a:ext uri="{FF2B5EF4-FFF2-40B4-BE49-F238E27FC236}">
                  <a16:creationId xmlns:a16="http://schemas.microsoft.com/office/drawing/2014/main" id="{444D3331-2F50-DA42-AB1E-B39351D5CBEF}"/>
                </a:ext>
              </a:extLst>
            </p:cNvPr>
            <p:cNvSpPr/>
            <p:nvPr/>
          </p:nvSpPr>
          <p:spPr>
            <a:xfrm>
              <a:off x="2307434" y="2619261"/>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mc:AlternateContent xmlns:mc="http://schemas.openxmlformats.org/markup-compatibility/2006" xmlns:a14="http://schemas.microsoft.com/office/drawing/2010/main">
        <mc:Choice Requires="a14">
          <p:sp>
            <p:nvSpPr>
              <p:cNvPr id="156" name="Rectangle 155">
                <a:extLst>
                  <a:ext uri="{FF2B5EF4-FFF2-40B4-BE49-F238E27FC236}">
                    <a16:creationId xmlns:a16="http://schemas.microsoft.com/office/drawing/2014/main" id="{EF9D8263-4725-9041-8503-14C3B104646A}"/>
                  </a:ext>
                </a:extLst>
              </p:cNvPr>
              <p:cNvSpPr/>
              <p:nvPr/>
            </p:nvSpPr>
            <p:spPr>
              <a:xfrm>
                <a:off x="4548574" y="3029879"/>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156" name="Rectangle 155">
                <a:extLst>
                  <a:ext uri="{FF2B5EF4-FFF2-40B4-BE49-F238E27FC236}">
                    <a16:creationId xmlns:a16="http://schemas.microsoft.com/office/drawing/2014/main" id="{EF9D8263-4725-9041-8503-14C3B104646A}"/>
                  </a:ext>
                </a:extLst>
              </p:cNvPr>
              <p:cNvSpPr>
                <a:spLocks noRot="1" noChangeAspect="1" noMove="1" noResize="1" noEditPoints="1" noAdjustHandles="1" noChangeArrowheads="1" noChangeShapeType="1" noTextEdit="1"/>
              </p:cNvSpPr>
              <p:nvPr/>
            </p:nvSpPr>
            <p:spPr>
              <a:xfrm>
                <a:off x="4548574" y="3029879"/>
                <a:ext cx="1559686" cy="338554"/>
              </a:xfrm>
              <a:prstGeom prst="rect">
                <a:avLst/>
              </a:prstGeom>
              <a:blipFill>
                <a:blip r:embed="rId4"/>
                <a:stretch>
                  <a:fillRect t="-3571" b="-2142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ysClr val="windowText" lastClr="000000"/>
                                    </a:solidFill>
                                    <a:latin typeface="Cambria Math" panose="02040503050406030204" pitchFamily="18" charset="0"/>
                                    <a:ea typeface="Cambria Math" panose="02040503050406030204" pitchFamily="18" charset="0"/>
                                  </a:rPr>
                                  <m:t>𝜇</m:t>
                                </m:r>
                                <m:r>
                                  <a:rPr lang="en-US" sz="1300" b="0" i="1" smtClean="0">
                                    <a:solidFill>
                                      <a:sysClr val="windowText" lastClr="000000"/>
                                    </a:solidFill>
                                    <a:latin typeface="Cambria Math" panose="02040503050406030204" pitchFamily="18" charset="0"/>
                                    <a:ea typeface="Cambria Math" panose="02040503050406030204" pitchFamily="18" charset="0"/>
                                  </a:rPr>
                                  <m:t>𝑃𝑟𝑜𝑔𝑟𝑎𝑚</m:t>
                                </m:r>
                              </m:oMath>
                            </m:oMathPara>
                          </a14:m>
                          <a:endParaRPr lang="en-US" sz="1300" b="0" dirty="0"/>
                        </a:p>
                      </a:txBody>
                      <a:tcPr marL="121921" marR="121921" marT="0" marB="0">
                        <a:lnL w="12700" cmpd="sng">
                          <a:noFill/>
                        </a:lnL>
                        <a:lnT w="12700" cmpd="sng">
                          <a:noFill/>
                        </a:lnT>
                        <a:solidFill>
                          <a:schemeClr val="bg1"/>
                        </a:solid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pPr algn="ctr"/>
                          <a14:m>
                            <m:oMathPara xmlns:m="http://schemas.openxmlformats.org/officeDocument/2006/math">
                              <m:oMathParaPr>
                                <m:jc m:val="centerGroup"/>
                              </m:oMathParaPr>
                              <m:oMath xmlns:m="http://schemas.openxmlformats.org/officeDocument/2006/math">
                                <m:r>
                                  <a:rPr lang="en-US" sz="1300" b="0" i="1" smtClean="0">
                                    <a:solidFill>
                                      <a:srgbClr val="C00000"/>
                                    </a:solidFill>
                                    <a:latin typeface="Cambria Math" panose="02040503050406030204" pitchFamily="18" charset="0"/>
                                    <a:ea typeface="Cambria Math" panose="02040503050406030204" pitchFamily="18" charset="0"/>
                                  </a:rPr>
                                  <m:t>𝜇</m:t>
                                </m:r>
                                <m:r>
                                  <a:rPr lang="en-US" sz="1300" b="0" i="1" smtClean="0">
                                    <a:solidFill>
                                      <a:srgbClr val="C00000"/>
                                    </a:solidFill>
                                    <a:latin typeface="Cambria Math" panose="02040503050406030204" pitchFamily="18" charset="0"/>
                                    <a:ea typeface="Cambria Math" panose="02040503050406030204" pitchFamily="18" charset="0"/>
                                  </a:rPr>
                                  <m:t>𝑃𝑟𝑜𝑔𝑟𝑎𝑚</m:t>
                                </m:r>
                              </m:oMath>
                            </m:oMathPara>
                          </a14:m>
                          <a:endParaRPr lang="en-US" sz="1300" b="0" dirty="0">
                            <a:solidFill>
                              <a:srgbClr val="C00000"/>
                            </a:solidFill>
                          </a:endParaRPr>
                        </a:p>
                      </a:txBody>
                      <a:tcPr marL="121921" marR="121921" marT="0" marB="0">
                        <a:lnL w="12700" cmpd="sng">
                          <a:noFill/>
                        </a:lnL>
                        <a:lnB w="12700" cmpd="sng">
                          <a:noFill/>
                        </a:lnB>
                        <a:solidFill>
                          <a:srgbClr val="FFBFBF">
                            <a:alpha val="20000"/>
                          </a:srgbClr>
                        </a:solid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Choice>
        <mc:Fallback xmlns="">
          <p:graphicFrame>
            <p:nvGraphicFramePr>
              <p:cNvPr id="313" name="Table 312">
                <a:extLst>
                  <a:ext uri="{FF2B5EF4-FFF2-40B4-BE49-F238E27FC236}">
                    <a16:creationId xmlns:a16="http://schemas.microsoft.com/office/drawing/2014/main" id="{D0429E05-B3ED-384C-BF0B-8DDE60CBE7F0}"/>
                  </a:ext>
                </a:extLst>
              </p:cNvPr>
              <p:cNvGraphicFramePr>
                <a:graphicFrameLocks noGrp="1"/>
              </p:cNvGraphicFramePr>
              <p:nvPr/>
            </p:nvGraphicFramePr>
            <p:xfrm>
              <a:off x="6446659" y="1583134"/>
              <a:ext cx="2479168" cy="574158"/>
            </p:xfrm>
            <a:graphic>
              <a:graphicData uri="http://schemas.openxmlformats.org/drawingml/2006/table">
                <a:tbl>
                  <a:tblPr firstRow="1" bandRow="1">
                    <a:tableStyleId>{5940675A-B579-460E-94D1-54222C63F5DA}</a:tableStyleId>
                  </a:tblPr>
                  <a:tblGrid>
                    <a:gridCol w="1233238">
                      <a:extLst>
                        <a:ext uri="{9D8B030D-6E8A-4147-A177-3AD203B41FA5}">
                          <a16:colId xmlns:a16="http://schemas.microsoft.com/office/drawing/2014/main" val="2789733682"/>
                        </a:ext>
                      </a:extLst>
                    </a:gridCol>
                    <a:gridCol w="1245930">
                      <a:extLst>
                        <a:ext uri="{9D8B030D-6E8A-4147-A177-3AD203B41FA5}">
                          <a16:colId xmlns:a16="http://schemas.microsoft.com/office/drawing/2014/main" val="2094255041"/>
                        </a:ext>
                      </a:extLst>
                    </a:gridCol>
                  </a:tblGrid>
                  <a:tr h="287079">
                    <a:tc>
                      <a:txBody>
                        <a:bodyPr/>
                        <a:lstStyle/>
                        <a:p>
                          <a:endParaRPr lang="en-US"/>
                        </a:p>
                      </a:txBody>
                      <a:tcPr marL="121921" marR="121921" marT="0" marB="0">
                        <a:lnL w="12700" cmpd="sng">
                          <a:noFill/>
                        </a:lnL>
                        <a:lnT w="12700" cmpd="sng">
                          <a:noFill/>
                        </a:lnT>
                        <a:blipFill>
                          <a:blip r:embed="rId5"/>
                          <a:stretch>
                            <a:fillRect r="-103093" b="-104348"/>
                          </a:stretch>
                        </a:blipFill>
                      </a:tcPr>
                    </a:tc>
                    <a:tc>
                      <a:txBody>
                        <a:bodyPr/>
                        <a:lstStyle/>
                        <a:p>
                          <a:pPr algn="ctr"/>
                          <a:endParaRPr lang="en-US" sz="1300" dirty="0"/>
                        </a:p>
                      </a:txBody>
                      <a:tcPr marL="121921" marR="121921" marT="0" marB="0">
                        <a:lnR w="12700" cmpd="sng">
                          <a:noFill/>
                        </a:lnR>
                        <a:lnT w="12700" cmpd="sng">
                          <a:noFill/>
                        </a:lnT>
                        <a:solidFill>
                          <a:schemeClr val="bg1"/>
                        </a:solidFill>
                      </a:tcPr>
                    </a:tc>
                    <a:extLst>
                      <a:ext uri="{0D108BD9-81ED-4DB2-BD59-A6C34878D82A}">
                        <a16:rowId xmlns:a16="http://schemas.microsoft.com/office/drawing/2014/main" val="434241827"/>
                      </a:ext>
                    </a:extLst>
                  </a:tr>
                  <a:tr h="287079">
                    <a:tc>
                      <a:txBody>
                        <a:bodyPr/>
                        <a:lstStyle/>
                        <a:p>
                          <a:endParaRPr lang="en-US"/>
                        </a:p>
                      </a:txBody>
                      <a:tcPr marL="121921" marR="121921" marT="0" marB="0">
                        <a:lnL w="12700" cmpd="sng">
                          <a:noFill/>
                        </a:lnL>
                        <a:lnB w="12700" cmpd="sng">
                          <a:noFill/>
                        </a:lnB>
                        <a:blipFill>
                          <a:blip r:embed="rId5"/>
                          <a:stretch>
                            <a:fillRect t="-100000" r="-103093" b="-4348"/>
                          </a:stretch>
                        </a:blipFill>
                      </a:tcPr>
                    </a:tc>
                    <a:tc>
                      <a:txBody>
                        <a:bodyPr/>
                        <a:lstStyle/>
                        <a:p>
                          <a:pPr algn="ctr"/>
                          <a:endParaRPr lang="en-US" sz="1300" dirty="0"/>
                        </a:p>
                      </a:txBody>
                      <a:tcPr marL="121921" marR="121921" marT="0" marB="0">
                        <a:lnR w="12700" cmpd="sng">
                          <a:noFill/>
                        </a:lnR>
                        <a:lnB w="12700" cmpd="sng">
                          <a:noFill/>
                        </a:lnB>
                        <a:solidFill>
                          <a:srgbClr val="FFBFBF">
                            <a:alpha val="20000"/>
                          </a:srgbClr>
                        </a:solidFill>
                      </a:tcPr>
                    </a:tc>
                    <a:extLst>
                      <a:ext uri="{0D108BD9-81ED-4DB2-BD59-A6C34878D82A}">
                        <a16:rowId xmlns:a16="http://schemas.microsoft.com/office/drawing/2014/main" val="879152306"/>
                      </a:ext>
                    </a:extLst>
                  </a:tr>
                </a:tbl>
              </a:graphicData>
            </a:graphic>
          </p:graphicFrame>
        </mc:Fallback>
      </mc:AlternateContent>
      <p:grpSp>
        <p:nvGrpSpPr>
          <p:cNvPr id="536" name="Group 535">
            <a:extLst>
              <a:ext uri="{FF2B5EF4-FFF2-40B4-BE49-F238E27FC236}">
                <a16:creationId xmlns:a16="http://schemas.microsoft.com/office/drawing/2014/main" id="{2560DD54-9826-2C47-AB02-2D240A0B9D80}"/>
              </a:ext>
            </a:extLst>
          </p:cNvPr>
          <p:cNvGrpSpPr/>
          <p:nvPr/>
        </p:nvGrpSpPr>
        <p:grpSpPr>
          <a:xfrm>
            <a:off x="6427968" y="1254721"/>
            <a:ext cx="2581861" cy="876925"/>
            <a:chOff x="6398771" y="1855706"/>
            <a:chExt cx="2581861" cy="876925"/>
          </a:xfrm>
        </p:grpSpPr>
        <p:grpSp>
          <p:nvGrpSpPr>
            <p:cNvPr id="411" name="Group 410">
              <a:extLst>
                <a:ext uri="{FF2B5EF4-FFF2-40B4-BE49-F238E27FC236}">
                  <a16:creationId xmlns:a16="http://schemas.microsoft.com/office/drawing/2014/main" id="{FF418A7D-059D-6D42-81F6-DBE7E7D21647}"/>
                </a:ext>
              </a:extLst>
            </p:cNvPr>
            <p:cNvGrpSpPr/>
            <p:nvPr/>
          </p:nvGrpSpPr>
          <p:grpSpPr>
            <a:xfrm>
              <a:off x="7799060" y="2499642"/>
              <a:ext cx="981071" cy="194415"/>
              <a:chOff x="8915995" y="2957417"/>
              <a:chExt cx="981071" cy="194415"/>
            </a:xfrm>
          </p:grpSpPr>
          <p:sp>
            <p:nvSpPr>
              <p:cNvPr id="318" name="Rectangle 317">
                <a:extLst>
                  <a:ext uri="{FF2B5EF4-FFF2-40B4-BE49-F238E27FC236}">
                    <a16:creationId xmlns:a16="http://schemas.microsoft.com/office/drawing/2014/main" id="{C992AC50-DC13-E74F-88D1-7802744C36A9}"/>
                  </a:ext>
                </a:extLst>
              </p:cNvPr>
              <p:cNvSpPr/>
              <p:nvPr/>
            </p:nvSpPr>
            <p:spPr>
              <a:xfrm>
                <a:off x="8915995" y="2960414"/>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19" name="Rectangle 318">
                <a:extLst>
                  <a:ext uri="{FF2B5EF4-FFF2-40B4-BE49-F238E27FC236}">
                    <a16:creationId xmlns:a16="http://schemas.microsoft.com/office/drawing/2014/main" id="{D80906D0-E127-714F-9EEF-4E0EBC42F894}"/>
                  </a:ext>
                </a:extLst>
              </p:cNvPr>
              <p:cNvSpPr/>
              <p:nvPr/>
            </p:nvSpPr>
            <p:spPr>
              <a:xfrm>
                <a:off x="9115367" y="2960414"/>
                <a:ext cx="193681" cy="181779"/>
              </a:xfrm>
              <a:prstGeom prst="rect">
                <a:avLst/>
              </a:prstGeom>
              <a:solidFill>
                <a:srgbClr val="FFF5CC"/>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0" name="Rectangle 319">
                <a:extLst>
                  <a:ext uri="{FF2B5EF4-FFF2-40B4-BE49-F238E27FC236}">
                    <a16:creationId xmlns:a16="http://schemas.microsoft.com/office/drawing/2014/main" id="{E73B4CC9-DBE2-9A44-A34E-CCAD535F3A01}"/>
                  </a:ext>
                </a:extLst>
              </p:cNvPr>
              <p:cNvSpPr/>
              <p:nvPr/>
            </p:nvSpPr>
            <p:spPr>
              <a:xfrm>
                <a:off x="9302399" y="2958834"/>
                <a:ext cx="193681" cy="181779"/>
              </a:xfrm>
              <a:prstGeom prst="rect">
                <a:avLst/>
              </a:prstGeom>
              <a:solidFill>
                <a:srgbClr val="CCDFFF"/>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1" name="Rectangle 320">
                <a:extLst>
                  <a:ext uri="{FF2B5EF4-FFF2-40B4-BE49-F238E27FC236}">
                    <a16:creationId xmlns:a16="http://schemas.microsoft.com/office/drawing/2014/main" id="{FD7D0DC0-81B9-D944-BADC-40C28F06EC59}"/>
                  </a:ext>
                </a:extLst>
              </p:cNvPr>
              <p:cNvSpPr/>
              <p:nvPr/>
            </p:nvSpPr>
            <p:spPr>
              <a:xfrm>
                <a:off x="9498287" y="2957417"/>
                <a:ext cx="193681" cy="181779"/>
              </a:xfrm>
              <a:prstGeom prst="rect">
                <a:avLst/>
              </a:prstGeom>
              <a:solidFill>
                <a:srgbClr val="A8D4AA"/>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2" name="Rectangle 321">
                <a:extLst>
                  <a:ext uri="{FF2B5EF4-FFF2-40B4-BE49-F238E27FC236}">
                    <a16:creationId xmlns:a16="http://schemas.microsoft.com/office/drawing/2014/main" id="{2BB41B32-4625-3E4E-879F-E44646621104}"/>
                  </a:ext>
                </a:extLst>
              </p:cNvPr>
              <p:cNvSpPr/>
              <p:nvPr/>
            </p:nvSpPr>
            <p:spPr>
              <a:xfrm>
                <a:off x="9695138" y="2958836"/>
                <a:ext cx="193681" cy="18177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323" name="Rectangle 322">
                <a:extLst>
                  <a:ext uri="{FF2B5EF4-FFF2-40B4-BE49-F238E27FC236}">
                    <a16:creationId xmlns:a16="http://schemas.microsoft.com/office/drawing/2014/main" id="{B16A6573-C63A-604E-BCF7-11033B6B437F}"/>
                  </a:ext>
                </a:extLst>
              </p:cNvPr>
              <p:cNvSpPr/>
              <p:nvPr/>
            </p:nvSpPr>
            <p:spPr>
              <a:xfrm>
                <a:off x="8924556" y="2970053"/>
                <a:ext cx="972510" cy="18177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sp>
          <p:nvSpPr>
            <p:cNvPr id="324" name="Alternate Process 323">
              <a:extLst>
                <a:ext uri="{FF2B5EF4-FFF2-40B4-BE49-F238E27FC236}">
                  <a16:creationId xmlns:a16="http://schemas.microsoft.com/office/drawing/2014/main" id="{38133FEE-43AB-C44A-8F12-40B52477EF96}"/>
                </a:ext>
              </a:extLst>
            </p:cNvPr>
            <p:cNvSpPr/>
            <p:nvPr/>
          </p:nvSpPr>
          <p:spPr>
            <a:xfrm>
              <a:off x="6413697" y="2171484"/>
              <a:ext cx="2507323" cy="561147"/>
            </a:xfrm>
            <a:prstGeom prst="flowChartAlternateProcess">
              <a:avLst/>
            </a:prstGeom>
            <a:noFill/>
            <a:ln w="25400">
              <a:solidFill>
                <a:schemeClr val="tx1"/>
              </a:solidFill>
              <a:prstDash val="sysDot"/>
            </a:ln>
          </p:spPr>
          <p:style>
            <a:lnRef idx="2">
              <a:schemeClr val="dk1"/>
            </a:lnRef>
            <a:fillRef idx="1">
              <a:schemeClr val="lt1"/>
            </a:fillRef>
            <a:effectRef idx="0">
              <a:schemeClr val="dk1"/>
            </a:effectRef>
            <a:fontRef idx="minor">
              <a:schemeClr val="dk1"/>
            </a:fontRef>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rPr>
              </a:br>
              <a:endParaRPr kumimoji="0" lang="en-US" sz="1348" b="1" i="0" u="none" strike="noStrike" kern="1200" cap="none" spc="0" normalizeH="0" baseline="0" noProof="0" dirty="0">
                <a:ln>
                  <a:noFill/>
                </a:ln>
                <a:solidFill>
                  <a:srgbClr val="C00000"/>
                </a:solidFill>
                <a:effectLst/>
                <a:uLnTx/>
                <a:uFillTx/>
                <a:latin typeface="Cambria" panose="02040503050406030204" pitchFamily="18" charset="0"/>
                <a:ea typeface="Cambria Math" panose="02040503050406030204" pitchFamily="18" charset="0"/>
                <a:cs typeface="Courier New" panose="02070309020205020404" pitchFamily="49" charset="0"/>
              </a:endParaRPr>
            </a:p>
          </p:txBody>
        </p:sp>
        <mc:AlternateContent xmlns:mc="http://schemas.openxmlformats.org/markup-compatibility/2006" xmlns:a14="http://schemas.microsoft.com/office/drawing/2010/main">
          <mc:Choice Requires="a14">
            <p:sp>
              <p:nvSpPr>
                <p:cNvPr id="325" name="Rectangle 324">
                  <a:extLst>
                    <a:ext uri="{FF2B5EF4-FFF2-40B4-BE49-F238E27FC236}">
                      <a16:creationId xmlns:a16="http://schemas.microsoft.com/office/drawing/2014/main" id="{CDDEC419-1959-D94D-A13C-5010ED3DF0FC}"/>
                    </a:ext>
                  </a:extLst>
                </p:cNvPr>
                <p:cNvSpPr/>
                <p:nvPr/>
              </p:nvSpPr>
              <p:spPr>
                <a:xfrm>
                  <a:off x="6398771" y="1855706"/>
                  <a:ext cx="2581861"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New SIMDRAM </a:t>
                  </a:r>
                  <a14:m>
                    <m:oMath xmlns:m="http://schemas.openxmlformats.org/officeDocument/2006/math">
                      <m:r>
                        <a:rPr kumimoji="0" lang="en-US" sz="1600" b="0" i="1" u="none" strike="noStrike" kern="1200" cap="none" spc="0" normalizeH="0" baseline="0" noProof="0">
                          <a:ln>
                            <a:noFill/>
                          </a:ln>
                          <a:solidFill>
                            <a:srgbClr val="2E5597"/>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Program</a:t>
                  </a:r>
                </a:p>
              </p:txBody>
            </p:sp>
          </mc:Choice>
          <mc:Fallback xmlns="">
            <p:sp>
              <p:nvSpPr>
                <p:cNvPr id="325" name="Rectangle 324">
                  <a:extLst>
                    <a:ext uri="{FF2B5EF4-FFF2-40B4-BE49-F238E27FC236}">
                      <a16:creationId xmlns:a16="http://schemas.microsoft.com/office/drawing/2014/main" id="{CDDEC419-1959-D94D-A13C-5010ED3DF0FC}"/>
                    </a:ext>
                  </a:extLst>
                </p:cNvPr>
                <p:cNvSpPr>
                  <a:spLocks noRot="1" noChangeAspect="1" noMove="1" noResize="1" noEditPoints="1" noAdjustHandles="1" noChangeArrowheads="1" noChangeShapeType="1" noTextEdit="1"/>
                </p:cNvSpPr>
                <p:nvPr/>
              </p:nvSpPr>
              <p:spPr>
                <a:xfrm>
                  <a:off x="6398771" y="1855706"/>
                  <a:ext cx="2581861" cy="338554"/>
                </a:xfrm>
                <a:prstGeom prst="rect">
                  <a:avLst/>
                </a:prstGeom>
                <a:blipFill>
                  <a:blip r:embed="rId6"/>
                  <a:stretch>
                    <a:fillRect t="-3571" b="-21429"/>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510" name="Rectangle 509">
                <a:extLst>
                  <a:ext uri="{FF2B5EF4-FFF2-40B4-BE49-F238E27FC236}">
                    <a16:creationId xmlns:a16="http://schemas.microsoft.com/office/drawing/2014/main" id="{9C6CE501-A4E7-5B41-86A1-C530B64A3437}"/>
                  </a:ext>
                </a:extLst>
              </p:cNvPr>
              <p:cNvSpPr/>
              <p:nvPr/>
            </p:nvSpPr>
            <p:spPr>
              <a:xfrm>
                <a:off x="5062752" y="5549825"/>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510" name="Rectangle 509">
                <a:extLst>
                  <a:ext uri="{FF2B5EF4-FFF2-40B4-BE49-F238E27FC236}">
                    <a16:creationId xmlns:a16="http://schemas.microsoft.com/office/drawing/2014/main" id="{9C6CE501-A4E7-5B41-86A1-C530B64A3437}"/>
                  </a:ext>
                </a:extLst>
              </p:cNvPr>
              <p:cNvSpPr>
                <a:spLocks noRot="1" noChangeAspect="1" noMove="1" noResize="1" noEditPoints="1" noAdjustHandles="1" noChangeArrowheads="1" noChangeShapeType="1" noTextEdit="1"/>
              </p:cNvSpPr>
              <p:nvPr/>
            </p:nvSpPr>
            <p:spPr>
              <a:xfrm>
                <a:off x="5062752" y="5549825"/>
                <a:ext cx="1559686" cy="338554"/>
              </a:xfrm>
              <a:prstGeom prst="rect">
                <a:avLst/>
              </a:prstGeom>
              <a:blipFill>
                <a:blip r:embed="rId7"/>
                <a:stretch>
                  <a:fillRect t="-3571" b="-25000"/>
                </a:stretch>
              </a:blipFill>
            </p:spPr>
            <p:txBody>
              <a:bodyPr/>
              <a:lstStyle/>
              <a:p>
                <a:r>
                  <a:rPr lang="en-US">
                    <a:noFill/>
                  </a:rPr>
                  <a:t> </a:t>
                </a:r>
              </a:p>
            </p:txBody>
          </p:sp>
        </mc:Fallback>
      </mc:AlternateContent>
      <p:sp>
        <p:nvSpPr>
          <p:cNvPr id="159" name="Slide Number Placeholder 3">
            <a:extLst>
              <a:ext uri="{FF2B5EF4-FFF2-40B4-BE49-F238E27FC236}">
                <a16:creationId xmlns:a16="http://schemas.microsoft.com/office/drawing/2014/main" id="{51AF6105-80F4-8E43-886F-00D621B9BB78}"/>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66152435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EB68DD-EA82-D94D-9067-B51AF57C613B}"/>
              </a:ext>
            </a:extLst>
          </p:cNvPr>
          <p:cNvSpPr>
            <a:spLocks noGrp="1"/>
          </p:cNvSpPr>
          <p:nvPr>
            <p:ph type="title"/>
          </p:nvPr>
        </p:nvSpPr>
        <p:spPr/>
        <p:txBody>
          <a:bodyPr/>
          <a:lstStyle/>
          <a:p>
            <a:r>
              <a:rPr lang="en-US" sz="4000" b="1" dirty="0">
                <a:latin typeface="Cambria" panose="02040503050406030204" pitchFamily="18" charset="0"/>
              </a:rPr>
              <a:t>Step 3: </a:t>
            </a:r>
            <a:r>
              <a:rPr lang="en-US" dirty="0"/>
              <a:t>µProgram</a:t>
            </a:r>
            <a:r>
              <a:rPr lang="en-US" sz="4000" b="1" dirty="0">
                <a:latin typeface="Cambria" panose="02040503050406030204" pitchFamily="18" charset="0"/>
              </a:rPr>
              <a:t> Execution</a:t>
            </a:r>
          </a:p>
        </p:txBody>
      </p:sp>
      <p:sp>
        <p:nvSpPr>
          <p:cNvPr id="3" name="Content Placeholder 2">
            <a:extLst>
              <a:ext uri="{FF2B5EF4-FFF2-40B4-BE49-F238E27FC236}">
                <a16:creationId xmlns:a16="http://schemas.microsoft.com/office/drawing/2014/main" id="{2AA24493-947D-A44B-BC44-FBF7C8449BCF}"/>
              </a:ext>
            </a:extLst>
          </p:cNvPr>
          <p:cNvSpPr>
            <a:spLocks noGrp="1"/>
          </p:cNvSpPr>
          <p:nvPr>
            <p:ph idx="1"/>
          </p:nvPr>
        </p:nvSpPr>
        <p:spPr>
          <a:xfrm>
            <a:off x="75991" y="782570"/>
            <a:ext cx="8987622" cy="5318753"/>
          </a:xfrm>
        </p:spPr>
        <p:txBody>
          <a:bodyPr/>
          <a:lstStyle/>
          <a:p>
            <a:pPr marL="0" indent="0">
              <a:buNone/>
            </a:pPr>
            <a:r>
              <a:rPr lang="en-US" sz="2200" dirty="0">
                <a:latin typeface="Cambria" panose="02040503050406030204" pitchFamily="18" charset="0"/>
              </a:rPr>
              <a:t> </a:t>
            </a:r>
          </a:p>
        </p:txBody>
      </p:sp>
      <p:sp>
        <p:nvSpPr>
          <p:cNvPr id="316" name="Oval 315">
            <a:extLst>
              <a:ext uri="{FF2B5EF4-FFF2-40B4-BE49-F238E27FC236}">
                <a16:creationId xmlns:a16="http://schemas.microsoft.com/office/drawing/2014/main" id="{6770D35C-7264-0049-95CD-58D4DDF3EDED}"/>
              </a:ext>
            </a:extLst>
          </p:cNvPr>
          <p:cNvSpPr/>
          <p:nvPr/>
        </p:nvSpPr>
        <p:spPr>
          <a:xfrm flipH="1">
            <a:off x="11015591" y="2382396"/>
            <a:ext cx="143179" cy="86362"/>
          </a:xfrm>
          <a:prstGeom prst="ellipse">
            <a:avLst/>
          </a:prstGeom>
          <a:solidFill>
            <a:sysClr val="window" lastClr="FFFFFF"/>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prstClr val="white"/>
              </a:solidFill>
              <a:effectLst/>
              <a:uLnTx/>
              <a:uFillTx/>
              <a:latin typeface="Cambria" panose="02040503050406030204" pitchFamily="18" charset="0"/>
              <a:ea typeface="+mn-ea"/>
              <a:cs typeface="Arial" panose="020B0604020202020204" pitchFamily="34" charset="0"/>
            </a:endParaRPr>
          </a:p>
        </p:txBody>
      </p:sp>
      <p:sp>
        <p:nvSpPr>
          <p:cNvPr id="157" name="Content Placeholder 2">
            <a:extLst>
              <a:ext uri="{FF2B5EF4-FFF2-40B4-BE49-F238E27FC236}">
                <a16:creationId xmlns:a16="http://schemas.microsoft.com/office/drawing/2014/main" id="{CBA0CD2D-F5CA-254C-AABE-B8FAB199D311}"/>
              </a:ext>
            </a:extLst>
          </p:cNvPr>
          <p:cNvSpPr txBox="1">
            <a:spLocks/>
          </p:cNvSpPr>
          <p:nvPr/>
        </p:nvSpPr>
        <p:spPr>
          <a:xfrm>
            <a:off x="59106" y="818315"/>
            <a:ext cx="8987622" cy="2884953"/>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Cambria" panose="02040503050406030204" pitchFamily="18" charset="0"/>
                <a:ea typeface="+mn-ea"/>
                <a:cs typeface="+mn-cs"/>
              </a:defRPr>
            </a:lvl1pPr>
            <a:lvl2pPr marL="685800" indent="-228600" algn="l" defTabSz="914400" rtl="0" eaLnBrk="1" latinLnBrk="0" hangingPunct="1">
              <a:lnSpc>
                <a:spcPct val="90000"/>
              </a:lnSpc>
              <a:spcBef>
                <a:spcPts val="500"/>
              </a:spcBef>
              <a:buFont typeface="Cambria" panose="02040503050406030204" pitchFamily="18" charset="0"/>
              <a:buChar char="-"/>
              <a:defRPr sz="2800" kern="1200">
                <a:solidFill>
                  <a:schemeClr val="tx1"/>
                </a:solidFill>
                <a:latin typeface="Cambria" panose="02040503050406030204" pitchFamily="18"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mbria" panose="02040503050406030204"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1" i="0" u="none" strike="noStrike" kern="1200" cap="none" spc="0" normalizeH="0" baseline="0" noProof="0" dirty="0">
                <a:ln>
                  <a:noFill/>
                </a:ln>
                <a:solidFill>
                  <a:srgbClr val="70AD47">
                    <a:lumMod val="75000"/>
                  </a:srgbClr>
                </a:solidFill>
                <a:effectLst/>
                <a:uLnTx/>
                <a:uFillTx/>
                <a:latin typeface="Cambria" panose="02040503050406030204" pitchFamily="18" charset="0"/>
                <a:ea typeface="+mn-ea"/>
                <a:cs typeface="+mn-cs"/>
              </a:rPr>
              <a:t>SIMDRAM control unit: </a:t>
            </a: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handles the execution of the µProgram at runtime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1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Upon receiving a </a:t>
            </a:r>
            <a:r>
              <a:rPr kumimoji="0" lang="en-US" sz="2800" b="1" i="0" u="none" strike="noStrike" kern="1200" cap="none" spc="0" normalizeH="0" baseline="0" noProof="0" dirty="0" err="1">
                <a:ln>
                  <a:noFill/>
                </a:ln>
                <a:solidFill>
                  <a:srgbClr val="C00000"/>
                </a:solidFill>
                <a:effectLst/>
                <a:uLnTx/>
                <a:uFillTx/>
                <a:latin typeface="Cambria" panose="02040503050406030204" pitchFamily="18" charset="0"/>
                <a:ea typeface="+mn-ea"/>
                <a:cs typeface="+mn-cs"/>
              </a:rPr>
              <a:t>bbop</a:t>
            </a:r>
            <a:r>
              <a:rPr kumimoji="0" lang="en-US" sz="2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rPr>
              <a:t> instruction</a:t>
            </a:r>
            <a:r>
              <a:rPr kumimoji="0" lang="en-US" sz="2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 the control unit: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1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914400" marR="0" lvl="1" indent="-457200" algn="l" defTabSz="914400" rtl="0" eaLnBrk="1" fontAlgn="auto" latinLnBrk="0" hangingPunct="1">
              <a:lnSpc>
                <a:spcPct val="90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4472C4"/>
                </a:solidFill>
                <a:effectLst/>
                <a:uLnTx/>
                <a:uFillTx/>
                <a:latin typeface="Cambria" panose="02040503050406030204" pitchFamily="18" charset="0"/>
                <a:ea typeface="+mn-ea"/>
                <a:cs typeface="+mn-cs"/>
              </a:rPr>
              <a:t>Loads the µProgram</a:t>
            </a:r>
            <a:r>
              <a:rPr kumimoji="0" lang="en-US" sz="2400" b="0" i="0" u="none" strike="noStrike" kern="1200" cap="none" spc="0" normalizeH="0" baseline="0" noProof="0" dirty="0">
                <a:ln>
                  <a:noFill/>
                </a:ln>
                <a:solidFill>
                  <a:srgbClr val="5B9BD5"/>
                </a:solidFill>
                <a:effectLst/>
                <a:uLnTx/>
                <a:uFillTx/>
                <a:latin typeface="Cambria" panose="02040503050406030204" pitchFamily="18" charset="0"/>
                <a:ea typeface="+mn-ea"/>
                <a:cs typeface="+mn-cs"/>
              </a:rPr>
              <a:t> </a:t>
            </a: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corresponding to SIMDRAM operation</a:t>
            </a:r>
          </a:p>
          <a:p>
            <a:pPr marL="914400" marR="0" lvl="1" indent="-457200" algn="l" defTabSz="914400" rtl="0" eaLnBrk="1" fontAlgn="auto" latinLnBrk="0" hangingPunct="1">
              <a:lnSpc>
                <a:spcPct val="90000"/>
              </a:lnSpc>
              <a:spcBef>
                <a:spcPts val="500"/>
              </a:spcBef>
              <a:spcAft>
                <a:spcPts val="0"/>
              </a:spcAft>
              <a:buClrTx/>
              <a:buSzTx/>
              <a:buFont typeface="+mj-lt"/>
              <a:buAutoNum type="arabicPeriod"/>
              <a:tabLst/>
              <a:defRPr/>
            </a:pPr>
            <a:endParaRPr kumimoji="0" lang="en-US" sz="1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914400" marR="0" lvl="1" indent="-457200" algn="l" defTabSz="914400" rtl="0" eaLnBrk="1" fontAlgn="auto" latinLnBrk="0" hangingPunct="1">
              <a:lnSpc>
                <a:spcPct val="90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4472C4"/>
                </a:solidFill>
                <a:effectLst/>
                <a:uLnTx/>
                <a:uFillTx/>
                <a:latin typeface="Cambria" panose="02040503050406030204" pitchFamily="18" charset="0"/>
                <a:ea typeface="+mn-ea"/>
                <a:cs typeface="+mn-cs"/>
              </a:rPr>
              <a:t>Issues the sequence of DRAM commands (ACT/PRE) </a:t>
            </a: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stored in the µProgram</a:t>
            </a:r>
            <a:r>
              <a:rPr kumimoji="0" lang="en-US" sz="2400" b="0" i="0" u="none" strike="noStrike" kern="1200" cap="none" spc="0" normalizeH="0" baseline="0" noProof="0" dirty="0">
                <a:ln>
                  <a:noFill/>
                </a:ln>
                <a:solidFill>
                  <a:srgbClr val="4472C4"/>
                </a:solidFill>
                <a:effectLst/>
                <a:uLnTx/>
                <a:uFillTx/>
                <a:latin typeface="Cambria" panose="02040503050406030204" pitchFamily="18" charset="0"/>
                <a:ea typeface="+mn-ea"/>
                <a:cs typeface="+mn-cs"/>
              </a:rPr>
              <a:t> </a:t>
            </a:r>
            <a:r>
              <a:rPr kumimoji="0" lang="en-US" sz="24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to SIMDRAM subarrays to perform the in-DRAM operation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457200" marR="0" lvl="0" indent="-457200" algn="l" defTabSz="914400" rtl="0" eaLnBrk="1" fontAlgn="auto" latinLnBrk="0" hangingPunct="1">
              <a:lnSpc>
                <a:spcPct val="90000"/>
              </a:lnSpc>
              <a:spcBef>
                <a:spcPts val="1000"/>
              </a:spcBef>
              <a:spcAft>
                <a:spcPts val="0"/>
              </a:spcAft>
              <a:buClrTx/>
              <a:buSzTx/>
              <a:buFont typeface="+mj-lt"/>
              <a:buAutoNum type="arabicPeriod"/>
              <a:tabLst/>
              <a:defRPr/>
            </a:pPr>
            <a:endPar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a:p>
            <a:pPr marL="685800" marR="0" lvl="1" indent="-228600" algn="l" defTabSz="914400" rtl="0" eaLnBrk="1" fontAlgn="auto" latinLnBrk="0" hangingPunct="1">
              <a:lnSpc>
                <a:spcPct val="90000"/>
              </a:lnSpc>
              <a:spcBef>
                <a:spcPts val="500"/>
              </a:spcBef>
              <a:spcAft>
                <a:spcPts val="0"/>
              </a:spcAft>
              <a:buClrTx/>
              <a:buSzTx/>
              <a:buFont typeface="Cambria" panose="02040503050406030204" pitchFamily="18" charset="0"/>
              <a:buChar char="-"/>
              <a:tabLst/>
              <a:defRPr/>
            </a:pPr>
            <a:endPar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grpSp>
        <p:nvGrpSpPr>
          <p:cNvPr id="160" name="Group 159">
            <a:extLst>
              <a:ext uri="{FF2B5EF4-FFF2-40B4-BE49-F238E27FC236}">
                <a16:creationId xmlns:a16="http://schemas.microsoft.com/office/drawing/2014/main" id="{2B03EDD0-1437-EE49-951F-2B9397CDCFDF}"/>
              </a:ext>
            </a:extLst>
          </p:cNvPr>
          <p:cNvGrpSpPr/>
          <p:nvPr/>
        </p:nvGrpSpPr>
        <p:grpSpPr>
          <a:xfrm>
            <a:off x="2791159" y="4061306"/>
            <a:ext cx="4083060" cy="2461604"/>
            <a:chOff x="2784191" y="4268508"/>
            <a:chExt cx="4083060" cy="2461604"/>
          </a:xfrm>
        </p:grpSpPr>
        <p:sp>
          <p:nvSpPr>
            <p:cNvPr id="161" name="Rectangle 160">
              <a:extLst>
                <a:ext uri="{FF2B5EF4-FFF2-40B4-BE49-F238E27FC236}">
                  <a16:creationId xmlns:a16="http://schemas.microsoft.com/office/drawing/2014/main" id="{A65DB52E-1F4D-4B4F-B201-D257CA3C6622}"/>
                </a:ext>
              </a:extLst>
            </p:cNvPr>
            <p:cNvSpPr/>
            <p:nvPr/>
          </p:nvSpPr>
          <p:spPr>
            <a:xfrm>
              <a:off x="3159645" y="4569003"/>
              <a:ext cx="3707606" cy="1836613"/>
            </a:xfrm>
            <a:prstGeom prst="rect">
              <a:avLst/>
            </a:prstGeom>
            <a:solidFill>
              <a:srgbClr val="D4DAD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1" u="none" strike="noStrike" kern="1200" cap="none" spc="0" normalizeH="0" baseline="0" noProof="0" dirty="0">
                <a:ln>
                  <a:noFill/>
                </a:ln>
                <a:no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mc:AlternateContent xmlns:mc="http://schemas.openxmlformats.org/markup-compatibility/2006" xmlns:a14="http://schemas.microsoft.com/office/drawing/2010/main">
          <mc:Choice Requires="a14">
            <p:sp>
              <p:nvSpPr>
                <p:cNvPr id="162" name="Rectangle 161">
                  <a:extLst>
                    <a:ext uri="{FF2B5EF4-FFF2-40B4-BE49-F238E27FC236}">
                      <a16:creationId xmlns:a16="http://schemas.microsoft.com/office/drawing/2014/main" id="{FA096806-C7A7-5A41-94E0-161CBC69747F}"/>
                    </a:ext>
                  </a:extLst>
                </p:cNvPr>
                <p:cNvSpPr/>
                <p:nvPr/>
              </p:nvSpPr>
              <p:spPr>
                <a:xfrm>
                  <a:off x="3274323" y="4268508"/>
                  <a:ext cx="3547510" cy="55399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Step 3: Execution according to </a:t>
                  </a:r>
                  <a14:m>
                    <m:oMath xmlns:m="http://schemas.openxmlformats.org/officeDocument/2006/math">
                      <m:r>
                        <a:rPr kumimoji="0" lang="en-US" sz="14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mn-cs"/>
                        </a:rPr>
                        <m:t>𝜇</m:t>
                      </m:r>
                    </m:oMath>
                  </a14:m>
                  <a:r>
                    <a:rPr kumimoji="0" lang="en-US" sz="14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 </a:t>
                  </a:r>
                </a:p>
              </p:txBody>
            </p:sp>
          </mc:Choice>
          <mc:Fallback xmlns="">
            <p:sp>
              <p:nvSpPr>
                <p:cNvPr id="162" name="Rectangle 161">
                  <a:extLst>
                    <a:ext uri="{FF2B5EF4-FFF2-40B4-BE49-F238E27FC236}">
                      <a16:creationId xmlns:a16="http://schemas.microsoft.com/office/drawing/2014/main" id="{FA096806-C7A7-5A41-94E0-161CBC69747F}"/>
                    </a:ext>
                  </a:extLst>
                </p:cNvPr>
                <p:cNvSpPr>
                  <a:spLocks noRot="1" noChangeAspect="1" noMove="1" noResize="1" noEditPoints="1" noAdjustHandles="1" noChangeArrowheads="1" noChangeShapeType="1" noTextEdit="1"/>
                </p:cNvSpPr>
                <p:nvPr/>
              </p:nvSpPr>
              <p:spPr>
                <a:xfrm>
                  <a:off x="3274323" y="4268508"/>
                  <a:ext cx="3547510" cy="553998"/>
                </a:xfrm>
                <a:prstGeom prst="rect">
                  <a:avLst/>
                </a:prstGeom>
                <a:blipFill>
                  <a:blip r:embed="rId3"/>
                  <a:stretch>
                    <a:fillRect t="-2222"/>
                  </a:stretch>
                </a:blipFill>
              </p:spPr>
              <p:txBody>
                <a:bodyPr/>
                <a:lstStyle/>
                <a:p>
                  <a:r>
                    <a:rPr lang="en-US">
                      <a:noFill/>
                    </a:rPr>
                    <a:t> </a:t>
                  </a:r>
                </a:p>
              </p:txBody>
            </p:sp>
          </mc:Fallback>
        </mc:AlternateContent>
        <p:sp>
          <p:nvSpPr>
            <p:cNvPr id="163" name="Rectangle 162">
              <a:extLst>
                <a:ext uri="{FF2B5EF4-FFF2-40B4-BE49-F238E27FC236}">
                  <a16:creationId xmlns:a16="http://schemas.microsoft.com/office/drawing/2014/main" id="{5DEF3B53-CCA4-A24B-A07B-625C4213AC52}"/>
                </a:ext>
              </a:extLst>
            </p:cNvPr>
            <p:cNvSpPr/>
            <p:nvPr/>
          </p:nvSpPr>
          <p:spPr>
            <a:xfrm>
              <a:off x="4078736" y="6391878"/>
              <a:ext cx="1795300" cy="33823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Memory Controller</a:t>
              </a:r>
            </a:p>
          </p:txBody>
        </p:sp>
        <p:sp>
          <p:nvSpPr>
            <p:cNvPr id="164" name="Right Arrow 163">
              <a:extLst>
                <a:ext uri="{FF2B5EF4-FFF2-40B4-BE49-F238E27FC236}">
                  <a16:creationId xmlns:a16="http://schemas.microsoft.com/office/drawing/2014/main" id="{DB5F7629-3E1E-C342-8AFA-BC7FCEBA8D8C}"/>
                </a:ext>
              </a:extLst>
            </p:cNvPr>
            <p:cNvSpPr/>
            <p:nvPr/>
          </p:nvSpPr>
          <p:spPr>
            <a:xfrm>
              <a:off x="2784191" y="5423150"/>
              <a:ext cx="280794" cy="258213"/>
            </a:xfrm>
            <a:prstGeom prst="rightArrow">
              <a:avLst/>
            </a:prstGeom>
            <a:ln w="12700">
              <a:prstDash val="solid"/>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1"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165" name="Group 164">
            <a:extLst>
              <a:ext uri="{FF2B5EF4-FFF2-40B4-BE49-F238E27FC236}">
                <a16:creationId xmlns:a16="http://schemas.microsoft.com/office/drawing/2014/main" id="{9AC643D4-DB84-794F-8B21-2FB945E77CCA}"/>
              </a:ext>
            </a:extLst>
          </p:cNvPr>
          <p:cNvGrpSpPr/>
          <p:nvPr/>
        </p:nvGrpSpPr>
        <p:grpSpPr>
          <a:xfrm>
            <a:off x="73251" y="4054340"/>
            <a:ext cx="2652598" cy="2143375"/>
            <a:chOff x="66283" y="4261542"/>
            <a:chExt cx="2652598" cy="2143375"/>
          </a:xfrm>
        </p:grpSpPr>
        <p:sp>
          <p:nvSpPr>
            <p:cNvPr id="166" name="Rectangle 165">
              <a:extLst>
                <a:ext uri="{FF2B5EF4-FFF2-40B4-BE49-F238E27FC236}">
                  <a16:creationId xmlns:a16="http://schemas.microsoft.com/office/drawing/2014/main" id="{18A2DA73-88E9-1042-9AE8-F0EE18FCDDA6}"/>
                </a:ext>
              </a:extLst>
            </p:cNvPr>
            <p:cNvSpPr/>
            <p:nvPr/>
          </p:nvSpPr>
          <p:spPr>
            <a:xfrm>
              <a:off x="66283" y="4555620"/>
              <a:ext cx="2652598" cy="18492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67" name="Rounded Rectangle 166">
              <a:extLst>
                <a:ext uri="{FF2B5EF4-FFF2-40B4-BE49-F238E27FC236}">
                  <a16:creationId xmlns:a16="http://schemas.microsoft.com/office/drawing/2014/main" id="{39F2D3F3-A1C6-4746-AEA6-7E5877669BDD}"/>
                </a:ext>
              </a:extLst>
            </p:cNvPr>
            <p:cNvSpPr/>
            <p:nvPr/>
          </p:nvSpPr>
          <p:spPr>
            <a:xfrm>
              <a:off x="174824" y="4882613"/>
              <a:ext cx="2446884" cy="1422183"/>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68" name="Rectangle 167">
              <a:extLst>
                <a:ext uri="{FF2B5EF4-FFF2-40B4-BE49-F238E27FC236}">
                  <a16:creationId xmlns:a16="http://schemas.microsoft.com/office/drawing/2014/main" id="{A8352CE0-8AEA-AC40-8D78-F4DF8132EE39}"/>
                </a:ext>
              </a:extLst>
            </p:cNvPr>
            <p:cNvSpPr/>
            <p:nvPr/>
          </p:nvSpPr>
          <p:spPr>
            <a:xfrm>
              <a:off x="777522" y="4261542"/>
              <a:ext cx="1069524"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User Input</a:t>
              </a:r>
            </a:p>
          </p:txBody>
        </p:sp>
        <p:sp>
          <p:nvSpPr>
            <p:cNvPr id="169" name="Rectangle 168">
              <a:extLst>
                <a:ext uri="{FF2B5EF4-FFF2-40B4-BE49-F238E27FC236}">
                  <a16:creationId xmlns:a16="http://schemas.microsoft.com/office/drawing/2014/main" id="{93FE7E7A-A8FC-4D4D-9368-BCD429FEF0C2}"/>
                </a:ext>
              </a:extLst>
            </p:cNvPr>
            <p:cNvSpPr/>
            <p:nvPr/>
          </p:nvSpPr>
          <p:spPr>
            <a:xfrm>
              <a:off x="291206" y="5444803"/>
              <a:ext cx="2036555" cy="327477"/>
            </a:xfrm>
            <a:prstGeom prst="rect">
              <a:avLst/>
            </a:prstGeom>
            <a:solidFill>
              <a:srgbClr val="FFBFC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266"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70" name="Rectangle 169">
              <a:extLst>
                <a:ext uri="{FF2B5EF4-FFF2-40B4-BE49-F238E27FC236}">
                  <a16:creationId xmlns:a16="http://schemas.microsoft.com/office/drawing/2014/main" id="{85A7E14A-4A52-3D44-B062-AEB168AE2927}"/>
                </a:ext>
              </a:extLst>
            </p:cNvPr>
            <p:cNvSpPr/>
            <p:nvPr/>
          </p:nvSpPr>
          <p:spPr>
            <a:xfrm>
              <a:off x="117482" y="4563039"/>
              <a:ext cx="2478051"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44546A"/>
                  </a:solidFill>
                  <a:effectLst/>
                  <a:uLnTx/>
                  <a:uFillTx/>
                  <a:latin typeface="Cambria" panose="02040503050406030204" pitchFamily="18" charset="0"/>
                  <a:ea typeface="+mn-ea"/>
                  <a:cs typeface="Arial" panose="020B0604020202020204" pitchFamily="34" charset="0"/>
                </a:rPr>
                <a:t>SIMDRAM-enabled application</a:t>
              </a:r>
            </a:p>
          </p:txBody>
        </p:sp>
      </p:grpSp>
      <p:graphicFrame>
        <p:nvGraphicFramePr>
          <p:cNvPr id="171" name="Table 170">
            <a:extLst>
              <a:ext uri="{FF2B5EF4-FFF2-40B4-BE49-F238E27FC236}">
                <a16:creationId xmlns:a16="http://schemas.microsoft.com/office/drawing/2014/main" id="{EDA2F4D4-3E38-7D4D-A91C-5631C97D82AD}"/>
              </a:ext>
            </a:extLst>
          </p:cNvPr>
          <p:cNvGraphicFramePr>
            <a:graphicFrameLocks noGrp="1"/>
          </p:cNvGraphicFramePr>
          <p:nvPr/>
        </p:nvGraphicFramePr>
        <p:xfrm>
          <a:off x="216104" y="4670187"/>
          <a:ext cx="2444077" cy="1356352"/>
        </p:xfrm>
        <a:graphic>
          <a:graphicData uri="http://schemas.openxmlformats.org/drawingml/2006/table">
            <a:tbl>
              <a:tblPr firstRow="1" bandRow="1">
                <a:tableStyleId>{5940675A-B579-460E-94D1-54222C63F5DA}</a:tableStyleId>
              </a:tblPr>
              <a:tblGrid>
                <a:gridCol w="2444077">
                  <a:extLst>
                    <a:ext uri="{9D8B030D-6E8A-4147-A177-3AD203B41FA5}">
                      <a16:colId xmlns:a16="http://schemas.microsoft.com/office/drawing/2014/main" val="3411314267"/>
                    </a:ext>
                  </a:extLst>
                </a:gridCol>
              </a:tblGrid>
              <a:tr h="341188">
                <a:tc>
                  <a:txBody>
                    <a:bodyPr/>
                    <a:lstStyle/>
                    <a:p>
                      <a:r>
                        <a:rPr lang="en-US" sz="1500" b="1" dirty="0">
                          <a:latin typeface="Courier New" panose="02070309020205020404" pitchFamily="49" charset="0"/>
                          <a:cs typeface="Courier New" panose="02070309020205020404" pitchFamily="49" charset="0"/>
                        </a:rPr>
                        <a:t>foo ()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9050" cap="flat" cmpd="sng" algn="ctr">
                      <a:noFill/>
                      <a:prstDash val="sysDash"/>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69564133"/>
                  </a:ext>
                </a:extLst>
              </a:tr>
              <a:tr h="204063">
                <a:tc>
                  <a:txBody>
                    <a:bodyPr/>
                    <a:lstStyle/>
                    <a:p>
                      <a:endParaRPr lang="en-US" sz="600" b="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54110005"/>
                  </a:ext>
                </a:extLst>
              </a:tr>
              <a:tr h="341188">
                <a:tc>
                  <a:txBody>
                    <a:bodyPr/>
                    <a:lstStyle/>
                    <a:p>
                      <a:r>
                        <a:rPr lang="en-US" sz="1500" b="1" i="1" dirty="0">
                          <a:latin typeface="Courier New" panose="02070309020205020404" pitchFamily="49" charset="0"/>
                          <a:cs typeface="Courier New" panose="02070309020205020404" pitchFamily="49" charset="0"/>
                        </a:rPr>
                        <a:t> </a:t>
                      </a:r>
                      <a:r>
                        <a:rPr lang="en-US" sz="1500" b="1" i="1" dirty="0" err="1">
                          <a:solidFill>
                            <a:srgbClr val="C00000"/>
                          </a:solidFill>
                          <a:latin typeface="Courier New" panose="02070309020205020404" pitchFamily="49" charset="0"/>
                          <a:cs typeface="Courier New" panose="02070309020205020404" pitchFamily="49" charset="0"/>
                        </a:rPr>
                        <a:t>bbop_new</a:t>
                      </a:r>
                      <a:endParaRPr lang="en-US" sz="1500" b="1" i="1" dirty="0">
                        <a:latin typeface="Courier New" panose="02070309020205020404" pitchFamily="49" charset="0"/>
                        <a:cs typeface="Courier New" panose="02070309020205020404" pitchFamily="49" charset="0"/>
                      </a:endParaRP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16655706"/>
                  </a:ext>
                </a:extLst>
              </a:tr>
              <a:tr h="4254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600" b="1" dirty="0">
                          <a:solidFill>
                            <a:schemeClr val="tx2"/>
                          </a:solidFill>
                          <a:latin typeface="Courier New" panose="02070309020205020404" pitchFamily="49" charset="0"/>
                          <a:cs typeface="Courier New" panose="02070309020205020404" pitchFamily="49" charset="0"/>
                        </a:rPr>
                        <a:t>  </a:t>
                      </a:r>
                    </a:p>
                    <a:p>
                      <a:r>
                        <a:rPr lang="en-US" sz="1500" b="1" dirty="0">
                          <a:latin typeface="Courier New" panose="02070309020205020404" pitchFamily="49" charset="0"/>
                          <a:cs typeface="Courier New" panose="02070309020205020404" pitchFamily="49" charset="0"/>
                        </a:rPr>
                        <a:t>} </a:t>
                      </a:r>
                    </a:p>
                  </a:txBody>
                  <a:tcPr marL="121921" marR="121921" marT="60959" marB="60959">
                    <a:lnL w="19050" cap="flat" cmpd="sng" algn="ctr">
                      <a:noFill/>
                      <a:prstDash val="sysDash"/>
                      <a:round/>
                      <a:headEnd type="none" w="med" len="med"/>
                      <a:tailEnd type="none" w="med" len="med"/>
                    </a:lnL>
                    <a:lnR w="19050" cap="flat" cmpd="sng" algn="ctr">
                      <a:noFill/>
                      <a:prstDash val="sysDash"/>
                      <a:round/>
                      <a:headEnd type="none" w="med" len="med"/>
                      <a:tailEnd type="none" w="med" len="med"/>
                    </a:lnR>
                    <a:lnT w="12700" cmpd="sng">
                      <a:noFill/>
                    </a:lnT>
                    <a:lnB w="19050" cap="flat" cmpd="sng" algn="ctr">
                      <a:no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127320"/>
                  </a:ext>
                </a:extLst>
              </a:tr>
            </a:tbl>
          </a:graphicData>
        </a:graphic>
      </p:graphicFrame>
      <p:cxnSp>
        <p:nvCxnSpPr>
          <p:cNvPr id="172" name="Straight Arrow Connector 171">
            <a:extLst>
              <a:ext uri="{FF2B5EF4-FFF2-40B4-BE49-F238E27FC236}">
                <a16:creationId xmlns:a16="http://schemas.microsoft.com/office/drawing/2014/main" id="{BAC9DC85-0B23-9B4D-A586-37E54694C39F}"/>
              </a:ext>
            </a:extLst>
          </p:cNvPr>
          <p:cNvCxnSpPr>
            <a:cxnSpLocks/>
          </p:cNvCxnSpPr>
          <p:nvPr/>
        </p:nvCxnSpPr>
        <p:spPr>
          <a:xfrm>
            <a:off x="4780650" y="5284611"/>
            <a:ext cx="239766" cy="0"/>
          </a:xfrm>
          <a:prstGeom prst="straightConnector1">
            <a:avLst/>
          </a:prstGeom>
          <a:ln w="254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73" name="Rectangle 172">
                <a:extLst>
                  <a:ext uri="{FF2B5EF4-FFF2-40B4-BE49-F238E27FC236}">
                    <a16:creationId xmlns:a16="http://schemas.microsoft.com/office/drawing/2014/main" id="{DD061FC1-710F-E34E-8C8E-FDB73F1C5A35}"/>
                  </a:ext>
                </a:extLst>
              </p:cNvPr>
              <p:cNvSpPr/>
              <p:nvPr/>
            </p:nvSpPr>
            <p:spPr>
              <a:xfrm>
                <a:off x="5069720" y="5861617"/>
                <a:ext cx="1559686"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600" b="0" i="1" u="none" strike="noStrike" kern="1200" cap="none" spc="0" normalizeH="0" baseline="0" noProof="0">
                        <a:ln>
                          <a:noFill/>
                        </a:ln>
                        <a:solidFill>
                          <a:sysClr val="windowText" lastClr="000000"/>
                        </a:solidFill>
                        <a:effectLst/>
                        <a:uLnTx/>
                        <a:uFillTx/>
                        <a:latin typeface="Cambria Math" panose="02040503050406030204" pitchFamily="18" charset="0"/>
                        <a:ea typeface="Cambria Math" panose="02040503050406030204" pitchFamily="18" charset="0"/>
                        <a:cs typeface="+mn-cs"/>
                      </a:rPr>
                      <m:t>𝜇</m:t>
                    </m:r>
                  </m:oMath>
                </a14:m>
                <a:r>
                  <a:rPr kumimoji="0" lang="en-US" sz="1600"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Program</a:t>
                </a:r>
              </a:p>
            </p:txBody>
          </p:sp>
        </mc:Choice>
        <mc:Fallback xmlns="">
          <p:sp>
            <p:nvSpPr>
              <p:cNvPr id="173" name="Rectangle 172">
                <a:extLst>
                  <a:ext uri="{FF2B5EF4-FFF2-40B4-BE49-F238E27FC236}">
                    <a16:creationId xmlns:a16="http://schemas.microsoft.com/office/drawing/2014/main" id="{DD061FC1-710F-E34E-8C8E-FDB73F1C5A35}"/>
                  </a:ext>
                </a:extLst>
              </p:cNvPr>
              <p:cNvSpPr>
                <a:spLocks noRot="1" noChangeAspect="1" noMove="1" noResize="1" noEditPoints="1" noAdjustHandles="1" noChangeArrowheads="1" noChangeShapeType="1" noTextEdit="1"/>
              </p:cNvSpPr>
              <p:nvPr/>
            </p:nvSpPr>
            <p:spPr>
              <a:xfrm>
                <a:off x="5069720" y="5861617"/>
                <a:ext cx="1559686" cy="338554"/>
              </a:xfrm>
              <a:prstGeom prst="rect">
                <a:avLst/>
              </a:prstGeom>
              <a:blipFill>
                <a:blip r:embed="rId4"/>
                <a:stretch>
                  <a:fillRect t="-3571" b="-21429"/>
                </a:stretch>
              </a:blipFill>
            </p:spPr>
            <p:txBody>
              <a:bodyPr/>
              <a:lstStyle/>
              <a:p>
                <a:r>
                  <a:rPr lang="en-US">
                    <a:noFill/>
                  </a:rPr>
                  <a:t> </a:t>
                </a:r>
              </a:p>
            </p:txBody>
          </p:sp>
        </mc:Fallback>
      </mc:AlternateContent>
      <p:grpSp>
        <p:nvGrpSpPr>
          <p:cNvPr id="174" name="Group 173">
            <a:extLst>
              <a:ext uri="{FF2B5EF4-FFF2-40B4-BE49-F238E27FC236}">
                <a16:creationId xmlns:a16="http://schemas.microsoft.com/office/drawing/2014/main" id="{A9D43FE3-1C12-B444-B879-8D81CC478559}"/>
              </a:ext>
            </a:extLst>
          </p:cNvPr>
          <p:cNvGrpSpPr/>
          <p:nvPr/>
        </p:nvGrpSpPr>
        <p:grpSpPr>
          <a:xfrm>
            <a:off x="3275324" y="4542254"/>
            <a:ext cx="1427824" cy="1662994"/>
            <a:chOff x="2217624" y="4009629"/>
            <a:chExt cx="741370" cy="863478"/>
          </a:xfrm>
        </p:grpSpPr>
        <p:sp>
          <p:nvSpPr>
            <p:cNvPr id="175" name="Rounded Rectangle 174">
              <a:extLst>
                <a:ext uri="{FF2B5EF4-FFF2-40B4-BE49-F238E27FC236}">
                  <a16:creationId xmlns:a16="http://schemas.microsoft.com/office/drawing/2014/main" id="{073F394A-E58B-394F-9017-E5EAD693430D}"/>
                </a:ext>
              </a:extLst>
            </p:cNvPr>
            <p:cNvSpPr/>
            <p:nvPr/>
          </p:nvSpPr>
          <p:spPr>
            <a:xfrm>
              <a:off x="2217624" y="4009629"/>
              <a:ext cx="741370" cy="723412"/>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76" name="Rectangle 175">
              <a:extLst>
                <a:ext uri="{FF2B5EF4-FFF2-40B4-BE49-F238E27FC236}">
                  <a16:creationId xmlns:a16="http://schemas.microsoft.com/office/drawing/2014/main" id="{12448943-FA3F-4646-9208-BF2C8ED7C9C5}"/>
                </a:ext>
              </a:extLst>
            </p:cNvPr>
            <p:cNvSpPr/>
            <p:nvPr/>
          </p:nvSpPr>
          <p:spPr>
            <a:xfrm>
              <a:off x="2263266" y="4697485"/>
              <a:ext cx="636798" cy="17562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Control Unit</a:t>
              </a:r>
            </a:p>
          </p:txBody>
        </p:sp>
        <p:grpSp>
          <p:nvGrpSpPr>
            <p:cNvPr id="177" name="Group 176">
              <a:extLst>
                <a:ext uri="{FF2B5EF4-FFF2-40B4-BE49-F238E27FC236}">
                  <a16:creationId xmlns:a16="http://schemas.microsoft.com/office/drawing/2014/main" id="{9FA04EA3-EA87-9C42-AF94-651C570F7730}"/>
                </a:ext>
              </a:extLst>
            </p:cNvPr>
            <p:cNvGrpSpPr/>
            <p:nvPr/>
          </p:nvGrpSpPr>
          <p:grpSpPr>
            <a:xfrm>
              <a:off x="2389421" y="4106286"/>
              <a:ext cx="472920" cy="530098"/>
              <a:chOff x="1825441" y="5257201"/>
              <a:chExt cx="348402" cy="390525"/>
            </a:xfrm>
          </p:grpSpPr>
          <p:sp>
            <p:nvSpPr>
              <p:cNvPr id="178" name="Oval 177">
                <a:extLst>
                  <a:ext uri="{FF2B5EF4-FFF2-40B4-BE49-F238E27FC236}">
                    <a16:creationId xmlns:a16="http://schemas.microsoft.com/office/drawing/2014/main" id="{6A50E784-167B-FF4D-872B-93116591A7DC}"/>
                  </a:ext>
                </a:extLst>
              </p:cNvPr>
              <p:cNvSpPr/>
              <p:nvPr/>
            </p:nvSpPr>
            <p:spPr>
              <a:xfrm>
                <a:off x="1825441" y="525720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79" name="Oval 178">
                <a:extLst>
                  <a:ext uri="{FF2B5EF4-FFF2-40B4-BE49-F238E27FC236}">
                    <a16:creationId xmlns:a16="http://schemas.microsoft.com/office/drawing/2014/main" id="{AA221555-65C8-7849-A819-6B3AC5A26C93}"/>
                  </a:ext>
                </a:extLst>
              </p:cNvPr>
              <p:cNvSpPr/>
              <p:nvPr/>
            </p:nvSpPr>
            <p:spPr>
              <a:xfrm>
                <a:off x="2054971" y="5374676"/>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80" name="Oval 179">
                <a:extLst>
                  <a:ext uri="{FF2B5EF4-FFF2-40B4-BE49-F238E27FC236}">
                    <a16:creationId xmlns:a16="http://schemas.microsoft.com/office/drawing/2014/main" id="{E9D5AF22-F43C-CE42-BEE2-76D5DA3EB801}"/>
                  </a:ext>
                </a:extLst>
              </p:cNvPr>
              <p:cNvSpPr/>
              <p:nvPr/>
            </p:nvSpPr>
            <p:spPr>
              <a:xfrm>
                <a:off x="1825441" y="5530251"/>
                <a:ext cx="118872" cy="117475"/>
              </a:xfrm>
              <a:prstGeom prst="ellipse">
                <a:avLst/>
              </a:prstGeom>
              <a:solidFill>
                <a:srgbClr val="E5EAF4"/>
              </a:solidFill>
              <a:ln w="127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181" name="Curved Connector 180">
                <a:extLst>
                  <a:ext uri="{FF2B5EF4-FFF2-40B4-BE49-F238E27FC236}">
                    <a16:creationId xmlns:a16="http://schemas.microsoft.com/office/drawing/2014/main" id="{C8A4CCF6-D1F2-0F43-9CCC-BFDF76751C19}"/>
                  </a:ext>
                </a:extLst>
              </p:cNvPr>
              <p:cNvCxnSpPr>
                <a:cxnSpLocks/>
                <a:stCxn id="178" idx="6"/>
                <a:endCxn id="179" idx="0"/>
              </p:cNvCxnSpPr>
              <p:nvPr/>
            </p:nvCxnSpPr>
            <p:spPr>
              <a:xfrm>
                <a:off x="1944313" y="5315939"/>
                <a:ext cx="170094" cy="58737"/>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2" name="Curved Connector 181">
                <a:extLst>
                  <a:ext uri="{FF2B5EF4-FFF2-40B4-BE49-F238E27FC236}">
                    <a16:creationId xmlns:a16="http://schemas.microsoft.com/office/drawing/2014/main" id="{A44A1938-1FDA-3844-A19C-34A244009785}"/>
                  </a:ext>
                </a:extLst>
              </p:cNvPr>
              <p:cNvCxnSpPr>
                <a:cxnSpLocks/>
                <a:stCxn id="179" idx="2"/>
                <a:endCxn id="178" idx="4"/>
              </p:cNvCxnSpPr>
              <p:nvPr/>
            </p:nvCxnSpPr>
            <p:spPr>
              <a:xfrm rot="10800000">
                <a:off x="1884877" y="5374676"/>
                <a:ext cx="170094" cy="58738"/>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3" name="Curved Connector 182">
                <a:extLst>
                  <a:ext uri="{FF2B5EF4-FFF2-40B4-BE49-F238E27FC236}">
                    <a16:creationId xmlns:a16="http://schemas.microsoft.com/office/drawing/2014/main" id="{34E1DBE5-D415-054F-8F4F-DD22506658A0}"/>
                  </a:ext>
                </a:extLst>
              </p:cNvPr>
              <p:cNvCxnSpPr>
                <a:cxnSpLocks/>
                <a:stCxn id="179" idx="4"/>
                <a:endCxn id="180" idx="6"/>
              </p:cNvCxnSpPr>
              <p:nvPr/>
            </p:nvCxnSpPr>
            <p:spPr>
              <a:xfrm rot="5400000">
                <a:off x="1980941" y="5455523"/>
                <a:ext cx="96838" cy="170094"/>
              </a:xfrm>
              <a:prstGeom prst="curvedConnector2">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4" name="Curved Connector 183">
                <a:extLst>
                  <a:ext uri="{FF2B5EF4-FFF2-40B4-BE49-F238E27FC236}">
                    <a16:creationId xmlns:a16="http://schemas.microsoft.com/office/drawing/2014/main" id="{A9934780-25D4-864E-85B2-3134537ACA16}"/>
                  </a:ext>
                </a:extLst>
              </p:cNvPr>
              <p:cNvCxnSpPr>
                <a:cxnSpLocks/>
                <a:stCxn id="180" idx="1"/>
                <a:endCxn id="178" idx="3"/>
              </p:cNvCxnSpPr>
              <p:nvPr/>
            </p:nvCxnSpPr>
            <p:spPr>
              <a:xfrm rot="5400000" flipH="1" flipV="1">
                <a:off x="1747858" y="5452464"/>
                <a:ext cx="189983" cy="12700"/>
              </a:xfrm>
              <a:prstGeom prst="curvedConnector3">
                <a:avLst/>
              </a:prstGeom>
              <a:ln w="12700">
                <a:solidFill>
                  <a:schemeClr val="tx1">
                    <a:lumMod val="75000"/>
                    <a:lumOff val="25000"/>
                  </a:schemeClr>
                </a:solidFill>
                <a:headEnd type="none" w="med" len="med"/>
                <a:tailEnd type="triangle"/>
              </a:ln>
            </p:spPr>
            <p:style>
              <a:lnRef idx="1">
                <a:schemeClr val="accent1"/>
              </a:lnRef>
              <a:fillRef idx="0">
                <a:schemeClr val="accent1"/>
              </a:fillRef>
              <a:effectRef idx="0">
                <a:schemeClr val="accent1"/>
              </a:effectRef>
              <a:fontRef idx="minor">
                <a:schemeClr val="tx1"/>
              </a:fontRef>
            </p:style>
          </p:cxnSp>
        </p:grpSp>
      </p:grpSp>
      <p:grpSp>
        <p:nvGrpSpPr>
          <p:cNvPr id="185" name="Group 184">
            <a:extLst>
              <a:ext uri="{FF2B5EF4-FFF2-40B4-BE49-F238E27FC236}">
                <a16:creationId xmlns:a16="http://schemas.microsoft.com/office/drawing/2014/main" id="{1352CAAC-4F4D-6E48-9ED5-9EC761D2767E}"/>
              </a:ext>
            </a:extLst>
          </p:cNvPr>
          <p:cNvGrpSpPr/>
          <p:nvPr/>
        </p:nvGrpSpPr>
        <p:grpSpPr>
          <a:xfrm>
            <a:off x="6862008" y="4050375"/>
            <a:ext cx="2366847" cy="2463263"/>
            <a:chOff x="6855040" y="4257577"/>
            <a:chExt cx="2366847" cy="2463263"/>
          </a:xfrm>
        </p:grpSpPr>
        <p:sp>
          <p:nvSpPr>
            <p:cNvPr id="186" name="Slide Number Placeholder 5">
              <a:extLst>
                <a:ext uri="{FF2B5EF4-FFF2-40B4-BE49-F238E27FC236}">
                  <a16:creationId xmlns:a16="http://schemas.microsoft.com/office/drawing/2014/main" id="{61D14E2C-ED0A-F248-9BF3-FA3EFF4CA30A}"/>
                </a:ext>
              </a:extLst>
            </p:cNvPr>
            <p:cNvSpPr txBox="1">
              <a:spLocks/>
            </p:cNvSpPr>
            <p:nvPr/>
          </p:nvSpPr>
          <p:spPr>
            <a:xfrm>
              <a:off x="7924800" y="635571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tint val="75000"/>
                    </a:prstClr>
                  </a:solidFill>
                  <a:effectLst/>
                  <a:uLnTx/>
                  <a:uFillTx/>
                  <a:latin typeface="Cambria" panose="02040503050406030204" pitchFamily="18" charset="0"/>
                  <a:ea typeface="Cambria Math" panose="02040503050406030204" pitchFamily="18" charset="0"/>
                  <a:cs typeface="+mn-cs"/>
                </a:rPr>
                <a:t>18</a:t>
              </a:r>
            </a:p>
          </p:txBody>
        </p:sp>
        <p:sp>
          <p:nvSpPr>
            <p:cNvPr id="187" name="Rectangle 186">
              <a:extLst>
                <a:ext uri="{FF2B5EF4-FFF2-40B4-BE49-F238E27FC236}">
                  <a16:creationId xmlns:a16="http://schemas.microsoft.com/office/drawing/2014/main" id="{D7B4B279-D617-D74D-8E6D-3BE232B1D3A1}"/>
                </a:ext>
              </a:extLst>
            </p:cNvPr>
            <p:cNvSpPr/>
            <p:nvPr/>
          </p:nvSpPr>
          <p:spPr>
            <a:xfrm>
              <a:off x="7279373" y="4555620"/>
              <a:ext cx="1779205" cy="2081797"/>
            </a:xfrm>
            <a:prstGeom prst="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88" name="Rounded Rectangle 187">
              <a:extLst>
                <a:ext uri="{FF2B5EF4-FFF2-40B4-BE49-F238E27FC236}">
                  <a16:creationId xmlns:a16="http://schemas.microsoft.com/office/drawing/2014/main" id="{C498A2E7-EABE-4345-ADCA-E11C1D73BF86}"/>
                </a:ext>
              </a:extLst>
            </p:cNvPr>
            <p:cNvSpPr/>
            <p:nvPr/>
          </p:nvSpPr>
          <p:spPr>
            <a:xfrm>
              <a:off x="7378326" y="5093017"/>
              <a:ext cx="1598850" cy="1447274"/>
            </a:xfrm>
            <a:prstGeom prst="roundRect">
              <a:avLst/>
            </a:prstGeom>
            <a:solidFill>
              <a:schemeClr val="bg1"/>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189" name="Straight Arrow Connector 188">
              <a:extLst>
                <a:ext uri="{FF2B5EF4-FFF2-40B4-BE49-F238E27FC236}">
                  <a16:creationId xmlns:a16="http://schemas.microsoft.com/office/drawing/2014/main" id="{249AA1E4-4A97-9744-993C-2FFFC5CA62CA}"/>
                </a:ext>
              </a:extLst>
            </p:cNvPr>
            <p:cNvCxnSpPr>
              <a:cxnSpLocks/>
            </p:cNvCxnSpPr>
            <p:nvPr/>
          </p:nvCxnSpPr>
          <p:spPr>
            <a:xfrm>
              <a:off x="6855040" y="5591336"/>
              <a:ext cx="424333" cy="0"/>
            </a:xfrm>
            <a:prstGeom prst="straightConnector1">
              <a:avLst/>
            </a:prstGeom>
            <a:ln w="25400">
              <a:solidFill>
                <a:schemeClr val="tx1"/>
              </a:solidFill>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90" name="Oval 189">
              <a:extLst>
                <a:ext uri="{FF2B5EF4-FFF2-40B4-BE49-F238E27FC236}">
                  <a16:creationId xmlns:a16="http://schemas.microsoft.com/office/drawing/2014/main" id="{8B562D45-FE2B-0E4B-8A9E-41F605225ED2}"/>
                </a:ext>
              </a:extLst>
            </p:cNvPr>
            <p:cNvSpPr/>
            <p:nvPr/>
          </p:nvSpPr>
          <p:spPr>
            <a:xfrm rot="16200000" flipH="1">
              <a:off x="8866977" y="6471697"/>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191" name="Oval 190">
              <a:extLst>
                <a:ext uri="{FF2B5EF4-FFF2-40B4-BE49-F238E27FC236}">
                  <a16:creationId xmlns:a16="http://schemas.microsoft.com/office/drawing/2014/main" id="{884456A1-491C-BB4D-B2A7-3B85F1CA2181}"/>
                </a:ext>
              </a:extLst>
            </p:cNvPr>
            <p:cNvSpPr/>
            <p:nvPr/>
          </p:nvSpPr>
          <p:spPr>
            <a:xfrm rot="16200000" flipH="1">
              <a:off x="8866977" y="5360238"/>
              <a:ext cx="22083" cy="20871"/>
            </a:xfrm>
            <a:prstGeom prst="ellipse">
              <a:avLst/>
            </a:prstGeom>
            <a:solidFill>
              <a:schemeClr val="bg1">
                <a:lumMod val="95000"/>
              </a:schemeClr>
            </a:solidFill>
            <a:ln w="12700" cap="flat" cmpd="sng" algn="ctr">
              <a:solidFill>
                <a:sysClr val="window" lastClr="FFFFFF"/>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nvGrpSpPr>
            <p:cNvPr id="192" name="Group 191">
              <a:extLst>
                <a:ext uri="{FF2B5EF4-FFF2-40B4-BE49-F238E27FC236}">
                  <a16:creationId xmlns:a16="http://schemas.microsoft.com/office/drawing/2014/main" id="{C4BF901A-E5CB-E24F-BF2A-426CB67E375A}"/>
                </a:ext>
              </a:extLst>
            </p:cNvPr>
            <p:cNvGrpSpPr/>
            <p:nvPr/>
          </p:nvGrpSpPr>
          <p:grpSpPr>
            <a:xfrm>
              <a:off x="8308041" y="5176869"/>
              <a:ext cx="557538" cy="1269957"/>
              <a:chOff x="4830795" y="4111398"/>
              <a:chExt cx="289491" cy="755921"/>
            </a:xfrm>
          </p:grpSpPr>
          <p:grpSp>
            <p:nvGrpSpPr>
              <p:cNvPr id="202" name="Group 201">
                <a:extLst>
                  <a:ext uri="{FF2B5EF4-FFF2-40B4-BE49-F238E27FC236}">
                    <a16:creationId xmlns:a16="http://schemas.microsoft.com/office/drawing/2014/main" id="{CFD72E82-F53B-3A42-B146-340335087E8B}"/>
                  </a:ext>
                </a:extLst>
              </p:cNvPr>
              <p:cNvGrpSpPr/>
              <p:nvPr/>
            </p:nvGrpSpPr>
            <p:grpSpPr>
              <a:xfrm>
                <a:off x="4830795" y="4111398"/>
                <a:ext cx="289489" cy="755921"/>
                <a:chOff x="4830795" y="4111398"/>
                <a:chExt cx="289489" cy="755921"/>
              </a:xfrm>
            </p:grpSpPr>
            <p:sp>
              <p:nvSpPr>
                <p:cNvPr id="204" name="Rectangle 203">
                  <a:extLst>
                    <a:ext uri="{FF2B5EF4-FFF2-40B4-BE49-F238E27FC236}">
                      <a16:creationId xmlns:a16="http://schemas.microsoft.com/office/drawing/2014/main" id="{BDAB251D-2A8D-D247-A693-80AB694EAD77}"/>
                    </a:ext>
                  </a:extLst>
                </p:cNvPr>
                <p:cNvSpPr/>
                <p:nvPr/>
              </p:nvSpPr>
              <p:spPr>
                <a:xfrm rot="16200000">
                  <a:off x="4614131" y="4344138"/>
                  <a:ext cx="722817" cy="289489"/>
                </a:xfrm>
                <a:prstGeom prst="rect">
                  <a:avLst/>
                </a:prstGeom>
                <a:solidFill>
                  <a:srgbClr val="70AD4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5" name="Oval 204">
                  <a:extLst>
                    <a:ext uri="{FF2B5EF4-FFF2-40B4-BE49-F238E27FC236}">
                      <a16:creationId xmlns:a16="http://schemas.microsoft.com/office/drawing/2014/main" id="{5762801F-240B-F642-A13F-99166B439D05}"/>
                    </a:ext>
                  </a:extLst>
                </p:cNvPr>
                <p:cNvSpPr/>
                <p:nvPr/>
              </p:nvSpPr>
              <p:spPr>
                <a:xfrm rot="16200000" flipH="1">
                  <a:off x="4928537"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6" name="Oval 205">
                  <a:extLst>
                    <a:ext uri="{FF2B5EF4-FFF2-40B4-BE49-F238E27FC236}">
                      <a16:creationId xmlns:a16="http://schemas.microsoft.com/office/drawing/2014/main" id="{2B557B16-EC3C-774E-9F1F-7491D87769CF}"/>
                    </a:ext>
                  </a:extLst>
                </p:cNvPr>
                <p:cNvSpPr/>
                <p:nvPr/>
              </p:nvSpPr>
              <p:spPr>
                <a:xfrm rot="16200000" flipH="1">
                  <a:off x="5018879" y="4832470"/>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7" name="Oval 206">
                  <a:extLst>
                    <a:ext uri="{FF2B5EF4-FFF2-40B4-BE49-F238E27FC236}">
                      <a16:creationId xmlns:a16="http://schemas.microsoft.com/office/drawing/2014/main" id="{B2770ECE-B39A-734B-8600-61DCBA2DE4C2}"/>
                    </a:ext>
                  </a:extLst>
                </p:cNvPr>
                <p:cNvSpPr/>
                <p:nvPr/>
              </p:nvSpPr>
              <p:spPr>
                <a:xfrm rot="16200000" flipH="1">
                  <a:off x="4928537"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8" name="Oval 207">
                  <a:extLst>
                    <a:ext uri="{FF2B5EF4-FFF2-40B4-BE49-F238E27FC236}">
                      <a16:creationId xmlns:a16="http://schemas.microsoft.com/office/drawing/2014/main" id="{E025AD8D-48A2-4949-825B-A755F6662F14}"/>
                    </a:ext>
                  </a:extLst>
                </p:cNvPr>
                <p:cNvSpPr/>
                <p:nvPr/>
              </p:nvSpPr>
              <p:spPr>
                <a:xfrm rot="16200000" flipH="1">
                  <a:off x="5018879" y="4112379"/>
                  <a:ext cx="35830" cy="33867"/>
                </a:xfrm>
                <a:prstGeom prst="ellipse">
                  <a:avLst/>
                </a:prstGeom>
                <a:solidFill>
                  <a:srgbClr val="FEFEFE"/>
                </a:solidFill>
                <a:ln w="12700" cap="flat" cmpd="sng" algn="ctr">
                  <a:solidFill>
                    <a:srgbClr val="FEFEFE"/>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203" name="Rectangle 202">
                <a:extLst>
                  <a:ext uri="{FF2B5EF4-FFF2-40B4-BE49-F238E27FC236}">
                    <a16:creationId xmlns:a16="http://schemas.microsoft.com/office/drawing/2014/main" id="{C925FBB3-DC0D-A046-9C05-CF4594CA5E40}"/>
                  </a:ext>
                </a:extLst>
              </p:cNvPr>
              <p:cNvSpPr/>
              <p:nvPr/>
            </p:nvSpPr>
            <p:spPr>
              <a:xfrm rot="16200000">
                <a:off x="4819059" y="4476133"/>
                <a:ext cx="575362" cy="27093"/>
              </a:xfrm>
              <a:prstGeom prst="rect">
                <a:avLst/>
              </a:prstGeom>
              <a:pattFill prst="dkVert">
                <a:fgClr>
                  <a:srgbClr val="FFC000">
                    <a:lumMod val="60000"/>
                    <a:lumOff val="40000"/>
                  </a:srgbClr>
                </a:fgClr>
                <a:bgClr>
                  <a:sysClr val="window" lastClr="FFFFFF"/>
                </a:bgClr>
              </a:patt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grpSp>
          <p:nvGrpSpPr>
            <p:cNvPr id="193" name="Group 192">
              <a:extLst>
                <a:ext uri="{FF2B5EF4-FFF2-40B4-BE49-F238E27FC236}">
                  <a16:creationId xmlns:a16="http://schemas.microsoft.com/office/drawing/2014/main" id="{7EAE495D-4A4B-0047-9734-F6D762FACB04}"/>
                </a:ext>
              </a:extLst>
            </p:cNvPr>
            <p:cNvGrpSpPr/>
            <p:nvPr/>
          </p:nvGrpSpPr>
          <p:grpSpPr>
            <a:xfrm rot="16200000">
              <a:off x="8185361" y="5662459"/>
              <a:ext cx="756076" cy="293602"/>
              <a:chOff x="4340198" y="1826549"/>
              <a:chExt cx="485918" cy="276639"/>
            </a:xfrm>
          </p:grpSpPr>
          <p:sp>
            <p:nvSpPr>
              <p:cNvPr id="200" name="Rectangle 199">
                <a:extLst>
                  <a:ext uri="{FF2B5EF4-FFF2-40B4-BE49-F238E27FC236}">
                    <a16:creationId xmlns:a16="http://schemas.microsoft.com/office/drawing/2014/main" id="{3A7D3514-AA53-DD4E-BD10-3AC9D3716CDD}"/>
                  </a:ext>
                </a:extLst>
              </p:cNvPr>
              <p:cNvSpPr/>
              <p:nvPr/>
            </p:nvSpPr>
            <p:spPr>
              <a:xfrm>
                <a:off x="4340198" y="1826549"/>
                <a:ext cx="174612" cy="276637"/>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sp>
            <p:nvSpPr>
              <p:cNvPr id="201" name="Rectangle 200">
                <a:extLst>
                  <a:ext uri="{FF2B5EF4-FFF2-40B4-BE49-F238E27FC236}">
                    <a16:creationId xmlns:a16="http://schemas.microsoft.com/office/drawing/2014/main" id="{250E5945-6A10-8E49-8DAD-F7F940EE8C63}"/>
                  </a:ext>
                </a:extLst>
              </p:cNvPr>
              <p:cNvSpPr/>
              <p:nvPr/>
            </p:nvSpPr>
            <p:spPr>
              <a:xfrm>
                <a:off x="4651504" y="1826550"/>
                <a:ext cx="174612" cy="276638"/>
              </a:xfrm>
              <a:prstGeom prst="rect">
                <a:avLst/>
              </a:prstGeom>
              <a:solidFill>
                <a:sysClr val="windowText" lastClr="000000"/>
              </a:solidFill>
              <a:ln w="12700" cap="flat" cmpd="sng" algn="ctr">
                <a:solidFill>
                  <a:sysClr val="window" lastClr="FFFFFF">
                    <a:lumMod val="85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1"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194" name="Rectangle 193">
              <a:extLst>
                <a:ext uri="{FF2B5EF4-FFF2-40B4-BE49-F238E27FC236}">
                  <a16:creationId xmlns:a16="http://schemas.microsoft.com/office/drawing/2014/main" id="{1AC69583-F8BE-7947-8E60-DFC316484ED2}"/>
                </a:ext>
              </a:extLst>
            </p:cNvPr>
            <p:cNvSpPr/>
            <p:nvPr/>
          </p:nvSpPr>
          <p:spPr>
            <a:xfrm rot="16200000">
              <a:off x="7072109" y="5668979"/>
              <a:ext cx="1073627" cy="359009"/>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33" b="1" i="1" u="none" strike="noStrike" kern="1200" cap="none" spc="0" normalizeH="0" baseline="0" noProof="0" dirty="0">
                  <a:ln>
                    <a:noFill/>
                  </a:ln>
                  <a:solidFill>
                    <a:prstClr val="black"/>
                  </a:solidFill>
                  <a:effectLst/>
                  <a:uLnTx/>
                  <a:uFillTx/>
                  <a:latin typeface="Cambria" panose="02040503050406030204" pitchFamily="18" charset="0"/>
                  <a:ea typeface="+mn-ea"/>
                  <a:cs typeface="Courier New" panose="02070309020205020404" pitchFamily="49" charset="0"/>
                </a:rPr>
                <a:t>ACT/PRE</a:t>
              </a:r>
            </a:p>
          </p:txBody>
        </p:sp>
        <p:sp>
          <p:nvSpPr>
            <p:cNvPr id="195" name="Rectangle 194">
              <a:extLst>
                <a:ext uri="{FF2B5EF4-FFF2-40B4-BE49-F238E27FC236}">
                  <a16:creationId xmlns:a16="http://schemas.microsoft.com/office/drawing/2014/main" id="{7CB2A93D-2D56-BD4C-BA44-F22F1A331F0D}"/>
                </a:ext>
              </a:extLst>
            </p:cNvPr>
            <p:cNvSpPr/>
            <p:nvPr/>
          </p:nvSpPr>
          <p:spPr>
            <a:xfrm>
              <a:off x="7116062" y="4257577"/>
              <a:ext cx="2105825"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SIMDRAM Output</a:t>
              </a:r>
            </a:p>
          </p:txBody>
        </p:sp>
        <p:cxnSp>
          <p:nvCxnSpPr>
            <p:cNvPr id="196" name="Straight Arrow Connector 195">
              <a:extLst>
                <a:ext uri="{FF2B5EF4-FFF2-40B4-BE49-F238E27FC236}">
                  <a16:creationId xmlns:a16="http://schemas.microsoft.com/office/drawing/2014/main" id="{E538FA18-97AB-8B40-A433-96F80CA46C2A}"/>
                </a:ext>
              </a:extLst>
            </p:cNvPr>
            <p:cNvCxnSpPr>
              <a:cxnSpLocks/>
            </p:cNvCxnSpPr>
            <p:nvPr/>
          </p:nvCxnSpPr>
          <p:spPr>
            <a:xfrm flipV="1">
              <a:off x="7756927" y="5846929"/>
              <a:ext cx="497162" cy="2"/>
            </a:xfrm>
            <a:prstGeom prst="straightConnector1">
              <a:avLst/>
            </a:prstGeom>
            <a:ln w="25400">
              <a:solidFill>
                <a:schemeClr val="tx1"/>
              </a:solidFill>
              <a:prstDash val="sysDot"/>
              <a:headEnd type="none" w="med" len="med"/>
              <a:tailEnd type="stealth"/>
            </a:ln>
          </p:spPr>
          <p:style>
            <a:lnRef idx="1">
              <a:schemeClr val="accent1"/>
            </a:lnRef>
            <a:fillRef idx="0">
              <a:schemeClr val="accent1"/>
            </a:fillRef>
            <a:effectRef idx="0">
              <a:schemeClr val="accent1"/>
            </a:effectRef>
            <a:fontRef idx="minor">
              <a:schemeClr val="tx1"/>
            </a:fontRef>
          </p:style>
        </p:cxnSp>
        <p:sp>
          <p:nvSpPr>
            <p:cNvPr id="197" name="Rectangle 196">
              <a:extLst>
                <a:ext uri="{FF2B5EF4-FFF2-40B4-BE49-F238E27FC236}">
                  <a16:creationId xmlns:a16="http://schemas.microsoft.com/office/drawing/2014/main" id="{01D998F4-BA23-F848-9F6F-405E77EE6FE1}"/>
                </a:ext>
              </a:extLst>
            </p:cNvPr>
            <p:cNvSpPr/>
            <p:nvPr/>
          </p:nvSpPr>
          <p:spPr>
            <a:xfrm>
              <a:off x="7365094" y="4541202"/>
              <a:ext cx="1704313" cy="584134"/>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Instruction result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98" b="0" i="1" u="none" strike="noStrike" kern="1200" cap="none" spc="0" normalizeH="0" baseline="0" noProof="0" dirty="0">
                  <a:ln>
                    <a:noFill/>
                  </a:ln>
                  <a:solidFill>
                    <a:srgbClr val="2E5597"/>
                  </a:solidFill>
                  <a:effectLst/>
                  <a:uLnTx/>
                  <a:uFillTx/>
                  <a:latin typeface="Cambria" panose="02040503050406030204" pitchFamily="18" charset="0"/>
                  <a:ea typeface="+mn-ea"/>
                  <a:cs typeface="Arial" panose="020B0604020202020204" pitchFamily="34" charset="0"/>
                </a:rPr>
                <a:t>in memory</a:t>
              </a:r>
            </a:p>
          </p:txBody>
        </p:sp>
        <p:sp>
          <p:nvSpPr>
            <p:cNvPr id="198" name="Oval 197">
              <a:extLst>
                <a:ext uri="{FF2B5EF4-FFF2-40B4-BE49-F238E27FC236}">
                  <a16:creationId xmlns:a16="http://schemas.microsoft.com/office/drawing/2014/main" id="{1588C506-960D-4B43-A104-A633D531EB8F}"/>
                </a:ext>
              </a:extLst>
            </p:cNvPr>
            <p:cNvSpPr>
              <a:spLocks noChangeAspect="1"/>
            </p:cNvSpPr>
            <p:nvPr/>
          </p:nvSpPr>
          <p:spPr>
            <a:xfrm>
              <a:off x="8788782" y="6343277"/>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99" name="Oval 198">
              <a:extLst>
                <a:ext uri="{FF2B5EF4-FFF2-40B4-BE49-F238E27FC236}">
                  <a16:creationId xmlns:a16="http://schemas.microsoft.com/office/drawing/2014/main" id="{DF5B5716-6682-C04A-8371-D2DB4FD8DE0D}"/>
                </a:ext>
              </a:extLst>
            </p:cNvPr>
            <p:cNvSpPr>
              <a:spLocks noChangeAspect="1"/>
            </p:cNvSpPr>
            <p:nvPr/>
          </p:nvSpPr>
          <p:spPr>
            <a:xfrm>
              <a:off x="8782340" y="5239787"/>
              <a:ext cx="52832" cy="52832"/>
            </a:xfrm>
            <a:prstGeom prst="ellipse">
              <a:avLst/>
            </a:prstGeom>
            <a:solidFill>
              <a:srgbClr val="FEF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163" b="1" i="1"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aphicFrame>
        <p:nvGraphicFramePr>
          <p:cNvPr id="209" name="Table 208">
            <a:extLst>
              <a:ext uri="{FF2B5EF4-FFF2-40B4-BE49-F238E27FC236}">
                <a16:creationId xmlns:a16="http://schemas.microsoft.com/office/drawing/2014/main" id="{88DE2D38-1513-0044-8680-6E5DB1BB95E0}"/>
              </a:ext>
            </a:extLst>
          </p:cNvPr>
          <p:cNvGraphicFramePr>
            <a:graphicFrameLocks noGrp="1"/>
          </p:cNvGraphicFramePr>
          <p:nvPr/>
        </p:nvGraphicFramePr>
        <p:xfrm>
          <a:off x="5089713" y="4587513"/>
          <a:ext cx="1513531" cy="1348330"/>
        </p:xfrm>
        <a:graphic>
          <a:graphicData uri="http://schemas.openxmlformats.org/drawingml/2006/table">
            <a:tbl>
              <a:tblPr firstRow="1" bandRow="1">
                <a:tableStyleId>{2D5ABB26-0587-4C30-8999-92F81FD0307C}</a:tableStyleId>
              </a:tblPr>
              <a:tblGrid>
                <a:gridCol w="1513531">
                  <a:extLst>
                    <a:ext uri="{9D8B030D-6E8A-4147-A177-3AD203B41FA5}">
                      <a16:colId xmlns:a16="http://schemas.microsoft.com/office/drawing/2014/main" val="3411314267"/>
                    </a:ext>
                  </a:extLst>
                </a:gridCol>
              </a:tblGrid>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FEF5CC"/>
                    </a:solidFill>
                  </a:tcPr>
                </a:tc>
                <a:extLst>
                  <a:ext uri="{0D108BD9-81ED-4DB2-BD59-A6C34878D82A}">
                    <a16:rowId xmlns:a16="http://schemas.microsoft.com/office/drawing/2014/main" val="2610732602"/>
                  </a:ext>
                </a:extLst>
              </a:tr>
              <a:tr h="269666">
                <a:tc>
                  <a:txBody>
                    <a:bodyPr/>
                    <a:lstStyle/>
                    <a:p>
                      <a:r>
                        <a:rPr lang="en-US" sz="1400" b="0" dirty="0">
                          <a:latin typeface="Courier New" panose="02070309020205020404" pitchFamily="49" charset="0"/>
                          <a:cs typeface="Courier New" panose="02070309020205020404" pitchFamily="49" charset="0"/>
                        </a:rPr>
                        <a:t> 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CDFFF"/>
                    </a:solidFill>
                  </a:tcPr>
                </a:tc>
                <a:extLst>
                  <a:ext uri="{0D108BD9-81ED-4DB2-BD59-A6C34878D82A}">
                    <a16:rowId xmlns:a16="http://schemas.microsoft.com/office/drawing/2014/main" val="1245392560"/>
                  </a:ext>
                </a:extLst>
              </a:tr>
              <a:tr h="269666">
                <a:tc>
                  <a:txBody>
                    <a:bodyPr/>
                    <a:lstStyle/>
                    <a:p>
                      <a:r>
                        <a:rPr lang="en-US" sz="1400" b="0" dirty="0">
                          <a:latin typeface="Courier New" panose="02070309020205020404" pitchFamily="49" charset="0"/>
                          <a:cs typeface="Courier New" panose="02070309020205020404" pitchFamily="49" charset="0"/>
                        </a:rPr>
                        <a:t> ACT/ACT/PRE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A"/>
                    </a:solidFill>
                  </a:tcPr>
                </a:tc>
                <a:extLst>
                  <a:ext uri="{0D108BD9-81ED-4DB2-BD59-A6C34878D82A}">
                    <a16:rowId xmlns:a16="http://schemas.microsoft.com/office/drawing/2014/main" val="2074523024"/>
                  </a:ext>
                </a:extLst>
              </a:tr>
              <a:tr h="269666">
                <a:tc>
                  <a:txBody>
                    <a:bodyPr/>
                    <a:lstStyle/>
                    <a:p>
                      <a:r>
                        <a:rPr lang="en-US" sz="1400" b="0"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211" name="Rounded Rectangle 210">
            <a:extLst>
              <a:ext uri="{FF2B5EF4-FFF2-40B4-BE49-F238E27FC236}">
                <a16:creationId xmlns:a16="http://schemas.microsoft.com/office/drawing/2014/main" id="{A0D80D61-D9C4-CF44-A70A-AFEA98D71913}"/>
              </a:ext>
            </a:extLst>
          </p:cNvPr>
          <p:cNvSpPr/>
          <p:nvPr/>
        </p:nvSpPr>
        <p:spPr>
          <a:xfrm>
            <a:off x="312280" y="5259279"/>
            <a:ext cx="2034212" cy="287326"/>
          </a:xfrm>
          <a:prstGeom prst="roundRect">
            <a:avLst/>
          </a:prstGeom>
          <a:noFill/>
          <a:ln w="381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1"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8" name="Rounded Rectangle 57">
            <a:extLst>
              <a:ext uri="{FF2B5EF4-FFF2-40B4-BE49-F238E27FC236}">
                <a16:creationId xmlns:a16="http://schemas.microsoft.com/office/drawing/2014/main" id="{FC5E7F57-2884-F343-A8BC-08674C4FE3BF}"/>
              </a:ext>
            </a:extLst>
          </p:cNvPr>
          <p:cNvSpPr/>
          <p:nvPr/>
        </p:nvSpPr>
        <p:spPr>
          <a:xfrm>
            <a:off x="4984473" y="4456113"/>
            <a:ext cx="1705701" cy="1757217"/>
          </a:xfrm>
          <a:prstGeom prst="roundRect">
            <a:avLst/>
          </a:prstGeom>
          <a:noFill/>
          <a:ln w="381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1"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59" name="Rounded Rectangle 58">
            <a:extLst>
              <a:ext uri="{FF2B5EF4-FFF2-40B4-BE49-F238E27FC236}">
                <a16:creationId xmlns:a16="http://schemas.microsoft.com/office/drawing/2014/main" id="{97F5BB6A-FE95-8341-9D94-DD1225D59D6F}"/>
              </a:ext>
            </a:extLst>
          </p:cNvPr>
          <p:cNvSpPr/>
          <p:nvPr/>
        </p:nvSpPr>
        <p:spPr>
          <a:xfrm>
            <a:off x="7355174" y="4405342"/>
            <a:ext cx="1705699" cy="1940186"/>
          </a:xfrm>
          <a:prstGeom prst="roundRect">
            <a:avLst/>
          </a:prstGeom>
          <a:noFill/>
          <a:ln w="381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1"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1" name="Rounded Rectangle 60">
            <a:extLst>
              <a:ext uri="{FF2B5EF4-FFF2-40B4-BE49-F238E27FC236}">
                <a16:creationId xmlns:a16="http://schemas.microsoft.com/office/drawing/2014/main" id="{A0D7A98F-9913-784E-830F-6BAF61737B22}"/>
              </a:ext>
            </a:extLst>
          </p:cNvPr>
          <p:cNvSpPr/>
          <p:nvPr/>
        </p:nvSpPr>
        <p:spPr>
          <a:xfrm>
            <a:off x="3231845" y="4464018"/>
            <a:ext cx="1536044" cy="1705742"/>
          </a:xfrm>
          <a:prstGeom prst="roundRect">
            <a:avLst/>
          </a:prstGeom>
          <a:noFill/>
          <a:ln w="381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1"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2" name="Rounded Rectangle 61">
            <a:extLst>
              <a:ext uri="{FF2B5EF4-FFF2-40B4-BE49-F238E27FC236}">
                <a16:creationId xmlns:a16="http://schemas.microsoft.com/office/drawing/2014/main" id="{B8FCF565-6A95-394C-9062-76C4B03406BA}"/>
              </a:ext>
            </a:extLst>
          </p:cNvPr>
          <p:cNvSpPr/>
          <p:nvPr/>
        </p:nvSpPr>
        <p:spPr>
          <a:xfrm>
            <a:off x="3068818" y="4320544"/>
            <a:ext cx="3917839" cy="2202366"/>
          </a:xfrm>
          <a:prstGeom prst="roundRect">
            <a:avLst/>
          </a:prstGeom>
          <a:noFill/>
          <a:ln w="381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1"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63" name="Slide Number Placeholder 3">
            <a:extLst>
              <a:ext uri="{FF2B5EF4-FFF2-40B4-BE49-F238E27FC236}">
                <a16:creationId xmlns:a16="http://schemas.microsoft.com/office/drawing/2014/main" id="{69265219-7718-3545-9FA1-3BA420796461}"/>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157662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7">
                                            <p:txEl>
                                              <p:pRg st="0" end="0"/>
                                            </p:txEl>
                                          </p:spTgt>
                                        </p:tgtEl>
                                        <p:attrNameLst>
                                          <p:attrName>style.visibility</p:attrName>
                                        </p:attrNameLst>
                                      </p:cBhvr>
                                      <p:to>
                                        <p:strVal val="visible"/>
                                      </p:to>
                                    </p:set>
                                    <p:animEffect transition="in" filter="fade">
                                      <p:cBhvr>
                                        <p:cTn id="7" dur="500"/>
                                        <p:tgtEl>
                                          <p:spTgt spid="157">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2"/>
                                        </p:tgtEl>
                                        <p:attrNameLst>
                                          <p:attrName>style.visibility</p:attrName>
                                        </p:attrNameLst>
                                      </p:cBhvr>
                                      <p:to>
                                        <p:strVal val="visible"/>
                                      </p:to>
                                    </p:set>
                                    <p:animEffect transition="in" filter="fade">
                                      <p:cBhvr>
                                        <p:cTn id="10" dur="500"/>
                                        <p:tgtEl>
                                          <p:spTgt spid="6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57">
                                            <p:txEl>
                                              <p:pRg st="2" end="2"/>
                                            </p:txEl>
                                          </p:spTgt>
                                        </p:tgtEl>
                                        <p:attrNameLst>
                                          <p:attrName>style.visibility</p:attrName>
                                        </p:attrNameLst>
                                      </p:cBhvr>
                                      <p:to>
                                        <p:strVal val="visible"/>
                                      </p:to>
                                    </p:set>
                                    <p:animEffect transition="in" filter="fade">
                                      <p:cBhvr>
                                        <p:cTn id="15" dur="500"/>
                                        <p:tgtEl>
                                          <p:spTgt spid="157">
                                            <p:txEl>
                                              <p:pRg st="2" end="2"/>
                                            </p:txEl>
                                          </p:spTgt>
                                        </p:tgtEl>
                                      </p:cBhvr>
                                    </p:animEffect>
                                  </p:childTnLst>
                                </p:cTn>
                              </p:par>
                              <p:par>
                                <p:cTn id="16" presetID="10" presetClass="exit" presetSubtype="0" fill="hold" grpId="1" nodeType="withEffect">
                                  <p:stCondLst>
                                    <p:cond delay="0"/>
                                  </p:stCondLst>
                                  <p:childTnLst>
                                    <p:animEffect transition="out" filter="fade">
                                      <p:cBhvr>
                                        <p:cTn id="17" dur="500"/>
                                        <p:tgtEl>
                                          <p:spTgt spid="62"/>
                                        </p:tgtEl>
                                      </p:cBhvr>
                                    </p:animEffect>
                                    <p:set>
                                      <p:cBhvr>
                                        <p:cTn id="18" dur="1" fill="hold">
                                          <p:stCondLst>
                                            <p:cond delay="499"/>
                                          </p:stCondLst>
                                        </p:cTn>
                                        <p:tgtEl>
                                          <p:spTgt spid="62"/>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211"/>
                                        </p:tgtEl>
                                        <p:attrNameLst>
                                          <p:attrName>style.visibility</p:attrName>
                                        </p:attrNameLst>
                                      </p:cBhvr>
                                      <p:to>
                                        <p:strVal val="visible"/>
                                      </p:to>
                                    </p:set>
                                    <p:animEffect transition="in" filter="fade">
                                      <p:cBhvr>
                                        <p:cTn id="21" dur="500"/>
                                        <p:tgtEl>
                                          <p:spTgt spid="211"/>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211"/>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157">
                                            <p:txEl>
                                              <p:pRg st="4" end="4"/>
                                            </p:txEl>
                                          </p:spTgt>
                                        </p:tgtEl>
                                        <p:attrNameLst>
                                          <p:attrName>style.visibility</p:attrName>
                                        </p:attrNameLst>
                                      </p:cBhvr>
                                      <p:to>
                                        <p:strVal val="visible"/>
                                      </p:to>
                                    </p:set>
                                    <p:animEffect transition="in" filter="fade">
                                      <p:cBhvr>
                                        <p:cTn id="28" dur="500"/>
                                        <p:tgtEl>
                                          <p:spTgt spid="157">
                                            <p:txEl>
                                              <p:pRg st="4" end="4"/>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500"/>
                                        <p:tgtEl>
                                          <p:spTgt spid="58"/>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500"/>
                                        <p:tgtEl>
                                          <p:spTgt spid="58"/>
                                        </p:tgtEl>
                                      </p:cBhvr>
                                    </p:animEffect>
                                    <p:set>
                                      <p:cBhvr>
                                        <p:cTn id="36" dur="1" fill="hold">
                                          <p:stCondLst>
                                            <p:cond delay="499"/>
                                          </p:stCondLst>
                                        </p:cTn>
                                        <p:tgtEl>
                                          <p:spTgt spid="58"/>
                                        </p:tgtEl>
                                        <p:attrNameLst>
                                          <p:attrName>style.visibility</p:attrName>
                                        </p:attrNameLst>
                                      </p:cBhvr>
                                      <p:to>
                                        <p:strVal val="hidden"/>
                                      </p:to>
                                    </p:set>
                                  </p:childTnLst>
                                </p:cTn>
                              </p:par>
                              <p:par>
                                <p:cTn id="37" presetID="10"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10" presetClass="entr" presetSubtype="0" fill="hold" nodeType="withEffect">
                                  <p:stCondLst>
                                    <p:cond delay="0"/>
                                  </p:stCondLst>
                                  <p:childTnLst>
                                    <p:set>
                                      <p:cBhvr>
                                        <p:cTn id="41" dur="1" fill="hold">
                                          <p:stCondLst>
                                            <p:cond delay="0"/>
                                          </p:stCondLst>
                                        </p:cTn>
                                        <p:tgtEl>
                                          <p:spTgt spid="157">
                                            <p:txEl>
                                              <p:pRg st="6" end="6"/>
                                            </p:txEl>
                                          </p:spTgt>
                                        </p:tgtEl>
                                        <p:attrNameLst>
                                          <p:attrName>style.visibility</p:attrName>
                                        </p:attrNameLst>
                                      </p:cBhvr>
                                      <p:to>
                                        <p:strVal val="visible"/>
                                      </p:to>
                                    </p:set>
                                    <p:animEffect transition="in" filter="fade">
                                      <p:cBhvr>
                                        <p:cTn id="42" dur="500"/>
                                        <p:tgtEl>
                                          <p:spTgt spid="157">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500"/>
                                        <p:tgtEl>
                                          <p:spTgt spid="61"/>
                                        </p:tgtEl>
                                      </p:cBhvr>
                                    </p:animEffect>
                                    <p:set>
                                      <p:cBhvr>
                                        <p:cTn id="47" dur="1" fill="hold">
                                          <p:stCondLst>
                                            <p:cond delay="499"/>
                                          </p:stCondLst>
                                        </p:cTn>
                                        <p:tgtEl>
                                          <p:spTgt spid="61"/>
                                        </p:tgtEl>
                                        <p:attrNameLst>
                                          <p:attrName>style.visibility</p:attrName>
                                        </p:attrNameLst>
                                      </p:cBhvr>
                                      <p:to>
                                        <p:strVal val="hidden"/>
                                      </p:to>
                                    </p:set>
                                  </p:childTnLst>
                                </p:cTn>
                              </p:par>
                              <p:par>
                                <p:cTn id="48" presetID="10" presetClass="entr" presetSubtype="0" fill="hold" grpId="0" nodeType="withEffect">
                                  <p:stCondLst>
                                    <p:cond delay="0"/>
                                  </p:stCondLst>
                                  <p:childTnLst>
                                    <p:set>
                                      <p:cBhvr>
                                        <p:cTn id="49" dur="1" fill="hold">
                                          <p:stCondLst>
                                            <p:cond delay="0"/>
                                          </p:stCondLst>
                                        </p:cTn>
                                        <p:tgtEl>
                                          <p:spTgt spid="59"/>
                                        </p:tgtEl>
                                        <p:attrNameLst>
                                          <p:attrName>style.visibility</p:attrName>
                                        </p:attrNameLst>
                                      </p:cBhvr>
                                      <p:to>
                                        <p:strVal val="visible"/>
                                      </p:to>
                                    </p:set>
                                    <p:animEffect transition="in" filter="fade">
                                      <p:cBhvr>
                                        <p:cTn id="50"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animBg="1"/>
      <p:bldP spid="211" grpId="1" animBg="1"/>
      <p:bldP spid="58" grpId="0" animBg="1"/>
      <p:bldP spid="58" grpId="1" animBg="1"/>
      <p:bldP spid="59" grpId="0" animBg="1"/>
      <p:bldP spid="61" grpId="0" animBg="1"/>
      <p:bldP spid="61" grpId="1" animBg="1"/>
      <p:bldP spid="62" grpId="0" animBg="1"/>
      <p:bldP spid="62" grpId="1"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842034"/>
            <a:chOff x="7868816" y="2300187"/>
            <a:chExt cx="1081825" cy="842034"/>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Example: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9928"/>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5844"/>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5717936" y="4279928"/>
            <a:ext cx="2944625" cy="1715944"/>
            <a:chOff x="5508472" y="4130912"/>
            <a:chExt cx="3173612"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08472" y="4130912"/>
              <a:ext cx="3173612"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526635" y="4276509"/>
              <a:ext cx="3141290" cy="1552062"/>
              <a:chOff x="5526635" y="4276509"/>
              <a:chExt cx="3141290"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6" cy="407002"/>
                <a:chOff x="5589001" y="4441271"/>
                <a:chExt cx="1883576"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6683842" y="5768287"/>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Tree>
    <p:extLst>
      <p:ext uri="{BB962C8B-B14F-4D97-AF65-F5344CB8AC3E}">
        <p14:creationId xmlns:p14="http://schemas.microsoft.com/office/powerpoint/2010/main" val="622896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0"/>
                                        </p:tgtEl>
                                        <p:attrNameLst>
                                          <p:attrName>style.visibility</p:attrName>
                                        </p:attrNameLst>
                                      </p:cBhvr>
                                      <p:to>
                                        <p:strVal val="visible"/>
                                      </p:to>
                                    </p:set>
                                    <p:animEffect transition="in" filter="fade">
                                      <p:cBhvr>
                                        <p:cTn id="7" dur="500"/>
                                        <p:tgtEl>
                                          <p:spTgt spid="9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32"/>
                                        </p:tgtEl>
                                        <p:attrNameLst>
                                          <p:attrName>style.visibility</p:attrName>
                                        </p:attrNameLst>
                                      </p:cBhvr>
                                      <p:to>
                                        <p:strVal val="visible"/>
                                      </p:to>
                                    </p:set>
                                    <p:animEffect transition="in" filter="fade">
                                      <p:cBhvr>
                                        <p:cTn id="12" dur="500"/>
                                        <p:tgtEl>
                                          <p:spTgt spid="93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31"/>
                                        </p:tgtEl>
                                        <p:attrNameLst>
                                          <p:attrName>style.visibility</p:attrName>
                                        </p:attrNameLst>
                                      </p:cBhvr>
                                      <p:to>
                                        <p:strVal val="visible"/>
                                      </p:to>
                                    </p:set>
                                    <p:animEffect transition="in" filter="fade">
                                      <p:cBhvr>
                                        <p:cTn id="17" dur="500"/>
                                        <p:tgtEl>
                                          <p:spTgt spid="93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934"/>
                                        </p:tgtEl>
                                        <p:attrNameLst>
                                          <p:attrName>style.visibility</p:attrName>
                                        </p:attrNameLst>
                                      </p:cBhvr>
                                      <p:to>
                                        <p:strVal val="visible"/>
                                      </p:to>
                                    </p:set>
                                    <p:animEffect transition="in" filter="fade">
                                      <p:cBhvr>
                                        <p:cTn id="20" dur="500"/>
                                        <p:tgtEl>
                                          <p:spTgt spid="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Example: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5056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078385"/>
            <a:chOff x="7868816" y="2300187"/>
            <a:chExt cx="1081825" cy="1078385"/>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FFCA39"/>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Example: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09971"/>
            <a:ext cx="0" cy="19668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3" name="Flowchart: Connector 9">
            <a:extLst>
              <a:ext uri="{FF2B5EF4-FFF2-40B4-BE49-F238E27FC236}">
                <a16:creationId xmlns:a16="http://schemas.microsoft.com/office/drawing/2014/main" id="{639F892F-A277-6996-0701-ABC05E5422FB}"/>
              </a:ext>
            </a:extLst>
          </p:cNvPr>
          <p:cNvSpPr/>
          <p:nvPr/>
        </p:nvSpPr>
        <p:spPr>
          <a:xfrm>
            <a:off x="6093409" y="4525417"/>
            <a:ext cx="59390" cy="62444"/>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764297" y="4416325"/>
            <a:ext cx="980450" cy="338554"/>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a:off x="6180668" y="5747910"/>
              <a:ext cx="504568" cy="0"/>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1728406" cy="338554"/>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475285" y="4606569"/>
              <a:ext cx="99729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rgbClr val="C00000"/>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rgbClr val="C00000"/>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accent6"/>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31927" y="2342621"/>
            <a:ext cx="20262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00" name="Group 899">
            <a:extLst>
              <a:ext uri="{FF2B5EF4-FFF2-40B4-BE49-F238E27FC236}">
                <a16:creationId xmlns:a16="http://schemas.microsoft.com/office/drawing/2014/main" id="{2DD73A79-92C9-5610-FC07-A491CB55C7A7}"/>
              </a:ext>
            </a:extLst>
          </p:cNvPr>
          <p:cNvGrpSpPr/>
          <p:nvPr/>
        </p:nvGrpSpPr>
        <p:grpSpPr>
          <a:xfrm>
            <a:off x="1966761" y="3103261"/>
            <a:ext cx="1184734" cy="191086"/>
            <a:chOff x="2058103" y="2017072"/>
            <a:chExt cx="1184734" cy="191086"/>
          </a:xfrm>
          <a:solidFill>
            <a:srgbClr val="FFCA39"/>
          </a:solidFill>
        </p:grpSpPr>
        <p:cxnSp>
          <p:nvCxnSpPr>
            <p:cNvPr id="905" name="Straight Connector 904">
              <a:extLst>
                <a:ext uri="{FF2B5EF4-FFF2-40B4-BE49-F238E27FC236}">
                  <a16:creationId xmlns:a16="http://schemas.microsoft.com/office/drawing/2014/main" id="{BF7C95D9-AA1B-CC71-3BAF-A97B7333B931}"/>
                </a:ext>
              </a:extLst>
            </p:cNvPr>
            <p:cNvCxnSpPr>
              <a:cxnSpLocks/>
              <a:stCxn id="912"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06" name="Oval 905">
              <a:extLst>
                <a:ext uri="{FF2B5EF4-FFF2-40B4-BE49-F238E27FC236}">
                  <a16:creationId xmlns:a16="http://schemas.microsoft.com/office/drawing/2014/main" id="{C5239612-8651-D173-DEE7-44BAD3BA3A7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Oval 908">
              <a:extLst>
                <a:ext uri="{FF2B5EF4-FFF2-40B4-BE49-F238E27FC236}">
                  <a16:creationId xmlns:a16="http://schemas.microsoft.com/office/drawing/2014/main" id="{BDB0F936-D53B-278A-C01D-82C986E6B44E}"/>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Oval 909">
              <a:extLst>
                <a:ext uri="{FF2B5EF4-FFF2-40B4-BE49-F238E27FC236}">
                  <a16:creationId xmlns:a16="http://schemas.microsoft.com/office/drawing/2014/main" id="{40BC04B0-9E17-278F-3EA2-B38573F31271}"/>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1" name="Oval 910">
              <a:extLst>
                <a:ext uri="{FF2B5EF4-FFF2-40B4-BE49-F238E27FC236}">
                  <a16:creationId xmlns:a16="http://schemas.microsoft.com/office/drawing/2014/main" id="{55527DDD-FD2B-2BC0-577F-BF2A6227B683}"/>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2" name="Oval 911">
              <a:extLst>
                <a:ext uri="{FF2B5EF4-FFF2-40B4-BE49-F238E27FC236}">
                  <a16:creationId xmlns:a16="http://schemas.microsoft.com/office/drawing/2014/main" id="{86486567-31B0-7EE4-5C18-387E7DD94E92}"/>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13" name="Group 912">
            <a:extLst>
              <a:ext uri="{FF2B5EF4-FFF2-40B4-BE49-F238E27FC236}">
                <a16:creationId xmlns:a16="http://schemas.microsoft.com/office/drawing/2014/main" id="{54AB254C-0CEC-95CA-AAEB-CEDA51FDBEC0}"/>
              </a:ext>
            </a:extLst>
          </p:cNvPr>
          <p:cNvGrpSpPr/>
          <p:nvPr/>
        </p:nvGrpSpPr>
        <p:grpSpPr>
          <a:xfrm>
            <a:off x="3524289" y="3103261"/>
            <a:ext cx="1184734" cy="191086"/>
            <a:chOff x="3615631" y="2017072"/>
            <a:chExt cx="1184734" cy="191086"/>
          </a:xfrm>
          <a:solidFill>
            <a:srgbClr val="FFCA39"/>
          </a:solidFill>
        </p:grpSpPr>
        <p:cxnSp>
          <p:nvCxnSpPr>
            <p:cNvPr id="915" name="Straight Connector 914">
              <a:extLst>
                <a:ext uri="{FF2B5EF4-FFF2-40B4-BE49-F238E27FC236}">
                  <a16:creationId xmlns:a16="http://schemas.microsoft.com/office/drawing/2014/main" id="{F58E36ED-A550-6FE8-92DC-6F318C91EBD7}"/>
                </a:ext>
              </a:extLst>
            </p:cNvPr>
            <p:cNvCxnSpPr>
              <a:cxnSpLocks/>
            </p:cNvCxnSpPr>
            <p:nvPr/>
          </p:nvCxnSpPr>
          <p:spPr>
            <a:xfrm flipH="1" flipV="1">
              <a:off x="3615631" y="2112616"/>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18" name="Oval 917">
              <a:extLst>
                <a:ext uri="{FF2B5EF4-FFF2-40B4-BE49-F238E27FC236}">
                  <a16:creationId xmlns:a16="http://schemas.microsoft.com/office/drawing/2014/main" id="{7CCD2E5F-1A5F-9586-8D10-37C89E463D7A}"/>
                </a:ext>
              </a:extLst>
            </p:cNvPr>
            <p:cNvSpPr/>
            <p:nvPr/>
          </p:nvSpPr>
          <p:spPr>
            <a:xfrm>
              <a:off x="36920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0" name="Oval 919">
              <a:extLst>
                <a:ext uri="{FF2B5EF4-FFF2-40B4-BE49-F238E27FC236}">
                  <a16:creationId xmlns:a16="http://schemas.microsoft.com/office/drawing/2014/main" id="{2252A7CB-1ADD-FE1B-06A7-C3A2C4DDF444}"/>
                </a:ext>
              </a:extLst>
            </p:cNvPr>
            <p:cNvSpPr/>
            <p:nvPr/>
          </p:nvSpPr>
          <p:spPr>
            <a:xfrm>
              <a:off x="39213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2" name="Oval 921">
              <a:extLst>
                <a:ext uri="{FF2B5EF4-FFF2-40B4-BE49-F238E27FC236}">
                  <a16:creationId xmlns:a16="http://schemas.microsoft.com/office/drawing/2014/main" id="{AA1B0407-A034-3764-80A3-A2E04EEDE2D5}"/>
                </a:ext>
              </a:extLst>
            </p:cNvPr>
            <p:cNvSpPr/>
            <p:nvPr/>
          </p:nvSpPr>
          <p:spPr>
            <a:xfrm>
              <a:off x="41506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3" name="Oval 922">
              <a:extLst>
                <a:ext uri="{FF2B5EF4-FFF2-40B4-BE49-F238E27FC236}">
                  <a16:creationId xmlns:a16="http://schemas.microsoft.com/office/drawing/2014/main" id="{D57C053A-BD0C-C026-E298-75548AE7B3BD}"/>
                </a:ext>
              </a:extLst>
            </p:cNvPr>
            <p:cNvSpPr/>
            <p:nvPr/>
          </p:nvSpPr>
          <p:spPr>
            <a:xfrm>
              <a:off x="43799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5" name="Oval 924">
              <a:extLst>
                <a:ext uri="{FF2B5EF4-FFF2-40B4-BE49-F238E27FC236}">
                  <a16:creationId xmlns:a16="http://schemas.microsoft.com/office/drawing/2014/main" id="{A0EDB30C-BDBD-6F76-76E1-94008593F960}"/>
                </a:ext>
              </a:extLst>
            </p:cNvPr>
            <p:cNvSpPr/>
            <p:nvPr/>
          </p:nvSpPr>
          <p:spPr>
            <a:xfrm>
              <a:off x="46092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26" name="Group 925">
            <a:extLst>
              <a:ext uri="{FF2B5EF4-FFF2-40B4-BE49-F238E27FC236}">
                <a16:creationId xmlns:a16="http://schemas.microsoft.com/office/drawing/2014/main" id="{865A1EEF-A7C8-3958-5134-C0F4096DCEB4}"/>
              </a:ext>
            </a:extLst>
          </p:cNvPr>
          <p:cNvGrpSpPr/>
          <p:nvPr/>
        </p:nvGrpSpPr>
        <p:grpSpPr>
          <a:xfrm>
            <a:off x="5090961" y="3103261"/>
            <a:ext cx="1184734" cy="191086"/>
            <a:chOff x="5182303" y="2017072"/>
            <a:chExt cx="1184734" cy="191086"/>
          </a:xfrm>
          <a:solidFill>
            <a:srgbClr val="FFCA39"/>
          </a:solidFill>
        </p:grpSpPr>
        <p:cxnSp>
          <p:nvCxnSpPr>
            <p:cNvPr id="931" name="Straight Connector 930">
              <a:extLst>
                <a:ext uri="{FF2B5EF4-FFF2-40B4-BE49-F238E27FC236}">
                  <a16:creationId xmlns:a16="http://schemas.microsoft.com/office/drawing/2014/main" id="{AA4C11CE-ED1F-81B0-734A-B6CAFBA5B3A6}"/>
                </a:ext>
              </a:extLst>
            </p:cNvPr>
            <p:cNvCxnSpPr>
              <a:cxnSpLocks/>
              <a:stCxn id="937" idx="6"/>
            </p:cNvCxnSpPr>
            <p:nvPr/>
          </p:nvCxnSpPr>
          <p:spPr>
            <a:xfrm flipH="1">
              <a:off x="51823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33" name="Oval 932">
              <a:extLst>
                <a:ext uri="{FF2B5EF4-FFF2-40B4-BE49-F238E27FC236}">
                  <a16:creationId xmlns:a16="http://schemas.microsoft.com/office/drawing/2014/main" id="{7084BEC1-2640-2E71-FC78-C7FAB21AF971}"/>
                </a:ext>
              </a:extLst>
            </p:cNvPr>
            <p:cNvSpPr/>
            <p:nvPr/>
          </p:nvSpPr>
          <p:spPr>
            <a:xfrm>
              <a:off x="52587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4" name="Oval 933">
              <a:extLst>
                <a:ext uri="{FF2B5EF4-FFF2-40B4-BE49-F238E27FC236}">
                  <a16:creationId xmlns:a16="http://schemas.microsoft.com/office/drawing/2014/main" id="{A2016BA5-1127-3F22-2D9B-A5F3809E822F}"/>
                </a:ext>
              </a:extLst>
            </p:cNvPr>
            <p:cNvSpPr/>
            <p:nvPr/>
          </p:nvSpPr>
          <p:spPr>
            <a:xfrm>
              <a:off x="54880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5" name="Oval 934">
              <a:extLst>
                <a:ext uri="{FF2B5EF4-FFF2-40B4-BE49-F238E27FC236}">
                  <a16:creationId xmlns:a16="http://schemas.microsoft.com/office/drawing/2014/main" id="{8EF76399-B5AE-C1B6-55A3-4A3A2A79E29F}"/>
                </a:ext>
              </a:extLst>
            </p:cNvPr>
            <p:cNvSpPr/>
            <p:nvPr/>
          </p:nvSpPr>
          <p:spPr>
            <a:xfrm>
              <a:off x="57173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6" name="Oval 935">
              <a:extLst>
                <a:ext uri="{FF2B5EF4-FFF2-40B4-BE49-F238E27FC236}">
                  <a16:creationId xmlns:a16="http://schemas.microsoft.com/office/drawing/2014/main" id="{29BABC4C-3E59-A0E9-84AC-5C3E605014C5}"/>
                </a:ext>
              </a:extLst>
            </p:cNvPr>
            <p:cNvSpPr/>
            <p:nvPr/>
          </p:nvSpPr>
          <p:spPr>
            <a:xfrm>
              <a:off x="59466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7" name="Oval 936">
              <a:extLst>
                <a:ext uri="{FF2B5EF4-FFF2-40B4-BE49-F238E27FC236}">
                  <a16:creationId xmlns:a16="http://schemas.microsoft.com/office/drawing/2014/main" id="{7908FD59-2D31-F958-04D0-3C0CDA4D7BBE}"/>
                </a:ext>
              </a:extLst>
            </p:cNvPr>
            <p:cNvSpPr/>
            <p:nvPr/>
          </p:nvSpPr>
          <p:spPr>
            <a:xfrm>
              <a:off x="61759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38" name="Group 937">
            <a:extLst>
              <a:ext uri="{FF2B5EF4-FFF2-40B4-BE49-F238E27FC236}">
                <a16:creationId xmlns:a16="http://schemas.microsoft.com/office/drawing/2014/main" id="{A54D732D-010E-B6E5-DD23-15D407E07AE5}"/>
              </a:ext>
            </a:extLst>
          </p:cNvPr>
          <p:cNvGrpSpPr/>
          <p:nvPr/>
        </p:nvGrpSpPr>
        <p:grpSpPr>
          <a:xfrm>
            <a:off x="6648489" y="3103261"/>
            <a:ext cx="1184734" cy="191086"/>
            <a:chOff x="6739831" y="2017072"/>
            <a:chExt cx="1184734" cy="191086"/>
          </a:xfrm>
          <a:solidFill>
            <a:srgbClr val="FFCA39"/>
          </a:solidFill>
        </p:grpSpPr>
        <p:cxnSp>
          <p:nvCxnSpPr>
            <p:cNvPr id="940" name="Straight Connector 939">
              <a:extLst>
                <a:ext uri="{FF2B5EF4-FFF2-40B4-BE49-F238E27FC236}">
                  <a16:creationId xmlns:a16="http://schemas.microsoft.com/office/drawing/2014/main" id="{326E0F01-4E54-AF69-9C97-8B67747F9DDD}"/>
                </a:ext>
              </a:extLst>
            </p:cNvPr>
            <p:cNvCxnSpPr>
              <a:cxnSpLocks/>
              <a:stCxn id="945" idx="6"/>
            </p:cNvCxnSpPr>
            <p:nvPr/>
          </p:nvCxnSpPr>
          <p:spPr>
            <a:xfrm flipH="1">
              <a:off x="6739831"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41" name="Oval 940">
              <a:extLst>
                <a:ext uri="{FF2B5EF4-FFF2-40B4-BE49-F238E27FC236}">
                  <a16:creationId xmlns:a16="http://schemas.microsoft.com/office/drawing/2014/main" id="{6F78CA28-C3C5-0B7D-6B4F-ABEAA9CFC054}"/>
                </a:ext>
              </a:extLst>
            </p:cNvPr>
            <p:cNvSpPr/>
            <p:nvPr/>
          </p:nvSpPr>
          <p:spPr>
            <a:xfrm>
              <a:off x="68162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330A6558-762D-5967-279E-9D700449A7C4}"/>
                </a:ext>
              </a:extLst>
            </p:cNvPr>
            <p:cNvSpPr/>
            <p:nvPr/>
          </p:nvSpPr>
          <p:spPr>
            <a:xfrm>
              <a:off x="70455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84D726CA-1C1A-AF7F-4CCB-FA2EF737035B}"/>
                </a:ext>
              </a:extLst>
            </p:cNvPr>
            <p:cNvSpPr/>
            <p:nvPr/>
          </p:nvSpPr>
          <p:spPr>
            <a:xfrm>
              <a:off x="72748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C437FEFA-D2B2-E9B4-8C4E-354BA31CB8CF}"/>
                </a:ext>
              </a:extLst>
            </p:cNvPr>
            <p:cNvSpPr/>
            <p:nvPr/>
          </p:nvSpPr>
          <p:spPr>
            <a:xfrm>
              <a:off x="75041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5" name="Oval 944">
              <a:extLst>
                <a:ext uri="{FF2B5EF4-FFF2-40B4-BE49-F238E27FC236}">
                  <a16:creationId xmlns:a16="http://schemas.microsoft.com/office/drawing/2014/main" id="{FDC3F961-A247-4CF9-89FB-75767E49DC1C}"/>
                </a:ext>
              </a:extLst>
            </p:cNvPr>
            <p:cNvSpPr/>
            <p:nvPr/>
          </p:nvSpPr>
          <p:spPr>
            <a:xfrm>
              <a:off x="77334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1C83763A-8191-8D66-4FEF-CAAAD74A78CE}"/>
              </a:ext>
            </a:extLst>
          </p:cNvPr>
          <p:cNvSpPr/>
          <p:nvPr/>
        </p:nvSpPr>
        <p:spPr>
          <a:xfrm>
            <a:off x="6683842" y="5769592"/>
            <a:ext cx="59390" cy="62444"/>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69" name="Straight Connector 668">
            <a:extLst>
              <a:ext uri="{FF2B5EF4-FFF2-40B4-BE49-F238E27FC236}">
                <a16:creationId xmlns:a16="http://schemas.microsoft.com/office/drawing/2014/main" id="{060E3693-C4F0-5734-8BA2-A9BD2A91C064}"/>
              </a:ext>
            </a:extLst>
          </p:cNvPr>
          <p:cNvCxnSpPr>
            <a:cxnSpLocks/>
            <a:stCxn id="775" idx="6"/>
          </p:cNvCxnSpPr>
          <p:nvPr/>
        </p:nvCxnSpPr>
        <p:spPr>
          <a:xfrm>
            <a:off x="6153841" y="5178227"/>
            <a:ext cx="40328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cxnSp>
        <p:nvCxnSpPr>
          <p:cNvPr id="673" name="Straight Connector 672">
            <a:extLst>
              <a:ext uri="{FF2B5EF4-FFF2-40B4-BE49-F238E27FC236}">
                <a16:creationId xmlns:a16="http://schemas.microsoft.com/office/drawing/2014/main" id="{55A0A579-2434-CBA0-7B8E-35D8BC767B3A}"/>
              </a:ext>
            </a:extLst>
          </p:cNvPr>
          <p:cNvCxnSpPr>
            <a:cxnSpLocks/>
          </p:cNvCxnSpPr>
          <p:nvPr/>
        </p:nvCxnSpPr>
        <p:spPr>
          <a:xfrm>
            <a:off x="6557123" y="4893835"/>
            <a:ext cx="0" cy="29425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5161231"/>
            <a:ext cx="0" cy="652861"/>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CEF4C35D-BD99-7E37-25D4-0F6B94492F11}"/>
              </a:ext>
            </a:extLst>
          </p:cNvPr>
          <p:cNvCxnSpPr>
            <a:cxnSpLocks/>
          </p:cNvCxnSpPr>
          <p:nvPr/>
        </p:nvCxnSpPr>
        <p:spPr>
          <a:xfrm flipH="1">
            <a:off x="6157032" y="4556639"/>
            <a:ext cx="135595" cy="0"/>
          </a:xfrm>
          <a:prstGeom prst="line">
            <a:avLst/>
          </a:prstGeom>
          <a:solidFill>
            <a:schemeClr val="tx1"/>
          </a:solidFill>
          <a:ln w="31750" cap="flat" cmpd="sng" algn="ctr">
            <a:solidFill>
              <a:srgbClr val="C00000"/>
            </a:solidFill>
            <a:prstDash val="solid"/>
          </a:ln>
          <a:effectLst/>
        </p:spPr>
      </p:cxnSp>
      <p:cxnSp>
        <p:nvCxnSpPr>
          <p:cNvPr id="689" name="Straight Connector 688">
            <a:extLst>
              <a:ext uri="{FF2B5EF4-FFF2-40B4-BE49-F238E27FC236}">
                <a16:creationId xmlns:a16="http://schemas.microsoft.com/office/drawing/2014/main" id="{0789512D-A21A-EA6D-EC89-05F7BB3D2F07}"/>
              </a:ext>
            </a:extLst>
          </p:cNvPr>
          <p:cNvCxnSpPr>
            <a:cxnSpLocks/>
          </p:cNvCxnSpPr>
          <p:nvPr/>
        </p:nvCxnSpPr>
        <p:spPr>
          <a:xfrm>
            <a:off x="6395242" y="4895158"/>
            <a:ext cx="0" cy="74229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4824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00"/>
                                        </p:tgtEl>
                                        <p:attrNameLst>
                                          <p:attrName>style.visibility</p:attrName>
                                        </p:attrNameLst>
                                      </p:cBhvr>
                                      <p:to>
                                        <p:strVal val="visible"/>
                                      </p:to>
                                    </p:set>
                                    <p:animEffect transition="in" filter="wipe(left)">
                                      <p:cBhvr>
                                        <p:cTn id="64" dur="500"/>
                                        <p:tgtEl>
                                          <p:spTgt spid="900"/>
                                        </p:tgtEl>
                                      </p:cBhvr>
                                    </p:animEffect>
                                  </p:childTnLst>
                                </p:cTn>
                              </p:par>
                              <p:par>
                                <p:cTn id="65" presetID="22" presetClass="entr" presetSubtype="8" fill="hold" nodeType="withEffect">
                                  <p:stCondLst>
                                    <p:cond delay="0"/>
                                  </p:stCondLst>
                                  <p:childTnLst>
                                    <p:set>
                                      <p:cBhvr>
                                        <p:cTn id="66" dur="1" fill="hold">
                                          <p:stCondLst>
                                            <p:cond delay="0"/>
                                          </p:stCondLst>
                                        </p:cTn>
                                        <p:tgtEl>
                                          <p:spTgt spid="913"/>
                                        </p:tgtEl>
                                        <p:attrNameLst>
                                          <p:attrName>style.visibility</p:attrName>
                                        </p:attrNameLst>
                                      </p:cBhvr>
                                      <p:to>
                                        <p:strVal val="visible"/>
                                      </p:to>
                                    </p:set>
                                    <p:animEffect transition="in" filter="wipe(left)">
                                      <p:cBhvr>
                                        <p:cTn id="67" dur="500"/>
                                        <p:tgtEl>
                                          <p:spTgt spid="913"/>
                                        </p:tgtEl>
                                      </p:cBhvr>
                                    </p:animEffect>
                                  </p:childTnLst>
                                </p:cTn>
                              </p:par>
                              <p:par>
                                <p:cTn id="68" presetID="22" presetClass="entr" presetSubtype="8" fill="hold" nodeType="withEffect">
                                  <p:stCondLst>
                                    <p:cond delay="0"/>
                                  </p:stCondLst>
                                  <p:childTnLst>
                                    <p:set>
                                      <p:cBhvr>
                                        <p:cTn id="69" dur="1" fill="hold">
                                          <p:stCondLst>
                                            <p:cond delay="0"/>
                                          </p:stCondLst>
                                        </p:cTn>
                                        <p:tgtEl>
                                          <p:spTgt spid="926"/>
                                        </p:tgtEl>
                                        <p:attrNameLst>
                                          <p:attrName>style.visibility</p:attrName>
                                        </p:attrNameLst>
                                      </p:cBhvr>
                                      <p:to>
                                        <p:strVal val="visible"/>
                                      </p:to>
                                    </p:set>
                                    <p:animEffect transition="in" filter="wipe(left)">
                                      <p:cBhvr>
                                        <p:cTn id="70" dur="500"/>
                                        <p:tgtEl>
                                          <p:spTgt spid="926"/>
                                        </p:tgtEl>
                                      </p:cBhvr>
                                    </p:animEffect>
                                  </p:childTnLst>
                                </p:cTn>
                              </p:par>
                              <p:par>
                                <p:cTn id="71" presetID="22" presetClass="entr" presetSubtype="8" fill="hold" nodeType="withEffect">
                                  <p:stCondLst>
                                    <p:cond delay="0"/>
                                  </p:stCondLst>
                                  <p:childTnLst>
                                    <p:set>
                                      <p:cBhvr>
                                        <p:cTn id="72" dur="1" fill="hold">
                                          <p:stCondLst>
                                            <p:cond delay="0"/>
                                          </p:stCondLst>
                                        </p:cTn>
                                        <p:tgtEl>
                                          <p:spTgt spid="938"/>
                                        </p:tgtEl>
                                        <p:attrNameLst>
                                          <p:attrName>style.visibility</p:attrName>
                                        </p:attrNameLst>
                                      </p:cBhvr>
                                      <p:to>
                                        <p:strVal val="visible"/>
                                      </p:to>
                                    </p:set>
                                    <p:animEffect transition="in" filter="wipe(left)">
                                      <p:cBhvr>
                                        <p:cTn id="73" dur="500"/>
                                        <p:tgtEl>
                                          <p:spTgt spid="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301639"/>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a:stCxn id="621" idx="3"/>
          </p:cNvCxnSpPr>
          <p:nvPr/>
        </p:nvCxnSpPr>
        <p:spPr>
          <a:xfrm flipV="1">
            <a:off x="3407014" y="2218682"/>
            <a:ext cx="910"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a:stCxn id="629" idx="3"/>
          </p:cNvCxnSpPr>
          <p:nvPr/>
        </p:nvCxnSpPr>
        <p:spPr>
          <a:xfrm flipV="1">
            <a:off x="4973686" y="2218682"/>
            <a:ext cx="941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a:stCxn id="637" idx="3"/>
          </p:cNvCxnSpPr>
          <p:nvPr/>
        </p:nvCxnSpPr>
        <p:spPr>
          <a:xfrm flipH="1" flipV="1">
            <a:off x="6524885" y="2218682"/>
            <a:ext cx="632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29235"/>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29235"/>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29235"/>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29235"/>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Example: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90377"/>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76293"/>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90377"/>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54051" y="4425469"/>
            <a:ext cx="2895372" cy="1440076"/>
            <a:chOff x="5547396" y="4276509"/>
            <a:chExt cx="3120529"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7246646" y="4600031"/>
              <a:ext cx="850184" cy="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47396" y="4929746"/>
              <a:ext cx="1862815" cy="364881"/>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rgbClr val="C00000"/>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46646" y="4901518"/>
              <a:ext cx="239739" cy="0"/>
            </a:xfrm>
            <a:prstGeom prst="line">
              <a:avLst/>
            </a:prstGeom>
            <a:solidFill>
              <a:schemeClr val="tx1"/>
            </a:solidFill>
            <a:ln w="31750" cap="flat" cmpd="sng" algn="ctr">
              <a:solidFill>
                <a:srgbClr val="C00000"/>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rgbClr val="C00000"/>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05951" y="3313788"/>
            <a:ext cx="46530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04D8956F-74F3-8CAA-DFBD-580DF5A28E06}"/>
              </a:ext>
            </a:extLst>
          </p:cNvPr>
          <p:cNvGrpSpPr/>
          <p:nvPr/>
        </p:nvGrpSpPr>
        <p:grpSpPr>
          <a:xfrm>
            <a:off x="1729338" y="3087751"/>
            <a:ext cx="1414038" cy="191087"/>
            <a:chOff x="1828799" y="2017072"/>
            <a:chExt cx="1414038" cy="191087"/>
          </a:xfrm>
          <a:solidFill>
            <a:srgbClr val="1A82C4"/>
          </a:solidFill>
        </p:grpSpPr>
        <p:sp>
          <p:nvSpPr>
            <p:cNvPr id="951" name="DRAM">
              <a:extLst>
                <a:ext uri="{FF2B5EF4-FFF2-40B4-BE49-F238E27FC236}">
                  <a16:creationId xmlns:a16="http://schemas.microsoft.com/office/drawing/2014/main" id="{EDF0538A-1908-254A-AAE2-1647E9B937F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2" name="Straight Connector 951">
              <a:extLst>
                <a:ext uri="{FF2B5EF4-FFF2-40B4-BE49-F238E27FC236}">
                  <a16:creationId xmlns:a16="http://schemas.microsoft.com/office/drawing/2014/main" id="{249D6ECE-0572-44D0-4BE0-BF8896FD2CC3}"/>
                </a:ext>
              </a:extLst>
            </p:cNvPr>
            <p:cNvCxnSpPr>
              <a:cxnSpLocks/>
              <a:stCxn id="957" idx="6"/>
              <a:endCxn id="951"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53" name="Oval 952">
              <a:extLst>
                <a:ext uri="{FF2B5EF4-FFF2-40B4-BE49-F238E27FC236}">
                  <a16:creationId xmlns:a16="http://schemas.microsoft.com/office/drawing/2014/main" id="{A03EE905-BE10-1F74-6EED-C8D2858040EF}"/>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684D0E5E-3B4F-0949-5899-BB2BA319C075}"/>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7D63B5CB-E94E-277F-ECBA-ED464B1FDB4A}"/>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6" name="Oval 955">
              <a:extLst>
                <a:ext uri="{FF2B5EF4-FFF2-40B4-BE49-F238E27FC236}">
                  <a16:creationId xmlns:a16="http://schemas.microsoft.com/office/drawing/2014/main" id="{ADC02487-FA43-A889-9490-29DDAFE63EC4}"/>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7" name="Oval 956">
              <a:extLst>
                <a:ext uri="{FF2B5EF4-FFF2-40B4-BE49-F238E27FC236}">
                  <a16:creationId xmlns:a16="http://schemas.microsoft.com/office/drawing/2014/main" id="{685F1284-2DA0-6B9A-511A-A7ABE2EFA94C}"/>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8" name="Group 957">
            <a:extLst>
              <a:ext uri="{FF2B5EF4-FFF2-40B4-BE49-F238E27FC236}">
                <a16:creationId xmlns:a16="http://schemas.microsoft.com/office/drawing/2014/main" id="{939E3065-160C-6409-75DF-937B40276AD2}"/>
              </a:ext>
            </a:extLst>
          </p:cNvPr>
          <p:cNvGrpSpPr/>
          <p:nvPr/>
        </p:nvGrpSpPr>
        <p:grpSpPr>
          <a:xfrm>
            <a:off x="3286866" y="3087751"/>
            <a:ext cx="1414038" cy="191087"/>
            <a:chOff x="3386327" y="2017072"/>
            <a:chExt cx="1414038" cy="191087"/>
          </a:xfrm>
          <a:solidFill>
            <a:srgbClr val="1A82C4"/>
          </a:solidFill>
        </p:grpSpPr>
        <p:sp>
          <p:nvSpPr>
            <p:cNvPr id="959" name="DRAM">
              <a:extLst>
                <a:ext uri="{FF2B5EF4-FFF2-40B4-BE49-F238E27FC236}">
                  <a16:creationId xmlns:a16="http://schemas.microsoft.com/office/drawing/2014/main" id="{B81BF297-01EB-3CE3-0A5E-2E14BD9C065C}"/>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4" name="Straight Connector 643">
              <a:extLst>
                <a:ext uri="{FF2B5EF4-FFF2-40B4-BE49-F238E27FC236}">
                  <a16:creationId xmlns:a16="http://schemas.microsoft.com/office/drawing/2014/main" id="{EA70908C-58BA-17B9-1D35-D3C7DA77F7D9}"/>
                </a:ext>
              </a:extLst>
            </p:cNvPr>
            <p:cNvCxnSpPr>
              <a:cxnSpLocks/>
              <a:endCxn id="959"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5" name="Oval 644">
              <a:extLst>
                <a:ext uri="{FF2B5EF4-FFF2-40B4-BE49-F238E27FC236}">
                  <a16:creationId xmlns:a16="http://schemas.microsoft.com/office/drawing/2014/main" id="{CE0FB363-4422-B3B7-501D-71716FFCE094}"/>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9135CB71-61BD-9C7C-EAE7-F2251B1A3239}"/>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A99606D9-6C7D-E59B-5AA7-3EB64C6DAA7A}"/>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B629272D-5047-175F-0045-A8EC069B6A27}"/>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05E411BB-2EB7-3E43-4B8A-A0176192392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0" name="Group 649">
            <a:extLst>
              <a:ext uri="{FF2B5EF4-FFF2-40B4-BE49-F238E27FC236}">
                <a16:creationId xmlns:a16="http://schemas.microsoft.com/office/drawing/2014/main" id="{41664A5C-E10A-2687-7538-02D3986A5B16}"/>
              </a:ext>
            </a:extLst>
          </p:cNvPr>
          <p:cNvGrpSpPr/>
          <p:nvPr/>
        </p:nvGrpSpPr>
        <p:grpSpPr>
          <a:xfrm>
            <a:off x="4853538" y="3087751"/>
            <a:ext cx="1414038" cy="191087"/>
            <a:chOff x="4952999" y="2017072"/>
            <a:chExt cx="1414038" cy="191087"/>
          </a:xfrm>
          <a:solidFill>
            <a:srgbClr val="1A82C4"/>
          </a:solidFill>
        </p:grpSpPr>
        <p:sp>
          <p:nvSpPr>
            <p:cNvPr id="651" name="DRAM">
              <a:extLst>
                <a:ext uri="{FF2B5EF4-FFF2-40B4-BE49-F238E27FC236}">
                  <a16:creationId xmlns:a16="http://schemas.microsoft.com/office/drawing/2014/main" id="{3880C4B5-B33B-BE6F-8E16-2C03C4625E62}"/>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52" name="Straight Connector 651">
              <a:extLst>
                <a:ext uri="{FF2B5EF4-FFF2-40B4-BE49-F238E27FC236}">
                  <a16:creationId xmlns:a16="http://schemas.microsoft.com/office/drawing/2014/main" id="{F8E9C70A-287F-1D67-9878-BD4C017EF26D}"/>
                </a:ext>
              </a:extLst>
            </p:cNvPr>
            <p:cNvCxnSpPr>
              <a:cxnSpLocks/>
              <a:stCxn id="657" idx="6"/>
              <a:endCxn id="651"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3" name="Oval 652">
              <a:extLst>
                <a:ext uri="{FF2B5EF4-FFF2-40B4-BE49-F238E27FC236}">
                  <a16:creationId xmlns:a16="http://schemas.microsoft.com/office/drawing/2014/main" id="{6AD19748-49B6-502F-F299-0F1F6799CB44}"/>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8DC7A628-688C-4B48-4838-FFE44C8782D6}"/>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E493C01E-F1AA-6794-3E34-7AC7D3FDD49D}"/>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6" name="Oval 655">
              <a:extLst>
                <a:ext uri="{FF2B5EF4-FFF2-40B4-BE49-F238E27FC236}">
                  <a16:creationId xmlns:a16="http://schemas.microsoft.com/office/drawing/2014/main" id="{6EA346CC-AF34-40DC-3E71-4BB466415EB8}"/>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E2461EE5-61F1-0745-A2E3-74B511153482}"/>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4CC49533-D5F9-BAD2-7178-48046661C56A}"/>
              </a:ext>
            </a:extLst>
          </p:cNvPr>
          <p:cNvGrpSpPr/>
          <p:nvPr/>
        </p:nvGrpSpPr>
        <p:grpSpPr>
          <a:xfrm>
            <a:off x="6418949" y="3087751"/>
            <a:ext cx="1414038" cy="191087"/>
            <a:chOff x="6510527" y="2017072"/>
            <a:chExt cx="1414038" cy="191087"/>
          </a:xfrm>
          <a:solidFill>
            <a:srgbClr val="1A82C4"/>
          </a:solidFill>
        </p:grpSpPr>
        <p:sp>
          <p:nvSpPr>
            <p:cNvPr id="659" name="DRAM">
              <a:extLst>
                <a:ext uri="{FF2B5EF4-FFF2-40B4-BE49-F238E27FC236}">
                  <a16:creationId xmlns:a16="http://schemas.microsoft.com/office/drawing/2014/main" id="{65FDFB1C-F47A-C72A-67B6-2E7BC506203B}"/>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0" name="Straight Connector 659">
              <a:extLst>
                <a:ext uri="{FF2B5EF4-FFF2-40B4-BE49-F238E27FC236}">
                  <a16:creationId xmlns:a16="http://schemas.microsoft.com/office/drawing/2014/main" id="{73D75277-76A2-A999-4392-957E01F76059}"/>
                </a:ext>
              </a:extLst>
            </p:cNvPr>
            <p:cNvCxnSpPr>
              <a:cxnSpLocks/>
              <a:stCxn id="668" idx="6"/>
              <a:endCxn id="659"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1" name="Oval 660">
              <a:extLst>
                <a:ext uri="{FF2B5EF4-FFF2-40B4-BE49-F238E27FC236}">
                  <a16:creationId xmlns:a16="http://schemas.microsoft.com/office/drawing/2014/main" id="{37981439-E3A4-169D-6A77-B8244192F7F6}"/>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F5809AB6-7789-F6FD-1148-3887DA645729}"/>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D07257B6-63CD-5A99-41E5-A9E2932A21E3}"/>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BC996F2D-ADD3-98C4-7DDB-049126587E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5B49B650-60CE-1D5C-427A-C6CF6F5DC9CD}"/>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70" name="Straight Connector 669">
            <a:extLst>
              <a:ext uri="{FF2B5EF4-FFF2-40B4-BE49-F238E27FC236}">
                <a16:creationId xmlns:a16="http://schemas.microsoft.com/office/drawing/2014/main" id="{1AA41C49-77ED-3B38-E7D9-ECE2E54EF58E}"/>
              </a:ext>
            </a:extLst>
          </p:cNvPr>
          <p:cNvCxnSpPr>
            <a:cxnSpLocks/>
          </p:cNvCxnSpPr>
          <p:nvPr/>
        </p:nvCxnSpPr>
        <p:spPr>
          <a:xfrm flipH="1">
            <a:off x="7142690" y="4725648"/>
            <a:ext cx="197360" cy="0"/>
          </a:xfrm>
          <a:prstGeom prst="line">
            <a:avLst/>
          </a:prstGeom>
          <a:solidFill>
            <a:schemeClr val="tx1"/>
          </a:solidFill>
          <a:ln w="31750" cap="flat" cmpd="sng" algn="ctr">
            <a:solidFill>
              <a:srgbClr val="C00000"/>
            </a:solidFill>
            <a:prstDash val="solid"/>
          </a:ln>
          <a:effectLst/>
        </p:spPr>
      </p:cxnSp>
    </p:spTree>
    <p:extLst>
      <p:ext uri="{BB962C8B-B14F-4D97-AF65-F5344CB8AC3E}">
        <p14:creationId xmlns:p14="http://schemas.microsoft.com/office/powerpoint/2010/main" val="392870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612"/>
                                        </p:tgtEl>
                                        <p:attrNameLst>
                                          <p:attrName>style.visibility</p:attrName>
                                        </p:attrNameLst>
                                      </p:cBhvr>
                                      <p:to>
                                        <p:strVal val="visible"/>
                                      </p:to>
                                    </p:set>
                                    <p:animEffect transition="in" filter="wipe(left)">
                                      <p:cBhvr>
                                        <p:cTn id="19" dur="500"/>
                                        <p:tgtEl>
                                          <p:spTgt spid="612"/>
                                        </p:tgtEl>
                                      </p:cBhvr>
                                    </p:animEffect>
                                  </p:childTnLst>
                                </p:cTn>
                              </p:par>
                              <p:par>
                                <p:cTn id="20" presetID="22" presetClass="entr" presetSubtype="1" fill="hold" nodeType="withEffect">
                                  <p:stCondLst>
                                    <p:cond delay="0"/>
                                  </p:stCondLst>
                                  <p:childTnLst>
                                    <p:set>
                                      <p:cBhvr>
                                        <p:cTn id="21" dur="1" fill="hold">
                                          <p:stCondLst>
                                            <p:cond delay="0"/>
                                          </p:stCondLst>
                                        </p:cTn>
                                        <p:tgtEl>
                                          <p:spTgt spid="555"/>
                                        </p:tgtEl>
                                        <p:attrNameLst>
                                          <p:attrName>style.visibility</p:attrName>
                                        </p:attrNameLst>
                                      </p:cBhvr>
                                      <p:to>
                                        <p:strVal val="visible"/>
                                      </p:to>
                                    </p:set>
                                    <p:animEffect transition="in" filter="wipe(up)">
                                      <p:cBhvr>
                                        <p:cTn id="22" dur="500"/>
                                        <p:tgtEl>
                                          <p:spTgt spid="555"/>
                                        </p:tgtEl>
                                      </p:cBhvr>
                                    </p:animEffect>
                                  </p:childTnLst>
                                </p:cTn>
                              </p:par>
                              <p:par>
                                <p:cTn id="23" presetID="22" presetClass="entr" presetSubtype="8"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left)">
                                      <p:cBhvr>
                                        <p:cTn id="25" dur="500"/>
                                        <p:tgtEl>
                                          <p:spTgt spid="11"/>
                                        </p:tgtEl>
                                      </p:cBhvr>
                                    </p:animEffect>
                                  </p:childTnLst>
                                </p:cTn>
                              </p:par>
                              <p:par>
                                <p:cTn id="26" presetID="22" presetClass="entr" presetSubtype="8" fill="hold" nodeType="withEffect">
                                  <p:stCondLst>
                                    <p:cond delay="0"/>
                                  </p:stCondLst>
                                  <p:childTnLst>
                                    <p:set>
                                      <p:cBhvr>
                                        <p:cTn id="27" dur="1" fill="hold">
                                          <p:stCondLst>
                                            <p:cond delay="0"/>
                                          </p:stCondLst>
                                        </p:cTn>
                                        <p:tgtEl>
                                          <p:spTgt spid="620"/>
                                        </p:tgtEl>
                                        <p:attrNameLst>
                                          <p:attrName>style.visibility</p:attrName>
                                        </p:attrNameLst>
                                      </p:cBhvr>
                                      <p:to>
                                        <p:strVal val="visible"/>
                                      </p:to>
                                    </p:set>
                                    <p:animEffect transition="in" filter="wipe(left)">
                                      <p:cBhvr>
                                        <p:cTn id="28" dur="500"/>
                                        <p:tgtEl>
                                          <p:spTgt spid="620"/>
                                        </p:tgtEl>
                                      </p:cBhvr>
                                    </p:animEffect>
                                  </p:childTnLst>
                                </p:cTn>
                              </p:par>
                              <p:par>
                                <p:cTn id="29" presetID="22" presetClass="entr" presetSubtype="1" fill="hold" nodeType="withEffect">
                                  <p:stCondLst>
                                    <p:cond delay="0"/>
                                  </p:stCondLst>
                                  <p:childTnLst>
                                    <p:set>
                                      <p:cBhvr>
                                        <p:cTn id="30" dur="1" fill="hold">
                                          <p:stCondLst>
                                            <p:cond delay="0"/>
                                          </p:stCondLst>
                                        </p:cTn>
                                        <p:tgtEl>
                                          <p:spTgt spid="556"/>
                                        </p:tgtEl>
                                        <p:attrNameLst>
                                          <p:attrName>style.visibility</p:attrName>
                                        </p:attrNameLst>
                                      </p:cBhvr>
                                      <p:to>
                                        <p:strVal val="visible"/>
                                      </p:to>
                                    </p:set>
                                    <p:animEffect transition="in" filter="wipe(up)">
                                      <p:cBhvr>
                                        <p:cTn id="31" dur="500"/>
                                        <p:tgtEl>
                                          <p:spTgt spid="556"/>
                                        </p:tgtEl>
                                      </p:cBhvr>
                                    </p:animEffect>
                                  </p:childTnLst>
                                </p:cTn>
                              </p:par>
                              <p:par>
                                <p:cTn id="32" presetID="22" presetClass="entr" presetSubtype="8" fill="hold"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628"/>
                                        </p:tgtEl>
                                        <p:attrNameLst>
                                          <p:attrName>style.visibility</p:attrName>
                                        </p:attrNameLst>
                                      </p:cBhvr>
                                      <p:to>
                                        <p:strVal val="visible"/>
                                      </p:to>
                                    </p:set>
                                    <p:animEffect transition="in" filter="wipe(left)">
                                      <p:cBhvr>
                                        <p:cTn id="37" dur="500"/>
                                        <p:tgtEl>
                                          <p:spTgt spid="628"/>
                                        </p:tgtEl>
                                      </p:cBhvr>
                                    </p:animEffect>
                                  </p:childTnLst>
                                </p:cTn>
                              </p:par>
                              <p:par>
                                <p:cTn id="38" presetID="22" presetClass="entr" presetSubtype="1" fill="hold" nodeType="withEffect">
                                  <p:stCondLst>
                                    <p:cond delay="0"/>
                                  </p:stCondLst>
                                  <p:childTnLst>
                                    <p:set>
                                      <p:cBhvr>
                                        <p:cTn id="39" dur="1" fill="hold">
                                          <p:stCondLst>
                                            <p:cond delay="0"/>
                                          </p:stCondLst>
                                        </p:cTn>
                                        <p:tgtEl>
                                          <p:spTgt spid="557"/>
                                        </p:tgtEl>
                                        <p:attrNameLst>
                                          <p:attrName>style.visibility</p:attrName>
                                        </p:attrNameLst>
                                      </p:cBhvr>
                                      <p:to>
                                        <p:strVal val="visible"/>
                                      </p:to>
                                    </p:set>
                                    <p:animEffect transition="in" filter="wipe(up)">
                                      <p:cBhvr>
                                        <p:cTn id="40" dur="500"/>
                                        <p:tgtEl>
                                          <p:spTgt spid="557"/>
                                        </p:tgtEl>
                                      </p:cBhvr>
                                    </p:animEffect>
                                  </p:childTnLst>
                                </p:cTn>
                              </p:par>
                              <p:par>
                                <p:cTn id="41" presetID="22" presetClass="entr" presetSubtype="8" fill="hold"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nodeType="withEffect">
                                  <p:stCondLst>
                                    <p:cond delay="0"/>
                                  </p:stCondLst>
                                  <p:childTnLst>
                                    <p:set>
                                      <p:cBhvr>
                                        <p:cTn id="45" dur="1" fill="hold">
                                          <p:stCondLst>
                                            <p:cond delay="0"/>
                                          </p:stCondLst>
                                        </p:cTn>
                                        <p:tgtEl>
                                          <p:spTgt spid="636"/>
                                        </p:tgtEl>
                                        <p:attrNameLst>
                                          <p:attrName>style.visibility</p:attrName>
                                        </p:attrNameLst>
                                      </p:cBhvr>
                                      <p:to>
                                        <p:strVal val="visible"/>
                                      </p:to>
                                    </p:set>
                                    <p:animEffect transition="in" filter="wipe(left)">
                                      <p:cBhvr>
                                        <p:cTn id="46" dur="500"/>
                                        <p:tgtEl>
                                          <p:spTgt spid="636"/>
                                        </p:tgtEl>
                                      </p:cBhvr>
                                    </p:animEffect>
                                  </p:childTnLst>
                                </p:cTn>
                              </p:par>
                              <p:par>
                                <p:cTn id="47" presetID="22" presetClass="entr" presetSubtype="1" fill="hold" nodeType="withEffect">
                                  <p:stCondLst>
                                    <p:cond delay="0"/>
                                  </p:stCondLst>
                                  <p:childTnLst>
                                    <p:set>
                                      <p:cBhvr>
                                        <p:cTn id="48" dur="1" fill="hold">
                                          <p:stCondLst>
                                            <p:cond delay="0"/>
                                          </p:stCondLst>
                                        </p:cTn>
                                        <p:tgtEl>
                                          <p:spTgt spid="559"/>
                                        </p:tgtEl>
                                        <p:attrNameLst>
                                          <p:attrName>style.visibility</p:attrName>
                                        </p:attrNameLst>
                                      </p:cBhvr>
                                      <p:to>
                                        <p:strVal val="visible"/>
                                      </p:to>
                                    </p:set>
                                    <p:animEffect transition="in" filter="wipe(up)">
                                      <p:cBhvr>
                                        <p:cTn id="49" dur="500"/>
                                        <p:tgtEl>
                                          <p:spTgt spid="559"/>
                                        </p:tgtEl>
                                      </p:cBhvr>
                                    </p:animEffect>
                                  </p:childTnLst>
                                </p:cTn>
                              </p:par>
                              <p:par>
                                <p:cTn id="50" presetID="22" presetClass="entr" presetSubtype="8" fill="hold" nodeType="withEffect">
                                  <p:stCondLst>
                                    <p:cond delay="0"/>
                                  </p:stCondLst>
                                  <p:childTnLst>
                                    <p:set>
                                      <p:cBhvr>
                                        <p:cTn id="51" dur="1" fill="hold">
                                          <p:stCondLst>
                                            <p:cond delay="0"/>
                                          </p:stCondLst>
                                        </p:cTn>
                                        <p:tgtEl>
                                          <p:spTgt spid="950"/>
                                        </p:tgtEl>
                                        <p:attrNameLst>
                                          <p:attrName>style.visibility</p:attrName>
                                        </p:attrNameLst>
                                      </p:cBhvr>
                                      <p:to>
                                        <p:strVal val="visible"/>
                                      </p:to>
                                    </p:set>
                                    <p:animEffect transition="in" filter="wipe(left)">
                                      <p:cBhvr>
                                        <p:cTn id="52" dur="500"/>
                                        <p:tgtEl>
                                          <p:spTgt spid="950"/>
                                        </p:tgtEl>
                                      </p:cBhvr>
                                    </p:animEffect>
                                  </p:childTnLst>
                                </p:cTn>
                              </p:par>
                              <p:par>
                                <p:cTn id="53" presetID="22" presetClass="entr" presetSubtype="8" fill="hold" nodeType="withEffect">
                                  <p:stCondLst>
                                    <p:cond delay="0"/>
                                  </p:stCondLst>
                                  <p:childTnLst>
                                    <p:set>
                                      <p:cBhvr>
                                        <p:cTn id="54" dur="1" fill="hold">
                                          <p:stCondLst>
                                            <p:cond delay="0"/>
                                          </p:stCondLst>
                                        </p:cTn>
                                        <p:tgtEl>
                                          <p:spTgt spid="958"/>
                                        </p:tgtEl>
                                        <p:attrNameLst>
                                          <p:attrName>style.visibility</p:attrName>
                                        </p:attrNameLst>
                                      </p:cBhvr>
                                      <p:to>
                                        <p:strVal val="visible"/>
                                      </p:to>
                                    </p:set>
                                    <p:animEffect transition="in" filter="wipe(left)">
                                      <p:cBhvr>
                                        <p:cTn id="55" dur="500"/>
                                        <p:tgtEl>
                                          <p:spTgt spid="958"/>
                                        </p:tgtEl>
                                      </p:cBhvr>
                                    </p:animEffect>
                                  </p:childTnLst>
                                </p:cTn>
                              </p:par>
                              <p:par>
                                <p:cTn id="56" presetID="22" presetClass="entr" presetSubtype="8" fill="hold" nodeType="withEffect">
                                  <p:stCondLst>
                                    <p:cond delay="0"/>
                                  </p:stCondLst>
                                  <p:childTnLst>
                                    <p:set>
                                      <p:cBhvr>
                                        <p:cTn id="57" dur="1" fill="hold">
                                          <p:stCondLst>
                                            <p:cond delay="0"/>
                                          </p:stCondLst>
                                        </p:cTn>
                                        <p:tgtEl>
                                          <p:spTgt spid="650"/>
                                        </p:tgtEl>
                                        <p:attrNameLst>
                                          <p:attrName>style.visibility</p:attrName>
                                        </p:attrNameLst>
                                      </p:cBhvr>
                                      <p:to>
                                        <p:strVal val="visible"/>
                                      </p:to>
                                    </p:set>
                                    <p:animEffect transition="in" filter="wipe(left)">
                                      <p:cBhvr>
                                        <p:cTn id="58" dur="500"/>
                                        <p:tgtEl>
                                          <p:spTgt spid="650"/>
                                        </p:tgtEl>
                                      </p:cBhvr>
                                    </p:animEffect>
                                  </p:childTnLst>
                                </p:cTn>
                              </p:par>
                              <p:par>
                                <p:cTn id="59" presetID="22" presetClass="entr" presetSubtype="8" fill="hold" nodeType="withEffect">
                                  <p:stCondLst>
                                    <p:cond delay="0"/>
                                  </p:stCondLst>
                                  <p:childTnLst>
                                    <p:set>
                                      <p:cBhvr>
                                        <p:cTn id="60" dur="1" fill="hold">
                                          <p:stCondLst>
                                            <p:cond delay="0"/>
                                          </p:stCondLst>
                                        </p:cTn>
                                        <p:tgtEl>
                                          <p:spTgt spid="658"/>
                                        </p:tgtEl>
                                        <p:attrNameLst>
                                          <p:attrName>style.visibility</p:attrName>
                                        </p:attrNameLst>
                                      </p:cBhvr>
                                      <p:to>
                                        <p:strVal val="visible"/>
                                      </p:to>
                                    </p:set>
                                    <p:animEffect transition="in" filter="wipe(left)">
                                      <p:cBhvr>
                                        <p:cTn id="61" dur="500"/>
                                        <p:tgtEl>
                                          <p:spTgt spid="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FFFFFF">
                      <a:lumMod val="65000"/>
                    </a:srgbClr>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FFFFFF">
                      <a:lumMod val="65000"/>
                    </a:srgbClr>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Example: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2089"/>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58005"/>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72089"/>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407181"/>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Tree>
    <p:extLst>
      <p:ext uri="{BB962C8B-B14F-4D97-AF65-F5344CB8AC3E}">
        <p14:creationId xmlns:p14="http://schemas.microsoft.com/office/powerpoint/2010/main" val="160182560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53328" y="139772"/>
            <a:ext cx="8894602" cy="925840"/>
          </a:xfrm>
        </p:spPr>
        <p:txBody>
          <a:bodyPr>
            <a:noAutofit/>
          </a:bodyPr>
          <a:lstStyle/>
          <a:p>
            <a:r>
              <a:rPr lang="en-US" sz="3600" dirty="0"/>
              <a:t>Example: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162361"/>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248277"/>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162361"/>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297453"/>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2" name="Rectangle 1">
            <a:extLst>
              <a:ext uri="{FF2B5EF4-FFF2-40B4-BE49-F238E27FC236}">
                <a16:creationId xmlns:a16="http://schemas.microsoft.com/office/drawing/2014/main" id="{7F5C13C7-2E48-4AB1-FDFF-F86F78666733}"/>
              </a:ext>
            </a:extLst>
          </p:cNvPr>
          <p:cNvSpPr/>
          <p:nvPr/>
        </p:nvSpPr>
        <p:spPr>
          <a:xfrm>
            <a:off x="0" y="1184110"/>
            <a:ext cx="9144000" cy="520652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845DC0B7-4E2A-C009-81E2-AC9FBBBC42B6}"/>
              </a:ext>
            </a:extLst>
          </p:cNvPr>
          <p:cNvSpPr/>
          <p:nvPr/>
        </p:nvSpPr>
        <p:spPr>
          <a:xfrm>
            <a:off x="0" y="3040380"/>
            <a:ext cx="9144000" cy="777240"/>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Processing-Using-DRAM architectures (e.g., SIMDRAM) are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very-wide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(e.g., 65,536 wide) bit-serial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engines </a:t>
            </a:r>
          </a:p>
        </p:txBody>
      </p:sp>
    </p:spTree>
    <p:extLst>
      <p:ext uri="{BB962C8B-B14F-4D97-AF65-F5344CB8AC3E}">
        <p14:creationId xmlns:p14="http://schemas.microsoft.com/office/powerpoint/2010/main" val="6498882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793BFC-E9D1-1242-B403-407892ED0A3F}"/>
              </a:ext>
            </a:extLst>
          </p:cNvPr>
          <p:cNvSpPr>
            <a:spLocks noGrp="1"/>
          </p:cNvSpPr>
          <p:nvPr>
            <p:ph type="title"/>
          </p:nvPr>
        </p:nvSpPr>
        <p:spPr/>
        <p:txBody>
          <a:bodyPr/>
          <a:lstStyle/>
          <a:p>
            <a:r>
              <a:rPr lang="en-US" sz="4400" b="1" dirty="0">
                <a:latin typeface="Cambria" panose="02040503050406030204" pitchFamily="18" charset="0"/>
              </a:rPr>
              <a:t>More in the Paper</a:t>
            </a:r>
          </a:p>
        </p:txBody>
      </p:sp>
      <p:grpSp>
        <p:nvGrpSpPr>
          <p:cNvPr id="3" name="Group 2">
            <a:extLst>
              <a:ext uri="{FF2B5EF4-FFF2-40B4-BE49-F238E27FC236}">
                <a16:creationId xmlns:a16="http://schemas.microsoft.com/office/drawing/2014/main" id="{C23BFDBB-9CAE-4F42-8D67-DF44BAA2C723}"/>
              </a:ext>
            </a:extLst>
          </p:cNvPr>
          <p:cNvGrpSpPr/>
          <p:nvPr/>
        </p:nvGrpSpPr>
        <p:grpSpPr>
          <a:xfrm>
            <a:off x="1327974" y="1005756"/>
            <a:ext cx="6488052" cy="3979367"/>
            <a:chOff x="1327974" y="1362217"/>
            <a:chExt cx="6488052" cy="3979367"/>
          </a:xfrm>
          <a:solidFill>
            <a:schemeClr val="bg2">
              <a:lumMod val="75000"/>
            </a:schemeClr>
          </a:solidFill>
        </p:grpSpPr>
        <p:sp>
          <p:nvSpPr>
            <p:cNvPr id="4" name="Rectangle 3">
              <a:extLst>
                <a:ext uri="{FF2B5EF4-FFF2-40B4-BE49-F238E27FC236}">
                  <a16:creationId xmlns:a16="http://schemas.microsoft.com/office/drawing/2014/main" id="{5E509237-9A28-6E43-B4B5-7B3410449C33}"/>
                </a:ext>
              </a:extLst>
            </p:cNvPr>
            <p:cNvSpPr/>
            <p:nvPr/>
          </p:nvSpPr>
          <p:spPr>
            <a:xfrm>
              <a:off x="1327974" y="1362217"/>
              <a:ext cx="6488052"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Efficiently transposing data</a:t>
              </a:r>
            </a:p>
          </p:txBody>
        </p:sp>
        <p:sp>
          <p:nvSpPr>
            <p:cNvPr id="5" name="Rectangle 4">
              <a:extLst>
                <a:ext uri="{FF2B5EF4-FFF2-40B4-BE49-F238E27FC236}">
                  <a16:creationId xmlns:a16="http://schemas.microsoft.com/office/drawing/2014/main" id="{46024FA7-0E36-0348-8E83-CE41B3D635C5}"/>
                </a:ext>
              </a:extLst>
            </p:cNvPr>
            <p:cNvSpPr/>
            <p:nvPr/>
          </p:nvSpPr>
          <p:spPr>
            <a:xfrm>
              <a:off x="1327974" y="1991891"/>
              <a:ext cx="6488052"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Programming interface</a:t>
              </a:r>
            </a:p>
          </p:txBody>
        </p:sp>
        <p:sp>
          <p:nvSpPr>
            <p:cNvPr id="6" name="Rectangle 5">
              <a:extLst>
                <a:ext uri="{FF2B5EF4-FFF2-40B4-BE49-F238E27FC236}">
                  <a16:creationId xmlns:a16="http://schemas.microsoft.com/office/drawing/2014/main" id="{FAEB57DE-CE03-3842-AE33-C6632E89D95A}"/>
                </a:ext>
              </a:extLst>
            </p:cNvPr>
            <p:cNvSpPr/>
            <p:nvPr/>
          </p:nvSpPr>
          <p:spPr>
            <a:xfrm>
              <a:off x="1327974" y="2621565"/>
              <a:ext cx="6488052" cy="830997"/>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Handling page faults, address translation, coherence, and interrupts</a:t>
              </a:r>
            </a:p>
          </p:txBody>
        </p:sp>
        <p:sp>
          <p:nvSpPr>
            <p:cNvPr id="7" name="Rectangle 6">
              <a:extLst>
                <a:ext uri="{FF2B5EF4-FFF2-40B4-BE49-F238E27FC236}">
                  <a16:creationId xmlns:a16="http://schemas.microsoft.com/office/drawing/2014/main" id="{B0CA1848-8566-5D4A-A234-7E018C4D2764}"/>
                </a:ext>
              </a:extLst>
            </p:cNvPr>
            <p:cNvSpPr/>
            <p:nvPr/>
          </p:nvSpPr>
          <p:spPr>
            <a:xfrm>
              <a:off x="1327974" y="3620571"/>
              <a:ext cx="6488052"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Handling limited subarray size</a:t>
              </a:r>
            </a:p>
          </p:txBody>
        </p:sp>
        <p:sp>
          <p:nvSpPr>
            <p:cNvPr id="8" name="Rectangle 7">
              <a:extLst>
                <a:ext uri="{FF2B5EF4-FFF2-40B4-BE49-F238E27FC236}">
                  <a16:creationId xmlns:a16="http://schemas.microsoft.com/office/drawing/2014/main" id="{CA458648-003A-BC4F-8807-7135981C93E8}"/>
                </a:ext>
              </a:extLst>
            </p:cNvPr>
            <p:cNvSpPr/>
            <p:nvPr/>
          </p:nvSpPr>
          <p:spPr>
            <a:xfrm>
              <a:off x="1327974" y="4250245"/>
              <a:ext cx="6488052"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Security implications</a:t>
              </a:r>
            </a:p>
          </p:txBody>
        </p:sp>
        <p:sp>
          <p:nvSpPr>
            <p:cNvPr id="9" name="Rectangle 8">
              <a:extLst>
                <a:ext uri="{FF2B5EF4-FFF2-40B4-BE49-F238E27FC236}">
                  <a16:creationId xmlns:a16="http://schemas.microsoft.com/office/drawing/2014/main" id="{B7338D2E-4E21-B049-9F43-5B0988F9961B}"/>
                </a:ext>
              </a:extLst>
            </p:cNvPr>
            <p:cNvSpPr/>
            <p:nvPr/>
          </p:nvSpPr>
          <p:spPr>
            <a:xfrm>
              <a:off x="1327974" y="4879919"/>
              <a:ext cx="6488052"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Limitations of our framework</a:t>
              </a:r>
            </a:p>
          </p:txBody>
        </p:sp>
      </p:grpSp>
      <p:pic>
        <p:nvPicPr>
          <p:cNvPr id="11" name="Picture 10">
            <a:extLst>
              <a:ext uri="{FF2B5EF4-FFF2-40B4-BE49-F238E27FC236}">
                <a16:creationId xmlns:a16="http://schemas.microsoft.com/office/drawing/2014/main" id="{0F86399A-052D-BB43-B15D-E5D6C0B489A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37146" y="858745"/>
            <a:ext cx="6069707" cy="1734924"/>
          </a:xfrm>
          <a:prstGeom prst="rect">
            <a:avLst/>
          </a:prstGeom>
          <a:ln w="28575">
            <a:solidFill>
              <a:schemeClr val="tx1"/>
            </a:solidFill>
          </a:ln>
        </p:spPr>
      </p:pic>
      <p:sp>
        <p:nvSpPr>
          <p:cNvPr id="12" name="Slide Number Placeholder 3">
            <a:extLst>
              <a:ext uri="{FF2B5EF4-FFF2-40B4-BE49-F238E27FC236}">
                <a16:creationId xmlns:a16="http://schemas.microsoft.com/office/drawing/2014/main" id="{7849E0F0-3C82-F642-9239-E92311EBC649}"/>
              </a:ext>
            </a:extLst>
          </p:cNvPr>
          <p:cNvSpPr txBox="1">
            <a:spLocks/>
          </p:cNvSpPr>
          <p:nvPr/>
        </p:nvSpPr>
        <p:spPr>
          <a:xfrm>
            <a:off x="6955138" y="6417486"/>
            <a:ext cx="2133600" cy="4572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altLang="en-US" sz="1600" b="0" i="0" u="none" strike="noStrike" kern="1200" cap="none" spc="0" normalizeH="0" baseline="0" noProof="0" dirty="0">
              <a:ln>
                <a:noFill/>
              </a:ln>
              <a:solidFill>
                <a:srgbClr val="000000"/>
              </a:solidFill>
              <a:effectLst/>
              <a:uLnTx/>
              <a:uFillTx/>
              <a:latin typeface="Garamond" pitchFamily="18" charset="0"/>
              <a:ea typeface="ＭＳ Ｐゴシック" panose="020B0600070205080204" pitchFamily="34" charset="-128"/>
              <a:cs typeface="+mn-cs"/>
            </a:endParaRPr>
          </a:p>
        </p:txBody>
      </p:sp>
      <p:sp>
        <p:nvSpPr>
          <p:cNvPr id="13" name="TextBox 12">
            <a:extLst>
              <a:ext uri="{FF2B5EF4-FFF2-40B4-BE49-F238E27FC236}">
                <a16:creationId xmlns:a16="http://schemas.microsoft.com/office/drawing/2014/main" id="{EED57D84-B750-F612-74E0-494F64866E7F}"/>
              </a:ext>
            </a:extLst>
          </p:cNvPr>
          <p:cNvSpPr txBox="1"/>
          <p:nvPr/>
        </p:nvSpPr>
        <p:spPr>
          <a:xfrm>
            <a:off x="56914" y="858745"/>
            <a:ext cx="9088739" cy="307777"/>
          </a:xfrm>
          <a:prstGeom prst="rect">
            <a:avLst/>
          </a:prstGeom>
          <a:noFill/>
        </p:spPr>
        <p:txBody>
          <a:bodyPr wrap="square">
            <a:spAutoFit/>
          </a:bodyPr>
          <a:lstStyle/>
          <a:p>
            <a:pPr algn="ctr"/>
            <a:r>
              <a:rPr lang="en-US" sz="1400" b="1" dirty="0">
                <a:latin typeface="Cambria" panose="02040503050406030204" pitchFamily="18" charset="0"/>
                <a:hlinkClick r:id="rId4"/>
              </a:rPr>
              <a:t>https://people.inf.ethz.ch/omutlu/pub/SIMDRAM_asplos21.pdf</a:t>
            </a:r>
            <a:r>
              <a:rPr lang="en-US" sz="1400" b="1" dirty="0">
                <a:latin typeface="Cambria" panose="02040503050406030204" pitchFamily="18" charset="0"/>
              </a:rPr>
              <a:t> </a:t>
            </a:r>
          </a:p>
        </p:txBody>
      </p:sp>
    </p:spTree>
    <p:extLst>
      <p:ext uri="{BB962C8B-B14F-4D97-AF65-F5344CB8AC3E}">
        <p14:creationId xmlns:p14="http://schemas.microsoft.com/office/powerpoint/2010/main" val="3611978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0 0 L 0 0.25 E" pathEditMode="relative" ptsTypes="">
                                      <p:cBhvr>
                                        <p:cTn id="6" dur="2000" fill="hold"/>
                                        <p:tgtEl>
                                          <p:spTgt spid="3"/>
                                        </p:tgtEl>
                                        <p:attrNameLst>
                                          <p:attrName>ppt_x</p:attrName>
                                          <p:attrName>ppt_y</p:attrName>
                                        </p:attrNameLst>
                                      </p:cBhvr>
                                    </p:animMotion>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24AB7-AB37-0A4D-8C50-DBAC614EDDE9}"/>
              </a:ext>
            </a:extLst>
          </p:cNvPr>
          <p:cNvSpPr>
            <a:spLocks noGrp="1"/>
          </p:cNvSpPr>
          <p:nvPr>
            <p:ph type="title"/>
          </p:nvPr>
        </p:nvSpPr>
        <p:spPr/>
        <p:txBody>
          <a:bodyPr/>
          <a:lstStyle/>
          <a:p>
            <a:r>
              <a:rPr lang="en-US" sz="4400" dirty="0"/>
              <a:t>SIMDRAM Key Results</a:t>
            </a:r>
          </a:p>
        </p:txBody>
      </p:sp>
      <p:sp>
        <p:nvSpPr>
          <p:cNvPr id="3" name="Content Placeholder 2">
            <a:extLst>
              <a:ext uri="{FF2B5EF4-FFF2-40B4-BE49-F238E27FC236}">
                <a16:creationId xmlns:a16="http://schemas.microsoft.com/office/drawing/2014/main" id="{365FDE68-9981-7943-A013-F882D934F5CA}"/>
              </a:ext>
            </a:extLst>
          </p:cNvPr>
          <p:cNvSpPr>
            <a:spLocks noGrp="1"/>
          </p:cNvSpPr>
          <p:nvPr>
            <p:ph idx="1"/>
          </p:nvPr>
        </p:nvSpPr>
        <p:spPr>
          <a:xfrm>
            <a:off x="75991" y="911224"/>
            <a:ext cx="8987622" cy="5867329"/>
          </a:xfrm>
        </p:spPr>
        <p:txBody>
          <a:bodyPr/>
          <a:lstStyle/>
          <a:p>
            <a:pPr marL="0" indent="0">
              <a:buNone/>
            </a:pPr>
            <a:r>
              <a:rPr lang="en-US" sz="3200" dirty="0"/>
              <a:t>Evaluated on:</a:t>
            </a:r>
            <a:endParaRPr lang="en-US" sz="800" dirty="0"/>
          </a:p>
          <a:p>
            <a:pPr lvl="1"/>
            <a:r>
              <a:rPr lang="en-US" dirty="0">
                <a:solidFill>
                  <a:schemeClr val="accent1">
                    <a:lumMod val="75000"/>
                  </a:schemeClr>
                </a:solidFill>
              </a:rPr>
              <a:t>16 complex in-DRAM operations</a:t>
            </a:r>
          </a:p>
          <a:p>
            <a:pPr lvl="1"/>
            <a:r>
              <a:rPr lang="en-US" dirty="0">
                <a:solidFill>
                  <a:schemeClr val="accent1">
                    <a:lumMod val="75000"/>
                  </a:schemeClr>
                </a:solidFill>
              </a:rPr>
              <a:t>7 commonly-used real-world applications</a:t>
            </a:r>
          </a:p>
          <a:p>
            <a:pPr lvl="1"/>
            <a:endParaRPr lang="en-US" sz="1000" dirty="0">
              <a:solidFill>
                <a:schemeClr val="accent1">
                  <a:lumMod val="75000"/>
                </a:schemeClr>
              </a:solidFill>
            </a:endParaRPr>
          </a:p>
          <a:p>
            <a:pPr marL="0" indent="0">
              <a:buNone/>
            </a:pPr>
            <a:r>
              <a:rPr lang="en-US" b="1" dirty="0"/>
              <a:t>SIMDRAM provides:</a:t>
            </a:r>
          </a:p>
          <a:p>
            <a:pPr marL="0" indent="0">
              <a:buNone/>
            </a:pPr>
            <a:endParaRPr lang="en-US" sz="800" b="1" dirty="0"/>
          </a:p>
          <a:p>
            <a:r>
              <a:rPr lang="en-US" b="1" dirty="0">
                <a:solidFill>
                  <a:schemeClr val="accent6">
                    <a:lumMod val="75000"/>
                  </a:schemeClr>
                </a:solidFill>
              </a:rPr>
              <a:t>88×</a:t>
            </a:r>
            <a:r>
              <a:rPr lang="en-US" dirty="0">
                <a:solidFill>
                  <a:schemeClr val="accent6">
                    <a:lumMod val="75000"/>
                  </a:schemeClr>
                </a:solidFill>
              </a:rPr>
              <a:t> </a:t>
            </a:r>
            <a:r>
              <a:rPr lang="en-US" dirty="0"/>
              <a:t>and </a:t>
            </a:r>
            <a:r>
              <a:rPr lang="en-US" b="1" dirty="0">
                <a:solidFill>
                  <a:schemeClr val="accent6">
                    <a:lumMod val="75000"/>
                  </a:schemeClr>
                </a:solidFill>
              </a:rPr>
              <a:t>5.8×</a:t>
            </a:r>
            <a:r>
              <a:rPr lang="en-US" dirty="0"/>
              <a:t> the </a:t>
            </a:r>
            <a:r>
              <a:rPr lang="en-US" b="1" dirty="0">
                <a:solidFill>
                  <a:schemeClr val="accent1">
                    <a:lumMod val="75000"/>
                  </a:schemeClr>
                </a:solidFill>
              </a:rPr>
              <a:t>throughput</a:t>
            </a:r>
            <a:r>
              <a:rPr lang="en-US" dirty="0"/>
              <a:t> of a </a:t>
            </a:r>
            <a:r>
              <a:rPr lang="en-US" b="1" dirty="0">
                <a:solidFill>
                  <a:srgbClr val="C00000"/>
                </a:solidFill>
              </a:rPr>
              <a:t>CPU</a:t>
            </a:r>
            <a:r>
              <a:rPr lang="en-US" dirty="0"/>
              <a:t> and a</a:t>
            </a:r>
            <a:r>
              <a:rPr lang="en-US" b="1" dirty="0">
                <a:solidFill>
                  <a:srgbClr val="C00000"/>
                </a:solidFill>
              </a:rPr>
              <a:t> high-end GPU</a:t>
            </a:r>
            <a:r>
              <a:rPr lang="en-US" dirty="0"/>
              <a:t>, respectively, over </a:t>
            </a:r>
            <a:r>
              <a:rPr lang="en-US" b="1" dirty="0"/>
              <a:t>16 operations</a:t>
            </a:r>
          </a:p>
          <a:p>
            <a:endParaRPr lang="en-US" sz="800" b="1" dirty="0"/>
          </a:p>
          <a:p>
            <a:r>
              <a:rPr lang="en-US" b="1" dirty="0">
                <a:solidFill>
                  <a:schemeClr val="accent6">
                    <a:lumMod val="75000"/>
                  </a:schemeClr>
                </a:solidFill>
              </a:rPr>
              <a:t>257×</a:t>
            </a:r>
            <a:r>
              <a:rPr lang="en-US" dirty="0">
                <a:solidFill>
                  <a:schemeClr val="accent6">
                    <a:lumMod val="75000"/>
                  </a:schemeClr>
                </a:solidFill>
              </a:rPr>
              <a:t> </a:t>
            </a:r>
            <a:r>
              <a:rPr lang="en-US" dirty="0"/>
              <a:t>and </a:t>
            </a:r>
            <a:r>
              <a:rPr lang="en-US" b="1" dirty="0">
                <a:solidFill>
                  <a:schemeClr val="accent6">
                    <a:lumMod val="75000"/>
                  </a:schemeClr>
                </a:solidFill>
              </a:rPr>
              <a:t>31× </a:t>
            </a:r>
            <a:r>
              <a:rPr lang="en-US" dirty="0"/>
              <a:t>the </a:t>
            </a:r>
            <a:r>
              <a:rPr lang="en-US" b="1" dirty="0">
                <a:solidFill>
                  <a:schemeClr val="accent1">
                    <a:lumMod val="75000"/>
                  </a:schemeClr>
                </a:solidFill>
              </a:rPr>
              <a:t>energy efficiency</a:t>
            </a:r>
            <a:r>
              <a:rPr lang="en-US" dirty="0">
                <a:solidFill>
                  <a:schemeClr val="accent1">
                    <a:lumMod val="75000"/>
                  </a:schemeClr>
                </a:solidFill>
              </a:rPr>
              <a:t> </a:t>
            </a:r>
            <a:r>
              <a:rPr lang="en-US" dirty="0"/>
              <a:t>of a </a:t>
            </a:r>
            <a:r>
              <a:rPr lang="en-US" b="1" dirty="0">
                <a:solidFill>
                  <a:srgbClr val="C00000"/>
                </a:solidFill>
              </a:rPr>
              <a:t>CPU</a:t>
            </a:r>
            <a:r>
              <a:rPr lang="en-US" dirty="0"/>
              <a:t> and a </a:t>
            </a:r>
            <a:r>
              <a:rPr lang="en-US" b="1" dirty="0">
                <a:solidFill>
                  <a:srgbClr val="C00000"/>
                </a:solidFill>
              </a:rPr>
              <a:t>high-end GPU</a:t>
            </a:r>
            <a:r>
              <a:rPr lang="en-US" dirty="0"/>
              <a:t>, respectively, over</a:t>
            </a:r>
            <a:r>
              <a:rPr lang="en-US" b="1" dirty="0"/>
              <a:t> 16 operations</a:t>
            </a:r>
          </a:p>
          <a:p>
            <a:endParaRPr lang="en-US" sz="800" b="1" dirty="0"/>
          </a:p>
          <a:p>
            <a:r>
              <a:rPr lang="en-US" b="1" dirty="0">
                <a:solidFill>
                  <a:schemeClr val="accent6">
                    <a:lumMod val="75000"/>
                  </a:schemeClr>
                </a:solidFill>
              </a:rPr>
              <a:t>21× </a:t>
            </a:r>
            <a:r>
              <a:rPr lang="en-US" dirty="0"/>
              <a:t>and </a:t>
            </a:r>
            <a:r>
              <a:rPr lang="en-US" b="1" dirty="0">
                <a:solidFill>
                  <a:schemeClr val="accent6">
                    <a:lumMod val="75000"/>
                  </a:schemeClr>
                </a:solidFill>
              </a:rPr>
              <a:t>2.1×</a:t>
            </a:r>
            <a:r>
              <a:rPr lang="en-US" dirty="0"/>
              <a:t> the </a:t>
            </a:r>
            <a:r>
              <a:rPr lang="en-US" b="1" dirty="0">
                <a:solidFill>
                  <a:schemeClr val="accent1">
                    <a:lumMod val="75000"/>
                  </a:schemeClr>
                </a:solidFill>
              </a:rPr>
              <a:t>performance</a:t>
            </a:r>
            <a:r>
              <a:rPr lang="en-US" dirty="0"/>
              <a:t> of a </a:t>
            </a:r>
            <a:r>
              <a:rPr lang="en-US" b="1" dirty="0">
                <a:solidFill>
                  <a:srgbClr val="C00000"/>
                </a:solidFill>
              </a:rPr>
              <a:t>CPU</a:t>
            </a:r>
            <a:r>
              <a:rPr lang="en-US" dirty="0"/>
              <a:t> an a </a:t>
            </a:r>
            <a:r>
              <a:rPr lang="en-US" b="1" dirty="0">
                <a:solidFill>
                  <a:srgbClr val="C00000"/>
                </a:solidFill>
              </a:rPr>
              <a:t>high-end GPU</a:t>
            </a:r>
            <a:r>
              <a:rPr lang="en-US" dirty="0"/>
              <a:t>, over </a:t>
            </a:r>
            <a:r>
              <a:rPr lang="en-US" b="1" dirty="0"/>
              <a:t>seven real-world applications</a:t>
            </a:r>
          </a:p>
          <a:p>
            <a:endParaRPr lang="en-US" sz="3200" dirty="0">
              <a:solidFill>
                <a:schemeClr val="accent1">
                  <a:lumMod val="75000"/>
                </a:schemeClr>
              </a:solidFill>
            </a:endParaRPr>
          </a:p>
          <a:p>
            <a:endParaRPr lang="en-US" dirty="0"/>
          </a:p>
          <a:p>
            <a:endParaRPr lang="en-US" dirty="0"/>
          </a:p>
          <a:p>
            <a:endParaRPr lang="en-US" dirty="0"/>
          </a:p>
        </p:txBody>
      </p:sp>
      <p:sp>
        <p:nvSpPr>
          <p:cNvPr id="4" name="Slide Number Placeholder 2">
            <a:extLst>
              <a:ext uri="{FF2B5EF4-FFF2-40B4-BE49-F238E27FC236}">
                <a16:creationId xmlns:a16="http://schemas.microsoft.com/office/drawing/2014/main" id="{C06FDFAA-E131-3ECE-F192-79AB2C43DDD0}"/>
              </a:ext>
            </a:extLst>
          </p:cNvPr>
          <p:cNvSpPr txBox="1">
            <a:spLocks/>
          </p:cNvSpPr>
          <p:nvPr/>
        </p:nvSpPr>
        <p:spPr>
          <a:xfrm>
            <a:off x="7006213" y="6448251"/>
            <a:ext cx="2057400"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defTabSz="457200">
              <a:defRPr/>
            </a:pPr>
            <a:fld id="{FDEAB76D-489F-BC47-AE8A-9A4958F60173}" type="slidenum">
              <a:rPr lang="en-CH" sz="1600" smtClean="0">
                <a:latin typeface="Garamond" panose="02020404030301010803" pitchFamily="18" charset="0"/>
                <a:ea typeface="Tahoma" panose="020B0604030504040204" pitchFamily="34" charset="0"/>
                <a:cs typeface="Tahoma" panose="020B0604030504040204" pitchFamily="34" charset="0"/>
              </a:rPr>
              <a:pPr algn="r" defTabSz="457200">
                <a:defRPr/>
              </a:pPr>
              <a:t>49</a:t>
            </a:fld>
            <a:endParaRPr lang="en-CH" sz="1600">
              <a:latin typeface="Garamond" panose="02020404030301010803" pitchFamily="18"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8163718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dirty="0">
                <a:solidFill>
                  <a:srgbClr val="1A5712"/>
                </a:solidFill>
                <a:latin typeface="Garamond"/>
                <a:cs typeface="Garamond"/>
              </a:rPr>
              <a:t>Today’s Systems: Bulk Data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Memory</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mn-ea"/>
              <a:cs typeface="+mn-cs"/>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30" name="TextBox 29"/>
          <p:cNvSpPr txBox="1"/>
          <p:nvPr/>
        </p:nvSpPr>
        <p:spPr>
          <a:xfrm>
            <a:off x="3731734" y="1507524"/>
            <a:ext cx="223971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1) High latency</a:t>
            </a: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2) High bandwidth utilization</a:t>
            </a: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452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3) Cache pollution</a:t>
            </a:r>
          </a:p>
        </p:txBody>
      </p:sp>
      <p:cxnSp>
        <p:nvCxnSpPr>
          <p:cNvPr id="35" name="Curved Connector 48"/>
          <p:cNvCxnSpPr>
            <a:stCxn id="34" idx="3"/>
            <a:endCxn id="21" idx="0"/>
          </p:cNvCxnSpPr>
          <p:nvPr/>
        </p:nvCxnSpPr>
        <p:spPr bwMode="auto">
          <a:xfrm flipH="1">
            <a:off x="2031232" y="2092649"/>
            <a:ext cx="799806" cy="1105497"/>
          </a:xfrm>
          <a:prstGeom prst="curvedConnector4">
            <a:avLst>
              <a:gd name="adj1" fmla="val -28582"/>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4) Unwanted data movement</a:t>
            </a:r>
          </a:p>
        </p:txBody>
      </p:sp>
      <p:sp>
        <p:nvSpPr>
          <p:cNvPr id="37" name="Slide Number Placeholder 3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3C8E0-6DD9-4302-9AA9-5177C785CB79}"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9" name="TextBox 38"/>
          <p:cNvSpPr txBox="1"/>
          <p:nvPr/>
        </p:nvSpPr>
        <p:spPr>
          <a:xfrm>
            <a:off x="179512" y="6093296"/>
            <a:ext cx="7584528"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mn-ea"/>
                <a:cs typeface="+mn-cs"/>
              </a:rPr>
              <a:t>1046ns, 3.6uJ    (for 4KB page copy via DMA)</a:t>
            </a:r>
          </a:p>
        </p:txBody>
      </p:sp>
    </p:spTree>
    <p:extLst>
      <p:ext uri="{BB962C8B-B14F-4D97-AF65-F5344CB8AC3E}">
        <p14:creationId xmlns:p14="http://schemas.microsoft.com/office/powerpoint/2010/main" val="746179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35BFE0-AC75-EA4D-B294-B564E8EA58A2}"/>
              </a:ext>
            </a:extLst>
          </p:cNvPr>
          <p:cNvSpPr>
            <a:spLocks noGrp="1"/>
          </p:cNvSpPr>
          <p:nvPr>
            <p:ph type="title"/>
          </p:nvPr>
        </p:nvSpPr>
        <p:spPr/>
        <p:txBody>
          <a:bodyPr/>
          <a:lstStyle/>
          <a:p>
            <a:r>
              <a:rPr lang="en-US" dirty="0"/>
              <a:t>More on SIMDRAM</a:t>
            </a:r>
          </a:p>
        </p:txBody>
      </p:sp>
      <p:sp>
        <p:nvSpPr>
          <p:cNvPr id="3" name="Content Placeholder 2">
            <a:extLst>
              <a:ext uri="{FF2B5EF4-FFF2-40B4-BE49-F238E27FC236}">
                <a16:creationId xmlns:a16="http://schemas.microsoft.com/office/drawing/2014/main" id="{38B4B9AD-DEF9-4C4F-9DC2-DABFA4D56025}"/>
              </a:ext>
            </a:extLst>
          </p:cNvPr>
          <p:cNvSpPr>
            <a:spLocks noGrp="1"/>
          </p:cNvSpPr>
          <p:nvPr>
            <p:ph idx="1"/>
          </p:nvPr>
        </p:nvSpPr>
        <p:spPr>
          <a:xfrm>
            <a:off x="228600" y="1052736"/>
            <a:ext cx="8610600" cy="4876800"/>
          </a:xfrm>
        </p:spPr>
        <p:txBody>
          <a:bodyPr/>
          <a:lstStyle/>
          <a:p>
            <a:r>
              <a:rPr lang="en-US" sz="1500" dirty="0" err="1"/>
              <a:t>Nastaran</a:t>
            </a:r>
            <a:r>
              <a:rPr lang="en-US" sz="1500" dirty="0"/>
              <a:t> </a:t>
            </a:r>
            <a:r>
              <a:rPr lang="en-US" sz="1500" dirty="0" err="1"/>
              <a:t>Hajinazar</a:t>
            </a:r>
            <a:r>
              <a:rPr lang="en-US" sz="1500" dirty="0"/>
              <a:t>, Geraldo F. Oliveira, Sven Gregorio, Joao </a:t>
            </a:r>
            <a:r>
              <a:rPr lang="en-US" sz="1500" dirty="0" err="1"/>
              <a:t>Dinis</a:t>
            </a:r>
            <a:r>
              <a:rPr lang="en-US" sz="1500" dirty="0"/>
              <a:t> Ferreira, Nika Mansouri </a:t>
            </a:r>
            <a:r>
              <a:rPr lang="en-US" sz="1500" dirty="0" err="1"/>
              <a:t>Ghiasi</a:t>
            </a:r>
            <a:r>
              <a:rPr lang="en-US" sz="1500" dirty="0"/>
              <a:t>, </a:t>
            </a:r>
            <a:r>
              <a:rPr lang="en-US" sz="1500" dirty="0" err="1"/>
              <a:t>Minesh</a:t>
            </a:r>
            <a:r>
              <a:rPr lang="en-US" sz="1500" dirty="0"/>
              <a:t> Patel, Mohammed </a:t>
            </a:r>
            <a:r>
              <a:rPr lang="en-US" sz="1500" dirty="0" err="1"/>
              <a:t>Alser</a:t>
            </a:r>
            <a:r>
              <a:rPr lang="en-US" sz="1500" dirty="0"/>
              <a:t>, </a:t>
            </a:r>
            <a:r>
              <a:rPr lang="en-US" sz="1500" dirty="0" err="1"/>
              <a:t>Saugata</a:t>
            </a:r>
            <a:r>
              <a:rPr lang="en-US" sz="1500" dirty="0"/>
              <a:t> Ghose, Juan Gomez-Luna, and Onur Mutlu,</a:t>
            </a:r>
            <a:br>
              <a:rPr lang="en-US" sz="1500" dirty="0"/>
            </a:br>
            <a:r>
              <a:rPr lang="en-US" sz="1500" b="1" dirty="0">
                <a:solidFill>
                  <a:srgbClr val="0432FF"/>
                </a:solidFill>
                <a:hlinkClick r:id="rId2">
                  <a:extLst>
                    <a:ext uri="{A12FA001-AC4F-418D-AE19-62706E023703}">
                      <ahyp:hlinkClr xmlns:ahyp="http://schemas.microsoft.com/office/drawing/2018/hyperlinkcolor" val="tx"/>
                    </a:ext>
                  </a:extLst>
                </a:hlinkClick>
              </a:rPr>
              <a:t>"SIMDRAM: An End-to-End Framework for Bit-Serial SIMD Computing in DRAM"</a:t>
            </a:r>
            <a:br>
              <a:rPr lang="en-US" sz="1500" dirty="0">
                <a:solidFill>
                  <a:srgbClr val="0432FF"/>
                </a:solidFill>
              </a:rPr>
            </a:br>
            <a:r>
              <a:rPr lang="en-US" sz="1500" i="1" dirty="0"/>
              <a:t>Proceedings of the </a:t>
            </a:r>
            <a:r>
              <a:rPr lang="en-US" sz="1500" i="1" dirty="0">
                <a:hlinkClick r:id="rId3"/>
              </a:rPr>
              <a:t>26th International Conference on Architectural Support for Programming Languages and Operating Systems</a:t>
            </a:r>
            <a:r>
              <a:rPr lang="en-US" sz="1500" i="1" dirty="0"/>
              <a:t> (</a:t>
            </a:r>
            <a:r>
              <a:rPr lang="en-US" sz="1500" b="1" i="1" dirty="0"/>
              <a:t>ASPLOS</a:t>
            </a:r>
            <a:r>
              <a:rPr lang="en-US" sz="1500" i="1" dirty="0"/>
              <a:t>)</a:t>
            </a:r>
            <a:r>
              <a:rPr lang="en-US" sz="1500" dirty="0"/>
              <a:t>, Virtual, March-April 2021.</a:t>
            </a:r>
            <a:br>
              <a:rPr lang="en-US" sz="1500" dirty="0"/>
            </a:br>
            <a:r>
              <a:rPr lang="en-US" sz="1500" dirty="0"/>
              <a:t>[</a:t>
            </a:r>
            <a:r>
              <a:rPr lang="en-US" sz="1500" dirty="0">
                <a:hlinkClick r:id="rId4"/>
              </a:rPr>
              <a:t>2-page Extended Abstract</a:t>
            </a:r>
            <a:r>
              <a:rPr lang="en-US" sz="1500" dirty="0"/>
              <a:t>]</a:t>
            </a:r>
            <a:br>
              <a:rPr lang="en-US" sz="1500" dirty="0"/>
            </a:br>
            <a:r>
              <a:rPr lang="en-US" sz="1500" dirty="0"/>
              <a:t>[</a:t>
            </a:r>
            <a:r>
              <a:rPr lang="en-US" sz="1500" dirty="0">
                <a:hlinkClick r:id="rId5"/>
              </a:rPr>
              <a:t>Short Talk Slides (pptx)</a:t>
            </a:r>
            <a:r>
              <a:rPr lang="en-US" sz="1500" dirty="0"/>
              <a:t> </a:t>
            </a:r>
            <a:r>
              <a:rPr lang="en-US" sz="1500" dirty="0">
                <a:hlinkClick r:id="rId6"/>
              </a:rPr>
              <a:t>(pdf)</a:t>
            </a:r>
            <a:r>
              <a:rPr lang="en-US" sz="1500" dirty="0"/>
              <a:t>]</a:t>
            </a:r>
            <a:br>
              <a:rPr lang="en-US" sz="1500" dirty="0"/>
            </a:br>
            <a:r>
              <a:rPr lang="en-US" sz="1500" dirty="0"/>
              <a:t>[</a:t>
            </a:r>
            <a:r>
              <a:rPr lang="en-US" sz="1500" dirty="0">
                <a:hlinkClick r:id="rId7"/>
              </a:rPr>
              <a:t>Talk Slides (pptx)</a:t>
            </a:r>
            <a:r>
              <a:rPr lang="en-US" sz="1500" dirty="0"/>
              <a:t> </a:t>
            </a:r>
            <a:r>
              <a:rPr lang="en-US" sz="1500" dirty="0">
                <a:hlinkClick r:id="rId8"/>
              </a:rPr>
              <a:t>(pdf)</a:t>
            </a:r>
            <a:r>
              <a:rPr lang="en-US" sz="1500" dirty="0"/>
              <a:t>]</a:t>
            </a:r>
            <a:br>
              <a:rPr lang="en-US" sz="1500" dirty="0"/>
            </a:br>
            <a:r>
              <a:rPr lang="en-US" sz="1500" dirty="0"/>
              <a:t>[</a:t>
            </a:r>
            <a:r>
              <a:rPr lang="en-US" sz="1500" dirty="0">
                <a:hlinkClick r:id="rId9"/>
              </a:rPr>
              <a:t>Short Talk Video</a:t>
            </a:r>
            <a:r>
              <a:rPr lang="en-US" sz="1500" dirty="0"/>
              <a:t> (5 mins)]</a:t>
            </a:r>
            <a:br>
              <a:rPr lang="en-US" sz="1500" dirty="0"/>
            </a:br>
            <a:r>
              <a:rPr lang="en-US" sz="1500" dirty="0"/>
              <a:t>[</a:t>
            </a:r>
            <a:r>
              <a:rPr lang="en-US" sz="1500" dirty="0">
                <a:hlinkClick r:id="rId10"/>
              </a:rPr>
              <a:t>Full Talk Video</a:t>
            </a:r>
            <a:r>
              <a:rPr lang="en-US" sz="1500" dirty="0"/>
              <a:t> (27 mins)]</a:t>
            </a:r>
          </a:p>
          <a:p>
            <a:pPr marL="0" indent="0">
              <a:buNone/>
            </a:pPr>
            <a:br>
              <a:rPr lang="en-US" sz="1700" dirty="0"/>
            </a:br>
            <a:endParaRPr lang="en-US" sz="1700" dirty="0"/>
          </a:p>
        </p:txBody>
      </p:sp>
      <p:sp>
        <p:nvSpPr>
          <p:cNvPr id="4" name="Slide Number Placeholder 3">
            <a:extLst>
              <a:ext uri="{FF2B5EF4-FFF2-40B4-BE49-F238E27FC236}">
                <a16:creationId xmlns:a16="http://schemas.microsoft.com/office/drawing/2014/main" id="{01A2CC07-ABC8-6047-856D-10E0B6E8E521}"/>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1F2D6C2E-4B30-5D40-A601-57FD66ECFD90}"/>
              </a:ext>
            </a:extLst>
          </p:cNvPr>
          <p:cNvPicPr>
            <a:picLocks noChangeAspect="1"/>
          </p:cNvPicPr>
          <p:nvPr/>
        </p:nvPicPr>
        <p:blipFill>
          <a:blip r:embed="rId11"/>
          <a:stretch>
            <a:fillRect/>
          </a:stretch>
        </p:blipFill>
        <p:spPr>
          <a:xfrm>
            <a:off x="304800" y="3934392"/>
            <a:ext cx="8218695" cy="2152195"/>
          </a:xfrm>
          <a:prstGeom prst="rect">
            <a:avLst/>
          </a:prstGeom>
        </p:spPr>
      </p:pic>
    </p:spTree>
    <p:extLst>
      <p:ext uri="{BB962C8B-B14F-4D97-AF65-F5344CB8AC3E}">
        <p14:creationId xmlns:p14="http://schemas.microsoft.com/office/powerpoint/2010/main" val="2250215636"/>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D96C9D-441C-2052-8D79-2803664FFA27}"/>
              </a:ext>
            </a:extLst>
          </p:cNvPr>
          <p:cNvSpPr>
            <a:spLocks noGrp="1"/>
          </p:cNvSpPr>
          <p:nvPr>
            <p:ph type="title"/>
          </p:nvPr>
        </p:nvSpPr>
        <p:spPr/>
        <p:txBody>
          <a:bodyPr/>
          <a:lstStyle/>
          <a:p>
            <a:r>
              <a:rPr lang="en-US" dirty="0"/>
              <a:t>SIMDRAM: Follow-Ups</a:t>
            </a:r>
          </a:p>
        </p:txBody>
      </p:sp>
      <p:sp>
        <p:nvSpPr>
          <p:cNvPr id="3" name="Content Placeholder 2">
            <a:extLst>
              <a:ext uri="{FF2B5EF4-FFF2-40B4-BE49-F238E27FC236}">
                <a16:creationId xmlns:a16="http://schemas.microsoft.com/office/drawing/2014/main" id="{EF1BBCC4-DDF5-7E80-69E9-27FA9A4B6C5B}"/>
              </a:ext>
            </a:extLst>
          </p:cNvPr>
          <p:cNvSpPr>
            <a:spLocks noGrp="1"/>
          </p:cNvSpPr>
          <p:nvPr>
            <p:ph idx="1"/>
          </p:nvPr>
        </p:nvSpPr>
        <p:spPr>
          <a:xfrm>
            <a:off x="228600" y="1124744"/>
            <a:ext cx="8610600" cy="5123656"/>
          </a:xfrm>
        </p:spPr>
        <p:txBody>
          <a:bodyPr/>
          <a:lstStyle/>
          <a:p>
            <a:r>
              <a:rPr lang="en-US" dirty="0">
                <a:solidFill>
                  <a:srgbClr val="FF0000"/>
                </a:solidFill>
              </a:rPr>
              <a:t>Limitations of current substrate? </a:t>
            </a:r>
          </a:p>
          <a:p>
            <a:pPr lvl="1"/>
            <a:r>
              <a:rPr lang="en-US" dirty="0"/>
              <a:t>Computing granularity </a:t>
            </a:r>
          </a:p>
          <a:p>
            <a:pPr lvl="1"/>
            <a:r>
              <a:rPr lang="en-US" dirty="0"/>
              <a:t>Data layout conversion </a:t>
            </a:r>
          </a:p>
          <a:p>
            <a:pPr lvl="1"/>
            <a:r>
              <a:rPr lang="en-US" dirty="0"/>
              <a:t>High-latency bit-serial operations </a:t>
            </a:r>
          </a:p>
          <a:p>
            <a:pPr lvl="1"/>
            <a:r>
              <a:rPr lang="en-US" dirty="0"/>
              <a:t>Assembly-like programming model </a:t>
            </a:r>
          </a:p>
          <a:p>
            <a:pPr lvl="1"/>
            <a:r>
              <a:rPr lang="en-US" dirty="0"/>
              <a:t>Application scope </a:t>
            </a:r>
          </a:p>
          <a:p>
            <a:pPr lvl="1"/>
            <a:r>
              <a:rPr lang="en-US" dirty="0"/>
              <a:t>… </a:t>
            </a:r>
          </a:p>
          <a:p>
            <a:pPr marL="344487" lvl="1" indent="0">
              <a:buNone/>
            </a:pPr>
            <a:br>
              <a:rPr lang="en-US" dirty="0"/>
            </a:br>
            <a:endParaRPr lang="en-US" dirty="0"/>
          </a:p>
          <a:p>
            <a:r>
              <a:rPr lang="en-US" dirty="0"/>
              <a:t>We are working on </a:t>
            </a:r>
            <a:r>
              <a:rPr lang="en-US" dirty="0">
                <a:solidFill>
                  <a:srgbClr val="0000FF"/>
                </a:solidFill>
              </a:rPr>
              <a:t>even better processing-using-memory substrates</a:t>
            </a:r>
          </a:p>
          <a:p>
            <a:pPr lvl="1"/>
            <a:r>
              <a:rPr lang="en-US" dirty="0"/>
              <a:t>One step at a time!  </a:t>
            </a:r>
          </a:p>
        </p:txBody>
      </p:sp>
      <p:sp>
        <p:nvSpPr>
          <p:cNvPr id="4" name="Slide Number Placeholder 3">
            <a:extLst>
              <a:ext uri="{FF2B5EF4-FFF2-40B4-BE49-F238E27FC236}">
                <a16:creationId xmlns:a16="http://schemas.microsoft.com/office/drawing/2014/main" id="{529C167A-3B87-8E0F-17E7-BCE9958D8496}"/>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3788471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large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rigid</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access granularity</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SIMD Underutilization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data parallelism variation within and across applications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leads to throughput and energy waste </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Limited Computation Support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low-cost interconnects across columns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limits PUD operations to only parallel map constructs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Challenging Programming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due to a lack of compiler support for PUD systems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creates a burden on programmers, limiting PUD adoption  </a:t>
              </a:r>
            </a:p>
          </p:txBody>
        </p:sp>
      </p:grpSp>
    </p:spTree>
    <p:extLst>
      <p:ext uri="{BB962C8B-B14F-4D97-AF65-F5344CB8AC3E}">
        <p14:creationId xmlns:p14="http://schemas.microsoft.com/office/powerpoint/2010/main" val="758394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DA27BDA-16DC-B5B1-AEFB-E4E280A73B47}"/>
              </a:ext>
            </a:extLst>
          </p:cNvPr>
          <p:cNvSpPr>
            <a:spLocks noGrp="1"/>
          </p:cNvSpPr>
          <p:nvPr>
            <p:ph type="title"/>
          </p:nvPr>
        </p:nvSpPr>
        <p:spPr>
          <a:xfrm>
            <a:off x="169011" y="132334"/>
            <a:ext cx="8894602" cy="925840"/>
          </a:xfrm>
        </p:spPr>
        <p:txBody>
          <a:bodyPr>
            <a:noAutofit/>
          </a:bodyPr>
          <a:lstStyle/>
          <a:p>
            <a:r>
              <a:rPr lang="en-US" sz="3600" dirty="0"/>
              <a:t>Problem &amp; Goal</a:t>
            </a:r>
            <a:endParaRPr lang="en-US" sz="2800" dirty="0"/>
          </a:p>
        </p:txBody>
      </p:sp>
      <p:grpSp>
        <p:nvGrpSpPr>
          <p:cNvPr id="15" name="Group 14">
            <a:extLst>
              <a:ext uri="{FF2B5EF4-FFF2-40B4-BE49-F238E27FC236}">
                <a16:creationId xmlns:a16="http://schemas.microsoft.com/office/drawing/2014/main" id="{A9F2B501-992B-8A9F-D469-C8DA84A854DD}"/>
              </a:ext>
            </a:extLst>
          </p:cNvPr>
          <p:cNvGrpSpPr/>
          <p:nvPr/>
        </p:nvGrpSpPr>
        <p:grpSpPr>
          <a:xfrm>
            <a:off x="371659" y="1483413"/>
            <a:ext cx="8400681" cy="2135963"/>
            <a:chOff x="371659" y="2793488"/>
            <a:chExt cx="8400681" cy="1324262"/>
          </a:xfrm>
        </p:grpSpPr>
        <p:sp>
          <p:nvSpPr>
            <p:cNvPr id="16" name="Rounded Rectangle 15">
              <a:extLst>
                <a:ext uri="{FF2B5EF4-FFF2-40B4-BE49-F238E27FC236}">
                  <a16:creationId xmlns:a16="http://schemas.microsoft.com/office/drawing/2014/main" id="{B0F002B2-5169-2FC8-1997-8D709CDC0314}"/>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Processing-Using-DRAM’s </a:t>
              </a:r>
              <a:r>
                <a:rPr kumimoji="0" lang="en-US" sz="2300" b="1" i="0" u="sng" strike="noStrike" kern="0" cap="none" spc="0" normalizeH="0" baseline="0" noProof="0" dirty="0">
                  <a:ln>
                    <a:noFill/>
                  </a:ln>
                  <a:solidFill>
                    <a:srgbClr val="E16161"/>
                  </a:solidFill>
                  <a:effectLst/>
                  <a:uLnTx/>
                  <a:uFillTx/>
                  <a:latin typeface="Avenir Next" panose="020B0503020202020204" pitchFamily="34" charset="0"/>
                  <a:ea typeface="+mn-ea"/>
                  <a:cs typeface="+mn-cs"/>
                </a:rPr>
                <a:t>large and rigid granularity</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limits its applicability and </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efficiency for different applications</a:t>
              </a:r>
            </a:p>
          </p:txBody>
        </p:sp>
        <p:sp>
          <p:nvSpPr>
            <p:cNvPr id="17" name="TextBox 16">
              <a:extLst>
                <a:ext uri="{FF2B5EF4-FFF2-40B4-BE49-F238E27FC236}">
                  <a16:creationId xmlns:a16="http://schemas.microsoft.com/office/drawing/2014/main" id="{27E8D1D5-EACE-7588-047F-96B87F1F845A}"/>
                </a:ext>
              </a:extLst>
            </p:cNvPr>
            <p:cNvSpPr txBox="1"/>
            <p:nvPr/>
          </p:nvSpPr>
          <p:spPr>
            <a:xfrm rot="16200000">
              <a:off x="2949" y="3238578"/>
              <a:ext cx="125951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Problem</a:t>
              </a:r>
            </a:p>
          </p:txBody>
        </p:sp>
      </p:grpSp>
      <p:grpSp>
        <p:nvGrpSpPr>
          <p:cNvPr id="18" name="Group 17">
            <a:extLst>
              <a:ext uri="{FF2B5EF4-FFF2-40B4-BE49-F238E27FC236}">
                <a16:creationId xmlns:a16="http://schemas.microsoft.com/office/drawing/2014/main" id="{5AFC4614-77B7-CF4A-E6A0-3E3A9B713755}"/>
              </a:ext>
            </a:extLst>
          </p:cNvPr>
          <p:cNvGrpSpPr/>
          <p:nvPr/>
        </p:nvGrpSpPr>
        <p:grpSpPr>
          <a:xfrm>
            <a:off x="371659" y="3874060"/>
            <a:ext cx="8400681" cy="2240632"/>
            <a:chOff x="371659" y="2793619"/>
            <a:chExt cx="8400681" cy="1324131"/>
          </a:xfrm>
        </p:grpSpPr>
        <p:sp>
          <p:nvSpPr>
            <p:cNvPr id="19" name="Rounded Rectangle 18">
              <a:extLst>
                <a:ext uri="{FF2B5EF4-FFF2-40B4-BE49-F238E27FC236}">
                  <a16:creationId xmlns:a16="http://schemas.microsoft.com/office/drawing/2014/main" id="{FF68929E-3C26-B5C7-F271-20BAD6EDA40F}"/>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5CA2DB"/>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Design a </a:t>
              </a:r>
              <a:r>
                <a:rPr kumimoji="0" lang="en-US" sz="23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flexible PUD system</a:t>
              </a: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that </a:t>
              </a:r>
              <a:b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overcomes the three limitations caused by </a:t>
              </a:r>
              <a:b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3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large and rigid DRAM access granularity</a:t>
              </a:r>
              <a:endParaRPr kumimoji="0" lang="en-US" sz="2300" b="1" i="0" u="none" strike="noStrike" kern="0" cap="none" spc="0" normalizeH="0" baseline="0" noProof="0" dirty="0">
                <a:ln>
                  <a:noFill/>
                </a:ln>
                <a:solidFill>
                  <a:srgbClr val="1982C3"/>
                </a:solidFill>
                <a:effectLst/>
                <a:uLnTx/>
                <a:uFillTx/>
                <a:latin typeface="Avenir Next" panose="020B0503020202020204" pitchFamily="34" charset="0"/>
                <a:ea typeface="+mn-ea"/>
                <a:cs typeface="+mn-cs"/>
              </a:endParaRPr>
            </a:p>
          </p:txBody>
        </p:sp>
        <p:sp>
          <p:nvSpPr>
            <p:cNvPr id="20" name="TextBox 19">
              <a:extLst>
                <a:ext uri="{FF2B5EF4-FFF2-40B4-BE49-F238E27FC236}">
                  <a16:creationId xmlns:a16="http://schemas.microsoft.com/office/drawing/2014/main" id="{B2D99820-803A-F703-82D5-ABC4A7FF63F0}"/>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Goal</a:t>
              </a:r>
            </a:p>
          </p:txBody>
        </p:sp>
      </p:grpSp>
    </p:spTree>
    <p:extLst>
      <p:ext uri="{BB962C8B-B14F-4D97-AF65-F5344CB8AC3E}">
        <p14:creationId xmlns:p14="http://schemas.microsoft.com/office/powerpoint/2010/main" val="3985486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dirty="0"/>
              <a:t>MIMDRAM: </a:t>
            </a:r>
            <a:br>
              <a:rPr lang="en-US" sz="3600" dirty="0"/>
            </a:br>
            <a:r>
              <a:rPr lang="en-US" sz="2800" dirty="0"/>
              <a:t>Key Idea (I)</a:t>
            </a:r>
          </a:p>
        </p:txBody>
      </p:sp>
      <p:sp>
        <p:nvSpPr>
          <p:cNvPr id="6" name="Rounded Rectangle 5">
            <a:extLst>
              <a:ext uri="{FF2B5EF4-FFF2-40B4-BE49-F238E27FC236}">
                <a16:creationId xmlns:a16="http://schemas.microsoft.com/office/drawing/2014/main" id="{B4C51049-9585-2E46-A946-E7EC62EBA1E1}"/>
              </a:ext>
            </a:extLst>
          </p:cNvPr>
          <p:cNvSpPr/>
          <p:nvPr/>
        </p:nvSpPr>
        <p:spPr>
          <a:xfrm>
            <a:off x="0" y="1211374"/>
            <a:ext cx="9144000" cy="780739"/>
          </a:xfrm>
          <a:prstGeom prst="roundRect">
            <a:avLst>
              <a:gd name="adj" fmla="val 9020"/>
            </a:avLst>
          </a:prstGeom>
          <a:noFill/>
          <a:ln w="381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DRAM’s hierarchical organization can enable</a:t>
            </a:r>
            <a:br>
              <a:rPr kumimoji="0" lang="en-US" sz="2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000000"/>
                </a:solidFill>
                <a:effectLst/>
                <a:uLnTx/>
                <a:uFillTx/>
                <a:latin typeface="Avenir Next" panose="020B0503020202020204" pitchFamily="34" charset="0"/>
                <a:ea typeface="+mn-ea"/>
                <a:cs typeface="+mn-cs"/>
              </a:rPr>
              <a:t>fine-grained access</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9241" y="2751056"/>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6769" y="2751056"/>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3441" y="2751056"/>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0969" y="2751056"/>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6840" y="2412494"/>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0640" y="2564894"/>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5885" y="2564894"/>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2985" y="2564894"/>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823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2329"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11F4708B-AC51-BD7D-82BC-C3872A929AE8}"/>
              </a:ext>
            </a:extLst>
          </p:cNvPr>
          <p:cNvCxnSpPr>
            <a:cxnSpLocks/>
          </p:cNvCxnSpPr>
          <p:nvPr/>
        </p:nvCxnSpPr>
        <p:spPr>
          <a:xfrm flipV="1">
            <a:off x="487751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963C4B1D-F5CF-A223-C6CC-B01DF5CDD6E7}"/>
              </a:ext>
            </a:extLst>
          </p:cNvPr>
          <p:cNvCxnSpPr>
            <a:cxnSpLocks/>
          </p:cNvCxnSpPr>
          <p:nvPr/>
        </p:nvCxnSpPr>
        <p:spPr>
          <a:xfrm flipV="1">
            <a:off x="641929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3886" y="313584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4978" y="2761209"/>
            <a:ext cx="5790027" cy="1402792"/>
            <a:chOff x="2134538" y="2243328"/>
            <a:chExt cx="57900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8" name="Group 227">
              <a:extLst>
                <a:ext uri="{FF2B5EF4-FFF2-40B4-BE49-F238E27FC236}">
                  <a16:creationId xmlns:a16="http://schemas.microsoft.com/office/drawing/2014/main" id="{FF97BF8E-55FF-2911-59F0-8724B5C0C7CE}"/>
                </a:ext>
              </a:extLst>
            </p:cNvPr>
            <p:cNvGrpSpPr/>
            <p:nvPr/>
          </p:nvGrpSpPr>
          <p:grpSpPr>
            <a:xfrm>
              <a:off x="5258738" y="2243328"/>
              <a:ext cx="1108299" cy="1490472"/>
              <a:chOff x="5258738" y="2243328"/>
              <a:chExt cx="1108299" cy="1490472"/>
            </a:xfrm>
          </p:grpSpPr>
          <p:grpSp>
            <p:nvGrpSpPr>
              <p:cNvPr id="242" name="Group 241">
                <a:extLst>
                  <a:ext uri="{FF2B5EF4-FFF2-40B4-BE49-F238E27FC236}">
                    <a16:creationId xmlns:a16="http://schemas.microsoft.com/office/drawing/2014/main" id="{262DAB03-507F-4E7F-8B1C-5D31F249993F}"/>
                  </a:ext>
                </a:extLst>
              </p:cNvPr>
              <p:cNvGrpSpPr/>
              <p:nvPr/>
            </p:nvGrpSpPr>
            <p:grpSpPr>
              <a:xfrm>
                <a:off x="5258738" y="3504497"/>
                <a:ext cx="1108299" cy="229303"/>
                <a:chOff x="5486400" y="3962400"/>
                <a:chExt cx="2209800" cy="457200"/>
              </a:xfrm>
            </p:grpSpPr>
            <p:sp>
              <p:nvSpPr>
                <p:cNvPr id="249" name="DRAM">
                  <a:extLst>
                    <a:ext uri="{FF2B5EF4-FFF2-40B4-BE49-F238E27FC236}">
                      <a16:creationId xmlns:a16="http://schemas.microsoft.com/office/drawing/2014/main" id="{0DA8D64E-DA02-2A95-8E23-7361CAA5A779}"/>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0" name="DRAM">
                  <a:extLst>
                    <a:ext uri="{FF2B5EF4-FFF2-40B4-BE49-F238E27FC236}">
                      <a16:creationId xmlns:a16="http://schemas.microsoft.com/office/drawing/2014/main" id="{62EE97B7-0559-823B-BE1B-EAC437C819C9}"/>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1" name="DRAM">
                  <a:extLst>
                    <a:ext uri="{FF2B5EF4-FFF2-40B4-BE49-F238E27FC236}">
                      <a16:creationId xmlns:a16="http://schemas.microsoft.com/office/drawing/2014/main" id="{F373AD3F-6B46-2DD8-72AB-97521E485EDA}"/>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2" name="DRAM">
                  <a:extLst>
                    <a:ext uri="{FF2B5EF4-FFF2-40B4-BE49-F238E27FC236}">
                      <a16:creationId xmlns:a16="http://schemas.microsoft.com/office/drawing/2014/main" id="{D9BC8614-1F6A-6B15-241B-4624FD4C4D17}"/>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3" name="DRAM">
                  <a:extLst>
                    <a:ext uri="{FF2B5EF4-FFF2-40B4-BE49-F238E27FC236}">
                      <a16:creationId xmlns:a16="http://schemas.microsoft.com/office/drawing/2014/main" id="{B8DD34E4-3DA8-76F3-6132-F3E0619678D2}"/>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3" name="Group 242">
                <a:extLst>
                  <a:ext uri="{FF2B5EF4-FFF2-40B4-BE49-F238E27FC236}">
                    <a16:creationId xmlns:a16="http://schemas.microsoft.com/office/drawing/2014/main" id="{8D72FDB8-EF6D-DCBF-4989-AFBD5087B795}"/>
                  </a:ext>
                </a:extLst>
              </p:cNvPr>
              <p:cNvGrpSpPr/>
              <p:nvPr/>
            </p:nvGrpSpPr>
            <p:grpSpPr>
              <a:xfrm>
                <a:off x="5354281" y="2243328"/>
                <a:ext cx="917213" cy="1261169"/>
                <a:chOff x="5676900" y="990600"/>
                <a:chExt cx="1828800" cy="2971800"/>
              </a:xfrm>
            </p:grpSpPr>
            <p:cxnSp>
              <p:nvCxnSpPr>
                <p:cNvPr id="244" name="Straight Connector 243">
                  <a:extLst>
                    <a:ext uri="{FF2B5EF4-FFF2-40B4-BE49-F238E27FC236}">
                      <a16:creationId xmlns:a16="http://schemas.microsoft.com/office/drawing/2014/main" id="{A268F7DB-A70A-FCB0-D84A-365F49D0F920}"/>
                    </a:ext>
                  </a:extLst>
                </p:cNvPr>
                <p:cNvCxnSpPr>
                  <a:endCxn id="249"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1A0B5D32-0F2B-91D8-2B90-C74AD074BFA7}"/>
                    </a:ext>
                  </a:extLst>
                </p:cNvPr>
                <p:cNvCxnSpPr>
                  <a:endCxn id="251"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6CC2A6C1-740D-56FD-15BC-79F9F9C568F5}"/>
                    </a:ext>
                  </a:extLst>
                </p:cNvPr>
                <p:cNvCxnSpPr>
                  <a:endCxn id="252"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50946F3-46A4-D331-1C7B-2799016BBD36}"/>
                    </a:ext>
                  </a:extLst>
                </p:cNvPr>
                <p:cNvCxnSpPr>
                  <a:endCxn id="253"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8A87300C-D2A4-7F97-6944-20BF6F24F3B9}"/>
                    </a:ext>
                  </a:extLst>
                </p:cNvPr>
                <p:cNvCxnSpPr>
                  <a:endCxn id="250"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9" name="Group 228">
              <a:extLst>
                <a:ext uri="{FF2B5EF4-FFF2-40B4-BE49-F238E27FC236}">
                  <a16:creationId xmlns:a16="http://schemas.microsoft.com/office/drawing/2014/main" id="{E634D07A-4DB3-7D2A-0949-2639BE667640}"/>
                </a:ext>
              </a:extLst>
            </p:cNvPr>
            <p:cNvGrpSpPr/>
            <p:nvPr/>
          </p:nvGrpSpPr>
          <p:grpSpPr>
            <a:xfrm>
              <a:off x="6816266" y="2243328"/>
              <a:ext cx="1108299" cy="1490472"/>
              <a:chOff x="6816266" y="2243328"/>
              <a:chExt cx="1108299" cy="1490472"/>
            </a:xfrm>
          </p:grpSpPr>
          <p:grpSp>
            <p:nvGrpSpPr>
              <p:cNvPr id="230" name="Group 229">
                <a:extLst>
                  <a:ext uri="{FF2B5EF4-FFF2-40B4-BE49-F238E27FC236}">
                    <a16:creationId xmlns:a16="http://schemas.microsoft.com/office/drawing/2014/main" id="{C81C3260-3881-C234-B441-6F47599092A2}"/>
                  </a:ext>
                </a:extLst>
              </p:cNvPr>
              <p:cNvGrpSpPr/>
              <p:nvPr/>
            </p:nvGrpSpPr>
            <p:grpSpPr>
              <a:xfrm>
                <a:off x="6816266" y="3504497"/>
                <a:ext cx="1108299" cy="229303"/>
                <a:chOff x="5486400" y="3962400"/>
                <a:chExt cx="2209800" cy="457200"/>
              </a:xfrm>
            </p:grpSpPr>
            <p:sp>
              <p:nvSpPr>
                <p:cNvPr id="237" name="DRAM">
                  <a:extLst>
                    <a:ext uri="{FF2B5EF4-FFF2-40B4-BE49-F238E27FC236}">
                      <a16:creationId xmlns:a16="http://schemas.microsoft.com/office/drawing/2014/main" id="{1EBE208B-E1EB-1C36-B88C-6259EB0B7EE7}"/>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8" name="DRAM">
                  <a:extLst>
                    <a:ext uri="{FF2B5EF4-FFF2-40B4-BE49-F238E27FC236}">
                      <a16:creationId xmlns:a16="http://schemas.microsoft.com/office/drawing/2014/main" id="{5A46B2E6-5F4F-B3DD-CA93-2A2A81C0FA12}"/>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9" name="DRAM">
                  <a:extLst>
                    <a:ext uri="{FF2B5EF4-FFF2-40B4-BE49-F238E27FC236}">
                      <a16:creationId xmlns:a16="http://schemas.microsoft.com/office/drawing/2014/main" id="{257EC04E-BDC2-D9C1-057D-D2CB9CB08ED3}"/>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0" name="DRAM">
                  <a:extLst>
                    <a:ext uri="{FF2B5EF4-FFF2-40B4-BE49-F238E27FC236}">
                      <a16:creationId xmlns:a16="http://schemas.microsoft.com/office/drawing/2014/main" id="{9F6ABAB8-F9F2-516D-1ACB-5054CE8ADFEA}"/>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1" name="DRAM">
                  <a:extLst>
                    <a:ext uri="{FF2B5EF4-FFF2-40B4-BE49-F238E27FC236}">
                      <a16:creationId xmlns:a16="http://schemas.microsoft.com/office/drawing/2014/main" id="{504B41EC-4607-5BC8-72FC-9325A53CC579}"/>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1" name="Group 230">
                <a:extLst>
                  <a:ext uri="{FF2B5EF4-FFF2-40B4-BE49-F238E27FC236}">
                    <a16:creationId xmlns:a16="http://schemas.microsoft.com/office/drawing/2014/main" id="{A1B34F0B-5F3A-5C90-7F14-FC4961989315}"/>
                  </a:ext>
                </a:extLst>
              </p:cNvPr>
              <p:cNvGrpSpPr/>
              <p:nvPr/>
            </p:nvGrpSpPr>
            <p:grpSpPr>
              <a:xfrm>
                <a:off x="6911809" y="2243328"/>
                <a:ext cx="917213" cy="1261169"/>
                <a:chOff x="5676900" y="990600"/>
                <a:chExt cx="1828800" cy="2971800"/>
              </a:xfrm>
            </p:grpSpPr>
            <p:cxnSp>
              <p:nvCxnSpPr>
                <p:cNvPr id="232" name="Straight Connector 231">
                  <a:extLst>
                    <a:ext uri="{FF2B5EF4-FFF2-40B4-BE49-F238E27FC236}">
                      <a16:creationId xmlns:a16="http://schemas.microsoft.com/office/drawing/2014/main" id="{AD1D91C9-82D7-09EF-88C6-0428899EB354}"/>
                    </a:ext>
                  </a:extLst>
                </p:cNvPr>
                <p:cNvCxnSpPr>
                  <a:endCxn id="23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774F19A8-68DB-00E3-C213-22C074ADB97F}"/>
                    </a:ext>
                  </a:extLst>
                </p:cNvPr>
                <p:cNvCxnSpPr>
                  <a:endCxn id="239"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A5DA0285-B085-EC48-91FF-9F0CC92EB738}"/>
                    </a:ext>
                  </a:extLst>
                </p:cNvPr>
                <p:cNvCxnSpPr>
                  <a:endCxn id="24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49C1749-69C5-EAAB-4D35-27600BEF8586}"/>
                    </a:ext>
                  </a:extLst>
                </p:cNvPr>
                <p:cNvCxnSpPr>
                  <a:endCxn id="24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242A0A46-2A2B-96EF-CC8F-D6F01DC498A9}"/>
                    </a:ext>
                  </a:extLst>
                </p:cNvPr>
                <p:cNvCxnSpPr>
                  <a:endCxn id="23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9239" y="3438966"/>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6767" y="3438966"/>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94" name="Group 293">
            <a:extLst>
              <a:ext uri="{FF2B5EF4-FFF2-40B4-BE49-F238E27FC236}">
                <a16:creationId xmlns:a16="http://schemas.microsoft.com/office/drawing/2014/main" id="{434CD3E1-58A4-180E-5760-DE05E3033317}"/>
              </a:ext>
            </a:extLst>
          </p:cNvPr>
          <p:cNvGrpSpPr/>
          <p:nvPr/>
        </p:nvGrpSpPr>
        <p:grpSpPr>
          <a:xfrm>
            <a:off x="4753439" y="3438966"/>
            <a:ext cx="1414038" cy="191087"/>
            <a:chOff x="4952999" y="2017072"/>
            <a:chExt cx="1414038" cy="191087"/>
          </a:xfrm>
        </p:grpSpPr>
        <p:sp>
          <p:nvSpPr>
            <p:cNvPr id="295" name="DRAM">
              <a:extLst>
                <a:ext uri="{FF2B5EF4-FFF2-40B4-BE49-F238E27FC236}">
                  <a16:creationId xmlns:a16="http://schemas.microsoft.com/office/drawing/2014/main" id="{A8F56BE3-A232-C79E-7EB6-4CA3AD81E997}"/>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6" name="Straight Connector 295">
              <a:extLst>
                <a:ext uri="{FF2B5EF4-FFF2-40B4-BE49-F238E27FC236}">
                  <a16:creationId xmlns:a16="http://schemas.microsoft.com/office/drawing/2014/main" id="{B2B09B09-3185-2AD0-8000-E94429BF2DC7}"/>
                </a:ext>
              </a:extLst>
            </p:cNvPr>
            <p:cNvCxnSpPr>
              <a:cxnSpLocks/>
              <a:stCxn id="301" idx="6"/>
              <a:endCxn id="295"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97" name="Oval 296">
              <a:extLst>
                <a:ext uri="{FF2B5EF4-FFF2-40B4-BE49-F238E27FC236}">
                  <a16:creationId xmlns:a16="http://schemas.microsoft.com/office/drawing/2014/main" id="{6D3191D0-56F7-A3F9-4B2A-0C1A649A47F5}"/>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Oval 297">
              <a:extLst>
                <a:ext uri="{FF2B5EF4-FFF2-40B4-BE49-F238E27FC236}">
                  <a16:creationId xmlns:a16="http://schemas.microsoft.com/office/drawing/2014/main" id="{F243E6E8-9DD5-9426-4070-EBD66245807D}"/>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9" name="Oval 298">
              <a:extLst>
                <a:ext uri="{FF2B5EF4-FFF2-40B4-BE49-F238E27FC236}">
                  <a16:creationId xmlns:a16="http://schemas.microsoft.com/office/drawing/2014/main" id="{35E99F43-0613-95BC-AC9A-A0A3D49C744D}"/>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0" name="Oval 299">
              <a:extLst>
                <a:ext uri="{FF2B5EF4-FFF2-40B4-BE49-F238E27FC236}">
                  <a16:creationId xmlns:a16="http://schemas.microsoft.com/office/drawing/2014/main" id="{1DDB4055-1E2A-A102-CD59-95BFF6E3DA3B}"/>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1" name="Oval 300">
              <a:extLst>
                <a:ext uri="{FF2B5EF4-FFF2-40B4-BE49-F238E27FC236}">
                  <a16:creationId xmlns:a16="http://schemas.microsoft.com/office/drawing/2014/main" id="{7CB0AC50-7A9E-F089-F5EC-738687005F99}"/>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2" name="Group 301">
            <a:extLst>
              <a:ext uri="{FF2B5EF4-FFF2-40B4-BE49-F238E27FC236}">
                <a16:creationId xmlns:a16="http://schemas.microsoft.com/office/drawing/2014/main" id="{94B66537-AAF8-2B5B-6EDA-375EAA216F66}"/>
              </a:ext>
            </a:extLst>
          </p:cNvPr>
          <p:cNvGrpSpPr/>
          <p:nvPr/>
        </p:nvGrpSpPr>
        <p:grpSpPr>
          <a:xfrm>
            <a:off x="6310967" y="3438966"/>
            <a:ext cx="1414038" cy="191087"/>
            <a:chOff x="6510527" y="2017072"/>
            <a:chExt cx="1414038" cy="191087"/>
          </a:xfrm>
        </p:grpSpPr>
        <p:sp>
          <p:nvSpPr>
            <p:cNvPr id="303" name="DRAM">
              <a:extLst>
                <a:ext uri="{FF2B5EF4-FFF2-40B4-BE49-F238E27FC236}">
                  <a16:creationId xmlns:a16="http://schemas.microsoft.com/office/drawing/2014/main" id="{3DA73174-AD3F-43A2-3BB5-2BFA347B9DE1}"/>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4" name="Straight Connector 303">
              <a:extLst>
                <a:ext uri="{FF2B5EF4-FFF2-40B4-BE49-F238E27FC236}">
                  <a16:creationId xmlns:a16="http://schemas.microsoft.com/office/drawing/2014/main" id="{49BC8CA9-D5ED-218D-85A1-2B1450ACA3B5}"/>
                </a:ext>
              </a:extLst>
            </p:cNvPr>
            <p:cNvCxnSpPr>
              <a:cxnSpLocks/>
              <a:stCxn id="309" idx="6"/>
              <a:endCxn id="303"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5" name="Oval 304">
              <a:extLst>
                <a:ext uri="{FF2B5EF4-FFF2-40B4-BE49-F238E27FC236}">
                  <a16:creationId xmlns:a16="http://schemas.microsoft.com/office/drawing/2014/main" id="{5B28602A-D34C-B079-018B-E063FBADB582}"/>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61C81FF0-839E-BE43-1D30-B698656F6680}"/>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7" name="Oval 306">
              <a:extLst>
                <a:ext uri="{FF2B5EF4-FFF2-40B4-BE49-F238E27FC236}">
                  <a16:creationId xmlns:a16="http://schemas.microsoft.com/office/drawing/2014/main" id="{626FB3D7-7289-5F33-8C02-83DAD4384547}"/>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8" name="Oval 307">
              <a:extLst>
                <a:ext uri="{FF2B5EF4-FFF2-40B4-BE49-F238E27FC236}">
                  <a16:creationId xmlns:a16="http://schemas.microsoft.com/office/drawing/2014/main" id="{83AC72C1-4687-1906-BFD2-688C5891089D}"/>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9" name="Oval 308">
              <a:extLst>
                <a:ext uri="{FF2B5EF4-FFF2-40B4-BE49-F238E27FC236}">
                  <a16:creationId xmlns:a16="http://schemas.microsoft.com/office/drawing/2014/main" id="{22984117-D059-3881-2F09-FC8812879DDB}"/>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5363040" y="210769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18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sp>
        <p:nvSpPr>
          <p:cNvPr id="421" name="Rounded Rectangle 420">
            <a:extLst>
              <a:ext uri="{FF2B5EF4-FFF2-40B4-BE49-F238E27FC236}">
                <a16:creationId xmlns:a16="http://schemas.microsoft.com/office/drawing/2014/main" id="{28AB7A7F-81FF-E266-F4A2-105F190C073E}"/>
              </a:ext>
            </a:extLst>
          </p:cNvPr>
          <p:cNvSpPr/>
          <p:nvPr/>
        </p:nvSpPr>
        <p:spPr>
          <a:xfrm>
            <a:off x="1492047" y="2412494"/>
            <a:ext cx="1618285" cy="1480681"/>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22" name="TextBox 421">
            <a:extLst>
              <a:ext uri="{FF2B5EF4-FFF2-40B4-BE49-F238E27FC236}">
                <a16:creationId xmlns:a16="http://schemas.microsoft.com/office/drawing/2014/main" id="{8189EF48-97B5-ABC4-C69B-FCAD6BF7A53B}"/>
              </a:ext>
            </a:extLst>
          </p:cNvPr>
          <p:cNvSpPr txBox="1"/>
          <p:nvPr/>
        </p:nvSpPr>
        <p:spPr>
          <a:xfrm>
            <a:off x="1475587" y="2066068"/>
            <a:ext cx="163474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DRAM mat</a:t>
            </a:r>
          </a:p>
        </p:txBody>
      </p:sp>
      <p:sp>
        <p:nvSpPr>
          <p:cNvPr id="423" name="TextBox 422">
            <a:extLst>
              <a:ext uri="{FF2B5EF4-FFF2-40B4-BE49-F238E27FC236}">
                <a16:creationId xmlns:a16="http://schemas.microsoft.com/office/drawing/2014/main" id="{54DFF5B2-CBBD-B63D-9F7E-EE07071C0BA5}"/>
              </a:ext>
            </a:extLst>
          </p:cNvPr>
          <p:cNvSpPr txBox="1"/>
          <p:nvPr/>
        </p:nvSpPr>
        <p:spPr>
          <a:xfrm>
            <a:off x="3813" y="4673515"/>
            <a:ext cx="9136372" cy="646331"/>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Key Issue: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on a DRAM access, the global wordline propagates across all DRAM mats</a:t>
            </a:r>
          </a:p>
        </p:txBody>
      </p:sp>
      <p:sp>
        <p:nvSpPr>
          <p:cNvPr id="424" name="TextBox 423">
            <a:extLst>
              <a:ext uri="{FF2B5EF4-FFF2-40B4-BE49-F238E27FC236}">
                <a16:creationId xmlns:a16="http://schemas.microsoft.com/office/drawing/2014/main" id="{07E5F1AA-BB4D-7410-5A47-B04E746A3311}"/>
              </a:ext>
            </a:extLst>
          </p:cNvPr>
          <p:cNvSpPr txBox="1"/>
          <p:nvPr/>
        </p:nvSpPr>
        <p:spPr>
          <a:xfrm>
            <a:off x="0" y="5642329"/>
            <a:ext cx="9144000" cy="777240"/>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DRAM: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segments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global wordline to access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individual</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mats</a:t>
            </a:r>
          </a:p>
        </p:txBody>
      </p:sp>
      <p:grpSp>
        <p:nvGrpSpPr>
          <p:cNvPr id="446" name="Group 445">
            <a:extLst>
              <a:ext uri="{FF2B5EF4-FFF2-40B4-BE49-F238E27FC236}">
                <a16:creationId xmlns:a16="http://schemas.microsoft.com/office/drawing/2014/main" id="{7C621D1A-6C7D-D1DB-D7D7-8CC078DA18EC}"/>
              </a:ext>
            </a:extLst>
          </p:cNvPr>
          <p:cNvGrpSpPr/>
          <p:nvPr/>
        </p:nvGrpSpPr>
        <p:grpSpPr>
          <a:xfrm>
            <a:off x="786595" y="4051113"/>
            <a:ext cx="6938410" cy="647381"/>
            <a:chOff x="757719" y="4572696"/>
            <a:chExt cx="6938410" cy="647381"/>
          </a:xfrm>
        </p:grpSpPr>
        <p:grpSp>
          <p:nvGrpSpPr>
            <p:cNvPr id="444" name="Group 443">
              <a:extLst>
                <a:ext uri="{FF2B5EF4-FFF2-40B4-BE49-F238E27FC236}">
                  <a16:creationId xmlns:a16="http://schemas.microsoft.com/office/drawing/2014/main" id="{001C9EF5-FFA4-7986-AF44-B66A506E66DD}"/>
                </a:ext>
              </a:extLst>
            </p:cNvPr>
            <p:cNvGrpSpPr/>
            <p:nvPr/>
          </p:nvGrpSpPr>
          <p:grpSpPr>
            <a:xfrm>
              <a:off x="1906102" y="4572696"/>
              <a:ext cx="5790027" cy="251465"/>
              <a:chOff x="1906102" y="4572696"/>
              <a:chExt cx="5790027" cy="251465"/>
            </a:xfrm>
          </p:grpSpPr>
          <p:grpSp>
            <p:nvGrpSpPr>
              <p:cNvPr id="434" name="Group 433">
                <a:extLst>
                  <a:ext uri="{FF2B5EF4-FFF2-40B4-BE49-F238E27FC236}">
                    <a16:creationId xmlns:a16="http://schemas.microsoft.com/office/drawing/2014/main" id="{2D7C9FF4-BFB9-3385-5E5D-CF6FF37484A0}"/>
                  </a:ext>
                </a:extLst>
              </p:cNvPr>
              <p:cNvGrpSpPr/>
              <p:nvPr/>
            </p:nvGrpSpPr>
            <p:grpSpPr>
              <a:xfrm>
                <a:off x="1906102" y="4572696"/>
                <a:ext cx="5790027" cy="251465"/>
                <a:chOff x="1906102" y="4605667"/>
                <a:chExt cx="5790027" cy="251465"/>
              </a:xfrm>
            </p:grpSpPr>
            <p:cxnSp>
              <p:nvCxnSpPr>
                <p:cNvPr id="426" name="Straight Connector 425">
                  <a:extLst>
                    <a:ext uri="{FF2B5EF4-FFF2-40B4-BE49-F238E27FC236}">
                      <a16:creationId xmlns:a16="http://schemas.microsoft.com/office/drawing/2014/main" id="{5B375868-B02D-4784-686E-FC1926E647D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0E763279-F41C-BF3E-B0EF-B374A54FB36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DE306FA7-AAB0-384E-027F-5A88B8AE6AB4}"/>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6A6E6B83-5062-940D-9AF1-E843C5AEC0B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C2FD01AC-B20A-B2FC-B9A3-80EED0BDD6B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7A3CFFE4-8286-DF63-43CC-7FC78A3C8CBA}"/>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EF463F03-614B-EAE1-FF88-9D8F24BBB05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ABD7054C-49EB-D248-FC75-5FBD11E035D8}"/>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36" name="Straight Connector 435">
                <a:extLst>
                  <a:ext uri="{FF2B5EF4-FFF2-40B4-BE49-F238E27FC236}">
                    <a16:creationId xmlns:a16="http://schemas.microsoft.com/office/drawing/2014/main" id="{62E565DE-C853-7FD6-ACCE-50572376A0A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45" name="TextBox 444">
              <a:extLst>
                <a:ext uri="{FF2B5EF4-FFF2-40B4-BE49-F238E27FC236}">
                  <a16:creationId xmlns:a16="http://schemas.microsoft.com/office/drawing/2014/main" id="{382C8B35-E844-9CFD-7E65-65D933CC057A}"/>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
        <p:nvSpPr>
          <p:cNvPr id="447" name="Down Arrow 446">
            <a:extLst>
              <a:ext uri="{FF2B5EF4-FFF2-40B4-BE49-F238E27FC236}">
                <a16:creationId xmlns:a16="http://schemas.microsoft.com/office/drawing/2014/main" id="{9ED10959-7AB5-D44E-0DA7-A407A37174ED}"/>
              </a:ext>
            </a:extLst>
          </p:cNvPr>
          <p:cNvSpPr/>
          <p:nvPr/>
        </p:nvSpPr>
        <p:spPr>
          <a:xfrm>
            <a:off x="4425459" y="5311588"/>
            <a:ext cx="293083" cy="248845"/>
          </a:xfrm>
          <a:prstGeom prst="down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2425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2"/>
                                        </p:tgtEl>
                                        <p:attrNameLst>
                                          <p:attrName>style.visibility</p:attrName>
                                        </p:attrNameLst>
                                      </p:cBhvr>
                                      <p:to>
                                        <p:strVal val="visible"/>
                                      </p:to>
                                    </p:set>
                                    <p:animEffect transition="in" filter="wipe(up)">
                                      <p:cBhvr>
                                        <p:cTn id="25" dur="500"/>
                                        <p:tgtEl>
                                          <p:spTgt spid="222"/>
                                        </p:tgtEl>
                                      </p:cBhvr>
                                    </p:animEffect>
                                  </p:childTnLst>
                                </p:cTn>
                              </p:par>
                              <p:par>
                                <p:cTn id="26" presetID="22" presetClass="entr" presetSubtype="8" fill="hold" nodeType="withEffect">
                                  <p:stCondLst>
                                    <p:cond delay="0"/>
                                  </p:stCondLst>
                                  <p:childTnLst>
                                    <p:set>
                                      <p:cBhvr>
                                        <p:cTn id="27" dur="1" fill="hold">
                                          <p:stCondLst>
                                            <p:cond delay="0"/>
                                          </p:stCondLst>
                                        </p:cTn>
                                        <p:tgtEl>
                                          <p:spTgt spid="294"/>
                                        </p:tgtEl>
                                        <p:attrNameLst>
                                          <p:attrName>style.visibility</p:attrName>
                                        </p:attrNameLst>
                                      </p:cBhvr>
                                      <p:to>
                                        <p:strVal val="visible"/>
                                      </p:to>
                                    </p:set>
                                    <p:animEffect transition="in" filter="wipe(left)">
                                      <p:cBhvr>
                                        <p:cTn id="28" dur="500"/>
                                        <p:tgtEl>
                                          <p:spTgt spid="294"/>
                                        </p:tgtEl>
                                      </p:cBhvr>
                                    </p:animEffect>
                                  </p:childTnLst>
                                </p:cTn>
                              </p:par>
                              <p:par>
                                <p:cTn id="29" presetID="22" presetClass="entr" presetSubtype="1" fill="hold" nodeType="with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wipe(up)">
                                      <p:cBhvr>
                                        <p:cTn id="31" dur="500"/>
                                        <p:tgtEl>
                                          <p:spTgt spid="223"/>
                                        </p:tgtEl>
                                      </p:cBhvr>
                                    </p:animEffect>
                                  </p:childTnLst>
                                </p:cTn>
                              </p:par>
                              <p:par>
                                <p:cTn id="32" presetID="22" presetClass="entr" presetSubtype="8" fill="hold" nodeType="withEffect">
                                  <p:stCondLst>
                                    <p:cond delay="0"/>
                                  </p:stCondLst>
                                  <p:childTnLst>
                                    <p:set>
                                      <p:cBhvr>
                                        <p:cTn id="33" dur="1" fill="hold">
                                          <p:stCondLst>
                                            <p:cond delay="0"/>
                                          </p:stCondLst>
                                        </p:cTn>
                                        <p:tgtEl>
                                          <p:spTgt spid="302"/>
                                        </p:tgtEl>
                                        <p:attrNameLst>
                                          <p:attrName>style.visibility</p:attrName>
                                        </p:attrNameLst>
                                      </p:cBhvr>
                                      <p:to>
                                        <p:strVal val="visible"/>
                                      </p:to>
                                    </p:set>
                                    <p:animEffect transition="in" filter="wipe(left)">
                                      <p:cBhvr>
                                        <p:cTn id="34" dur="500"/>
                                        <p:tgtEl>
                                          <p:spTgt spid="302"/>
                                        </p:tgtEl>
                                      </p:cBhvr>
                                    </p:animEffect>
                                  </p:childTnLst>
                                </p:cTn>
                              </p:par>
                              <p:par>
                                <p:cTn id="35" presetID="22" presetClass="entr" presetSubtype="1" fill="hold" nodeType="withEffect">
                                  <p:stCondLst>
                                    <p:cond delay="0"/>
                                  </p:stCondLst>
                                  <p:childTnLst>
                                    <p:set>
                                      <p:cBhvr>
                                        <p:cTn id="36" dur="1" fill="hold">
                                          <p:stCondLst>
                                            <p:cond delay="0"/>
                                          </p:stCondLst>
                                        </p:cTn>
                                        <p:tgtEl>
                                          <p:spTgt spid="225"/>
                                        </p:tgtEl>
                                        <p:attrNameLst>
                                          <p:attrName>style.visibility</p:attrName>
                                        </p:attrNameLst>
                                      </p:cBhvr>
                                      <p:to>
                                        <p:strVal val="visible"/>
                                      </p:to>
                                    </p:set>
                                    <p:animEffect transition="in" filter="wipe(up)">
                                      <p:cBhvr>
                                        <p:cTn id="37" dur="500"/>
                                        <p:tgtEl>
                                          <p:spTgt spid="22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23"/>
                                        </p:tgtEl>
                                        <p:attrNameLst>
                                          <p:attrName>style.visibility</p:attrName>
                                        </p:attrNameLst>
                                      </p:cBhvr>
                                      <p:to>
                                        <p:strVal val="visible"/>
                                      </p:to>
                                    </p:set>
                                    <p:animEffect transition="in" filter="fade">
                                      <p:cBhvr>
                                        <p:cTn id="40" dur="500"/>
                                        <p:tgtEl>
                                          <p:spTgt spid="42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24"/>
                                        </p:tgtEl>
                                        <p:attrNameLst>
                                          <p:attrName>style.visibility</p:attrName>
                                        </p:attrNameLst>
                                      </p:cBhvr>
                                      <p:to>
                                        <p:strVal val="visible"/>
                                      </p:to>
                                    </p:set>
                                    <p:animEffect transition="in" filter="fade">
                                      <p:cBhvr>
                                        <p:cTn id="45" dur="500"/>
                                        <p:tgtEl>
                                          <p:spTgt spid="42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7"/>
                                        </p:tgtEl>
                                        <p:attrNameLst>
                                          <p:attrName>style.visibility</p:attrName>
                                        </p:attrNameLst>
                                      </p:cBhvr>
                                      <p:to>
                                        <p:strVal val="visible"/>
                                      </p:to>
                                    </p:set>
                                    <p:animEffect transition="in" filter="fade">
                                      <p:cBhvr>
                                        <p:cTn id="48" dur="500"/>
                                        <p:tgtEl>
                                          <p:spTgt spid="44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22"/>
                                        </p:tgtEl>
                                        <p:attrNameLst>
                                          <p:attrName>style.visibility</p:attrName>
                                        </p:attrNameLst>
                                      </p:cBhvr>
                                      <p:to>
                                        <p:strVal val="visible"/>
                                      </p:to>
                                    </p:set>
                                    <p:animEffect transition="in" filter="fade">
                                      <p:cBhvr>
                                        <p:cTn id="51" dur="500"/>
                                        <p:tgtEl>
                                          <p:spTgt spid="42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21"/>
                                        </p:tgtEl>
                                        <p:attrNameLst>
                                          <p:attrName>style.visibility</p:attrName>
                                        </p:attrNameLst>
                                      </p:cBhvr>
                                      <p:to>
                                        <p:strVal val="visible"/>
                                      </p:to>
                                    </p:set>
                                    <p:animEffect transition="in" filter="fade">
                                      <p:cBhvr>
                                        <p:cTn id="54" dur="500"/>
                                        <p:tgtEl>
                                          <p:spTgt spid="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421" grpId="0" animBg="1"/>
      <p:bldP spid="422" grpId="0"/>
      <p:bldP spid="423" grpId="0"/>
      <p:bldP spid="424" grpId="0" animBg="1"/>
      <p:bldP spid="447"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3999" cy="925840"/>
          </a:xfrm>
        </p:spPr>
        <p:txBody>
          <a:bodyPr>
            <a:noAutofit/>
          </a:bodyPr>
          <a:lstStyle/>
          <a:p>
            <a:r>
              <a:rPr lang="en-US" sz="3600" dirty="0"/>
              <a:t>MIMDRAM: </a:t>
            </a:r>
            <a:br>
              <a:rPr lang="en-US" sz="3600" dirty="0"/>
            </a:br>
            <a:r>
              <a:rPr lang="en-US" sz="2800" dirty="0"/>
              <a:t>Key Idea (II)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261" y="2826701"/>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4789" y="2826701"/>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461" y="2826701"/>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8989" y="2826701"/>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4860" y="2488139"/>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8660" y="2640539"/>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3905" y="2640539"/>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005" y="2640539"/>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6250"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0349"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1906" y="3211493"/>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2998" y="2836854"/>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259" y="3514611"/>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4787" y="3514611"/>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424" name="TextBox 423">
            <a:extLst>
              <a:ext uri="{FF2B5EF4-FFF2-40B4-BE49-F238E27FC236}">
                <a16:creationId xmlns:a16="http://schemas.microsoft.com/office/drawing/2014/main" id="{07E5F1AA-BB4D-7410-5A47-B04E746A3311}"/>
              </a:ext>
            </a:extLst>
          </p:cNvPr>
          <p:cNvSpPr txBox="1"/>
          <p:nvPr/>
        </p:nvSpPr>
        <p:spPr>
          <a:xfrm>
            <a:off x="0" y="1323368"/>
            <a:ext cx="9144000" cy="777240"/>
          </a:xfrm>
          <a:prstGeom prst="rect">
            <a:avLst/>
          </a:prstGeom>
          <a:solidFill>
            <a:schemeClr val="bg1">
              <a:lumMod val="95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DRAM: </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segments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global wordline to access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individual</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DRAM mats</a:t>
            </a:r>
          </a:p>
        </p:txBody>
      </p:sp>
      <p:grpSp>
        <p:nvGrpSpPr>
          <p:cNvPr id="319" name="Group 318">
            <a:extLst>
              <a:ext uri="{FF2B5EF4-FFF2-40B4-BE49-F238E27FC236}">
                <a16:creationId xmlns:a16="http://schemas.microsoft.com/office/drawing/2014/main" id="{5CB0FDEC-5895-DCA8-211E-FA7597764EDD}"/>
              </a:ext>
            </a:extLst>
          </p:cNvPr>
          <p:cNvGrpSpPr/>
          <p:nvPr/>
        </p:nvGrpSpPr>
        <p:grpSpPr>
          <a:xfrm>
            <a:off x="4310251" y="2216008"/>
            <a:ext cx="4305183" cy="764735"/>
            <a:chOff x="4283355" y="2661946"/>
            <a:chExt cx="4305183" cy="764735"/>
          </a:xfrm>
        </p:grpSpPr>
        <p:sp>
          <p:nvSpPr>
            <p:cNvPr id="330" name="TextBox 329">
              <a:extLst>
                <a:ext uri="{FF2B5EF4-FFF2-40B4-BE49-F238E27FC236}">
                  <a16:creationId xmlns:a16="http://schemas.microsoft.com/office/drawing/2014/main" id="{170B0079-999B-634A-50ED-EC07C4B48580}"/>
                </a:ext>
              </a:extLst>
            </p:cNvPr>
            <p:cNvSpPr txBox="1"/>
            <p:nvPr/>
          </p:nvSpPr>
          <p:spPr>
            <a:xfrm>
              <a:off x="4283355" y="2661946"/>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17" name="Rounded Rectangle 316">
              <a:extLst>
                <a:ext uri="{FF2B5EF4-FFF2-40B4-BE49-F238E27FC236}">
                  <a16:creationId xmlns:a16="http://schemas.microsoft.com/office/drawing/2014/main" id="{EC1E66E7-E25C-9EE1-ECB3-D5EC14BEF419}"/>
                </a:ext>
              </a:extLst>
            </p:cNvPr>
            <p:cNvSpPr/>
            <p:nvPr/>
          </p:nvSpPr>
          <p:spPr>
            <a:xfrm>
              <a:off x="4645785" y="3154544"/>
              <a:ext cx="1942043" cy="272137"/>
            </a:xfrm>
            <a:prstGeom prst="roundRect">
              <a:avLst/>
            </a:prstGeom>
            <a:noFill/>
            <a:ln w="38100">
              <a:solidFill>
                <a:srgbClr val="E1616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320" name="Rectangle 319">
            <a:extLst>
              <a:ext uri="{FF2B5EF4-FFF2-40B4-BE49-F238E27FC236}">
                <a16:creationId xmlns:a16="http://schemas.microsoft.com/office/drawing/2014/main" id="{44C2EA2F-00A4-DCDF-747B-A44DEA526E5E}"/>
              </a:ext>
            </a:extLst>
          </p:cNvPr>
          <p:cNvSpPr/>
          <p:nvPr/>
        </p:nvSpPr>
        <p:spPr>
          <a:xfrm>
            <a:off x="-71" y="4713155"/>
            <a:ext cx="9188383"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energy-efficient DRAM access: </a:t>
            </a:r>
          </a:p>
        </p:txBody>
      </p:sp>
      <p:sp>
        <p:nvSpPr>
          <p:cNvPr id="321" name="Rectangle 320">
            <a:extLst>
              <a:ext uri="{FF2B5EF4-FFF2-40B4-BE49-F238E27FC236}">
                <a16:creationId xmlns:a16="http://schemas.microsoft.com/office/drawing/2014/main" id="{A9C6A0F9-AA90-5B3A-4264-407E3DD047AA}"/>
              </a:ext>
            </a:extLst>
          </p:cNvPr>
          <p:cNvSpPr/>
          <p:nvPr/>
        </p:nvSpPr>
        <p:spPr>
          <a:xfrm>
            <a:off x="-3491" y="5089476"/>
            <a:ext cx="9144000" cy="138499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[Cooper-</a:t>
            </a:r>
            <a:r>
              <a:rPr kumimoji="0" lang="en-US" sz="14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Balis</a:t>
            </a: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2010]: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Fine-Grained Activation for Power Reduction in DRAM</a:t>
            </a:r>
            <a:b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a:t>
            </a:r>
            <a:r>
              <a:rPr kumimoji="0" lang="en-US" sz="1400" b="1" i="0" u="none" strike="noStrike" kern="1200" cap="none" spc="0" normalizeH="0" baseline="0" noProof="0" dirty="0" err="1">
                <a:ln>
                  <a:noFill/>
                </a:ln>
                <a:solidFill>
                  <a:srgbClr val="1A82C4"/>
                </a:solidFill>
                <a:effectLst/>
                <a:uLnTx/>
                <a:uFillTx/>
                <a:latin typeface="Avenir Next" panose="020B0503020202020204" pitchFamily="34" charset="0"/>
                <a:ea typeface="+mn-ea"/>
                <a:cs typeface="+mn-cs"/>
              </a:rPr>
              <a:t>Udipi</a:t>
            </a: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 2010]: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Rethinking DRAM Design and Organization for Energy-Constrained Multi-Cores</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[Zhang+, 2014]: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Half-DRAM</a:t>
            </a:r>
            <a:b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4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[Ha+, 2016]: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Improving Energy Efficiency of DRAM by Exploiting Half Page Row Access</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[O’Connor+, 2017]: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Fine-Grained DRAM</a:t>
            </a: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a:t>
            </a:r>
            <a:r>
              <a:rPr kumimoji="0" lang="en-US" sz="1400" b="1" i="0" u="none" strike="noStrike" kern="1200" cap="none" spc="0" normalizeH="0" baseline="0" noProof="0" dirty="0" err="1">
                <a:ln>
                  <a:noFill/>
                </a:ln>
                <a:solidFill>
                  <a:srgbClr val="1982C3"/>
                </a:solidFill>
                <a:effectLst/>
                <a:uLnTx/>
                <a:uFillTx/>
                <a:latin typeface="Avenir Next" panose="020B0503020202020204" pitchFamily="34" charset="0"/>
                <a:ea typeface="+mn-ea"/>
                <a:cs typeface="+mn-cs"/>
              </a:rPr>
              <a:t>Olgun</a:t>
            </a:r>
            <a:r>
              <a:rPr kumimoji="0" lang="en-US" sz="14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2024]: </a:t>
            </a:r>
            <a:r>
              <a:rPr kumimoji="0" lang="en-US" sz="12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Sectored DRAM</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327" name="Group 326">
            <a:extLst>
              <a:ext uri="{FF2B5EF4-FFF2-40B4-BE49-F238E27FC236}">
                <a16:creationId xmlns:a16="http://schemas.microsoft.com/office/drawing/2014/main" id="{10603881-2B8F-7855-9742-05280D97116C}"/>
              </a:ext>
            </a:extLst>
          </p:cNvPr>
          <p:cNvGrpSpPr/>
          <p:nvPr/>
        </p:nvGrpSpPr>
        <p:grpSpPr>
          <a:xfrm>
            <a:off x="784522" y="4149080"/>
            <a:ext cx="6938410" cy="647381"/>
            <a:chOff x="757719" y="4572696"/>
            <a:chExt cx="6938410" cy="647381"/>
          </a:xfrm>
        </p:grpSpPr>
        <p:grpSp>
          <p:nvGrpSpPr>
            <p:cNvPr id="328" name="Group 327">
              <a:extLst>
                <a:ext uri="{FF2B5EF4-FFF2-40B4-BE49-F238E27FC236}">
                  <a16:creationId xmlns:a16="http://schemas.microsoft.com/office/drawing/2014/main" id="{AD3F0976-DB54-75D5-DCEA-A24B5FE1FC69}"/>
                </a:ext>
              </a:extLst>
            </p:cNvPr>
            <p:cNvGrpSpPr/>
            <p:nvPr/>
          </p:nvGrpSpPr>
          <p:grpSpPr>
            <a:xfrm>
              <a:off x="1906102" y="4572696"/>
              <a:ext cx="5790027" cy="251465"/>
              <a:chOff x="1906102" y="4572696"/>
              <a:chExt cx="5790027" cy="251465"/>
            </a:xfrm>
          </p:grpSpPr>
          <p:grpSp>
            <p:nvGrpSpPr>
              <p:cNvPr id="395" name="Group 394">
                <a:extLst>
                  <a:ext uri="{FF2B5EF4-FFF2-40B4-BE49-F238E27FC236}">
                    <a16:creationId xmlns:a16="http://schemas.microsoft.com/office/drawing/2014/main" id="{D0EF728D-8DBE-7CEC-CDB5-F12AF623E57E}"/>
                  </a:ext>
                </a:extLst>
              </p:cNvPr>
              <p:cNvGrpSpPr/>
              <p:nvPr/>
            </p:nvGrpSpPr>
            <p:grpSpPr>
              <a:xfrm>
                <a:off x="1906102" y="4572696"/>
                <a:ext cx="5790027" cy="251465"/>
                <a:chOff x="1906102" y="4605667"/>
                <a:chExt cx="5790027" cy="251465"/>
              </a:xfrm>
            </p:grpSpPr>
            <p:cxnSp>
              <p:nvCxnSpPr>
                <p:cNvPr id="397" name="Straight Connector 396">
                  <a:extLst>
                    <a:ext uri="{FF2B5EF4-FFF2-40B4-BE49-F238E27FC236}">
                      <a16:creationId xmlns:a16="http://schemas.microsoft.com/office/drawing/2014/main" id="{668537B8-112C-444A-1AC5-C6AD56117F0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73106B26-6E34-AC80-E0E7-B3822C4CCBB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C0ED497-8846-DF8A-930C-C31C6CB0AB28}"/>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E12467CD-5172-D6A3-0584-56B093666CC2}"/>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5E715781-E3B3-740D-FCF2-564F3012E64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AD77F024-2A68-F2E1-56BA-C89C4AC25F64}"/>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D726812C-B2C6-7D06-CE8B-4649230DA85E}"/>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B77A6D42-A7F2-E8A4-6F78-2D1D2F02E91F}"/>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6" name="Straight Connector 395">
                <a:extLst>
                  <a:ext uri="{FF2B5EF4-FFF2-40B4-BE49-F238E27FC236}">
                    <a16:creationId xmlns:a16="http://schemas.microsoft.com/office/drawing/2014/main" id="{E6892669-618B-521F-2431-F3FB390C98B4}"/>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29" name="TextBox 328">
              <a:extLst>
                <a:ext uri="{FF2B5EF4-FFF2-40B4-BE49-F238E27FC236}">
                  <a16:creationId xmlns:a16="http://schemas.microsoft.com/office/drawing/2014/main" id="{66228A6C-AABB-CCEE-2EF2-8130F9FB037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1170186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10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5"/>
                                        </p:tgtEl>
                                        <p:attrNameLst>
                                          <p:attrName>style.visibility</p:attrName>
                                        </p:attrNameLst>
                                      </p:cBhvr>
                                      <p:to>
                                        <p:strVal val="visible"/>
                                      </p:to>
                                    </p:set>
                                    <p:animEffect transition="in" filter="wipe(up)">
                                      <p:cBhvr>
                                        <p:cTn id="25" dur="500"/>
                                        <p:tgtEl>
                                          <p:spTgt spid="2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0"/>
                                        </p:tgtEl>
                                        <p:attrNameLst>
                                          <p:attrName>style.visibility</p:attrName>
                                        </p:attrNameLst>
                                      </p:cBhvr>
                                      <p:to>
                                        <p:strVal val="visible"/>
                                      </p:to>
                                    </p:set>
                                    <p:animEffect transition="in" filter="fade">
                                      <p:cBhvr>
                                        <p:cTn id="28" dur="500"/>
                                        <p:tgtEl>
                                          <p:spTgt spid="3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1"/>
                                        </p:tgtEl>
                                        <p:attrNameLst>
                                          <p:attrName>style.visibility</p:attrName>
                                        </p:attrNameLst>
                                      </p:cBhvr>
                                      <p:to>
                                        <p:strVal val="visible"/>
                                      </p:to>
                                    </p:set>
                                    <p:animEffect transition="in" filter="fade">
                                      <p:cBhvr>
                                        <p:cTn id="31" dur="500"/>
                                        <p:tgtEl>
                                          <p:spTgt spid="3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320" grpId="0"/>
      <p:bldP spid="32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34508" y="1669727"/>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92036" y="1669727"/>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8708" y="1669727"/>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6236" y="1669727"/>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82107" y="1331165"/>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5907" y="1483565"/>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51152" y="1483565"/>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8252" y="1483565"/>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53497"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7596"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9153" y="2054519"/>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40245" y="1679880"/>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34506" y="2357637"/>
            <a:ext cx="1414038" cy="191087"/>
            <a:chOff x="1828799" y="2017072"/>
            <a:chExt cx="1414038" cy="191087"/>
          </a:xfrm>
          <a:solidFill>
            <a:schemeClr val="accent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92034" y="2357637"/>
            <a:ext cx="1414038" cy="191087"/>
            <a:chOff x="3386327" y="2017072"/>
            <a:chExt cx="1414038" cy="191087"/>
          </a:xfrm>
          <a:solidFill>
            <a:schemeClr val="accent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34506" y="1897845"/>
            <a:ext cx="1414038" cy="191087"/>
            <a:chOff x="1828799" y="2017072"/>
            <a:chExt cx="1414038" cy="191087"/>
          </a:xfrm>
          <a:solidFill>
            <a:schemeClr val="accent4"/>
          </a:solidFill>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92034" y="1897845"/>
            <a:ext cx="1414038" cy="191087"/>
            <a:chOff x="3386327" y="2017072"/>
            <a:chExt cx="1414038" cy="191087"/>
          </a:xfrm>
          <a:solidFill>
            <a:schemeClr val="accent4"/>
          </a:solidFill>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34506" y="2127451"/>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92034" y="2127451"/>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7498" y="1059034"/>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335036"/>
            <a:chOff x="549218" y="3454216"/>
            <a:chExt cx="8426174" cy="1348074"/>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27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233" name="Rectangle 232">
            <a:extLst>
              <a:ext uri="{FF2B5EF4-FFF2-40B4-BE49-F238E27FC236}">
                <a16:creationId xmlns:a16="http://schemas.microsoft.com/office/drawing/2014/main" id="{AFF2EE9C-8313-E806-7048-F1780CFE7EC2}"/>
              </a:ext>
            </a:extLst>
          </p:cNvPr>
          <p:cNvSpPr/>
          <p:nvPr/>
        </p:nvSpPr>
        <p:spPr>
          <a:xfrm>
            <a:off x="463125" y="4673162"/>
            <a:ext cx="8265239" cy="3823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234" name="Group 233">
            <a:extLst>
              <a:ext uri="{FF2B5EF4-FFF2-40B4-BE49-F238E27FC236}">
                <a16:creationId xmlns:a16="http://schemas.microsoft.com/office/drawing/2014/main" id="{7ADED821-6D77-AAA9-3BB6-5E04FD30627E}"/>
              </a:ext>
            </a:extLst>
          </p:cNvPr>
          <p:cNvGrpSpPr/>
          <p:nvPr/>
        </p:nvGrpSpPr>
        <p:grpSpPr>
          <a:xfrm>
            <a:off x="794664" y="2977618"/>
            <a:ext cx="6938410" cy="647381"/>
            <a:chOff x="757719" y="4572696"/>
            <a:chExt cx="6938410" cy="647381"/>
          </a:xfrm>
        </p:grpSpPr>
        <p:grpSp>
          <p:nvGrpSpPr>
            <p:cNvPr id="235" name="Group 234">
              <a:extLst>
                <a:ext uri="{FF2B5EF4-FFF2-40B4-BE49-F238E27FC236}">
                  <a16:creationId xmlns:a16="http://schemas.microsoft.com/office/drawing/2014/main" id="{D8B75B55-1C61-6FF4-C5D5-B6C677ECFE7A}"/>
                </a:ext>
              </a:extLst>
            </p:cNvPr>
            <p:cNvGrpSpPr/>
            <p:nvPr/>
          </p:nvGrpSpPr>
          <p:grpSpPr>
            <a:xfrm>
              <a:off x="1906102" y="4572696"/>
              <a:ext cx="5790027" cy="251465"/>
              <a:chOff x="1906102" y="4572696"/>
              <a:chExt cx="5790027" cy="251465"/>
            </a:xfrm>
          </p:grpSpPr>
          <p:grpSp>
            <p:nvGrpSpPr>
              <p:cNvPr id="237" name="Group 236">
                <a:extLst>
                  <a:ext uri="{FF2B5EF4-FFF2-40B4-BE49-F238E27FC236}">
                    <a16:creationId xmlns:a16="http://schemas.microsoft.com/office/drawing/2014/main" id="{BA33DA29-3E19-D781-7F0A-C07F6BFC0A48}"/>
                  </a:ext>
                </a:extLst>
              </p:cNvPr>
              <p:cNvGrpSpPr/>
              <p:nvPr/>
            </p:nvGrpSpPr>
            <p:grpSpPr>
              <a:xfrm>
                <a:off x="1906102" y="4572696"/>
                <a:ext cx="5790027" cy="251465"/>
                <a:chOff x="1906102" y="4605667"/>
                <a:chExt cx="5790027" cy="251465"/>
              </a:xfrm>
            </p:grpSpPr>
            <p:cxnSp>
              <p:nvCxnSpPr>
                <p:cNvPr id="239" name="Straight Connector 238">
                  <a:extLst>
                    <a:ext uri="{FF2B5EF4-FFF2-40B4-BE49-F238E27FC236}">
                      <a16:creationId xmlns:a16="http://schemas.microsoft.com/office/drawing/2014/main" id="{763B86A0-33BD-6CE6-44BC-CDF5E86FD96E}"/>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AC99DC44-F5B6-EC36-386A-2CEE5102C773}"/>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22632E88-7D9F-82BA-BDCA-9E9CC4F99217}"/>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4DE54B6-C80C-03AD-C774-D7958489E9DB}"/>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E7A7281-D829-7341-B959-88B336AD7950}"/>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FB4DE163-287B-91F4-50DD-5B9B17A3410E}"/>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C25D3DB-BA3E-FC76-B940-D9793A3852A1}"/>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F5DC6BAB-C55C-E964-88C3-303AFDE37FEB}"/>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38" name="Straight Connector 237">
                <a:extLst>
                  <a:ext uri="{FF2B5EF4-FFF2-40B4-BE49-F238E27FC236}">
                    <a16:creationId xmlns:a16="http://schemas.microsoft.com/office/drawing/2014/main" id="{7A9AF2E4-9057-0E5E-997D-E9A88DAE95E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36" name="TextBox 235">
              <a:extLst>
                <a:ext uri="{FF2B5EF4-FFF2-40B4-BE49-F238E27FC236}">
                  <a16:creationId xmlns:a16="http://schemas.microsoft.com/office/drawing/2014/main" id="{5ABA3AE9-9011-4981-7B0B-CA4610C5DFA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4277618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2"/>
                                        </p:tgtEl>
                                        <p:attrNameLst>
                                          <p:attrName>style.visibility</p:attrName>
                                        </p:attrNameLst>
                                      </p:cBhvr>
                                      <p:to>
                                        <p:strVal val="visible"/>
                                      </p:to>
                                    </p:set>
                                    <p:animEffect transition="in" filter="fade">
                                      <p:cBhvr>
                                        <p:cTn id="10" dur="500"/>
                                        <p:tgtEl>
                                          <p:spTgt spid="212"/>
                                        </p:tgtEl>
                                      </p:cBhvr>
                                    </p:animEffect>
                                  </p:childTnLst>
                                </p:cTn>
                              </p:par>
                              <p:par>
                                <p:cTn id="11" presetID="22" presetClass="entr" presetSubtype="8" fill="hold" nodeType="withEffect">
                                  <p:stCondLst>
                                    <p:cond delay="0"/>
                                  </p:stCondLst>
                                  <p:childTnLst>
                                    <p:set>
                                      <p:cBhvr>
                                        <p:cTn id="12" dur="1" fill="hold">
                                          <p:stCondLst>
                                            <p:cond delay="0"/>
                                          </p:stCondLst>
                                        </p:cTn>
                                        <p:tgtEl>
                                          <p:spTgt spid="219"/>
                                        </p:tgtEl>
                                        <p:attrNameLst>
                                          <p:attrName>style.visibility</p:attrName>
                                        </p:attrNameLst>
                                      </p:cBhvr>
                                      <p:to>
                                        <p:strVal val="visible"/>
                                      </p:to>
                                    </p:set>
                                    <p:animEffect transition="in" filter="wipe(left)">
                                      <p:cBhvr>
                                        <p:cTn id="13" dur="500"/>
                                        <p:tgtEl>
                                          <p:spTgt spid="219"/>
                                        </p:tgtEl>
                                      </p:cBhvr>
                                    </p:animEffect>
                                  </p:childTnLst>
                                </p:cTn>
                              </p:par>
                              <p:par>
                                <p:cTn id="14" presetID="22" presetClass="entr" presetSubtype="1" fill="hold" nodeType="withEffect">
                                  <p:stCondLst>
                                    <p:cond delay="100"/>
                                  </p:stCondLst>
                                  <p:childTnLst>
                                    <p:set>
                                      <p:cBhvr>
                                        <p:cTn id="15" dur="1" fill="hold">
                                          <p:stCondLst>
                                            <p:cond delay="0"/>
                                          </p:stCondLst>
                                        </p:cTn>
                                        <p:tgtEl>
                                          <p:spTgt spid="220"/>
                                        </p:tgtEl>
                                        <p:attrNameLst>
                                          <p:attrName>style.visibility</p:attrName>
                                        </p:attrNameLst>
                                      </p:cBhvr>
                                      <p:to>
                                        <p:strVal val="visible"/>
                                      </p:to>
                                    </p:set>
                                    <p:animEffect transition="in" filter="wipe(up)">
                                      <p:cBhvr>
                                        <p:cTn id="16" dur="500"/>
                                        <p:tgtEl>
                                          <p:spTgt spid="220"/>
                                        </p:tgtEl>
                                      </p:cBhvr>
                                    </p:animEffect>
                                  </p:childTnLst>
                                </p:cTn>
                              </p:par>
                              <p:par>
                                <p:cTn id="17" presetID="22" presetClass="entr" presetSubtype="8" fill="hold" nodeType="withEffect">
                                  <p:stCondLst>
                                    <p:cond delay="0"/>
                                  </p:stCondLst>
                                  <p:childTnLst>
                                    <p:set>
                                      <p:cBhvr>
                                        <p:cTn id="18" dur="1" fill="hold">
                                          <p:stCondLst>
                                            <p:cond delay="0"/>
                                          </p:stCondLst>
                                        </p:cTn>
                                        <p:tgtEl>
                                          <p:spTgt spid="331"/>
                                        </p:tgtEl>
                                        <p:attrNameLst>
                                          <p:attrName>style.visibility</p:attrName>
                                        </p:attrNameLst>
                                      </p:cBhvr>
                                      <p:to>
                                        <p:strVal val="visible"/>
                                      </p:to>
                                    </p:set>
                                    <p:animEffect transition="in" filter="wipe(left)">
                                      <p:cBhvr>
                                        <p:cTn id="19" dur="500"/>
                                        <p:tgtEl>
                                          <p:spTgt spid="331"/>
                                        </p:tgtEl>
                                      </p:cBhvr>
                                    </p:animEffect>
                                  </p:childTnLst>
                                </p:cTn>
                              </p:par>
                              <p:par>
                                <p:cTn id="20" presetID="22" presetClass="entr" presetSubtype="8" fill="hold" nodeType="withEffect">
                                  <p:stCondLst>
                                    <p:cond delay="0"/>
                                  </p:stCondLst>
                                  <p:childTnLst>
                                    <p:set>
                                      <p:cBhvr>
                                        <p:cTn id="21" dur="1" fill="hold">
                                          <p:stCondLst>
                                            <p:cond delay="0"/>
                                          </p:stCondLst>
                                        </p:cTn>
                                        <p:tgtEl>
                                          <p:spTgt spid="363"/>
                                        </p:tgtEl>
                                        <p:attrNameLst>
                                          <p:attrName>style.visibility</p:attrName>
                                        </p:attrNameLst>
                                      </p:cBhvr>
                                      <p:to>
                                        <p:strVal val="visible"/>
                                      </p:to>
                                    </p:set>
                                    <p:animEffect transition="in" filter="wipe(left)">
                                      <p:cBhvr>
                                        <p:cTn id="22" dur="500"/>
                                        <p:tgtEl>
                                          <p:spTgt spid="363"/>
                                        </p:tgtEl>
                                      </p:cBhvr>
                                    </p:animEffect>
                                  </p:childTnLst>
                                </p:cTn>
                              </p:par>
                              <p:par>
                                <p:cTn id="23" presetID="22" presetClass="entr" presetSubtype="8" fill="hold" nodeType="withEffect">
                                  <p:stCondLst>
                                    <p:cond delay="0"/>
                                  </p:stCondLst>
                                  <p:childTnLst>
                                    <p:set>
                                      <p:cBhvr>
                                        <p:cTn id="24" dur="1" fill="hold">
                                          <p:stCondLst>
                                            <p:cond delay="0"/>
                                          </p:stCondLst>
                                        </p:cTn>
                                        <p:tgtEl>
                                          <p:spTgt spid="278"/>
                                        </p:tgtEl>
                                        <p:attrNameLst>
                                          <p:attrName>style.visibility</p:attrName>
                                        </p:attrNameLst>
                                      </p:cBhvr>
                                      <p:to>
                                        <p:strVal val="visible"/>
                                      </p:to>
                                    </p:set>
                                    <p:animEffect transition="in" filter="wipe(left)">
                                      <p:cBhvr>
                                        <p:cTn id="25" dur="500"/>
                                        <p:tgtEl>
                                          <p:spTgt spid="278"/>
                                        </p:tgtEl>
                                      </p:cBhvr>
                                    </p:animEffect>
                                  </p:childTnLst>
                                </p:cTn>
                              </p:par>
                              <p:par>
                                <p:cTn id="26" presetID="22" presetClass="entr" presetSubtype="1" fill="hold" nodeType="withEffect">
                                  <p:stCondLst>
                                    <p:cond delay="0"/>
                                  </p:stCondLst>
                                  <p:childTnLst>
                                    <p:set>
                                      <p:cBhvr>
                                        <p:cTn id="27" dur="1" fill="hold">
                                          <p:stCondLst>
                                            <p:cond delay="0"/>
                                          </p:stCondLst>
                                        </p:cTn>
                                        <p:tgtEl>
                                          <p:spTgt spid="221"/>
                                        </p:tgtEl>
                                        <p:attrNameLst>
                                          <p:attrName>style.visibility</p:attrName>
                                        </p:attrNameLst>
                                      </p:cBhvr>
                                      <p:to>
                                        <p:strVal val="visible"/>
                                      </p:to>
                                    </p:set>
                                    <p:animEffect transition="in" filter="wipe(up)">
                                      <p:cBhvr>
                                        <p:cTn id="28" dur="500"/>
                                        <p:tgtEl>
                                          <p:spTgt spid="221"/>
                                        </p:tgtEl>
                                      </p:cBhvr>
                                    </p:animEffect>
                                  </p:childTnLst>
                                </p:cTn>
                              </p:par>
                              <p:par>
                                <p:cTn id="29" presetID="22" presetClass="entr" presetSubtype="8" fill="hold" nodeType="withEffect">
                                  <p:stCondLst>
                                    <p:cond delay="0"/>
                                  </p:stCondLst>
                                  <p:childTnLst>
                                    <p:set>
                                      <p:cBhvr>
                                        <p:cTn id="30" dur="1" fill="hold">
                                          <p:stCondLst>
                                            <p:cond delay="0"/>
                                          </p:stCondLst>
                                        </p:cTn>
                                        <p:tgtEl>
                                          <p:spTgt spid="339"/>
                                        </p:tgtEl>
                                        <p:attrNameLst>
                                          <p:attrName>style.visibility</p:attrName>
                                        </p:attrNameLst>
                                      </p:cBhvr>
                                      <p:to>
                                        <p:strVal val="visible"/>
                                      </p:to>
                                    </p:set>
                                    <p:animEffect transition="in" filter="wipe(left)">
                                      <p:cBhvr>
                                        <p:cTn id="31" dur="500"/>
                                        <p:tgtEl>
                                          <p:spTgt spid="339"/>
                                        </p:tgtEl>
                                      </p:cBhvr>
                                    </p:animEffect>
                                  </p:childTnLst>
                                </p:cTn>
                              </p:par>
                              <p:par>
                                <p:cTn id="32" presetID="22" presetClass="entr" presetSubtype="8" fill="hold" nodeType="withEffect">
                                  <p:stCondLst>
                                    <p:cond delay="0"/>
                                  </p:stCondLst>
                                  <p:childTnLst>
                                    <p:set>
                                      <p:cBhvr>
                                        <p:cTn id="33" dur="1" fill="hold">
                                          <p:stCondLst>
                                            <p:cond delay="0"/>
                                          </p:stCondLst>
                                        </p:cTn>
                                        <p:tgtEl>
                                          <p:spTgt spid="371"/>
                                        </p:tgtEl>
                                        <p:attrNameLst>
                                          <p:attrName>style.visibility</p:attrName>
                                        </p:attrNameLst>
                                      </p:cBhvr>
                                      <p:to>
                                        <p:strVal val="visible"/>
                                      </p:to>
                                    </p:set>
                                    <p:animEffect transition="in" filter="wipe(left)">
                                      <p:cBhvr>
                                        <p:cTn id="34" dur="500"/>
                                        <p:tgtEl>
                                          <p:spTgt spid="371"/>
                                        </p:tgtEl>
                                      </p:cBhvr>
                                    </p:animEffect>
                                  </p:childTnLst>
                                </p:cTn>
                              </p:par>
                              <p:par>
                                <p:cTn id="35" presetID="22" presetClass="entr" presetSubtype="8" fill="hold" nodeType="withEffect">
                                  <p:stCondLst>
                                    <p:cond delay="0"/>
                                  </p:stCondLst>
                                  <p:childTnLst>
                                    <p:set>
                                      <p:cBhvr>
                                        <p:cTn id="36" dur="1" fill="hold">
                                          <p:stCondLst>
                                            <p:cond delay="0"/>
                                          </p:stCondLst>
                                        </p:cTn>
                                        <p:tgtEl>
                                          <p:spTgt spid="286"/>
                                        </p:tgtEl>
                                        <p:attrNameLst>
                                          <p:attrName>style.visibility</p:attrName>
                                        </p:attrNameLst>
                                      </p:cBhvr>
                                      <p:to>
                                        <p:strVal val="visible"/>
                                      </p:to>
                                    </p:set>
                                    <p:animEffect transition="in" filter="wipe(left)">
                                      <p:cBhvr>
                                        <p:cTn id="37" dur="500"/>
                                        <p:tgtEl>
                                          <p:spTgt spid="286"/>
                                        </p:tgtEl>
                                      </p:cBhvr>
                                    </p:animEffect>
                                  </p:childTnLst>
                                </p:cTn>
                              </p:par>
                              <p:par>
                                <p:cTn id="38" presetID="22" presetClass="entr" presetSubtype="1" fill="hold" nodeType="withEffect">
                                  <p:stCondLst>
                                    <p:cond delay="0"/>
                                  </p:stCondLst>
                                  <p:childTnLst>
                                    <p:set>
                                      <p:cBhvr>
                                        <p:cTn id="39" dur="1" fill="hold">
                                          <p:stCondLst>
                                            <p:cond delay="0"/>
                                          </p:stCondLst>
                                        </p:cTn>
                                        <p:tgtEl>
                                          <p:spTgt spid="225"/>
                                        </p:tgtEl>
                                        <p:attrNameLst>
                                          <p:attrName>style.visibility</p:attrName>
                                        </p:attrNameLst>
                                      </p:cBhvr>
                                      <p:to>
                                        <p:strVal val="visible"/>
                                      </p:to>
                                    </p:set>
                                    <p:animEffect transition="in" filter="wipe(up)">
                                      <p:cBhvr>
                                        <p:cTn id="40"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530" y="1476848"/>
            <a:ext cx="6226479" cy="0"/>
          </a:xfrm>
          <a:prstGeom prst="line">
            <a:avLst/>
          </a:prstGeom>
          <a:solidFill>
            <a:schemeClr val="tx1">
              <a:lumMod val="65000"/>
              <a:lumOff val="35000"/>
            </a:schemeClr>
          </a:solidFill>
          <a:ln w="50800" cap="rnd">
            <a:solidFill>
              <a:srgbClr val="FF7100"/>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cxnSp>
        <p:nvCxnSpPr>
          <p:cNvPr id="6" name="Straight Connector 5">
            <a:extLst>
              <a:ext uri="{FF2B5EF4-FFF2-40B4-BE49-F238E27FC236}">
                <a16:creationId xmlns:a16="http://schemas.microsoft.com/office/drawing/2014/main" id="{AA6BEAA5-ABC6-1938-1A46-0CE39D123517}"/>
              </a:ext>
            </a:extLst>
          </p:cNvPr>
          <p:cNvCxnSpPr>
            <a:cxnSpLocks/>
          </p:cNvCxnSpPr>
          <p:nvPr/>
        </p:nvCxnSpPr>
        <p:spPr>
          <a:xfrm flipV="1">
            <a:off x="4865485"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EB96CB9-E26D-A9C3-2838-F3D89733847C}"/>
              </a:ext>
            </a:extLst>
          </p:cNvPr>
          <p:cNvCxnSpPr>
            <a:cxnSpLocks/>
          </p:cNvCxnSpPr>
          <p:nvPr/>
        </p:nvCxnSpPr>
        <p:spPr>
          <a:xfrm flipV="1">
            <a:off x="6419584"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spTree>
    <p:extLst>
      <p:ext uri="{BB962C8B-B14F-4D97-AF65-F5344CB8AC3E}">
        <p14:creationId xmlns:p14="http://schemas.microsoft.com/office/powerpoint/2010/main" val="2206210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par>
                                <p:cTn id="14" presetID="22" presetClass="entr" presetSubtype="8" fill="hold" nodeType="withEffect">
                                  <p:stCondLst>
                                    <p:cond delay="0"/>
                                  </p:stCondLst>
                                  <p:childTnLst>
                                    <p:set>
                                      <p:cBhvr>
                                        <p:cTn id="15" dur="1" fill="hold">
                                          <p:stCondLst>
                                            <p:cond delay="0"/>
                                          </p:stCondLst>
                                        </p:cTn>
                                        <p:tgtEl>
                                          <p:spTgt spid="315"/>
                                        </p:tgtEl>
                                        <p:attrNameLst>
                                          <p:attrName>style.visibility</p:attrName>
                                        </p:attrNameLst>
                                      </p:cBhvr>
                                      <p:to>
                                        <p:strVal val="visible"/>
                                      </p:to>
                                    </p:set>
                                    <p:animEffect transition="in" filter="wipe(left)">
                                      <p:cBhvr>
                                        <p:cTn id="16" dur="500"/>
                                        <p:tgtEl>
                                          <p:spTgt spid="315"/>
                                        </p:tgtEl>
                                      </p:cBhvr>
                                    </p:animEffect>
                                  </p:childTnLst>
                                </p:cTn>
                              </p:par>
                              <p:par>
                                <p:cTn id="17" presetID="22" presetClass="entr" presetSubtype="8" fill="hold" nodeType="withEffect">
                                  <p:stCondLst>
                                    <p:cond delay="0"/>
                                  </p:stCondLst>
                                  <p:childTnLst>
                                    <p:set>
                                      <p:cBhvr>
                                        <p:cTn id="18" dur="1" fill="hold">
                                          <p:stCondLst>
                                            <p:cond delay="0"/>
                                          </p:stCondLst>
                                        </p:cTn>
                                        <p:tgtEl>
                                          <p:spTgt spid="349"/>
                                        </p:tgtEl>
                                        <p:attrNameLst>
                                          <p:attrName>style.visibility</p:attrName>
                                        </p:attrNameLst>
                                      </p:cBhvr>
                                      <p:to>
                                        <p:strVal val="visible"/>
                                      </p:to>
                                    </p:set>
                                    <p:animEffect transition="in" filter="wipe(left)">
                                      <p:cBhvr>
                                        <p:cTn id="19" dur="500"/>
                                        <p:tgtEl>
                                          <p:spTgt spid="349"/>
                                        </p:tgtEl>
                                      </p:cBhvr>
                                    </p:animEffect>
                                  </p:childTnLst>
                                </p:cTn>
                              </p:par>
                              <p:par>
                                <p:cTn id="20" presetID="22" presetClass="entr" presetSubtype="8" fill="hold" nodeType="withEffect">
                                  <p:stCondLst>
                                    <p:cond delay="0"/>
                                  </p:stCondLst>
                                  <p:childTnLst>
                                    <p:set>
                                      <p:cBhvr>
                                        <p:cTn id="21" dur="1" fill="hold">
                                          <p:stCondLst>
                                            <p:cond delay="0"/>
                                          </p:stCondLst>
                                        </p:cTn>
                                        <p:tgtEl>
                                          <p:spTgt spid="299"/>
                                        </p:tgtEl>
                                        <p:attrNameLst>
                                          <p:attrName>style.visibility</p:attrName>
                                        </p:attrNameLst>
                                      </p:cBhvr>
                                      <p:to>
                                        <p:strVal val="visible"/>
                                      </p:to>
                                    </p:set>
                                    <p:animEffect transition="in" filter="wipe(left)">
                                      <p:cBhvr>
                                        <p:cTn id="22" dur="500"/>
                                        <p:tgtEl>
                                          <p:spTgt spid="299"/>
                                        </p:tgtEl>
                                      </p:cBhvr>
                                    </p:animEffect>
                                  </p:childTnLst>
                                </p:cTn>
                              </p:par>
                              <p:par>
                                <p:cTn id="23" presetID="22" presetClass="entr" presetSubtype="1"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par>
                                <p:cTn id="26" presetID="22" presetClass="entr" presetSubtype="8" fill="hold" nodeType="withEffect">
                                  <p:stCondLst>
                                    <p:cond delay="0"/>
                                  </p:stCondLst>
                                  <p:childTnLst>
                                    <p:set>
                                      <p:cBhvr>
                                        <p:cTn id="27" dur="1" fill="hold">
                                          <p:stCondLst>
                                            <p:cond delay="0"/>
                                          </p:stCondLst>
                                        </p:cTn>
                                        <p:tgtEl>
                                          <p:spTgt spid="324"/>
                                        </p:tgtEl>
                                        <p:attrNameLst>
                                          <p:attrName>style.visibility</p:attrName>
                                        </p:attrNameLst>
                                      </p:cBhvr>
                                      <p:to>
                                        <p:strVal val="visible"/>
                                      </p:to>
                                    </p:set>
                                    <p:animEffect transition="in" filter="wipe(left)">
                                      <p:cBhvr>
                                        <p:cTn id="28" dur="500"/>
                                        <p:tgtEl>
                                          <p:spTgt spid="324"/>
                                        </p:tgtEl>
                                      </p:cBhvr>
                                    </p:animEffect>
                                  </p:childTnLst>
                                </p:cTn>
                              </p:par>
                              <p:par>
                                <p:cTn id="29" presetID="22" presetClass="entr" presetSubtype="8" fill="hold" nodeType="withEffect">
                                  <p:stCondLst>
                                    <p:cond delay="0"/>
                                  </p:stCondLst>
                                  <p:childTnLst>
                                    <p:set>
                                      <p:cBhvr>
                                        <p:cTn id="30" dur="1" fill="hold">
                                          <p:stCondLst>
                                            <p:cond delay="0"/>
                                          </p:stCondLst>
                                        </p:cTn>
                                        <p:tgtEl>
                                          <p:spTgt spid="357"/>
                                        </p:tgtEl>
                                        <p:attrNameLst>
                                          <p:attrName>style.visibility</p:attrName>
                                        </p:attrNameLst>
                                      </p:cBhvr>
                                      <p:to>
                                        <p:strVal val="visible"/>
                                      </p:to>
                                    </p:set>
                                    <p:animEffect transition="in" filter="wipe(left)">
                                      <p:cBhvr>
                                        <p:cTn id="31" dur="500"/>
                                        <p:tgtEl>
                                          <p:spTgt spid="357"/>
                                        </p:tgtEl>
                                      </p:cBhvr>
                                    </p:animEffect>
                                  </p:childTnLst>
                                </p:cTn>
                              </p:par>
                              <p:par>
                                <p:cTn id="32" presetID="22" presetClass="entr" presetSubtype="8" fill="hold" nodeType="withEffect">
                                  <p:stCondLst>
                                    <p:cond delay="0"/>
                                  </p:stCondLst>
                                  <p:childTnLst>
                                    <p:set>
                                      <p:cBhvr>
                                        <p:cTn id="33" dur="1" fill="hold">
                                          <p:stCondLst>
                                            <p:cond delay="0"/>
                                          </p:stCondLst>
                                        </p:cTn>
                                        <p:tgtEl>
                                          <p:spTgt spid="307"/>
                                        </p:tgtEl>
                                        <p:attrNameLst>
                                          <p:attrName>style.visibility</p:attrName>
                                        </p:attrNameLst>
                                      </p:cBhvr>
                                      <p:to>
                                        <p:strVal val="visible"/>
                                      </p:to>
                                    </p:set>
                                    <p:animEffect transition="in" filter="wipe(left)">
                                      <p:cBhvr>
                                        <p:cTn id="34" dur="500"/>
                                        <p:tgtEl>
                                          <p:spTgt spid="307"/>
                                        </p:tgtEl>
                                      </p:cBhvr>
                                    </p:animEffect>
                                  </p:childTnLst>
                                </p:cTn>
                              </p:par>
                              <p:par>
                                <p:cTn id="35" presetID="22" presetClass="entr" presetSubtype="1" fill="hold" nodeType="withEffect">
                                  <p:stCondLst>
                                    <p:cond delay="0"/>
                                  </p:stCondLst>
                                  <p:childTnLst>
                                    <p:set>
                                      <p:cBhvr>
                                        <p:cTn id="36" dur="1" fill="hold">
                                          <p:stCondLst>
                                            <p:cond delay="0"/>
                                          </p:stCondLst>
                                        </p:cTn>
                                        <p:tgtEl>
                                          <p:spTgt spid="222"/>
                                        </p:tgtEl>
                                        <p:attrNameLst>
                                          <p:attrName>style.visibility</p:attrName>
                                        </p:attrNameLst>
                                      </p:cBhvr>
                                      <p:to>
                                        <p:strVal val="visible"/>
                                      </p:to>
                                    </p:set>
                                    <p:animEffect transition="in" filter="wipe(up)">
                                      <p:cBhvr>
                                        <p:cTn id="37"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2</a:t>
              </a: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Enables low-cost interconnects for vector reduction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global and local data buses can be used for inter-/intra-mat communication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429" name="Rectangle 428">
            <a:extLst>
              <a:ext uri="{FF2B5EF4-FFF2-40B4-BE49-F238E27FC236}">
                <a16:creationId xmlns:a16="http://schemas.microsoft.com/office/drawing/2014/main" id="{085632C7-4C22-06B2-18E9-FAF198B94922}"/>
              </a:ext>
            </a:extLst>
          </p:cNvPr>
          <p:cNvSpPr/>
          <p:nvPr/>
        </p:nvSpPr>
        <p:spPr>
          <a:xfrm>
            <a:off x="1549850" y="1523362"/>
            <a:ext cx="6228824" cy="16306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27" name="Rounded Rectangle 426">
            <a:extLst>
              <a:ext uri="{FF2B5EF4-FFF2-40B4-BE49-F238E27FC236}">
                <a16:creationId xmlns:a16="http://schemas.microsoft.com/office/drawing/2014/main" id="{23687877-EAC5-598F-F9B6-4E9FC3CEE0A0}"/>
              </a:ext>
            </a:extLst>
          </p:cNvPr>
          <p:cNvSpPr/>
          <p:nvPr/>
        </p:nvSpPr>
        <p:spPr>
          <a:xfrm flipH="1">
            <a:off x="3954680" y="2848727"/>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grpSp>
        <p:nvGrpSpPr>
          <p:cNvPr id="391" name="Group 390">
            <a:extLst>
              <a:ext uri="{FF2B5EF4-FFF2-40B4-BE49-F238E27FC236}">
                <a16:creationId xmlns:a16="http://schemas.microsoft.com/office/drawing/2014/main" id="{1FA12B7F-BDE0-A6D0-D72A-7F31260A5624}"/>
              </a:ext>
            </a:extLst>
          </p:cNvPr>
          <p:cNvGrpSpPr/>
          <p:nvPr/>
        </p:nvGrpSpPr>
        <p:grpSpPr>
          <a:xfrm>
            <a:off x="1463607" y="2972793"/>
            <a:ext cx="6266338" cy="551305"/>
            <a:chOff x="1437348" y="4580253"/>
            <a:chExt cx="6266338" cy="551305"/>
          </a:xfrm>
        </p:grpSpPr>
        <p:grpSp>
          <p:nvGrpSpPr>
            <p:cNvPr id="392" name="Group 391">
              <a:extLst>
                <a:ext uri="{FF2B5EF4-FFF2-40B4-BE49-F238E27FC236}">
                  <a16:creationId xmlns:a16="http://schemas.microsoft.com/office/drawing/2014/main" id="{F9B737B6-9C0A-D16D-BDF5-5E374FC8C69A}"/>
                </a:ext>
              </a:extLst>
            </p:cNvPr>
            <p:cNvGrpSpPr/>
            <p:nvPr/>
          </p:nvGrpSpPr>
          <p:grpSpPr>
            <a:xfrm>
              <a:off x="1913659" y="4580253"/>
              <a:ext cx="5790027" cy="243908"/>
              <a:chOff x="1913659" y="4580253"/>
              <a:chExt cx="5790027" cy="243908"/>
            </a:xfrm>
          </p:grpSpPr>
          <p:grpSp>
            <p:nvGrpSpPr>
              <p:cNvPr id="394" name="Group 393">
                <a:extLst>
                  <a:ext uri="{FF2B5EF4-FFF2-40B4-BE49-F238E27FC236}">
                    <a16:creationId xmlns:a16="http://schemas.microsoft.com/office/drawing/2014/main" id="{1CE30848-7B3A-695A-2B2E-87BE9F4F17CA}"/>
                  </a:ext>
                </a:extLst>
              </p:cNvPr>
              <p:cNvGrpSpPr/>
              <p:nvPr/>
            </p:nvGrpSpPr>
            <p:grpSpPr>
              <a:xfrm>
                <a:off x="1913659" y="4580253"/>
                <a:ext cx="5790027" cy="243908"/>
                <a:chOff x="1913659" y="4613224"/>
                <a:chExt cx="5790027" cy="243908"/>
              </a:xfrm>
            </p:grpSpPr>
            <p:cxnSp>
              <p:nvCxnSpPr>
                <p:cNvPr id="396" name="Straight Connector 395">
                  <a:extLst>
                    <a:ext uri="{FF2B5EF4-FFF2-40B4-BE49-F238E27FC236}">
                      <a16:creationId xmlns:a16="http://schemas.microsoft.com/office/drawing/2014/main" id="{B2A8C27A-5CDA-CA9D-0305-04166F44A667}"/>
                    </a:ext>
                  </a:extLst>
                </p:cNvPr>
                <p:cNvCxnSpPr/>
                <p:nvPr/>
              </p:nvCxnSpPr>
              <p:spPr>
                <a:xfrm flipH="1">
                  <a:off x="1913659"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4F766DF-4030-D369-FA55-B42671CC1337}"/>
                    </a:ext>
                  </a:extLst>
                </p:cNvPr>
                <p:cNvCxnSpPr/>
                <p:nvPr/>
              </p:nvCxnSpPr>
              <p:spPr>
                <a:xfrm flipH="1">
                  <a:off x="34711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67DB4A52-0D10-1B2E-4C58-D76F6DAE030E}"/>
                    </a:ext>
                  </a:extLst>
                </p:cNvPr>
                <p:cNvCxnSpPr/>
                <p:nvPr/>
              </p:nvCxnSpPr>
              <p:spPr>
                <a:xfrm flipH="1">
                  <a:off x="5037859" y="4620493"/>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07222473-0962-CE12-A071-0B5F96E3D0F7}"/>
                    </a:ext>
                  </a:extLst>
                </p:cNvPr>
                <p:cNvCxnSpPr/>
                <p:nvPr/>
              </p:nvCxnSpPr>
              <p:spPr>
                <a:xfrm flipH="1">
                  <a:off x="65953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4BFBB4E2-AFF8-81D7-EA7A-8F9DCE5B8747}"/>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DF2F1E09-3F1D-77F0-0507-E4CB02B93762}"/>
                    </a:ext>
                  </a:extLst>
                </p:cNvPr>
                <p:cNvCxnSpPr>
                  <a:cxnSpLocks/>
                </p:cNvCxnSpPr>
                <p:nvPr/>
              </p:nvCxnSpPr>
              <p:spPr>
                <a:xfrm flipV="1">
                  <a:off x="40253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B2122419-6FD6-9208-F033-4A7B1816F77C}"/>
                    </a:ext>
                  </a:extLst>
                </p:cNvPr>
                <p:cNvCxnSpPr>
                  <a:cxnSpLocks/>
                </p:cNvCxnSpPr>
                <p:nvPr/>
              </p:nvCxnSpPr>
              <p:spPr>
                <a:xfrm flipV="1">
                  <a:off x="5592008"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34E4561-3808-2B31-3148-DDD44F9A9620}"/>
                    </a:ext>
                  </a:extLst>
                </p:cNvPr>
                <p:cNvCxnSpPr>
                  <a:cxnSpLocks/>
                </p:cNvCxnSpPr>
                <p:nvPr/>
              </p:nvCxnSpPr>
              <p:spPr>
                <a:xfrm flipV="1">
                  <a:off x="71495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5" name="Straight Connector 394">
                <a:extLst>
                  <a:ext uri="{FF2B5EF4-FFF2-40B4-BE49-F238E27FC236}">
                    <a16:creationId xmlns:a16="http://schemas.microsoft.com/office/drawing/2014/main" id="{9C67273B-538E-DF93-D24E-DC60F1284B3A}"/>
                  </a:ext>
                </a:extLst>
              </p:cNvPr>
              <p:cNvCxnSpPr>
                <a:cxnSpLocks/>
              </p:cNvCxnSpPr>
              <p:nvPr/>
            </p:nvCxnSpPr>
            <p:spPr>
              <a:xfrm>
                <a:off x="2143252" y="4824161"/>
                <a:ext cx="5397405"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sp>
          <p:nvSpPr>
            <p:cNvPr id="393" name="TextBox 392">
              <a:extLst>
                <a:ext uri="{FF2B5EF4-FFF2-40B4-BE49-F238E27FC236}">
                  <a16:creationId xmlns:a16="http://schemas.microsoft.com/office/drawing/2014/main" id="{7EDAF3D7-309C-1971-DFFD-9B8527AA0B0E}"/>
                </a:ext>
              </a:extLst>
            </p:cNvPr>
            <p:cNvSpPr txBox="1"/>
            <p:nvPr/>
          </p:nvSpPr>
          <p:spPr>
            <a:xfrm>
              <a:off x="1437348" y="4863600"/>
              <a:ext cx="2320914" cy="267958"/>
            </a:xfrm>
            <a:prstGeom prst="rect">
              <a:avLst/>
            </a:prstGeom>
            <a:solidFill>
              <a:schemeClr val="bg1"/>
            </a:solidFill>
            <a:ln>
              <a:noFill/>
            </a:ln>
          </p:spPr>
          <p:txBody>
            <a:bodyPr wrap="square" lIns="0" tIns="0" rIns="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595E"/>
                  </a:solidFill>
                  <a:effectLst/>
                  <a:uLnTx/>
                  <a:uFillTx/>
                  <a:latin typeface="Avenir Next" panose="020B0503020202020204" pitchFamily="34" charset="0"/>
                  <a:ea typeface="+mn-ea"/>
                  <a:cs typeface="+mn-cs"/>
                </a:rPr>
                <a:t>global sense amplifier </a:t>
              </a:r>
            </a:p>
          </p:txBody>
        </p: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431" name="Rectangle 430">
            <a:extLst>
              <a:ext uri="{FF2B5EF4-FFF2-40B4-BE49-F238E27FC236}">
                <a16:creationId xmlns:a16="http://schemas.microsoft.com/office/drawing/2014/main" id="{2ED09BDB-0D30-1E15-42A7-604E5FED88EF}"/>
              </a:ext>
            </a:extLst>
          </p:cNvPr>
          <p:cNvSpPr/>
          <p:nvPr/>
        </p:nvSpPr>
        <p:spPr>
          <a:xfrm>
            <a:off x="7530" y="4002279"/>
            <a:ext cx="9121747" cy="118255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3984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0"/>
                                        </p:tgtEl>
                                        <p:attrNameLst>
                                          <p:attrName>style.visibility</p:attrName>
                                        </p:attrNameLst>
                                      </p:cBhvr>
                                      <p:to>
                                        <p:strVal val="visible"/>
                                      </p:to>
                                    </p:set>
                                    <p:animEffect transition="in" filter="fade">
                                      <p:cBhvr>
                                        <p:cTn id="7" dur="500"/>
                                        <p:tgtEl>
                                          <p:spTgt spid="220"/>
                                        </p:tgtEl>
                                      </p:cBhvr>
                                    </p:animEffect>
                                  </p:childTnLst>
                                </p:cTn>
                              </p:par>
                              <p:par>
                                <p:cTn id="8" presetID="10" presetClass="entr" presetSubtype="0" fill="hold"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fade">
                                      <p:cBhvr>
                                        <p:cTn id="10" dur="500"/>
                                        <p:tgtEl>
                                          <p:spTgt spid="39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9"/>
                                        </p:tgtEl>
                                        <p:attrNameLst>
                                          <p:attrName>style.visibility</p:attrName>
                                        </p:attrNameLst>
                                      </p:cBhvr>
                                      <p:to>
                                        <p:strVal val="visible"/>
                                      </p:to>
                                    </p:set>
                                    <p:animEffect transition="in" filter="fade">
                                      <p:cBhvr>
                                        <p:cTn id="13" dur="500"/>
                                        <p:tgtEl>
                                          <p:spTgt spid="429"/>
                                        </p:tgtEl>
                                      </p:cBhvr>
                                    </p:animEffect>
                                  </p:childTnLst>
                                </p:cTn>
                              </p:par>
                              <p:par>
                                <p:cTn id="14" presetID="0" presetClass="path" presetSubtype="0" accel="50000" decel="50000" fill="hold" grpId="0" nodeType="withEffect">
                                  <p:stCondLst>
                                    <p:cond delay="0"/>
                                  </p:stCondLst>
                                  <p:childTnLst>
                                    <p:animMotion origin="layout" path="M 0 0 L 0 0.03912 L 0.17205 0.03912 L 0.17205 0.00116 " pathEditMode="relative" ptsTypes="AAAA">
                                      <p:cBhvr>
                                        <p:cTn id="15" dur="2000" fill="hold"/>
                                        <p:tgtEl>
                                          <p:spTgt spid="4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 grpId="0" animBg="1"/>
      <p:bldP spid="4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Fine-grained DRAM for processing-using-DRAM: </a:t>
            </a: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1</a:t>
              </a: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Improves SIMD utilization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a single PUD operation, only access the DRAM mats with target data</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for multiple PUD operations, execute independent operations concurrently</a:t>
              </a:r>
              <a:b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b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a:t>
              </a:r>
              <a:r>
                <a:rPr kumimoji="0" lang="en-US" sz="18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multiple instruction, multiple data (MIMD) execution model </a:t>
              </a:r>
            </a:p>
            <a:p>
              <a:pPr marL="342900" marR="0" lvl="0" indent="-342900" algn="l" defTabSz="914400" rtl="0" eaLnBrk="1" fontAlgn="auto" latinLnBrk="0" hangingPunct="1">
                <a:lnSpc>
                  <a:spcPct val="100000"/>
                </a:lnSpc>
                <a:spcBef>
                  <a:spcPts val="0"/>
                </a:spcBef>
                <a:spcAft>
                  <a:spcPts val="0"/>
                </a:spcAft>
                <a:buClrTx/>
                <a:buSzTx/>
                <a:buFontTx/>
                <a:buChar char="-"/>
                <a:tabLst/>
                <a:defRPr/>
              </a:pP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2</a:t>
              </a: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Enables low-cost interconnects for vector reduction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global and local data buses can be used for inter-/intra-mat communication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grpSp>
        <p:nvGrpSpPr>
          <p:cNvPr id="228" name="Group 227">
            <a:extLst>
              <a:ext uri="{FF2B5EF4-FFF2-40B4-BE49-F238E27FC236}">
                <a16:creationId xmlns:a16="http://schemas.microsoft.com/office/drawing/2014/main" id="{E46F4404-BC62-B4F3-ACCD-5494AB90A171}"/>
              </a:ext>
            </a:extLst>
          </p:cNvPr>
          <p:cNvGrpSpPr/>
          <p:nvPr/>
        </p:nvGrpSpPr>
        <p:grpSpPr>
          <a:xfrm>
            <a:off x="7336" y="5831862"/>
            <a:ext cx="9470110" cy="781038"/>
            <a:chOff x="549218" y="3454216"/>
            <a:chExt cx="8426174" cy="788666"/>
          </a:xfrm>
        </p:grpSpPr>
        <p:sp>
          <p:nvSpPr>
            <p:cNvPr id="229" name="TextBox 228">
              <a:extLst>
                <a:ext uri="{FF2B5EF4-FFF2-40B4-BE49-F238E27FC236}">
                  <a16:creationId xmlns:a16="http://schemas.microsoft.com/office/drawing/2014/main" id="{85E81FB7-5BF8-CD34-1CFE-01872A17B084}"/>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3</a:t>
              </a:r>
            </a:p>
          </p:txBody>
        </p:sp>
        <p:sp>
          <p:nvSpPr>
            <p:cNvPr id="230" name="TextBox 229">
              <a:extLst>
                <a:ext uri="{FF2B5EF4-FFF2-40B4-BE49-F238E27FC236}">
                  <a16:creationId xmlns:a16="http://schemas.microsoft.com/office/drawing/2014/main" id="{2B3D6435-FF6F-8C93-2A2C-8A7668C5FA86}"/>
                </a:ext>
              </a:extLst>
            </p:cNvPr>
            <p:cNvSpPr txBox="1"/>
            <p:nvPr/>
          </p:nvSpPr>
          <p:spPr>
            <a:xfrm>
              <a:off x="974390" y="3528082"/>
              <a:ext cx="8001002"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rPr>
                <a:t>Eases programmability </a:t>
              </a:r>
              <a:endParaRPr kumimoji="0" lang="en-US" sz="22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SIMD parallelism in a DRAM mat is on par with vector ISAs’ SIMD width </a:t>
              </a:r>
              <a:endPar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Gill Sans MT"/>
              </a:endParaRPr>
            </a:p>
          </p:txBody>
        </p:sp>
      </p:grpSp>
      <p:sp>
        <p:nvSpPr>
          <p:cNvPr id="231" name="Rectangle 230">
            <a:extLst>
              <a:ext uri="{FF2B5EF4-FFF2-40B4-BE49-F238E27FC236}">
                <a16:creationId xmlns:a16="http://schemas.microsoft.com/office/drawing/2014/main" id="{984434A9-11B4-6C56-B5A1-632FFFC7478C}"/>
              </a:ext>
            </a:extLst>
          </p:cNvPr>
          <p:cNvSpPr/>
          <p:nvPr/>
        </p:nvSpPr>
        <p:spPr>
          <a:xfrm>
            <a:off x="7530" y="4052166"/>
            <a:ext cx="9121747" cy="185284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2" name="Rounded Rectangle 231">
            <a:extLst>
              <a:ext uri="{FF2B5EF4-FFF2-40B4-BE49-F238E27FC236}">
                <a16:creationId xmlns:a16="http://schemas.microsoft.com/office/drawing/2014/main" id="{439A8839-CF62-F175-9023-1DA19C8B03B6}"/>
              </a:ext>
            </a:extLst>
          </p:cNvPr>
          <p:cNvSpPr/>
          <p:nvPr/>
        </p:nvSpPr>
        <p:spPr>
          <a:xfrm>
            <a:off x="1501955" y="1600005"/>
            <a:ext cx="1650846" cy="1219405"/>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81" name="TextBox 380">
            <a:extLst>
              <a:ext uri="{FF2B5EF4-FFF2-40B4-BE49-F238E27FC236}">
                <a16:creationId xmlns:a16="http://schemas.microsoft.com/office/drawing/2014/main" id="{65261135-95BE-743B-898C-780B3D4139F1}"/>
              </a:ext>
            </a:extLst>
          </p:cNvPr>
          <p:cNvSpPr txBox="1"/>
          <p:nvPr/>
        </p:nvSpPr>
        <p:spPr>
          <a:xfrm>
            <a:off x="598529" y="1144644"/>
            <a:ext cx="3535782"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512 columns</a:t>
            </a:r>
          </a:p>
        </p:txBody>
      </p:sp>
    </p:spTree>
    <p:extLst>
      <p:ext uri="{BB962C8B-B14F-4D97-AF65-F5344CB8AC3E}">
        <p14:creationId xmlns:p14="http://schemas.microsoft.com/office/powerpoint/2010/main" val="546511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fade">
                                      <p:cBhvr>
                                        <p:cTn id="7" dur="500"/>
                                        <p:tgtEl>
                                          <p:spTgt spid="2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1"/>
                                        </p:tgtEl>
                                        <p:attrNameLst>
                                          <p:attrName>style.visibility</p:attrName>
                                        </p:attrNameLst>
                                      </p:cBhvr>
                                      <p:to>
                                        <p:strVal val="visible"/>
                                      </p:to>
                                    </p:set>
                                    <p:animEffect transition="in" filter="fade">
                                      <p:cBhvr>
                                        <p:cTn id="10" dur="500"/>
                                        <p:tgtEl>
                                          <p:spTgt spid="38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2"/>
                                        </p:tgtEl>
                                        <p:attrNameLst>
                                          <p:attrName>style.visibility</p:attrName>
                                        </p:attrNameLst>
                                      </p:cBhvr>
                                      <p:to>
                                        <p:strVal val="visible"/>
                                      </p:to>
                                    </p:set>
                                    <p:animEffect transition="in" filter="fade">
                                      <p:cBhvr>
                                        <p:cTn id="1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 grpId="0" animBg="1"/>
      <p:bldP spid="38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dirty="0">
                <a:solidFill>
                  <a:srgbClr val="1A5712"/>
                </a:solidFill>
                <a:latin typeface="Garamond"/>
                <a:cs typeface="Garamond"/>
              </a:rPr>
              <a:t>Future Systems: In-Memory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Memory</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Arial" charset="0"/>
              <a:ea typeface="+mn-ea"/>
              <a:cs typeface="+mn-cs"/>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charset="0"/>
                <a:ea typeface="+mn-ea"/>
                <a:cs typeface="+mn-cs"/>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prstClr val="black"/>
              </a:solidFill>
              <a:effectLst/>
              <a:uLnTx/>
              <a:uFillTx/>
              <a:latin typeface="Arial" charset="0"/>
              <a:ea typeface="+mn-ea"/>
              <a:cs typeface="+mn-cs"/>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1) Low latency</a:t>
            </a: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2) Low bandwidth utilization</a:t>
            </a: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3) No cache pollution</a:t>
            </a: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3399"/>
                </a:solidFill>
                <a:effectLst/>
                <a:uLnTx/>
                <a:uFillTx/>
                <a:latin typeface="Calibri"/>
                <a:ea typeface="+mn-ea"/>
                <a:cs typeface="+mn-cs"/>
              </a:rPr>
              <a:t>4) No unwanted data movement</a:t>
            </a:r>
          </a:p>
        </p:txBody>
      </p:sp>
      <p:sp>
        <p:nvSpPr>
          <p:cNvPr id="28" name="Slide Number Placeholder 27"/>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63C8E0-6DD9-4302-9AA9-5177C785CB79}"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29" name="TextBox 28"/>
          <p:cNvSpPr txBox="1"/>
          <p:nvPr/>
        </p:nvSpPr>
        <p:spPr>
          <a:xfrm>
            <a:off x="179512" y="6093296"/>
            <a:ext cx="2453917"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mn-ea"/>
                <a:cs typeface="+mn-cs"/>
              </a:rPr>
              <a:t>1046ns, 3.6uJ</a:t>
            </a:r>
          </a:p>
        </p:txBody>
      </p:sp>
      <p:sp>
        <p:nvSpPr>
          <p:cNvPr id="31" name="TextBox 30"/>
          <p:cNvSpPr txBox="1"/>
          <p:nvPr/>
        </p:nvSpPr>
        <p:spPr>
          <a:xfrm>
            <a:off x="2830129" y="6093296"/>
            <a:ext cx="2926202"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8000"/>
                </a:solidFill>
                <a:effectLst/>
                <a:uLnTx/>
                <a:uFillTx/>
                <a:latin typeface="Calibri"/>
                <a:ea typeface="+mn-ea"/>
                <a:cs typeface="+mn-cs"/>
                <a:sym typeface="Wingdings"/>
              </a:rPr>
              <a:t>   </a:t>
            </a:r>
            <a:r>
              <a:rPr kumimoji="0" lang="en-US" sz="3200" b="0" i="0" u="none" strike="noStrike" kern="1200" cap="none" spc="0" normalizeH="0" baseline="0" noProof="0" dirty="0">
                <a:ln>
                  <a:noFill/>
                </a:ln>
                <a:solidFill>
                  <a:srgbClr val="008000"/>
                </a:solidFill>
                <a:effectLst/>
                <a:uLnTx/>
                <a:uFillTx/>
                <a:latin typeface="Calibri"/>
                <a:ea typeface="+mn-ea"/>
                <a:cs typeface="+mn-cs"/>
              </a:rPr>
              <a:t>90ns, 0.04uJ</a:t>
            </a:r>
          </a:p>
        </p:txBody>
      </p:sp>
    </p:spTree>
    <p:extLst>
      <p:ext uri="{BB962C8B-B14F-4D97-AF65-F5344CB8AC3E}">
        <p14:creationId xmlns:p14="http://schemas.microsoft.com/office/powerpoint/2010/main" val="1597083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3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11C99E-8D53-FF34-C48A-97416595E12A}"/>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MIMDRAM</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is a hardware/software co-designed PUD system that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enables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fine-grained PUD computation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low cost </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and </a:t>
            </a: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programming effort</a:t>
            </a:r>
          </a:p>
        </p:txBody>
      </p:sp>
      <p:sp>
        <p:nvSpPr>
          <p:cNvPr id="5" name="Up Arrow 4">
            <a:extLst>
              <a:ext uri="{FF2B5EF4-FFF2-40B4-BE49-F238E27FC236}">
                <a16:creationId xmlns:a16="http://schemas.microsoft.com/office/drawing/2014/main" id="{A5B3FEF0-8AEC-FB30-3FE4-BC39ABC59EC2}"/>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595E">
                  <a:lumMod val="20000"/>
                  <a:lumOff val="80000"/>
                </a:srgbClr>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Main components of MIMDRAM:</a:t>
            </a: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Hardware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DRAM array modification </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fine-grained PUD computation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inter- and intra-mat interconnects </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to enable PUD vector reduction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control unit design</a:t>
              </a: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Gill Sans MT"/>
                </a:rPr>
                <a:t> to orchestrate PUD execution </a:t>
              </a: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2"/>
            <a:ext cx="9144001" cy="1094830"/>
            <a:chOff x="406767" y="3421560"/>
            <a:chExt cx="8475012" cy="1105522"/>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Software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compiler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transparently generate PUD instructions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system support </a:t>
              </a:r>
              <a:r>
                <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to map and execute PUD instructions </a:t>
              </a: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Tree>
    <p:extLst>
      <p:ext uri="{BB962C8B-B14F-4D97-AF65-F5344CB8AC3E}">
        <p14:creationId xmlns:p14="http://schemas.microsoft.com/office/powerpoint/2010/main" val="1544940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1" name="Group 450">
            <a:extLst>
              <a:ext uri="{FF2B5EF4-FFF2-40B4-BE49-F238E27FC236}">
                <a16:creationId xmlns:a16="http://schemas.microsoft.com/office/drawing/2014/main" id="{25473BE3-15BD-1785-3A47-9C31688C99C9}"/>
              </a:ext>
            </a:extLst>
          </p:cNvPr>
          <p:cNvGrpSpPr/>
          <p:nvPr/>
        </p:nvGrpSpPr>
        <p:grpSpPr>
          <a:xfrm>
            <a:off x="1894180" y="4808864"/>
            <a:ext cx="7254309" cy="710866"/>
            <a:chOff x="1894180" y="4808864"/>
            <a:chExt cx="7254309" cy="710866"/>
          </a:xfrm>
        </p:grpSpPr>
        <p:sp>
          <p:nvSpPr>
            <p:cNvPr id="6" name="DRAM">
              <a:extLst>
                <a:ext uri="{FF2B5EF4-FFF2-40B4-BE49-F238E27FC236}">
                  <a16:creationId xmlns:a16="http://schemas.microsoft.com/office/drawing/2014/main" id="{49FDB80D-70C9-D39D-3852-11B34FF9393F}"/>
                </a:ext>
              </a:extLst>
            </p:cNvPr>
            <p:cNvSpPr/>
            <p:nvPr/>
          </p:nvSpPr>
          <p:spPr>
            <a:xfrm>
              <a:off x="1894180" y="4808864"/>
              <a:ext cx="5840880" cy="458293"/>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18" name="Group 517">
              <a:extLst>
                <a:ext uri="{FF2B5EF4-FFF2-40B4-BE49-F238E27FC236}">
                  <a16:creationId xmlns:a16="http://schemas.microsoft.com/office/drawing/2014/main" id="{678A0DCB-F85C-F5E0-1848-222158028AC9}"/>
                </a:ext>
              </a:extLst>
            </p:cNvPr>
            <p:cNvGrpSpPr/>
            <p:nvPr/>
          </p:nvGrpSpPr>
          <p:grpSpPr>
            <a:xfrm>
              <a:off x="2746006" y="4891326"/>
              <a:ext cx="1406245" cy="301563"/>
              <a:chOff x="2746006" y="4891326"/>
              <a:chExt cx="1406245" cy="301563"/>
            </a:xfrm>
          </p:grpSpPr>
          <p:cxnSp>
            <p:nvCxnSpPr>
              <p:cNvPr id="499" name="Straight Connector 498">
                <a:extLst>
                  <a:ext uri="{FF2B5EF4-FFF2-40B4-BE49-F238E27FC236}">
                    <a16:creationId xmlns:a16="http://schemas.microsoft.com/office/drawing/2014/main" id="{1DA8121E-227C-7033-F55B-39A535BD934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E3B1D11-8FD5-A48B-72D8-50D8236F0B48}"/>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9E6D4C06-B05E-B477-A9E5-EF9113A2B0AF}"/>
                  </a:ext>
                </a:extLst>
              </p:cNvPr>
              <p:cNvCxnSpPr>
                <a:cxnSpLocks/>
              </p:cNvCxnSpPr>
              <p:nvPr/>
            </p:nvCxnSpPr>
            <p:spPr>
              <a:xfrm flipV="1">
                <a:off x="3402589"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AA72B7A4-E015-6F48-2833-D7A48EC7A88D}"/>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C230AF51-91CC-96D4-A63E-358E554B9F59}"/>
                </a:ext>
              </a:extLst>
            </p:cNvPr>
            <p:cNvGrpSpPr/>
            <p:nvPr/>
          </p:nvGrpSpPr>
          <p:grpSpPr>
            <a:xfrm>
              <a:off x="4298007" y="4891326"/>
              <a:ext cx="1406245" cy="308237"/>
              <a:chOff x="2746006" y="4891326"/>
              <a:chExt cx="1406245" cy="308237"/>
            </a:xfrm>
          </p:grpSpPr>
          <p:cxnSp>
            <p:nvCxnSpPr>
              <p:cNvPr id="529" name="Straight Connector 528">
                <a:extLst>
                  <a:ext uri="{FF2B5EF4-FFF2-40B4-BE49-F238E27FC236}">
                    <a16:creationId xmlns:a16="http://schemas.microsoft.com/office/drawing/2014/main" id="{7AE42B41-0F42-ECCF-E68E-BF3D20E1B3C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E6769FF6-6447-E41E-EF42-BFBFBE490FF6}"/>
                  </a:ext>
                </a:extLst>
              </p:cNvPr>
              <p:cNvCxnSpPr>
                <a:cxnSpLocks/>
              </p:cNvCxnSpPr>
              <p:nvPr/>
            </p:nvCxnSpPr>
            <p:spPr>
              <a:xfrm flipH="1">
                <a:off x="2746006" y="5199563"/>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252B1BB-FC57-D3AA-888A-A91AA5333586}"/>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647F5E3B-2CD7-0045-D390-F6BC3DC93C67}"/>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33" name="Group 532">
              <a:extLst>
                <a:ext uri="{FF2B5EF4-FFF2-40B4-BE49-F238E27FC236}">
                  <a16:creationId xmlns:a16="http://schemas.microsoft.com/office/drawing/2014/main" id="{D6D017D0-3E43-7266-4005-47DEB5E5EC53}"/>
                </a:ext>
              </a:extLst>
            </p:cNvPr>
            <p:cNvGrpSpPr/>
            <p:nvPr/>
          </p:nvGrpSpPr>
          <p:grpSpPr>
            <a:xfrm>
              <a:off x="5843575" y="4889380"/>
              <a:ext cx="1412919" cy="301563"/>
              <a:chOff x="2746006" y="4891326"/>
              <a:chExt cx="1412919" cy="301563"/>
            </a:xfrm>
          </p:grpSpPr>
          <p:cxnSp>
            <p:nvCxnSpPr>
              <p:cNvPr id="534" name="Straight Connector 533">
                <a:extLst>
                  <a:ext uri="{FF2B5EF4-FFF2-40B4-BE49-F238E27FC236}">
                    <a16:creationId xmlns:a16="http://schemas.microsoft.com/office/drawing/2014/main" id="{1342E8DA-AD8F-3255-88B7-37F4543EDA7D}"/>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2C919C88-21C2-4728-B1AC-3E7B168C36F5}"/>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DBBF4D0-573D-294C-1E96-B8D4984DC09A}"/>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7881CF6-9731-4D44-5ABD-F95AACD73FD7}"/>
                  </a:ext>
                </a:extLst>
              </p:cNvPr>
              <p:cNvCxnSpPr>
                <a:cxnSpLocks/>
              </p:cNvCxnSpPr>
              <p:nvPr/>
            </p:nvCxnSpPr>
            <p:spPr>
              <a:xfrm flipH="1">
                <a:off x="3412101"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97" name="Straight Connector 496">
              <a:extLst>
                <a:ext uri="{FF2B5EF4-FFF2-40B4-BE49-F238E27FC236}">
                  <a16:creationId xmlns:a16="http://schemas.microsoft.com/office/drawing/2014/main" id="{924D0C1A-3A9F-7377-B4C2-A4A5B9D52651}"/>
                </a:ext>
              </a:extLst>
            </p:cNvPr>
            <p:cNvCxnSpPr>
              <a:cxnSpLocks/>
            </p:cNvCxnSpPr>
            <p:nvPr/>
          </p:nvCxnSpPr>
          <p:spPr>
            <a:xfrm flipV="1">
              <a:off x="7275447" y="4896970"/>
              <a:ext cx="0" cy="62276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457" name="Trapezoid 456">
              <a:extLst>
                <a:ext uri="{FF2B5EF4-FFF2-40B4-BE49-F238E27FC236}">
                  <a16:creationId xmlns:a16="http://schemas.microsoft.com/office/drawing/2014/main" id="{DBBE8450-7709-E16C-F7E9-E45DEB5F106A}"/>
                </a:ext>
              </a:extLst>
            </p:cNvPr>
            <p:cNvSpPr/>
            <p:nvPr/>
          </p:nvSpPr>
          <p:spPr>
            <a:xfrm>
              <a:off x="5470553"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54" name="Trapezoid 453">
              <a:extLst>
                <a:ext uri="{FF2B5EF4-FFF2-40B4-BE49-F238E27FC236}">
                  <a16:creationId xmlns:a16="http://schemas.microsoft.com/office/drawing/2014/main" id="{BE7A46B5-30B2-D9B9-C137-C5785BE1F6FA}"/>
                </a:ext>
              </a:extLst>
            </p:cNvPr>
            <p:cNvSpPr/>
            <p:nvPr/>
          </p:nvSpPr>
          <p:spPr>
            <a:xfrm>
              <a:off x="3908342"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Trapezoid 6">
              <a:extLst>
                <a:ext uri="{FF2B5EF4-FFF2-40B4-BE49-F238E27FC236}">
                  <a16:creationId xmlns:a16="http://schemas.microsoft.com/office/drawing/2014/main" id="{ACB64C71-E0F3-F78F-A164-6FD9BDF9B86D}"/>
                </a:ext>
              </a:extLst>
            </p:cNvPr>
            <p:cNvSpPr/>
            <p:nvPr/>
          </p:nvSpPr>
          <p:spPr>
            <a:xfrm>
              <a:off x="2353070"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51" name="TextBox 550">
              <a:extLst>
                <a:ext uri="{FF2B5EF4-FFF2-40B4-BE49-F238E27FC236}">
                  <a16:creationId xmlns:a16="http://schemas.microsoft.com/office/drawing/2014/main" id="{AB91CB6C-D84E-BF2F-DE90-16C5D1B4680C}"/>
                </a:ext>
              </a:extLst>
            </p:cNvPr>
            <p:cNvSpPr txBox="1"/>
            <p:nvPr/>
          </p:nvSpPr>
          <p:spPr>
            <a:xfrm>
              <a:off x="7476102" y="5032624"/>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inter-mat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interconnect</a:t>
              </a: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Modifications to DRAM Chip</a:t>
            </a:r>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cxnSp>
          <p:nvCxnSpPr>
            <p:cNvPr id="330" name="Straight Connector 329">
              <a:extLst>
                <a:ext uri="{FF2B5EF4-FFF2-40B4-BE49-F238E27FC236}">
                  <a16:creationId xmlns:a16="http://schemas.microsoft.com/office/drawing/2014/main" id="{355305C0-0A0A-83AE-7E79-C81DD3FD813D}"/>
                </a:ext>
              </a:extLst>
            </p:cNvPr>
            <p:cNvCxnSpPr>
              <a:cxnSpLocks/>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450" name="Group 449">
            <a:extLst>
              <a:ext uri="{FF2B5EF4-FFF2-40B4-BE49-F238E27FC236}">
                <a16:creationId xmlns:a16="http://schemas.microsoft.com/office/drawing/2014/main" id="{9811B24A-F379-403A-E7D9-C7D125A6E15F}"/>
              </a:ext>
            </a:extLst>
          </p:cNvPr>
          <p:cNvGrpSpPr/>
          <p:nvPr/>
        </p:nvGrpSpPr>
        <p:grpSpPr>
          <a:xfrm>
            <a:off x="404728" y="1632137"/>
            <a:ext cx="9029843" cy="4468530"/>
            <a:chOff x="404728" y="1632137"/>
            <a:chExt cx="9029843" cy="4468530"/>
          </a:xfrm>
        </p:grpSpPr>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mat range</a:t>
                </a:r>
              </a:p>
            </p:txBody>
          </p:sp>
        </p:grpSp>
        <p:grpSp>
          <p:nvGrpSpPr>
            <p:cNvPr id="8" name="Group 7">
              <a:extLst>
                <a:ext uri="{FF2B5EF4-FFF2-40B4-BE49-F238E27FC236}">
                  <a16:creationId xmlns:a16="http://schemas.microsoft.com/office/drawing/2014/main" id="{1855D8EE-3BE7-B4AB-10A8-676AE3ACC836}"/>
                </a:ext>
              </a:extLst>
            </p:cNvPr>
            <p:cNvGrpSpPr/>
            <p:nvPr/>
          </p:nvGrpSpPr>
          <p:grpSpPr>
            <a:xfrm>
              <a:off x="813631" y="1632137"/>
              <a:ext cx="8620940" cy="3793902"/>
              <a:chOff x="813631" y="1632137"/>
              <a:chExt cx="8620940" cy="3793902"/>
            </a:xfrm>
          </p:grpSpPr>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mat selector</a:t>
                  </a: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row decoder latch</a:t>
                  </a:r>
                </a:p>
              </p:txBody>
            </p:sp>
          </p:grpSp>
        </p:grpSp>
      </p:grpSp>
      <p:sp>
        <p:nvSpPr>
          <p:cNvPr id="9" name="DRAM">
            <a:extLst>
              <a:ext uri="{FF2B5EF4-FFF2-40B4-BE49-F238E27FC236}">
                <a16:creationId xmlns:a16="http://schemas.microsoft.com/office/drawing/2014/main" id="{68B9DC2C-85B9-6628-8B96-25668D4F9E73}"/>
              </a:ext>
            </a:extLst>
          </p:cNvPr>
          <p:cNvSpPr/>
          <p:nvPr/>
        </p:nvSpPr>
        <p:spPr>
          <a:xfrm>
            <a:off x="2505897" y="4235990"/>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4" name="DRAM">
            <a:extLst>
              <a:ext uri="{FF2B5EF4-FFF2-40B4-BE49-F238E27FC236}">
                <a16:creationId xmlns:a16="http://schemas.microsoft.com/office/drawing/2014/main" id="{97406C44-E37B-AD0F-DC1B-69A7D18977AD}"/>
              </a:ext>
            </a:extLst>
          </p:cNvPr>
          <p:cNvSpPr/>
          <p:nvPr/>
        </p:nvSpPr>
        <p:spPr>
          <a:xfrm>
            <a:off x="1734835" y="5541521"/>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IO interface</a:t>
            </a:r>
          </a:p>
        </p:txBody>
      </p:sp>
      <p:cxnSp>
        <p:nvCxnSpPr>
          <p:cNvPr id="448" name="Straight Connector 447">
            <a:extLst>
              <a:ext uri="{FF2B5EF4-FFF2-40B4-BE49-F238E27FC236}">
                <a16:creationId xmlns:a16="http://schemas.microsoft.com/office/drawing/2014/main" id="{5A684679-BDDC-EB8E-7641-EA19004E6A9D}"/>
              </a:ext>
            </a:extLst>
          </p:cNvPr>
          <p:cNvCxnSpPr>
            <a:cxnSpLocks/>
            <a:stCxn id="7" idx="0"/>
            <a:endCxn id="9" idx="2"/>
          </p:cNvCxnSpPr>
          <p:nvPr/>
        </p:nvCxnSpPr>
        <p:spPr>
          <a:xfrm flipH="1" flipV="1">
            <a:off x="2601440" y="4465293"/>
            <a:ext cx="43" cy="506499"/>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06BB0381-346D-2C0A-D513-C2412D56752B}"/>
              </a:ext>
            </a:extLst>
          </p:cNvPr>
          <p:cNvCxnSpPr>
            <a:cxnSpLocks/>
          </p:cNvCxnSpPr>
          <p:nvPr/>
        </p:nvCxnSpPr>
        <p:spPr>
          <a:xfrm flipH="1" flipV="1">
            <a:off x="4156712" y="4446956"/>
            <a:ext cx="43" cy="51566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C041F82E-2C68-3563-426B-65235A2A8BDD}"/>
              </a:ext>
            </a:extLst>
          </p:cNvPr>
          <p:cNvCxnSpPr>
            <a:cxnSpLocks/>
            <a:stCxn id="457" idx="0"/>
          </p:cNvCxnSpPr>
          <p:nvPr/>
        </p:nvCxnSpPr>
        <p:spPr>
          <a:xfrm flipH="1" flipV="1">
            <a:off x="5718923"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351E3B95-ABEA-D0B0-462F-A3CFAD779BA5}"/>
              </a:ext>
            </a:extLst>
          </p:cNvPr>
          <p:cNvCxnSpPr>
            <a:cxnSpLocks/>
          </p:cNvCxnSpPr>
          <p:nvPr/>
        </p:nvCxnSpPr>
        <p:spPr>
          <a:xfrm flipH="1" flipV="1">
            <a:off x="7275447"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AD2D54E-8293-2E25-81ED-5735C1B808D9}"/>
              </a:ext>
            </a:extLst>
          </p:cNvPr>
          <p:cNvCxnSpPr>
            <a:cxnSpLocks/>
          </p:cNvCxnSpPr>
          <p:nvPr/>
        </p:nvCxnSpPr>
        <p:spPr>
          <a:xfrm flipV="1">
            <a:off x="2460320" y="5146429"/>
            <a:ext cx="0" cy="37330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D61EBDA-30BE-37F4-B18F-A151ABE214C0}"/>
              </a:ext>
            </a:extLst>
          </p:cNvPr>
          <p:cNvCxnSpPr>
            <a:cxnSpLocks/>
          </p:cNvCxnSpPr>
          <p:nvPr/>
        </p:nvCxnSpPr>
        <p:spPr>
          <a:xfrm flipV="1">
            <a:off x="4015466"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B67637DE-DD52-7C48-68FC-9FA4804EBBA0}"/>
              </a:ext>
            </a:extLst>
          </p:cNvPr>
          <p:cNvCxnSpPr>
            <a:cxnSpLocks/>
          </p:cNvCxnSpPr>
          <p:nvPr/>
        </p:nvCxnSpPr>
        <p:spPr>
          <a:xfrm flipV="1">
            <a:off x="5570612"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552" name="TextBox 551">
            <a:extLst>
              <a:ext uri="{FF2B5EF4-FFF2-40B4-BE49-F238E27FC236}">
                <a16:creationId xmlns:a16="http://schemas.microsoft.com/office/drawing/2014/main" id="{23C3C069-2A74-8BBA-566C-3AB2BC9E0803}"/>
              </a:ext>
            </a:extLst>
          </p:cNvPr>
          <p:cNvSpPr txBox="1"/>
          <p:nvPr/>
        </p:nvSpPr>
        <p:spPr>
          <a:xfrm>
            <a:off x="7598002" y="416293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s</a:t>
            </a:r>
            <a:r>
              <a:rPr kumimoji="0" lang="en-US" sz="18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ense</a:t>
            </a: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amplifier</a:t>
            </a:r>
          </a:p>
        </p:txBody>
      </p:sp>
      <p:sp>
        <p:nvSpPr>
          <p:cNvPr id="12" name="DRAM">
            <a:extLst>
              <a:ext uri="{FF2B5EF4-FFF2-40B4-BE49-F238E27FC236}">
                <a16:creationId xmlns:a16="http://schemas.microsoft.com/office/drawing/2014/main" id="{DDDC614F-18B1-7FD5-1DB0-E37F7A7470C2}"/>
              </a:ext>
            </a:extLst>
          </p:cNvPr>
          <p:cNvSpPr/>
          <p:nvPr/>
        </p:nvSpPr>
        <p:spPr>
          <a:xfrm>
            <a:off x="7180908"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1" name="DRAM">
            <a:extLst>
              <a:ext uri="{FF2B5EF4-FFF2-40B4-BE49-F238E27FC236}">
                <a16:creationId xmlns:a16="http://schemas.microsoft.com/office/drawing/2014/main" id="{71E39812-F0AB-81A4-6BD4-1E7D687EF210}"/>
              </a:ext>
            </a:extLst>
          </p:cNvPr>
          <p:cNvSpPr/>
          <p:nvPr/>
        </p:nvSpPr>
        <p:spPr>
          <a:xfrm>
            <a:off x="5623381"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DRAM">
            <a:extLst>
              <a:ext uri="{FF2B5EF4-FFF2-40B4-BE49-F238E27FC236}">
                <a16:creationId xmlns:a16="http://schemas.microsoft.com/office/drawing/2014/main" id="{2F1BF9EC-FEEE-567A-D8A6-52151182B9B8}"/>
              </a:ext>
            </a:extLst>
          </p:cNvPr>
          <p:cNvSpPr/>
          <p:nvPr/>
        </p:nvSpPr>
        <p:spPr>
          <a:xfrm>
            <a:off x="4063424" y="4220428"/>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3" name="DRAM">
            <a:extLst>
              <a:ext uri="{FF2B5EF4-FFF2-40B4-BE49-F238E27FC236}">
                <a16:creationId xmlns:a16="http://schemas.microsoft.com/office/drawing/2014/main" id="{8983E04C-65CF-9361-07AF-3EE88A95BF10}"/>
              </a:ext>
            </a:extLst>
          </p:cNvPr>
          <p:cNvSpPr/>
          <p:nvPr/>
        </p:nvSpPr>
        <p:spPr>
          <a:xfrm>
            <a:off x="562338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4" name="DRAM">
            <a:extLst>
              <a:ext uri="{FF2B5EF4-FFF2-40B4-BE49-F238E27FC236}">
                <a16:creationId xmlns:a16="http://schemas.microsoft.com/office/drawing/2014/main" id="{75926AFC-C125-27CC-3C7D-33A4BE06B09B}"/>
              </a:ext>
            </a:extLst>
          </p:cNvPr>
          <p:cNvSpPr/>
          <p:nvPr/>
        </p:nvSpPr>
        <p:spPr>
          <a:xfrm>
            <a:off x="7182011"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5" name="DRAM">
            <a:extLst>
              <a:ext uri="{FF2B5EF4-FFF2-40B4-BE49-F238E27FC236}">
                <a16:creationId xmlns:a16="http://schemas.microsoft.com/office/drawing/2014/main" id="{77DD4911-B2E3-1589-A6F2-A44D7908345D}"/>
              </a:ext>
            </a:extLst>
          </p:cNvPr>
          <p:cNvSpPr/>
          <p:nvPr/>
        </p:nvSpPr>
        <p:spPr>
          <a:xfrm>
            <a:off x="250509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6" name="DRAM">
            <a:extLst>
              <a:ext uri="{FF2B5EF4-FFF2-40B4-BE49-F238E27FC236}">
                <a16:creationId xmlns:a16="http://schemas.microsoft.com/office/drawing/2014/main" id="{86F79319-FD15-351F-B97E-0CBA62048F4C}"/>
              </a:ext>
            </a:extLst>
          </p:cNvPr>
          <p:cNvSpPr/>
          <p:nvPr/>
        </p:nvSpPr>
        <p:spPr>
          <a:xfrm>
            <a:off x="4059105" y="387057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 name="TextBox 1">
            <a:extLst>
              <a:ext uri="{FF2B5EF4-FFF2-40B4-BE49-F238E27FC236}">
                <a16:creationId xmlns:a16="http://schemas.microsoft.com/office/drawing/2014/main" id="{8401A077-8959-008A-464B-418658E72B16}"/>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helper FFs</a:t>
            </a:r>
          </a:p>
        </p:txBody>
      </p:sp>
    </p:spTree>
    <p:extLst>
      <p:ext uri="{BB962C8B-B14F-4D97-AF65-F5344CB8AC3E}">
        <p14:creationId xmlns:p14="http://schemas.microsoft.com/office/powerpoint/2010/main" val="3054345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50"/>
                                        </p:tgtEl>
                                        <p:attrNameLst>
                                          <p:attrName>style.visibility</p:attrName>
                                        </p:attrNameLst>
                                      </p:cBhvr>
                                      <p:to>
                                        <p:strVal val="visible"/>
                                      </p:to>
                                    </p:set>
                                    <p:animEffect transition="in" filter="fade">
                                      <p:cBhvr>
                                        <p:cTn id="7" dur="500"/>
                                        <p:tgtEl>
                                          <p:spTgt spid="45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51"/>
                                        </p:tgtEl>
                                        <p:attrNameLst>
                                          <p:attrName>style.visibility</p:attrName>
                                        </p:attrNameLst>
                                      </p:cBhvr>
                                      <p:to>
                                        <p:strVal val="visible"/>
                                      </p:to>
                                    </p:set>
                                    <p:animEffect transition="in" filter="fade">
                                      <p:cBhvr>
                                        <p:cTn id="12" dur="500"/>
                                        <p:tgtEl>
                                          <p:spTgt spid="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6112B6E-51E6-F314-3B2A-68ABAE2277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Control Unit Design</a:t>
            </a:r>
          </a:p>
        </p:txBody>
      </p:sp>
      <p:sp>
        <p:nvSpPr>
          <p:cNvPr id="7" name="Rectangle 6">
            <a:extLst>
              <a:ext uri="{FF2B5EF4-FFF2-40B4-BE49-F238E27FC236}">
                <a16:creationId xmlns:a16="http://schemas.microsoft.com/office/drawing/2014/main" id="{3CA16D9C-7981-F702-951F-F4B48C0F4E1C}"/>
              </a:ext>
            </a:extLst>
          </p:cNvPr>
          <p:cNvSpPr/>
          <p:nvPr/>
        </p:nvSpPr>
        <p:spPr>
          <a:xfrm>
            <a:off x="0" y="1318680"/>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The control unit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schedules</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orchestrates</a:t>
            </a:r>
            <a:b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the execution of multiple PUD operations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transparently</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grpSp>
        <p:nvGrpSpPr>
          <p:cNvPr id="2" name="Group 1">
            <a:extLst>
              <a:ext uri="{FF2B5EF4-FFF2-40B4-BE49-F238E27FC236}">
                <a16:creationId xmlns:a16="http://schemas.microsoft.com/office/drawing/2014/main" id="{91974072-0568-D524-A1FF-1EC2B7361CFB}"/>
              </a:ext>
            </a:extLst>
          </p:cNvPr>
          <p:cNvGrpSpPr/>
          <p:nvPr/>
        </p:nvGrpSpPr>
        <p:grpSpPr>
          <a:xfrm>
            <a:off x="1705203" y="2196139"/>
            <a:ext cx="5846786" cy="4165189"/>
            <a:chOff x="1705203" y="2196139"/>
            <a:chExt cx="5846786" cy="4165189"/>
          </a:xfrm>
        </p:grpSpPr>
        <p:pic>
          <p:nvPicPr>
            <p:cNvPr id="173" name="Picture 172">
              <a:extLst>
                <a:ext uri="{FF2B5EF4-FFF2-40B4-BE49-F238E27FC236}">
                  <a16:creationId xmlns:a16="http://schemas.microsoft.com/office/drawing/2014/main" id="{1D0E3253-6106-C8E3-7A11-D6BFA5B015AB}"/>
                </a:ext>
              </a:extLst>
            </p:cNvPr>
            <p:cNvPicPr>
              <a:picLocks noChangeAspect="1"/>
            </p:cNvPicPr>
            <p:nvPr/>
          </p:nvPicPr>
          <p:blipFill>
            <a:blip r:embed="rId3"/>
            <a:stretch>
              <a:fillRect/>
            </a:stretch>
          </p:blipFill>
          <p:spPr>
            <a:xfrm>
              <a:off x="1705203" y="2196139"/>
              <a:ext cx="5846786" cy="4165189"/>
            </a:xfrm>
            <a:prstGeom prst="rect">
              <a:avLst/>
            </a:prstGeom>
          </p:spPr>
        </p:pic>
        <p:sp>
          <p:nvSpPr>
            <p:cNvPr id="174" name="Oval 173">
              <a:extLst>
                <a:ext uri="{FF2B5EF4-FFF2-40B4-BE49-F238E27FC236}">
                  <a16:creationId xmlns:a16="http://schemas.microsoft.com/office/drawing/2014/main" id="{436E566E-AA19-D6B4-2B51-B8F42D06659C}"/>
                </a:ext>
              </a:extLst>
            </p:cNvPr>
            <p:cNvSpPr/>
            <p:nvPr/>
          </p:nvSpPr>
          <p:spPr>
            <a:xfrm>
              <a:off x="4529787" y="2196139"/>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5" name="Oval 174">
              <a:extLst>
                <a:ext uri="{FF2B5EF4-FFF2-40B4-BE49-F238E27FC236}">
                  <a16:creationId xmlns:a16="http://schemas.microsoft.com/office/drawing/2014/main" id="{2F81D165-94E2-61F3-2812-D59661E8C819}"/>
                </a:ext>
              </a:extLst>
            </p:cNvPr>
            <p:cNvSpPr/>
            <p:nvPr/>
          </p:nvSpPr>
          <p:spPr>
            <a:xfrm>
              <a:off x="3234935" y="2822186"/>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6" name="Oval 175">
              <a:extLst>
                <a:ext uri="{FF2B5EF4-FFF2-40B4-BE49-F238E27FC236}">
                  <a16:creationId xmlns:a16="http://schemas.microsoft.com/office/drawing/2014/main" id="{0180C2CB-45CA-6727-A23E-05F0D2BA433D}"/>
                </a:ext>
              </a:extLst>
            </p:cNvPr>
            <p:cNvSpPr/>
            <p:nvPr/>
          </p:nvSpPr>
          <p:spPr>
            <a:xfrm>
              <a:off x="3913608"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7" name="Oval 176">
              <a:extLst>
                <a:ext uri="{FF2B5EF4-FFF2-40B4-BE49-F238E27FC236}">
                  <a16:creationId xmlns:a16="http://schemas.microsoft.com/office/drawing/2014/main" id="{D431A704-D8D8-599B-922F-AFEF85E4CEA0}"/>
                </a:ext>
              </a:extLst>
            </p:cNvPr>
            <p:cNvSpPr/>
            <p:nvPr/>
          </p:nvSpPr>
          <p:spPr>
            <a:xfrm>
              <a:off x="6013219"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F85E2129-13AD-6B14-20D4-5590EAF14B96}"/>
                </a:ext>
              </a:extLst>
            </p:cNvPr>
            <p:cNvSpPr/>
            <p:nvPr/>
          </p:nvSpPr>
          <p:spPr>
            <a:xfrm flipH="1">
              <a:off x="1705203" y="3429000"/>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DD838BB2-2AD6-3668-7541-2ECF6C495238}"/>
                </a:ext>
              </a:extLst>
            </p:cNvPr>
            <p:cNvSpPr/>
            <p:nvPr/>
          </p:nvSpPr>
          <p:spPr>
            <a:xfrm flipH="1">
              <a:off x="2416769" y="3046288"/>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0" name="Oval 179">
              <a:extLst>
                <a:ext uri="{FF2B5EF4-FFF2-40B4-BE49-F238E27FC236}">
                  <a16:creationId xmlns:a16="http://schemas.microsoft.com/office/drawing/2014/main" id="{367AC370-9318-1F18-13D4-DC42B75CA646}"/>
                </a:ext>
              </a:extLst>
            </p:cNvPr>
            <p:cNvSpPr/>
            <p:nvPr/>
          </p:nvSpPr>
          <p:spPr>
            <a:xfrm flipH="1">
              <a:off x="1718359" y="4874342"/>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1" name="Oval 180">
              <a:extLst>
                <a:ext uri="{FF2B5EF4-FFF2-40B4-BE49-F238E27FC236}">
                  <a16:creationId xmlns:a16="http://schemas.microsoft.com/office/drawing/2014/main" id="{68F0731F-D5D0-34B9-6638-16DA816F7FF9}"/>
                </a:ext>
              </a:extLst>
            </p:cNvPr>
            <p:cNvSpPr/>
            <p:nvPr/>
          </p:nvSpPr>
          <p:spPr>
            <a:xfrm flipH="1">
              <a:off x="2416769" y="4453563"/>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64979705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AE3152-EF73-7C24-AA26-102709B5CCF8}"/>
              </a:ext>
            </a:extLst>
          </p:cNvPr>
          <p:cNvGrpSpPr/>
          <p:nvPr/>
        </p:nvGrpSpPr>
        <p:grpSpPr>
          <a:xfrm>
            <a:off x="371659" y="1308732"/>
            <a:ext cx="8400681" cy="1328496"/>
            <a:chOff x="371659" y="2793619"/>
            <a:chExt cx="8400681" cy="1324131"/>
          </a:xfrm>
        </p:grpSpPr>
        <p:sp>
          <p:nvSpPr>
            <p:cNvPr id="4" name="Rounded Rectangle 3">
              <a:extLst>
                <a:ext uri="{FF2B5EF4-FFF2-40B4-BE49-F238E27FC236}">
                  <a16:creationId xmlns:a16="http://schemas.microsoft.com/office/drawing/2014/main" id="{A7E6E4CA-4219-9A84-8012-2A407B6E2FA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Transparently: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extract</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SIMD parallelism from an application, and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schedule</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PUD instructions while maximizing </a:t>
              </a:r>
              <a:r>
                <a:rPr kumimoji="0" lang="en-US" sz="2200" b="1" i="0" u="sng" strike="noStrike" kern="1200" cap="none" spc="0" normalizeH="0" baseline="0" noProof="0" dirty="0">
                  <a:ln>
                    <a:noFill/>
                  </a:ln>
                  <a:solidFill>
                    <a:srgbClr val="1982C3"/>
                  </a:solidFill>
                  <a:effectLst/>
                  <a:uLnTx/>
                  <a:uFillTx/>
                  <a:latin typeface="Avenir Next" panose="020B0503020202020204" pitchFamily="34" charset="0"/>
                  <a:ea typeface="+mn-ea"/>
                  <a:cs typeface="+mn-cs"/>
                </a:rPr>
                <a:t>utilization</a:t>
              </a:r>
              <a:r>
                <a:rPr kumimoji="0" lang="en-US" sz="16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 </a:t>
              </a:r>
            </a:p>
          </p:txBody>
        </p:sp>
        <p:sp>
          <p:nvSpPr>
            <p:cNvPr id="5" name="TextBox 4">
              <a:extLst>
                <a:ext uri="{FF2B5EF4-FFF2-40B4-BE49-F238E27FC236}">
                  <a16:creationId xmlns:a16="http://schemas.microsoft.com/office/drawing/2014/main" id="{964CD386-BCB4-2F0B-2A1B-1C4D0C6C8168}"/>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Goal</a:t>
              </a:r>
            </a:p>
          </p:txBody>
        </p:sp>
      </p:grpSp>
      <p:sp>
        <p:nvSpPr>
          <p:cNvPr id="6" name="Up Arrow 5">
            <a:extLst>
              <a:ext uri="{FF2B5EF4-FFF2-40B4-BE49-F238E27FC236}">
                <a16:creationId xmlns:a16="http://schemas.microsoft.com/office/drawing/2014/main" id="{A8F08BDB-400B-8331-1F5B-B874FEE83E31}"/>
              </a:ext>
            </a:extLst>
          </p:cNvPr>
          <p:cNvSpPr/>
          <p:nvPr/>
        </p:nvSpPr>
        <p:spPr>
          <a:xfrm rot="10800000">
            <a:off x="4331688" y="2913587"/>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595E">
                  <a:lumMod val="20000"/>
                  <a:lumOff val="80000"/>
                </a:srgbClr>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312828C3-9632-A1EE-3DD3-F4DEAF77E3F2}"/>
              </a:ext>
            </a:extLst>
          </p:cNvPr>
          <p:cNvSpPr txBox="1"/>
          <p:nvPr/>
        </p:nvSpPr>
        <p:spPr>
          <a:xfrm>
            <a:off x="1" y="3628154"/>
            <a:ext cx="9144000" cy="4308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Three new LLVM-based passes targeting PUD execution</a:t>
            </a:r>
          </a:p>
        </p:txBody>
      </p:sp>
      <p:sp>
        <p:nvSpPr>
          <p:cNvPr id="10" name="Title 1">
            <a:extLst>
              <a:ext uri="{FF2B5EF4-FFF2-40B4-BE49-F238E27FC236}">
                <a16:creationId xmlns:a16="http://schemas.microsoft.com/office/drawing/2014/main" id="{73FB861D-C0E5-F24A-2621-83AF84FFD801}"/>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a:t>
            </a:r>
          </a:p>
        </p:txBody>
      </p:sp>
      <p:grpSp>
        <p:nvGrpSpPr>
          <p:cNvPr id="15" name="Group 14">
            <a:extLst>
              <a:ext uri="{FF2B5EF4-FFF2-40B4-BE49-F238E27FC236}">
                <a16:creationId xmlns:a16="http://schemas.microsoft.com/office/drawing/2014/main" id="{4D61C165-8173-658F-0DFF-1E651D5A89E4}"/>
              </a:ext>
            </a:extLst>
          </p:cNvPr>
          <p:cNvGrpSpPr/>
          <p:nvPr/>
        </p:nvGrpSpPr>
        <p:grpSpPr>
          <a:xfrm>
            <a:off x="400623" y="4241301"/>
            <a:ext cx="8342754" cy="1926446"/>
            <a:chOff x="400623" y="4241301"/>
            <a:chExt cx="8342754" cy="1926446"/>
          </a:xfrm>
        </p:grpSpPr>
        <p:pic>
          <p:nvPicPr>
            <p:cNvPr id="8" name="Picture 7">
              <a:extLst>
                <a:ext uri="{FF2B5EF4-FFF2-40B4-BE49-F238E27FC236}">
                  <a16:creationId xmlns:a16="http://schemas.microsoft.com/office/drawing/2014/main" id="{1E9FE1CE-C6ED-97FD-DE56-A674E05E227E}"/>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9" name="Oval 8">
              <a:extLst>
                <a:ext uri="{FF2B5EF4-FFF2-40B4-BE49-F238E27FC236}">
                  <a16:creationId xmlns:a16="http://schemas.microsoft.com/office/drawing/2014/main" id="{9B7F09A4-8F92-9029-8A3B-7BF2DB55491A}"/>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 name="Oval 11">
              <a:extLst>
                <a:ext uri="{FF2B5EF4-FFF2-40B4-BE49-F238E27FC236}">
                  <a16:creationId xmlns:a16="http://schemas.microsoft.com/office/drawing/2014/main" id="{103C3D96-E6A9-DFB9-1A0A-4548E48A5148}"/>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17C791A2-37C6-342B-D2EE-53544BA899F6}"/>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774D2A2E-1453-4E4C-8549-95A4FC3A4C8F}"/>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647670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Single Application Analysis – Energy Efficiency</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energy efficiency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CPU (30.6x), GPU (6.8x), and SIMDRAM (14.3x) </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2" name="Chart 1">
            <a:extLst>
              <a:ext uri="{FF2B5EF4-FFF2-40B4-BE49-F238E27FC236}">
                <a16:creationId xmlns:a16="http://schemas.microsoft.com/office/drawing/2014/main" id="{0123B027-5D01-0D59-44F1-C99A9C4C56B5}"/>
              </a:ext>
            </a:extLst>
          </p:cNvPr>
          <p:cNvGraphicFramePr>
            <a:graphicFrameLocks/>
          </p:cNvGraphicFramePr>
          <p:nvPr/>
        </p:nvGraphicFramePr>
        <p:xfrm>
          <a:off x="37817" y="1219787"/>
          <a:ext cx="9063613" cy="3471740"/>
        </p:xfrm>
        <a:graphic>
          <a:graphicData uri="http://schemas.openxmlformats.org/drawingml/2006/chart">
            <c:chart xmlns:c="http://schemas.openxmlformats.org/drawingml/2006/chart" xmlns:r="http://schemas.openxmlformats.org/officeDocument/2006/relationships" r:id="rId3"/>
          </a:graphicData>
        </a:graphic>
      </p:graphicFrame>
      <p:sp>
        <p:nvSpPr>
          <p:cNvPr id="7" name="Rounded Rectangle 6">
            <a:extLst>
              <a:ext uri="{FF2B5EF4-FFF2-40B4-BE49-F238E27FC236}">
                <a16:creationId xmlns:a16="http://schemas.microsoft.com/office/drawing/2014/main" id="{2AD8B4C3-2AED-DDD1-5D92-FD6DF4EEFC4F}"/>
              </a:ext>
            </a:extLst>
          </p:cNvPr>
          <p:cNvSpPr/>
          <p:nvPr/>
        </p:nvSpPr>
        <p:spPr>
          <a:xfrm>
            <a:off x="8492737" y="1773868"/>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9461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0" dur="500"/>
                                        <p:tgtEl>
                                          <p:spTgt spid="2">
                                            <p:graphicEl>
                                              <a:chart seriesIdx="0" categoryIdx="-4" bldStep="series"/>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5" dur="500"/>
                                        <p:tgtEl>
                                          <p:spTgt spid="2">
                                            <p:graphicEl>
                                              <a:chart seriesIdx="1" categoryIdx="-4" bldStep="series"/>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0" dur="500"/>
                                        <p:tgtEl>
                                          <p:spTgt spid="2">
                                            <p:graphicEl>
                                              <a:chart seriesIdx="2" categoryIdx="-4" bldStep="series"/>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5" dur="500"/>
                                        <p:tgtEl>
                                          <p:spTgt spid="2">
                                            <p:graphicEl>
                                              <a:chart seriesIdx="3" categoryIdx="-4" bldStep="series"/>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6308EF-03D8-F4A9-869C-9C6379D64309}"/>
              </a:ext>
            </a:extLst>
          </p:cNvPr>
          <p:cNvSpPr>
            <a:spLocks noGrp="1"/>
          </p:cNvSpPr>
          <p:nvPr>
            <p:ph type="title"/>
          </p:nvPr>
        </p:nvSpPr>
        <p:spPr/>
        <p:txBody>
          <a:bodyPr/>
          <a:lstStyle/>
          <a:p>
            <a:r>
              <a:rPr lang="en-US" dirty="0"/>
              <a:t>More on MIMDRAM</a:t>
            </a:r>
          </a:p>
        </p:txBody>
      </p:sp>
      <p:sp>
        <p:nvSpPr>
          <p:cNvPr id="3" name="Content Placeholder 2">
            <a:extLst>
              <a:ext uri="{FF2B5EF4-FFF2-40B4-BE49-F238E27FC236}">
                <a16:creationId xmlns:a16="http://schemas.microsoft.com/office/drawing/2014/main" id="{38058194-321F-1DEF-000D-6FB35D055160}"/>
              </a:ext>
            </a:extLst>
          </p:cNvPr>
          <p:cNvSpPr>
            <a:spLocks noGrp="1"/>
          </p:cNvSpPr>
          <p:nvPr>
            <p:ph idx="1"/>
          </p:nvPr>
        </p:nvSpPr>
        <p:spPr>
          <a:xfrm>
            <a:off x="228600" y="1052736"/>
            <a:ext cx="8951912" cy="5195664"/>
          </a:xfrm>
        </p:spPr>
        <p:txBody>
          <a:bodyPr/>
          <a:lstStyle/>
          <a:p>
            <a:r>
              <a:rPr lang="en-US" sz="2200" dirty="0"/>
              <a:t>Geraldo F. Oliveira, </a:t>
            </a:r>
            <a:r>
              <a:rPr lang="en-US" sz="2200" dirty="0" err="1"/>
              <a:t>Ataberk</a:t>
            </a:r>
            <a:r>
              <a:rPr lang="en-US" sz="2200" dirty="0"/>
              <a:t> </a:t>
            </a:r>
            <a:r>
              <a:rPr lang="en-US" sz="2200" dirty="0" err="1"/>
              <a:t>Olgun</a:t>
            </a:r>
            <a:r>
              <a:rPr lang="en-US" sz="2200" dirty="0"/>
              <a:t>, Abdullah Giray </a:t>
            </a:r>
            <a:r>
              <a:rPr lang="en-US" sz="2200" dirty="0" err="1"/>
              <a:t>Yağlıkçı</a:t>
            </a:r>
            <a:r>
              <a:rPr lang="en-US" sz="2200" dirty="0"/>
              <a:t>, F. </a:t>
            </a:r>
            <a:r>
              <a:rPr lang="en-US" sz="2200" dirty="0" err="1"/>
              <a:t>Nisa</a:t>
            </a:r>
            <a:r>
              <a:rPr lang="en-US" sz="2200" dirty="0"/>
              <a:t> </a:t>
            </a:r>
            <a:r>
              <a:rPr lang="en-US" sz="2200" dirty="0" err="1"/>
              <a:t>Bostancı</a:t>
            </a:r>
            <a:r>
              <a:rPr lang="en-US" sz="2200" dirty="0"/>
              <a:t>, Juan Gómez-Luna, Saugata Ghose, and Onur Mutlu</a:t>
            </a:r>
            <a:br>
              <a:rPr lang="en-US" sz="2200" dirty="0"/>
            </a:br>
            <a:r>
              <a:rPr lang="en-US" sz="2200" b="1" dirty="0">
                <a:solidFill>
                  <a:srgbClr val="0432FF"/>
                </a:solidFill>
                <a:hlinkClick r:id="rId2">
                  <a:extLst>
                    <a:ext uri="{A12FA001-AC4F-418D-AE19-62706E023703}">
                      <ahyp:hlinkClr xmlns:ahyp="http://schemas.microsoft.com/office/drawing/2018/hyperlinkcolor" val="tx"/>
                    </a:ext>
                  </a:extLst>
                </a:hlinkClick>
              </a:rPr>
              <a:t>" MIMDRAM: An End-to-End Processing-Using-DRAM System for High-Throughput, Energy-Efficient and Programmer-Transparent Multiple-Instruction Multiple-Data Computing"</a:t>
            </a:r>
            <a:br>
              <a:rPr lang="en-US" sz="2200" dirty="0">
                <a:solidFill>
                  <a:srgbClr val="0432FF"/>
                </a:solidFill>
              </a:rPr>
            </a:br>
            <a:r>
              <a:rPr lang="en-US" sz="2200" i="1" dirty="0"/>
              <a:t>Proceedings of the </a:t>
            </a:r>
            <a:r>
              <a:rPr lang="en-US" sz="2200" i="1" dirty="0">
                <a:hlinkClick r:id="rId3"/>
              </a:rPr>
              <a:t>30th International Symposium on High-Performance Computer Architecture</a:t>
            </a:r>
            <a:r>
              <a:rPr lang="en-US" sz="2200" i="1" dirty="0"/>
              <a:t> (</a:t>
            </a:r>
            <a:r>
              <a:rPr lang="en-US" sz="2200" b="1" i="1" dirty="0"/>
              <a:t>HPCA</a:t>
            </a:r>
            <a:r>
              <a:rPr lang="en-US" sz="2200" i="1" dirty="0"/>
              <a:t>)</a:t>
            </a:r>
            <a:r>
              <a:rPr lang="en-US" sz="2200" dirty="0"/>
              <a:t>, Edinburgh, Scotland, March 2024.</a:t>
            </a:r>
          </a:p>
        </p:txBody>
      </p:sp>
      <p:sp>
        <p:nvSpPr>
          <p:cNvPr id="4" name="Slide Number Placeholder 3">
            <a:extLst>
              <a:ext uri="{FF2B5EF4-FFF2-40B4-BE49-F238E27FC236}">
                <a16:creationId xmlns:a16="http://schemas.microsoft.com/office/drawing/2014/main" id="{068E7854-75DC-E7B1-F146-4D5C609A7FB6}"/>
              </a:ext>
            </a:extLst>
          </p:cNvPr>
          <p:cNvSpPr>
            <a:spLocks noGrp="1"/>
          </p:cNvSpPr>
          <p:nvPr>
            <p:ph type="sldNum" sz="quarter" idx="11"/>
          </p:nvPr>
        </p:nvSpPr>
        <p:spPr/>
        <p:txBody>
          <a:bodyPr/>
          <a:lstStyle/>
          <a:p>
            <a:fld id="{323594FA-E141-4234-AE05-360401972BE7}" type="slidenum">
              <a:rPr lang="en-US" altLang="en-US" smtClean="0">
                <a:solidFill>
                  <a:srgbClr val="000000"/>
                </a:solidFill>
              </a:rPr>
              <a:pPr/>
              <a:t>65</a:t>
            </a:fld>
            <a:endParaRPr lang="en-US" altLang="en-US">
              <a:solidFill>
                <a:srgbClr val="000000"/>
              </a:solidFill>
            </a:endParaRPr>
          </a:p>
        </p:txBody>
      </p:sp>
      <p:pic>
        <p:nvPicPr>
          <p:cNvPr id="5" name="Picture 4">
            <a:extLst>
              <a:ext uri="{FF2B5EF4-FFF2-40B4-BE49-F238E27FC236}">
                <a16:creationId xmlns:a16="http://schemas.microsoft.com/office/drawing/2014/main" id="{7993042C-89BE-3FBD-AD66-204BCAE2A564}"/>
              </a:ext>
            </a:extLst>
          </p:cNvPr>
          <p:cNvPicPr>
            <a:picLocks noChangeAspect="1"/>
          </p:cNvPicPr>
          <p:nvPr/>
        </p:nvPicPr>
        <p:blipFill>
          <a:blip r:embed="rId4"/>
          <a:stretch>
            <a:fillRect/>
          </a:stretch>
        </p:blipFill>
        <p:spPr>
          <a:xfrm>
            <a:off x="986436" y="4157154"/>
            <a:ext cx="7094927" cy="2107281"/>
          </a:xfrm>
          <a:prstGeom prst="rect">
            <a:avLst/>
          </a:prstGeom>
          <a:ln w="38100">
            <a:noFill/>
          </a:ln>
        </p:spPr>
      </p:pic>
      <p:sp>
        <p:nvSpPr>
          <p:cNvPr id="6" name="TextBox 5">
            <a:extLst>
              <a:ext uri="{FF2B5EF4-FFF2-40B4-BE49-F238E27FC236}">
                <a16:creationId xmlns:a16="http://schemas.microsoft.com/office/drawing/2014/main" id="{A0FCC496-F66B-927F-C5D2-C976AAF65200}"/>
              </a:ext>
            </a:extLst>
          </p:cNvPr>
          <p:cNvSpPr txBox="1"/>
          <p:nvPr/>
        </p:nvSpPr>
        <p:spPr>
          <a:xfrm>
            <a:off x="1859659" y="6438543"/>
            <a:ext cx="5008807" cy="400110"/>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hlinkClick r:id="rId2">
                  <a:extLst>
                    <a:ext uri="{A12FA001-AC4F-418D-AE19-62706E023703}">
                      <ahyp:hlinkClr xmlns:ahyp="http://schemas.microsoft.com/office/drawing/2018/hyperlinkcolor" val="tx"/>
                    </a:ext>
                  </a:extLst>
                </a:hlinkClick>
              </a:rPr>
              <a:t>https://arxiv.org/pdf/2402.19080.pdf</a:t>
            </a:r>
            <a:r>
              <a:rPr kumimoji="0" lang="en-US" sz="2000" b="1" i="0" u="none" strike="noStrike" kern="1200" cap="none" spc="0" normalizeH="0" baseline="0" noProof="0" dirty="0">
                <a:ln>
                  <a:noFill/>
                </a:ln>
                <a:solidFill>
                  <a:srgbClr val="0000FF"/>
                </a:solidFill>
                <a:effectLst/>
                <a:uLnTx/>
                <a:uFillTx/>
                <a:latin typeface="Avenir Next" panose="020B0503020202020204" pitchFamily="34" charset="0"/>
                <a:ea typeface="+mn-ea"/>
                <a:cs typeface="+mn-cs"/>
              </a:rPr>
              <a:t> </a:t>
            </a:r>
          </a:p>
        </p:txBody>
      </p:sp>
    </p:spTree>
    <p:extLst>
      <p:ext uri="{BB962C8B-B14F-4D97-AF65-F5344CB8AC3E}">
        <p14:creationId xmlns:p14="http://schemas.microsoft.com/office/powerpoint/2010/main" val="2537777741"/>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DFE2B-62C8-F048-5EED-E5C7C5402047}"/>
              </a:ext>
            </a:extLst>
          </p:cNvPr>
          <p:cNvSpPr>
            <a:spLocks noGrp="1"/>
          </p:cNvSpPr>
          <p:nvPr>
            <p:ph type="title"/>
          </p:nvPr>
        </p:nvSpPr>
        <p:spPr>
          <a:xfrm>
            <a:off x="228600" y="152400"/>
            <a:ext cx="9167936" cy="884238"/>
          </a:xfrm>
        </p:spPr>
        <p:txBody>
          <a:bodyPr/>
          <a:lstStyle/>
          <a:p>
            <a:r>
              <a:rPr lang="en-US" dirty="0"/>
              <a:t>In-DRAM Lookup-Table Based Execution</a:t>
            </a:r>
          </a:p>
        </p:txBody>
      </p:sp>
      <p:sp>
        <p:nvSpPr>
          <p:cNvPr id="3" name="Content Placeholder 2">
            <a:extLst>
              <a:ext uri="{FF2B5EF4-FFF2-40B4-BE49-F238E27FC236}">
                <a16:creationId xmlns:a16="http://schemas.microsoft.com/office/drawing/2014/main" id="{13895AE7-B5C5-A5B2-CE80-4C738F9DC9F4}"/>
              </a:ext>
            </a:extLst>
          </p:cNvPr>
          <p:cNvSpPr>
            <a:spLocks noGrp="1"/>
          </p:cNvSpPr>
          <p:nvPr>
            <p:ph idx="1"/>
          </p:nvPr>
        </p:nvSpPr>
        <p:spPr>
          <a:xfrm>
            <a:off x="206437" y="1052736"/>
            <a:ext cx="8610600" cy="5153025"/>
          </a:xfrm>
        </p:spPr>
        <p:txBody>
          <a:bodyPr/>
          <a:lstStyle/>
          <a:p>
            <a:pPr marL="0" indent="0" algn="l">
              <a:buNone/>
            </a:pP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João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Dinis</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Ferreira, Gabriel Falcao, Juan Gómez-Luna, Mohammed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Alser</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Lois Orosa, Mohammad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Sadrosadati</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Jeremie</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S. Kim, Geraldo F. Oliveira, Taha </a:t>
            </a:r>
            <a:r>
              <a:rPr lang="en-US" sz="1500" b="0" i="0" dirty="0" err="1">
                <a:solidFill>
                  <a:srgbClr val="000000"/>
                </a:solidFill>
                <a:effectLst/>
                <a:latin typeface="Tahoma" panose="020B0604030504040204" pitchFamily="34" charset="0"/>
                <a:ea typeface="Tahoma" panose="020B0604030504040204" pitchFamily="34" charset="0"/>
                <a:cs typeface="Tahoma" panose="020B0604030504040204" pitchFamily="34" charset="0"/>
              </a:rPr>
              <a:t>Shahroodi</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Anant Nori, and Onur Mutlu,</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1" i="0" dirty="0">
                <a:solidFill>
                  <a:srgbClr val="0000FF"/>
                </a:solidFill>
                <a:effectLst/>
                <a:latin typeface="Tahoma" panose="020B0604030504040204" pitchFamily="34" charset="0"/>
                <a:ea typeface="Tahoma" panose="020B0604030504040204" pitchFamily="34" charset="0"/>
                <a:cs typeface="Tahoma" panose="020B0604030504040204" pitchFamily="34" charset="0"/>
                <a:hlinkClick r:id="rId2">
                  <a:extLst>
                    <a:ext uri="{A12FA001-AC4F-418D-AE19-62706E023703}">
                      <ahyp:hlinkClr xmlns:ahyp="http://schemas.microsoft.com/office/drawing/2018/hyperlinkcolor" val="tx"/>
                    </a:ext>
                  </a:extLst>
                </a:hlinkClick>
              </a:rPr>
              <a:t>"pLUTo: Enabling Massively Parallel Computation in DRAM via Lookup Tables"</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Proceedings of the </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3"/>
              </a:rPr>
              <a:t>55th International Symposium on Microarchitecture</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1"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MICRO</a:t>
            </a:r>
            <a:r>
              <a:rPr lang="en-US" sz="1500" b="0" i="1"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Chicago, IL, USA, October 2022.</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4"/>
              </a:rPr>
              <a:t>Slides (pptx)</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5"/>
              </a:rPr>
              <a:t>(pdf)</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6"/>
              </a:rPr>
              <a:t>Longer Lecture Slides (pptx)</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7"/>
              </a:rPr>
              <a:t>(pdf)</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8"/>
              </a:rPr>
              <a:t>Lecture Video</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 (26 minutes)]</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9"/>
              </a:rPr>
              <a:t>arXiv version</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hlinkClick r:id="rId10"/>
              </a:rPr>
              <a:t>Source Code (Officially Artifact Evaluated with All Badges)</a:t>
            </a:r>
            <a: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t>]</a:t>
            </a:r>
            <a:br>
              <a:rPr lang="en-US" sz="1500" b="0" i="0" dirty="0">
                <a:solidFill>
                  <a:srgbClr val="000000"/>
                </a:solidFill>
                <a:effectLst/>
                <a:latin typeface="Tahoma" panose="020B0604030504040204" pitchFamily="34" charset="0"/>
                <a:ea typeface="Tahoma" panose="020B0604030504040204" pitchFamily="34" charset="0"/>
                <a:cs typeface="Tahoma" panose="020B0604030504040204" pitchFamily="34" charset="0"/>
              </a:rPr>
            </a:br>
            <a:r>
              <a:rPr lang="en-US" sz="1500" b="1" i="1" dirty="0">
                <a:solidFill>
                  <a:srgbClr val="FF0000"/>
                </a:solidFill>
                <a:effectLst/>
                <a:latin typeface="Tahoma" panose="020B0604030504040204" pitchFamily="34" charset="0"/>
                <a:ea typeface="Tahoma" panose="020B0604030504040204" pitchFamily="34" charset="0"/>
                <a:cs typeface="Tahoma" panose="020B0604030504040204" pitchFamily="34" charset="0"/>
              </a:rPr>
              <a:t>Officially artifact evaluated as available, reusable and reproducible.</a:t>
            </a:r>
            <a:endParaRPr lang="en-US" sz="1500" b="0" i="0" dirty="0">
              <a:solidFill>
                <a:srgbClr val="FF0000"/>
              </a:solidFill>
              <a:effectLst/>
              <a:latin typeface="Tahoma" panose="020B0604030504040204" pitchFamily="34" charset="0"/>
              <a:ea typeface="Tahoma" panose="020B0604030504040204" pitchFamily="34" charset="0"/>
              <a:cs typeface="Tahoma" panose="020B0604030504040204" pitchFamily="34" charset="0"/>
            </a:endParaRPr>
          </a:p>
          <a:p>
            <a:pPr marL="0" indent="0">
              <a:buNone/>
            </a:pPr>
            <a:endParaRPr lang="en-US" sz="1500" dirty="0">
              <a:latin typeface="Tahoma" panose="020B0604030504040204" pitchFamily="34" charset="0"/>
              <a:ea typeface="Tahoma" panose="020B0604030504040204" pitchFamily="34" charset="0"/>
              <a:cs typeface="Tahoma" panose="020B0604030504040204" pitchFamily="34" charset="0"/>
            </a:endParaRPr>
          </a:p>
        </p:txBody>
      </p:sp>
      <p:sp>
        <p:nvSpPr>
          <p:cNvPr id="4" name="Slide Number Placeholder 3">
            <a:extLst>
              <a:ext uri="{FF2B5EF4-FFF2-40B4-BE49-F238E27FC236}">
                <a16:creationId xmlns:a16="http://schemas.microsoft.com/office/drawing/2014/main" id="{F9CC08FC-8DC7-7D8C-1490-703F3B41A22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a:extLst>
              <a:ext uri="{FF2B5EF4-FFF2-40B4-BE49-F238E27FC236}">
                <a16:creationId xmlns:a16="http://schemas.microsoft.com/office/drawing/2014/main" id="{BCF1BF39-3166-E5AA-31DA-AB32F2F13B3B}"/>
              </a:ext>
            </a:extLst>
          </p:cNvPr>
          <p:cNvPicPr>
            <a:picLocks noChangeAspect="1"/>
          </p:cNvPicPr>
          <p:nvPr/>
        </p:nvPicPr>
        <p:blipFill>
          <a:blip r:embed="rId11"/>
          <a:stretch>
            <a:fillRect/>
          </a:stretch>
        </p:blipFill>
        <p:spPr>
          <a:xfrm>
            <a:off x="458405" y="3789040"/>
            <a:ext cx="8382143" cy="2575382"/>
          </a:xfrm>
          <a:prstGeom prst="rect">
            <a:avLst/>
          </a:prstGeom>
        </p:spPr>
      </p:pic>
      <p:sp>
        <p:nvSpPr>
          <p:cNvPr id="6" name="TextBox 5">
            <a:extLst>
              <a:ext uri="{FF2B5EF4-FFF2-40B4-BE49-F238E27FC236}">
                <a16:creationId xmlns:a16="http://schemas.microsoft.com/office/drawing/2014/main" id="{DDB1E472-B793-6F87-B750-2856953FBD40}"/>
              </a:ext>
            </a:extLst>
          </p:cNvPr>
          <p:cNvSpPr txBox="1"/>
          <p:nvPr/>
        </p:nvSpPr>
        <p:spPr>
          <a:xfrm>
            <a:off x="1779861" y="6438543"/>
            <a:ext cx="5243743"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432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https://arxiv.org/pdf/2104.07699.pdf</a:t>
            </a:r>
            <a:r>
              <a:rPr kumimoji="0" lang="en-US" sz="2000" b="1" i="0" u="none" strike="noStrike" kern="1200" cap="none" spc="0" normalizeH="0" baseline="0" noProof="0" dirty="0">
                <a:ln>
                  <a:noFill/>
                </a:ln>
                <a:solidFill>
                  <a:srgbClr val="0432FF"/>
                </a:solidFill>
                <a:effectLst/>
                <a:uLnTx/>
                <a:uFillTx/>
                <a:latin typeface="Tahoma"/>
                <a:ea typeface="+mn-ea"/>
                <a:cs typeface="+mn-cs"/>
              </a:rPr>
              <a:t> </a:t>
            </a:r>
          </a:p>
        </p:txBody>
      </p:sp>
    </p:spTree>
    <p:extLst>
      <p:ext uri="{BB962C8B-B14F-4D97-AF65-F5344CB8AC3E}">
        <p14:creationId xmlns:p14="http://schemas.microsoft.com/office/powerpoint/2010/main" val="1864361531"/>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09BB3C-BDB2-0D4E-A0F6-0F383DF93FA4}"/>
              </a:ext>
            </a:extLst>
          </p:cNvPr>
          <p:cNvSpPr>
            <a:spLocks noGrp="1"/>
          </p:cNvSpPr>
          <p:nvPr>
            <p:ph type="title"/>
          </p:nvPr>
        </p:nvSpPr>
        <p:spPr>
          <a:xfrm>
            <a:off x="457200" y="843376"/>
            <a:ext cx="8229600" cy="740193"/>
          </a:xfrm>
        </p:spPr>
        <p:txBody>
          <a:bodyPr>
            <a:normAutofit/>
          </a:bodyPr>
          <a:lstStyle/>
          <a:p>
            <a:pPr algn="ctr"/>
            <a:r>
              <a:rPr lang="en-US"/>
              <a:t>The Goal of pLUTo</a:t>
            </a:r>
            <a:endParaRPr lang="en-US" sz="4000"/>
          </a:p>
        </p:txBody>
      </p:sp>
      <p:sp>
        <p:nvSpPr>
          <p:cNvPr id="4" name="TextBox 3">
            <a:extLst>
              <a:ext uri="{FF2B5EF4-FFF2-40B4-BE49-F238E27FC236}">
                <a16:creationId xmlns:a16="http://schemas.microsoft.com/office/drawing/2014/main" id="{21D018E2-4352-C005-6341-039BA07E849B}"/>
              </a:ext>
            </a:extLst>
          </p:cNvPr>
          <p:cNvSpPr txBox="1"/>
          <p:nvPr/>
        </p:nvSpPr>
        <p:spPr>
          <a:xfrm>
            <a:off x="235527" y="2220107"/>
            <a:ext cx="8672946" cy="2725966"/>
          </a:xfrm>
          <a:prstGeom prst="roundRect">
            <a:avLst>
              <a:gd name="adj" fmla="val 4944"/>
            </a:avLst>
          </a:prstGeom>
          <a:solidFill>
            <a:schemeClr val="accent4">
              <a:lumMod val="20000"/>
              <a:lumOff val="80000"/>
            </a:schemeClr>
          </a:solidFill>
          <a:ln w="76200">
            <a:solidFill>
              <a:schemeClr val="accent1"/>
            </a:solidFill>
          </a:ln>
        </p:spPr>
        <p:txBody>
          <a:bodyPr wrap="square" lIns="72000" rIns="72000" rtlCol="0" anchor="ctr" anchorCtr="0">
            <a:noAutofit/>
          </a:bodyPr>
          <a:lstStyle>
            <a:defPPr>
              <a:defRPr lang="en-US"/>
            </a:defPPr>
            <a:lvl1pPr lvl="0" algn="ctr">
              <a:defRPr sz="2200" kern="0">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Extend</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 Processing-using-DRAM to support</a:t>
            </a:r>
            <a:b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b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the execution of </a:t>
            </a: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arbitrarily complex operations</a:t>
            </a:r>
          </a:p>
        </p:txBody>
      </p:sp>
      <p:sp>
        <p:nvSpPr>
          <p:cNvPr id="3" name="Slide Number Placeholder 2">
            <a:extLst>
              <a:ext uri="{FF2B5EF4-FFF2-40B4-BE49-F238E27FC236}">
                <a16:creationId xmlns:a16="http://schemas.microsoft.com/office/drawing/2014/main" id="{BAD4E34E-73B8-2176-23AF-1FDC3B2B7A5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Tree>
    <p:custDataLst>
      <p:tags r:id="rId1"/>
    </p:custDataLst>
    <p:extLst>
      <p:ext uri="{BB962C8B-B14F-4D97-AF65-F5344CB8AC3E}">
        <p14:creationId xmlns:p14="http://schemas.microsoft.com/office/powerpoint/2010/main" val="3254082545"/>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3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3" name="Oval 2">
            <a:extLst>
              <a:ext uri="{FF2B5EF4-FFF2-40B4-BE49-F238E27FC236}">
                <a16:creationId xmlns:a16="http://schemas.microsoft.com/office/drawing/2014/main" id="{A89E4BF1-5948-247B-1624-8CD07DEEE275}"/>
              </a:ext>
            </a:extLst>
          </p:cNvPr>
          <p:cNvSpPr/>
          <p:nvPr/>
        </p:nvSpPr>
        <p:spPr>
          <a:xfrm>
            <a:off x="4004369"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2" name="Oval 11">
            <a:extLst>
              <a:ext uri="{FF2B5EF4-FFF2-40B4-BE49-F238E27FC236}">
                <a16:creationId xmlns:a16="http://schemas.microsoft.com/office/drawing/2014/main" id="{BD82B0AD-5AEF-3847-3B3F-624087253465}"/>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46DED1F9-80C7-6D24-C550-0C5D4407C6B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14" name="Oval 13">
            <a:extLst>
              <a:ext uri="{FF2B5EF4-FFF2-40B4-BE49-F238E27FC236}">
                <a16:creationId xmlns:a16="http://schemas.microsoft.com/office/drawing/2014/main" id="{034023F0-8172-213F-EBEC-A14B45226FDD}"/>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5" name="Rounded Rectangle 14">
            <a:extLst>
              <a:ext uri="{FF2B5EF4-FFF2-40B4-BE49-F238E27FC236}">
                <a16:creationId xmlns:a16="http://schemas.microsoft.com/office/drawing/2014/main" id="{BEDA25C8-1E39-A586-8207-0510E83B9487}"/>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6" name="Oval 15">
            <a:extLst>
              <a:ext uri="{FF2B5EF4-FFF2-40B4-BE49-F238E27FC236}">
                <a16:creationId xmlns:a16="http://schemas.microsoft.com/office/drawing/2014/main" id="{FAA6C83E-C7E5-7413-7A9D-54DD23529667}"/>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8" name="Hexagon 7">
            <a:extLst>
              <a:ext uri="{FF2B5EF4-FFF2-40B4-BE49-F238E27FC236}">
                <a16:creationId xmlns:a16="http://schemas.microsoft.com/office/drawing/2014/main" id="{0C1CAD20-F880-D2E3-8045-B58491FD5DFE}"/>
              </a:ext>
            </a:extLst>
          </p:cNvPr>
          <p:cNvSpPr/>
          <p:nvPr/>
        </p:nvSpPr>
        <p:spPr>
          <a:xfrm>
            <a:off x="3788980"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214647" y="1728677"/>
            <a:ext cx="714706" cy="714706"/>
          </a:xfrm>
          <a:prstGeom prst="rect">
            <a:avLst/>
          </a:prstGeom>
        </p:spPr>
      </p:pic>
      <p:sp>
        <p:nvSpPr>
          <p:cNvPr id="6" name="Oval 5">
            <a:extLst>
              <a:ext uri="{FF2B5EF4-FFF2-40B4-BE49-F238E27FC236}">
                <a16:creationId xmlns:a16="http://schemas.microsoft.com/office/drawing/2014/main" id="{4BBC4D23-4637-B102-7B62-7E474CDE543D}"/>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Tree>
    <p:extLst>
      <p:ext uri="{BB962C8B-B14F-4D97-AF65-F5344CB8AC3E}">
        <p14:creationId xmlns:p14="http://schemas.microsoft.com/office/powerpoint/2010/main" val="20871258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a:extLst>
              <a:ext uri="{FF2B5EF4-FFF2-40B4-BE49-F238E27FC236}">
                <a16:creationId xmlns:a16="http://schemas.microsoft.com/office/drawing/2014/main" id="{655CB0B7-2BCA-3226-094B-FFE48DB36A13}"/>
              </a:ext>
            </a:extLst>
          </p:cNvPr>
          <p:cNvSpPr/>
          <p:nvPr/>
        </p:nvSpPr>
        <p:spPr>
          <a:xfrm>
            <a:off x="798785" y="3564780"/>
            <a:ext cx="7546428" cy="2296923"/>
          </a:xfrm>
          <a:prstGeom prst="roundRect">
            <a:avLst/>
          </a:prstGeom>
          <a:solidFill>
            <a:schemeClr val="accent5">
              <a:lumMod val="20000"/>
              <a:lumOff val="80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30" name="Oval 29">
            <a:extLst>
              <a:ext uri="{FF2B5EF4-FFF2-40B4-BE49-F238E27FC236}">
                <a16:creationId xmlns:a16="http://schemas.microsoft.com/office/drawing/2014/main" id="{6C1DB706-F764-F350-039D-195884DE35BA}"/>
              </a:ext>
            </a:extLst>
          </p:cNvPr>
          <p:cNvSpPr/>
          <p:nvPr/>
        </p:nvSpPr>
        <p:spPr>
          <a:xfrm>
            <a:off x="6656500" y="3999834"/>
            <a:ext cx="1147260"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GB" sz="16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24" name="Rounded Rectangle 23">
            <a:extLst>
              <a:ext uri="{FF2B5EF4-FFF2-40B4-BE49-F238E27FC236}">
                <a16:creationId xmlns:a16="http://schemas.microsoft.com/office/drawing/2014/main" id="{6FF8EF0C-7E4B-E048-5A1C-411E2DF4A86E}"/>
              </a:ext>
            </a:extLst>
          </p:cNvPr>
          <p:cNvSpPr/>
          <p:nvPr/>
        </p:nvSpPr>
        <p:spPr>
          <a:xfrm>
            <a:off x="3252351" y="3778364"/>
            <a:ext cx="2639294" cy="1546062"/>
          </a:xfrm>
          <a:prstGeom prst="roundRect">
            <a:avLst/>
          </a:prstGeom>
          <a:solidFill>
            <a:schemeClr val="accent1">
              <a:lumMod val="60000"/>
              <a:lumOff val="4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28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pic>
        <p:nvPicPr>
          <p:cNvPr id="25" name="Graphic 24" descr="Table with solid fill">
            <a:extLst>
              <a:ext uri="{FF2B5EF4-FFF2-40B4-BE49-F238E27FC236}">
                <a16:creationId xmlns:a16="http://schemas.microsoft.com/office/drawing/2014/main" id="{48A6851C-0D9B-8B53-8944-55149A580B6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423537" y="3408131"/>
            <a:ext cx="2296922" cy="2296922"/>
          </a:xfrm>
          <a:prstGeom prst="rect">
            <a:avLst/>
          </a:prstGeom>
        </p:spPr>
      </p:pic>
      <p:sp>
        <p:nvSpPr>
          <p:cNvPr id="16" name="Rounded Rectangle 15">
            <a:extLst>
              <a:ext uri="{FF2B5EF4-FFF2-40B4-BE49-F238E27FC236}">
                <a16:creationId xmlns:a16="http://schemas.microsoft.com/office/drawing/2014/main" id="{88F93290-9DBB-EFFC-9A43-B5E1FB35882C}"/>
              </a:ext>
            </a:extLst>
          </p:cNvPr>
          <p:cNvSpPr/>
          <p:nvPr/>
        </p:nvSpPr>
        <p:spPr>
          <a:xfrm>
            <a:off x="1340236" y="5287967"/>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9" name="Rounded Rectangle 18">
            <a:extLst>
              <a:ext uri="{FF2B5EF4-FFF2-40B4-BE49-F238E27FC236}">
                <a16:creationId xmlns:a16="http://schemas.microsoft.com/office/drawing/2014/main" id="{BEC3947B-D707-DD3B-3510-133991C8F410}"/>
              </a:ext>
            </a:extLst>
          </p:cNvPr>
          <p:cNvSpPr/>
          <p:nvPr/>
        </p:nvSpPr>
        <p:spPr>
          <a:xfrm>
            <a:off x="6656498" y="5287967"/>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3" name="Oval 2">
            <a:extLst>
              <a:ext uri="{FF2B5EF4-FFF2-40B4-BE49-F238E27FC236}">
                <a16:creationId xmlns:a16="http://schemas.microsoft.com/office/drawing/2014/main" id="{FD166C4F-B297-5E59-E434-4AAF17001221}"/>
              </a:ext>
            </a:extLst>
          </p:cNvPr>
          <p:cNvSpPr/>
          <p:nvPr/>
        </p:nvSpPr>
        <p:spPr>
          <a:xfrm>
            <a:off x="3998367"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8" name="Hexagon 7">
            <a:extLst>
              <a:ext uri="{FF2B5EF4-FFF2-40B4-BE49-F238E27FC236}">
                <a16:creationId xmlns:a16="http://schemas.microsoft.com/office/drawing/2014/main" id="{0C1CAD20-F880-D2E3-8045-B58491FD5DFE}"/>
              </a:ext>
            </a:extLst>
          </p:cNvPr>
          <p:cNvSpPr/>
          <p:nvPr/>
        </p:nvSpPr>
        <p:spPr>
          <a:xfrm>
            <a:off x="3788978"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214645" y="1728677"/>
            <a:ext cx="714706" cy="714706"/>
          </a:xfrm>
          <a:prstGeom prst="rect">
            <a:avLst/>
          </a:prstGeom>
        </p:spPr>
      </p:pic>
      <p:sp>
        <p:nvSpPr>
          <p:cNvPr id="7" name="Oval 6">
            <a:extLst>
              <a:ext uri="{FF2B5EF4-FFF2-40B4-BE49-F238E27FC236}">
                <a16:creationId xmlns:a16="http://schemas.microsoft.com/office/drawing/2014/main" id="{470A2C6D-3069-1D38-8437-A898FD2BBD99}"/>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6" name="Rounded Rectangle 5">
            <a:extLst>
              <a:ext uri="{FF2B5EF4-FFF2-40B4-BE49-F238E27FC236}">
                <a16:creationId xmlns:a16="http://schemas.microsoft.com/office/drawing/2014/main" id="{EF95654E-5644-86C6-56B1-58E5EA0B00F4}"/>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9" name="Oval 8">
            <a:extLst>
              <a:ext uri="{FF2B5EF4-FFF2-40B4-BE49-F238E27FC236}">
                <a16:creationId xmlns:a16="http://schemas.microsoft.com/office/drawing/2014/main" id="{BE418B42-84FB-B1A6-088A-88CAD7AEAD08}"/>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1" name="Rounded Rectangle 10">
            <a:extLst>
              <a:ext uri="{FF2B5EF4-FFF2-40B4-BE49-F238E27FC236}">
                <a16:creationId xmlns:a16="http://schemas.microsoft.com/office/drawing/2014/main" id="{F543C05D-8D90-1B4A-EDAF-E057B4C5FBF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17" name="Oval 16">
            <a:extLst>
              <a:ext uri="{FF2B5EF4-FFF2-40B4-BE49-F238E27FC236}">
                <a16:creationId xmlns:a16="http://schemas.microsoft.com/office/drawing/2014/main" id="{9CB6EC71-251C-0244-C240-55F3E3EF04E8}"/>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5" name="Down Arrow 14">
            <a:extLst>
              <a:ext uri="{FF2B5EF4-FFF2-40B4-BE49-F238E27FC236}">
                <a16:creationId xmlns:a16="http://schemas.microsoft.com/office/drawing/2014/main" id="{37938AB3-7490-DA05-8EA5-55FE861E992E}"/>
              </a:ext>
            </a:extLst>
          </p:cNvPr>
          <p:cNvSpPr/>
          <p:nvPr/>
        </p:nvSpPr>
        <p:spPr>
          <a:xfrm>
            <a:off x="4353337" y="2950470"/>
            <a:ext cx="437322" cy="4884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7" name="Oval 26">
            <a:extLst>
              <a:ext uri="{FF2B5EF4-FFF2-40B4-BE49-F238E27FC236}">
                <a16:creationId xmlns:a16="http://schemas.microsoft.com/office/drawing/2014/main" id="{D5956C20-E7EF-32A8-59C7-25442F461B0A}"/>
              </a:ext>
            </a:extLst>
          </p:cNvPr>
          <p:cNvSpPr/>
          <p:nvPr/>
        </p:nvSpPr>
        <p:spPr>
          <a:xfrm>
            <a:off x="3998367" y="3994637"/>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26" name="Oval 25">
            <a:extLst>
              <a:ext uri="{FF2B5EF4-FFF2-40B4-BE49-F238E27FC236}">
                <a16:creationId xmlns:a16="http://schemas.microsoft.com/office/drawing/2014/main" id="{7FBDE41A-5758-D624-753E-044CBFB3900B}"/>
              </a:ext>
            </a:extLst>
          </p:cNvPr>
          <p:cNvSpPr/>
          <p:nvPr/>
        </p:nvSpPr>
        <p:spPr>
          <a:xfrm>
            <a:off x="3998367" y="3994637"/>
            <a:ext cx="1147260"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LUT</a:t>
            </a:r>
            <a:r>
              <a:rPr kumimoji="0" lang="en-CH"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endParaRPr kumimoji="0" lang="en-GB" sz="12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F74F451A-874E-1FCE-8DC1-1FEBBF45E014}"/>
              </a:ext>
            </a:extLst>
          </p:cNvPr>
          <p:cNvSpPr/>
          <p:nvPr/>
        </p:nvSpPr>
        <p:spPr>
          <a:xfrm>
            <a:off x="1340236" y="3991082"/>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Tree>
    <p:custDataLst>
      <p:tags r:id="rId1"/>
    </p:custDataLst>
    <p:extLst>
      <p:ext uri="{BB962C8B-B14F-4D97-AF65-F5344CB8AC3E}">
        <p14:creationId xmlns:p14="http://schemas.microsoft.com/office/powerpoint/2010/main" val="4157577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afterEffect">
                                  <p:stCondLst>
                                    <p:cond delay="0"/>
                                  </p:stCondLst>
                                  <p:childTnLst>
                                    <p:animRot by="120000">
                                      <p:cBhvr>
                                        <p:cTn id="6" dur="100" fill="hold">
                                          <p:stCondLst>
                                            <p:cond delay="0"/>
                                          </p:stCondLst>
                                        </p:cTn>
                                        <p:tgtEl>
                                          <p:spTgt spid="25"/>
                                        </p:tgtEl>
                                        <p:attrNameLst>
                                          <p:attrName>r</p:attrName>
                                        </p:attrNameLst>
                                      </p:cBhvr>
                                    </p:animRot>
                                    <p:animRot by="-240000">
                                      <p:cBhvr>
                                        <p:cTn id="7" dur="200" fill="hold">
                                          <p:stCondLst>
                                            <p:cond delay="200"/>
                                          </p:stCondLst>
                                        </p:cTn>
                                        <p:tgtEl>
                                          <p:spTgt spid="25"/>
                                        </p:tgtEl>
                                        <p:attrNameLst>
                                          <p:attrName>r</p:attrName>
                                        </p:attrNameLst>
                                      </p:cBhvr>
                                    </p:animRot>
                                    <p:animRot by="240000">
                                      <p:cBhvr>
                                        <p:cTn id="8" dur="200" fill="hold">
                                          <p:stCondLst>
                                            <p:cond delay="400"/>
                                          </p:stCondLst>
                                        </p:cTn>
                                        <p:tgtEl>
                                          <p:spTgt spid="25"/>
                                        </p:tgtEl>
                                        <p:attrNameLst>
                                          <p:attrName>r</p:attrName>
                                        </p:attrNameLst>
                                      </p:cBhvr>
                                    </p:animRot>
                                    <p:animRot by="-240000">
                                      <p:cBhvr>
                                        <p:cTn id="9" dur="200" fill="hold">
                                          <p:stCondLst>
                                            <p:cond delay="600"/>
                                          </p:stCondLst>
                                        </p:cTn>
                                        <p:tgtEl>
                                          <p:spTgt spid="25"/>
                                        </p:tgtEl>
                                        <p:attrNameLst>
                                          <p:attrName>r</p:attrName>
                                        </p:attrNameLst>
                                      </p:cBhvr>
                                    </p:animRot>
                                    <p:animRot by="120000">
                                      <p:cBhvr>
                                        <p:cTn id="10" dur="200" fill="hold">
                                          <p:stCondLst>
                                            <p:cond delay="800"/>
                                          </p:stCondLst>
                                        </p:cTn>
                                        <p:tgtEl>
                                          <p:spTgt spid="25"/>
                                        </p:tgtEl>
                                        <p:attrNameLst>
                                          <p:attrName>r</p:attrName>
                                        </p:attrNameLst>
                                      </p:cBhvr>
                                    </p:animRot>
                                  </p:childTnLst>
                                </p:cTn>
                              </p:par>
                            </p:childTnLst>
                          </p:cTn>
                        </p:par>
                        <p:par>
                          <p:cTn id="11" fill="hold">
                            <p:stCondLst>
                              <p:cond delay="1000"/>
                            </p:stCondLst>
                            <p:childTnLst>
                              <p:par>
                                <p:cTn id="12" presetID="53" presetClass="exit" presetSubtype="32" fill="hold" grpId="0" nodeType="afterEffect">
                                  <p:stCondLst>
                                    <p:cond delay="0"/>
                                  </p:stCondLst>
                                  <p:childTnLst>
                                    <p:anim calcmode="lin" valueType="num">
                                      <p:cBhvr>
                                        <p:cTn id="13" dur="500"/>
                                        <p:tgtEl>
                                          <p:spTgt spid="27"/>
                                        </p:tgtEl>
                                        <p:attrNameLst>
                                          <p:attrName>ppt_w</p:attrName>
                                        </p:attrNameLst>
                                      </p:cBhvr>
                                      <p:tavLst>
                                        <p:tav tm="0">
                                          <p:val>
                                            <p:strVal val="ppt_w"/>
                                          </p:val>
                                        </p:tav>
                                        <p:tav tm="100000">
                                          <p:val>
                                            <p:fltVal val="0"/>
                                          </p:val>
                                        </p:tav>
                                      </p:tavLst>
                                    </p:anim>
                                    <p:anim calcmode="lin" valueType="num">
                                      <p:cBhvr>
                                        <p:cTn id="14" dur="500"/>
                                        <p:tgtEl>
                                          <p:spTgt spid="27"/>
                                        </p:tgtEl>
                                        <p:attrNameLst>
                                          <p:attrName>ppt_h</p:attrName>
                                        </p:attrNameLst>
                                      </p:cBhvr>
                                      <p:tavLst>
                                        <p:tav tm="0">
                                          <p:val>
                                            <p:strVal val="ppt_h"/>
                                          </p:val>
                                        </p:tav>
                                        <p:tav tm="100000">
                                          <p:val>
                                            <p:fltVal val="0"/>
                                          </p:val>
                                        </p:tav>
                                      </p:tavLst>
                                    </p:anim>
                                    <p:animEffect transition="out" filter="fade">
                                      <p:cBhvr>
                                        <p:cTn id="15" dur="500"/>
                                        <p:tgtEl>
                                          <p:spTgt spid="27"/>
                                        </p:tgtEl>
                                      </p:cBhvr>
                                    </p:animEffect>
                                    <p:set>
                                      <p:cBhvr>
                                        <p:cTn id="16" dur="1" fill="hold">
                                          <p:stCondLst>
                                            <p:cond delay="499"/>
                                          </p:stCondLst>
                                        </p:cTn>
                                        <p:tgtEl>
                                          <p:spTgt spid="27"/>
                                        </p:tgtEl>
                                        <p:attrNameLst>
                                          <p:attrName>style.visibility</p:attrName>
                                        </p:attrNameLst>
                                      </p:cBhvr>
                                      <p:to>
                                        <p:strVal val="hidden"/>
                                      </p:to>
                                    </p:set>
                                  </p:childTnLst>
                                </p:cTn>
                              </p:par>
                              <p:par>
                                <p:cTn id="17" presetID="53" presetClass="entr" presetSubtype="16"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p:cTn id="19" dur="500" fill="hold"/>
                                        <p:tgtEl>
                                          <p:spTgt spid="26"/>
                                        </p:tgtEl>
                                        <p:attrNameLst>
                                          <p:attrName>ppt_w</p:attrName>
                                        </p:attrNameLst>
                                      </p:cBhvr>
                                      <p:tavLst>
                                        <p:tav tm="0">
                                          <p:val>
                                            <p:fltVal val="0"/>
                                          </p:val>
                                        </p:tav>
                                        <p:tav tm="100000">
                                          <p:val>
                                            <p:strVal val="#ppt_w"/>
                                          </p:val>
                                        </p:tav>
                                      </p:tavLst>
                                    </p:anim>
                                    <p:anim calcmode="lin" valueType="num">
                                      <p:cBhvr>
                                        <p:cTn id="20" dur="500" fill="hold"/>
                                        <p:tgtEl>
                                          <p:spTgt spid="26"/>
                                        </p:tgtEl>
                                        <p:attrNameLst>
                                          <p:attrName>ppt_h</p:attrName>
                                        </p:attrNameLst>
                                      </p:cBhvr>
                                      <p:tavLst>
                                        <p:tav tm="0">
                                          <p:val>
                                            <p:fltVal val="0"/>
                                          </p:val>
                                        </p:tav>
                                        <p:tav tm="100000">
                                          <p:val>
                                            <p:strVal val="#ppt_h"/>
                                          </p:val>
                                        </p:tav>
                                      </p:tavLst>
                                    </p:anim>
                                    <p:animEffect transition="in" filter="fade">
                                      <p:cBhvr>
                                        <p:cTn id="21" dur="500"/>
                                        <p:tgtEl>
                                          <p:spTgt spid="26"/>
                                        </p:tgtEl>
                                      </p:cBhvr>
                                    </p:animEffect>
                                  </p:childTnLst>
                                </p:cTn>
                              </p:par>
                            </p:childTnLst>
                          </p:cTn>
                        </p:par>
                      </p:childTnLst>
                    </p:cTn>
                  </p:par>
                  <p:par>
                    <p:cTn id="22" fill="hold">
                      <p:stCondLst>
                        <p:cond delay="indefinite"/>
                      </p:stCondLst>
                      <p:childTnLst>
                        <p:par>
                          <p:cTn id="23" fill="hold">
                            <p:stCondLst>
                              <p:cond delay="0"/>
                            </p:stCondLst>
                            <p:childTnLst>
                              <p:par>
                                <p:cTn id="24" presetID="37" presetClass="path" presetSubtype="0" accel="50000" decel="50000" fill="hold" grpId="1" nodeType="clickEffect">
                                  <p:stCondLst>
                                    <p:cond delay="0"/>
                                  </p:stCondLst>
                                  <p:childTnLst>
                                    <p:animMotion origin="layout" path="M 0 2.59259E-6 L 0.0776 0.04004 C 0.0941 0.04907 0.11858 0.05393 0.14392 0.05393 C 0.17309 0.05393 0.19635 0.04907 0.21285 0.04004 L 0.29097 2.59259E-6 " pathEditMode="relative" rAng="0" ptsTypes="AAAAA">
                                      <p:cBhvr>
                                        <p:cTn id="25" dur="1000" fill="hold"/>
                                        <p:tgtEl>
                                          <p:spTgt spid="26"/>
                                        </p:tgtEl>
                                        <p:attrNameLst>
                                          <p:attrName>ppt_x</p:attrName>
                                          <p:attrName>ppt_y</p:attrName>
                                        </p:attrNameLst>
                                      </p:cBhvr>
                                      <p:rCtr x="14549" y="268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6" grpId="0" animBg="1"/>
      <p:bldP spid="26"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628800"/>
            <a:ext cx="7924800" cy="1752600"/>
          </a:xfrm>
        </p:spPr>
        <p:txBody>
          <a:bodyPr/>
          <a:lstStyle/>
          <a:p>
            <a:r>
              <a:rPr lang="en-US" dirty="0"/>
              <a:t>Brief Review: </a:t>
            </a:r>
            <a:br>
              <a:rPr lang="en-US" dirty="0"/>
            </a:br>
            <a:r>
              <a:rPr lang="en-US" dirty="0"/>
              <a:t>		Inside A DRAM Chip</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341D3D9-3FE8-4025-BF66-8DAB1ABB951F}" type="slidenum">
              <a:rPr kumimoji="0" lang="en-US" altLang="en-US" sz="1200" b="0" i="0" u="none" strike="noStrike" kern="1200" cap="none" spc="0" normalizeH="0" baseline="0" noProof="0" smtClean="0">
                <a:ln>
                  <a:noFill/>
                </a:ln>
                <a:solidFill>
                  <a:srgbClr val="000000"/>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altLang="en-US" sz="1200" b="0" i="0" u="none" strike="noStrike" kern="1200" cap="none" spc="0" normalizeH="0" baseline="0" noProof="0">
              <a:ln>
                <a:noFill/>
              </a:ln>
              <a:solidFill>
                <a:srgbClr val="000000"/>
              </a:solidFill>
              <a:effectLst/>
              <a:uLnTx/>
              <a:uFillTx/>
              <a:latin typeface="Garamond" charset="0"/>
              <a:ea typeface="+mn-ea"/>
              <a:cs typeface="Arial" charset="0"/>
            </a:endParaRPr>
          </a:p>
        </p:txBody>
      </p:sp>
      <p:pic>
        <p:nvPicPr>
          <p:cNvPr id="5" name="Picture 4" descr="safari.png">
            <a:extLst>
              <a:ext uri="{FF2B5EF4-FFF2-40B4-BE49-F238E27FC236}">
                <a16:creationId xmlns:a16="http://schemas.microsoft.com/office/drawing/2014/main" id="{924EC8F2-7C36-E8F6-2060-2FBB98D7432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73336735"/>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2">
            <a:extLst>
              <a:ext uri="{FF2B5EF4-FFF2-40B4-BE49-F238E27FC236}">
                <a16:creationId xmlns:a16="http://schemas.microsoft.com/office/drawing/2014/main" id="{042B1278-B9B5-7D8F-79B9-C616679C119B}"/>
              </a:ext>
            </a:extLst>
          </p:cNvPr>
          <p:cNvSpPr/>
          <p:nvPr/>
        </p:nvSpPr>
        <p:spPr>
          <a:xfrm>
            <a:off x="798785" y="3564780"/>
            <a:ext cx="7546428" cy="2296923"/>
          </a:xfrm>
          <a:prstGeom prst="roundRect">
            <a:avLst/>
          </a:prstGeom>
          <a:solidFill>
            <a:schemeClr val="accent5">
              <a:lumMod val="20000"/>
              <a:lumOff val="80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4" name="Rounded Rectangle 23">
            <a:extLst>
              <a:ext uri="{FF2B5EF4-FFF2-40B4-BE49-F238E27FC236}">
                <a16:creationId xmlns:a16="http://schemas.microsoft.com/office/drawing/2014/main" id="{70F0C87A-D7CF-8A67-5028-F3BF63321301}"/>
              </a:ext>
            </a:extLst>
          </p:cNvPr>
          <p:cNvSpPr/>
          <p:nvPr/>
        </p:nvSpPr>
        <p:spPr>
          <a:xfrm>
            <a:off x="3252351" y="3778364"/>
            <a:ext cx="2639294" cy="1546062"/>
          </a:xfrm>
          <a:prstGeom prst="roundRect">
            <a:avLst/>
          </a:prstGeom>
          <a:solidFill>
            <a:schemeClr val="accent1">
              <a:lumMod val="60000"/>
              <a:lumOff val="4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28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pic>
        <p:nvPicPr>
          <p:cNvPr id="25" name="Graphic 24" descr="Table with solid fill">
            <a:extLst>
              <a:ext uri="{FF2B5EF4-FFF2-40B4-BE49-F238E27FC236}">
                <a16:creationId xmlns:a16="http://schemas.microsoft.com/office/drawing/2014/main" id="{4DB75DD4-0C3D-DD7F-420F-439AB0E6EA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423537" y="3408131"/>
            <a:ext cx="2296922" cy="2296922"/>
          </a:xfrm>
          <a:prstGeom prst="rect">
            <a:avLst/>
          </a:prstGeom>
        </p:spPr>
      </p:pic>
      <p:sp>
        <p:nvSpPr>
          <p:cNvPr id="16" name="Rounded Rectangle 15">
            <a:extLst>
              <a:ext uri="{FF2B5EF4-FFF2-40B4-BE49-F238E27FC236}">
                <a16:creationId xmlns:a16="http://schemas.microsoft.com/office/drawing/2014/main" id="{88F93290-9DBB-EFFC-9A43-B5E1FB35882C}"/>
              </a:ext>
            </a:extLst>
          </p:cNvPr>
          <p:cNvSpPr/>
          <p:nvPr/>
        </p:nvSpPr>
        <p:spPr>
          <a:xfrm>
            <a:off x="1340236" y="5287967"/>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18" name="Oval 17">
            <a:extLst>
              <a:ext uri="{FF2B5EF4-FFF2-40B4-BE49-F238E27FC236}">
                <a16:creationId xmlns:a16="http://schemas.microsoft.com/office/drawing/2014/main" id="{5252151D-AA94-1E97-CDC4-2B5D43E300CC}"/>
              </a:ext>
            </a:extLst>
          </p:cNvPr>
          <p:cNvSpPr/>
          <p:nvPr/>
        </p:nvSpPr>
        <p:spPr>
          <a:xfrm>
            <a:off x="6656498" y="3999834"/>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LUT</a:t>
            </a:r>
            <a:r>
              <a:rPr kumimoji="0" lang="en-CH"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endParaRPr kumimoji="0" lang="en-GB" sz="12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9" name="Rounded Rectangle 18">
            <a:extLst>
              <a:ext uri="{FF2B5EF4-FFF2-40B4-BE49-F238E27FC236}">
                <a16:creationId xmlns:a16="http://schemas.microsoft.com/office/drawing/2014/main" id="{BEC3947B-D707-DD3B-3510-133991C8F410}"/>
              </a:ext>
            </a:extLst>
          </p:cNvPr>
          <p:cNvSpPr/>
          <p:nvPr/>
        </p:nvSpPr>
        <p:spPr>
          <a:xfrm>
            <a:off x="6656498" y="5287967"/>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0" name="Oval 19">
            <a:extLst>
              <a:ext uri="{FF2B5EF4-FFF2-40B4-BE49-F238E27FC236}">
                <a16:creationId xmlns:a16="http://schemas.microsoft.com/office/drawing/2014/main" id="{188C7472-87BC-99C2-A863-1F79D3C9EED3}"/>
              </a:ext>
            </a:extLst>
          </p:cNvPr>
          <p:cNvSpPr/>
          <p:nvPr/>
        </p:nvSpPr>
        <p:spPr>
          <a:xfrm>
            <a:off x="1340236" y="3999834"/>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3" name="Oval 2">
            <a:extLst>
              <a:ext uri="{FF2B5EF4-FFF2-40B4-BE49-F238E27FC236}">
                <a16:creationId xmlns:a16="http://schemas.microsoft.com/office/drawing/2014/main" id="{FD166C4F-B297-5E59-E434-4AAF17001221}"/>
              </a:ext>
            </a:extLst>
          </p:cNvPr>
          <p:cNvSpPr/>
          <p:nvPr/>
        </p:nvSpPr>
        <p:spPr>
          <a:xfrm>
            <a:off x="3998367" y="1232626"/>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8" name="Hexagon 7">
            <a:extLst>
              <a:ext uri="{FF2B5EF4-FFF2-40B4-BE49-F238E27FC236}">
                <a16:creationId xmlns:a16="http://schemas.microsoft.com/office/drawing/2014/main" id="{0C1CAD20-F880-D2E3-8045-B58491FD5DFE}"/>
              </a:ext>
            </a:extLst>
          </p:cNvPr>
          <p:cNvSpPr/>
          <p:nvPr/>
        </p:nvSpPr>
        <p:spPr>
          <a:xfrm>
            <a:off x="3788978" y="1114368"/>
            <a:ext cx="1566041" cy="1350035"/>
          </a:xfrm>
          <a:prstGeom prst="hexagon">
            <a:avLst/>
          </a:prstGeom>
          <a:ln w="381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rPr>
              <a:t>ALU</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3200" b="1"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0" name="Graphic 9" descr="Single gear">
            <a:extLst>
              <a:ext uri="{FF2B5EF4-FFF2-40B4-BE49-F238E27FC236}">
                <a16:creationId xmlns:a16="http://schemas.microsoft.com/office/drawing/2014/main" id="{90B34766-A81B-A316-76C0-A257CFBA957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14645" y="1728677"/>
            <a:ext cx="714706" cy="714706"/>
          </a:xfrm>
          <a:prstGeom prst="rect">
            <a:avLst/>
          </a:prstGeom>
        </p:spPr>
      </p:pic>
      <p:sp>
        <p:nvSpPr>
          <p:cNvPr id="7" name="Oval 6">
            <a:extLst>
              <a:ext uri="{FF2B5EF4-FFF2-40B4-BE49-F238E27FC236}">
                <a16:creationId xmlns:a16="http://schemas.microsoft.com/office/drawing/2014/main" id="{470A2C6D-3069-1D38-8437-A898FD2BBD99}"/>
              </a:ext>
            </a:extLst>
          </p:cNvPr>
          <p:cNvSpPr/>
          <p:nvPr/>
        </p:nvSpPr>
        <p:spPr>
          <a:xfrm>
            <a:off x="1556517" y="1191746"/>
            <a:ext cx="714703" cy="693682"/>
          </a:xfrm>
          <a:prstGeom prst="ellipse">
            <a:avLst/>
          </a:prstGeom>
          <a:solidFill>
            <a:schemeClr val="accent4">
              <a:lumMod val="20000"/>
              <a:lumOff val="80000"/>
            </a:schemeClr>
          </a:solidFill>
          <a:ln>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6" name="Rounded Rectangle 5">
            <a:extLst>
              <a:ext uri="{FF2B5EF4-FFF2-40B4-BE49-F238E27FC236}">
                <a16:creationId xmlns:a16="http://schemas.microsoft.com/office/drawing/2014/main" id="{EF95654E-5644-86C6-56B1-58E5EA0B00F4}"/>
              </a:ext>
            </a:extLst>
          </p:cNvPr>
          <p:cNvSpPr/>
          <p:nvPr/>
        </p:nvSpPr>
        <p:spPr>
          <a:xfrm>
            <a:off x="1340236" y="2269962"/>
            <a:ext cx="1147262" cy="346842"/>
          </a:xfrm>
          <a:prstGeom prst="roundRect">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input</a:t>
            </a:r>
          </a:p>
        </p:txBody>
      </p:sp>
      <p:sp>
        <p:nvSpPr>
          <p:cNvPr id="9" name="Oval 8">
            <a:extLst>
              <a:ext uri="{FF2B5EF4-FFF2-40B4-BE49-F238E27FC236}">
                <a16:creationId xmlns:a16="http://schemas.microsoft.com/office/drawing/2014/main" id="{BE418B42-84FB-B1A6-088A-88CAD7AEAD08}"/>
              </a:ext>
            </a:extLst>
          </p:cNvPr>
          <p:cNvSpPr/>
          <p:nvPr/>
        </p:nvSpPr>
        <p:spPr>
          <a:xfrm>
            <a:off x="6656498" y="1002848"/>
            <a:ext cx="1147262" cy="1113516"/>
          </a:xfrm>
          <a:prstGeom prst="ellipse">
            <a:avLst/>
          </a:prstGeom>
          <a:solidFill>
            <a:srgbClr val="FFD966"/>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f</a:t>
            </a:r>
            <a:r>
              <a:rPr kumimoji="0" lang="en-CH" sz="32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11" name="Rounded Rectangle 10">
            <a:extLst>
              <a:ext uri="{FF2B5EF4-FFF2-40B4-BE49-F238E27FC236}">
                <a16:creationId xmlns:a16="http://schemas.microsoft.com/office/drawing/2014/main" id="{F543C05D-8D90-1B4A-EDAF-E057B4C5FBFB}"/>
              </a:ext>
            </a:extLst>
          </p:cNvPr>
          <p:cNvSpPr/>
          <p:nvPr/>
        </p:nvSpPr>
        <p:spPr>
          <a:xfrm>
            <a:off x="6656498" y="2269962"/>
            <a:ext cx="1147262" cy="346842"/>
          </a:xfrm>
          <a:prstGeom prst="roundRect">
            <a:avLst/>
          </a:prstGeom>
          <a:solidFill>
            <a:schemeClr val="accent4">
              <a:lumMod val="60000"/>
              <a:lumOff val="4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output</a:t>
            </a:r>
          </a:p>
        </p:txBody>
      </p:sp>
      <p:sp>
        <p:nvSpPr>
          <p:cNvPr id="2" name="Rounded Rectangle 1">
            <a:extLst>
              <a:ext uri="{FF2B5EF4-FFF2-40B4-BE49-F238E27FC236}">
                <a16:creationId xmlns:a16="http://schemas.microsoft.com/office/drawing/2014/main" id="{54F75345-E31E-267D-A15A-4BC0CA4BC36B}"/>
              </a:ext>
            </a:extLst>
          </p:cNvPr>
          <p:cNvSpPr/>
          <p:nvPr/>
        </p:nvSpPr>
        <p:spPr>
          <a:xfrm>
            <a:off x="798785" y="754116"/>
            <a:ext cx="7546427" cy="2070537"/>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17" name="Oval 16">
            <a:extLst>
              <a:ext uri="{FF2B5EF4-FFF2-40B4-BE49-F238E27FC236}">
                <a16:creationId xmlns:a16="http://schemas.microsoft.com/office/drawing/2014/main" id="{9CB6EC71-251C-0244-C240-55F3E3EF04E8}"/>
              </a:ext>
            </a:extLst>
          </p:cNvPr>
          <p:cNvSpPr/>
          <p:nvPr/>
        </p:nvSpPr>
        <p:spPr>
          <a:xfrm>
            <a:off x="1340236" y="981829"/>
            <a:ext cx="1147262" cy="1113516"/>
          </a:xfrm>
          <a:prstGeom prst="ellipse">
            <a:avLst/>
          </a:prstGeom>
          <a:solidFill>
            <a:schemeClr val="accent4">
              <a:lumMod val="20000"/>
              <a:lumOff val="80000"/>
            </a:schemeClr>
          </a:solidFill>
          <a:ln w="38100">
            <a:solidFill>
              <a:schemeClr val="tx1"/>
            </a:solidFil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4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x</a:t>
            </a:r>
          </a:p>
        </p:txBody>
      </p:sp>
      <p:sp>
        <p:nvSpPr>
          <p:cNvPr id="4" name="Title 1" descr=" 6">
            <a:extLst>
              <a:ext uri="{FF2B5EF4-FFF2-40B4-BE49-F238E27FC236}">
                <a16:creationId xmlns:a16="http://schemas.microsoft.com/office/drawing/2014/main" id="{4C7FE583-1732-0318-F3D9-50E239B168E8}"/>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pLUTo: Key Idea </a:t>
            </a:r>
          </a:p>
        </p:txBody>
      </p:sp>
      <p:sp>
        <p:nvSpPr>
          <p:cNvPr id="5" name="Slide Number Placeholder 4">
            <a:extLst>
              <a:ext uri="{FF2B5EF4-FFF2-40B4-BE49-F238E27FC236}">
                <a16:creationId xmlns:a16="http://schemas.microsoft.com/office/drawing/2014/main" id="{6E1C5E70-FCDD-6E3C-1E36-0600CF26E997}"/>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15" name="Down Arrow 14">
            <a:extLst>
              <a:ext uri="{FF2B5EF4-FFF2-40B4-BE49-F238E27FC236}">
                <a16:creationId xmlns:a16="http://schemas.microsoft.com/office/drawing/2014/main" id="{37938AB3-7490-DA05-8EA5-55FE861E992E}"/>
              </a:ext>
            </a:extLst>
          </p:cNvPr>
          <p:cNvSpPr/>
          <p:nvPr/>
        </p:nvSpPr>
        <p:spPr>
          <a:xfrm>
            <a:off x="4353337" y="2950470"/>
            <a:ext cx="437322" cy="4884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2" name="Rectangle 21">
            <a:extLst>
              <a:ext uri="{FF2B5EF4-FFF2-40B4-BE49-F238E27FC236}">
                <a16:creationId xmlns:a16="http://schemas.microsoft.com/office/drawing/2014/main" id="{82A192AB-088D-35A3-50BC-F9B924DEEB48}"/>
              </a:ext>
            </a:extLst>
          </p:cNvPr>
          <p:cNvSpPr/>
          <p:nvPr/>
        </p:nvSpPr>
        <p:spPr>
          <a:xfrm>
            <a:off x="0" y="0"/>
            <a:ext cx="9144000" cy="6858000"/>
          </a:xfrm>
          <a:prstGeom prst="rect">
            <a:avLst/>
          </a:prstGeom>
          <a:solidFill>
            <a:srgbClr val="000000">
              <a:alpha val="25098"/>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21" name="TextBox 20">
            <a:extLst>
              <a:ext uri="{FF2B5EF4-FFF2-40B4-BE49-F238E27FC236}">
                <a16:creationId xmlns:a16="http://schemas.microsoft.com/office/drawing/2014/main" id="{68D26666-06A0-7E8D-31B7-F681F5289D3B}"/>
              </a:ext>
            </a:extLst>
          </p:cNvPr>
          <p:cNvSpPr txBox="1"/>
          <p:nvPr/>
        </p:nvSpPr>
        <p:spPr>
          <a:xfrm>
            <a:off x="235525" y="2480372"/>
            <a:ext cx="8672946" cy="1913226"/>
          </a:xfrm>
          <a:prstGeom prst="roundRect">
            <a:avLst>
              <a:gd name="adj" fmla="val 4944"/>
            </a:avLst>
          </a:prstGeom>
          <a:solidFill>
            <a:schemeClr val="accent4">
              <a:lumMod val="20000"/>
              <a:lumOff val="80000"/>
            </a:schemeClr>
          </a:solidFill>
          <a:ln w="76200">
            <a:solidFill>
              <a:schemeClr val="accent1"/>
            </a:solidFill>
          </a:ln>
        </p:spPr>
        <p:txBody>
          <a:bodyPr wrap="square" lIns="72000" rIns="72000" rtlCol="0" anchor="ctr" anchorCtr="0">
            <a:noAutofit/>
          </a:bodyPr>
          <a:lstStyle>
            <a:defPPr>
              <a:defRPr lang="en-US"/>
            </a:defPPr>
            <a:lvl1pPr lvl="0" algn="ctr">
              <a:defRPr sz="2200" kern="0">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Replace </a:t>
            </a:r>
            <a:r>
              <a:rPr kumimoji="0" lang="en-US" sz="3200" b="1" i="0" u="none" strike="noStrike" kern="0" cap="none" spc="0" normalizeH="0" baseline="0" noProof="0">
                <a:ln>
                  <a:noFill/>
                </a:ln>
                <a:solidFill>
                  <a:srgbClr val="FF0000"/>
                </a:solidFill>
                <a:effectLst/>
                <a:uLnTx/>
                <a:uFillTx/>
                <a:latin typeface="Corbel" panose="020B0503020204020204" pitchFamily="34" charset="0"/>
                <a:ea typeface="+mn-ea"/>
                <a:cs typeface="+mn-cs"/>
              </a:rPr>
              <a:t>computation </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with </a:t>
            </a:r>
            <a:r>
              <a:rPr kumimoji="0" lang="en-US" sz="3200" b="1" i="0" u="none" strike="noStrike" kern="0" cap="none" spc="0" normalizeH="0" baseline="0" noProof="0">
                <a:ln>
                  <a:noFill/>
                </a:ln>
                <a:solidFill>
                  <a:srgbClr val="00B050"/>
                </a:solidFill>
                <a:effectLst/>
                <a:uLnTx/>
                <a:uFillTx/>
                <a:latin typeface="Corbel" panose="020B0503020204020204" pitchFamily="34" charset="0"/>
                <a:ea typeface="+mn-ea"/>
                <a:cs typeface="+mn-cs"/>
              </a:rPr>
              <a:t>memory accesses</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 </a:t>
            </a:r>
            <a:r>
              <a:rPr kumimoji="0" lang="en-US" sz="3200" b="1" i="1" u="none" strike="noStrike" kern="0" cap="none" spc="0" normalizeH="0" baseline="0" noProof="0">
                <a:ln>
                  <a:noFill/>
                </a:ln>
                <a:solidFill>
                  <a:srgbClr val="4472C4"/>
                </a:solidFill>
                <a:effectLst/>
                <a:uLnTx/>
                <a:uFillTx/>
                <a:latin typeface="Corbel" panose="020B0503020204020204" pitchFamily="34" charset="0"/>
                <a:ea typeface="+mn-ea"/>
                <a:cs typeface="+mn-cs"/>
              </a:rPr>
              <a:t>pLUTo LUT Query </a:t>
            </a:r>
            <a:r>
              <a:rPr kumimoji="0" lang="en-US" sz="3200" b="1" i="0" u="none" strike="noStrike" kern="0" cap="none" spc="0" normalizeH="0" baseline="0" noProof="0">
                <a:ln>
                  <a:noFill/>
                </a:ln>
                <a:solidFill>
                  <a:prstClr val="black"/>
                </a:solidFill>
                <a:effectLst/>
                <a:uLnTx/>
                <a:uFillTx/>
                <a:latin typeface="Corbel" panose="020B0503020204020204" pitchFamily="34" charset="0"/>
                <a:ea typeface="+mn-ea"/>
                <a:cs typeface="+mn-cs"/>
              </a:rPr>
              <a:t>operation</a:t>
            </a:r>
          </a:p>
        </p:txBody>
      </p:sp>
    </p:spTree>
    <p:extLst>
      <p:ext uri="{BB962C8B-B14F-4D97-AF65-F5344CB8AC3E}">
        <p14:creationId xmlns:p14="http://schemas.microsoft.com/office/powerpoint/2010/main" val="1191285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graphicFrame>
        <p:nvGraphicFramePr>
          <p:cNvPr id="39" name="Table 275">
            <a:extLst>
              <a:ext uri="{FF2B5EF4-FFF2-40B4-BE49-F238E27FC236}">
                <a16:creationId xmlns:a16="http://schemas.microsoft.com/office/drawing/2014/main" id="{079FD5E5-B0DE-0B0D-6A28-04D02EAC4F10}"/>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2" name="Table 275">
            <a:extLst>
              <a:ext uri="{FF2B5EF4-FFF2-40B4-BE49-F238E27FC236}">
                <a16:creationId xmlns:a16="http://schemas.microsoft.com/office/drawing/2014/main" id="{DF0CA618-44C4-A800-FCFB-52655197CF3C}"/>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4" name="Table 275">
            <a:extLst>
              <a:ext uri="{FF2B5EF4-FFF2-40B4-BE49-F238E27FC236}">
                <a16:creationId xmlns:a16="http://schemas.microsoft.com/office/drawing/2014/main" id="{E007DFD3-05C7-4461-C154-8EEB0CE24201}"/>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9" name="Table 275">
            <a:extLst>
              <a:ext uri="{FF2B5EF4-FFF2-40B4-BE49-F238E27FC236}">
                <a16:creationId xmlns:a16="http://schemas.microsoft.com/office/drawing/2014/main" id="{1666F03A-5772-73F2-2410-F84625842F8A}"/>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58" name="Table 275">
            <a:extLst>
              <a:ext uri="{FF2B5EF4-FFF2-40B4-BE49-F238E27FC236}">
                <a16:creationId xmlns:a16="http://schemas.microsoft.com/office/drawing/2014/main" id="{328E0759-7297-0514-8DBD-1F3976F19907}"/>
              </a:ext>
            </a:extLst>
          </p:cNvPr>
          <p:cNvGraphicFramePr>
            <a:graphicFrameLocks noGrp="1"/>
          </p:cNvGraphicFramePr>
          <p:nvPr/>
        </p:nvGraphicFramePr>
        <p:xfrm>
          <a:off x="1805341" y="3097636"/>
          <a:ext cx="477207" cy="1097280"/>
        </p:xfrm>
        <a:graphic>
          <a:graphicData uri="http://schemas.openxmlformats.org/drawingml/2006/table">
            <a:tbl>
              <a:tblPr firstRow="1" bandRow="1">
                <a:tableStyleId>{5940675A-B579-460E-94D1-54222C63F5DA}</a:tableStyleId>
              </a:tblPr>
              <a:tblGrid>
                <a:gridCol w="477207">
                  <a:extLst>
                    <a:ext uri="{9D8B030D-6E8A-4147-A177-3AD203B41FA5}">
                      <a16:colId xmlns:a16="http://schemas.microsoft.com/office/drawing/2014/main" val="468283467"/>
                    </a:ext>
                  </a:extLst>
                </a:gridCol>
              </a:tblGrid>
              <a:tr h="135209">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grpSp>
        <p:nvGrpSpPr>
          <p:cNvPr id="60" name="Group 59">
            <a:extLst>
              <a:ext uri="{FF2B5EF4-FFF2-40B4-BE49-F238E27FC236}">
                <a16:creationId xmlns:a16="http://schemas.microsoft.com/office/drawing/2014/main" id="{6A7F247A-A6CF-54DA-3510-83F0906C1316}"/>
              </a:ext>
            </a:extLst>
          </p:cNvPr>
          <p:cNvGrpSpPr/>
          <p:nvPr/>
        </p:nvGrpSpPr>
        <p:grpSpPr>
          <a:xfrm>
            <a:off x="4934491" y="2400162"/>
            <a:ext cx="282634" cy="1354256"/>
            <a:chOff x="4930967" y="2421934"/>
            <a:chExt cx="282634" cy="1354256"/>
          </a:xfrm>
        </p:grpSpPr>
        <p:sp>
          <p:nvSpPr>
            <p:cNvPr id="61" name="Rectangle 60">
              <a:extLst>
                <a:ext uri="{FF2B5EF4-FFF2-40B4-BE49-F238E27FC236}">
                  <a16:creationId xmlns:a16="http://schemas.microsoft.com/office/drawing/2014/main" id="{BA403B77-66C0-083A-B82B-7DE80512DF89}"/>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62" name="Rectangle 61">
              <a:extLst>
                <a:ext uri="{FF2B5EF4-FFF2-40B4-BE49-F238E27FC236}">
                  <a16:creationId xmlns:a16="http://schemas.microsoft.com/office/drawing/2014/main" id="{AD9ABEFA-2BC5-19D8-E147-5B35B8F4F4BF}"/>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63" name="Rectangle 62">
              <a:extLst>
                <a:ext uri="{FF2B5EF4-FFF2-40B4-BE49-F238E27FC236}">
                  <a16:creationId xmlns:a16="http://schemas.microsoft.com/office/drawing/2014/main" id="{C961B1B8-7545-199A-D626-4E36FD9A5AB8}"/>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66" name="Rectangle 65">
              <a:extLst>
                <a:ext uri="{FF2B5EF4-FFF2-40B4-BE49-F238E27FC236}">
                  <a16:creationId xmlns:a16="http://schemas.microsoft.com/office/drawing/2014/main" id="{BDF6E31B-9209-D41E-D80C-C6AB1CEA4348}"/>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sp>
        <p:nvSpPr>
          <p:cNvPr id="12" name="TextBox 11">
            <a:extLst>
              <a:ext uri="{FF2B5EF4-FFF2-40B4-BE49-F238E27FC236}">
                <a16:creationId xmlns:a16="http://schemas.microsoft.com/office/drawing/2014/main" id="{00773B94-CD06-68E6-A7D8-5B2405179785}"/>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51" name="TextBox 50">
            <a:extLst>
              <a:ext uri="{FF2B5EF4-FFF2-40B4-BE49-F238E27FC236}">
                <a16:creationId xmlns:a16="http://schemas.microsoft.com/office/drawing/2014/main" id="{5403B5A5-4731-4B1D-A9C9-7C4FE804658A}"/>
              </a:ext>
            </a:extLst>
          </p:cNvPr>
          <p:cNvSpPr txBox="1"/>
          <p:nvPr/>
        </p:nvSpPr>
        <p:spPr>
          <a:xfrm>
            <a:off x="3417163" y="2870428"/>
            <a:ext cx="1352330"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47972"/>
                </a:solidFill>
                <a:effectLst/>
                <a:uLnTx/>
                <a:uFillTx/>
                <a:latin typeface="Corbel" panose="020B0503020204020204" pitchFamily="34" charset="0"/>
                <a:ea typeface="ＭＳ Ｐゴシック" panose="020B0600070205080204" pitchFamily="34" charset="-128"/>
                <a:cs typeface="Arial" panose="020B0604020202020204" pitchFamily="34" charset="0"/>
              </a:rPr>
              <a:t>row decoder</a:t>
            </a:r>
          </a:p>
        </p:txBody>
      </p:sp>
      <p:cxnSp>
        <p:nvCxnSpPr>
          <p:cNvPr id="53" name="Elbow Connector 52">
            <a:extLst>
              <a:ext uri="{FF2B5EF4-FFF2-40B4-BE49-F238E27FC236}">
                <a16:creationId xmlns:a16="http://schemas.microsoft.com/office/drawing/2014/main" id="{B55AFBD0-03E7-1FD8-A864-2C0285BDF49F}"/>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006091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2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200"/>
                                        <p:tgtEl>
                                          <p:spTgt spid="39"/>
                                        </p:tgtEl>
                                      </p:cBhvr>
                                    </p:animEffect>
                                  </p:childTnLst>
                                </p:cTn>
                              </p:par>
                            </p:childTnLst>
                          </p:cTn>
                        </p:par>
                        <p:par>
                          <p:cTn id="13" fill="hold">
                            <p:stCondLst>
                              <p:cond delay="200"/>
                            </p:stCondLst>
                            <p:childTnLst>
                              <p:par>
                                <p:cTn id="14" presetID="10" presetClass="entr" presetSubtype="0" fill="hold" nodeType="afterEffect">
                                  <p:stCondLst>
                                    <p:cond delay="0"/>
                                  </p:stCondLst>
                                  <p:childTnLst>
                                    <p:set>
                                      <p:cBhvr>
                                        <p:cTn id="15" dur="1" fill="hold">
                                          <p:stCondLst>
                                            <p:cond delay="0"/>
                                          </p:stCondLst>
                                        </p:cTn>
                                        <p:tgtEl>
                                          <p:spTgt spid="42"/>
                                        </p:tgtEl>
                                        <p:attrNameLst>
                                          <p:attrName>style.visibility</p:attrName>
                                        </p:attrNameLst>
                                      </p:cBhvr>
                                      <p:to>
                                        <p:strVal val="visible"/>
                                      </p:to>
                                    </p:set>
                                    <p:animEffect transition="in" filter="fade">
                                      <p:cBhvr>
                                        <p:cTn id="16" dur="200"/>
                                        <p:tgtEl>
                                          <p:spTgt spid="42"/>
                                        </p:tgtEl>
                                      </p:cBhvr>
                                    </p:animEffect>
                                  </p:childTnLst>
                                </p:cTn>
                              </p:par>
                            </p:childTnLst>
                          </p:cTn>
                        </p:par>
                        <p:par>
                          <p:cTn id="17" fill="hold">
                            <p:stCondLst>
                              <p:cond delay="400"/>
                            </p:stCondLst>
                            <p:childTnLst>
                              <p:par>
                                <p:cTn id="18" presetID="10" presetClass="entr" presetSubtype="0" fill="hold" nodeType="after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200"/>
                                        <p:tgtEl>
                                          <p:spTgt spid="44"/>
                                        </p:tgtEl>
                                      </p:cBhvr>
                                    </p:animEffect>
                                  </p:childTnLst>
                                </p:cTn>
                              </p:par>
                            </p:childTnLst>
                          </p:cTn>
                        </p:par>
                        <p:par>
                          <p:cTn id="21" fill="hold">
                            <p:stCondLst>
                              <p:cond delay="600"/>
                            </p:stCondLst>
                            <p:childTnLst>
                              <p:par>
                                <p:cTn id="22" presetID="10" presetClass="entr" presetSubtype="0" fill="hold"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extBox 62">
            <a:extLst>
              <a:ext uri="{FF2B5EF4-FFF2-40B4-BE49-F238E27FC236}">
                <a16:creationId xmlns:a16="http://schemas.microsoft.com/office/drawing/2014/main" id="{FD905ABD-D4B5-9B23-6FDD-360F9782EA6D}"/>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67" name="TextBox 66">
            <a:extLst>
              <a:ext uri="{FF2B5EF4-FFF2-40B4-BE49-F238E27FC236}">
                <a16:creationId xmlns:a16="http://schemas.microsoft.com/office/drawing/2014/main" id="{C96FC56B-4BF2-3CD5-F57C-B9C032F13C25}"/>
              </a:ext>
            </a:extLst>
          </p:cNvPr>
          <p:cNvSpPr txBox="1"/>
          <p:nvPr/>
        </p:nvSpPr>
        <p:spPr>
          <a:xfrm>
            <a:off x="3417163" y="2870428"/>
            <a:ext cx="1352330"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47972"/>
                </a:solidFill>
                <a:effectLst/>
                <a:uLnTx/>
                <a:uFillTx/>
                <a:latin typeface="Corbel" panose="020B0503020204020204" pitchFamily="34" charset="0"/>
                <a:ea typeface="ＭＳ Ｐゴシック" panose="020B0600070205080204" pitchFamily="34" charset="-128"/>
                <a:cs typeface="Arial" panose="020B0604020202020204" pitchFamily="34" charset="0"/>
              </a:rPr>
              <a:t>row decoder</a:t>
            </a:r>
          </a:p>
        </p:txBody>
      </p:sp>
      <p:grpSp>
        <p:nvGrpSpPr>
          <p:cNvPr id="66" name="Group 50" hidden="1">
            <a:extLst>
              <a:ext uri="{FF2B5EF4-FFF2-40B4-BE49-F238E27FC236}">
                <a16:creationId xmlns:a16="http://schemas.microsoft.com/office/drawing/2014/main" id="{A0D6F918-AFDD-09C7-1374-33E9E37751C9}"/>
              </a:ext>
            </a:extLst>
          </p:cNvPr>
          <p:cNvGrpSpPr/>
          <p:nvPr/>
        </p:nvGrpSpPr>
        <p:grpSpPr>
          <a:xfrm>
            <a:off x="4934491" y="2400162"/>
            <a:ext cx="282634" cy="1354256"/>
            <a:chOff x="4930967" y="2421934"/>
            <a:chExt cx="282634" cy="1354256"/>
          </a:xfrm>
        </p:grpSpPr>
        <p:sp>
          <p:nvSpPr>
            <p:cNvPr id="57" name="Rectangle 56">
              <a:extLst>
                <a:ext uri="{FF2B5EF4-FFF2-40B4-BE49-F238E27FC236}">
                  <a16:creationId xmlns:a16="http://schemas.microsoft.com/office/drawing/2014/main" id="{D44EAF47-B0B9-E10A-01CE-FBBA280E2A80}"/>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60" name="Rectangle 59">
              <a:extLst>
                <a:ext uri="{FF2B5EF4-FFF2-40B4-BE49-F238E27FC236}">
                  <a16:creationId xmlns:a16="http://schemas.microsoft.com/office/drawing/2014/main" id="{E1ABAA9B-4B5C-660F-C4DD-E747F5110C18}"/>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61" name="Rectangle 60">
              <a:extLst>
                <a:ext uri="{FF2B5EF4-FFF2-40B4-BE49-F238E27FC236}">
                  <a16:creationId xmlns:a16="http://schemas.microsoft.com/office/drawing/2014/main" id="{A3044CDC-EF1F-F599-AA96-545B607B2202}"/>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62" name="Rectangle 61">
              <a:extLst>
                <a:ext uri="{FF2B5EF4-FFF2-40B4-BE49-F238E27FC236}">
                  <a16:creationId xmlns:a16="http://schemas.microsoft.com/office/drawing/2014/main" id="{488F08F4-679A-583C-E949-49973BA0DBD6}"/>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aphicFrame>
        <p:nvGraphicFramePr>
          <p:cNvPr id="58" name="Table 275">
            <a:extLst>
              <a:ext uri="{FF2B5EF4-FFF2-40B4-BE49-F238E27FC236}">
                <a16:creationId xmlns:a16="http://schemas.microsoft.com/office/drawing/2014/main" id="{328E0759-7297-0514-8DBD-1F3976F19907}"/>
              </a:ext>
            </a:extLst>
          </p:cNvPr>
          <p:cNvGraphicFramePr>
            <a:graphicFrameLocks noGrp="1"/>
          </p:cNvGraphicFramePr>
          <p:nvPr/>
        </p:nvGraphicFramePr>
        <p:xfrm>
          <a:off x="1805341" y="3097636"/>
          <a:ext cx="477207" cy="1097280"/>
        </p:xfrm>
        <a:graphic>
          <a:graphicData uri="http://schemas.openxmlformats.org/drawingml/2006/table">
            <a:tbl>
              <a:tblPr firstRow="1" bandRow="1">
                <a:tableStyleId>{5940675A-B579-460E-94D1-54222C63F5DA}</a:tableStyleId>
              </a:tblPr>
              <a:tblGrid>
                <a:gridCol w="477207">
                  <a:extLst>
                    <a:ext uri="{9D8B030D-6E8A-4147-A177-3AD203B41FA5}">
                      <a16:colId xmlns:a16="http://schemas.microsoft.com/office/drawing/2014/main" val="468283467"/>
                    </a:ext>
                  </a:extLst>
                </a:gridCol>
              </a:tblGrid>
              <a:tr h="135209">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364916830"/>
                  </a:ext>
                </a:extLst>
              </a:tr>
              <a:tr h="135209">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2816069710"/>
                  </a:ext>
                </a:extLst>
              </a:tr>
            </a:tbl>
          </a:graphicData>
        </a:graphic>
      </p:graphicFrame>
      <p:cxnSp>
        <p:nvCxnSpPr>
          <p:cNvPr id="69" name="Elbow Connector 68">
            <a:extLst>
              <a:ext uri="{FF2B5EF4-FFF2-40B4-BE49-F238E27FC236}">
                <a16:creationId xmlns:a16="http://schemas.microsoft.com/office/drawing/2014/main" id="{B070C958-F8F0-5518-C1AD-13E4DD37B3F9}"/>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929B7304-527F-B9E6-E06C-937459D50B3E}"/>
              </a:ext>
            </a:extLst>
          </p:cNvPr>
          <p:cNvSpPr/>
          <p:nvPr/>
        </p:nvSpPr>
        <p:spPr>
          <a:xfrm>
            <a:off x="0" y="643063"/>
            <a:ext cx="9144000" cy="5790211"/>
          </a:xfrm>
          <a:prstGeom prst="rect">
            <a:avLst/>
          </a:prstGeom>
          <a:solidFill>
            <a:schemeClr val="bg1">
              <a:alpha val="8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44" name="Table 275">
            <a:extLst>
              <a:ext uri="{FF2B5EF4-FFF2-40B4-BE49-F238E27FC236}">
                <a16:creationId xmlns:a16="http://schemas.microsoft.com/office/drawing/2014/main" id="{E007DFD3-05C7-4461-C154-8EEB0CE24201}"/>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9" name="Table 275">
            <a:extLst>
              <a:ext uri="{FF2B5EF4-FFF2-40B4-BE49-F238E27FC236}">
                <a16:creationId xmlns:a16="http://schemas.microsoft.com/office/drawing/2014/main" id="{1666F03A-5772-73F2-2410-F84625842F8A}"/>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sp>
        <p:nvSpPr>
          <p:cNvPr id="53" name="Rectangle 52">
            <a:extLst>
              <a:ext uri="{FF2B5EF4-FFF2-40B4-BE49-F238E27FC236}">
                <a16:creationId xmlns:a16="http://schemas.microsoft.com/office/drawing/2014/main" id="{C1361CB3-192A-5428-8154-3C0026E695E7}"/>
              </a:ext>
            </a:extLst>
          </p:cNvPr>
          <p:cNvSpPr/>
          <p:nvPr/>
        </p:nvSpPr>
        <p:spPr>
          <a:xfrm>
            <a:off x="1657930" y="4359038"/>
            <a:ext cx="4050650"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Multiple copies of the lookup table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2000" b="1" i="1"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exploit</a:t>
            </a: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 DRAM parallelism</a:t>
            </a: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aphicFrame>
        <p:nvGraphicFramePr>
          <p:cNvPr id="39" name="Table 275">
            <a:extLst>
              <a:ext uri="{FF2B5EF4-FFF2-40B4-BE49-F238E27FC236}">
                <a16:creationId xmlns:a16="http://schemas.microsoft.com/office/drawing/2014/main" id="{079FD5E5-B0DE-0B0D-6A28-04D02EAC4F10}"/>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graphicFrame>
        <p:nvGraphicFramePr>
          <p:cNvPr id="42" name="Table 275">
            <a:extLst>
              <a:ext uri="{FF2B5EF4-FFF2-40B4-BE49-F238E27FC236}">
                <a16:creationId xmlns:a16="http://schemas.microsoft.com/office/drawing/2014/main" id="{DF0CA618-44C4-A800-FCFB-52655197CF3C}"/>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504728428"/>
                  </a:ext>
                </a:extLst>
              </a:tr>
            </a:tbl>
          </a:graphicData>
        </a:graphic>
      </p:graphicFrame>
      <p:sp>
        <p:nvSpPr>
          <p:cNvPr id="51" name="TextBox 50">
            <a:extLst>
              <a:ext uri="{FF2B5EF4-FFF2-40B4-BE49-F238E27FC236}">
                <a16:creationId xmlns:a16="http://schemas.microsoft.com/office/drawing/2014/main" id="{AE4BFAE2-5246-4162-DA57-FF26DF0AA9C3}"/>
              </a:ext>
            </a:extLst>
          </p:cNvPr>
          <p:cNvSpPr txBox="1"/>
          <p:nvPr/>
        </p:nvSpPr>
        <p:spPr>
          <a:xfrm>
            <a:off x="7107616" y="3024316"/>
            <a:ext cx="1712293"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Tree>
    <p:extLst>
      <p:ext uri="{BB962C8B-B14F-4D97-AF65-F5344CB8AC3E}">
        <p14:creationId xmlns:p14="http://schemas.microsoft.com/office/powerpoint/2010/main" val="29112639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p14:dur="300">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5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Setup</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1" name="Group 80">
            <a:extLst>
              <a:ext uri="{FF2B5EF4-FFF2-40B4-BE49-F238E27FC236}">
                <a16:creationId xmlns:a16="http://schemas.microsoft.com/office/drawing/2014/main" id="{E75F6665-13EC-21D7-BC92-6D35019A3CB3}"/>
              </a:ext>
            </a:extLst>
          </p:cNvPr>
          <p:cNvGrpSpPr/>
          <p:nvPr/>
        </p:nvGrpSpPr>
        <p:grpSpPr>
          <a:xfrm>
            <a:off x="4934491" y="2400162"/>
            <a:ext cx="282634" cy="1354256"/>
            <a:chOff x="4930967" y="2421934"/>
            <a:chExt cx="282634" cy="1354256"/>
          </a:xfrm>
        </p:grpSpPr>
        <p:sp>
          <p:nvSpPr>
            <p:cNvPr id="82" name="Rectangle 81">
              <a:extLst>
                <a:ext uri="{FF2B5EF4-FFF2-40B4-BE49-F238E27FC236}">
                  <a16:creationId xmlns:a16="http://schemas.microsoft.com/office/drawing/2014/main" id="{62BDDE6A-4739-7DE9-17E3-D3F0466696F8}"/>
                </a:ext>
              </a:extLst>
            </p:cNvPr>
            <p:cNvSpPr/>
            <p:nvPr/>
          </p:nvSpPr>
          <p:spPr>
            <a:xfrm>
              <a:off x="4932026" y="242193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2026" y="2788143"/>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1194" y="3178394"/>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0967" y="3527419"/>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42" name="TextBox 41">
            <a:extLst>
              <a:ext uri="{FF2B5EF4-FFF2-40B4-BE49-F238E27FC236}">
                <a16:creationId xmlns:a16="http://schemas.microsoft.com/office/drawing/2014/main" id="{08AE10FC-1D17-2101-40B7-A43C167224FC}"/>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39" name="TextBox 38">
            <a:extLst>
              <a:ext uri="{FF2B5EF4-FFF2-40B4-BE49-F238E27FC236}">
                <a16:creationId xmlns:a16="http://schemas.microsoft.com/office/drawing/2014/main" id="{2C86511D-4048-AC49-956D-9957427DBB9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9" name="Elbow Connector 48">
            <a:extLst>
              <a:ext uri="{FF2B5EF4-FFF2-40B4-BE49-F238E27FC236}">
                <a16:creationId xmlns:a16="http://schemas.microsoft.com/office/drawing/2014/main" id="{D87E4B6A-872A-7633-312E-D27097407AE8}"/>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graphicFrame>
        <p:nvGraphicFramePr>
          <p:cNvPr id="43" name="Table 275">
            <a:extLst>
              <a:ext uri="{FF2B5EF4-FFF2-40B4-BE49-F238E27FC236}">
                <a16:creationId xmlns:a16="http://schemas.microsoft.com/office/drawing/2014/main" id="{6E3A139F-2009-F1E8-3384-40DFC4FF6703}"/>
              </a:ext>
            </a:extLst>
          </p:cNvPr>
          <p:cNvGraphicFramePr>
            <a:graphicFrameLocks noGrp="1"/>
          </p:cNvGraphicFramePr>
          <p:nvPr/>
        </p:nvGraphicFramePr>
        <p:xfrm>
          <a:off x="6196543" y="2457425"/>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44" name="Table 275">
            <a:extLst>
              <a:ext uri="{FF2B5EF4-FFF2-40B4-BE49-F238E27FC236}">
                <a16:creationId xmlns:a16="http://schemas.microsoft.com/office/drawing/2014/main" id="{976E6983-067B-012B-D661-E45A6756CFCE}"/>
              </a:ext>
            </a:extLst>
          </p:cNvPr>
          <p:cNvGraphicFramePr>
            <a:graphicFrameLocks noGrp="1"/>
          </p:cNvGraphicFramePr>
          <p:nvPr/>
        </p:nvGraphicFramePr>
        <p:xfrm>
          <a:off x="6645793" y="2459137"/>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51" name="Table 275">
            <a:extLst>
              <a:ext uri="{FF2B5EF4-FFF2-40B4-BE49-F238E27FC236}">
                <a16:creationId xmlns:a16="http://schemas.microsoft.com/office/drawing/2014/main" id="{03984A99-E3EC-ABBA-0EFD-3ADC70F90203}"/>
              </a:ext>
            </a:extLst>
          </p:cNvPr>
          <p:cNvGraphicFramePr>
            <a:graphicFrameLocks noGrp="1"/>
          </p:cNvGraphicFramePr>
          <p:nvPr/>
        </p:nvGraphicFramePr>
        <p:xfrm>
          <a:off x="5298222" y="2456589"/>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graphicFrame>
        <p:nvGraphicFramePr>
          <p:cNvPr id="53" name="Table 275">
            <a:extLst>
              <a:ext uri="{FF2B5EF4-FFF2-40B4-BE49-F238E27FC236}">
                <a16:creationId xmlns:a16="http://schemas.microsoft.com/office/drawing/2014/main" id="{456D82E2-30D5-D75C-C346-D6C632B185DA}"/>
              </a:ext>
            </a:extLst>
          </p:cNvPr>
          <p:cNvGraphicFramePr>
            <a:graphicFrameLocks noGrp="1"/>
          </p:cNvGraphicFramePr>
          <p:nvPr/>
        </p:nvGraphicFramePr>
        <p:xfrm>
          <a:off x="5746543" y="2460662"/>
          <a:ext cx="45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504728428"/>
                  </a:ext>
                </a:extLst>
              </a:tr>
            </a:tbl>
          </a:graphicData>
        </a:graphic>
      </p:graphicFrame>
    </p:spTree>
    <p:extLst>
      <p:ext uri="{BB962C8B-B14F-4D97-AF65-F5344CB8AC3E}">
        <p14:creationId xmlns:p14="http://schemas.microsoft.com/office/powerpoint/2010/main" val="13061359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p14:dur="300">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4"/>
                                        </p:tgtEl>
                                      </p:cBhvr>
                                    </p:animEffect>
                                    <p:set>
                                      <p:cBhvr>
                                        <p:cTn id="7" dur="1" fill="hold">
                                          <p:stCondLst>
                                            <p:cond delay="499"/>
                                          </p:stCondLst>
                                        </p:cTn>
                                        <p:tgtEl>
                                          <p:spTgt spid="4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3"/>
                                        </p:tgtEl>
                                      </p:cBhvr>
                                    </p:animEffect>
                                    <p:set>
                                      <p:cBhvr>
                                        <p:cTn id="10" dur="1" fill="hold">
                                          <p:stCondLst>
                                            <p:cond delay="499"/>
                                          </p:stCondLst>
                                        </p:cTn>
                                        <p:tgtEl>
                                          <p:spTgt spid="5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43"/>
                                        </p:tgtEl>
                                      </p:cBhvr>
                                    </p:animEffect>
                                    <p:set>
                                      <p:cBhvr>
                                        <p:cTn id="13" dur="1" fill="hold">
                                          <p:stCondLst>
                                            <p:cond delay="499"/>
                                          </p:stCondLst>
                                        </p:cTn>
                                        <p:tgtEl>
                                          <p:spTgt spid="43"/>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500"/>
                                        <p:tgtEl>
                                          <p:spTgt spid="51"/>
                                        </p:tgtEl>
                                      </p:cBhvr>
                                    </p:animEffect>
                                    <p:set>
                                      <p:cBhvr>
                                        <p:cTn id="16" dur="1" fill="hold">
                                          <p:stCondLst>
                                            <p:cond delay="499"/>
                                          </p:stCondLst>
                                        </p:cTn>
                                        <p:tgtEl>
                                          <p:spTgt spid="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4"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0</a:t>
            </a:r>
          </a:p>
        </p:txBody>
      </p:sp>
      <p:cxnSp>
        <p:nvCxnSpPr>
          <p:cNvPr id="53" name="Straight Connector 52">
            <a:extLst>
              <a:ext uri="{FF2B5EF4-FFF2-40B4-BE49-F238E27FC236}">
                <a16:creationId xmlns:a16="http://schemas.microsoft.com/office/drawing/2014/main" id="{3A03738E-6254-3D14-3996-137185C53160}"/>
              </a:ext>
            </a:extLst>
          </p:cNvPr>
          <p:cNvCxnSpPr>
            <a:cxnSpLocks/>
          </p:cNvCxnSpPr>
          <p:nvPr/>
        </p:nvCxnSpPr>
        <p:spPr>
          <a:xfrm rot="5400000" flipH="1">
            <a:off x="5045699" y="2512000"/>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57" name="Rectangle 56">
            <a:extLst>
              <a:ext uri="{FF2B5EF4-FFF2-40B4-BE49-F238E27FC236}">
                <a16:creationId xmlns:a16="http://schemas.microsoft.com/office/drawing/2014/main" id="{E35E95E9-0388-FB35-EB70-D181E574332F}"/>
              </a:ext>
            </a:extLst>
          </p:cNvPr>
          <p:cNvSpPr/>
          <p:nvPr/>
        </p:nvSpPr>
        <p:spPr>
          <a:xfrm>
            <a:off x="4937464" y="240016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1734" y="2448356"/>
          <a:ext cx="1799968" cy="411036"/>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11036">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4" name="TextBox 43">
            <a:extLst>
              <a:ext uri="{FF2B5EF4-FFF2-40B4-BE49-F238E27FC236}">
                <a16:creationId xmlns:a16="http://schemas.microsoft.com/office/drawing/2014/main" id="{8C1F5964-1A00-FCDC-7558-BD303738C86A}"/>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1" name="Elbow Connector 50">
            <a:extLst>
              <a:ext uri="{FF2B5EF4-FFF2-40B4-BE49-F238E27FC236}">
                <a16:creationId xmlns:a16="http://schemas.microsoft.com/office/drawing/2014/main" id="{B2BF44ED-5D3D-78B3-A856-75729FCCFE93}"/>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19771681"/>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45"/>
                                        </p:tgtEl>
                                      </p:cBhvr>
                                    </p:animEffect>
                                    <p:set>
                                      <p:cBhvr>
                                        <p:cTn id="7" dur="1" fill="hold">
                                          <p:stCondLst>
                                            <p:cond delay="499"/>
                                          </p:stCondLst>
                                        </p:cTn>
                                        <p:tgtEl>
                                          <p:spTgt spid="45"/>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82"/>
                                        </p:tgtEl>
                                      </p:cBhvr>
                                    </p:animEffect>
                                    <p:set>
                                      <p:cBhvr>
                                        <p:cTn id="10" dur="1" fill="hold">
                                          <p:stCondLst>
                                            <p:cond delay="499"/>
                                          </p:stCondLst>
                                        </p:cTn>
                                        <p:tgtEl>
                                          <p:spTgt spid="82"/>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500"/>
                                        <p:tgtEl>
                                          <p:spTgt spid="5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7"/>
                                        </p:tgtEl>
                                        <p:attrNameLst>
                                          <p:attrName>style.visibility</p:attrName>
                                        </p:attrNameLst>
                                      </p:cBhvr>
                                      <p:to>
                                        <p:strVal val="visible"/>
                                      </p:to>
                                    </p:set>
                                    <p:animEffect transition="in" filter="fade">
                                      <p:cBhvr>
                                        <p:cTn id="16" dur="500"/>
                                        <p:tgtEl>
                                          <p:spTgt spid="57"/>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500"/>
                                        <p:tgtEl>
                                          <p:spTgt spid="39"/>
                                        </p:tgtEl>
                                      </p:cBhvr>
                                    </p:animEffect>
                                  </p:childTnLst>
                                </p:cTn>
                              </p:par>
                            </p:childTnLst>
                          </p:cTn>
                        </p:par>
                        <p:par>
                          <p:cTn id="21" fill="hold">
                            <p:stCondLst>
                              <p:cond delay="1000"/>
                            </p:stCondLst>
                            <p:childTnLst>
                              <p:par>
                                <p:cTn id="22" presetID="7" presetClass="emph" presetSubtype="2" fill="hold" nodeType="afterEffect">
                                  <p:stCondLst>
                                    <p:cond delay="0"/>
                                  </p:stCondLst>
                                  <p:childTnLst>
                                    <p:animClr clrSpc="rgb" dir="cw">
                                      <p:cBhvr>
                                        <p:cTn id="23" dur="500" fill="hold"/>
                                        <p:tgtEl>
                                          <p:spTgt spid="4"/>
                                        </p:tgtEl>
                                        <p:attrNameLst>
                                          <p:attrName>stroke.color</p:attrName>
                                        </p:attrNameLst>
                                      </p:cBhvr>
                                      <p:to>
                                        <a:srgbClr val="FF2600"/>
                                      </p:to>
                                    </p:animClr>
                                    <p:set>
                                      <p:cBhvr>
                                        <p:cTn id="24" dur="500" fill="hold"/>
                                        <p:tgtEl>
                                          <p:spTgt spid="4"/>
                                        </p:tgtEl>
                                        <p:attrNameLst>
                                          <p:attrName>stroke.on</p:attrName>
                                        </p:attrNameLst>
                                      </p:cBhvr>
                                      <p:to>
                                        <p:strVal val="true"/>
                                      </p:to>
                                    </p:set>
                                  </p:childTnLst>
                                </p:cTn>
                              </p:par>
                              <p:par>
                                <p:cTn id="25" presetID="7" presetClass="emph" presetSubtype="2" fill="hold" nodeType="withEffect">
                                  <p:stCondLst>
                                    <p:cond delay="0"/>
                                  </p:stCondLst>
                                  <p:childTnLst>
                                    <p:animClr clrSpc="rgb" dir="cw">
                                      <p:cBhvr>
                                        <p:cTn id="26" dur="500" fill="hold"/>
                                        <p:tgtEl>
                                          <p:spTgt spid="8"/>
                                        </p:tgtEl>
                                        <p:attrNameLst>
                                          <p:attrName>stroke.color</p:attrName>
                                        </p:attrNameLst>
                                      </p:cBhvr>
                                      <p:to>
                                        <a:srgbClr val="FF2600"/>
                                      </p:to>
                                    </p:animClr>
                                    <p:set>
                                      <p:cBhvr>
                                        <p:cTn id="27" dur="500" fill="hold"/>
                                        <p:tgtEl>
                                          <p:spTgt spid="8"/>
                                        </p:tgtEl>
                                        <p:attrNameLst>
                                          <p:attrName>stroke.on</p:attrName>
                                        </p:attrNameLst>
                                      </p:cBhvr>
                                      <p:to>
                                        <p:strVal val="true"/>
                                      </p:to>
                                    </p:set>
                                  </p:childTnLst>
                                </p:cTn>
                              </p:par>
                              <p:par>
                                <p:cTn id="28" presetID="7" presetClass="emph" presetSubtype="2" fill="hold" nodeType="withEffect">
                                  <p:stCondLst>
                                    <p:cond delay="0"/>
                                  </p:stCondLst>
                                  <p:childTnLst>
                                    <p:animClr clrSpc="rgb" dir="cw">
                                      <p:cBhvr>
                                        <p:cTn id="29" dur="500" fill="hold"/>
                                        <p:tgtEl>
                                          <p:spTgt spid="9"/>
                                        </p:tgtEl>
                                        <p:attrNameLst>
                                          <p:attrName>stroke.color</p:attrName>
                                        </p:attrNameLst>
                                      </p:cBhvr>
                                      <p:to>
                                        <a:srgbClr val="FF2600"/>
                                      </p:to>
                                    </p:animClr>
                                    <p:set>
                                      <p:cBhvr>
                                        <p:cTn id="30" dur="500" fill="hold"/>
                                        <p:tgtEl>
                                          <p:spTgt spid="9"/>
                                        </p:tgtEl>
                                        <p:attrNameLst>
                                          <p:attrName>stroke.on</p:attrName>
                                        </p:attrNameLst>
                                      </p:cBhvr>
                                      <p:to>
                                        <p:strVal val="true"/>
                                      </p:to>
                                    </p:set>
                                  </p:childTnLst>
                                </p:cTn>
                              </p:par>
                              <p:par>
                                <p:cTn id="31" presetID="7" presetClass="emph" presetSubtype="2" fill="hold" nodeType="withEffect">
                                  <p:stCondLst>
                                    <p:cond delay="0"/>
                                  </p:stCondLst>
                                  <p:childTnLst>
                                    <p:animClr clrSpc="rgb" dir="cw">
                                      <p:cBhvr>
                                        <p:cTn id="32" dur="500" fill="hold"/>
                                        <p:tgtEl>
                                          <p:spTgt spid="10"/>
                                        </p:tgtEl>
                                        <p:attrNameLst>
                                          <p:attrName>stroke.color</p:attrName>
                                        </p:attrNameLst>
                                      </p:cBhvr>
                                      <p:to>
                                        <a:srgbClr val="FF2600"/>
                                      </p:to>
                                    </p:animClr>
                                    <p:set>
                                      <p:cBhvr>
                                        <p:cTn id="33" dur="500" fill="hold"/>
                                        <p:tgtEl>
                                          <p:spTgt spid="10"/>
                                        </p:tgtEl>
                                        <p:attrNameLst>
                                          <p:attrName>stroke.on</p:attrName>
                                        </p:attrNameLst>
                                      </p:cBhvr>
                                      <p:to>
                                        <p:strVal val="true"/>
                                      </p:to>
                                    </p:set>
                                  </p:childTnLst>
                                </p:cTn>
                              </p:par>
                              <p:par>
                                <p:cTn id="34" presetID="10" presetClass="entr" presetSubtype="0" fill="hold" nodeType="with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fade">
                                      <p:cBhvr>
                                        <p:cTn id="3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5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3" name="Straight Connector 62">
            <a:extLst>
              <a:ext uri="{FF2B5EF4-FFF2-40B4-BE49-F238E27FC236}">
                <a16:creationId xmlns:a16="http://schemas.microsoft.com/office/drawing/2014/main" id="{1B5BA441-023C-DF52-19A0-323D99CAF82B}"/>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44" name="Straight Connector 43">
            <a:extLst>
              <a:ext uri="{FF2B5EF4-FFF2-40B4-BE49-F238E27FC236}">
                <a16:creationId xmlns:a16="http://schemas.microsoft.com/office/drawing/2014/main" id="{4AFC92F1-88AC-4A97-B13D-8D56C8851795}"/>
              </a:ext>
            </a:extLst>
          </p:cNvPr>
          <p:cNvCxnSpPr>
            <a:cxnSpLocks/>
          </p:cNvCxnSpPr>
          <p:nvPr/>
        </p:nvCxnSpPr>
        <p:spPr>
          <a:xfrm>
            <a:off x="5515720" y="4182844"/>
            <a:ext cx="0" cy="325603"/>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9" name="Straight Connector 48">
            <a:extLst>
              <a:ext uri="{FF2B5EF4-FFF2-40B4-BE49-F238E27FC236}">
                <a16:creationId xmlns:a16="http://schemas.microsoft.com/office/drawing/2014/main" id="{A581194F-A359-A02B-624F-BAB255F3A7C8}"/>
              </a:ext>
            </a:extLst>
          </p:cNvPr>
          <p:cNvCxnSpPr>
            <a:cxnSpLocks/>
          </p:cNvCxnSpPr>
          <p:nvPr/>
        </p:nvCxnSpPr>
        <p:spPr>
          <a:xfrm>
            <a:off x="5965170" y="4182844"/>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51" name="Straight Connector 50">
            <a:extLst>
              <a:ext uri="{FF2B5EF4-FFF2-40B4-BE49-F238E27FC236}">
                <a16:creationId xmlns:a16="http://schemas.microsoft.com/office/drawing/2014/main" id="{7791F925-1192-2437-F7BB-2BC95872EC06}"/>
              </a:ext>
            </a:extLst>
          </p:cNvPr>
          <p:cNvCxnSpPr>
            <a:cxnSpLocks/>
          </p:cNvCxnSpPr>
          <p:nvPr/>
        </p:nvCxnSpPr>
        <p:spPr>
          <a:xfrm>
            <a:off x="6414620" y="4182805"/>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8CD3EC9E-7BE2-3F58-E6F2-B50D233F7100}"/>
              </a:ext>
            </a:extLst>
          </p:cNvPr>
          <p:cNvCxnSpPr>
            <a:cxnSpLocks/>
          </p:cNvCxnSpPr>
          <p:nvPr/>
        </p:nvCxnSpPr>
        <p:spPr>
          <a:xfrm>
            <a:off x="6864069" y="4175499"/>
            <a:ext cx="0" cy="332948"/>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59" name="TextBox 58">
            <a:extLst>
              <a:ext uri="{FF2B5EF4-FFF2-40B4-BE49-F238E27FC236}">
                <a16:creationId xmlns:a16="http://schemas.microsoft.com/office/drawing/2014/main" id="{5FB76EDA-B5B6-75CF-D421-D35E86ED7D19}"/>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61" name="Elbow Connector 60">
            <a:extLst>
              <a:ext uri="{FF2B5EF4-FFF2-40B4-BE49-F238E27FC236}">
                <a16:creationId xmlns:a16="http://schemas.microsoft.com/office/drawing/2014/main" id="{A839F77A-99E6-4B23-3AC5-EABE0BDE0A1C}"/>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B27F2132-4A94-4CA1-D8B7-20C0BA8CED4E}"/>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 name="Group 7">
            <a:extLst>
              <a:ext uri="{FF2B5EF4-FFF2-40B4-BE49-F238E27FC236}">
                <a16:creationId xmlns:a16="http://schemas.microsoft.com/office/drawing/2014/main" id="{961C6D89-5702-3E63-8BDB-A3E182512E27}"/>
              </a:ext>
            </a:extLst>
          </p:cNvPr>
          <p:cNvGrpSpPr/>
          <p:nvPr/>
        </p:nvGrpSpPr>
        <p:grpSpPr>
          <a:xfrm>
            <a:off x="6371580" y="626250"/>
            <a:ext cx="3649070" cy="1144287"/>
            <a:chOff x="6371580" y="626250"/>
            <a:chExt cx="3649070" cy="1144287"/>
          </a:xfrm>
        </p:grpSpPr>
        <p:sp>
          <p:nvSpPr>
            <p:cNvPr id="9" name="Rectangle 8">
              <a:extLst>
                <a:ext uri="{FF2B5EF4-FFF2-40B4-BE49-F238E27FC236}">
                  <a16:creationId xmlns:a16="http://schemas.microsoft.com/office/drawing/2014/main" id="{20167E26-76A2-496D-B23A-4140595BE680}"/>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8FC4D48D-C7D9-763F-99A1-A067975B3F24}"/>
                </a:ext>
              </a:extLst>
            </p:cNvPr>
            <p:cNvGrpSpPr/>
            <p:nvPr/>
          </p:nvGrpSpPr>
          <p:grpSpPr>
            <a:xfrm>
              <a:off x="6371580" y="626250"/>
              <a:ext cx="3649070" cy="1144287"/>
              <a:chOff x="6371580" y="626250"/>
              <a:chExt cx="3649070" cy="1144287"/>
            </a:xfrm>
          </p:grpSpPr>
          <p:sp>
            <p:nvSpPr>
              <p:cNvPr id="43" name="TextBox 42">
                <a:extLst>
                  <a:ext uri="{FF2B5EF4-FFF2-40B4-BE49-F238E27FC236}">
                    <a16:creationId xmlns:a16="http://schemas.microsoft.com/office/drawing/2014/main" id="{6A191CB8-5D2C-C403-5E05-953366893226}"/>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45" name="Elbow Connector 44">
                <a:extLst>
                  <a:ext uri="{FF2B5EF4-FFF2-40B4-BE49-F238E27FC236}">
                    <a16:creationId xmlns:a16="http://schemas.microsoft.com/office/drawing/2014/main" id="{0C1D9376-CAB2-C49A-38AA-335749C09B0F}"/>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98482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med" p14:dur="700">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TextBox 78">
            <a:extLst>
              <a:ext uri="{FF2B5EF4-FFF2-40B4-BE49-F238E27FC236}">
                <a16:creationId xmlns:a16="http://schemas.microsoft.com/office/drawing/2014/main" id="{71303286-1A34-44BB-2397-CA9595F0A58C}"/>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81" name="Group 80">
            <a:extLst>
              <a:ext uri="{FF2B5EF4-FFF2-40B4-BE49-F238E27FC236}">
                <a16:creationId xmlns:a16="http://schemas.microsoft.com/office/drawing/2014/main" id="{D8A601D7-7B08-A90D-8172-D8B10A299701}"/>
              </a:ext>
            </a:extLst>
          </p:cNvPr>
          <p:cNvGrpSpPr/>
          <p:nvPr/>
        </p:nvGrpSpPr>
        <p:grpSpPr>
          <a:xfrm>
            <a:off x="6371580" y="626250"/>
            <a:ext cx="3649070" cy="1144287"/>
            <a:chOff x="6371580" y="626250"/>
            <a:chExt cx="3649070" cy="1144287"/>
          </a:xfrm>
        </p:grpSpPr>
        <p:sp>
          <p:nvSpPr>
            <p:cNvPr id="86" name="Rectangle 85">
              <a:extLst>
                <a:ext uri="{FF2B5EF4-FFF2-40B4-BE49-F238E27FC236}">
                  <a16:creationId xmlns:a16="http://schemas.microsoft.com/office/drawing/2014/main" id="{7BA1D64A-65BE-241B-5A89-924A966EA9E7}"/>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88" name="Group 87">
              <a:extLst>
                <a:ext uri="{FF2B5EF4-FFF2-40B4-BE49-F238E27FC236}">
                  <a16:creationId xmlns:a16="http://schemas.microsoft.com/office/drawing/2014/main" id="{D856F5B4-8391-8D7F-9FC9-0326F95CFCFC}"/>
                </a:ext>
              </a:extLst>
            </p:cNvPr>
            <p:cNvGrpSpPr/>
            <p:nvPr/>
          </p:nvGrpSpPr>
          <p:grpSpPr>
            <a:xfrm>
              <a:off x="6371580" y="626250"/>
              <a:ext cx="3649070" cy="1144287"/>
              <a:chOff x="6371580" y="626250"/>
              <a:chExt cx="3649070" cy="1144287"/>
            </a:xfrm>
          </p:grpSpPr>
          <p:sp>
            <p:nvSpPr>
              <p:cNvPr id="89" name="TextBox 88">
                <a:extLst>
                  <a:ext uri="{FF2B5EF4-FFF2-40B4-BE49-F238E27FC236}">
                    <a16:creationId xmlns:a16="http://schemas.microsoft.com/office/drawing/2014/main" id="{09AF0BD4-BBE4-8157-2B46-8F212B65E997}"/>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90" name="Elbow Connector 89">
                <a:extLst>
                  <a:ext uri="{FF2B5EF4-FFF2-40B4-BE49-F238E27FC236}">
                    <a16:creationId xmlns:a16="http://schemas.microsoft.com/office/drawing/2014/main" id="{0D2A2A41-705B-60C1-DD90-860D64FB8D17}"/>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76" name="Rectangle 75">
            <a:extLst>
              <a:ext uri="{FF2B5EF4-FFF2-40B4-BE49-F238E27FC236}">
                <a16:creationId xmlns:a16="http://schemas.microsoft.com/office/drawing/2014/main" id="{1E183DB7-04EF-4ED4-A017-685686C423EE}"/>
              </a:ext>
            </a:extLst>
          </p:cNvPr>
          <p:cNvSpPr/>
          <p:nvPr/>
        </p:nvSpPr>
        <p:spPr>
          <a:xfrm>
            <a:off x="0" y="579394"/>
            <a:ext cx="9144000" cy="6372070"/>
          </a:xfrm>
          <a:prstGeom prst="rect">
            <a:avLst/>
          </a:prstGeom>
          <a:solidFill>
            <a:srgbClr val="FFFFFF">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C1B2DD7F-6232-4988-92BF-B9F58951556C}"/>
              </a:ext>
            </a:extLst>
          </p:cNvPr>
          <p:cNvSpPr/>
          <p:nvPr/>
        </p:nvSpPr>
        <p:spPr>
          <a:xfrm>
            <a:off x="5255353" y="1726439"/>
            <a:ext cx="1010443" cy="392400"/>
          </a:xfrm>
          <a:prstGeom prst="rect">
            <a:avLst/>
          </a:prstGeom>
          <a:solidFill>
            <a:srgbClr val="FFECB3"/>
          </a:solid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24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1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graphicFrame>
        <p:nvGraphicFramePr>
          <p:cNvPr id="77" name="Table 275">
            <a:extLst>
              <a:ext uri="{FF2B5EF4-FFF2-40B4-BE49-F238E27FC236}">
                <a16:creationId xmlns:a16="http://schemas.microsoft.com/office/drawing/2014/main" id="{47AFB8AE-C023-C3BA-F499-06DCCCA87079}"/>
              </a:ext>
            </a:extLst>
          </p:cNvPr>
          <p:cNvGraphicFramePr>
            <a:graphicFrameLocks noGrp="1"/>
          </p:cNvGraphicFramePr>
          <p:nvPr/>
        </p:nvGraphicFramePr>
        <p:xfrm>
          <a:off x="5306600" y="1001126"/>
          <a:ext cx="45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8283333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108007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8" name="Rectangle 77">
            <a:extLst>
              <a:ext uri="{FF2B5EF4-FFF2-40B4-BE49-F238E27FC236}">
                <a16:creationId xmlns:a16="http://schemas.microsoft.com/office/drawing/2014/main" id="{441A6CDB-CB4C-E206-9714-12884FEBC51D}"/>
              </a:ext>
            </a:extLst>
          </p:cNvPr>
          <p:cNvSpPr/>
          <p:nvPr/>
        </p:nvSpPr>
        <p:spPr>
          <a:xfrm>
            <a:off x="5303133" y="173177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7B64FCB4-A189-4E55-E9EC-F63FA87765D2}"/>
              </a:ext>
            </a:extLst>
          </p:cNvPr>
          <p:cNvGrpSpPr/>
          <p:nvPr/>
        </p:nvGrpSpPr>
        <p:grpSpPr>
          <a:xfrm>
            <a:off x="6371580" y="626250"/>
            <a:ext cx="3649070" cy="1144287"/>
            <a:chOff x="6371580" y="626250"/>
            <a:chExt cx="3649070" cy="1144287"/>
          </a:xfrm>
        </p:grpSpPr>
        <p:sp>
          <p:nvSpPr>
            <p:cNvPr id="53" name="Rectangle 52">
              <a:extLst>
                <a:ext uri="{FF2B5EF4-FFF2-40B4-BE49-F238E27FC236}">
                  <a16:creationId xmlns:a16="http://schemas.microsoft.com/office/drawing/2014/main" id="{3E8008CE-C831-4E52-81A5-356C7AF1779A}"/>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59" name="Group 58">
              <a:extLst>
                <a:ext uri="{FF2B5EF4-FFF2-40B4-BE49-F238E27FC236}">
                  <a16:creationId xmlns:a16="http://schemas.microsoft.com/office/drawing/2014/main" id="{C2B00D22-B806-F1E2-0AA6-982DA7993564}"/>
                </a:ext>
              </a:extLst>
            </p:cNvPr>
            <p:cNvGrpSpPr/>
            <p:nvPr/>
          </p:nvGrpSpPr>
          <p:grpSpPr>
            <a:xfrm>
              <a:off x="6371580" y="626250"/>
              <a:ext cx="3649070" cy="1144287"/>
              <a:chOff x="6371580" y="626250"/>
              <a:chExt cx="3649070" cy="1144287"/>
            </a:xfrm>
          </p:grpSpPr>
          <p:sp>
            <p:nvSpPr>
              <p:cNvPr id="61" name="TextBox 60">
                <a:extLst>
                  <a:ext uri="{FF2B5EF4-FFF2-40B4-BE49-F238E27FC236}">
                    <a16:creationId xmlns:a16="http://schemas.microsoft.com/office/drawing/2014/main" id="{D68B26F8-F25C-C7B4-F1CE-D5C720A50488}"/>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2" name="Elbow Connector 61">
                <a:extLst>
                  <a:ext uri="{FF2B5EF4-FFF2-40B4-BE49-F238E27FC236}">
                    <a16:creationId xmlns:a16="http://schemas.microsoft.com/office/drawing/2014/main" id="{E5855500-967F-EC6B-FB2C-724301281503}"/>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5638716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a:extLst>
              <a:ext uri="{FF2B5EF4-FFF2-40B4-BE49-F238E27FC236}">
                <a16:creationId xmlns:a16="http://schemas.microsoft.com/office/drawing/2014/main" id="{1151B43C-46E0-CC5E-4180-100AD8BB438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pSp>
        <p:nvGrpSpPr>
          <p:cNvPr id="69" name="Group 68">
            <a:extLst>
              <a:ext uri="{FF2B5EF4-FFF2-40B4-BE49-F238E27FC236}">
                <a16:creationId xmlns:a16="http://schemas.microsoft.com/office/drawing/2014/main" id="{29470D05-AF7C-C9B0-0D17-50014BE26E2D}"/>
              </a:ext>
            </a:extLst>
          </p:cNvPr>
          <p:cNvGrpSpPr/>
          <p:nvPr/>
        </p:nvGrpSpPr>
        <p:grpSpPr>
          <a:xfrm>
            <a:off x="6371580" y="626250"/>
            <a:ext cx="3649070" cy="1144287"/>
            <a:chOff x="6371580" y="626250"/>
            <a:chExt cx="3649070" cy="1144287"/>
          </a:xfrm>
        </p:grpSpPr>
        <p:sp>
          <p:nvSpPr>
            <p:cNvPr id="72" name="Rectangle 71">
              <a:extLst>
                <a:ext uri="{FF2B5EF4-FFF2-40B4-BE49-F238E27FC236}">
                  <a16:creationId xmlns:a16="http://schemas.microsoft.com/office/drawing/2014/main" id="{849C45C5-E7CF-7B18-F52A-DFE9E9327437}"/>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75" name="Group 74">
              <a:extLst>
                <a:ext uri="{FF2B5EF4-FFF2-40B4-BE49-F238E27FC236}">
                  <a16:creationId xmlns:a16="http://schemas.microsoft.com/office/drawing/2014/main" id="{B1973632-1515-0863-DA6F-51719E1DED77}"/>
                </a:ext>
              </a:extLst>
            </p:cNvPr>
            <p:cNvGrpSpPr/>
            <p:nvPr/>
          </p:nvGrpSpPr>
          <p:grpSpPr>
            <a:xfrm>
              <a:off x="6371580" y="626250"/>
              <a:ext cx="3649070" cy="1144287"/>
              <a:chOff x="6371580" y="626250"/>
              <a:chExt cx="3649070" cy="1144287"/>
            </a:xfrm>
          </p:grpSpPr>
          <p:sp>
            <p:nvSpPr>
              <p:cNvPr id="76" name="TextBox 75">
                <a:extLst>
                  <a:ext uri="{FF2B5EF4-FFF2-40B4-BE49-F238E27FC236}">
                    <a16:creationId xmlns:a16="http://schemas.microsoft.com/office/drawing/2014/main" id="{0AF15B7B-5D3C-702E-D4D3-6CCD329683DD}"/>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77" name="Elbow Connector 76">
                <a:extLst>
                  <a:ext uri="{FF2B5EF4-FFF2-40B4-BE49-F238E27FC236}">
                    <a16:creationId xmlns:a16="http://schemas.microsoft.com/office/drawing/2014/main" id="{74C8D939-B1BA-1D6F-8B8F-1AA3A18C73F6}"/>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dirty="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dirty="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7"/>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dirty="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1" name="TextBox 50">
            <a:extLst>
              <a:ext uri="{FF2B5EF4-FFF2-40B4-BE49-F238E27FC236}">
                <a16:creationId xmlns:a16="http://schemas.microsoft.com/office/drawing/2014/main" id="{83B925D6-BE08-6723-6900-D12382196456}"/>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34050"/>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86538FBE-EC30-02B1-168E-F4108175E5BE}"/>
              </a:ext>
            </a:extLst>
          </p:cNvPr>
          <p:cNvSpPr/>
          <p:nvPr/>
        </p:nvSpPr>
        <p:spPr>
          <a:xfrm>
            <a:off x="0" y="579394"/>
            <a:ext cx="9144000" cy="6278605"/>
          </a:xfrm>
          <a:prstGeom prst="rect">
            <a:avLst/>
          </a:prstGeom>
          <a:solidFill>
            <a:srgbClr val="FFFFFF">
              <a:alpha val="8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45" name="Straight Connector 62">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cxnSp>
        <p:nvCxnSpPr>
          <p:cNvPr id="57" name="Elbow Connector 56">
            <a:extLst>
              <a:ext uri="{FF2B5EF4-FFF2-40B4-BE49-F238E27FC236}">
                <a16:creationId xmlns:a16="http://schemas.microsoft.com/office/drawing/2014/main" id="{1EA33177-B2B8-6F5A-804D-B355F27F639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7A72CF20-F6E8-2D93-5580-1687A44DC4E4}"/>
              </a:ext>
            </a:extLst>
          </p:cNvPr>
          <p:cNvSpPr/>
          <p:nvPr/>
        </p:nvSpPr>
        <p:spPr>
          <a:xfrm>
            <a:off x="5459948" y="1736371"/>
            <a:ext cx="1010443" cy="392400"/>
          </a:xfrm>
          <a:prstGeom prst="rect">
            <a:avLst/>
          </a:prstGeom>
          <a:solidFill>
            <a:srgbClr val="FFECB3"/>
          </a:solid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 </a:t>
            </a:r>
            <a:r>
              <a:rPr kumimoji="0" lang="en-US" sz="2400" b="1" i="0" u="none" strike="noStrike" kern="1200" cap="none" spc="0" normalizeH="0" baseline="0" noProof="0">
                <a:ln>
                  <a:noFill/>
                </a:ln>
                <a:solidFill>
                  <a:srgbClr val="1F52FF"/>
                </a:solidFill>
                <a:effectLst/>
                <a:uLnTx/>
                <a:uFillTx/>
                <a:latin typeface="Corbel" panose="020B0503020204020204" pitchFamily="34" charset="0"/>
                <a:ea typeface="+mn-ea"/>
                <a:cs typeface="Arial" panose="020B0604020202020204" pitchFamily="34" charset="0"/>
              </a:rPr>
              <a:t>0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endPar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graphicFrame>
        <p:nvGraphicFramePr>
          <p:cNvPr id="15" name="Table 275">
            <a:extLst>
              <a:ext uri="{FF2B5EF4-FFF2-40B4-BE49-F238E27FC236}">
                <a16:creationId xmlns:a16="http://schemas.microsoft.com/office/drawing/2014/main" id="{40252143-4AC9-E48F-BDBC-C16E0280B5B2}"/>
              </a:ext>
            </a:extLst>
          </p:cNvPr>
          <p:cNvGraphicFramePr>
            <a:graphicFrameLocks noGrp="1"/>
          </p:cNvGraphicFramePr>
          <p:nvPr/>
        </p:nvGraphicFramePr>
        <p:xfrm>
          <a:off x="5751890" y="1000534"/>
          <a:ext cx="45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68283467"/>
                    </a:ext>
                  </a:extLst>
                </a:gridCol>
              </a:tblGrid>
              <a:tr h="396000">
                <a:tc>
                  <a:txBody>
                    <a:bodyPr/>
                    <a:lstStyle/>
                    <a:p>
                      <a:pPr algn="ctr"/>
                      <a:r>
                        <a:rPr lang="en-US" sz="2400" b="1" i="0" dirty="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7"/>
                    </a:solidFill>
                  </a:tcPr>
                </a:tc>
                <a:extLst>
                  <a:ext uri="{0D108BD9-81ED-4DB2-BD59-A6C34878D82A}">
                    <a16:rowId xmlns:a16="http://schemas.microsoft.com/office/drawing/2014/main" val="3749445941"/>
                  </a:ext>
                </a:extLst>
              </a:tr>
            </a:tbl>
          </a:graphicData>
        </a:graphic>
      </p:graphicFrame>
    </p:spTree>
    <p:extLst>
      <p:ext uri="{BB962C8B-B14F-4D97-AF65-F5344CB8AC3E}">
        <p14:creationId xmlns:p14="http://schemas.microsoft.com/office/powerpoint/2010/main" val="218357513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Rounded Rectangle 149">
            <a:extLst>
              <a:ext uri="{FF2B5EF4-FFF2-40B4-BE49-F238E27FC236}">
                <a16:creationId xmlns:a16="http://schemas.microsoft.com/office/drawing/2014/main" id="{56943FBE-88BA-0C40-8459-C786C98FC24A}"/>
              </a:ext>
            </a:extLst>
          </p:cNvPr>
          <p:cNvSpPr/>
          <p:nvPr/>
        </p:nvSpPr>
        <p:spPr>
          <a:xfrm>
            <a:off x="6623916" y="2159294"/>
            <a:ext cx="1435814" cy="1708210"/>
          </a:xfrm>
          <a:prstGeom prst="roundRect">
            <a:avLst/>
          </a:prstGeom>
          <a:solidFill>
            <a:srgbClr val="CEE2F2"/>
          </a:solid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 name="Title 1">
            <a:extLst>
              <a:ext uri="{FF2B5EF4-FFF2-40B4-BE49-F238E27FC236}">
                <a16:creationId xmlns:a16="http://schemas.microsoft.com/office/drawing/2014/main" id="{7B109850-92E3-C647-9C81-512F4898D00C}"/>
              </a:ext>
            </a:extLst>
          </p:cNvPr>
          <p:cNvSpPr>
            <a:spLocks noGrp="1"/>
          </p:cNvSpPr>
          <p:nvPr>
            <p:ph type="title"/>
          </p:nvPr>
        </p:nvSpPr>
        <p:spPr/>
        <p:txBody>
          <a:bodyPr/>
          <a:lstStyle/>
          <a:p>
            <a:r>
              <a:rPr lang="en-US" sz="4400" dirty="0">
                <a:latin typeface="Cambria" panose="02040503050406030204" pitchFamily="18" charset="0"/>
              </a:rPr>
              <a:t>Inside a DRAM Chip </a:t>
            </a:r>
          </a:p>
        </p:txBody>
      </p:sp>
      <p:sp>
        <p:nvSpPr>
          <p:cNvPr id="5" name="Rounded Rectangle 4">
            <a:extLst>
              <a:ext uri="{FF2B5EF4-FFF2-40B4-BE49-F238E27FC236}">
                <a16:creationId xmlns:a16="http://schemas.microsoft.com/office/drawing/2014/main" id="{FDCCBA66-40A7-264A-9CEB-C7DC2FB1D5D2}"/>
              </a:ext>
            </a:extLst>
          </p:cNvPr>
          <p:cNvSpPr/>
          <p:nvPr/>
        </p:nvSpPr>
        <p:spPr>
          <a:xfrm>
            <a:off x="1700174" y="5252312"/>
            <a:ext cx="6400800" cy="1075335"/>
          </a:xfrm>
          <a:prstGeom prst="roundRect">
            <a:avLst>
              <a:gd name="adj" fmla="val 7500"/>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7" name="Rounded Rectangle 6">
            <a:extLst>
              <a:ext uri="{FF2B5EF4-FFF2-40B4-BE49-F238E27FC236}">
                <a16:creationId xmlns:a16="http://schemas.microsoft.com/office/drawing/2014/main" id="{B7DF4A09-6AC1-D54B-826B-4AA6989BC403}"/>
              </a:ext>
            </a:extLst>
          </p:cNvPr>
          <p:cNvSpPr/>
          <p:nvPr/>
        </p:nvSpPr>
        <p:spPr>
          <a:xfrm>
            <a:off x="200497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8" name="Rounded Rectangle 7">
            <a:extLst>
              <a:ext uri="{FF2B5EF4-FFF2-40B4-BE49-F238E27FC236}">
                <a16:creationId xmlns:a16="http://schemas.microsoft.com/office/drawing/2014/main" id="{43E3C8A5-4803-0544-B146-B9C76582B36D}"/>
              </a:ext>
            </a:extLst>
          </p:cNvPr>
          <p:cNvSpPr/>
          <p:nvPr/>
        </p:nvSpPr>
        <p:spPr>
          <a:xfrm>
            <a:off x="266791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9" name="Rounded Rectangle 8">
            <a:extLst>
              <a:ext uri="{FF2B5EF4-FFF2-40B4-BE49-F238E27FC236}">
                <a16:creationId xmlns:a16="http://schemas.microsoft.com/office/drawing/2014/main" id="{7B1CDDF2-18BF-C34A-9544-FDBB6B4BB74B}"/>
              </a:ext>
            </a:extLst>
          </p:cNvPr>
          <p:cNvSpPr/>
          <p:nvPr/>
        </p:nvSpPr>
        <p:spPr>
          <a:xfrm>
            <a:off x="334228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0" name="Rounded Rectangle 9">
            <a:extLst>
              <a:ext uri="{FF2B5EF4-FFF2-40B4-BE49-F238E27FC236}">
                <a16:creationId xmlns:a16="http://schemas.microsoft.com/office/drawing/2014/main" id="{A860C73B-FA2B-C04D-B1A7-9BD39A6E0749}"/>
              </a:ext>
            </a:extLst>
          </p:cNvPr>
          <p:cNvSpPr/>
          <p:nvPr/>
        </p:nvSpPr>
        <p:spPr>
          <a:xfrm>
            <a:off x="399760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1" name="Rounded Rectangle 10">
            <a:extLst>
              <a:ext uri="{FF2B5EF4-FFF2-40B4-BE49-F238E27FC236}">
                <a16:creationId xmlns:a16="http://schemas.microsoft.com/office/drawing/2014/main" id="{BBB61902-13B3-5340-A607-1EF2E98F134E}"/>
              </a:ext>
            </a:extLst>
          </p:cNvPr>
          <p:cNvSpPr/>
          <p:nvPr/>
        </p:nvSpPr>
        <p:spPr>
          <a:xfrm>
            <a:off x="522823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2" name="Rounded Rectangle 11">
            <a:extLst>
              <a:ext uri="{FF2B5EF4-FFF2-40B4-BE49-F238E27FC236}">
                <a16:creationId xmlns:a16="http://schemas.microsoft.com/office/drawing/2014/main" id="{1381E661-C1D4-7745-BF5D-B05F987670AE}"/>
              </a:ext>
            </a:extLst>
          </p:cNvPr>
          <p:cNvSpPr/>
          <p:nvPr/>
        </p:nvSpPr>
        <p:spPr>
          <a:xfrm>
            <a:off x="589117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3" name="Rounded Rectangle 12">
            <a:extLst>
              <a:ext uri="{FF2B5EF4-FFF2-40B4-BE49-F238E27FC236}">
                <a16:creationId xmlns:a16="http://schemas.microsoft.com/office/drawing/2014/main" id="{CCB9162B-BC72-284C-9439-D08D6340D7D6}"/>
              </a:ext>
            </a:extLst>
          </p:cNvPr>
          <p:cNvSpPr/>
          <p:nvPr/>
        </p:nvSpPr>
        <p:spPr>
          <a:xfrm>
            <a:off x="656554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4" name="Rounded Rectangle 13">
            <a:extLst>
              <a:ext uri="{FF2B5EF4-FFF2-40B4-BE49-F238E27FC236}">
                <a16:creationId xmlns:a16="http://schemas.microsoft.com/office/drawing/2014/main" id="{97F8B094-7615-4742-963F-2FFC1562F1B8}"/>
              </a:ext>
            </a:extLst>
          </p:cNvPr>
          <p:cNvSpPr/>
          <p:nvPr/>
        </p:nvSpPr>
        <p:spPr>
          <a:xfrm>
            <a:off x="7220864" y="5491885"/>
            <a:ext cx="609600" cy="670804"/>
          </a:xfrm>
          <a:prstGeom prst="round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16" name="Straight Connector 15">
            <a:extLst>
              <a:ext uri="{FF2B5EF4-FFF2-40B4-BE49-F238E27FC236}">
                <a16:creationId xmlns:a16="http://schemas.microsoft.com/office/drawing/2014/main" id="{3F0E52E3-9455-3F45-BBEE-2E5519A501D5}"/>
              </a:ext>
            </a:extLst>
          </p:cNvPr>
          <p:cNvCxnSpPr/>
          <p:nvPr/>
        </p:nvCxnSpPr>
        <p:spPr>
          <a:xfrm flipH="1" flipV="1">
            <a:off x="2853353" y="4181490"/>
            <a:ext cx="1144251" cy="1295400"/>
          </a:xfrm>
          <a:prstGeom prst="line">
            <a:avLst/>
          </a:prstGeom>
          <a:ln w="19050">
            <a:solidFill>
              <a:schemeClr val="accent2"/>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12D51562-7BA6-7F49-AF5A-F31DF6DD9F0C}"/>
              </a:ext>
            </a:extLst>
          </p:cNvPr>
          <p:cNvCxnSpPr>
            <a:cxnSpLocks/>
          </p:cNvCxnSpPr>
          <p:nvPr/>
        </p:nvCxnSpPr>
        <p:spPr>
          <a:xfrm flipV="1">
            <a:off x="4607204" y="4119658"/>
            <a:ext cx="1741170" cy="1357232"/>
          </a:xfrm>
          <a:prstGeom prst="line">
            <a:avLst/>
          </a:prstGeom>
          <a:ln w="19050">
            <a:solidFill>
              <a:schemeClr val="accent2"/>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18" name="Picture 17">
            <a:extLst>
              <a:ext uri="{FF2B5EF4-FFF2-40B4-BE49-F238E27FC236}">
                <a16:creationId xmlns:a16="http://schemas.microsoft.com/office/drawing/2014/main" id="{911B9448-A4DC-5546-8EB6-661432ED7C6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38574" y="5476890"/>
            <a:ext cx="685800" cy="685800"/>
          </a:xfrm>
          <a:prstGeom prst="rect">
            <a:avLst/>
          </a:prstGeom>
        </p:spPr>
      </p:pic>
      <p:sp>
        <p:nvSpPr>
          <p:cNvPr id="20" name="Rectangle 19">
            <a:extLst>
              <a:ext uri="{FF2B5EF4-FFF2-40B4-BE49-F238E27FC236}">
                <a16:creationId xmlns:a16="http://schemas.microsoft.com/office/drawing/2014/main" id="{3616BF7A-B2D3-414B-BD1D-8F8B715B8920}"/>
              </a:ext>
            </a:extLst>
          </p:cNvPr>
          <p:cNvSpPr/>
          <p:nvPr/>
        </p:nvSpPr>
        <p:spPr>
          <a:xfrm>
            <a:off x="2853353" y="1567519"/>
            <a:ext cx="3354194" cy="2595200"/>
          </a:xfrm>
          <a:prstGeom prst="rect">
            <a:avLst/>
          </a:prstGeom>
          <a:solidFill>
            <a:schemeClr val="bg1">
              <a:lumMod val="75000"/>
            </a:schemeClr>
          </a:solid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1" name="Rectangle 20">
            <a:extLst>
              <a:ext uri="{FF2B5EF4-FFF2-40B4-BE49-F238E27FC236}">
                <a16:creationId xmlns:a16="http://schemas.microsoft.com/office/drawing/2014/main" id="{19D508FD-33C4-004D-A886-46B4F7BDEB39}"/>
              </a:ext>
            </a:extLst>
          </p:cNvPr>
          <p:cNvSpPr/>
          <p:nvPr/>
        </p:nvSpPr>
        <p:spPr>
          <a:xfrm>
            <a:off x="2920641" y="1402561"/>
            <a:ext cx="3427733" cy="2666639"/>
          </a:xfrm>
          <a:prstGeom prst="rect">
            <a:avLst/>
          </a:prstGeom>
          <a:solidFill>
            <a:schemeClr val="bg1">
              <a:lumMod val="85000"/>
            </a:schemeClr>
          </a:solid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2" name="Rectangle 21">
            <a:extLst>
              <a:ext uri="{FF2B5EF4-FFF2-40B4-BE49-F238E27FC236}">
                <a16:creationId xmlns:a16="http://schemas.microsoft.com/office/drawing/2014/main" id="{1E76E1C8-C1E0-7C45-A00D-F33C29010305}"/>
              </a:ext>
            </a:extLst>
          </p:cNvPr>
          <p:cNvSpPr/>
          <p:nvPr/>
        </p:nvSpPr>
        <p:spPr>
          <a:xfrm>
            <a:off x="2994180" y="1309043"/>
            <a:ext cx="3421482" cy="2666639"/>
          </a:xfrm>
          <a:prstGeom prst="rect">
            <a:avLst/>
          </a:prstGeom>
          <a:solidFill>
            <a:schemeClr val="bg1">
              <a:lumMod val="95000"/>
            </a:schemeClr>
          </a:solidFill>
          <a:ln w="190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cxnSp>
        <p:nvCxnSpPr>
          <p:cNvPr id="24" name="Straight Connector 23">
            <a:extLst>
              <a:ext uri="{FF2B5EF4-FFF2-40B4-BE49-F238E27FC236}">
                <a16:creationId xmlns:a16="http://schemas.microsoft.com/office/drawing/2014/main" id="{EB55F072-631E-D54F-95BC-29BFD04F8E3B}"/>
              </a:ext>
            </a:extLst>
          </p:cNvPr>
          <p:cNvCxnSpPr>
            <a:cxnSpLocks/>
          </p:cNvCxnSpPr>
          <p:nvPr/>
        </p:nvCxnSpPr>
        <p:spPr>
          <a:xfrm>
            <a:off x="5398817" y="1567517"/>
            <a:ext cx="0" cy="2120285"/>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083D66D4-F9EB-9F42-93CA-23968745B142}"/>
              </a:ext>
            </a:extLst>
          </p:cNvPr>
          <p:cNvCxnSpPr>
            <a:cxnSpLocks/>
          </p:cNvCxnSpPr>
          <p:nvPr/>
        </p:nvCxnSpPr>
        <p:spPr>
          <a:xfrm>
            <a:off x="4995341" y="1567517"/>
            <a:ext cx="0" cy="2120285"/>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8279288-A8D4-6646-91E0-3EF544EBC756}"/>
              </a:ext>
            </a:extLst>
          </p:cNvPr>
          <p:cNvCxnSpPr>
            <a:cxnSpLocks/>
          </p:cNvCxnSpPr>
          <p:nvPr/>
        </p:nvCxnSpPr>
        <p:spPr>
          <a:xfrm>
            <a:off x="4591865" y="1567517"/>
            <a:ext cx="0" cy="2103120"/>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B39D6184-B9B0-9D41-965F-E5332FF87619}"/>
              </a:ext>
            </a:extLst>
          </p:cNvPr>
          <p:cNvCxnSpPr>
            <a:cxnSpLocks/>
          </p:cNvCxnSpPr>
          <p:nvPr/>
        </p:nvCxnSpPr>
        <p:spPr>
          <a:xfrm>
            <a:off x="4188388" y="1567517"/>
            <a:ext cx="0" cy="2103120"/>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181B7A9F-63AF-0647-BBA3-0289230A2C33}"/>
              </a:ext>
            </a:extLst>
          </p:cNvPr>
          <p:cNvCxnSpPr>
            <a:cxnSpLocks/>
          </p:cNvCxnSpPr>
          <p:nvPr/>
        </p:nvCxnSpPr>
        <p:spPr>
          <a:xfrm>
            <a:off x="3784508" y="1567518"/>
            <a:ext cx="0" cy="2120284"/>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DD861A8B-C7CE-B749-BEC2-B02BAF3F4329}"/>
              </a:ext>
            </a:extLst>
          </p:cNvPr>
          <p:cNvCxnSpPr>
            <a:cxnSpLocks/>
            <a:endCxn id="96" idx="2"/>
          </p:cNvCxnSpPr>
          <p:nvPr/>
        </p:nvCxnSpPr>
        <p:spPr>
          <a:xfrm>
            <a:off x="5801889" y="1567517"/>
            <a:ext cx="25862" cy="2112011"/>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2FA42EC-DC60-F74D-9F5E-34FD5DEAB651}"/>
              </a:ext>
            </a:extLst>
          </p:cNvPr>
          <p:cNvCxnSpPr>
            <a:cxnSpLocks/>
          </p:cNvCxnSpPr>
          <p:nvPr/>
        </p:nvCxnSpPr>
        <p:spPr>
          <a:xfrm>
            <a:off x="3601043" y="1843336"/>
            <a:ext cx="2492519"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7067D720-606F-CD4D-A504-1F7CF254C9A7}"/>
              </a:ext>
            </a:extLst>
          </p:cNvPr>
          <p:cNvCxnSpPr>
            <a:cxnSpLocks/>
          </p:cNvCxnSpPr>
          <p:nvPr/>
        </p:nvCxnSpPr>
        <p:spPr>
          <a:xfrm>
            <a:off x="3601043" y="2247214"/>
            <a:ext cx="2492519"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AD3D9D3-9F70-E143-ACB8-86671FBD1E38}"/>
              </a:ext>
            </a:extLst>
          </p:cNvPr>
          <p:cNvCxnSpPr>
            <a:cxnSpLocks/>
          </p:cNvCxnSpPr>
          <p:nvPr/>
        </p:nvCxnSpPr>
        <p:spPr>
          <a:xfrm>
            <a:off x="3601043" y="2650039"/>
            <a:ext cx="2492519"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978E5FD8-2D55-544A-B04E-F996DF91CC95}"/>
              </a:ext>
            </a:extLst>
          </p:cNvPr>
          <p:cNvCxnSpPr>
            <a:cxnSpLocks/>
          </p:cNvCxnSpPr>
          <p:nvPr/>
        </p:nvCxnSpPr>
        <p:spPr>
          <a:xfrm>
            <a:off x="3592813" y="3136905"/>
            <a:ext cx="2500749"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68" name="Group 167">
            <a:extLst>
              <a:ext uri="{FF2B5EF4-FFF2-40B4-BE49-F238E27FC236}">
                <a16:creationId xmlns:a16="http://schemas.microsoft.com/office/drawing/2014/main" id="{23696145-28F9-354D-B7DB-5FA455E67434}"/>
              </a:ext>
            </a:extLst>
          </p:cNvPr>
          <p:cNvGrpSpPr/>
          <p:nvPr/>
        </p:nvGrpSpPr>
        <p:grpSpPr>
          <a:xfrm>
            <a:off x="3643816" y="1715948"/>
            <a:ext cx="2331421" cy="1554675"/>
            <a:chOff x="3643816" y="1715948"/>
            <a:chExt cx="2331421" cy="1554675"/>
          </a:xfrm>
        </p:grpSpPr>
        <p:sp>
          <p:nvSpPr>
            <p:cNvPr id="46" name="Oval 45">
              <a:extLst>
                <a:ext uri="{FF2B5EF4-FFF2-40B4-BE49-F238E27FC236}">
                  <a16:creationId xmlns:a16="http://schemas.microsoft.com/office/drawing/2014/main" id="{E38F8ACB-5E7D-A14F-A869-A4648FE70728}"/>
                </a:ext>
              </a:extLst>
            </p:cNvPr>
            <p:cNvSpPr>
              <a:spLocks noChangeAspect="1"/>
            </p:cNvSpPr>
            <p:nvPr/>
          </p:nvSpPr>
          <p:spPr>
            <a:xfrm>
              <a:off x="4058935" y="171675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7" name="Oval 46">
              <a:extLst>
                <a:ext uri="{FF2B5EF4-FFF2-40B4-BE49-F238E27FC236}">
                  <a16:creationId xmlns:a16="http://schemas.microsoft.com/office/drawing/2014/main" id="{D4245364-356F-B942-B770-5E3463DA006E}"/>
                </a:ext>
              </a:extLst>
            </p:cNvPr>
            <p:cNvSpPr>
              <a:spLocks noChangeAspect="1"/>
            </p:cNvSpPr>
            <p:nvPr/>
          </p:nvSpPr>
          <p:spPr>
            <a:xfrm>
              <a:off x="4462412" y="171675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8" name="Oval 47">
              <a:extLst>
                <a:ext uri="{FF2B5EF4-FFF2-40B4-BE49-F238E27FC236}">
                  <a16:creationId xmlns:a16="http://schemas.microsoft.com/office/drawing/2014/main" id="{8AF31CDD-50CA-D448-A8B8-704F46D9DB5C}"/>
                </a:ext>
              </a:extLst>
            </p:cNvPr>
            <p:cNvSpPr>
              <a:spLocks noChangeAspect="1"/>
            </p:cNvSpPr>
            <p:nvPr/>
          </p:nvSpPr>
          <p:spPr>
            <a:xfrm>
              <a:off x="4865888" y="171675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9" name="Oval 48">
              <a:extLst>
                <a:ext uri="{FF2B5EF4-FFF2-40B4-BE49-F238E27FC236}">
                  <a16:creationId xmlns:a16="http://schemas.microsoft.com/office/drawing/2014/main" id="{04FE45CD-E763-BD47-95F1-CEF3330616BE}"/>
                </a:ext>
              </a:extLst>
            </p:cNvPr>
            <p:cNvSpPr>
              <a:spLocks noChangeAspect="1"/>
            </p:cNvSpPr>
            <p:nvPr/>
          </p:nvSpPr>
          <p:spPr>
            <a:xfrm>
              <a:off x="5269364" y="171675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0" name="Oval 49">
              <a:extLst>
                <a:ext uri="{FF2B5EF4-FFF2-40B4-BE49-F238E27FC236}">
                  <a16:creationId xmlns:a16="http://schemas.microsoft.com/office/drawing/2014/main" id="{F2F9A2F3-02E7-8146-A233-9F47F9C23407}"/>
                </a:ext>
              </a:extLst>
            </p:cNvPr>
            <p:cNvSpPr>
              <a:spLocks noChangeAspect="1"/>
            </p:cNvSpPr>
            <p:nvPr/>
          </p:nvSpPr>
          <p:spPr>
            <a:xfrm>
              <a:off x="3655459" y="1716753"/>
              <a:ext cx="274320" cy="273515"/>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1" name="Oval 50">
              <a:extLst>
                <a:ext uri="{FF2B5EF4-FFF2-40B4-BE49-F238E27FC236}">
                  <a16:creationId xmlns:a16="http://schemas.microsoft.com/office/drawing/2014/main" id="{E0435125-C591-F14C-92BC-6856AD971AF0}"/>
                </a:ext>
              </a:extLst>
            </p:cNvPr>
            <p:cNvSpPr>
              <a:spLocks noChangeAspect="1"/>
            </p:cNvSpPr>
            <p:nvPr/>
          </p:nvSpPr>
          <p:spPr>
            <a:xfrm>
              <a:off x="4047292" y="2127074"/>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2" name="Oval 51">
              <a:extLst>
                <a:ext uri="{FF2B5EF4-FFF2-40B4-BE49-F238E27FC236}">
                  <a16:creationId xmlns:a16="http://schemas.microsoft.com/office/drawing/2014/main" id="{F3FB8EC1-92AA-B547-A2B0-B055E97AD708}"/>
                </a:ext>
              </a:extLst>
            </p:cNvPr>
            <p:cNvSpPr>
              <a:spLocks noChangeAspect="1"/>
            </p:cNvSpPr>
            <p:nvPr/>
          </p:nvSpPr>
          <p:spPr>
            <a:xfrm>
              <a:off x="4450769" y="2127074"/>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3" name="Oval 52">
              <a:extLst>
                <a:ext uri="{FF2B5EF4-FFF2-40B4-BE49-F238E27FC236}">
                  <a16:creationId xmlns:a16="http://schemas.microsoft.com/office/drawing/2014/main" id="{00925BCF-7BF5-A545-844E-0D9AC28DD470}"/>
                </a:ext>
              </a:extLst>
            </p:cNvPr>
            <p:cNvSpPr>
              <a:spLocks noChangeAspect="1"/>
            </p:cNvSpPr>
            <p:nvPr/>
          </p:nvSpPr>
          <p:spPr>
            <a:xfrm>
              <a:off x="4854245" y="2127074"/>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4" name="Oval 53">
              <a:extLst>
                <a:ext uri="{FF2B5EF4-FFF2-40B4-BE49-F238E27FC236}">
                  <a16:creationId xmlns:a16="http://schemas.microsoft.com/office/drawing/2014/main" id="{307E1D6F-65E5-EF41-B5B6-AF2D1629845E}"/>
                </a:ext>
              </a:extLst>
            </p:cNvPr>
            <p:cNvSpPr>
              <a:spLocks noChangeAspect="1"/>
            </p:cNvSpPr>
            <p:nvPr/>
          </p:nvSpPr>
          <p:spPr>
            <a:xfrm>
              <a:off x="5257721" y="2127074"/>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5" name="Oval 54">
              <a:extLst>
                <a:ext uri="{FF2B5EF4-FFF2-40B4-BE49-F238E27FC236}">
                  <a16:creationId xmlns:a16="http://schemas.microsoft.com/office/drawing/2014/main" id="{E06D5432-6872-0545-A453-F6C3C210C307}"/>
                </a:ext>
              </a:extLst>
            </p:cNvPr>
            <p:cNvSpPr>
              <a:spLocks noChangeAspect="1"/>
            </p:cNvSpPr>
            <p:nvPr/>
          </p:nvSpPr>
          <p:spPr>
            <a:xfrm>
              <a:off x="3643816" y="2127075"/>
              <a:ext cx="274320" cy="273515"/>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6" name="Oval 55">
              <a:extLst>
                <a:ext uri="{FF2B5EF4-FFF2-40B4-BE49-F238E27FC236}">
                  <a16:creationId xmlns:a16="http://schemas.microsoft.com/office/drawing/2014/main" id="{DFCBF30A-9998-EF46-B1C6-D1BD91901DA1}"/>
                </a:ext>
              </a:extLst>
            </p:cNvPr>
            <p:cNvSpPr>
              <a:spLocks noChangeAspect="1"/>
            </p:cNvSpPr>
            <p:nvPr/>
          </p:nvSpPr>
          <p:spPr>
            <a:xfrm>
              <a:off x="4050119" y="254981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7" name="Oval 56">
              <a:extLst>
                <a:ext uri="{FF2B5EF4-FFF2-40B4-BE49-F238E27FC236}">
                  <a16:creationId xmlns:a16="http://schemas.microsoft.com/office/drawing/2014/main" id="{E5E937F9-94DC-F742-BEC2-250A24202A08}"/>
                </a:ext>
              </a:extLst>
            </p:cNvPr>
            <p:cNvSpPr>
              <a:spLocks noChangeAspect="1"/>
            </p:cNvSpPr>
            <p:nvPr/>
          </p:nvSpPr>
          <p:spPr>
            <a:xfrm>
              <a:off x="4453596" y="254981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8" name="Oval 57">
              <a:extLst>
                <a:ext uri="{FF2B5EF4-FFF2-40B4-BE49-F238E27FC236}">
                  <a16:creationId xmlns:a16="http://schemas.microsoft.com/office/drawing/2014/main" id="{52068133-FFBE-8840-855B-2FE91FEA4572}"/>
                </a:ext>
              </a:extLst>
            </p:cNvPr>
            <p:cNvSpPr>
              <a:spLocks noChangeAspect="1"/>
            </p:cNvSpPr>
            <p:nvPr/>
          </p:nvSpPr>
          <p:spPr>
            <a:xfrm>
              <a:off x="4857072" y="254981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59" name="Oval 58">
              <a:extLst>
                <a:ext uri="{FF2B5EF4-FFF2-40B4-BE49-F238E27FC236}">
                  <a16:creationId xmlns:a16="http://schemas.microsoft.com/office/drawing/2014/main" id="{03303C3D-E7C0-3442-881C-D1ACD1CB8B74}"/>
                </a:ext>
              </a:extLst>
            </p:cNvPr>
            <p:cNvSpPr>
              <a:spLocks noChangeAspect="1"/>
            </p:cNvSpPr>
            <p:nvPr/>
          </p:nvSpPr>
          <p:spPr>
            <a:xfrm>
              <a:off x="5260548" y="2549812"/>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60" name="Oval 59">
              <a:extLst>
                <a:ext uri="{FF2B5EF4-FFF2-40B4-BE49-F238E27FC236}">
                  <a16:creationId xmlns:a16="http://schemas.microsoft.com/office/drawing/2014/main" id="{C94B7227-728C-7047-838B-A1C715886EBB}"/>
                </a:ext>
              </a:extLst>
            </p:cNvPr>
            <p:cNvSpPr>
              <a:spLocks noChangeAspect="1"/>
            </p:cNvSpPr>
            <p:nvPr/>
          </p:nvSpPr>
          <p:spPr>
            <a:xfrm>
              <a:off x="3646643" y="2549813"/>
              <a:ext cx="274320" cy="273515"/>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2" name="Oval 71">
              <a:extLst>
                <a:ext uri="{FF2B5EF4-FFF2-40B4-BE49-F238E27FC236}">
                  <a16:creationId xmlns:a16="http://schemas.microsoft.com/office/drawing/2014/main" id="{2D4DEA64-F858-A44F-B99A-FA3B67AAE5CB}"/>
                </a:ext>
              </a:extLst>
            </p:cNvPr>
            <p:cNvSpPr>
              <a:spLocks noChangeAspect="1"/>
            </p:cNvSpPr>
            <p:nvPr/>
          </p:nvSpPr>
          <p:spPr>
            <a:xfrm>
              <a:off x="4059095" y="299036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3" name="Oval 72">
              <a:extLst>
                <a:ext uri="{FF2B5EF4-FFF2-40B4-BE49-F238E27FC236}">
                  <a16:creationId xmlns:a16="http://schemas.microsoft.com/office/drawing/2014/main" id="{4C7038F2-E14E-1842-99C8-FFDC6A58319C}"/>
                </a:ext>
              </a:extLst>
            </p:cNvPr>
            <p:cNvSpPr>
              <a:spLocks noChangeAspect="1"/>
            </p:cNvSpPr>
            <p:nvPr/>
          </p:nvSpPr>
          <p:spPr>
            <a:xfrm>
              <a:off x="4462572" y="299036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4" name="Oval 73">
              <a:extLst>
                <a:ext uri="{FF2B5EF4-FFF2-40B4-BE49-F238E27FC236}">
                  <a16:creationId xmlns:a16="http://schemas.microsoft.com/office/drawing/2014/main" id="{8A2CF2FB-61D3-3F4D-B6F3-82FEA1A3B50C}"/>
                </a:ext>
              </a:extLst>
            </p:cNvPr>
            <p:cNvSpPr>
              <a:spLocks noChangeAspect="1"/>
            </p:cNvSpPr>
            <p:nvPr/>
          </p:nvSpPr>
          <p:spPr>
            <a:xfrm>
              <a:off x="4866048" y="299036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5" name="Oval 74">
              <a:extLst>
                <a:ext uri="{FF2B5EF4-FFF2-40B4-BE49-F238E27FC236}">
                  <a16:creationId xmlns:a16="http://schemas.microsoft.com/office/drawing/2014/main" id="{576C9905-6B4B-A94C-A6AF-0FB327863FC8}"/>
                </a:ext>
              </a:extLst>
            </p:cNvPr>
            <p:cNvSpPr>
              <a:spLocks noChangeAspect="1"/>
            </p:cNvSpPr>
            <p:nvPr/>
          </p:nvSpPr>
          <p:spPr>
            <a:xfrm>
              <a:off x="5269524" y="299036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6" name="Oval 75">
              <a:extLst>
                <a:ext uri="{FF2B5EF4-FFF2-40B4-BE49-F238E27FC236}">
                  <a16:creationId xmlns:a16="http://schemas.microsoft.com/office/drawing/2014/main" id="{0EB01E54-2C5F-7047-AD8D-69D27682643F}"/>
                </a:ext>
              </a:extLst>
            </p:cNvPr>
            <p:cNvSpPr>
              <a:spLocks noChangeAspect="1"/>
            </p:cNvSpPr>
            <p:nvPr/>
          </p:nvSpPr>
          <p:spPr>
            <a:xfrm>
              <a:off x="3655619" y="2990369"/>
              <a:ext cx="274320" cy="273515"/>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7" name="Oval 76">
              <a:extLst>
                <a:ext uri="{FF2B5EF4-FFF2-40B4-BE49-F238E27FC236}">
                  <a16:creationId xmlns:a16="http://schemas.microsoft.com/office/drawing/2014/main" id="{BF0BFBB8-465E-CE49-9F0E-B040E395DE6A}"/>
                </a:ext>
              </a:extLst>
            </p:cNvPr>
            <p:cNvSpPr>
              <a:spLocks noChangeAspect="1"/>
            </p:cNvSpPr>
            <p:nvPr/>
          </p:nvSpPr>
          <p:spPr>
            <a:xfrm>
              <a:off x="5700110" y="171594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8" name="Oval 77">
              <a:extLst>
                <a:ext uri="{FF2B5EF4-FFF2-40B4-BE49-F238E27FC236}">
                  <a16:creationId xmlns:a16="http://schemas.microsoft.com/office/drawing/2014/main" id="{04E07FC5-7D6F-7A4E-B10B-B92C70D783C7}"/>
                </a:ext>
              </a:extLst>
            </p:cNvPr>
            <p:cNvSpPr>
              <a:spLocks noChangeAspect="1"/>
            </p:cNvSpPr>
            <p:nvPr/>
          </p:nvSpPr>
          <p:spPr>
            <a:xfrm>
              <a:off x="5688467" y="2126270"/>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79" name="Oval 78">
              <a:extLst>
                <a:ext uri="{FF2B5EF4-FFF2-40B4-BE49-F238E27FC236}">
                  <a16:creationId xmlns:a16="http://schemas.microsoft.com/office/drawing/2014/main" id="{8E8F7BED-5826-384B-956B-0C949000B887}"/>
                </a:ext>
              </a:extLst>
            </p:cNvPr>
            <p:cNvSpPr>
              <a:spLocks noChangeAspect="1"/>
            </p:cNvSpPr>
            <p:nvPr/>
          </p:nvSpPr>
          <p:spPr>
            <a:xfrm>
              <a:off x="5691294" y="2549008"/>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80" name="Oval 79">
              <a:extLst>
                <a:ext uri="{FF2B5EF4-FFF2-40B4-BE49-F238E27FC236}">
                  <a16:creationId xmlns:a16="http://schemas.microsoft.com/office/drawing/2014/main" id="{8D03E338-5E29-8143-83BF-C45298D05C4B}"/>
                </a:ext>
              </a:extLst>
            </p:cNvPr>
            <p:cNvSpPr>
              <a:spLocks noChangeAspect="1"/>
            </p:cNvSpPr>
            <p:nvPr/>
          </p:nvSpPr>
          <p:spPr>
            <a:xfrm>
              <a:off x="5678405" y="2996303"/>
              <a:ext cx="275127" cy="274320"/>
            </a:xfrm>
            <a:prstGeom prst="ellipse">
              <a:avLst/>
            </a:prstGeom>
            <a:solidFill>
              <a:srgbClr val="8DBAE3"/>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grpSp>
      <p:cxnSp>
        <p:nvCxnSpPr>
          <p:cNvPr id="102" name="Straight Connector 101">
            <a:extLst>
              <a:ext uri="{FF2B5EF4-FFF2-40B4-BE49-F238E27FC236}">
                <a16:creationId xmlns:a16="http://schemas.microsoft.com/office/drawing/2014/main" id="{AA6A1856-AEE7-A243-B70B-EBAD03EEA3FF}"/>
              </a:ext>
            </a:extLst>
          </p:cNvPr>
          <p:cNvCxnSpPr>
            <a:cxnSpLocks/>
          </p:cNvCxnSpPr>
          <p:nvPr/>
        </p:nvCxnSpPr>
        <p:spPr>
          <a:xfrm flipV="1">
            <a:off x="5844255" y="2234793"/>
            <a:ext cx="879073" cy="733439"/>
          </a:xfrm>
          <a:prstGeom prst="line">
            <a:avLst/>
          </a:prstGeom>
          <a:ln w="19050">
            <a:solidFill>
              <a:schemeClr val="accent2"/>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6E1673D-E1FD-1A46-8A86-A4CA2E871F0E}"/>
              </a:ext>
            </a:extLst>
          </p:cNvPr>
          <p:cNvCxnSpPr>
            <a:cxnSpLocks/>
          </p:cNvCxnSpPr>
          <p:nvPr/>
        </p:nvCxnSpPr>
        <p:spPr>
          <a:xfrm>
            <a:off x="5842830" y="3268351"/>
            <a:ext cx="781086" cy="452744"/>
          </a:xfrm>
          <a:prstGeom prst="line">
            <a:avLst/>
          </a:prstGeom>
          <a:ln w="19050">
            <a:solidFill>
              <a:schemeClr val="accent2"/>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F385E4B5-77F7-9644-BF22-0AD50171E5DF}"/>
              </a:ext>
            </a:extLst>
          </p:cNvPr>
          <p:cNvSpPr/>
          <p:nvPr/>
        </p:nvSpPr>
        <p:spPr>
          <a:xfrm>
            <a:off x="8046134" y="2384925"/>
            <a:ext cx="1097866" cy="58477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Access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Transistor</a:t>
            </a:r>
          </a:p>
        </p:txBody>
      </p:sp>
      <p:cxnSp>
        <p:nvCxnSpPr>
          <p:cNvPr id="114" name="Curved Connector 113">
            <a:extLst>
              <a:ext uri="{FF2B5EF4-FFF2-40B4-BE49-F238E27FC236}">
                <a16:creationId xmlns:a16="http://schemas.microsoft.com/office/drawing/2014/main" id="{989F1745-1C13-6644-8CD4-E608166F0117}"/>
              </a:ext>
            </a:extLst>
          </p:cNvPr>
          <p:cNvCxnSpPr>
            <a:cxnSpLocks/>
          </p:cNvCxnSpPr>
          <p:nvPr/>
        </p:nvCxnSpPr>
        <p:spPr>
          <a:xfrm rot="10800000" flipV="1">
            <a:off x="7581725" y="2659802"/>
            <a:ext cx="737464" cy="173017"/>
          </a:xfrm>
          <a:prstGeom prst="curvedConnector3">
            <a:avLst/>
          </a:prstGeom>
          <a:ln w="19050">
            <a:solidFill>
              <a:schemeClr val="accent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15" name="Rectangle 114">
            <a:extLst>
              <a:ext uri="{FF2B5EF4-FFF2-40B4-BE49-F238E27FC236}">
                <a16:creationId xmlns:a16="http://schemas.microsoft.com/office/drawing/2014/main" id="{553EFAFD-AC09-9046-971C-C3524C4B6471}"/>
              </a:ext>
            </a:extLst>
          </p:cNvPr>
          <p:cNvSpPr/>
          <p:nvPr/>
        </p:nvSpPr>
        <p:spPr>
          <a:xfrm>
            <a:off x="7126535" y="3963601"/>
            <a:ext cx="1024448" cy="584775"/>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Storage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Capacitor</a:t>
            </a:r>
          </a:p>
        </p:txBody>
      </p:sp>
      <p:cxnSp>
        <p:nvCxnSpPr>
          <p:cNvPr id="116" name="Curved Connector 115">
            <a:extLst>
              <a:ext uri="{FF2B5EF4-FFF2-40B4-BE49-F238E27FC236}">
                <a16:creationId xmlns:a16="http://schemas.microsoft.com/office/drawing/2014/main" id="{9C2416E4-85A0-2144-866B-A9048F31510B}"/>
              </a:ext>
            </a:extLst>
          </p:cNvPr>
          <p:cNvCxnSpPr>
            <a:cxnSpLocks/>
            <a:stCxn id="115" idx="1"/>
            <a:endCxn id="124" idx="2"/>
          </p:cNvCxnSpPr>
          <p:nvPr/>
        </p:nvCxnSpPr>
        <p:spPr>
          <a:xfrm rot="10800000">
            <a:off x="6928553" y="3584397"/>
            <a:ext cx="197982" cy="671592"/>
          </a:xfrm>
          <a:prstGeom prst="curvedConnector2">
            <a:avLst/>
          </a:prstGeom>
          <a:ln w="19050">
            <a:solidFill>
              <a:schemeClr val="accent2"/>
            </a:solidFill>
            <a:prstDash val="dash"/>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26" name="Curved Connector 125">
            <a:extLst>
              <a:ext uri="{FF2B5EF4-FFF2-40B4-BE49-F238E27FC236}">
                <a16:creationId xmlns:a16="http://schemas.microsoft.com/office/drawing/2014/main" id="{D28999CC-54A6-734C-AECF-6CD3E654B59E}"/>
              </a:ext>
            </a:extLst>
          </p:cNvPr>
          <p:cNvCxnSpPr>
            <a:cxnSpLocks/>
            <a:stCxn id="127" idx="3"/>
          </p:cNvCxnSpPr>
          <p:nvPr/>
        </p:nvCxnSpPr>
        <p:spPr>
          <a:xfrm>
            <a:off x="5452017" y="1131417"/>
            <a:ext cx="376999" cy="349222"/>
          </a:xfrm>
          <a:prstGeom prst="curvedConnector3">
            <a:avLst>
              <a:gd name="adj1" fmla="val 50000"/>
            </a:avLst>
          </a:prstGeom>
          <a:ln w="19050">
            <a:solidFill>
              <a:schemeClr val="accent6"/>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7" name="Rectangle 126">
            <a:extLst>
              <a:ext uri="{FF2B5EF4-FFF2-40B4-BE49-F238E27FC236}">
                <a16:creationId xmlns:a16="http://schemas.microsoft.com/office/drawing/2014/main" id="{FDB95212-DA0C-1743-8FCF-8EE64DC17D66}"/>
              </a:ext>
            </a:extLst>
          </p:cNvPr>
          <p:cNvSpPr/>
          <p:nvPr/>
        </p:nvSpPr>
        <p:spPr>
          <a:xfrm>
            <a:off x="4704697" y="962140"/>
            <a:ext cx="747320" cy="338554"/>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70AD47"/>
                </a:solidFill>
                <a:effectLst/>
                <a:uLnTx/>
                <a:uFillTx/>
                <a:latin typeface="Cambria" panose="02040503050406030204" pitchFamily="18" charset="0"/>
                <a:ea typeface="+mn-ea"/>
                <a:cs typeface="Arial" panose="020B0604020202020204" pitchFamily="34" charset="0"/>
              </a:rPr>
              <a:t>Bitline</a:t>
            </a:r>
          </a:p>
        </p:txBody>
      </p:sp>
      <p:cxnSp>
        <p:nvCxnSpPr>
          <p:cNvPr id="128" name="Curved Connector 127">
            <a:extLst>
              <a:ext uri="{FF2B5EF4-FFF2-40B4-BE49-F238E27FC236}">
                <a16:creationId xmlns:a16="http://schemas.microsoft.com/office/drawing/2014/main" id="{07A5A58C-1971-9543-BA58-11EB33E1A329}"/>
              </a:ext>
            </a:extLst>
          </p:cNvPr>
          <p:cNvCxnSpPr>
            <a:cxnSpLocks/>
            <a:stCxn id="129" idx="1"/>
          </p:cNvCxnSpPr>
          <p:nvPr/>
        </p:nvCxnSpPr>
        <p:spPr>
          <a:xfrm rot="10800000" flipV="1">
            <a:off x="6154696" y="1561842"/>
            <a:ext cx="320499" cy="282334"/>
          </a:xfrm>
          <a:prstGeom prst="curvedConnector3">
            <a:avLst/>
          </a:prstGeom>
          <a:ln w="19050">
            <a:solidFill>
              <a:srgbClr val="C00000"/>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29" name="Rectangle 128">
            <a:extLst>
              <a:ext uri="{FF2B5EF4-FFF2-40B4-BE49-F238E27FC236}">
                <a16:creationId xmlns:a16="http://schemas.microsoft.com/office/drawing/2014/main" id="{1A5DAC68-9EDF-564A-92D9-1455B2912D78}"/>
              </a:ext>
            </a:extLst>
          </p:cNvPr>
          <p:cNvSpPr/>
          <p:nvPr/>
        </p:nvSpPr>
        <p:spPr>
          <a:xfrm>
            <a:off x="6475194" y="1392565"/>
            <a:ext cx="966740" cy="338554"/>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err="1">
                <a:ln>
                  <a:noFill/>
                </a:ln>
                <a:solidFill>
                  <a:srgbClr val="C00000"/>
                </a:solidFill>
                <a:effectLst/>
                <a:uLnTx/>
                <a:uFillTx/>
                <a:latin typeface="Cambria" panose="02040503050406030204" pitchFamily="18" charset="0"/>
                <a:ea typeface="+mn-ea"/>
                <a:cs typeface="Arial" panose="020B0604020202020204" pitchFamily="34" charset="0"/>
              </a:rPr>
              <a:t>Wordline</a:t>
            </a:r>
            <a:endParaRPr kumimoji="0" lang="en-US" sz="1600" b="0"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endParaRPr>
          </a:p>
        </p:txBody>
      </p:sp>
      <p:grpSp>
        <p:nvGrpSpPr>
          <p:cNvPr id="176" name="Group 175">
            <a:extLst>
              <a:ext uri="{FF2B5EF4-FFF2-40B4-BE49-F238E27FC236}">
                <a16:creationId xmlns:a16="http://schemas.microsoft.com/office/drawing/2014/main" id="{CD7123E7-0497-8A42-8D46-25C93209D69C}"/>
              </a:ext>
            </a:extLst>
          </p:cNvPr>
          <p:cNvGrpSpPr/>
          <p:nvPr/>
        </p:nvGrpSpPr>
        <p:grpSpPr>
          <a:xfrm>
            <a:off x="6823289" y="2234793"/>
            <a:ext cx="1185560" cy="1366780"/>
            <a:chOff x="6823289" y="2234793"/>
            <a:chExt cx="1185560" cy="1366780"/>
          </a:xfrm>
        </p:grpSpPr>
        <p:grpSp>
          <p:nvGrpSpPr>
            <p:cNvPr id="174" name="Group 173">
              <a:extLst>
                <a:ext uri="{FF2B5EF4-FFF2-40B4-BE49-F238E27FC236}">
                  <a16:creationId xmlns:a16="http://schemas.microsoft.com/office/drawing/2014/main" id="{6D31D841-6E68-8448-90F5-FD3D0ECAA46D}"/>
                </a:ext>
              </a:extLst>
            </p:cNvPr>
            <p:cNvGrpSpPr/>
            <p:nvPr/>
          </p:nvGrpSpPr>
          <p:grpSpPr>
            <a:xfrm>
              <a:off x="6823289" y="3018739"/>
              <a:ext cx="208915" cy="565658"/>
              <a:chOff x="6823289" y="3018739"/>
              <a:chExt cx="208915" cy="565658"/>
            </a:xfrm>
          </p:grpSpPr>
          <p:cxnSp>
            <p:nvCxnSpPr>
              <p:cNvPr id="111" name="Straight Connector 110">
                <a:extLst>
                  <a:ext uri="{FF2B5EF4-FFF2-40B4-BE49-F238E27FC236}">
                    <a16:creationId xmlns:a16="http://schemas.microsoft.com/office/drawing/2014/main" id="{26E415A8-E169-3F42-A1A5-9F72867A3D60}"/>
                  </a:ext>
                </a:extLst>
              </p:cNvPr>
              <p:cNvCxnSpPr>
                <a:cxnSpLocks/>
              </p:cNvCxnSpPr>
              <p:nvPr/>
            </p:nvCxnSpPr>
            <p:spPr>
              <a:xfrm>
                <a:off x="6913650" y="3018739"/>
                <a:ext cx="0" cy="279715"/>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12" name="Rectangle 111">
                <a:extLst>
                  <a:ext uri="{FF2B5EF4-FFF2-40B4-BE49-F238E27FC236}">
                    <a16:creationId xmlns:a16="http://schemas.microsoft.com/office/drawing/2014/main" id="{741AB27F-7CAA-FF48-A60B-2AC24806457A}"/>
                  </a:ext>
                </a:extLst>
              </p:cNvPr>
              <p:cNvSpPr/>
              <p:nvPr/>
            </p:nvSpPr>
            <p:spPr>
              <a:xfrm>
                <a:off x="6823289" y="3273055"/>
                <a:ext cx="208915" cy="308304"/>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124" name="Rectangle 123">
                <a:extLst>
                  <a:ext uri="{FF2B5EF4-FFF2-40B4-BE49-F238E27FC236}">
                    <a16:creationId xmlns:a16="http://schemas.microsoft.com/office/drawing/2014/main" id="{790AA504-68AC-A94E-9383-4E39BCE9CB3A}"/>
                  </a:ext>
                </a:extLst>
              </p:cNvPr>
              <p:cNvSpPr/>
              <p:nvPr/>
            </p:nvSpPr>
            <p:spPr>
              <a:xfrm>
                <a:off x="6824903" y="3413572"/>
                <a:ext cx="207300" cy="170825"/>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grpSp>
        <p:grpSp>
          <p:nvGrpSpPr>
            <p:cNvPr id="173" name="Group 172">
              <a:extLst>
                <a:ext uri="{FF2B5EF4-FFF2-40B4-BE49-F238E27FC236}">
                  <a16:creationId xmlns:a16="http://schemas.microsoft.com/office/drawing/2014/main" id="{11AB58AF-0A03-2347-9062-B27CEBDCAB9F}"/>
                </a:ext>
              </a:extLst>
            </p:cNvPr>
            <p:cNvGrpSpPr/>
            <p:nvPr/>
          </p:nvGrpSpPr>
          <p:grpSpPr>
            <a:xfrm>
              <a:off x="6848957" y="2234793"/>
              <a:ext cx="907677" cy="797975"/>
              <a:chOff x="6848957" y="2234793"/>
              <a:chExt cx="907677" cy="797975"/>
            </a:xfrm>
          </p:grpSpPr>
          <p:grpSp>
            <p:nvGrpSpPr>
              <p:cNvPr id="108" name="Group 107">
                <a:extLst>
                  <a:ext uri="{FF2B5EF4-FFF2-40B4-BE49-F238E27FC236}">
                    <a16:creationId xmlns:a16="http://schemas.microsoft.com/office/drawing/2014/main" id="{11533A39-5FFC-7A45-A4E1-96A753327ABC}"/>
                  </a:ext>
                </a:extLst>
              </p:cNvPr>
              <p:cNvGrpSpPr/>
              <p:nvPr/>
            </p:nvGrpSpPr>
            <p:grpSpPr>
              <a:xfrm>
                <a:off x="6906562" y="2523272"/>
                <a:ext cx="787634" cy="509496"/>
                <a:chOff x="3838575" y="2895602"/>
                <a:chExt cx="520698" cy="323849"/>
              </a:xfrm>
            </p:grpSpPr>
            <p:cxnSp>
              <p:nvCxnSpPr>
                <p:cNvPr id="117" name="Straight Connector 116">
                  <a:extLst>
                    <a:ext uri="{FF2B5EF4-FFF2-40B4-BE49-F238E27FC236}">
                      <a16:creationId xmlns:a16="http://schemas.microsoft.com/office/drawing/2014/main" id="{AB3A5992-A921-C74D-8D5A-F7817A2BF9D9}"/>
                    </a:ext>
                  </a:extLst>
                </p:cNvPr>
                <p:cNvCxnSpPr/>
                <p:nvPr/>
              </p:nvCxnSpPr>
              <p:spPr>
                <a:xfrm>
                  <a:off x="3838575" y="3214688"/>
                  <a:ext cx="180975" cy="0"/>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45621B20-BFE1-1847-80FB-1747AB02A45E}"/>
                    </a:ext>
                  </a:extLst>
                </p:cNvPr>
                <p:cNvCxnSpPr/>
                <p:nvPr/>
              </p:nvCxnSpPr>
              <p:spPr>
                <a:xfrm>
                  <a:off x="4010024" y="3086102"/>
                  <a:ext cx="180975" cy="0"/>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F51E0E0-C4BD-F34E-8FB0-74FCF615E09F}"/>
                    </a:ext>
                  </a:extLst>
                </p:cNvPr>
                <p:cNvCxnSpPr>
                  <a:cxnSpLocks/>
                </p:cNvCxnSpPr>
                <p:nvPr/>
              </p:nvCxnSpPr>
              <p:spPr>
                <a:xfrm flipV="1">
                  <a:off x="4014787" y="3081339"/>
                  <a:ext cx="0" cy="138112"/>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967EEC9A-F940-AF46-BA5E-8C0C4022EFD7}"/>
                    </a:ext>
                  </a:extLst>
                </p:cNvPr>
                <p:cNvCxnSpPr>
                  <a:cxnSpLocks/>
                </p:cNvCxnSpPr>
                <p:nvPr/>
              </p:nvCxnSpPr>
              <p:spPr>
                <a:xfrm flipV="1">
                  <a:off x="4192733" y="3081339"/>
                  <a:ext cx="0" cy="138112"/>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C3FF963C-683A-6E41-A522-F27D0241B87A}"/>
                    </a:ext>
                  </a:extLst>
                </p:cNvPr>
                <p:cNvCxnSpPr>
                  <a:cxnSpLocks/>
                </p:cNvCxnSpPr>
                <p:nvPr/>
              </p:nvCxnSpPr>
              <p:spPr>
                <a:xfrm flipV="1">
                  <a:off x="4186162" y="3211513"/>
                  <a:ext cx="173111" cy="3288"/>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318910E0-A70F-AE46-95F2-1EDD17BD7B92}"/>
                    </a:ext>
                  </a:extLst>
                </p:cNvPr>
                <p:cNvCxnSpPr/>
                <p:nvPr/>
              </p:nvCxnSpPr>
              <p:spPr>
                <a:xfrm>
                  <a:off x="4010023" y="3033714"/>
                  <a:ext cx="180975" cy="0"/>
                </a:xfrm>
                <a:prstGeom prst="line">
                  <a:avLst/>
                </a:prstGeom>
                <a:ln w="28575">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ACC641A6-E640-3240-8EA0-C65B79C3A7C0}"/>
                    </a:ext>
                  </a:extLst>
                </p:cNvPr>
                <p:cNvCxnSpPr>
                  <a:cxnSpLocks/>
                </p:cNvCxnSpPr>
                <p:nvPr/>
              </p:nvCxnSpPr>
              <p:spPr>
                <a:xfrm flipV="1">
                  <a:off x="4100510" y="2895602"/>
                  <a:ext cx="0" cy="138112"/>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110" name="Straight Connector 109">
                <a:extLst>
                  <a:ext uri="{FF2B5EF4-FFF2-40B4-BE49-F238E27FC236}">
                    <a16:creationId xmlns:a16="http://schemas.microsoft.com/office/drawing/2014/main" id="{C37ED91F-8479-634C-BBC0-34C5C6B10762}"/>
                  </a:ext>
                </a:extLst>
              </p:cNvPr>
              <p:cNvCxnSpPr/>
              <p:nvPr/>
            </p:nvCxnSpPr>
            <p:spPr>
              <a:xfrm>
                <a:off x="6906562" y="2523272"/>
                <a:ext cx="850072" cy="0"/>
              </a:xfrm>
              <a:prstGeom prst="line">
                <a:avLst/>
              </a:prstGeom>
              <a:ln w="190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6" name="Rectangle 135">
                <a:extLst>
                  <a:ext uri="{FF2B5EF4-FFF2-40B4-BE49-F238E27FC236}">
                    <a16:creationId xmlns:a16="http://schemas.microsoft.com/office/drawing/2014/main" id="{87A68490-56A3-244B-B8A6-8A010E4112BD}"/>
                  </a:ext>
                </a:extLst>
              </p:cNvPr>
              <p:cNvSpPr/>
              <p:nvPr/>
            </p:nvSpPr>
            <p:spPr>
              <a:xfrm>
                <a:off x="6848957" y="2234793"/>
                <a:ext cx="867417" cy="307777"/>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err="1">
                    <a:ln>
                      <a:noFill/>
                    </a:ln>
                    <a:solidFill>
                      <a:srgbClr val="C00000"/>
                    </a:solidFill>
                    <a:effectLst/>
                    <a:uLnTx/>
                    <a:uFillTx/>
                    <a:latin typeface="Cambria" panose="02040503050406030204" pitchFamily="18" charset="0"/>
                    <a:ea typeface="+mn-ea"/>
                    <a:cs typeface="Arial" panose="020B0604020202020204" pitchFamily="34" charset="0"/>
                  </a:rPr>
                  <a:t>Wordline</a:t>
                </a:r>
                <a:endParaRPr kumimoji="0" lang="en-US" sz="1400" b="0" i="1" u="none" strike="noStrike" kern="1200" cap="none" spc="0" normalizeH="0" baseline="0" noProof="0" dirty="0">
                  <a:ln>
                    <a:noFill/>
                  </a:ln>
                  <a:solidFill>
                    <a:srgbClr val="C00000"/>
                  </a:solidFill>
                  <a:effectLst/>
                  <a:uLnTx/>
                  <a:uFillTx/>
                  <a:latin typeface="Cambria" panose="02040503050406030204" pitchFamily="18" charset="0"/>
                  <a:ea typeface="+mn-ea"/>
                  <a:cs typeface="Arial" panose="020B0604020202020204" pitchFamily="34" charset="0"/>
                </a:endParaRPr>
              </a:p>
            </p:txBody>
          </p:sp>
        </p:grpSp>
        <p:grpSp>
          <p:nvGrpSpPr>
            <p:cNvPr id="175" name="Group 174">
              <a:extLst>
                <a:ext uri="{FF2B5EF4-FFF2-40B4-BE49-F238E27FC236}">
                  <a16:creationId xmlns:a16="http://schemas.microsoft.com/office/drawing/2014/main" id="{CD940C29-F6E0-BD49-98D6-9E98B105A50D}"/>
                </a:ext>
              </a:extLst>
            </p:cNvPr>
            <p:cNvGrpSpPr/>
            <p:nvPr/>
          </p:nvGrpSpPr>
          <p:grpSpPr>
            <a:xfrm>
              <a:off x="7691794" y="2926195"/>
              <a:ext cx="317055" cy="675378"/>
              <a:chOff x="7691794" y="2926195"/>
              <a:chExt cx="317055" cy="675378"/>
            </a:xfrm>
          </p:grpSpPr>
          <p:cxnSp>
            <p:nvCxnSpPr>
              <p:cNvPr id="109" name="Straight Connector 108">
                <a:extLst>
                  <a:ext uri="{FF2B5EF4-FFF2-40B4-BE49-F238E27FC236}">
                    <a16:creationId xmlns:a16="http://schemas.microsoft.com/office/drawing/2014/main" id="{BAB63DA0-9E90-1B4E-B20C-7E2BE143A1EE}"/>
                  </a:ext>
                </a:extLst>
              </p:cNvPr>
              <p:cNvCxnSpPr>
                <a:cxnSpLocks/>
              </p:cNvCxnSpPr>
              <p:nvPr/>
            </p:nvCxnSpPr>
            <p:spPr>
              <a:xfrm>
                <a:off x="7691794" y="3011246"/>
                <a:ext cx="0" cy="447538"/>
              </a:xfrm>
              <a:prstGeom prst="line">
                <a:avLst/>
              </a:prstGeom>
              <a:ln w="19050">
                <a:solidFill>
                  <a:schemeClr val="accent6"/>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7" name="Rectangle 136">
                <a:extLst>
                  <a:ext uri="{FF2B5EF4-FFF2-40B4-BE49-F238E27FC236}">
                    <a16:creationId xmlns:a16="http://schemas.microsoft.com/office/drawing/2014/main" id="{ED4785E6-4DAA-6D4F-9E15-EC33689DA909}"/>
                  </a:ext>
                </a:extLst>
              </p:cNvPr>
              <p:cNvSpPr/>
              <p:nvPr/>
            </p:nvSpPr>
            <p:spPr>
              <a:xfrm rot="16200000">
                <a:off x="7517272" y="3109995"/>
                <a:ext cx="675378" cy="307777"/>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70AD47"/>
                    </a:solidFill>
                    <a:effectLst/>
                    <a:uLnTx/>
                    <a:uFillTx/>
                    <a:latin typeface="Cambria" panose="02040503050406030204" pitchFamily="18" charset="0"/>
                    <a:ea typeface="+mn-ea"/>
                    <a:cs typeface="Arial" panose="020B0604020202020204" pitchFamily="34" charset="0"/>
                  </a:rPr>
                  <a:t>Bitline</a:t>
                </a:r>
              </a:p>
            </p:txBody>
          </p:sp>
        </p:grpSp>
      </p:grpSp>
      <p:cxnSp>
        <p:nvCxnSpPr>
          <p:cNvPr id="141" name="Straight Connector 140">
            <a:extLst>
              <a:ext uri="{FF2B5EF4-FFF2-40B4-BE49-F238E27FC236}">
                <a16:creationId xmlns:a16="http://schemas.microsoft.com/office/drawing/2014/main" id="{9E61F23E-59F0-174D-97D9-87456C530A4D}"/>
              </a:ext>
            </a:extLst>
          </p:cNvPr>
          <p:cNvCxnSpPr>
            <a:cxnSpLocks/>
          </p:cNvCxnSpPr>
          <p:nvPr/>
        </p:nvCxnSpPr>
        <p:spPr>
          <a:xfrm flipH="1">
            <a:off x="1886821" y="1567517"/>
            <a:ext cx="1714222" cy="591776"/>
          </a:xfrm>
          <a:prstGeom prst="line">
            <a:avLst/>
          </a:pr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3" name="Rounded Rectangle 2">
            <a:extLst>
              <a:ext uri="{FF2B5EF4-FFF2-40B4-BE49-F238E27FC236}">
                <a16:creationId xmlns:a16="http://schemas.microsoft.com/office/drawing/2014/main" id="{3E6D0186-186A-294A-86EB-C43553828912}"/>
              </a:ext>
            </a:extLst>
          </p:cNvPr>
          <p:cNvSpPr/>
          <p:nvPr/>
        </p:nvSpPr>
        <p:spPr>
          <a:xfrm>
            <a:off x="3635211" y="3404470"/>
            <a:ext cx="2367580" cy="340859"/>
          </a:xfrm>
          <a:prstGeom prst="roundRect">
            <a:avLst/>
          </a:prstGeom>
          <a:solidFill>
            <a:schemeClr val="accent4">
              <a:lumMod val="20000"/>
              <a:lumOff val="80000"/>
            </a:schemeClr>
          </a:solid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42" name="Straight Connector 141">
            <a:extLst>
              <a:ext uri="{FF2B5EF4-FFF2-40B4-BE49-F238E27FC236}">
                <a16:creationId xmlns:a16="http://schemas.microsoft.com/office/drawing/2014/main" id="{76A6BAB0-7CD1-BE46-9841-31181123A1C5}"/>
              </a:ext>
            </a:extLst>
          </p:cNvPr>
          <p:cNvCxnSpPr>
            <a:cxnSpLocks/>
          </p:cNvCxnSpPr>
          <p:nvPr/>
        </p:nvCxnSpPr>
        <p:spPr>
          <a:xfrm flipH="1" flipV="1">
            <a:off x="1902619" y="2627659"/>
            <a:ext cx="1638290" cy="596275"/>
          </a:xfrm>
          <a:prstGeom prst="line">
            <a:avLst/>
          </a:pr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388DABE2-7D16-E941-AA4B-32316D3A244F}"/>
              </a:ext>
            </a:extLst>
          </p:cNvPr>
          <p:cNvSpPr txBox="1"/>
          <p:nvPr/>
        </p:nvSpPr>
        <p:spPr>
          <a:xfrm>
            <a:off x="256968" y="1970306"/>
            <a:ext cx="1661032" cy="92333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Subarray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(2D Array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of DRAM Cells)</a:t>
            </a:r>
          </a:p>
        </p:txBody>
      </p:sp>
      <p:sp>
        <p:nvSpPr>
          <p:cNvPr id="146" name="TextBox 145">
            <a:extLst>
              <a:ext uri="{FF2B5EF4-FFF2-40B4-BE49-F238E27FC236}">
                <a16:creationId xmlns:a16="http://schemas.microsoft.com/office/drawing/2014/main" id="{0B6EFC29-7C74-B547-8855-0FE3DC323D6A}"/>
              </a:ext>
            </a:extLst>
          </p:cNvPr>
          <p:cNvSpPr txBox="1"/>
          <p:nvPr/>
        </p:nvSpPr>
        <p:spPr>
          <a:xfrm>
            <a:off x="719662" y="3296050"/>
            <a:ext cx="1874295"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Sense Amplifiers</a:t>
            </a:r>
          </a:p>
        </p:txBody>
      </p:sp>
      <p:sp>
        <p:nvSpPr>
          <p:cNvPr id="163" name="TextBox 162">
            <a:extLst>
              <a:ext uri="{FF2B5EF4-FFF2-40B4-BE49-F238E27FC236}">
                <a16:creationId xmlns:a16="http://schemas.microsoft.com/office/drawing/2014/main" id="{14C68C6B-18F6-994D-999D-66F7123B472C}"/>
              </a:ext>
            </a:extLst>
          </p:cNvPr>
          <p:cNvSpPr txBox="1"/>
          <p:nvPr/>
        </p:nvSpPr>
        <p:spPr>
          <a:xfrm>
            <a:off x="4094739" y="6385174"/>
            <a:ext cx="1603324"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DRAM Module</a:t>
            </a:r>
          </a:p>
        </p:txBody>
      </p:sp>
      <p:cxnSp>
        <p:nvCxnSpPr>
          <p:cNvPr id="148" name="Straight Arrow Connector 147">
            <a:extLst>
              <a:ext uri="{FF2B5EF4-FFF2-40B4-BE49-F238E27FC236}">
                <a16:creationId xmlns:a16="http://schemas.microsoft.com/office/drawing/2014/main" id="{1D579AE1-80C7-DA47-954B-887CE1F48E4C}"/>
              </a:ext>
            </a:extLst>
          </p:cNvPr>
          <p:cNvCxnSpPr>
            <a:cxnSpLocks/>
          </p:cNvCxnSpPr>
          <p:nvPr/>
        </p:nvCxnSpPr>
        <p:spPr>
          <a:xfrm flipV="1">
            <a:off x="2730195" y="3504036"/>
            <a:ext cx="958053" cy="10416"/>
          </a:xfrm>
          <a:prstGeom prst="straightConnector1">
            <a:avLst/>
          </a:prstGeom>
          <a:ln w="19050">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64" name="TextBox 163">
            <a:extLst>
              <a:ext uri="{FF2B5EF4-FFF2-40B4-BE49-F238E27FC236}">
                <a16:creationId xmlns:a16="http://schemas.microsoft.com/office/drawing/2014/main" id="{3FB038A0-ABBA-CD44-9844-EF45CF503AEC}"/>
              </a:ext>
            </a:extLst>
          </p:cNvPr>
          <p:cNvSpPr txBox="1"/>
          <p:nvPr/>
        </p:nvSpPr>
        <p:spPr>
          <a:xfrm>
            <a:off x="80292" y="5633495"/>
            <a:ext cx="1410964"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DRAM Chips</a:t>
            </a:r>
          </a:p>
        </p:txBody>
      </p:sp>
      <p:cxnSp>
        <p:nvCxnSpPr>
          <p:cNvPr id="165" name="Straight Arrow Connector 164">
            <a:extLst>
              <a:ext uri="{FF2B5EF4-FFF2-40B4-BE49-F238E27FC236}">
                <a16:creationId xmlns:a16="http://schemas.microsoft.com/office/drawing/2014/main" id="{CED732EE-6E69-0447-B635-5DB7A0351672}"/>
              </a:ext>
            </a:extLst>
          </p:cNvPr>
          <p:cNvCxnSpPr>
            <a:cxnSpLocks/>
            <a:stCxn id="164" idx="3"/>
            <a:endCxn id="7" idx="1"/>
          </p:cNvCxnSpPr>
          <p:nvPr/>
        </p:nvCxnSpPr>
        <p:spPr>
          <a:xfrm>
            <a:off x="1491256" y="5818161"/>
            <a:ext cx="513718" cy="9126"/>
          </a:xfrm>
          <a:prstGeom prst="straightConnector1">
            <a:avLst/>
          </a:prstGeom>
          <a:ln w="19050">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67" name="TextBox 166">
            <a:extLst>
              <a:ext uri="{FF2B5EF4-FFF2-40B4-BE49-F238E27FC236}">
                <a16:creationId xmlns:a16="http://schemas.microsoft.com/office/drawing/2014/main" id="{FBD6D468-E7C9-1046-948C-FCFD5DCF1F23}"/>
              </a:ext>
            </a:extLst>
          </p:cNvPr>
          <p:cNvSpPr txBox="1"/>
          <p:nvPr/>
        </p:nvSpPr>
        <p:spPr>
          <a:xfrm>
            <a:off x="3951467" y="4163815"/>
            <a:ext cx="1366080"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DRAM Bank</a:t>
            </a:r>
          </a:p>
        </p:txBody>
      </p:sp>
      <p:sp>
        <p:nvSpPr>
          <p:cNvPr id="170" name="Rectangle 169">
            <a:extLst>
              <a:ext uri="{FF2B5EF4-FFF2-40B4-BE49-F238E27FC236}">
                <a16:creationId xmlns:a16="http://schemas.microsoft.com/office/drawing/2014/main" id="{9DD3745A-6058-374C-9DD2-2E2F7D3AF082}"/>
              </a:ext>
            </a:extLst>
          </p:cNvPr>
          <p:cNvSpPr/>
          <p:nvPr/>
        </p:nvSpPr>
        <p:spPr>
          <a:xfrm>
            <a:off x="6705311" y="1853142"/>
            <a:ext cx="1321196" cy="369332"/>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DRAM Cells</a:t>
            </a:r>
            <a:endParaRPr kumimoji="0" lang="en-US" sz="18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sp>
        <p:nvSpPr>
          <p:cNvPr id="90" name="Rectangle 89">
            <a:extLst>
              <a:ext uri="{FF2B5EF4-FFF2-40B4-BE49-F238E27FC236}">
                <a16:creationId xmlns:a16="http://schemas.microsoft.com/office/drawing/2014/main" id="{68D1BCD8-0B38-1444-BA72-1BE47E2D33B0}"/>
              </a:ext>
            </a:extLst>
          </p:cNvPr>
          <p:cNvSpPr/>
          <p:nvPr/>
        </p:nvSpPr>
        <p:spPr>
          <a:xfrm>
            <a:off x="3688248" y="3456017"/>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91" name="Rectangle 90">
            <a:extLst>
              <a:ext uri="{FF2B5EF4-FFF2-40B4-BE49-F238E27FC236}">
                <a16:creationId xmlns:a16="http://schemas.microsoft.com/office/drawing/2014/main" id="{E4A03376-B7DD-394B-894F-FEB932830241}"/>
              </a:ext>
            </a:extLst>
          </p:cNvPr>
          <p:cNvSpPr/>
          <p:nvPr/>
        </p:nvSpPr>
        <p:spPr>
          <a:xfrm>
            <a:off x="4093999" y="3456015"/>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92" name="Rectangle 91">
            <a:extLst>
              <a:ext uri="{FF2B5EF4-FFF2-40B4-BE49-F238E27FC236}">
                <a16:creationId xmlns:a16="http://schemas.microsoft.com/office/drawing/2014/main" id="{847F77F5-5584-744B-AF25-79B62104B748}"/>
              </a:ext>
            </a:extLst>
          </p:cNvPr>
          <p:cNvSpPr/>
          <p:nvPr/>
        </p:nvSpPr>
        <p:spPr>
          <a:xfrm>
            <a:off x="4495199" y="3456015"/>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93" name="Rectangle 92">
            <a:extLst>
              <a:ext uri="{FF2B5EF4-FFF2-40B4-BE49-F238E27FC236}">
                <a16:creationId xmlns:a16="http://schemas.microsoft.com/office/drawing/2014/main" id="{F1F8AEDB-6800-0C44-950E-62400299B033}"/>
              </a:ext>
            </a:extLst>
          </p:cNvPr>
          <p:cNvSpPr/>
          <p:nvPr/>
        </p:nvSpPr>
        <p:spPr>
          <a:xfrm>
            <a:off x="4896401" y="3456015"/>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94" name="Rectangle 93">
            <a:extLst>
              <a:ext uri="{FF2B5EF4-FFF2-40B4-BE49-F238E27FC236}">
                <a16:creationId xmlns:a16="http://schemas.microsoft.com/office/drawing/2014/main" id="{98820ADF-72D9-F440-9DA7-1EF06D69BBFE}"/>
              </a:ext>
            </a:extLst>
          </p:cNvPr>
          <p:cNvSpPr/>
          <p:nvPr/>
        </p:nvSpPr>
        <p:spPr>
          <a:xfrm>
            <a:off x="5302155" y="3456015"/>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96" name="Rectangle 95">
            <a:extLst>
              <a:ext uri="{FF2B5EF4-FFF2-40B4-BE49-F238E27FC236}">
                <a16:creationId xmlns:a16="http://schemas.microsoft.com/office/drawing/2014/main" id="{28A19337-EB21-144C-A3EB-D85B07ADF01B}"/>
              </a:ext>
            </a:extLst>
          </p:cNvPr>
          <p:cNvSpPr/>
          <p:nvPr/>
        </p:nvSpPr>
        <p:spPr>
          <a:xfrm>
            <a:off x="5707909" y="3449679"/>
            <a:ext cx="239684" cy="22984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5E74171F-D849-714A-B99A-10D7B3D8433D}"/>
              </a:ext>
            </a:extLst>
          </p:cNvPr>
          <p:cNvSpPr/>
          <p:nvPr/>
        </p:nvSpPr>
        <p:spPr>
          <a:xfrm>
            <a:off x="436329" y="4413660"/>
            <a:ext cx="1786448" cy="2501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5" name="TextBox 124">
            <a:extLst>
              <a:ext uri="{FF2B5EF4-FFF2-40B4-BE49-F238E27FC236}">
                <a16:creationId xmlns:a16="http://schemas.microsoft.com/office/drawing/2014/main" id="{E97C55BC-AA4D-7C41-9716-2086070821A1}"/>
              </a:ext>
            </a:extLst>
          </p:cNvPr>
          <p:cNvSpPr txBox="1"/>
          <p:nvPr/>
        </p:nvSpPr>
        <p:spPr>
          <a:xfrm>
            <a:off x="925583" y="3706576"/>
            <a:ext cx="1290610"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lumMod val="75000"/>
                    <a:lumOff val="25000"/>
                  </a:prstClr>
                </a:solidFill>
                <a:effectLst/>
                <a:uLnTx/>
                <a:uFillTx/>
                <a:latin typeface="Cambria" panose="02040503050406030204" pitchFamily="18" charset="0"/>
                <a:ea typeface="+mn-ea"/>
                <a:cs typeface="+mn-cs"/>
              </a:rPr>
              <a:t>Row Buffer</a:t>
            </a:r>
          </a:p>
        </p:txBody>
      </p:sp>
      <p:cxnSp>
        <p:nvCxnSpPr>
          <p:cNvPr id="31" name="Curved Connector 30">
            <a:extLst>
              <a:ext uri="{FF2B5EF4-FFF2-40B4-BE49-F238E27FC236}">
                <a16:creationId xmlns:a16="http://schemas.microsoft.com/office/drawing/2014/main" id="{635E2F32-1D6E-7544-8ED7-CF633BB99404}"/>
              </a:ext>
            </a:extLst>
          </p:cNvPr>
          <p:cNvCxnSpPr>
            <a:cxnSpLocks/>
            <a:stCxn id="125" idx="3"/>
          </p:cNvCxnSpPr>
          <p:nvPr/>
        </p:nvCxnSpPr>
        <p:spPr>
          <a:xfrm flipV="1">
            <a:off x="2216193" y="3702060"/>
            <a:ext cx="1419018" cy="189182"/>
          </a:xfrm>
          <a:prstGeom prst="curvedConnector3">
            <a:avLst>
              <a:gd name="adj1" fmla="val 50000"/>
            </a:avLst>
          </a:prstGeom>
          <a:ln w="19050">
            <a:solidFill>
              <a:schemeClr val="accent2"/>
            </a:solidFill>
            <a:prstDash val="dash"/>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27546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3"/>
                                        </p:tgtEl>
                                        <p:attrNameLst>
                                          <p:attrName>style.visibility</p:attrName>
                                        </p:attrNameLst>
                                      </p:cBhvr>
                                      <p:to>
                                        <p:strVal val="visible"/>
                                      </p:to>
                                    </p:set>
                                    <p:animEffect transition="in" filter="fade">
                                      <p:cBhvr>
                                        <p:cTn id="7" dur="500"/>
                                        <p:tgtEl>
                                          <p:spTgt spid="16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64"/>
                                        </p:tgtEl>
                                        <p:attrNameLst>
                                          <p:attrName>style.visibility</p:attrName>
                                        </p:attrNameLst>
                                      </p:cBhvr>
                                      <p:to>
                                        <p:strVal val="visible"/>
                                      </p:to>
                                    </p:set>
                                    <p:animEffect transition="in" filter="fade">
                                      <p:cBhvr>
                                        <p:cTn id="15" dur="500"/>
                                        <p:tgtEl>
                                          <p:spTgt spid="164"/>
                                        </p:tgtEl>
                                      </p:cBhvr>
                                    </p:animEffect>
                                  </p:childTnLst>
                                </p:cTn>
                              </p:par>
                              <p:par>
                                <p:cTn id="16" presetID="10" presetClass="entr" presetSubtype="0" fill="hold" nodeType="withEffect">
                                  <p:stCondLst>
                                    <p:cond delay="0"/>
                                  </p:stCondLst>
                                  <p:childTnLst>
                                    <p:set>
                                      <p:cBhvr>
                                        <p:cTn id="17" dur="1" fill="hold">
                                          <p:stCondLst>
                                            <p:cond delay="0"/>
                                          </p:stCondLst>
                                        </p:cTn>
                                        <p:tgtEl>
                                          <p:spTgt spid="165"/>
                                        </p:tgtEl>
                                        <p:attrNameLst>
                                          <p:attrName>style.visibility</p:attrName>
                                        </p:attrNameLst>
                                      </p:cBhvr>
                                      <p:to>
                                        <p:strVal val="visible"/>
                                      </p:to>
                                    </p:set>
                                    <p:animEffect transition="in" filter="fade">
                                      <p:cBhvr>
                                        <p:cTn id="18" dur="500"/>
                                        <p:tgtEl>
                                          <p:spTgt spid="16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200"/>
                                        <p:tgtEl>
                                          <p:spTgt spid="8"/>
                                        </p:tgtEl>
                                      </p:cBhvr>
                                    </p:animEffect>
                                  </p:childTnLst>
                                </p:cTn>
                              </p:par>
                            </p:childTnLst>
                          </p:cTn>
                        </p:par>
                        <p:par>
                          <p:cTn id="26" fill="hold">
                            <p:stCondLst>
                              <p:cond delay="7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200"/>
                                        <p:tgtEl>
                                          <p:spTgt spid="9"/>
                                        </p:tgtEl>
                                      </p:cBhvr>
                                    </p:animEffect>
                                  </p:childTnLst>
                                </p:cTn>
                              </p:par>
                            </p:childTnLst>
                          </p:cTn>
                        </p:par>
                        <p:par>
                          <p:cTn id="30" fill="hold">
                            <p:stCondLst>
                              <p:cond delay="9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200"/>
                                        <p:tgtEl>
                                          <p:spTgt spid="10"/>
                                        </p:tgtEl>
                                      </p:cBhvr>
                                    </p:animEffect>
                                  </p:childTnLst>
                                </p:cTn>
                              </p:par>
                            </p:childTnLst>
                          </p:cTn>
                        </p:par>
                        <p:par>
                          <p:cTn id="34" fill="hold">
                            <p:stCondLst>
                              <p:cond delay="1100"/>
                            </p:stCondLst>
                            <p:childTnLst>
                              <p:par>
                                <p:cTn id="35" presetID="10"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200"/>
                                        <p:tgtEl>
                                          <p:spTgt spid="11"/>
                                        </p:tgtEl>
                                      </p:cBhvr>
                                    </p:animEffect>
                                  </p:childTnLst>
                                </p:cTn>
                              </p:par>
                            </p:childTnLst>
                          </p:cTn>
                        </p:par>
                        <p:par>
                          <p:cTn id="38" fill="hold">
                            <p:stCondLst>
                              <p:cond delay="1300"/>
                            </p:stCondLst>
                            <p:childTnLst>
                              <p:par>
                                <p:cTn id="39" presetID="10"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200"/>
                                        <p:tgtEl>
                                          <p:spTgt spid="12"/>
                                        </p:tgtEl>
                                      </p:cBhvr>
                                    </p:animEffect>
                                  </p:childTnLst>
                                </p:cTn>
                              </p:par>
                            </p:childTnLst>
                          </p:cTn>
                        </p:par>
                        <p:par>
                          <p:cTn id="42" fill="hold">
                            <p:stCondLst>
                              <p:cond delay="1500"/>
                            </p:stCondLst>
                            <p:childTnLst>
                              <p:par>
                                <p:cTn id="43" presetID="10" presetClass="entr" presetSubtype="0"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200"/>
                                        <p:tgtEl>
                                          <p:spTgt spid="13"/>
                                        </p:tgtEl>
                                      </p:cBhvr>
                                    </p:animEffect>
                                  </p:childTnLst>
                                </p:cTn>
                              </p:par>
                            </p:childTnLst>
                          </p:cTn>
                        </p:par>
                        <p:par>
                          <p:cTn id="46" fill="hold">
                            <p:stCondLst>
                              <p:cond delay="1700"/>
                            </p:stCondLst>
                            <p:childTnLst>
                              <p:par>
                                <p:cTn id="47" presetID="10" presetClass="entr" presetSubtype="0" fill="hold" grpId="0"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200"/>
                                        <p:tgtEl>
                                          <p:spTgt spid="14"/>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par>
                                <p:cTn id="55" presetID="10" presetClass="entr" presetSubtype="0" fill="hold"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500"/>
                                        <p:tgtEl>
                                          <p:spTgt spid="16"/>
                                        </p:tgtEl>
                                      </p:cBhvr>
                                    </p:animEffect>
                                  </p:childTnLst>
                                </p:cTn>
                              </p:par>
                              <p:par>
                                <p:cTn id="58" presetID="10" presetClass="entr" presetSubtype="0" fill="hold" nodeType="withEffect">
                                  <p:stCondLst>
                                    <p:cond delay="0"/>
                                  </p:stCondLst>
                                  <p:childTnLst>
                                    <p:set>
                                      <p:cBhvr>
                                        <p:cTn id="59" dur="1" fill="hold">
                                          <p:stCondLst>
                                            <p:cond delay="0"/>
                                          </p:stCondLst>
                                        </p:cTn>
                                        <p:tgtEl>
                                          <p:spTgt spid="17"/>
                                        </p:tgtEl>
                                        <p:attrNameLst>
                                          <p:attrName>style.visibility</p:attrName>
                                        </p:attrNameLst>
                                      </p:cBhvr>
                                      <p:to>
                                        <p:strVal val="visible"/>
                                      </p:to>
                                    </p:set>
                                    <p:animEffect transition="in" filter="fade">
                                      <p:cBhvr>
                                        <p:cTn id="60" dur="500"/>
                                        <p:tgtEl>
                                          <p:spTgt spid="17"/>
                                        </p:tgtEl>
                                      </p:cBhvr>
                                    </p:animEffect>
                                  </p:childTnLst>
                                </p:cTn>
                              </p:par>
                            </p:childTnLst>
                          </p:cTn>
                        </p:par>
                        <p:par>
                          <p:cTn id="61" fill="hold">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167"/>
                                        </p:tgtEl>
                                        <p:attrNameLst>
                                          <p:attrName>style.visibility</p:attrName>
                                        </p:attrNameLst>
                                      </p:cBhvr>
                                      <p:to>
                                        <p:strVal val="visible"/>
                                      </p:to>
                                    </p:set>
                                    <p:animEffect transition="in" filter="fade">
                                      <p:cBhvr>
                                        <p:cTn id="64" dur="500"/>
                                        <p:tgtEl>
                                          <p:spTgt spid="16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0"/>
                                        </p:tgtEl>
                                        <p:attrNameLst>
                                          <p:attrName>style.visibility</p:attrName>
                                        </p:attrNameLst>
                                      </p:cBhvr>
                                      <p:to>
                                        <p:strVal val="visible"/>
                                      </p:to>
                                    </p:set>
                                    <p:animEffect transition="in" filter="fade">
                                      <p:cBhvr>
                                        <p:cTn id="67" dur="500"/>
                                        <p:tgtEl>
                                          <p:spTgt spid="20"/>
                                        </p:tgtEl>
                                      </p:cBhvr>
                                    </p:animEffect>
                                  </p:childTnLst>
                                </p:cTn>
                              </p:par>
                            </p:childTnLst>
                          </p:cTn>
                        </p:par>
                        <p:par>
                          <p:cTn id="68" fill="hold">
                            <p:stCondLst>
                              <p:cond delay="1000"/>
                            </p:stCondLst>
                            <p:childTnLst>
                              <p:par>
                                <p:cTn id="69" presetID="10" presetClass="entr" presetSubtype="0" fill="hold" grpId="0" nodeType="afterEffect">
                                  <p:stCondLst>
                                    <p:cond delay="0"/>
                                  </p:stCondLst>
                                  <p:childTnLst>
                                    <p:set>
                                      <p:cBhvr>
                                        <p:cTn id="70" dur="1" fill="hold">
                                          <p:stCondLst>
                                            <p:cond delay="0"/>
                                          </p:stCondLst>
                                        </p:cTn>
                                        <p:tgtEl>
                                          <p:spTgt spid="21"/>
                                        </p:tgtEl>
                                        <p:attrNameLst>
                                          <p:attrName>style.visibility</p:attrName>
                                        </p:attrNameLst>
                                      </p:cBhvr>
                                      <p:to>
                                        <p:strVal val="visible"/>
                                      </p:to>
                                    </p:set>
                                    <p:animEffect transition="in" filter="fade">
                                      <p:cBhvr>
                                        <p:cTn id="71" dur="200"/>
                                        <p:tgtEl>
                                          <p:spTgt spid="21"/>
                                        </p:tgtEl>
                                      </p:cBhvr>
                                    </p:animEffect>
                                  </p:childTnLst>
                                </p:cTn>
                              </p:par>
                            </p:childTnLst>
                          </p:cTn>
                        </p:par>
                        <p:par>
                          <p:cTn id="72" fill="hold">
                            <p:stCondLst>
                              <p:cond delay="1200"/>
                            </p:stCondLst>
                            <p:childTnLst>
                              <p:par>
                                <p:cTn id="73" presetID="10"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200"/>
                                        <p:tgtEl>
                                          <p:spTgt spid="2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145"/>
                                        </p:tgtEl>
                                        <p:attrNameLst>
                                          <p:attrName>style.visibility</p:attrName>
                                        </p:attrNameLst>
                                      </p:cBhvr>
                                      <p:to>
                                        <p:strVal val="visible"/>
                                      </p:to>
                                    </p:set>
                                    <p:animEffect transition="in" filter="fade">
                                      <p:cBhvr>
                                        <p:cTn id="80" dur="500"/>
                                        <p:tgtEl>
                                          <p:spTgt spid="145"/>
                                        </p:tgtEl>
                                      </p:cBhvr>
                                    </p:animEffect>
                                  </p:childTnLst>
                                </p:cTn>
                              </p:par>
                              <p:par>
                                <p:cTn id="81" presetID="10" presetClass="entr" presetSubtype="0" fill="hold" nodeType="withEffect">
                                  <p:stCondLst>
                                    <p:cond delay="0"/>
                                  </p:stCondLst>
                                  <p:childTnLst>
                                    <p:set>
                                      <p:cBhvr>
                                        <p:cTn id="82" dur="1" fill="hold">
                                          <p:stCondLst>
                                            <p:cond delay="0"/>
                                          </p:stCondLst>
                                        </p:cTn>
                                        <p:tgtEl>
                                          <p:spTgt spid="142"/>
                                        </p:tgtEl>
                                        <p:attrNameLst>
                                          <p:attrName>style.visibility</p:attrName>
                                        </p:attrNameLst>
                                      </p:cBhvr>
                                      <p:to>
                                        <p:strVal val="visible"/>
                                      </p:to>
                                    </p:set>
                                    <p:animEffect transition="in" filter="fade">
                                      <p:cBhvr>
                                        <p:cTn id="83" dur="500"/>
                                        <p:tgtEl>
                                          <p:spTgt spid="142"/>
                                        </p:tgtEl>
                                      </p:cBhvr>
                                    </p:animEffect>
                                  </p:childTnLst>
                                </p:cTn>
                              </p:par>
                              <p:par>
                                <p:cTn id="84" presetID="10" presetClass="entr" presetSubtype="0" fill="hold" nodeType="withEffect">
                                  <p:stCondLst>
                                    <p:cond delay="0"/>
                                  </p:stCondLst>
                                  <p:childTnLst>
                                    <p:set>
                                      <p:cBhvr>
                                        <p:cTn id="85" dur="1" fill="hold">
                                          <p:stCondLst>
                                            <p:cond delay="0"/>
                                          </p:stCondLst>
                                        </p:cTn>
                                        <p:tgtEl>
                                          <p:spTgt spid="141"/>
                                        </p:tgtEl>
                                        <p:attrNameLst>
                                          <p:attrName>style.visibility</p:attrName>
                                        </p:attrNameLst>
                                      </p:cBhvr>
                                      <p:to>
                                        <p:strVal val="visible"/>
                                      </p:to>
                                    </p:set>
                                    <p:animEffect transition="in" filter="fade">
                                      <p:cBhvr>
                                        <p:cTn id="86" dur="500"/>
                                        <p:tgtEl>
                                          <p:spTgt spid="141"/>
                                        </p:tgtEl>
                                      </p:cBhvr>
                                    </p:animEffect>
                                  </p:childTnLst>
                                </p:cTn>
                              </p:par>
                              <p:par>
                                <p:cTn id="87" presetID="10" presetClass="entr" presetSubtype="0" fill="hold" nodeType="withEffect">
                                  <p:stCondLst>
                                    <p:cond delay="0"/>
                                  </p:stCondLst>
                                  <p:childTnLst>
                                    <p:set>
                                      <p:cBhvr>
                                        <p:cTn id="88" dur="1" fill="hold">
                                          <p:stCondLst>
                                            <p:cond delay="0"/>
                                          </p:stCondLst>
                                        </p:cTn>
                                        <p:tgtEl>
                                          <p:spTgt spid="168"/>
                                        </p:tgtEl>
                                        <p:attrNameLst>
                                          <p:attrName>style.visibility</p:attrName>
                                        </p:attrNameLst>
                                      </p:cBhvr>
                                      <p:to>
                                        <p:strVal val="visible"/>
                                      </p:to>
                                    </p:set>
                                    <p:animEffect transition="in" filter="fade">
                                      <p:cBhvr>
                                        <p:cTn id="89" dur="500"/>
                                        <p:tgtEl>
                                          <p:spTgt spid="168"/>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nodeType="clickEffect">
                                  <p:stCondLst>
                                    <p:cond delay="0"/>
                                  </p:stCondLst>
                                  <p:childTnLst>
                                    <p:set>
                                      <p:cBhvr>
                                        <p:cTn id="93" dur="1" fill="hold">
                                          <p:stCondLst>
                                            <p:cond delay="0"/>
                                          </p:stCondLst>
                                        </p:cTn>
                                        <p:tgtEl>
                                          <p:spTgt spid="36"/>
                                        </p:tgtEl>
                                        <p:attrNameLst>
                                          <p:attrName>style.visibility</p:attrName>
                                        </p:attrNameLst>
                                      </p:cBhvr>
                                      <p:to>
                                        <p:strVal val="visible"/>
                                      </p:to>
                                    </p:set>
                                    <p:animEffect transition="in" filter="fade">
                                      <p:cBhvr>
                                        <p:cTn id="94" dur="500"/>
                                        <p:tgtEl>
                                          <p:spTgt spid="36"/>
                                        </p:tgtEl>
                                      </p:cBhvr>
                                    </p:animEffect>
                                  </p:childTnLst>
                                </p:cTn>
                              </p:par>
                              <p:par>
                                <p:cTn id="95" presetID="10" presetClass="entr" presetSubtype="0" fill="hold" nodeType="withEffect">
                                  <p:stCondLst>
                                    <p:cond delay="0"/>
                                  </p:stCondLst>
                                  <p:childTnLst>
                                    <p:set>
                                      <p:cBhvr>
                                        <p:cTn id="96" dur="1" fill="hold">
                                          <p:stCondLst>
                                            <p:cond delay="0"/>
                                          </p:stCondLst>
                                        </p:cTn>
                                        <p:tgtEl>
                                          <p:spTgt spid="128"/>
                                        </p:tgtEl>
                                        <p:attrNameLst>
                                          <p:attrName>style.visibility</p:attrName>
                                        </p:attrNameLst>
                                      </p:cBhvr>
                                      <p:to>
                                        <p:strVal val="visible"/>
                                      </p:to>
                                    </p:set>
                                    <p:animEffect transition="in" filter="fade">
                                      <p:cBhvr>
                                        <p:cTn id="97" dur="500"/>
                                        <p:tgtEl>
                                          <p:spTgt spid="128"/>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29"/>
                                        </p:tgtEl>
                                        <p:attrNameLst>
                                          <p:attrName>style.visibility</p:attrName>
                                        </p:attrNameLst>
                                      </p:cBhvr>
                                      <p:to>
                                        <p:strVal val="visible"/>
                                      </p:to>
                                    </p:set>
                                    <p:animEffect transition="in" filter="fade">
                                      <p:cBhvr>
                                        <p:cTn id="100" dur="500"/>
                                        <p:tgtEl>
                                          <p:spTgt spid="129"/>
                                        </p:tgtEl>
                                      </p:cBhvr>
                                    </p:animEffect>
                                  </p:childTnLst>
                                </p:cTn>
                              </p:par>
                            </p:childTnLst>
                          </p:cTn>
                        </p:par>
                        <p:par>
                          <p:cTn id="101" fill="hold">
                            <p:stCondLst>
                              <p:cond delay="500"/>
                            </p:stCondLst>
                            <p:childTnLst>
                              <p:par>
                                <p:cTn id="102" presetID="10" presetClass="entr" presetSubtype="0" fill="hold" nodeType="afterEffect">
                                  <p:stCondLst>
                                    <p:cond delay="0"/>
                                  </p:stCondLst>
                                  <p:childTnLst>
                                    <p:set>
                                      <p:cBhvr>
                                        <p:cTn id="103" dur="1" fill="hold">
                                          <p:stCondLst>
                                            <p:cond delay="0"/>
                                          </p:stCondLst>
                                        </p:cTn>
                                        <p:tgtEl>
                                          <p:spTgt spid="34"/>
                                        </p:tgtEl>
                                        <p:attrNameLst>
                                          <p:attrName>style.visibility</p:attrName>
                                        </p:attrNameLst>
                                      </p:cBhvr>
                                      <p:to>
                                        <p:strVal val="visible"/>
                                      </p:to>
                                    </p:set>
                                    <p:animEffect transition="in" filter="fade">
                                      <p:cBhvr>
                                        <p:cTn id="104" dur="200"/>
                                        <p:tgtEl>
                                          <p:spTgt spid="34"/>
                                        </p:tgtEl>
                                      </p:cBhvr>
                                    </p:animEffect>
                                  </p:childTnLst>
                                </p:cTn>
                              </p:par>
                            </p:childTnLst>
                          </p:cTn>
                        </p:par>
                        <p:par>
                          <p:cTn id="105" fill="hold">
                            <p:stCondLst>
                              <p:cond delay="700"/>
                            </p:stCondLst>
                            <p:childTnLst>
                              <p:par>
                                <p:cTn id="106" presetID="10" presetClass="entr" presetSubtype="0" fill="hold" nodeType="afterEffect">
                                  <p:stCondLst>
                                    <p:cond delay="0"/>
                                  </p:stCondLst>
                                  <p:childTnLst>
                                    <p:set>
                                      <p:cBhvr>
                                        <p:cTn id="107" dur="1" fill="hold">
                                          <p:stCondLst>
                                            <p:cond delay="0"/>
                                          </p:stCondLst>
                                        </p:cTn>
                                        <p:tgtEl>
                                          <p:spTgt spid="35"/>
                                        </p:tgtEl>
                                        <p:attrNameLst>
                                          <p:attrName>style.visibility</p:attrName>
                                        </p:attrNameLst>
                                      </p:cBhvr>
                                      <p:to>
                                        <p:strVal val="visible"/>
                                      </p:to>
                                    </p:set>
                                    <p:animEffect transition="in" filter="fade">
                                      <p:cBhvr>
                                        <p:cTn id="108" dur="200"/>
                                        <p:tgtEl>
                                          <p:spTgt spid="35"/>
                                        </p:tgtEl>
                                      </p:cBhvr>
                                    </p:animEffect>
                                  </p:childTnLst>
                                </p:cTn>
                              </p:par>
                            </p:childTnLst>
                          </p:cTn>
                        </p:par>
                        <p:par>
                          <p:cTn id="109" fill="hold">
                            <p:stCondLst>
                              <p:cond delay="900"/>
                            </p:stCondLst>
                            <p:childTnLst>
                              <p:par>
                                <p:cTn id="110" presetID="10" presetClass="entr" presetSubtype="0" fill="hold" nodeType="afterEffect">
                                  <p:stCondLst>
                                    <p:cond delay="0"/>
                                  </p:stCondLst>
                                  <p:childTnLst>
                                    <p:set>
                                      <p:cBhvr>
                                        <p:cTn id="111" dur="1" fill="hold">
                                          <p:stCondLst>
                                            <p:cond delay="0"/>
                                          </p:stCondLst>
                                        </p:cTn>
                                        <p:tgtEl>
                                          <p:spTgt spid="63"/>
                                        </p:tgtEl>
                                        <p:attrNameLst>
                                          <p:attrName>style.visibility</p:attrName>
                                        </p:attrNameLst>
                                      </p:cBhvr>
                                      <p:to>
                                        <p:strVal val="visible"/>
                                      </p:to>
                                    </p:set>
                                    <p:animEffect transition="in" filter="fade">
                                      <p:cBhvr>
                                        <p:cTn id="112" dur="200"/>
                                        <p:tgtEl>
                                          <p:spTgt spid="63"/>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nodeType="click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fade">
                                      <p:cBhvr>
                                        <p:cTn id="117" dur="500"/>
                                        <p:tgtEl>
                                          <p:spTgt spid="33"/>
                                        </p:tgtEl>
                                      </p:cBhvr>
                                    </p:animEffect>
                                  </p:childTnLst>
                                </p:cTn>
                              </p:par>
                              <p:par>
                                <p:cTn id="118" presetID="10" presetClass="entr" presetSubtype="0" fill="hold" nodeType="withEffect">
                                  <p:stCondLst>
                                    <p:cond delay="0"/>
                                  </p:stCondLst>
                                  <p:childTnLst>
                                    <p:set>
                                      <p:cBhvr>
                                        <p:cTn id="119" dur="1" fill="hold">
                                          <p:stCondLst>
                                            <p:cond delay="0"/>
                                          </p:stCondLst>
                                        </p:cTn>
                                        <p:tgtEl>
                                          <p:spTgt spid="126"/>
                                        </p:tgtEl>
                                        <p:attrNameLst>
                                          <p:attrName>style.visibility</p:attrName>
                                        </p:attrNameLst>
                                      </p:cBhvr>
                                      <p:to>
                                        <p:strVal val="visible"/>
                                      </p:to>
                                    </p:set>
                                    <p:animEffect transition="in" filter="fade">
                                      <p:cBhvr>
                                        <p:cTn id="120" dur="500"/>
                                        <p:tgtEl>
                                          <p:spTgt spid="12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27"/>
                                        </p:tgtEl>
                                        <p:attrNameLst>
                                          <p:attrName>style.visibility</p:attrName>
                                        </p:attrNameLst>
                                      </p:cBhvr>
                                      <p:to>
                                        <p:strVal val="visible"/>
                                      </p:to>
                                    </p:set>
                                    <p:animEffect transition="in" filter="fade">
                                      <p:cBhvr>
                                        <p:cTn id="123" dur="500"/>
                                        <p:tgtEl>
                                          <p:spTgt spid="127"/>
                                        </p:tgtEl>
                                      </p:cBhvr>
                                    </p:animEffect>
                                  </p:childTnLst>
                                </p:cTn>
                              </p:par>
                            </p:childTnLst>
                          </p:cTn>
                        </p:par>
                        <p:par>
                          <p:cTn id="124" fill="hold">
                            <p:stCondLst>
                              <p:cond delay="500"/>
                            </p:stCondLst>
                            <p:childTnLst>
                              <p:par>
                                <p:cTn id="125" presetID="10" presetClass="entr" presetSubtype="0" fill="hold" nodeType="afterEffect">
                                  <p:stCondLst>
                                    <p:cond delay="0"/>
                                  </p:stCondLst>
                                  <p:childTnLst>
                                    <p:set>
                                      <p:cBhvr>
                                        <p:cTn id="126" dur="1" fill="hold">
                                          <p:stCondLst>
                                            <p:cond delay="0"/>
                                          </p:stCondLst>
                                        </p:cTn>
                                        <p:tgtEl>
                                          <p:spTgt spid="24"/>
                                        </p:tgtEl>
                                        <p:attrNameLst>
                                          <p:attrName>style.visibility</p:attrName>
                                        </p:attrNameLst>
                                      </p:cBhvr>
                                      <p:to>
                                        <p:strVal val="visible"/>
                                      </p:to>
                                    </p:set>
                                    <p:animEffect transition="in" filter="fade">
                                      <p:cBhvr>
                                        <p:cTn id="127" dur="200"/>
                                        <p:tgtEl>
                                          <p:spTgt spid="24"/>
                                        </p:tgtEl>
                                      </p:cBhvr>
                                    </p:animEffect>
                                  </p:childTnLst>
                                </p:cTn>
                              </p:par>
                            </p:childTnLst>
                          </p:cTn>
                        </p:par>
                        <p:par>
                          <p:cTn id="128" fill="hold">
                            <p:stCondLst>
                              <p:cond delay="700"/>
                            </p:stCondLst>
                            <p:childTnLst>
                              <p:par>
                                <p:cTn id="129" presetID="10" presetClass="entr" presetSubtype="0" fill="hold" nodeType="afterEffect">
                                  <p:stCondLst>
                                    <p:cond delay="0"/>
                                  </p:stCondLst>
                                  <p:childTnLst>
                                    <p:set>
                                      <p:cBhvr>
                                        <p:cTn id="130" dur="1" fill="hold">
                                          <p:stCondLst>
                                            <p:cond delay="0"/>
                                          </p:stCondLst>
                                        </p:cTn>
                                        <p:tgtEl>
                                          <p:spTgt spid="25"/>
                                        </p:tgtEl>
                                        <p:attrNameLst>
                                          <p:attrName>style.visibility</p:attrName>
                                        </p:attrNameLst>
                                      </p:cBhvr>
                                      <p:to>
                                        <p:strVal val="visible"/>
                                      </p:to>
                                    </p:set>
                                    <p:animEffect transition="in" filter="fade">
                                      <p:cBhvr>
                                        <p:cTn id="131" dur="200"/>
                                        <p:tgtEl>
                                          <p:spTgt spid="25"/>
                                        </p:tgtEl>
                                      </p:cBhvr>
                                    </p:animEffect>
                                  </p:childTnLst>
                                </p:cTn>
                              </p:par>
                            </p:childTnLst>
                          </p:cTn>
                        </p:par>
                        <p:par>
                          <p:cTn id="132" fill="hold">
                            <p:stCondLst>
                              <p:cond delay="900"/>
                            </p:stCondLst>
                            <p:childTnLst>
                              <p:par>
                                <p:cTn id="133" presetID="10" presetClass="entr" presetSubtype="0" fill="hold" nodeType="afterEffect">
                                  <p:stCondLst>
                                    <p:cond delay="0"/>
                                  </p:stCondLst>
                                  <p:childTnLst>
                                    <p:set>
                                      <p:cBhvr>
                                        <p:cTn id="134" dur="1" fill="hold">
                                          <p:stCondLst>
                                            <p:cond delay="0"/>
                                          </p:stCondLst>
                                        </p:cTn>
                                        <p:tgtEl>
                                          <p:spTgt spid="26"/>
                                        </p:tgtEl>
                                        <p:attrNameLst>
                                          <p:attrName>style.visibility</p:attrName>
                                        </p:attrNameLst>
                                      </p:cBhvr>
                                      <p:to>
                                        <p:strVal val="visible"/>
                                      </p:to>
                                    </p:set>
                                    <p:animEffect transition="in" filter="fade">
                                      <p:cBhvr>
                                        <p:cTn id="135" dur="200"/>
                                        <p:tgtEl>
                                          <p:spTgt spid="26"/>
                                        </p:tgtEl>
                                      </p:cBhvr>
                                    </p:animEffect>
                                  </p:childTnLst>
                                </p:cTn>
                              </p:par>
                            </p:childTnLst>
                          </p:cTn>
                        </p:par>
                        <p:par>
                          <p:cTn id="136" fill="hold">
                            <p:stCondLst>
                              <p:cond delay="1100"/>
                            </p:stCondLst>
                            <p:childTnLst>
                              <p:par>
                                <p:cTn id="137" presetID="10" presetClass="entr" presetSubtype="0" fill="hold" nodeType="afterEffect">
                                  <p:stCondLst>
                                    <p:cond delay="0"/>
                                  </p:stCondLst>
                                  <p:childTnLst>
                                    <p:set>
                                      <p:cBhvr>
                                        <p:cTn id="138" dur="1" fill="hold">
                                          <p:stCondLst>
                                            <p:cond delay="0"/>
                                          </p:stCondLst>
                                        </p:cTn>
                                        <p:tgtEl>
                                          <p:spTgt spid="27"/>
                                        </p:tgtEl>
                                        <p:attrNameLst>
                                          <p:attrName>style.visibility</p:attrName>
                                        </p:attrNameLst>
                                      </p:cBhvr>
                                      <p:to>
                                        <p:strVal val="visible"/>
                                      </p:to>
                                    </p:set>
                                    <p:animEffect transition="in" filter="fade">
                                      <p:cBhvr>
                                        <p:cTn id="139" dur="200"/>
                                        <p:tgtEl>
                                          <p:spTgt spid="27"/>
                                        </p:tgtEl>
                                      </p:cBhvr>
                                    </p:animEffect>
                                  </p:childTnLst>
                                </p:cTn>
                              </p:par>
                            </p:childTnLst>
                          </p:cTn>
                        </p:par>
                        <p:par>
                          <p:cTn id="140" fill="hold">
                            <p:stCondLst>
                              <p:cond delay="1300"/>
                            </p:stCondLst>
                            <p:childTnLst>
                              <p:par>
                                <p:cTn id="141" presetID="10" presetClass="entr" presetSubtype="0" fill="hold" nodeType="afterEffect">
                                  <p:stCondLst>
                                    <p:cond delay="0"/>
                                  </p:stCondLst>
                                  <p:childTnLst>
                                    <p:set>
                                      <p:cBhvr>
                                        <p:cTn id="142" dur="1" fill="hold">
                                          <p:stCondLst>
                                            <p:cond delay="0"/>
                                          </p:stCondLst>
                                        </p:cTn>
                                        <p:tgtEl>
                                          <p:spTgt spid="28"/>
                                        </p:tgtEl>
                                        <p:attrNameLst>
                                          <p:attrName>style.visibility</p:attrName>
                                        </p:attrNameLst>
                                      </p:cBhvr>
                                      <p:to>
                                        <p:strVal val="visible"/>
                                      </p:to>
                                    </p:set>
                                    <p:animEffect transition="in" filter="fade">
                                      <p:cBhvr>
                                        <p:cTn id="143" dur="200"/>
                                        <p:tgtEl>
                                          <p:spTgt spid="28"/>
                                        </p:tgtEl>
                                      </p:cBhvr>
                                    </p:animEffect>
                                  </p:childTnLst>
                                </p:cTn>
                              </p:par>
                            </p:childTnLst>
                          </p:cTn>
                        </p:par>
                      </p:childTnLst>
                    </p:cTn>
                  </p:par>
                  <p:par>
                    <p:cTn id="144" fill="hold">
                      <p:stCondLst>
                        <p:cond delay="indefinite"/>
                      </p:stCondLst>
                      <p:childTnLst>
                        <p:par>
                          <p:cTn id="145" fill="hold">
                            <p:stCondLst>
                              <p:cond delay="0"/>
                            </p:stCondLst>
                            <p:childTnLst>
                              <p:par>
                                <p:cTn id="146" presetID="10" presetClass="entr" presetSubtype="0" fill="hold" grpId="0" nodeType="clickEffect">
                                  <p:stCondLst>
                                    <p:cond delay="0"/>
                                  </p:stCondLst>
                                  <p:childTnLst>
                                    <p:set>
                                      <p:cBhvr>
                                        <p:cTn id="147" dur="1" fill="hold">
                                          <p:stCondLst>
                                            <p:cond delay="0"/>
                                          </p:stCondLst>
                                        </p:cTn>
                                        <p:tgtEl>
                                          <p:spTgt spid="146"/>
                                        </p:tgtEl>
                                        <p:attrNameLst>
                                          <p:attrName>style.visibility</p:attrName>
                                        </p:attrNameLst>
                                      </p:cBhvr>
                                      <p:to>
                                        <p:strVal val="visible"/>
                                      </p:to>
                                    </p:set>
                                    <p:animEffect transition="in" filter="fade">
                                      <p:cBhvr>
                                        <p:cTn id="148" dur="500"/>
                                        <p:tgtEl>
                                          <p:spTgt spid="146"/>
                                        </p:tgtEl>
                                      </p:cBhvr>
                                    </p:animEffect>
                                  </p:childTnLst>
                                </p:cTn>
                              </p:par>
                              <p:par>
                                <p:cTn id="149" presetID="10" presetClass="entr" presetSubtype="0" fill="hold" nodeType="withEffect">
                                  <p:stCondLst>
                                    <p:cond delay="0"/>
                                  </p:stCondLst>
                                  <p:childTnLst>
                                    <p:set>
                                      <p:cBhvr>
                                        <p:cTn id="150" dur="1" fill="hold">
                                          <p:stCondLst>
                                            <p:cond delay="0"/>
                                          </p:stCondLst>
                                        </p:cTn>
                                        <p:tgtEl>
                                          <p:spTgt spid="148"/>
                                        </p:tgtEl>
                                        <p:attrNameLst>
                                          <p:attrName>style.visibility</p:attrName>
                                        </p:attrNameLst>
                                      </p:cBhvr>
                                      <p:to>
                                        <p:strVal val="visible"/>
                                      </p:to>
                                    </p:set>
                                    <p:animEffect transition="in" filter="fade">
                                      <p:cBhvr>
                                        <p:cTn id="151" dur="500"/>
                                        <p:tgtEl>
                                          <p:spTgt spid="148"/>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90"/>
                                        </p:tgtEl>
                                        <p:attrNameLst>
                                          <p:attrName>style.visibility</p:attrName>
                                        </p:attrNameLst>
                                      </p:cBhvr>
                                      <p:to>
                                        <p:strVal val="visible"/>
                                      </p:to>
                                    </p:set>
                                    <p:animEffect transition="in" filter="fade">
                                      <p:cBhvr>
                                        <p:cTn id="154" dur="500"/>
                                        <p:tgtEl>
                                          <p:spTgt spid="90"/>
                                        </p:tgtEl>
                                      </p:cBhvr>
                                    </p:animEffect>
                                  </p:childTnLst>
                                </p:cTn>
                              </p:par>
                            </p:childTnLst>
                          </p:cTn>
                        </p:par>
                        <p:par>
                          <p:cTn id="155" fill="hold">
                            <p:stCondLst>
                              <p:cond delay="500"/>
                            </p:stCondLst>
                            <p:childTnLst>
                              <p:par>
                                <p:cTn id="156" presetID="10" presetClass="entr" presetSubtype="0" fill="hold" grpId="0" nodeType="afterEffect">
                                  <p:stCondLst>
                                    <p:cond delay="0"/>
                                  </p:stCondLst>
                                  <p:childTnLst>
                                    <p:set>
                                      <p:cBhvr>
                                        <p:cTn id="157" dur="1" fill="hold">
                                          <p:stCondLst>
                                            <p:cond delay="0"/>
                                          </p:stCondLst>
                                        </p:cTn>
                                        <p:tgtEl>
                                          <p:spTgt spid="91"/>
                                        </p:tgtEl>
                                        <p:attrNameLst>
                                          <p:attrName>style.visibility</p:attrName>
                                        </p:attrNameLst>
                                      </p:cBhvr>
                                      <p:to>
                                        <p:strVal val="visible"/>
                                      </p:to>
                                    </p:set>
                                    <p:animEffect transition="in" filter="fade">
                                      <p:cBhvr>
                                        <p:cTn id="158" dur="200"/>
                                        <p:tgtEl>
                                          <p:spTgt spid="91"/>
                                        </p:tgtEl>
                                      </p:cBhvr>
                                    </p:animEffect>
                                  </p:childTnLst>
                                </p:cTn>
                              </p:par>
                            </p:childTnLst>
                          </p:cTn>
                        </p:par>
                        <p:par>
                          <p:cTn id="159" fill="hold">
                            <p:stCondLst>
                              <p:cond delay="700"/>
                            </p:stCondLst>
                            <p:childTnLst>
                              <p:par>
                                <p:cTn id="160" presetID="10" presetClass="entr" presetSubtype="0" fill="hold" grpId="0" nodeType="afterEffect">
                                  <p:stCondLst>
                                    <p:cond delay="0"/>
                                  </p:stCondLst>
                                  <p:childTnLst>
                                    <p:set>
                                      <p:cBhvr>
                                        <p:cTn id="161" dur="1" fill="hold">
                                          <p:stCondLst>
                                            <p:cond delay="0"/>
                                          </p:stCondLst>
                                        </p:cTn>
                                        <p:tgtEl>
                                          <p:spTgt spid="92"/>
                                        </p:tgtEl>
                                        <p:attrNameLst>
                                          <p:attrName>style.visibility</p:attrName>
                                        </p:attrNameLst>
                                      </p:cBhvr>
                                      <p:to>
                                        <p:strVal val="visible"/>
                                      </p:to>
                                    </p:set>
                                    <p:animEffect transition="in" filter="fade">
                                      <p:cBhvr>
                                        <p:cTn id="162" dur="200"/>
                                        <p:tgtEl>
                                          <p:spTgt spid="92"/>
                                        </p:tgtEl>
                                      </p:cBhvr>
                                    </p:animEffect>
                                  </p:childTnLst>
                                </p:cTn>
                              </p:par>
                            </p:childTnLst>
                          </p:cTn>
                        </p:par>
                        <p:par>
                          <p:cTn id="163" fill="hold">
                            <p:stCondLst>
                              <p:cond delay="900"/>
                            </p:stCondLst>
                            <p:childTnLst>
                              <p:par>
                                <p:cTn id="164" presetID="10" presetClass="entr" presetSubtype="0" fill="hold" grpId="0" nodeType="afterEffect">
                                  <p:stCondLst>
                                    <p:cond delay="0"/>
                                  </p:stCondLst>
                                  <p:childTnLst>
                                    <p:set>
                                      <p:cBhvr>
                                        <p:cTn id="165" dur="1" fill="hold">
                                          <p:stCondLst>
                                            <p:cond delay="0"/>
                                          </p:stCondLst>
                                        </p:cTn>
                                        <p:tgtEl>
                                          <p:spTgt spid="93"/>
                                        </p:tgtEl>
                                        <p:attrNameLst>
                                          <p:attrName>style.visibility</p:attrName>
                                        </p:attrNameLst>
                                      </p:cBhvr>
                                      <p:to>
                                        <p:strVal val="visible"/>
                                      </p:to>
                                    </p:set>
                                    <p:animEffect transition="in" filter="fade">
                                      <p:cBhvr>
                                        <p:cTn id="166" dur="200"/>
                                        <p:tgtEl>
                                          <p:spTgt spid="93"/>
                                        </p:tgtEl>
                                      </p:cBhvr>
                                    </p:animEffect>
                                  </p:childTnLst>
                                </p:cTn>
                              </p:par>
                            </p:childTnLst>
                          </p:cTn>
                        </p:par>
                        <p:par>
                          <p:cTn id="167" fill="hold">
                            <p:stCondLst>
                              <p:cond delay="1100"/>
                            </p:stCondLst>
                            <p:childTnLst>
                              <p:par>
                                <p:cTn id="168" presetID="10" presetClass="entr" presetSubtype="0" fill="hold" grpId="0" nodeType="afterEffect">
                                  <p:stCondLst>
                                    <p:cond delay="0"/>
                                  </p:stCondLst>
                                  <p:childTnLst>
                                    <p:set>
                                      <p:cBhvr>
                                        <p:cTn id="169" dur="1" fill="hold">
                                          <p:stCondLst>
                                            <p:cond delay="0"/>
                                          </p:stCondLst>
                                        </p:cTn>
                                        <p:tgtEl>
                                          <p:spTgt spid="94"/>
                                        </p:tgtEl>
                                        <p:attrNameLst>
                                          <p:attrName>style.visibility</p:attrName>
                                        </p:attrNameLst>
                                      </p:cBhvr>
                                      <p:to>
                                        <p:strVal val="visible"/>
                                      </p:to>
                                    </p:set>
                                    <p:animEffect transition="in" filter="fade">
                                      <p:cBhvr>
                                        <p:cTn id="170" dur="200"/>
                                        <p:tgtEl>
                                          <p:spTgt spid="94"/>
                                        </p:tgtEl>
                                      </p:cBhvr>
                                    </p:animEffect>
                                  </p:childTnLst>
                                </p:cTn>
                              </p:par>
                            </p:childTnLst>
                          </p:cTn>
                        </p:par>
                        <p:par>
                          <p:cTn id="171" fill="hold">
                            <p:stCondLst>
                              <p:cond delay="1300"/>
                            </p:stCondLst>
                            <p:childTnLst>
                              <p:par>
                                <p:cTn id="172" presetID="10" presetClass="entr" presetSubtype="0" fill="hold" grpId="0" nodeType="afterEffect">
                                  <p:stCondLst>
                                    <p:cond delay="0"/>
                                  </p:stCondLst>
                                  <p:childTnLst>
                                    <p:set>
                                      <p:cBhvr>
                                        <p:cTn id="173" dur="1" fill="hold">
                                          <p:stCondLst>
                                            <p:cond delay="0"/>
                                          </p:stCondLst>
                                        </p:cTn>
                                        <p:tgtEl>
                                          <p:spTgt spid="96"/>
                                        </p:tgtEl>
                                        <p:attrNameLst>
                                          <p:attrName>style.visibility</p:attrName>
                                        </p:attrNameLst>
                                      </p:cBhvr>
                                      <p:to>
                                        <p:strVal val="visible"/>
                                      </p:to>
                                    </p:set>
                                    <p:animEffect transition="in" filter="fade">
                                      <p:cBhvr>
                                        <p:cTn id="174" dur="200"/>
                                        <p:tgtEl>
                                          <p:spTgt spid="96"/>
                                        </p:tgtEl>
                                      </p:cBhvr>
                                    </p:animEffect>
                                  </p:childTnLst>
                                </p:cTn>
                              </p:par>
                            </p:childTnLst>
                          </p:cTn>
                        </p:par>
                      </p:childTnLst>
                    </p:cTn>
                  </p:par>
                  <p:par>
                    <p:cTn id="175" fill="hold">
                      <p:stCondLst>
                        <p:cond delay="indefinite"/>
                      </p:stCondLst>
                      <p:childTnLst>
                        <p:par>
                          <p:cTn id="176" fill="hold">
                            <p:stCondLst>
                              <p:cond delay="0"/>
                            </p:stCondLst>
                            <p:childTnLst>
                              <p:par>
                                <p:cTn id="177" presetID="10" presetClass="entr" presetSubtype="0" fill="hold" grpId="0" nodeType="clickEffect">
                                  <p:stCondLst>
                                    <p:cond delay="0"/>
                                  </p:stCondLst>
                                  <p:childTnLst>
                                    <p:set>
                                      <p:cBhvr>
                                        <p:cTn id="178" dur="1" fill="hold">
                                          <p:stCondLst>
                                            <p:cond delay="0"/>
                                          </p:stCondLst>
                                        </p:cTn>
                                        <p:tgtEl>
                                          <p:spTgt spid="125"/>
                                        </p:tgtEl>
                                        <p:attrNameLst>
                                          <p:attrName>style.visibility</p:attrName>
                                        </p:attrNameLst>
                                      </p:cBhvr>
                                      <p:to>
                                        <p:strVal val="visible"/>
                                      </p:to>
                                    </p:set>
                                    <p:animEffect transition="in" filter="fade">
                                      <p:cBhvr>
                                        <p:cTn id="179" dur="500"/>
                                        <p:tgtEl>
                                          <p:spTgt spid="125"/>
                                        </p:tgtEl>
                                      </p:cBhvr>
                                    </p:animEffect>
                                  </p:childTnLst>
                                </p:cTn>
                              </p:par>
                              <p:par>
                                <p:cTn id="180" presetID="10" presetClass="entr" presetSubtype="0" fill="hold" nodeType="withEffect">
                                  <p:stCondLst>
                                    <p:cond delay="0"/>
                                  </p:stCondLst>
                                  <p:childTnLst>
                                    <p:set>
                                      <p:cBhvr>
                                        <p:cTn id="181" dur="1" fill="hold">
                                          <p:stCondLst>
                                            <p:cond delay="0"/>
                                          </p:stCondLst>
                                        </p:cTn>
                                        <p:tgtEl>
                                          <p:spTgt spid="31"/>
                                        </p:tgtEl>
                                        <p:attrNameLst>
                                          <p:attrName>style.visibility</p:attrName>
                                        </p:attrNameLst>
                                      </p:cBhvr>
                                      <p:to>
                                        <p:strVal val="visible"/>
                                      </p:to>
                                    </p:set>
                                    <p:animEffect transition="in" filter="fade">
                                      <p:cBhvr>
                                        <p:cTn id="182" dur="500"/>
                                        <p:tgtEl>
                                          <p:spTgt spid="31"/>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3"/>
                                        </p:tgtEl>
                                        <p:attrNameLst>
                                          <p:attrName>style.visibility</p:attrName>
                                        </p:attrNameLst>
                                      </p:cBhvr>
                                      <p:to>
                                        <p:strVal val="visible"/>
                                      </p:to>
                                    </p:set>
                                    <p:animEffect transition="in" filter="fade">
                                      <p:cBhvr>
                                        <p:cTn id="185" dur="500"/>
                                        <p:tgtEl>
                                          <p:spTgt spid="3"/>
                                        </p:tgtEl>
                                      </p:cBhvr>
                                    </p:animEffect>
                                  </p:childTnLst>
                                </p:cTn>
                              </p:par>
                            </p:childTnLst>
                          </p:cTn>
                        </p:par>
                      </p:childTnLst>
                    </p:cTn>
                  </p:par>
                  <p:par>
                    <p:cTn id="186" fill="hold">
                      <p:stCondLst>
                        <p:cond delay="indefinite"/>
                      </p:stCondLst>
                      <p:childTnLst>
                        <p:par>
                          <p:cTn id="187" fill="hold">
                            <p:stCondLst>
                              <p:cond delay="0"/>
                            </p:stCondLst>
                            <p:childTnLst>
                              <p:par>
                                <p:cTn id="188" presetID="18" presetClass="entr" presetSubtype="12" fill="hold" nodeType="clickEffect">
                                  <p:stCondLst>
                                    <p:cond delay="0"/>
                                  </p:stCondLst>
                                  <p:childTnLst>
                                    <p:set>
                                      <p:cBhvr>
                                        <p:cTn id="189" dur="1" fill="hold">
                                          <p:stCondLst>
                                            <p:cond delay="0"/>
                                          </p:stCondLst>
                                        </p:cTn>
                                        <p:tgtEl>
                                          <p:spTgt spid="102"/>
                                        </p:tgtEl>
                                        <p:attrNameLst>
                                          <p:attrName>style.visibility</p:attrName>
                                        </p:attrNameLst>
                                      </p:cBhvr>
                                      <p:to>
                                        <p:strVal val="visible"/>
                                      </p:to>
                                    </p:set>
                                    <p:animEffect transition="in" filter="strips(downLeft)">
                                      <p:cBhvr>
                                        <p:cTn id="190" dur="500"/>
                                        <p:tgtEl>
                                          <p:spTgt spid="102"/>
                                        </p:tgtEl>
                                      </p:cBhvr>
                                    </p:animEffect>
                                  </p:childTnLst>
                                </p:cTn>
                              </p:par>
                              <p:par>
                                <p:cTn id="191" presetID="10" presetClass="entr" presetSubtype="0" fill="hold" nodeType="withEffect">
                                  <p:stCondLst>
                                    <p:cond delay="0"/>
                                  </p:stCondLst>
                                  <p:childTnLst>
                                    <p:set>
                                      <p:cBhvr>
                                        <p:cTn id="192" dur="1" fill="hold">
                                          <p:stCondLst>
                                            <p:cond delay="0"/>
                                          </p:stCondLst>
                                        </p:cTn>
                                        <p:tgtEl>
                                          <p:spTgt spid="103"/>
                                        </p:tgtEl>
                                        <p:attrNameLst>
                                          <p:attrName>style.visibility</p:attrName>
                                        </p:attrNameLst>
                                      </p:cBhvr>
                                      <p:to>
                                        <p:strVal val="visible"/>
                                      </p:to>
                                    </p:set>
                                    <p:animEffect transition="in" filter="fade">
                                      <p:cBhvr>
                                        <p:cTn id="193" dur="500"/>
                                        <p:tgtEl>
                                          <p:spTgt spid="103"/>
                                        </p:tgtEl>
                                      </p:cBhvr>
                                    </p:animEffect>
                                  </p:childTnLst>
                                </p:cTn>
                              </p:par>
                              <p:par>
                                <p:cTn id="194" presetID="10" presetClass="entr" presetSubtype="0" fill="hold" grpId="0" nodeType="withEffect">
                                  <p:stCondLst>
                                    <p:cond delay="0"/>
                                  </p:stCondLst>
                                  <p:childTnLst>
                                    <p:set>
                                      <p:cBhvr>
                                        <p:cTn id="195" dur="1" fill="hold">
                                          <p:stCondLst>
                                            <p:cond delay="0"/>
                                          </p:stCondLst>
                                        </p:cTn>
                                        <p:tgtEl>
                                          <p:spTgt spid="150"/>
                                        </p:tgtEl>
                                        <p:attrNameLst>
                                          <p:attrName>style.visibility</p:attrName>
                                        </p:attrNameLst>
                                      </p:cBhvr>
                                      <p:to>
                                        <p:strVal val="visible"/>
                                      </p:to>
                                    </p:set>
                                    <p:animEffect transition="in" filter="fade">
                                      <p:cBhvr>
                                        <p:cTn id="196" dur="500"/>
                                        <p:tgtEl>
                                          <p:spTgt spid="150"/>
                                        </p:tgtEl>
                                      </p:cBhvr>
                                    </p:animEffect>
                                  </p:childTnLst>
                                </p:cTn>
                              </p:par>
                              <p:par>
                                <p:cTn id="197" presetID="10" presetClass="entr" presetSubtype="0" fill="hold" grpId="0" nodeType="withEffect">
                                  <p:stCondLst>
                                    <p:cond delay="0"/>
                                  </p:stCondLst>
                                  <p:childTnLst>
                                    <p:set>
                                      <p:cBhvr>
                                        <p:cTn id="198" dur="1" fill="hold">
                                          <p:stCondLst>
                                            <p:cond delay="0"/>
                                          </p:stCondLst>
                                        </p:cTn>
                                        <p:tgtEl>
                                          <p:spTgt spid="170"/>
                                        </p:tgtEl>
                                        <p:attrNameLst>
                                          <p:attrName>style.visibility</p:attrName>
                                        </p:attrNameLst>
                                      </p:cBhvr>
                                      <p:to>
                                        <p:strVal val="visible"/>
                                      </p:to>
                                    </p:set>
                                    <p:animEffect transition="in" filter="fade">
                                      <p:cBhvr>
                                        <p:cTn id="199" dur="500"/>
                                        <p:tgtEl>
                                          <p:spTgt spid="170"/>
                                        </p:tgtEl>
                                      </p:cBhvr>
                                    </p:animEffect>
                                  </p:childTnLst>
                                </p:cTn>
                              </p:par>
                            </p:childTnLst>
                          </p:cTn>
                        </p:par>
                        <p:par>
                          <p:cTn id="200" fill="hold">
                            <p:stCondLst>
                              <p:cond delay="500"/>
                            </p:stCondLst>
                            <p:childTnLst>
                              <p:par>
                                <p:cTn id="201" presetID="10" presetClass="entr" presetSubtype="0" fill="hold" nodeType="afterEffect">
                                  <p:stCondLst>
                                    <p:cond delay="0"/>
                                  </p:stCondLst>
                                  <p:childTnLst>
                                    <p:set>
                                      <p:cBhvr>
                                        <p:cTn id="202" dur="1" fill="hold">
                                          <p:stCondLst>
                                            <p:cond delay="0"/>
                                          </p:stCondLst>
                                        </p:cTn>
                                        <p:tgtEl>
                                          <p:spTgt spid="176"/>
                                        </p:tgtEl>
                                        <p:attrNameLst>
                                          <p:attrName>style.visibility</p:attrName>
                                        </p:attrNameLst>
                                      </p:cBhvr>
                                      <p:to>
                                        <p:strVal val="visible"/>
                                      </p:to>
                                    </p:set>
                                    <p:animEffect transition="in" filter="fade">
                                      <p:cBhvr>
                                        <p:cTn id="203" dur="500"/>
                                        <p:tgtEl>
                                          <p:spTgt spid="176"/>
                                        </p:tgtEl>
                                      </p:cBhvr>
                                    </p:animEffect>
                                  </p:childTnLst>
                                </p:cTn>
                              </p:par>
                            </p:childTnLst>
                          </p:cTn>
                        </p:par>
                      </p:childTnLst>
                    </p:cTn>
                  </p:par>
                  <p:par>
                    <p:cTn id="204" fill="hold">
                      <p:stCondLst>
                        <p:cond delay="indefinite"/>
                      </p:stCondLst>
                      <p:childTnLst>
                        <p:par>
                          <p:cTn id="205" fill="hold">
                            <p:stCondLst>
                              <p:cond delay="0"/>
                            </p:stCondLst>
                            <p:childTnLst>
                              <p:par>
                                <p:cTn id="206" presetID="10" presetClass="entr" presetSubtype="0" fill="hold" nodeType="clickEffect">
                                  <p:stCondLst>
                                    <p:cond delay="0"/>
                                  </p:stCondLst>
                                  <p:childTnLst>
                                    <p:set>
                                      <p:cBhvr>
                                        <p:cTn id="207" dur="1" fill="hold">
                                          <p:stCondLst>
                                            <p:cond delay="0"/>
                                          </p:stCondLst>
                                        </p:cTn>
                                        <p:tgtEl>
                                          <p:spTgt spid="116"/>
                                        </p:tgtEl>
                                        <p:attrNameLst>
                                          <p:attrName>style.visibility</p:attrName>
                                        </p:attrNameLst>
                                      </p:cBhvr>
                                      <p:to>
                                        <p:strVal val="visible"/>
                                      </p:to>
                                    </p:set>
                                    <p:animEffect transition="in" filter="fade">
                                      <p:cBhvr>
                                        <p:cTn id="208" dur="500"/>
                                        <p:tgtEl>
                                          <p:spTgt spid="116"/>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115"/>
                                        </p:tgtEl>
                                        <p:attrNameLst>
                                          <p:attrName>style.visibility</p:attrName>
                                        </p:attrNameLst>
                                      </p:cBhvr>
                                      <p:to>
                                        <p:strVal val="visible"/>
                                      </p:to>
                                    </p:set>
                                    <p:animEffect transition="in" filter="fade">
                                      <p:cBhvr>
                                        <p:cTn id="211" dur="500"/>
                                        <p:tgtEl>
                                          <p:spTgt spid="115"/>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nodeType="clickEffect">
                                  <p:stCondLst>
                                    <p:cond delay="0"/>
                                  </p:stCondLst>
                                  <p:childTnLst>
                                    <p:set>
                                      <p:cBhvr>
                                        <p:cTn id="215" dur="1" fill="hold">
                                          <p:stCondLst>
                                            <p:cond delay="0"/>
                                          </p:stCondLst>
                                        </p:cTn>
                                        <p:tgtEl>
                                          <p:spTgt spid="114"/>
                                        </p:tgtEl>
                                        <p:attrNameLst>
                                          <p:attrName>style.visibility</p:attrName>
                                        </p:attrNameLst>
                                      </p:cBhvr>
                                      <p:to>
                                        <p:strVal val="visible"/>
                                      </p:to>
                                    </p:set>
                                    <p:animEffect transition="in" filter="fade">
                                      <p:cBhvr>
                                        <p:cTn id="216" dur="500"/>
                                        <p:tgtEl>
                                          <p:spTgt spid="11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13"/>
                                        </p:tgtEl>
                                        <p:attrNameLst>
                                          <p:attrName>style.visibility</p:attrName>
                                        </p:attrNameLst>
                                      </p:cBhvr>
                                      <p:to>
                                        <p:strVal val="visible"/>
                                      </p:to>
                                    </p:set>
                                    <p:animEffect transition="in" filter="fade">
                                      <p:cBhvr>
                                        <p:cTn id="219"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 grpId="0" animBg="1"/>
      <p:bldP spid="5" grpId="0" animBg="1"/>
      <p:bldP spid="7" grpId="0" animBg="1"/>
      <p:bldP spid="8" grpId="0" animBg="1"/>
      <p:bldP spid="9" grpId="0" animBg="1"/>
      <p:bldP spid="10" grpId="0" animBg="1"/>
      <p:bldP spid="11" grpId="0" animBg="1"/>
      <p:bldP spid="12" grpId="0" animBg="1"/>
      <p:bldP spid="13" grpId="0" animBg="1"/>
      <p:bldP spid="14" grpId="0" animBg="1"/>
      <p:bldP spid="20" grpId="0" animBg="1"/>
      <p:bldP spid="21" grpId="0" animBg="1"/>
      <p:bldP spid="22" grpId="0" animBg="1"/>
      <p:bldP spid="113" grpId="0"/>
      <p:bldP spid="115" grpId="0"/>
      <p:bldP spid="127" grpId="0"/>
      <p:bldP spid="129" grpId="0"/>
      <p:bldP spid="3" grpId="0" animBg="1"/>
      <p:bldP spid="145" grpId="0"/>
      <p:bldP spid="146" grpId="0"/>
      <p:bldP spid="163" grpId="0"/>
      <p:bldP spid="164" grpId="0"/>
      <p:bldP spid="167" grpId="0"/>
      <p:bldP spid="170" grpId="0"/>
      <p:bldP spid="90" grpId="0" animBg="1"/>
      <p:bldP spid="91" grpId="0" animBg="1"/>
      <p:bldP spid="92" grpId="0" animBg="1"/>
      <p:bldP spid="93" grpId="0" animBg="1"/>
      <p:bldP spid="94" grpId="0" animBg="1"/>
      <p:bldP spid="96" grpId="0" animBg="1"/>
      <p:bldP spid="125"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4"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6CAD84A9-839F-56BF-67CF-2B13BDA4A5A5}"/>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7A7DD689-BF39-A8F8-8AA5-6FF0EBCA0850}"/>
              </a:ext>
            </a:extLst>
          </p:cNvPr>
          <p:cNvGraphicFramePr>
            <a:graphicFrameLocks noGrp="1"/>
          </p:cNvGraphicFramePr>
          <p:nvPr/>
        </p:nvGraphicFramePr>
        <p:xfrm>
          <a:off x="5750692" y="4594435"/>
          <a:ext cx="449992"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51" name="TextBox 50">
            <a:extLst>
              <a:ext uri="{FF2B5EF4-FFF2-40B4-BE49-F238E27FC236}">
                <a16:creationId xmlns:a16="http://schemas.microsoft.com/office/drawing/2014/main" id="{94655B61-9680-11A0-1A5B-388CA440F612}"/>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7" name="Elbow Connector 56">
            <a:extLst>
              <a:ext uri="{FF2B5EF4-FFF2-40B4-BE49-F238E27FC236}">
                <a16:creationId xmlns:a16="http://schemas.microsoft.com/office/drawing/2014/main" id="{BB7F97DC-29E8-E66F-945E-8386C9859392}"/>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798558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6007699" y="5109582"/>
            <a:ext cx="0" cy="647701"/>
          </a:xfrm>
          <a:prstGeom prst="line">
            <a:avLst/>
          </a:prstGeom>
          <a:solidFill>
            <a:schemeClr val="bg1"/>
          </a:solidFill>
          <a:ln w="38100">
            <a:solidFill>
              <a:srgbClr val="F80200"/>
            </a:solidFill>
          </a:ln>
        </p:spPr>
        <p:style>
          <a:lnRef idx="1">
            <a:schemeClr val="accent4"/>
          </a:lnRef>
          <a:fillRef idx="0">
            <a:schemeClr val="accent4"/>
          </a:fillRef>
          <a:effectRef idx="0">
            <a:schemeClr val="accent4"/>
          </a:effectRef>
          <a:fontRef idx="minor">
            <a:schemeClr val="tx1"/>
          </a:fontRef>
        </p:style>
      </p:cxn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1</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st</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0</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6CAD84A9-839F-56BF-67CF-2B13BDA4A5A5}"/>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7A7DD689-BF39-A8F8-8AA5-6FF0EBCA0850}"/>
              </a:ext>
            </a:extLst>
          </p:cNvPr>
          <p:cNvGraphicFramePr>
            <a:graphicFrameLocks noGrp="1"/>
          </p:cNvGraphicFramePr>
          <p:nvPr/>
        </p:nvGraphicFramePr>
        <p:xfrm>
          <a:off x="5744830" y="5836646"/>
          <a:ext cx="449992"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7" name="TextBox 16">
            <a:extLst>
              <a:ext uri="{FF2B5EF4-FFF2-40B4-BE49-F238E27FC236}">
                <a16:creationId xmlns:a16="http://schemas.microsoft.com/office/drawing/2014/main" id="{FAF3EE61-BFB7-018F-748F-60DB5A67D9D0}"/>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28" name="Elbow Connector 27">
            <a:extLst>
              <a:ext uri="{FF2B5EF4-FFF2-40B4-BE49-F238E27FC236}">
                <a16:creationId xmlns:a16="http://schemas.microsoft.com/office/drawing/2014/main" id="{4F27F5C9-B22B-C06F-F7BF-CC09EBBC6AFE}"/>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542049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2</a:t>
                </a:r>
                <a:r>
                  <a:rPr kumimoji="0" lang="en-US" sz="1800" b="1"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nd</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1</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3" name="Rectangle 52">
            <a:extLst>
              <a:ext uri="{FF2B5EF4-FFF2-40B4-BE49-F238E27FC236}">
                <a16:creationId xmlns:a16="http://schemas.microsoft.com/office/drawing/2014/main" id="{1DD9DBF9-314C-2332-C61A-2BC894A165C5}"/>
              </a:ext>
            </a:extLst>
          </p:cNvPr>
          <p:cNvSpPr>
            <a:spLocks/>
          </p:cNvSpPr>
          <p:nvPr/>
        </p:nvSpPr>
        <p:spPr>
          <a:xfrm>
            <a:off x="6238453" y="1731287"/>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9" name="TextBox 58">
            <a:extLst>
              <a:ext uri="{FF2B5EF4-FFF2-40B4-BE49-F238E27FC236}">
                <a16:creationId xmlns:a16="http://schemas.microsoft.com/office/drawing/2014/main" id="{6E8DAA3A-93AE-A014-8E36-A4E98489F223}"/>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graphicFrame>
        <p:nvGraphicFramePr>
          <p:cNvPr id="61" name="Table 275">
            <a:extLst>
              <a:ext uri="{FF2B5EF4-FFF2-40B4-BE49-F238E27FC236}">
                <a16:creationId xmlns:a16="http://schemas.microsoft.com/office/drawing/2014/main" id="{126175A0-501A-7A56-8210-9682EAA0DB15}"/>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sp>
        <p:nvSpPr>
          <p:cNvPr id="50" name="TextBox 49">
            <a:extLst>
              <a:ext uri="{FF2B5EF4-FFF2-40B4-BE49-F238E27FC236}">
                <a16:creationId xmlns:a16="http://schemas.microsoft.com/office/drawing/2014/main" id="{D10A0BEB-3BB0-D1EE-AEAC-5694214B8CB1}"/>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1" name="Elbow Connector 50">
            <a:extLst>
              <a:ext uri="{FF2B5EF4-FFF2-40B4-BE49-F238E27FC236}">
                <a16:creationId xmlns:a16="http://schemas.microsoft.com/office/drawing/2014/main" id="{5030BC7B-E9B6-C0FF-C393-E321112D6368}"/>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148248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D6C37921-B06B-7C3D-B9D9-193D9BCC5483}"/>
              </a:ext>
            </a:extLst>
          </p:cNvPr>
          <p:cNvGrpSpPr/>
          <p:nvPr/>
        </p:nvGrpSpPr>
        <p:grpSpPr>
          <a:xfrm>
            <a:off x="6371580" y="626250"/>
            <a:ext cx="3649070" cy="1144287"/>
            <a:chOff x="6371580" y="626250"/>
            <a:chExt cx="3649070" cy="1144287"/>
          </a:xfrm>
        </p:grpSpPr>
        <p:sp>
          <p:nvSpPr>
            <p:cNvPr id="58" name="Rectangle 57">
              <a:extLst>
                <a:ext uri="{FF2B5EF4-FFF2-40B4-BE49-F238E27FC236}">
                  <a16:creationId xmlns:a16="http://schemas.microsoft.com/office/drawing/2014/main" id="{A14A0934-DAAA-4FF3-3FAA-A8B0F7F3110D}"/>
                </a:ext>
              </a:extLst>
            </p:cNvPr>
            <p:cNvSpPr/>
            <p:nvPr/>
          </p:nvSpPr>
          <p:spPr>
            <a:xfrm>
              <a:off x="7321711" y="629616"/>
              <a:ext cx="1741902" cy="92333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mn-cs"/>
              </a:endParaRPr>
            </a:p>
          </p:txBody>
        </p:sp>
        <p:grpSp>
          <p:nvGrpSpPr>
            <p:cNvPr id="63" name="Group 62">
              <a:extLst>
                <a:ext uri="{FF2B5EF4-FFF2-40B4-BE49-F238E27FC236}">
                  <a16:creationId xmlns:a16="http://schemas.microsoft.com/office/drawing/2014/main" id="{014E3DF3-21F7-7785-DBBE-3871E695E423}"/>
                </a:ext>
              </a:extLst>
            </p:cNvPr>
            <p:cNvGrpSpPr/>
            <p:nvPr/>
          </p:nvGrpSpPr>
          <p:grpSpPr>
            <a:xfrm>
              <a:off x="6371580" y="626250"/>
              <a:ext cx="3649070" cy="1144287"/>
              <a:chOff x="6371580" y="626250"/>
              <a:chExt cx="3649070" cy="1144287"/>
            </a:xfrm>
          </p:grpSpPr>
          <p:sp>
            <p:nvSpPr>
              <p:cNvPr id="49" name="TextBox 48">
                <a:extLst>
                  <a:ext uri="{FF2B5EF4-FFF2-40B4-BE49-F238E27FC236}">
                    <a16:creationId xmlns:a16="http://schemas.microsoft.com/office/drawing/2014/main" id="{EA86265D-E209-AA53-C94E-42A6B57CED0A}"/>
                  </a:ext>
                </a:extLst>
              </p:cNvPr>
              <p:cNvSpPr txBox="1"/>
              <p:nvPr/>
            </p:nvSpPr>
            <p:spPr>
              <a:xfrm>
                <a:off x="6371580" y="626250"/>
                <a:ext cx="3649070" cy="92333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Accessing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the 4th (</a:t>
                </a:r>
                <a:r>
                  <a:rPr kumimoji="0" lang="en-US" sz="1800" b="1" i="0" u="none" strike="noStrike" kern="1200" cap="none" spc="0" normalizeH="0" baseline="0" noProof="0">
                    <a:ln>
                      <a:noFill/>
                    </a:ln>
                    <a:solidFill>
                      <a:srgbClr val="1F52FF"/>
                    </a:solidFill>
                    <a:effectLst/>
                    <a:uLnTx/>
                    <a:uFillTx/>
                    <a:latin typeface="Corbel" panose="020B0503020204020204" pitchFamily="34" charset="0"/>
                    <a:ea typeface="ＭＳ Ｐゴシック" panose="020B0600070205080204" pitchFamily="34" charset="-128"/>
                    <a:cs typeface="Arial" panose="020B0604020202020204" pitchFamily="34" charset="0"/>
                  </a:rPr>
                  <a:t>3</a:t>
                </a: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 </a:t>
                </a:r>
                <a:b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br>
                <a:r>
                  <a:rPr kumimoji="0" lang="en-US" sz="1800" b="1"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prime number?</a:t>
                </a:r>
              </a:p>
            </p:txBody>
          </p:sp>
          <p:cxnSp>
            <p:nvCxnSpPr>
              <p:cNvPr id="60" name="Elbow Connector 59">
                <a:extLst>
                  <a:ext uri="{FF2B5EF4-FFF2-40B4-BE49-F238E27FC236}">
                    <a16:creationId xmlns:a16="http://schemas.microsoft.com/office/drawing/2014/main" id="{B93AF1A0-923D-4D1B-D74D-C1E5DFBE3F52}"/>
                  </a:ext>
                </a:extLst>
              </p:cNvPr>
              <p:cNvCxnSpPr>
                <a:cxnSpLocks/>
              </p:cNvCxnSpPr>
              <p:nvPr/>
            </p:nvCxnSpPr>
            <p:spPr>
              <a:xfrm flipV="1">
                <a:off x="8557395" y="1591766"/>
                <a:ext cx="256493" cy="178771"/>
              </a:xfrm>
              <a:prstGeom prst="bentConnector2">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gr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1</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166102">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hidden="1">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0526" y="245639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2" name="Table 275">
            <a:extLst>
              <a:ext uri="{FF2B5EF4-FFF2-40B4-BE49-F238E27FC236}">
                <a16:creationId xmlns:a16="http://schemas.microsoft.com/office/drawing/2014/main" id="{6425660E-7AFB-6CD3-6765-41F7B91849BF}"/>
              </a:ext>
            </a:extLst>
          </p:cNvPr>
          <p:cNvGraphicFramePr>
            <a:graphicFrameLocks noGrp="1"/>
          </p:cNvGraphicFramePr>
          <p:nvPr/>
        </p:nvGraphicFramePr>
        <p:xfrm>
          <a:off x="5296841" y="4590328"/>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75" name="TextBox 74" hidden="1">
            <a:extLst>
              <a:ext uri="{FF2B5EF4-FFF2-40B4-BE49-F238E27FC236}">
                <a16:creationId xmlns:a16="http://schemas.microsoft.com/office/drawing/2014/main" id="{A54835F2-0D49-AD9D-7B59-D26A8F2F657E}"/>
              </a:ext>
            </a:extLst>
          </p:cNvPr>
          <p:cNvSpPr txBox="1"/>
          <p:nvPr/>
        </p:nvSpPr>
        <p:spPr>
          <a:xfrm>
            <a:off x="3613556" y="80563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44" name="Rectangle 43">
            <a:extLst>
              <a:ext uri="{FF2B5EF4-FFF2-40B4-BE49-F238E27FC236}">
                <a16:creationId xmlns:a16="http://schemas.microsoft.com/office/drawing/2014/main" id="{1C86F39F-5A74-7360-171E-DA375CB7FBAC}"/>
              </a:ext>
            </a:extLst>
          </p:cNvPr>
          <p:cNvSpPr/>
          <p:nvPr/>
        </p:nvSpPr>
        <p:spPr>
          <a:xfrm>
            <a:off x="577432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92371633-5436-0B7C-DC82-452082AF548B}"/>
              </a:ext>
            </a:extLst>
          </p:cNvPr>
          <p:cNvSpPr>
            <a:spLocks/>
          </p:cNvSpPr>
          <p:nvPr/>
        </p:nvSpPr>
        <p:spPr>
          <a:xfrm>
            <a:off x="6703788" y="1735596"/>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3" name="Rectangle 52">
            <a:extLst>
              <a:ext uri="{FF2B5EF4-FFF2-40B4-BE49-F238E27FC236}">
                <a16:creationId xmlns:a16="http://schemas.microsoft.com/office/drawing/2014/main" id="{F4B9B8B8-84FC-5F9D-69ED-A6F368CD33CB}"/>
              </a:ext>
            </a:extLst>
          </p:cNvPr>
          <p:cNvSpPr>
            <a:spLocks/>
          </p:cNvSpPr>
          <p:nvPr/>
        </p:nvSpPr>
        <p:spPr>
          <a:xfrm>
            <a:off x="6238453" y="1731287"/>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7" name="TextBox 56">
            <a:extLst>
              <a:ext uri="{FF2B5EF4-FFF2-40B4-BE49-F238E27FC236}">
                <a16:creationId xmlns:a16="http://schemas.microsoft.com/office/drawing/2014/main" id="{E974D731-D99F-7367-7B46-29CB6C7E013E}"/>
              </a:ext>
            </a:extLst>
          </p:cNvPr>
          <p:cNvSpPr txBox="1"/>
          <p:nvPr/>
        </p:nvSpPr>
        <p:spPr>
          <a:xfrm>
            <a:off x="3603600" y="806400"/>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59" name="TextBox 58">
            <a:extLst>
              <a:ext uri="{FF2B5EF4-FFF2-40B4-BE49-F238E27FC236}">
                <a16:creationId xmlns:a16="http://schemas.microsoft.com/office/drawing/2014/main" id="{E993FBBA-8E55-F67F-AEE0-B6A2B6FFC2EC}"/>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61" name="Elbow Connector 60">
            <a:extLst>
              <a:ext uri="{FF2B5EF4-FFF2-40B4-BE49-F238E27FC236}">
                <a16:creationId xmlns:a16="http://schemas.microsoft.com/office/drawing/2014/main" id="{FC354EC5-7D23-B216-ACF9-14B11E143746}"/>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0163018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1690" y="2852701"/>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2" name="TextBox 41">
            <a:extLst>
              <a:ext uri="{FF2B5EF4-FFF2-40B4-BE49-F238E27FC236}">
                <a16:creationId xmlns:a16="http://schemas.microsoft.com/office/drawing/2014/main" id="{94FA8F60-FB12-ED2A-1185-D1C32819EBD5}"/>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4" name="Elbow Connector 43">
            <a:extLst>
              <a:ext uri="{FF2B5EF4-FFF2-40B4-BE49-F238E27FC236}">
                <a16:creationId xmlns:a16="http://schemas.microsoft.com/office/drawing/2014/main" id="{0E30AD85-D66D-E03C-58EE-96EE725550F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293962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44E90B4-D238-9C23-497E-9BA056F02923}"/>
              </a:ext>
            </a:extLst>
          </p:cNvPr>
          <p:cNvSpPr/>
          <p:nvPr/>
        </p:nvSpPr>
        <p:spPr>
          <a:xfrm>
            <a:off x="5306775"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237217"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3107" y="4596447"/>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58" name="Table 275">
            <a:extLst>
              <a:ext uri="{FF2B5EF4-FFF2-40B4-BE49-F238E27FC236}">
                <a16:creationId xmlns:a16="http://schemas.microsoft.com/office/drawing/2014/main" id="{0FA397C7-34DA-F6FD-474D-7030F53B27E0}"/>
              </a:ext>
            </a:extLst>
          </p:cNvPr>
          <p:cNvGraphicFramePr>
            <a:graphicFrameLocks noGrp="1"/>
          </p:cNvGraphicFramePr>
          <p:nvPr/>
        </p:nvGraphicFramePr>
        <p:xfrm>
          <a:off x="5294190" y="4601831"/>
          <a:ext cx="452186" cy="431836"/>
        </p:xfrm>
        <a:graphic>
          <a:graphicData uri="http://schemas.openxmlformats.org/drawingml/2006/table">
            <a:tbl>
              <a:tblPr firstRow="1" bandRow="1">
                <a:tableStyleId>{5940675A-B579-460E-94D1-54222C63F5DA}</a:tableStyleId>
              </a:tblPr>
              <a:tblGrid>
                <a:gridCol w="452186">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198242" y="4601831"/>
          <a:ext cx="445625" cy="431836"/>
        </p:xfrm>
        <a:graphic>
          <a:graphicData uri="http://schemas.openxmlformats.org/drawingml/2006/table">
            <a:tbl>
              <a:tblPr firstRow="1" bandRow="1">
                <a:tableStyleId>{5940675A-B579-460E-94D1-54222C63F5DA}</a:tableStyleId>
              </a:tblPr>
              <a:tblGrid>
                <a:gridCol w="445625">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39" name="TextBox 38">
            <a:extLst>
              <a:ext uri="{FF2B5EF4-FFF2-40B4-BE49-F238E27FC236}">
                <a16:creationId xmlns:a16="http://schemas.microsoft.com/office/drawing/2014/main" id="{A4BBA772-E58C-25DF-A149-F58D0AD9FE07}"/>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3" name="Elbow Connector 52">
            <a:extLst>
              <a:ext uri="{FF2B5EF4-FFF2-40B4-BE49-F238E27FC236}">
                <a16:creationId xmlns:a16="http://schemas.microsoft.com/office/drawing/2014/main" id="{D21910A7-8803-8F40-B93D-479E884B33C1}"/>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2044781"/>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fade">
                                      <p:cBhvr>
                                        <p:cTn id="10" dur="500"/>
                                        <p:tgtEl>
                                          <p:spTgt spid="6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300"/>
                                        <p:tgtEl>
                                          <p:spTgt spid="42"/>
                                        </p:tgtEl>
                                      </p:cBhvr>
                                    </p:animEffect>
                                  </p:childTnLst>
                                </p:cTn>
                              </p:par>
                            </p:childTnLst>
                          </p:cTn>
                        </p:par>
                        <p:par>
                          <p:cTn id="16" fill="hold">
                            <p:stCondLst>
                              <p:cond delay="300"/>
                            </p:stCondLst>
                            <p:childTnLst>
                              <p:par>
                                <p:cTn id="17" presetID="10"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300"/>
                                        <p:tgtEl>
                                          <p:spTgt spid="44"/>
                                        </p:tgtEl>
                                      </p:cBhvr>
                                    </p:animEffect>
                                  </p:childTnLst>
                                </p:cTn>
                              </p:par>
                            </p:childTnLst>
                          </p:cTn>
                        </p:par>
                        <p:par>
                          <p:cTn id="20" fill="hold">
                            <p:stCondLst>
                              <p:cond delay="600"/>
                            </p:stCondLst>
                            <p:childTnLst>
                              <p:par>
                                <p:cTn id="21" presetID="10" presetClass="entr" presetSubtype="0" fill="hold" grpId="0" nodeType="after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fade">
                                      <p:cBhvr>
                                        <p:cTn id="23" dur="300"/>
                                        <p:tgtEl>
                                          <p:spTgt spid="49"/>
                                        </p:tgtEl>
                                      </p:cBhvr>
                                    </p:animEffect>
                                  </p:childTnLst>
                                </p:cTn>
                              </p:par>
                            </p:childTnLst>
                          </p:cTn>
                        </p:par>
                        <p:par>
                          <p:cTn id="24" fill="hold">
                            <p:stCondLst>
                              <p:cond delay="900"/>
                            </p:stCondLst>
                            <p:childTnLst>
                              <p:par>
                                <p:cTn id="25" presetID="10" presetClass="entr" presetSubtype="0" fill="hold" grpId="0" nodeType="after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fade">
                                      <p:cBhvr>
                                        <p:cTn id="27" dur="3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9" grpId="0" animBg="1"/>
      <p:bldP spid="51"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01DA1C2F-782B-F892-B834-0679DC39492C}"/>
              </a:ext>
            </a:extLst>
          </p:cNvPr>
          <p:cNvCxnSpPr>
            <a:cxnSpLocks/>
          </p:cNvCxnSpPr>
          <p:nvPr/>
        </p:nvCxnSpPr>
        <p:spPr>
          <a:xfrm>
            <a:off x="5515720" y="5112234"/>
            <a:ext cx="0" cy="657352"/>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1E781B67-2E06-1D8A-8974-976C22A359BE}"/>
              </a:ext>
            </a:extLst>
          </p:cNvPr>
          <p:cNvCxnSpPr>
            <a:cxnSpLocks/>
          </p:cNvCxnSpPr>
          <p:nvPr/>
        </p:nvCxnSpPr>
        <p:spPr>
          <a:xfrm>
            <a:off x="6414620" y="5112195"/>
            <a:ext cx="0" cy="657391"/>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2</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44E90B4-D238-9C23-497E-9BA056F02923}"/>
              </a:ext>
            </a:extLst>
          </p:cNvPr>
          <p:cNvSpPr/>
          <p:nvPr/>
        </p:nvSpPr>
        <p:spPr>
          <a:xfrm>
            <a:off x="5306775"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237217" y="1729428"/>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3107" y="4596447"/>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58" name="Table 275">
            <a:extLst>
              <a:ext uri="{FF2B5EF4-FFF2-40B4-BE49-F238E27FC236}">
                <a16:creationId xmlns:a16="http://schemas.microsoft.com/office/drawing/2014/main" id="{0FA397C7-34DA-F6FD-474D-7030F53B27E0}"/>
              </a:ext>
            </a:extLst>
          </p:cNvPr>
          <p:cNvGraphicFramePr>
            <a:graphicFrameLocks noGrp="1"/>
          </p:cNvGraphicFramePr>
          <p:nvPr/>
        </p:nvGraphicFramePr>
        <p:xfrm>
          <a:off x="5289377" y="5842536"/>
          <a:ext cx="450060" cy="431836"/>
        </p:xfrm>
        <a:graphic>
          <a:graphicData uri="http://schemas.openxmlformats.org/drawingml/2006/table">
            <a:tbl>
              <a:tblPr firstRow="1" bandRow="1">
                <a:tableStyleId>{5940675A-B579-460E-94D1-54222C63F5DA}</a:tableStyleId>
              </a:tblPr>
              <a:tblGrid>
                <a:gridCol w="450060">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200932" y="5842536"/>
          <a:ext cx="428686" cy="431836"/>
        </p:xfrm>
        <a:graphic>
          <a:graphicData uri="http://schemas.openxmlformats.org/drawingml/2006/table">
            <a:tbl>
              <a:tblPr firstRow="1" bandRow="1">
                <a:tableStyleId>{5940675A-B579-460E-94D1-54222C63F5DA}</a:tableStyleId>
              </a:tblPr>
              <a:tblGrid>
                <a:gridCol w="428686">
                  <a:extLst>
                    <a:ext uri="{9D8B030D-6E8A-4147-A177-3AD203B41FA5}">
                      <a16:colId xmlns:a16="http://schemas.microsoft.com/office/drawing/2014/main" val="4227494446"/>
                    </a:ext>
                  </a:extLst>
                </a:gridCol>
              </a:tblGrid>
              <a:tr h="431836">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cxnSp>
        <p:nvCxnSpPr>
          <p:cNvPr id="16" name="Elbow Connector 15">
            <a:extLst>
              <a:ext uri="{FF2B5EF4-FFF2-40B4-BE49-F238E27FC236}">
                <a16:creationId xmlns:a16="http://schemas.microsoft.com/office/drawing/2014/main" id="{B681FDDF-4A4D-B565-C6BA-B2E31BE5FEFA}"/>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1BBCADDB-2C8A-B6DF-64EF-0BD200FB6392}"/>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spTree>
    <p:extLst>
      <p:ext uri="{BB962C8B-B14F-4D97-AF65-F5344CB8AC3E}">
        <p14:creationId xmlns:p14="http://schemas.microsoft.com/office/powerpoint/2010/main" val="3656652484"/>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2749" y="3251985"/>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2" name="TextBox 41">
            <a:extLst>
              <a:ext uri="{FF2B5EF4-FFF2-40B4-BE49-F238E27FC236}">
                <a16:creationId xmlns:a16="http://schemas.microsoft.com/office/drawing/2014/main" id="{CDF1BB71-BBE3-ED47-87E4-F6CEED2DD998}"/>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4" name="Elbow Connector 43">
            <a:extLst>
              <a:ext uri="{FF2B5EF4-FFF2-40B4-BE49-F238E27FC236}">
                <a16:creationId xmlns:a16="http://schemas.microsoft.com/office/drawing/2014/main" id="{40D3056F-0546-F0E2-FA52-E7A7A535D13F}"/>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442390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92749" y="4618506"/>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44" name="TextBox 43">
            <a:extLst>
              <a:ext uri="{FF2B5EF4-FFF2-40B4-BE49-F238E27FC236}">
                <a16:creationId xmlns:a16="http://schemas.microsoft.com/office/drawing/2014/main" id="{649A2B28-0B6A-1EBC-23BD-F7FED0AC2D1B}"/>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9" name="Elbow Connector 48">
            <a:extLst>
              <a:ext uri="{FF2B5EF4-FFF2-40B4-BE49-F238E27FC236}">
                <a16:creationId xmlns:a16="http://schemas.microsoft.com/office/drawing/2014/main" id="{692C39D6-E62B-0C37-E766-3237DF6936C1}"/>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6243484"/>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3</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graphicFrame>
        <p:nvGraphicFramePr>
          <p:cNvPr id="2" name="Table 275">
            <a:extLst>
              <a:ext uri="{FF2B5EF4-FFF2-40B4-BE49-F238E27FC236}">
                <a16:creationId xmlns:a16="http://schemas.microsoft.com/office/drawing/2014/main" id="{F33BC4AD-3B1B-2EF3-C96B-80CD4D672F26}"/>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704829"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cxnSp>
        <p:nvCxnSpPr>
          <p:cNvPr id="39" name="Straight Connector 38">
            <a:extLst>
              <a:ext uri="{FF2B5EF4-FFF2-40B4-BE49-F238E27FC236}">
                <a16:creationId xmlns:a16="http://schemas.microsoft.com/office/drawing/2014/main" id="{0788DB41-2F4F-F0BE-EDFA-DD518815F61A}"/>
              </a:ext>
            </a:extLst>
          </p:cNvPr>
          <p:cNvCxnSpPr>
            <a:cxnSpLocks/>
          </p:cNvCxnSpPr>
          <p:nvPr/>
        </p:nvCxnSpPr>
        <p:spPr>
          <a:xfrm rot="5400000" flipH="1">
            <a:off x="5043784" y="3295028"/>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53" name="Straight Connector 52">
            <a:extLst>
              <a:ext uri="{FF2B5EF4-FFF2-40B4-BE49-F238E27FC236}">
                <a16:creationId xmlns:a16="http://schemas.microsoft.com/office/drawing/2014/main" id="{CBA1B380-E5CF-878D-0C01-33367B57B20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57" name="Rectangle 56">
            <a:extLst>
              <a:ext uri="{FF2B5EF4-FFF2-40B4-BE49-F238E27FC236}">
                <a16:creationId xmlns:a16="http://schemas.microsoft.com/office/drawing/2014/main" id="{A0FE0F04-CB70-63E2-8391-C7AD5EE7AE6B}"/>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59" name="Rectangle 58">
            <a:extLst>
              <a:ext uri="{FF2B5EF4-FFF2-40B4-BE49-F238E27FC236}">
                <a16:creationId xmlns:a16="http://schemas.microsoft.com/office/drawing/2014/main" id="{6049C2BC-922E-373C-59FE-F36F95C4A9D1}"/>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2</a:t>
            </a: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62" name="Table 275">
            <a:extLst>
              <a:ext uri="{FF2B5EF4-FFF2-40B4-BE49-F238E27FC236}">
                <a16:creationId xmlns:a16="http://schemas.microsoft.com/office/drawing/2014/main" id="{798DEEFD-8F33-EF72-BB5D-96F19EBDAE8B}"/>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63" name="Rectangle 62">
            <a:extLst>
              <a:ext uri="{FF2B5EF4-FFF2-40B4-BE49-F238E27FC236}">
                <a16:creationId xmlns:a16="http://schemas.microsoft.com/office/drawing/2014/main" id="{5A477D21-33B7-5A26-E257-89EE36038008}"/>
              </a:ext>
            </a:extLst>
          </p:cNvPr>
          <p:cNvSpPr>
            <a:spLocks/>
          </p:cNvSpPr>
          <p:nvPr/>
        </p:nvSpPr>
        <p:spPr>
          <a:xfrm>
            <a:off x="5305613"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66" name="Rectangle 65">
            <a:extLst>
              <a:ext uri="{FF2B5EF4-FFF2-40B4-BE49-F238E27FC236}">
                <a16:creationId xmlns:a16="http://schemas.microsoft.com/office/drawing/2014/main" id="{A8973704-B3B8-B45F-413E-83C53CF8BB36}"/>
              </a:ext>
            </a:extLst>
          </p:cNvPr>
          <p:cNvSpPr>
            <a:spLocks/>
          </p:cNvSpPr>
          <p:nvPr/>
        </p:nvSpPr>
        <p:spPr>
          <a:xfrm>
            <a:off x="6236055" y="1722794"/>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7" name="Table 275">
            <a:extLst>
              <a:ext uri="{FF2B5EF4-FFF2-40B4-BE49-F238E27FC236}">
                <a16:creationId xmlns:a16="http://schemas.microsoft.com/office/drawing/2014/main" id="{FBC603E3-98EB-1F90-D2E7-34285F36F3C6}"/>
              </a:ext>
            </a:extLst>
          </p:cNvPr>
          <p:cNvGraphicFramePr>
            <a:graphicFrameLocks noGrp="1"/>
          </p:cNvGraphicFramePr>
          <p:nvPr/>
        </p:nvGraphicFramePr>
        <p:xfrm>
          <a:off x="5292749" y="4618506"/>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5" name="TextBox 4">
            <a:extLst>
              <a:ext uri="{FF2B5EF4-FFF2-40B4-BE49-F238E27FC236}">
                <a16:creationId xmlns:a16="http://schemas.microsoft.com/office/drawing/2014/main" id="{8F07413E-5760-B826-E33F-9DFE01F17068}"/>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12" name="Elbow Connector 11">
            <a:extLst>
              <a:ext uri="{FF2B5EF4-FFF2-40B4-BE49-F238E27FC236}">
                <a16:creationId xmlns:a16="http://schemas.microsoft.com/office/drawing/2014/main" id="{05FD02F3-B399-BE3E-C3D2-DF81C6CE52A7}"/>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465685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300"/>
                                        <p:tgtEl>
                                          <p:spTgt spid="63"/>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childTnLst>
                          </p:cTn>
                        </p:par>
                        <p:par>
                          <p:cTn id="12" fill="hold">
                            <p:stCondLst>
                              <p:cond delay="6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300"/>
                                        <p:tgtEl>
                                          <p:spTgt spid="66"/>
                                        </p:tgtEl>
                                      </p:cBhvr>
                                    </p:animEffect>
                                  </p:childTnLst>
                                </p:cTn>
                              </p:par>
                            </p:childTnLst>
                          </p:cTn>
                        </p:par>
                        <p:par>
                          <p:cTn id="16" fill="hold">
                            <p:stCondLst>
                              <p:cond delay="900"/>
                            </p:stCondLst>
                            <p:childTnLst>
                              <p:par>
                                <p:cTn id="17" presetID="10" presetClass="entr" presetSubtype="0" fill="hold" grpId="0" nodeType="after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3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51" grpId="0" animBg="1"/>
      <p:bldP spid="63" grpId="0" animBg="1"/>
      <p:bldP spid="6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1AD4B4-B279-0747-9C44-DF1A419ACBFC}"/>
              </a:ext>
            </a:extLst>
          </p:cNvPr>
          <p:cNvSpPr>
            <a:spLocks noGrp="1"/>
          </p:cNvSpPr>
          <p:nvPr>
            <p:ph type="title"/>
          </p:nvPr>
        </p:nvSpPr>
        <p:spPr/>
        <p:txBody>
          <a:bodyPr/>
          <a:lstStyle/>
          <a:p>
            <a:r>
              <a:rPr lang="en-US" dirty="0">
                <a:latin typeface="Cambria" panose="02040503050406030204" pitchFamily="18" charset="0"/>
              </a:rPr>
              <a:t>DRAM Cell Operation</a:t>
            </a:r>
          </a:p>
        </p:txBody>
      </p:sp>
      <p:cxnSp>
        <p:nvCxnSpPr>
          <p:cNvPr id="4" name="Straight Connector 3">
            <a:extLst>
              <a:ext uri="{FF2B5EF4-FFF2-40B4-BE49-F238E27FC236}">
                <a16:creationId xmlns:a16="http://schemas.microsoft.com/office/drawing/2014/main" id="{B876BB91-B7AF-D446-8C5F-9C16B05D260A}"/>
              </a:ext>
            </a:extLst>
          </p:cNvPr>
          <p:cNvCxnSpPr>
            <a:cxnSpLocks/>
          </p:cNvCxnSpPr>
          <p:nvPr/>
        </p:nvCxnSpPr>
        <p:spPr>
          <a:xfrm>
            <a:off x="1650748" y="1871628"/>
            <a:ext cx="2121132"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0D7C555-5D92-1141-9689-7E4F09F15839}"/>
              </a:ext>
            </a:extLst>
          </p:cNvPr>
          <p:cNvCxnSpPr>
            <a:cxnSpLocks/>
          </p:cNvCxnSpPr>
          <p:nvPr/>
        </p:nvCxnSpPr>
        <p:spPr>
          <a:xfrm flipV="1">
            <a:off x="3413960" y="1871628"/>
            <a:ext cx="0" cy="217285"/>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59A1EB0-B769-7342-AD5E-458137845468}"/>
              </a:ext>
            </a:extLst>
          </p:cNvPr>
          <p:cNvCxnSpPr>
            <a:cxnSpLocks/>
          </p:cNvCxnSpPr>
          <p:nvPr/>
        </p:nvCxnSpPr>
        <p:spPr>
          <a:xfrm>
            <a:off x="4493811" y="2212009"/>
            <a:ext cx="0" cy="2433981"/>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4F7D819-1095-4744-AD66-7E0ADEEDCDB2}"/>
              </a:ext>
            </a:extLst>
          </p:cNvPr>
          <p:cNvCxnSpPr>
            <a:cxnSpLocks/>
          </p:cNvCxnSpPr>
          <p:nvPr/>
        </p:nvCxnSpPr>
        <p:spPr>
          <a:xfrm>
            <a:off x="2274226" y="2579509"/>
            <a:ext cx="0" cy="279715"/>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DF116BA3-7A32-1F48-84AB-906C66D5468D}"/>
              </a:ext>
            </a:extLst>
          </p:cNvPr>
          <p:cNvSpPr/>
          <p:nvPr/>
        </p:nvSpPr>
        <p:spPr>
          <a:xfrm>
            <a:off x="2129709" y="2799106"/>
            <a:ext cx="267330" cy="474921"/>
          </a:xfrm>
          <a:prstGeom prst="rect">
            <a:avLst/>
          </a:prstGeom>
          <a:solidFill>
            <a:srgbClr val="F2F2F2"/>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25" name="Rectangle 24">
            <a:extLst>
              <a:ext uri="{FF2B5EF4-FFF2-40B4-BE49-F238E27FC236}">
                <a16:creationId xmlns:a16="http://schemas.microsoft.com/office/drawing/2014/main" id="{AAA3F4CD-C2CB-D745-A72F-12FC7B0B358B}"/>
              </a:ext>
            </a:extLst>
          </p:cNvPr>
          <p:cNvSpPr/>
          <p:nvPr/>
        </p:nvSpPr>
        <p:spPr>
          <a:xfrm>
            <a:off x="1538039" y="1504872"/>
            <a:ext cx="118333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mbria" panose="02040503050406030204" pitchFamily="18" charset="0"/>
                <a:ea typeface="+mn-ea"/>
                <a:cs typeface="Arial" panose="020B0604020202020204" pitchFamily="34" charset="0"/>
              </a:rPr>
              <a:t>wordline</a:t>
            </a:r>
            <a:endPar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26" name="Rectangle 25">
            <a:extLst>
              <a:ext uri="{FF2B5EF4-FFF2-40B4-BE49-F238E27FC236}">
                <a16:creationId xmlns:a16="http://schemas.microsoft.com/office/drawing/2014/main" id="{78C372AC-EB48-0C4B-9738-5B0AC0C06329}"/>
              </a:ext>
            </a:extLst>
          </p:cNvPr>
          <p:cNvSpPr/>
          <p:nvPr/>
        </p:nvSpPr>
        <p:spPr>
          <a:xfrm>
            <a:off x="4512401" y="2459114"/>
            <a:ext cx="889987"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bitline</a:t>
            </a:r>
          </a:p>
        </p:txBody>
      </p:sp>
      <p:grpSp>
        <p:nvGrpSpPr>
          <p:cNvPr id="41" name="Group 40">
            <a:extLst>
              <a:ext uri="{FF2B5EF4-FFF2-40B4-BE49-F238E27FC236}">
                <a16:creationId xmlns:a16="http://schemas.microsoft.com/office/drawing/2014/main" id="{C5C6A92A-9B09-0241-8F7E-C962D924E2FD}"/>
              </a:ext>
            </a:extLst>
          </p:cNvPr>
          <p:cNvGrpSpPr/>
          <p:nvPr/>
        </p:nvGrpSpPr>
        <p:grpSpPr>
          <a:xfrm>
            <a:off x="3053300" y="2088913"/>
            <a:ext cx="718580" cy="492321"/>
            <a:chOff x="2582265" y="1509876"/>
            <a:chExt cx="718580" cy="492321"/>
          </a:xfrm>
        </p:grpSpPr>
        <p:cxnSp>
          <p:nvCxnSpPr>
            <p:cNvPr id="17" name="Straight Connector 16">
              <a:extLst>
                <a:ext uri="{FF2B5EF4-FFF2-40B4-BE49-F238E27FC236}">
                  <a16:creationId xmlns:a16="http://schemas.microsoft.com/office/drawing/2014/main" id="{C6D149B2-DD50-6547-AD78-1C5D5ECA7AC5}"/>
                </a:ext>
              </a:extLst>
            </p:cNvPr>
            <p:cNvCxnSpPr>
              <a:cxnSpLocks/>
            </p:cNvCxnSpPr>
            <p:nvPr/>
          </p:nvCxnSpPr>
          <p:spPr>
            <a:xfrm>
              <a:off x="2582265" y="1993157"/>
              <a:ext cx="19041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2AD2FA7-CD4C-E940-A5BF-E6B1E0444286}"/>
                </a:ext>
              </a:extLst>
            </p:cNvPr>
            <p:cNvCxnSpPr>
              <a:cxnSpLocks/>
            </p:cNvCxnSpPr>
            <p:nvPr/>
          </p:nvCxnSpPr>
          <p:spPr>
            <a:xfrm flipV="1">
              <a:off x="2765866" y="1632972"/>
              <a:ext cx="0" cy="36750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B8192FE-EAD2-AB47-80A3-CAA59ECB74EB}"/>
                </a:ext>
              </a:extLst>
            </p:cNvPr>
            <p:cNvCxnSpPr>
              <a:cxnSpLocks/>
            </p:cNvCxnSpPr>
            <p:nvPr/>
          </p:nvCxnSpPr>
          <p:spPr>
            <a:xfrm>
              <a:off x="2751236" y="1509876"/>
              <a:ext cx="383377"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0C027D5-62D9-804A-B008-EAB389D025DB}"/>
                </a:ext>
              </a:extLst>
            </p:cNvPr>
            <p:cNvCxnSpPr>
              <a:cxnSpLocks/>
            </p:cNvCxnSpPr>
            <p:nvPr/>
          </p:nvCxnSpPr>
          <p:spPr>
            <a:xfrm flipV="1">
              <a:off x="3126800" y="1634697"/>
              <a:ext cx="0" cy="36750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28E12E6-8AF9-9743-AF46-43967901B631}"/>
                </a:ext>
              </a:extLst>
            </p:cNvPr>
            <p:cNvCxnSpPr>
              <a:cxnSpLocks/>
            </p:cNvCxnSpPr>
            <p:nvPr/>
          </p:nvCxnSpPr>
          <p:spPr>
            <a:xfrm>
              <a:off x="2750738" y="1634697"/>
              <a:ext cx="383377"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1A16EC40-E71F-6C48-AEDC-911C05D25CB5}"/>
                </a:ext>
              </a:extLst>
            </p:cNvPr>
            <p:cNvCxnSpPr>
              <a:cxnSpLocks/>
            </p:cNvCxnSpPr>
            <p:nvPr/>
          </p:nvCxnSpPr>
          <p:spPr>
            <a:xfrm>
              <a:off x="3110427" y="2000472"/>
              <a:ext cx="190418" cy="0"/>
            </a:xfrm>
            <a:prstGeom prst="line">
              <a:avLst/>
            </a:prstGeom>
            <a:ln w="28575">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42" name="Straight Connector 41">
            <a:extLst>
              <a:ext uri="{FF2B5EF4-FFF2-40B4-BE49-F238E27FC236}">
                <a16:creationId xmlns:a16="http://schemas.microsoft.com/office/drawing/2014/main" id="{A05A6062-B612-364E-8068-00E1FE69E0FA}"/>
              </a:ext>
            </a:extLst>
          </p:cNvPr>
          <p:cNvCxnSpPr>
            <a:cxnSpLocks/>
          </p:cNvCxnSpPr>
          <p:nvPr/>
        </p:nvCxnSpPr>
        <p:spPr>
          <a:xfrm>
            <a:off x="2263374" y="2568775"/>
            <a:ext cx="885135"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2D6B04B8-7B43-C04C-88CA-66E99030DF45}"/>
              </a:ext>
            </a:extLst>
          </p:cNvPr>
          <p:cNvCxnSpPr>
            <a:cxnSpLocks/>
          </p:cNvCxnSpPr>
          <p:nvPr/>
        </p:nvCxnSpPr>
        <p:spPr>
          <a:xfrm>
            <a:off x="3605150" y="2568775"/>
            <a:ext cx="885135"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8138CB4B-0FC2-5241-8D60-B4F9D3C7C432}"/>
              </a:ext>
            </a:extLst>
          </p:cNvPr>
          <p:cNvSpPr/>
          <p:nvPr/>
        </p:nvSpPr>
        <p:spPr>
          <a:xfrm>
            <a:off x="4297263" y="4590400"/>
            <a:ext cx="386041" cy="400099"/>
          </a:xfrm>
          <a:prstGeom prst="rect">
            <a:avLst/>
          </a:prstGeom>
          <a:solidFill>
            <a:srgbClr val="EEDD88"/>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53894945-3CF6-8744-99C8-D5C07F3F63B7}"/>
              </a:ext>
            </a:extLst>
          </p:cNvPr>
          <p:cNvSpPr/>
          <p:nvPr/>
        </p:nvSpPr>
        <p:spPr>
          <a:xfrm>
            <a:off x="2129708" y="2993520"/>
            <a:ext cx="267329" cy="279715"/>
          </a:xfrm>
          <a:prstGeom prst="rect">
            <a:avLst/>
          </a:prstGeom>
          <a:solidFill>
            <a:srgbClr val="8DBAE4"/>
          </a:solidFill>
          <a:ln w="1905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mbria" panose="02040503050406030204" pitchFamily="18" charset="0"/>
              <a:ea typeface="+mn-ea"/>
              <a:cs typeface="+mn-cs"/>
            </a:endParaRPr>
          </a:p>
        </p:txBody>
      </p:sp>
      <p:sp>
        <p:nvSpPr>
          <p:cNvPr id="48" name="Rectangle 47">
            <a:extLst>
              <a:ext uri="{FF2B5EF4-FFF2-40B4-BE49-F238E27FC236}">
                <a16:creationId xmlns:a16="http://schemas.microsoft.com/office/drawing/2014/main" id="{9718E3CF-B984-7C40-BFE4-FF51CF8E177E}"/>
              </a:ext>
            </a:extLst>
          </p:cNvPr>
          <p:cNvSpPr/>
          <p:nvPr/>
        </p:nvSpPr>
        <p:spPr>
          <a:xfrm>
            <a:off x="3534280" y="4957901"/>
            <a:ext cx="1956241" cy="707886"/>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sense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amplifier</a:t>
            </a:r>
          </a:p>
        </p:txBody>
      </p:sp>
      <p:cxnSp>
        <p:nvCxnSpPr>
          <p:cNvPr id="49" name="Straight Connector 48">
            <a:extLst>
              <a:ext uri="{FF2B5EF4-FFF2-40B4-BE49-F238E27FC236}">
                <a16:creationId xmlns:a16="http://schemas.microsoft.com/office/drawing/2014/main" id="{E226F868-F3B0-AA42-910F-F1302B6C1B4F}"/>
              </a:ext>
            </a:extLst>
          </p:cNvPr>
          <p:cNvCxnSpPr>
            <a:cxnSpLocks/>
          </p:cNvCxnSpPr>
          <p:nvPr/>
        </p:nvCxnSpPr>
        <p:spPr>
          <a:xfrm>
            <a:off x="2176335" y="4790449"/>
            <a:ext cx="2121132" cy="0"/>
          </a:xfrm>
          <a:prstGeom prst="line">
            <a:avLst/>
          </a:prstGeom>
          <a:ln w="190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0" name="Rectangle 49">
            <a:extLst>
              <a:ext uri="{FF2B5EF4-FFF2-40B4-BE49-F238E27FC236}">
                <a16:creationId xmlns:a16="http://schemas.microsoft.com/office/drawing/2014/main" id="{C0AF0DFF-A137-A643-8FD6-61FB3F4EFA23}"/>
              </a:ext>
            </a:extLst>
          </p:cNvPr>
          <p:cNvSpPr/>
          <p:nvPr/>
        </p:nvSpPr>
        <p:spPr>
          <a:xfrm>
            <a:off x="2097589" y="4726639"/>
            <a:ext cx="912429" cy="400110"/>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enable</a:t>
            </a:r>
          </a:p>
        </p:txBody>
      </p:sp>
      <p:sp>
        <p:nvSpPr>
          <p:cNvPr id="51" name="Rectangle 50">
            <a:extLst>
              <a:ext uri="{FF2B5EF4-FFF2-40B4-BE49-F238E27FC236}">
                <a16:creationId xmlns:a16="http://schemas.microsoft.com/office/drawing/2014/main" id="{9E30FCA3-C348-BA4A-BF74-2A1617DA46BF}"/>
              </a:ext>
            </a:extLst>
          </p:cNvPr>
          <p:cNvSpPr/>
          <p:nvPr/>
        </p:nvSpPr>
        <p:spPr>
          <a:xfrm>
            <a:off x="900288" y="2670833"/>
            <a:ext cx="1201931"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storage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capacitor</a:t>
            </a:r>
          </a:p>
        </p:txBody>
      </p:sp>
      <p:sp>
        <p:nvSpPr>
          <p:cNvPr id="52" name="Rectangle 51">
            <a:extLst>
              <a:ext uri="{FF2B5EF4-FFF2-40B4-BE49-F238E27FC236}">
                <a16:creationId xmlns:a16="http://schemas.microsoft.com/office/drawing/2014/main" id="{BD949B28-3604-3447-A0C2-9F29EEDA90FC}"/>
              </a:ext>
            </a:extLst>
          </p:cNvPr>
          <p:cNvSpPr/>
          <p:nvPr/>
        </p:nvSpPr>
        <p:spPr>
          <a:xfrm>
            <a:off x="2805664" y="2542279"/>
            <a:ext cx="1279517" cy="707886"/>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access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transistor</a:t>
            </a:r>
          </a:p>
        </p:txBody>
      </p:sp>
      <p:sp>
        <p:nvSpPr>
          <p:cNvPr id="54" name="Rectangle 53">
            <a:extLst>
              <a:ext uri="{FF2B5EF4-FFF2-40B4-BE49-F238E27FC236}">
                <a16:creationId xmlns:a16="http://schemas.microsoft.com/office/drawing/2014/main" id="{B7AB7C4B-C8E9-D74B-ADEB-148C8F36FC2C}"/>
              </a:ext>
            </a:extLst>
          </p:cNvPr>
          <p:cNvSpPr/>
          <p:nvPr/>
        </p:nvSpPr>
        <p:spPr>
          <a:xfrm>
            <a:off x="4047715" y="1816912"/>
            <a:ext cx="885135" cy="400110"/>
          </a:xfrm>
          <a:prstGeom prst="rect">
            <a:avLst/>
          </a:prstGeom>
          <a:noFill/>
          <a:ln w="12700">
            <a:noFill/>
            <a:prstDash val="sysDot"/>
          </a:ln>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mbria" panose="02040503050406030204" pitchFamily="18" charset="0"/>
                <a:ea typeface="+mn-ea"/>
                <a:cs typeface="Arial" panose="020B0604020202020204" pitchFamily="34" charset="0"/>
              </a:rPr>
              <a:t>½ V</a:t>
            </a:r>
            <a:r>
              <a:rPr kumimoji="0" lang="en-US" sz="2000" b="0" i="0" u="none" strike="noStrike" kern="1200" cap="none" spc="0" normalizeH="0" baseline="-25000" noProof="0" dirty="0">
                <a:ln>
                  <a:noFill/>
                </a:ln>
                <a:solidFill>
                  <a:prstClr val="black"/>
                </a:solidFill>
                <a:effectLst/>
                <a:uLnTx/>
                <a:uFillTx/>
                <a:latin typeface="Cambria" panose="02040503050406030204" pitchFamily="18" charset="0"/>
                <a:ea typeface="+mn-ea"/>
                <a:cs typeface="Arial" panose="020B0604020202020204" pitchFamily="34" charset="0"/>
              </a:rPr>
              <a:t>DD</a:t>
            </a:r>
          </a:p>
        </p:txBody>
      </p:sp>
      <p:sp>
        <p:nvSpPr>
          <p:cNvPr id="55" name="Rectangle 54">
            <a:extLst>
              <a:ext uri="{FF2B5EF4-FFF2-40B4-BE49-F238E27FC236}">
                <a16:creationId xmlns:a16="http://schemas.microsoft.com/office/drawing/2014/main" id="{942A8A97-C9E1-8049-87EB-228314CADB8D}"/>
              </a:ext>
            </a:extLst>
          </p:cNvPr>
          <p:cNvSpPr/>
          <p:nvPr/>
        </p:nvSpPr>
        <p:spPr>
          <a:xfrm>
            <a:off x="6181952" y="2708121"/>
            <a:ext cx="2743855"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1. ACTIVATE (ACT)</a:t>
            </a:r>
          </a:p>
        </p:txBody>
      </p:sp>
      <p:sp>
        <p:nvSpPr>
          <p:cNvPr id="56" name="Rectangle 55">
            <a:extLst>
              <a:ext uri="{FF2B5EF4-FFF2-40B4-BE49-F238E27FC236}">
                <a16:creationId xmlns:a16="http://schemas.microsoft.com/office/drawing/2014/main" id="{7536BD8D-7F68-4948-B677-91B0C2C7573C}"/>
              </a:ext>
            </a:extLst>
          </p:cNvPr>
          <p:cNvSpPr/>
          <p:nvPr/>
        </p:nvSpPr>
        <p:spPr>
          <a:xfrm>
            <a:off x="6181953" y="3446942"/>
            <a:ext cx="2743867"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2. READ/WRITE </a:t>
            </a:r>
          </a:p>
        </p:txBody>
      </p:sp>
      <p:sp>
        <p:nvSpPr>
          <p:cNvPr id="57" name="Rectangle 56">
            <a:extLst>
              <a:ext uri="{FF2B5EF4-FFF2-40B4-BE49-F238E27FC236}">
                <a16:creationId xmlns:a16="http://schemas.microsoft.com/office/drawing/2014/main" id="{71359808-CEC7-2B46-B695-D033BE865F77}"/>
              </a:ext>
            </a:extLst>
          </p:cNvPr>
          <p:cNvSpPr/>
          <p:nvPr/>
        </p:nvSpPr>
        <p:spPr>
          <a:xfrm>
            <a:off x="6181953" y="4185763"/>
            <a:ext cx="2743868" cy="404637"/>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Cambria" panose="02040503050406030204" pitchFamily="18" charset="0"/>
                <a:ea typeface="+mn-ea"/>
                <a:cs typeface="+mn-cs"/>
              </a:rPr>
              <a:t>3. PRECHARGE (PRE)</a:t>
            </a:r>
          </a:p>
        </p:txBody>
      </p:sp>
    </p:spTree>
    <p:extLst>
      <p:ext uri="{BB962C8B-B14F-4D97-AF65-F5344CB8AC3E}">
        <p14:creationId xmlns:p14="http://schemas.microsoft.com/office/powerpoint/2010/main" val="168705611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4F55892D-F829-1FC6-94CF-7204C63F8EB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14" name="Straight Connector 13">
            <a:extLst>
              <a:ext uri="{FF2B5EF4-FFF2-40B4-BE49-F238E27FC236}">
                <a16:creationId xmlns:a16="http://schemas.microsoft.com/office/drawing/2014/main" id="{E65ADB8B-E7D5-CC71-7D28-06DEDEE97FE9}"/>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5" name="Straight Connector 44">
            <a:extLst>
              <a:ext uri="{FF2B5EF4-FFF2-40B4-BE49-F238E27FC236}">
                <a16:creationId xmlns:a16="http://schemas.microsoft.com/office/drawing/2014/main" id="{89C1CC0F-521D-7468-5B21-5D065B5C0AAC}"/>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46" name="Straight Connector 45">
            <a:extLst>
              <a:ext uri="{FF2B5EF4-FFF2-40B4-BE49-F238E27FC236}">
                <a16:creationId xmlns:a16="http://schemas.microsoft.com/office/drawing/2014/main" id="{A3BF5155-D76B-0F51-84F0-F9C02F239946}"/>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sp>
        <p:nvSpPr>
          <p:cNvPr id="82" name="Rectangle 81">
            <a:extLst>
              <a:ext uri="{FF2B5EF4-FFF2-40B4-BE49-F238E27FC236}">
                <a16:creationId xmlns:a16="http://schemas.microsoft.com/office/drawing/2014/main" id="{62BDDE6A-4739-7DE9-17E3-D3F0466696F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83" name="Rectangle 82">
            <a:extLst>
              <a:ext uri="{FF2B5EF4-FFF2-40B4-BE49-F238E27FC236}">
                <a16:creationId xmlns:a16="http://schemas.microsoft.com/office/drawing/2014/main" id="{0AB9FB35-61EA-83FA-E6A5-94C08C60E54A}"/>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84" name="Rectangle 83">
            <a:extLst>
              <a:ext uri="{FF2B5EF4-FFF2-40B4-BE49-F238E27FC236}">
                <a16:creationId xmlns:a16="http://schemas.microsoft.com/office/drawing/2014/main" id="{FF1258C3-D9FB-0C18-2D3C-A98C5A7E0564}"/>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85" name="Rectangle 84">
            <a:extLst>
              <a:ext uri="{FF2B5EF4-FFF2-40B4-BE49-F238E27FC236}">
                <a16:creationId xmlns:a16="http://schemas.microsoft.com/office/drawing/2014/main" id="{CF06D91A-016B-D11C-864D-895C394BB662}"/>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39" name="Table 275">
            <a:extLst>
              <a:ext uri="{FF2B5EF4-FFF2-40B4-BE49-F238E27FC236}">
                <a16:creationId xmlns:a16="http://schemas.microsoft.com/office/drawing/2014/main" id="{AE5A250C-6243-27C7-CB43-5BA2E4893154}"/>
              </a:ext>
            </a:extLst>
          </p:cNvPr>
          <p:cNvGraphicFramePr>
            <a:graphicFrameLocks noGrp="1"/>
          </p:cNvGraphicFramePr>
          <p:nvPr/>
        </p:nvGraphicFramePr>
        <p:xfrm>
          <a:off x="5289819" y="3657552"/>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aphicFrame>
        <p:nvGraphicFramePr>
          <p:cNvPr id="44" name="Table 275">
            <a:extLst>
              <a:ext uri="{FF2B5EF4-FFF2-40B4-BE49-F238E27FC236}">
                <a16:creationId xmlns:a16="http://schemas.microsoft.com/office/drawing/2014/main" id="{64439993-E4C2-2AB5-3670-977C347856B0}"/>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2" name="TextBox 1">
            <a:extLst>
              <a:ext uri="{FF2B5EF4-FFF2-40B4-BE49-F238E27FC236}">
                <a16:creationId xmlns:a16="http://schemas.microsoft.com/office/drawing/2014/main" id="{113E2982-63BB-04EE-DCBD-290C4E131A5A}"/>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42" name="Elbow Connector 41">
            <a:extLst>
              <a:ext uri="{FF2B5EF4-FFF2-40B4-BE49-F238E27FC236}">
                <a16:creationId xmlns:a16="http://schemas.microsoft.com/office/drawing/2014/main" id="{C6816B29-D5F8-5088-8E03-E54927D2FB8D}"/>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123030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6" name="Straight Connector 65">
            <a:extLst>
              <a:ext uri="{FF2B5EF4-FFF2-40B4-BE49-F238E27FC236}">
                <a16:creationId xmlns:a16="http://schemas.microsoft.com/office/drawing/2014/main" id="{AD553274-7A1E-4230-00B8-3C28AAA4D4FB}"/>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7" name="Straight Connector 66">
            <a:extLst>
              <a:ext uri="{FF2B5EF4-FFF2-40B4-BE49-F238E27FC236}">
                <a16:creationId xmlns:a16="http://schemas.microsoft.com/office/drawing/2014/main" id="{97E7C732-F9C6-98DB-B38C-07912D355EB0}"/>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68" name="Straight Connector 67">
            <a:extLst>
              <a:ext uri="{FF2B5EF4-FFF2-40B4-BE49-F238E27FC236}">
                <a16:creationId xmlns:a16="http://schemas.microsoft.com/office/drawing/2014/main" id="{F7505D37-1168-F8B7-CAE6-80E6A6AAD615}"/>
              </a:ext>
            </a:extLst>
          </p:cNvPr>
          <p:cNvCxnSpPr>
            <a:cxnSpLocks/>
          </p:cNvCxnSpPr>
          <p:nvPr/>
        </p:nvCxnSpPr>
        <p:spPr>
          <a:xfrm rot="5400000" flipH="1">
            <a:off x="5043784"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9" name="Straight Connector 68">
            <a:extLst>
              <a:ext uri="{FF2B5EF4-FFF2-40B4-BE49-F238E27FC236}">
                <a16:creationId xmlns:a16="http://schemas.microsoft.com/office/drawing/2014/main" id="{94DA2CE2-6A3B-E849-1186-4BD47B5E5CEB}"/>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72" name="Rectangle 71">
            <a:extLst>
              <a:ext uri="{FF2B5EF4-FFF2-40B4-BE49-F238E27FC236}">
                <a16:creationId xmlns:a16="http://schemas.microsoft.com/office/drawing/2014/main" id="{C494C289-5CD7-9327-0DB3-8CDB23D73352}"/>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75" name="Rectangle 74">
            <a:extLst>
              <a:ext uri="{FF2B5EF4-FFF2-40B4-BE49-F238E27FC236}">
                <a16:creationId xmlns:a16="http://schemas.microsoft.com/office/drawing/2014/main" id="{A54E24EC-A176-4B65-7AA9-D7487B23ED3D}"/>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76" name="Rectangle 75">
            <a:extLst>
              <a:ext uri="{FF2B5EF4-FFF2-40B4-BE49-F238E27FC236}">
                <a16:creationId xmlns:a16="http://schemas.microsoft.com/office/drawing/2014/main" id="{3348A4A1-6271-52CB-7D2F-921C15A5585B}"/>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77" name="Rectangle 76">
            <a:extLst>
              <a:ext uri="{FF2B5EF4-FFF2-40B4-BE49-F238E27FC236}">
                <a16:creationId xmlns:a16="http://schemas.microsoft.com/office/drawing/2014/main" id="{9EC1D4EA-C2E5-07DD-C05B-1C11969447C5}"/>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63" name="Table 275">
            <a:extLst>
              <a:ext uri="{FF2B5EF4-FFF2-40B4-BE49-F238E27FC236}">
                <a16:creationId xmlns:a16="http://schemas.microsoft.com/office/drawing/2014/main" id="{C327EE3D-C243-BFF9-AB70-66BCA8F31A4D}"/>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graphicFrame>
        <p:nvGraphicFramePr>
          <p:cNvPr id="57" name="Table 275">
            <a:extLst>
              <a:ext uri="{FF2B5EF4-FFF2-40B4-BE49-F238E27FC236}">
                <a16:creationId xmlns:a16="http://schemas.microsoft.com/office/drawing/2014/main" id="{5FDDDD92-579A-3304-C17A-0057D457E6A5}"/>
              </a:ext>
            </a:extLst>
          </p:cNvPr>
          <p:cNvGraphicFramePr>
            <a:graphicFrameLocks noGrp="1"/>
          </p:cNvGraphicFramePr>
          <p:nvPr/>
        </p:nvGraphicFramePr>
        <p:xfrm>
          <a:off x="5297596" y="4582557"/>
          <a:ext cx="1800000" cy="43775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37756">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9" name="Table 275">
            <a:extLst>
              <a:ext uri="{FF2B5EF4-FFF2-40B4-BE49-F238E27FC236}">
                <a16:creationId xmlns:a16="http://schemas.microsoft.com/office/drawing/2014/main" id="{2A7B8F27-C6F1-EEEE-A6FC-15E4ADE13A41}"/>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504728428"/>
                  </a:ext>
                </a:extLst>
              </a:tr>
            </a:tbl>
          </a:graphicData>
        </a:graphic>
      </p:graphicFrame>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grpSp>
        <p:nvGrpSpPr>
          <p:cNvPr id="16" name="Group 15">
            <a:extLst>
              <a:ext uri="{FF2B5EF4-FFF2-40B4-BE49-F238E27FC236}">
                <a16:creationId xmlns:a16="http://schemas.microsoft.com/office/drawing/2014/main" id="{5B03AEA4-1D6D-2A02-F28E-1BE0E4D10B9C}"/>
              </a:ext>
            </a:extLst>
          </p:cNvPr>
          <p:cNvGrpSpPr/>
          <p:nvPr/>
        </p:nvGrpSpPr>
        <p:grpSpPr>
          <a:xfrm>
            <a:off x="5408073" y="5120617"/>
            <a:ext cx="173332" cy="648969"/>
            <a:chOff x="2521758" y="3054797"/>
            <a:chExt cx="64008" cy="188069"/>
          </a:xfrm>
        </p:grpSpPr>
        <p:cxnSp>
          <p:nvCxnSpPr>
            <p:cNvPr id="29" name="Straight Connector 28">
              <a:extLst>
                <a:ext uri="{FF2B5EF4-FFF2-40B4-BE49-F238E27FC236}">
                  <a16:creationId xmlns:a16="http://schemas.microsoft.com/office/drawing/2014/main" id="{56411DE6-322D-76E3-294D-9E5A2FA79FF8}"/>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1" name="Straight Connector 30">
              <a:extLst>
                <a:ext uri="{FF2B5EF4-FFF2-40B4-BE49-F238E27FC236}">
                  <a16:creationId xmlns:a16="http://schemas.microsoft.com/office/drawing/2014/main" id="{6001E9C3-356E-AE87-FFA4-05FFDFC51AF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32" name="Straight Connector 31">
              <a:extLst>
                <a:ext uri="{FF2B5EF4-FFF2-40B4-BE49-F238E27FC236}">
                  <a16:creationId xmlns:a16="http://schemas.microsoft.com/office/drawing/2014/main" id="{6291C3A9-C7BF-6832-8EBF-7A977669D976}"/>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7" name="Group 16">
            <a:extLst>
              <a:ext uri="{FF2B5EF4-FFF2-40B4-BE49-F238E27FC236}">
                <a16:creationId xmlns:a16="http://schemas.microsoft.com/office/drawing/2014/main" id="{FDD767DD-4EAE-2CA4-A7CE-A5CF80FEF08C}"/>
              </a:ext>
            </a:extLst>
          </p:cNvPr>
          <p:cNvGrpSpPr/>
          <p:nvPr/>
        </p:nvGrpSpPr>
        <p:grpSpPr>
          <a:xfrm>
            <a:off x="5837030" y="5109582"/>
            <a:ext cx="173332" cy="648969"/>
            <a:chOff x="2521758" y="3054797"/>
            <a:chExt cx="64008" cy="188069"/>
          </a:xfrm>
        </p:grpSpPr>
        <p:cxnSp>
          <p:nvCxnSpPr>
            <p:cNvPr id="26" name="Straight Connector 25">
              <a:extLst>
                <a:ext uri="{FF2B5EF4-FFF2-40B4-BE49-F238E27FC236}">
                  <a16:creationId xmlns:a16="http://schemas.microsoft.com/office/drawing/2014/main" id="{E2764FA7-945D-6ACC-4476-AB0E702C8F95}"/>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7" name="Straight Connector 26">
              <a:extLst>
                <a:ext uri="{FF2B5EF4-FFF2-40B4-BE49-F238E27FC236}">
                  <a16:creationId xmlns:a16="http://schemas.microsoft.com/office/drawing/2014/main" id="{9DA23700-D9EA-5D46-34FC-D8C81067954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8" name="Straight Connector 27">
              <a:extLst>
                <a:ext uri="{FF2B5EF4-FFF2-40B4-BE49-F238E27FC236}">
                  <a16:creationId xmlns:a16="http://schemas.microsoft.com/office/drawing/2014/main" id="{65F5F5EB-C469-F183-795C-3CF3D5200AE9}"/>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8" name="Group 17">
            <a:extLst>
              <a:ext uri="{FF2B5EF4-FFF2-40B4-BE49-F238E27FC236}">
                <a16:creationId xmlns:a16="http://schemas.microsoft.com/office/drawing/2014/main" id="{5C2F244F-AD02-F297-C498-C497F46F443E}"/>
              </a:ext>
            </a:extLst>
          </p:cNvPr>
          <p:cNvGrpSpPr/>
          <p:nvPr/>
        </p:nvGrpSpPr>
        <p:grpSpPr>
          <a:xfrm>
            <a:off x="6248380" y="5108314"/>
            <a:ext cx="173332" cy="648969"/>
            <a:chOff x="2521758" y="3054797"/>
            <a:chExt cx="64008" cy="188069"/>
          </a:xfrm>
        </p:grpSpPr>
        <p:cxnSp>
          <p:nvCxnSpPr>
            <p:cNvPr id="23" name="Straight Connector 22">
              <a:extLst>
                <a:ext uri="{FF2B5EF4-FFF2-40B4-BE49-F238E27FC236}">
                  <a16:creationId xmlns:a16="http://schemas.microsoft.com/office/drawing/2014/main" id="{9F9C2302-8BFC-2113-6E2C-ACFF464016E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4" name="Straight Connector 23">
              <a:extLst>
                <a:ext uri="{FF2B5EF4-FFF2-40B4-BE49-F238E27FC236}">
                  <a16:creationId xmlns:a16="http://schemas.microsoft.com/office/drawing/2014/main" id="{7FE804DF-ACC9-5681-9141-E12E98F04E3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5" name="Straight Connector 24">
              <a:extLst>
                <a:ext uri="{FF2B5EF4-FFF2-40B4-BE49-F238E27FC236}">
                  <a16:creationId xmlns:a16="http://schemas.microsoft.com/office/drawing/2014/main" id="{011A845C-4B36-622D-79D2-2EEC712480E0}"/>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19" name="Group 18">
            <a:extLst>
              <a:ext uri="{FF2B5EF4-FFF2-40B4-BE49-F238E27FC236}">
                <a16:creationId xmlns:a16="http://schemas.microsoft.com/office/drawing/2014/main" id="{D60879E2-DF9F-933F-7EBD-BAA733433234}"/>
              </a:ext>
            </a:extLst>
          </p:cNvPr>
          <p:cNvGrpSpPr/>
          <p:nvPr/>
        </p:nvGrpSpPr>
        <p:grpSpPr>
          <a:xfrm>
            <a:off x="6672336" y="5120617"/>
            <a:ext cx="173332" cy="648969"/>
            <a:chOff x="2521758" y="3054797"/>
            <a:chExt cx="64008" cy="188069"/>
          </a:xfrm>
        </p:grpSpPr>
        <p:cxnSp>
          <p:nvCxnSpPr>
            <p:cNvPr id="20" name="Straight Connector 19">
              <a:extLst>
                <a:ext uri="{FF2B5EF4-FFF2-40B4-BE49-F238E27FC236}">
                  <a16:creationId xmlns:a16="http://schemas.microsoft.com/office/drawing/2014/main" id="{98070522-1F0D-F9D0-1868-64E7D1BD153B}"/>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1" name="Straight Connector 20">
              <a:extLst>
                <a:ext uri="{FF2B5EF4-FFF2-40B4-BE49-F238E27FC236}">
                  <a16:creationId xmlns:a16="http://schemas.microsoft.com/office/drawing/2014/main" id="{A7BC7AE7-4BBB-BD85-E12B-FD544420F3F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22" name="Straight Connector 21">
              <a:extLst>
                <a:ext uri="{FF2B5EF4-FFF2-40B4-BE49-F238E27FC236}">
                  <a16:creationId xmlns:a16="http://schemas.microsoft.com/office/drawing/2014/main" id="{8B1EFA1E-657A-E290-1E60-D94A0BF19A73}"/>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9D14E65-9366-2144-7050-648A3219DAB2}"/>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49" name="Rectangle 48">
            <a:extLst>
              <a:ext uri="{FF2B5EF4-FFF2-40B4-BE49-F238E27FC236}">
                <a16:creationId xmlns:a16="http://schemas.microsoft.com/office/drawing/2014/main" id="{32CF4084-0343-3B8E-4E78-0EEFB84B1A99}"/>
              </a:ext>
            </a:extLst>
          </p:cNvPr>
          <p:cNvSpPr/>
          <p:nvPr/>
        </p:nvSpPr>
        <p:spPr>
          <a:xfrm>
            <a:off x="6702747" y="1729463"/>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2338C925-EB0C-FED6-B6EA-69A0D7B6D4C8}"/>
              </a:ext>
            </a:extLst>
          </p:cNvPr>
          <p:cNvSpPr>
            <a:spLocks/>
          </p:cNvSpPr>
          <p:nvPr/>
        </p:nvSpPr>
        <p:spPr>
          <a:xfrm>
            <a:off x="6240117" y="1730622"/>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61" name="Table 275">
            <a:extLst>
              <a:ext uri="{FF2B5EF4-FFF2-40B4-BE49-F238E27FC236}">
                <a16:creationId xmlns:a16="http://schemas.microsoft.com/office/drawing/2014/main" id="{A860B7FC-75E9-351E-810D-49359C324738}"/>
              </a:ext>
            </a:extLst>
          </p:cNvPr>
          <p:cNvGraphicFramePr>
            <a:graphicFrameLocks noGrp="1"/>
          </p:cNvGraphicFramePr>
          <p:nvPr/>
        </p:nvGraphicFramePr>
        <p:xfrm>
          <a:off x="6647782" y="4582627"/>
          <a:ext cx="442021" cy="445962"/>
        </p:xfrm>
        <a:graphic>
          <a:graphicData uri="http://schemas.openxmlformats.org/drawingml/2006/table">
            <a:tbl>
              <a:tblPr firstRow="1" bandRow="1">
                <a:tableStyleId>{5940675A-B579-460E-94D1-54222C63F5DA}</a:tableStyleId>
              </a:tblPr>
              <a:tblGrid>
                <a:gridCol w="442021">
                  <a:extLst>
                    <a:ext uri="{9D8B030D-6E8A-4147-A177-3AD203B41FA5}">
                      <a16:colId xmlns:a16="http://schemas.microsoft.com/office/drawing/2014/main" val="4227494446"/>
                    </a:ext>
                  </a:extLst>
                </a:gridCol>
              </a:tblGrid>
              <a:tr h="445962">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62" name="Rectangle 61">
            <a:extLst>
              <a:ext uri="{FF2B5EF4-FFF2-40B4-BE49-F238E27FC236}">
                <a16:creationId xmlns:a16="http://schemas.microsoft.com/office/drawing/2014/main" id="{269F0211-B0B2-C901-2219-669DF132CC7C}"/>
              </a:ext>
            </a:extLst>
          </p:cNvPr>
          <p:cNvSpPr>
            <a:spLocks/>
          </p:cNvSpPr>
          <p:nvPr/>
        </p:nvSpPr>
        <p:spPr>
          <a:xfrm>
            <a:off x="5299602"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2" name="TextBox 1">
            <a:extLst>
              <a:ext uri="{FF2B5EF4-FFF2-40B4-BE49-F238E27FC236}">
                <a16:creationId xmlns:a16="http://schemas.microsoft.com/office/drawing/2014/main" id="{0F9B672E-3CBD-6F98-A136-9B81D012EBDF}"/>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 name="Elbow Connector 4">
            <a:extLst>
              <a:ext uri="{FF2B5EF4-FFF2-40B4-BE49-F238E27FC236}">
                <a16:creationId xmlns:a16="http://schemas.microsoft.com/office/drawing/2014/main" id="{F93781A9-E976-BD16-E47D-3CC8DE045129}"/>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8192466"/>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5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fade">
                                      <p:cBhvr>
                                        <p:cTn id="12" dur="300"/>
                                        <p:tgtEl>
                                          <p:spTgt spid="62"/>
                                        </p:tgtEl>
                                      </p:cBhvr>
                                    </p:animEffect>
                                  </p:childTnLst>
                                </p:cTn>
                              </p:par>
                            </p:childTnLst>
                          </p:cTn>
                        </p:par>
                        <p:par>
                          <p:cTn id="13" fill="hold">
                            <p:stCondLst>
                              <p:cond delay="300"/>
                            </p:stCondLst>
                            <p:childTnLst>
                              <p:par>
                                <p:cTn id="14" presetID="10" presetClass="entr" presetSubtype="0" fill="hold" grpId="0"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fade">
                                      <p:cBhvr>
                                        <p:cTn id="16" dur="300"/>
                                        <p:tgtEl>
                                          <p:spTgt spid="44"/>
                                        </p:tgtEl>
                                      </p:cBhvr>
                                    </p:animEffect>
                                  </p:childTnLst>
                                </p:cTn>
                              </p:par>
                            </p:childTnLst>
                          </p:cTn>
                        </p:par>
                        <p:par>
                          <p:cTn id="17" fill="hold">
                            <p:stCondLst>
                              <p:cond delay="600"/>
                            </p:stCondLst>
                            <p:childTnLst>
                              <p:par>
                                <p:cTn id="18" presetID="10" presetClass="entr" presetSubtype="0" fill="hold" grpId="0" nodeType="after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300"/>
                                        <p:tgtEl>
                                          <p:spTgt spid="51"/>
                                        </p:tgtEl>
                                      </p:cBhvr>
                                    </p:animEffect>
                                  </p:childTnLst>
                                </p:cTn>
                              </p:par>
                            </p:childTnLst>
                          </p:cTn>
                        </p:par>
                        <p:par>
                          <p:cTn id="21" fill="hold">
                            <p:stCondLst>
                              <p:cond delay="900"/>
                            </p:stCondLst>
                            <p:childTnLst>
                              <p:par>
                                <p:cTn id="22" presetID="10" presetClass="entr" presetSubtype="0" fill="hold" grpId="0" nodeType="after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3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9" grpId="0" animBg="1"/>
      <p:bldP spid="51" grpId="0" animBg="1"/>
      <p:bldP spid="62"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0" name="Straight Connector 89">
            <a:extLst>
              <a:ext uri="{FF2B5EF4-FFF2-40B4-BE49-F238E27FC236}">
                <a16:creationId xmlns:a16="http://schemas.microsoft.com/office/drawing/2014/main" id="{CED28A97-1327-4654-BAD1-B304AF9B7A46}"/>
              </a:ext>
            </a:extLst>
          </p:cNvPr>
          <p:cNvCxnSpPr>
            <a:cxnSpLocks/>
          </p:cNvCxnSpPr>
          <p:nvPr/>
        </p:nvCxnSpPr>
        <p:spPr>
          <a:xfrm rot="5400000" flipH="1">
            <a:off x="5043784" y="3295028"/>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1" name="Straight Connector 90">
            <a:extLst>
              <a:ext uri="{FF2B5EF4-FFF2-40B4-BE49-F238E27FC236}">
                <a16:creationId xmlns:a16="http://schemas.microsoft.com/office/drawing/2014/main" id="{28FF9B2A-4C06-7CF7-B923-DFAA77F73227}"/>
              </a:ext>
            </a:extLst>
          </p:cNvPr>
          <p:cNvCxnSpPr>
            <a:cxnSpLocks/>
          </p:cNvCxnSpPr>
          <p:nvPr/>
        </p:nvCxnSpPr>
        <p:spPr>
          <a:xfrm rot="5400000" flipH="1">
            <a:off x="5043784" y="3673964"/>
            <a:ext cx="3963" cy="274320"/>
          </a:xfrm>
          <a:prstGeom prst="line">
            <a:avLst/>
          </a:prstGeom>
          <a:solidFill>
            <a:schemeClr val="bg1"/>
          </a:solidFill>
          <a:ln w="38100">
            <a:solidFill>
              <a:srgbClr val="FE0000"/>
            </a:solidFill>
          </a:ln>
        </p:spPr>
        <p:style>
          <a:lnRef idx="1">
            <a:schemeClr val="accent4"/>
          </a:lnRef>
          <a:fillRef idx="0">
            <a:schemeClr val="accent4"/>
          </a:fillRef>
          <a:effectRef idx="0">
            <a:schemeClr val="accent4"/>
          </a:effectRef>
          <a:fontRef idx="minor">
            <a:schemeClr val="tx1"/>
          </a:fontRef>
        </p:style>
      </p:cxnSp>
      <p:cxnSp>
        <p:nvCxnSpPr>
          <p:cNvPr id="93" name="Straight Connector 92">
            <a:extLst>
              <a:ext uri="{FF2B5EF4-FFF2-40B4-BE49-F238E27FC236}">
                <a16:creationId xmlns:a16="http://schemas.microsoft.com/office/drawing/2014/main" id="{09B3F347-2EA7-E7F5-10C9-8A7E31578AC9}"/>
              </a:ext>
            </a:extLst>
          </p:cNvPr>
          <p:cNvCxnSpPr>
            <a:cxnSpLocks/>
          </p:cNvCxnSpPr>
          <p:nvPr/>
        </p:nvCxnSpPr>
        <p:spPr>
          <a:xfrm rot="5400000" flipH="1">
            <a:off x="5043785" y="2512001"/>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94" name="Straight Connector 93">
            <a:extLst>
              <a:ext uri="{FF2B5EF4-FFF2-40B4-BE49-F238E27FC236}">
                <a16:creationId xmlns:a16="http://schemas.microsoft.com/office/drawing/2014/main" id="{40C5E7B3-87EA-2417-E7D8-447E9E88AC0C}"/>
              </a:ext>
            </a:extLst>
          </p:cNvPr>
          <p:cNvCxnSpPr>
            <a:cxnSpLocks/>
          </p:cNvCxnSpPr>
          <p:nvPr/>
        </p:nvCxnSpPr>
        <p:spPr>
          <a:xfrm rot="5400000" flipH="1">
            <a:off x="5043785" y="2898164"/>
            <a:ext cx="3963" cy="274320"/>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sp>
        <p:nvSpPr>
          <p:cNvPr id="95" name="Rectangle 94">
            <a:extLst>
              <a:ext uri="{FF2B5EF4-FFF2-40B4-BE49-F238E27FC236}">
                <a16:creationId xmlns:a16="http://schemas.microsoft.com/office/drawing/2014/main" id="{48370A5F-117D-2853-70C8-A13CC6AA9038}"/>
              </a:ext>
            </a:extLst>
          </p:cNvPr>
          <p:cNvSpPr/>
          <p:nvPr/>
        </p:nvSpPr>
        <p:spPr>
          <a:xfrm>
            <a:off x="4935550" y="240016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0</a:t>
            </a:r>
          </a:p>
        </p:txBody>
      </p:sp>
      <p:sp>
        <p:nvSpPr>
          <p:cNvPr id="97" name="Rectangle 96">
            <a:extLst>
              <a:ext uri="{FF2B5EF4-FFF2-40B4-BE49-F238E27FC236}">
                <a16:creationId xmlns:a16="http://schemas.microsoft.com/office/drawing/2014/main" id="{924A2EBA-3ABD-12E1-C7F7-2108109ECA74}"/>
              </a:ext>
            </a:extLst>
          </p:cNvPr>
          <p:cNvSpPr/>
          <p:nvPr/>
        </p:nvSpPr>
        <p:spPr>
          <a:xfrm>
            <a:off x="4935550" y="2766371"/>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1</a:t>
            </a:r>
          </a:p>
        </p:txBody>
      </p:sp>
      <p:sp>
        <p:nvSpPr>
          <p:cNvPr id="98" name="Rectangle 97">
            <a:extLst>
              <a:ext uri="{FF2B5EF4-FFF2-40B4-BE49-F238E27FC236}">
                <a16:creationId xmlns:a16="http://schemas.microsoft.com/office/drawing/2014/main" id="{606FCF41-3893-ED96-C177-23E4244F1FFD}"/>
              </a:ext>
            </a:extLst>
          </p:cNvPr>
          <p:cNvSpPr/>
          <p:nvPr/>
        </p:nvSpPr>
        <p:spPr>
          <a:xfrm>
            <a:off x="4934718" y="3156622"/>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F52FF"/>
                </a:solidFill>
                <a:effectLst/>
                <a:uLnTx/>
                <a:uFillTx/>
                <a:latin typeface="Corbel" panose="020B0503020204020204" pitchFamily="34" charset="0"/>
                <a:ea typeface="+mn-ea"/>
                <a:cs typeface="+mn-cs"/>
              </a:rPr>
              <a:t>2</a:t>
            </a:r>
          </a:p>
        </p:txBody>
      </p:sp>
      <p:sp>
        <p:nvSpPr>
          <p:cNvPr id="101" name="Rectangle 100">
            <a:extLst>
              <a:ext uri="{FF2B5EF4-FFF2-40B4-BE49-F238E27FC236}">
                <a16:creationId xmlns:a16="http://schemas.microsoft.com/office/drawing/2014/main" id="{CEFE363B-AF3B-8F90-A6B1-B34EA8D8F2DA}"/>
              </a:ext>
            </a:extLst>
          </p:cNvPr>
          <p:cNvSpPr/>
          <p:nvPr/>
        </p:nvSpPr>
        <p:spPr>
          <a:xfrm>
            <a:off x="4934491" y="3505647"/>
            <a:ext cx="281575" cy="248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E0000"/>
                </a:solidFill>
                <a:effectLst/>
                <a:uLnTx/>
                <a:uFillTx/>
                <a:latin typeface="Corbel" panose="020B0503020204020204" pitchFamily="34" charset="0"/>
                <a:ea typeface="+mn-ea"/>
                <a:cs typeface="+mn-cs"/>
              </a:rPr>
              <a:t>3</a:t>
            </a:r>
          </a:p>
        </p:txBody>
      </p:sp>
      <p:cxnSp>
        <p:nvCxnSpPr>
          <p:cNvPr id="53" name="Straight Connector 52">
            <a:extLst>
              <a:ext uri="{FF2B5EF4-FFF2-40B4-BE49-F238E27FC236}">
                <a16:creationId xmlns:a16="http://schemas.microsoft.com/office/drawing/2014/main" id="{1E781B67-2E06-1D8A-8974-976C22A359BE}"/>
              </a:ext>
            </a:extLst>
          </p:cNvPr>
          <p:cNvCxnSpPr>
            <a:cxnSpLocks/>
          </p:cNvCxnSpPr>
          <p:nvPr/>
        </p:nvCxnSpPr>
        <p:spPr>
          <a:xfrm>
            <a:off x="6841024" y="5096245"/>
            <a:ext cx="0" cy="657391"/>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92" name="TextBox 91">
            <a:extLst>
              <a:ext uri="{FF2B5EF4-FFF2-40B4-BE49-F238E27FC236}">
                <a16:creationId xmlns:a16="http://schemas.microsoft.com/office/drawing/2014/main" id="{F0912C0E-F66C-CC78-E512-3C50625CE485}"/>
              </a:ext>
            </a:extLst>
          </p:cNvPr>
          <p:cNvSpPr txBox="1"/>
          <p:nvPr/>
        </p:nvSpPr>
        <p:spPr>
          <a:xfrm>
            <a:off x="2778847" y="2451714"/>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pLUTo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0000"/>
                </a:solidFill>
                <a:effectLst/>
                <a:uLnTx/>
                <a:uFillTx/>
                <a:latin typeface="Corbel" panose="020B0503020204020204" pitchFamily="34" charset="0"/>
                <a:ea typeface="ＭＳ Ｐゴシック" panose="020B0600070205080204" pitchFamily="34" charset="-128"/>
                <a:cs typeface="Arial" panose="020B0604020202020204" pitchFamily="34" charset="0"/>
              </a:rPr>
              <a:t>row sweep</a:t>
            </a:r>
          </a:p>
        </p:txBody>
      </p:sp>
      <p:sp>
        <p:nvSpPr>
          <p:cNvPr id="70" name="Rectangle 69">
            <a:extLst>
              <a:ext uri="{FF2B5EF4-FFF2-40B4-BE49-F238E27FC236}">
                <a16:creationId xmlns:a16="http://schemas.microsoft.com/office/drawing/2014/main" id="{4F87D1AE-C9E8-030A-A3DD-CE41E1CA8BC8}"/>
              </a:ext>
            </a:extLst>
          </p:cNvPr>
          <p:cNvSpPr/>
          <p:nvPr/>
        </p:nvSpPr>
        <p:spPr>
          <a:xfrm>
            <a:off x="0" y="629616"/>
            <a:ext cx="2716306" cy="5826540"/>
          </a:xfrm>
          <a:prstGeom prst="rect">
            <a:avLst/>
          </a:prstGeom>
          <a:solidFill>
            <a:srgbClr val="FFFD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 name="Rounded Rectangle 64">
            <a:extLst>
              <a:ext uri="{FF2B5EF4-FFF2-40B4-BE49-F238E27FC236}">
                <a16:creationId xmlns:a16="http://schemas.microsoft.com/office/drawing/2014/main" id="{8FFE4315-EE8D-144A-008D-8DCDDE3CFCC3}"/>
              </a:ext>
            </a:extLst>
          </p:cNvPr>
          <p:cNvSpPr/>
          <p:nvPr/>
        </p:nvSpPr>
        <p:spPr>
          <a:xfrm>
            <a:off x="96426" y="736537"/>
            <a:ext cx="2519027" cy="1079711"/>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178177" y="0"/>
            <a:ext cx="8787647"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a:ln>
                  <a:noFill/>
                </a:ln>
                <a:solidFill>
                  <a:prstClr val="black"/>
                </a:solidFill>
                <a:effectLst/>
                <a:uLnTx/>
                <a:uFillTx/>
                <a:latin typeface="Corbel" panose="020B0503020204020204" pitchFamily="34" charset="0"/>
                <a:ea typeface="+mj-ea"/>
                <a:cs typeface="+mj-cs"/>
              </a:rPr>
              <a:t>In-DRAM pLUTo LUT Query: Step 4</a:t>
            </a:r>
          </a:p>
        </p:txBody>
      </p:sp>
      <p:sp>
        <p:nvSpPr>
          <p:cNvPr id="7" name="Slide Number Placeholder 6">
            <a:extLst>
              <a:ext uri="{FF2B5EF4-FFF2-40B4-BE49-F238E27FC236}">
                <a16:creationId xmlns:a16="http://schemas.microsoft.com/office/drawing/2014/main" id="{BFC4D882-EE1D-5CC0-E0E4-710C3B18C938}"/>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ＭＳ Ｐゴシック" panose="020B0600070205080204" pitchFamily="34" charset="-128"/>
              <a:cs typeface="+mn-cs"/>
            </a:endParaRPr>
          </a:p>
        </p:txBody>
      </p:sp>
      <p:cxnSp>
        <p:nvCxnSpPr>
          <p:cNvPr id="4" name="Straight Connector 3">
            <a:extLst>
              <a:ext uri="{FF2B5EF4-FFF2-40B4-BE49-F238E27FC236}">
                <a16:creationId xmlns:a16="http://schemas.microsoft.com/office/drawing/2014/main" id="{193B17EE-D4CE-E933-0A10-8DE0F4AE053C}"/>
              </a:ext>
            </a:extLst>
          </p:cNvPr>
          <p:cNvCxnSpPr>
            <a:cxnSpLocks/>
          </p:cNvCxnSpPr>
          <p:nvPr/>
        </p:nvCxnSpPr>
        <p:spPr>
          <a:xfrm>
            <a:off x="5515720" y="4182844"/>
            <a:ext cx="0" cy="325603"/>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8" name="Straight Connector 7">
            <a:extLst>
              <a:ext uri="{FF2B5EF4-FFF2-40B4-BE49-F238E27FC236}">
                <a16:creationId xmlns:a16="http://schemas.microsoft.com/office/drawing/2014/main" id="{DF1F5B15-D6F8-544E-2EC6-234CE9693377}"/>
              </a:ext>
            </a:extLst>
          </p:cNvPr>
          <p:cNvCxnSpPr>
            <a:cxnSpLocks/>
          </p:cNvCxnSpPr>
          <p:nvPr/>
        </p:nvCxnSpPr>
        <p:spPr>
          <a:xfrm>
            <a:off x="5965170" y="4182844"/>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9" name="Straight Connector 8">
            <a:extLst>
              <a:ext uri="{FF2B5EF4-FFF2-40B4-BE49-F238E27FC236}">
                <a16:creationId xmlns:a16="http://schemas.microsoft.com/office/drawing/2014/main" id="{BBD8907C-D053-3E28-0A5B-1508DA6E7B16}"/>
              </a:ext>
            </a:extLst>
          </p:cNvPr>
          <p:cNvCxnSpPr>
            <a:cxnSpLocks/>
          </p:cNvCxnSpPr>
          <p:nvPr/>
        </p:nvCxnSpPr>
        <p:spPr>
          <a:xfrm>
            <a:off x="6414620" y="4182805"/>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cxnSp>
        <p:nvCxnSpPr>
          <p:cNvPr id="10" name="Straight Connector 9">
            <a:extLst>
              <a:ext uri="{FF2B5EF4-FFF2-40B4-BE49-F238E27FC236}">
                <a16:creationId xmlns:a16="http://schemas.microsoft.com/office/drawing/2014/main" id="{204CBF14-CE3C-D0AF-0904-EB85AA35F9B3}"/>
              </a:ext>
            </a:extLst>
          </p:cNvPr>
          <p:cNvCxnSpPr>
            <a:cxnSpLocks/>
          </p:cNvCxnSpPr>
          <p:nvPr/>
        </p:nvCxnSpPr>
        <p:spPr>
          <a:xfrm>
            <a:off x="6864069" y="4175499"/>
            <a:ext cx="0" cy="332948"/>
          </a:xfrm>
          <a:prstGeom prst="line">
            <a:avLst/>
          </a:prstGeom>
          <a:solidFill>
            <a:schemeClr val="bg1"/>
          </a:solidFill>
          <a:ln w="38100">
            <a:solidFill>
              <a:srgbClr val="FF0000"/>
            </a:solidFill>
          </a:ln>
        </p:spPr>
        <p:style>
          <a:lnRef idx="1">
            <a:schemeClr val="accent4"/>
          </a:lnRef>
          <a:fillRef idx="0">
            <a:schemeClr val="accent4"/>
          </a:fillRef>
          <a:effectRef idx="0">
            <a:schemeClr val="accent4"/>
          </a:effectRef>
          <a:fontRef idx="minor">
            <a:schemeClr val="tx1"/>
          </a:fontRef>
        </p:style>
      </p:cxnSp>
      <p:sp>
        <p:nvSpPr>
          <p:cNvPr id="11" name="Rounded Rectangle 10">
            <a:extLst>
              <a:ext uri="{FF2B5EF4-FFF2-40B4-BE49-F238E27FC236}">
                <a16:creationId xmlns:a16="http://schemas.microsoft.com/office/drawing/2014/main" id="{6504418D-A90C-D6E7-1C54-18A1A7C9A1D0}"/>
              </a:ext>
            </a:extLst>
          </p:cNvPr>
          <p:cNvSpPr/>
          <p:nvPr/>
        </p:nvSpPr>
        <p:spPr>
          <a:xfrm>
            <a:off x="5192143" y="2334911"/>
            <a:ext cx="2028915" cy="1840762"/>
          </a:xfrm>
          <a:prstGeom prst="roundRect">
            <a:avLst>
              <a:gd name="adj" fmla="val 1622"/>
            </a:avLst>
          </a:prstGeom>
          <a:solidFill>
            <a:schemeClr val="accent5">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2500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12" name="Table 275">
            <a:extLst>
              <a:ext uri="{FF2B5EF4-FFF2-40B4-BE49-F238E27FC236}">
                <a16:creationId xmlns:a16="http://schemas.microsoft.com/office/drawing/2014/main" id="{76354472-B820-C436-4D54-CDDC66664919}"/>
              </a:ext>
            </a:extLst>
          </p:cNvPr>
          <p:cNvGraphicFramePr>
            <a:graphicFrameLocks noGrp="1"/>
          </p:cNvGraphicFramePr>
          <p:nvPr/>
        </p:nvGraphicFramePr>
        <p:xfrm>
          <a:off x="5292522" y="2459192"/>
          <a:ext cx="1800000" cy="1584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396000">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tc>
                  <a:txBody>
                    <a:bodyPr/>
                    <a:lstStyle/>
                    <a:p>
                      <a:pPr algn="ctr"/>
                      <a:r>
                        <a:rPr lang="en-US" sz="24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BE6D8"/>
                    </a:solidFill>
                  </a:tcPr>
                </a:tc>
                <a:extLst>
                  <a:ext uri="{0D108BD9-81ED-4DB2-BD59-A6C34878D82A}">
                    <a16:rowId xmlns:a16="http://schemas.microsoft.com/office/drawing/2014/main" val="1856769038"/>
                  </a:ext>
                </a:extLst>
              </a:tr>
              <a:tr h="396000">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5</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396000">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728428"/>
                  </a:ext>
                </a:extLst>
              </a:tr>
            </a:tbl>
          </a:graphicData>
        </a:graphic>
      </p:graphicFrame>
      <p:sp>
        <p:nvSpPr>
          <p:cNvPr id="13" name="Rounded Rectangle 12">
            <a:extLst>
              <a:ext uri="{FF2B5EF4-FFF2-40B4-BE49-F238E27FC236}">
                <a16:creationId xmlns:a16="http://schemas.microsoft.com/office/drawing/2014/main" id="{D69C4F41-50ED-CF54-644A-2ED316781EF1}"/>
              </a:ext>
            </a:extLst>
          </p:cNvPr>
          <p:cNvSpPr/>
          <p:nvPr/>
        </p:nvSpPr>
        <p:spPr>
          <a:xfrm rot="5400000">
            <a:off x="5898769" y="3790738"/>
            <a:ext cx="582102" cy="2028912"/>
          </a:xfrm>
          <a:prstGeom prst="roundRect">
            <a:avLst/>
          </a:prstGeom>
          <a:pattFill prst="wdUpDiag">
            <a:fgClr>
              <a:srgbClr val="BBAECA"/>
            </a:fgClr>
            <a:bgClr>
              <a:srgbClr val="DFCFF0"/>
            </a:bgClr>
          </a:patt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33" name="Rounded Rectangle 32">
            <a:extLst>
              <a:ext uri="{FF2B5EF4-FFF2-40B4-BE49-F238E27FC236}">
                <a16:creationId xmlns:a16="http://schemas.microsoft.com/office/drawing/2014/main" id="{0C60ECAA-E984-0339-82FC-E5B0B4C5608E}"/>
              </a:ext>
            </a:extLst>
          </p:cNvPr>
          <p:cNvSpPr/>
          <p:nvPr/>
        </p:nvSpPr>
        <p:spPr>
          <a:xfrm rot="5400000">
            <a:off x="5897652" y="5047299"/>
            <a:ext cx="584335" cy="2028912"/>
          </a:xfrm>
          <a:prstGeom prst="roundRect">
            <a:avLst/>
          </a:prstGeom>
          <a:solidFill>
            <a:schemeClr val="accent6">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4" name="Table 275">
            <a:extLst>
              <a:ext uri="{FF2B5EF4-FFF2-40B4-BE49-F238E27FC236}">
                <a16:creationId xmlns:a16="http://schemas.microsoft.com/office/drawing/2014/main" id="{91C1B412-F7C0-9BF4-466A-716D27FABB97}"/>
              </a:ext>
            </a:extLst>
          </p:cNvPr>
          <p:cNvGraphicFramePr>
            <a:graphicFrameLocks noGrp="1"/>
          </p:cNvGraphicFramePr>
          <p:nvPr/>
        </p:nvGraphicFramePr>
        <p:xfrm>
          <a:off x="5292522" y="4591707"/>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sp>
        <p:nvSpPr>
          <p:cNvPr id="35" name="Rounded Rectangle 34">
            <a:extLst>
              <a:ext uri="{FF2B5EF4-FFF2-40B4-BE49-F238E27FC236}">
                <a16:creationId xmlns:a16="http://schemas.microsoft.com/office/drawing/2014/main" id="{5853E33A-0C10-F411-BD05-35B1A76C00B3}"/>
              </a:ext>
            </a:extLst>
          </p:cNvPr>
          <p:cNvSpPr/>
          <p:nvPr/>
        </p:nvSpPr>
        <p:spPr>
          <a:xfrm rot="5400000">
            <a:off x="5909541" y="170856"/>
            <a:ext cx="579239" cy="2014040"/>
          </a:xfrm>
          <a:prstGeom prst="roundRect">
            <a:avLst/>
          </a:prstGeom>
          <a:solidFill>
            <a:srgbClr val="E4D9F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graphicFrame>
        <p:nvGraphicFramePr>
          <p:cNvPr id="36" name="Table 275">
            <a:extLst>
              <a:ext uri="{FF2B5EF4-FFF2-40B4-BE49-F238E27FC236}">
                <a16:creationId xmlns:a16="http://schemas.microsoft.com/office/drawing/2014/main" id="{28DFCE45-3B33-AE43-69DA-C1AF5E3FC3E2}"/>
              </a:ext>
            </a:extLst>
          </p:cNvPr>
          <p:cNvGraphicFramePr>
            <a:graphicFrameLocks noGrp="1"/>
          </p:cNvGraphicFramePr>
          <p:nvPr/>
        </p:nvGraphicFramePr>
        <p:xfrm>
          <a:off x="5301890" y="994064"/>
          <a:ext cx="1800000" cy="396000"/>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396000">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0</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1</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2400" b="1" i="0">
                          <a:solidFill>
                            <a:srgbClr val="0051FF"/>
                          </a:solidFill>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cxnSp>
        <p:nvCxnSpPr>
          <p:cNvPr id="37" name="Elbow Connector 36">
            <a:extLst>
              <a:ext uri="{FF2B5EF4-FFF2-40B4-BE49-F238E27FC236}">
                <a16:creationId xmlns:a16="http://schemas.microsoft.com/office/drawing/2014/main" id="{8F539379-865B-D64A-C423-25BD1E83EAE5}"/>
              </a:ext>
            </a:extLst>
          </p:cNvPr>
          <p:cNvCxnSpPr>
            <a:cxnSpLocks/>
          </p:cNvCxnSpPr>
          <p:nvPr/>
        </p:nvCxnSpPr>
        <p:spPr>
          <a:xfrm rot="10800000" flipH="1" flipV="1">
            <a:off x="7211141" y="1924870"/>
            <a:ext cx="4" cy="3566160"/>
          </a:xfrm>
          <a:prstGeom prst="bentConnector3">
            <a:avLst>
              <a:gd name="adj1" fmla="val 12220150000"/>
            </a:avLst>
          </a:prstGeom>
          <a:ln w="38100">
            <a:solidFill>
              <a:schemeClr val="accent4"/>
            </a:solidFill>
            <a:prstDash val="sysDot"/>
            <a:tailEnd type="triangle" w="med" len="sm"/>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5EA5FF2D-CA4D-044D-5240-D82BF10A85FD}"/>
              </a:ext>
            </a:extLst>
          </p:cNvPr>
          <p:cNvSpPr/>
          <p:nvPr/>
        </p:nvSpPr>
        <p:spPr>
          <a:xfrm rot="5400000">
            <a:off x="5907630" y="920136"/>
            <a:ext cx="579240" cy="2014044"/>
          </a:xfrm>
          <a:prstGeom prst="roundRect">
            <a:avLst/>
          </a:prstGeom>
          <a:solidFill>
            <a:schemeClr val="accent4">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t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sp>
        <p:nvSpPr>
          <p:cNvPr id="48" name="Rounded Rectangle 47">
            <a:extLst>
              <a:ext uri="{FF2B5EF4-FFF2-40B4-BE49-F238E27FC236}">
                <a16:creationId xmlns:a16="http://schemas.microsoft.com/office/drawing/2014/main" id="{8376977C-3282-EAB6-98E7-B196ED4F6F12}"/>
              </a:ext>
            </a:extLst>
          </p:cNvPr>
          <p:cNvSpPr/>
          <p:nvPr/>
        </p:nvSpPr>
        <p:spPr>
          <a:xfrm rot="16200000">
            <a:off x="3943110" y="3070211"/>
            <a:ext cx="1654227" cy="308319"/>
          </a:xfrm>
          <a:prstGeom prst="roundRect">
            <a:avLst/>
          </a:prstGeom>
          <a:solidFill>
            <a:schemeClr val="accent2">
              <a:lumMod val="20000"/>
              <a:lumOff val="8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endParaRPr>
          </a:p>
        </p:txBody>
      </p:sp>
      <p:cxnSp>
        <p:nvCxnSpPr>
          <p:cNvPr id="40" name="Straight Arrow Connector 39">
            <a:extLst>
              <a:ext uri="{FF2B5EF4-FFF2-40B4-BE49-F238E27FC236}">
                <a16:creationId xmlns:a16="http://schemas.microsoft.com/office/drawing/2014/main" id="{29BE35DF-E2E1-9179-05DF-E58F667CD1C6}"/>
              </a:ext>
            </a:extLst>
          </p:cNvPr>
          <p:cNvCxnSpPr>
            <a:cxnSpLocks/>
          </p:cNvCxnSpPr>
          <p:nvPr/>
        </p:nvCxnSpPr>
        <p:spPr>
          <a:xfrm>
            <a:off x="68699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763874F1-B1FE-6D5F-7855-22E1EE847861}"/>
              </a:ext>
            </a:extLst>
          </p:cNvPr>
          <p:cNvCxnSpPr>
            <a:cxnSpLocks/>
          </p:cNvCxnSpPr>
          <p:nvPr/>
        </p:nvCxnSpPr>
        <p:spPr>
          <a:xfrm>
            <a:off x="64258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99" name="Straight Arrow Connector 98">
            <a:extLst>
              <a:ext uri="{FF2B5EF4-FFF2-40B4-BE49-F238E27FC236}">
                <a16:creationId xmlns:a16="http://schemas.microsoft.com/office/drawing/2014/main" id="{79333CE1-7BE6-2786-C4D3-1E02C6E6158E}"/>
              </a:ext>
            </a:extLst>
          </p:cNvPr>
          <p:cNvCxnSpPr>
            <a:cxnSpLocks/>
          </p:cNvCxnSpPr>
          <p:nvPr/>
        </p:nvCxnSpPr>
        <p:spPr>
          <a:xfrm>
            <a:off x="5968231"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id="{24D7EFB3-2A69-80D9-0B83-2890B46C68C1}"/>
              </a:ext>
            </a:extLst>
          </p:cNvPr>
          <p:cNvCxnSpPr>
            <a:cxnSpLocks/>
          </p:cNvCxnSpPr>
          <p:nvPr/>
        </p:nvCxnSpPr>
        <p:spPr>
          <a:xfrm>
            <a:off x="5524188" y="1390064"/>
            <a:ext cx="0" cy="339837"/>
          </a:xfrm>
          <a:prstGeom prst="straightConnector1">
            <a:avLst/>
          </a:prstGeom>
          <a:ln w="38100">
            <a:solidFill>
              <a:srgbClr val="C00000"/>
            </a:solidFill>
            <a:prstDash val="sysDash"/>
            <a:tailEnd type="triangle" w="lg" len="med"/>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24D5187-9386-EE2D-06AA-276EFF556DC4}"/>
              </a:ext>
            </a:extLst>
          </p:cNvPr>
          <p:cNvSpPr>
            <a:spLocks/>
          </p:cNvSpPr>
          <p:nvPr/>
        </p:nvSpPr>
        <p:spPr>
          <a:xfrm>
            <a:off x="5304367" y="1728351"/>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15" name="Rectangle 14">
            <a:extLst>
              <a:ext uri="{FF2B5EF4-FFF2-40B4-BE49-F238E27FC236}">
                <a16:creationId xmlns:a16="http://schemas.microsoft.com/office/drawing/2014/main" id="{8F0AB727-4535-4F51-A029-2FF715B1BB4F}"/>
              </a:ext>
            </a:extLst>
          </p:cNvPr>
          <p:cNvSpPr/>
          <p:nvPr/>
        </p:nvSpPr>
        <p:spPr>
          <a:xfrm>
            <a:off x="5770841"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0" name="Rectangle 29">
            <a:extLst>
              <a:ext uri="{FF2B5EF4-FFF2-40B4-BE49-F238E27FC236}">
                <a16:creationId xmlns:a16="http://schemas.microsoft.com/office/drawing/2014/main" id="{58E8DFCC-D41E-B4DC-0E11-DDBA39AF97F5}"/>
              </a:ext>
            </a:extLst>
          </p:cNvPr>
          <p:cNvSpPr/>
          <p:nvPr/>
        </p:nvSpPr>
        <p:spPr>
          <a:xfrm>
            <a:off x="6237315"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38" name="Rectangle 37">
            <a:extLst>
              <a:ext uri="{FF2B5EF4-FFF2-40B4-BE49-F238E27FC236}">
                <a16:creationId xmlns:a16="http://schemas.microsoft.com/office/drawing/2014/main" id="{6606B0FB-9FD3-1633-090F-A442DDBC5782}"/>
              </a:ext>
            </a:extLst>
          </p:cNvPr>
          <p:cNvSpPr/>
          <p:nvPr/>
        </p:nvSpPr>
        <p:spPr>
          <a:xfrm>
            <a:off x="6703788" y="1729900"/>
            <a:ext cx="392400" cy="392400"/>
          </a:xfrm>
          <a:prstGeom prst="rect">
            <a:avLst/>
          </a:prstGeom>
          <a:solidFill>
            <a:srgbClr val="FFECB3"/>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Arial" panose="020B0604020202020204" pitchFamily="34" charset="0"/>
              </a:rPr>
              <a:t>?</a:t>
            </a:r>
          </a:p>
        </p:txBody>
      </p:sp>
      <p:sp>
        <p:nvSpPr>
          <p:cNvPr id="47" name="TextBox 46">
            <a:extLst>
              <a:ext uri="{FF2B5EF4-FFF2-40B4-BE49-F238E27FC236}">
                <a16:creationId xmlns:a16="http://schemas.microsoft.com/office/drawing/2014/main" id="{48209F93-C678-77FE-0741-880FAEA05260}"/>
              </a:ext>
            </a:extLst>
          </p:cNvPr>
          <p:cNvSpPr txBox="1"/>
          <p:nvPr/>
        </p:nvSpPr>
        <p:spPr>
          <a:xfrm>
            <a:off x="234762" y="5148517"/>
            <a:ext cx="2245127"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input vector</a:t>
            </a:r>
          </a:p>
        </p:txBody>
      </p:sp>
      <p:graphicFrame>
        <p:nvGraphicFramePr>
          <p:cNvPr id="50" name="Table 275">
            <a:extLst>
              <a:ext uri="{FF2B5EF4-FFF2-40B4-BE49-F238E27FC236}">
                <a16:creationId xmlns:a16="http://schemas.microsoft.com/office/drawing/2014/main" id="{F4FAEFC2-F020-2F17-D28B-888C8568909C}"/>
              </a:ext>
            </a:extLst>
          </p:cNvPr>
          <p:cNvGraphicFramePr>
            <a:graphicFrameLocks noGrp="1"/>
          </p:cNvGraphicFramePr>
          <p:nvPr/>
        </p:nvGraphicFramePr>
        <p:xfrm>
          <a:off x="426103" y="2000679"/>
          <a:ext cx="1854538" cy="2194560"/>
        </p:xfrm>
        <a:graphic>
          <a:graphicData uri="http://schemas.openxmlformats.org/drawingml/2006/table">
            <a:tbl>
              <a:tblPr firstRow="1" bandRow="1">
                <a:tableStyleId>{5940675A-B579-460E-94D1-54222C63F5DA}</a:tableStyleId>
              </a:tblPr>
              <a:tblGrid>
                <a:gridCol w="560388">
                  <a:extLst>
                    <a:ext uri="{9D8B030D-6E8A-4147-A177-3AD203B41FA5}">
                      <a16:colId xmlns:a16="http://schemas.microsoft.com/office/drawing/2014/main" val="1193322599"/>
                    </a:ext>
                  </a:extLst>
                </a:gridCol>
                <a:gridCol w="816943">
                  <a:extLst>
                    <a:ext uri="{9D8B030D-6E8A-4147-A177-3AD203B41FA5}">
                      <a16:colId xmlns:a16="http://schemas.microsoft.com/office/drawing/2014/main" val="4227494446"/>
                    </a:ext>
                  </a:extLst>
                </a:gridCol>
                <a:gridCol w="477207">
                  <a:extLst>
                    <a:ext uri="{9D8B030D-6E8A-4147-A177-3AD203B41FA5}">
                      <a16:colId xmlns:a16="http://schemas.microsoft.com/office/drawing/2014/main" val="468283467"/>
                    </a:ext>
                  </a:extLst>
                </a:gridCol>
              </a:tblGrid>
              <a:tr h="270417">
                <a:tc>
                  <a:txBody>
                    <a:bodyPr/>
                    <a:lstStyle/>
                    <a:p>
                      <a:pPr algn="ctr"/>
                      <a:endParaRPr lang="en-US" sz="1800" b="0" i="0">
                        <a:latin typeface="Corbel" panose="020B0503020204020204" pitchFamily="34" charset="0"/>
                        <a:cs typeface="Arial" panose="020B0604020202020204" pitchFamily="34" charset="0"/>
                      </a:endParaRPr>
                    </a:p>
                  </a:txBody>
                  <a:tcPr marL="0" marR="0" marT="0" marB="0" anchor="ctr">
                    <a:lnL w="635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800" b="0" i="0">
                          <a:latin typeface="Corbel" panose="020B0503020204020204" pitchFamily="34" charset="0"/>
                          <a:cs typeface="Arial" panose="020B0604020202020204" pitchFamily="34" charset="0"/>
                        </a:rPr>
                        <a:t>Prime numbers</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a:r>
                        <a:rPr lang="en-US" sz="1000">
                          <a:latin typeface="Arial" panose="020B0604020202020204" pitchFamily="34" charset="0"/>
                          <a:cs typeface="Arial" panose="020B0604020202020204" pitchFamily="34" charset="0"/>
                        </a:rPr>
                        <a:t>A</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r h="0">
                <a:tc>
                  <a:txBody>
                    <a:bodyPr/>
                    <a:lstStyle/>
                    <a:p>
                      <a:pPr algn="ctr"/>
                      <a:r>
                        <a:rPr lang="en-US" sz="1800" b="0" i="0">
                          <a:latin typeface="Corbel" panose="020B0503020204020204" pitchFamily="34" charset="0"/>
                          <a:cs typeface="Arial" panose="020B0604020202020204" pitchFamily="34" charset="0"/>
                        </a:rPr>
                        <a:t>LUT</a:t>
                      </a:r>
                    </a:p>
                    <a:p>
                      <a:pPr algn="ctr"/>
                      <a:r>
                        <a:rPr lang="en-US" sz="1800" b="0" i="0">
                          <a:latin typeface="Corbel" panose="020B0503020204020204" pitchFamily="34" charset="0"/>
                          <a:cs typeface="Arial" panose="020B0604020202020204" pitchFamily="34" charset="0"/>
                        </a:rPr>
                        <a:t>index</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err="1">
                          <a:latin typeface="Corbel" panose="020B0503020204020204" pitchFamily="34" charset="0"/>
                          <a:cs typeface="Arial" panose="020B0604020202020204" pitchFamily="34" charset="0"/>
                        </a:rPr>
                        <a:t>i</a:t>
                      </a:r>
                      <a:endParaRPr lang="en-US" sz="1800" b="0" i="0">
                        <a:latin typeface="Corbel" panose="020B0503020204020204" pitchFamily="34" charset="0"/>
                        <a:cs typeface="Arial" panose="020B0604020202020204" pitchFamily="34" charset="0"/>
                      </a:endParaRP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f(</a:t>
                      </a:r>
                      <a:r>
                        <a:rPr lang="en-US" sz="1800" b="0" i="0" err="1">
                          <a:latin typeface="Corbel" panose="020B0503020204020204" pitchFamily="34" charset="0"/>
                          <a:cs typeface="Arial" panose="020B0604020202020204" pitchFamily="34" charset="0"/>
                        </a:rPr>
                        <a:t>i</a:t>
                      </a:r>
                      <a:r>
                        <a:rPr lang="en-US" sz="1800" b="0" i="0">
                          <a:latin typeface="Corbel" panose="020B0503020204020204" pitchFamily="34" charset="0"/>
                          <a:cs typeface="Arial" panose="020B0604020202020204" pitchFamily="34" charset="0"/>
                        </a:rPr>
                        <a: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56769038"/>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1</a:t>
                      </a:r>
                      <a:r>
                        <a:rPr lang="en-US" sz="1800" b="0" i="0" baseline="30000">
                          <a:latin typeface="Corbel" panose="020B0503020204020204" pitchFamily="34" charset="0"/>
                          <a:cs typeface="Arial" panose="020B0604020202020204" pitchFamily="34" charset="0"/>
                        </a:rPr>
                        <a:t>st</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81351085"/>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2</a:t>
                      </a:r>
                      <a:r>
                        <a:rPr lang="en-US" sz="1800" b="0" i="0" baseline="30000">
                          <a:solidFill>
                            <a:schemeClr val="tx1"/>
                          </a:solidFill>
                          <a:latin typeface="Corbel" panose="020B0503020204020204" pitchFamily="34" charset="0"/>
                          <a:cs typeface="Arial" panose="020B0604020202020204" pitchFamily="34" charset="0"/>
                        </a:rPr>
                        <a:t>nd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chemeClr val="tx1"/>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08754334"/>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3</a:t>
                      </a:r>
                      <a:r>
                        <a:rPr lang="en-US" sz="1800" b="0" i="0" baseline="30000">
                          <a:latin typeface="Corbel" panose="020B0503020204020204" pitchFamily="34" charset="0"/>
                          <a:cs typeface="Arial" panose="020B0604020202020204" pitchFamily="34" charset="0"/>
                        </a:rPr>
                        <a:t>rd</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5</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4916830"/>
                  </a:ext>
                </a:extLst>
              </a:tr>
              <a:tr h="135209">
                <a:tc>
                  <a:txBody>
                    <a:bodyPr/>
                    <a:lstStyle/>
                    <a:p>
                      <a:pPr algn="ctr"/>
                      <a:r>
                        <a:rPr lang="en-US" sz="1800" b="0" i="0" baseline="0">
                          <a:solidFill>
                            <a:srgbClr val="1F52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en-US" sz="1800" b="0" i="0">
                          <a:latin typeface="Corbel" panose="020B0503020204020204" pitchFamily="34" charset="0"/>
                          <a:cs typeface="Arial" panose="020B0604020202020204" pitchFamily="34" charset="0"/>
                        </a:rPr>
                        <a:t>4</a:t>
                      </a:r>
                      <a:r>
                        <a:rPr lang="en-US" sz="1800" b="0" i="0" baseline="30000">
                          <a:latin typeface="Corbel" panose="020B0503020204020204" pitchFamily="34" charset="0"/>
                          <a:cs typeface="Arial" panose="020B0604020202020204" pitchFamily="34" charset="0"/>
                        </a:rPr>
                        <a:t>th</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800" b="0" i="0">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16069710"/>
                  </a:ext>
                </a:extLst>
              </a:tr>
            </a:tbl>
          </a:graphicData>
        </a:graphic>
      </p:graphicFrame>
      <p:graphicFrame>
        <p:nvGraphicFramePr>
          <p:cNvPr id="52" name="Table 275">
            <a:extLst>
              <a:ext uri="{FF2B5EF4-FFF2-40B4-BE49-F238E27FC236}">
                <a16:creationId xmlns:a16="http://schemas.microsoft.com/office/drawing/2014/main" id="{D03E7150-1EF3-DD7E-1AAE-429CCC880DF9}"/>
              </a:ext>
            </a:extLst>
          </p:cNvPr>
          <p:cNvGraphicFramePr>
            <a:graphicFrameLocks noGrp="1"/>
          </p:cNvGraphicFramePr>
          <p:nvPr/>
        </p:nvGraphicFramePr>
        <p:xfrm>
          <a:off x="419382" y="4801677"/>
          <a:ext cx="1863744" cy="384881"/>
        </p:xfrm>
        <a:graphic>
          <a:graphicData uri="http://schemas.openxmlformats.org/drawingml/2006/table">
            <a:tbl>
              <a:tblPr firstRow="1" bandRow="1">
                <a:tableStyleId>{5940675A-B579-460E-94D1-54222C63F5DA}</a:tableStyleId>
              </a:tblPr>
              <a:tblGrid>
                <a:gridCol w="465936">
                  <a:extLst>
                    <a:ext uri="{9D8B030D-6E8A-4147-A177-3AD203B41FA5}">
                      <a16:colId xmlns:a16="http://schemas.microsoft.com/office/drawing/2014/main" val="4227494446"/>
                    </a:ext>
                  </a:extLst>
                </a:gridCol>
                <a:gridCol w="465936">
                  <a:extLst>
                    <a:ext uri="{9D8B030D-6E8A-4147-A177-3AD203B41FA5}">
                      <a16:colId xmlns:a16="http://schemas.microsoft.com/office/drawing/2014/main" val="468283467"/>
                    </a:ext>
                  </a:extLst>
                </a:gridCol>
                <a:gridCol w="465936">
                  <a:extLst>
                    <a:ext uri="{9D8B030D-6E8A-4147-A177-3AD203B41FA5}">
                      <a16:colId xmlns:a16="http://schemas.microsoft.com/office/drawing/2014/main" val="3823604040"/>
                    </a:ext>
                  </a:extLst>
                </a:gridCol>
                <a:gridCol w="465936">
                  <a:extLst>
                    <a:ext uri="{9D8B030D-6E8A-4147-A177-3AD203B41FA5}">
                      <a16:colId xmlns:a16="http://schemas.microsoft.com/office/drawing/2014/main" val="3652080883"/>
                    </a:ext>
                  </a:extLst>
                </a:gridCol>
              </a:tblGrid>
              <a:tr h="384881">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0</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1</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0051FF"/>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54" name="TextBox 53">
            <a:extLst>
              <a:ext uri="{FF2B5EF4-FFF2-40B4-BE49-F238E27FC236}">
                <a16:creationId xmlns:a16="http://schemas.microsoft.com/office/drawing/2014/main" id="{0298F78F-23E2-99F4-79F3-CD12675CB412}"/>
              </a:ext>
            </a:extLst>
          </p:cNvPr>
          <p:cNvSpPr txBox="1"/>
          <p:nvPr/>
        </p:nvSpPr>
        <p:spPr>
          <a:xfrm>
            <a:off x="426103" y="4167177"/>
            <a:ext cx="1854538"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l</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ook</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u</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p </a:t>
            </a:r>
            <a:r>
              <a:rPr kumimoji="0" lang="en-US" sz="2000" b="0" i="0" u="sng"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able</a:t>
            </a:r>
          </a:p>
        </p:txBody>
      </p:sp>
      <p:sp>
        <p:nvSpPr>
          <p:cNvPr id="55" name="TextBox 54">
            <a:extLst>
              <a:ext uri="{FF2B5EF4-FFF2-40B4-BE49-F238E27FC236}">
                <a16:creationId xmlns:a16="http://schemas.microsoft.com/office/drawing/2014/main" id="{7195EE43-7896-3B0F-7D8D-A5EE61665E18}"/>
              </a:ext>
            </a:extLst>
          </p:cNvPr>
          <p:cNvSpPr txBox="1"/>
          <p:nvPr/>
        </p:nvSpPr>
        <p:spPr>
          <a:xfrm>
            <a:off x="328507" y="6078612"/>
            <a:ext cx="204201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vector</a:t>
            </a:r>
          </a:p>
        </p:txBody>
      </p:sp>
      <p:graphicFrame>
        <p:nvGraphicFramePr>
          <p:cNvPr id="56" name="Table 275">
            <a:extLst>
              <a:ext uri="{FF2B5EF4-FFF2-40B4-BE49-F238E27FC236}">
                <a16:creationId xmlns:a16="http://schemas.microsoft.com/office/drawing/2014/main" id="{42AC9FCD-CC4B-AED2-A9FC-1476D069C04D}"/>
              </a:ext>
            </a:extLst>
          </p:cNvPr>
          <p:cNvGraphicFramePr>
            <a:graphicFrameLocks noGrp="1"/>
          </p:cNvGraphicFramePr>
          <p:nvPr/>
        </p:nvGraphicFramePr>
        <p:xfrm>
          <a:off x="419382" y="5745220"/>
          <a:ext cx="1863740" cy="384881"/>
        </p:xfrm>
        <a:graphic>
          <a:graphicData uri="http://schemas.openxmlformats.org/drawingml/2006/table">
            <a:tbl>
              <a:tblPr firstRow="1" bandRow="1">
                <a:tableStyleId>{5940675A-B579-460E-94D1-54222C63F5DA}</a:tableStyleId>
              </a:tblPr>
              <a:tblGrid>
                <a:gridCol w="465935">
                  <a:extLst>
                    <a:ext uri="{9D8B030D-6E8A-4147-A177-3AD203B41FA5}">
                      <a16:colId xmlns:a16="http://schemas.microsoft.com/office/drawing/2014/main" val="4227494446"/>
                    </a:ext>
                  </a:extLst>
                </a:gridCol>
                <a:gridCol w="465935">
                  <a:extLst>
                    <a:ext uri="{9D8B030D-6E8A-4147-A177-3AD203B41FA5}">
                      <a16:colId xmlns:a16="http://schemas.microsoft.com/office/drawing/2014/main" val="468283467"/>
                    </a:ext>
                  </a:extLst>
                </a:gridCol>
                <a:gridCol w="465935">
                  <a:extLst>
                    <a:ext uri="{9D8B030D-6E8A-4147-A177-3AD203B41FA5}">
                      <a16:colId xmlns:a16="http://schemas.microsoft.com/office/drawing/2014/main" val="3823604040"/>
                    </a:ext>
                  </a:extLst>
                </a:gridCol>
                <a:gridCol w="465935">
                  <a:extLst>
                    <a:ext uri="{9D8B030D-6E8A-4147-A177-3AD203B41FA5}">
                      <a16:colId xmlns:a16="http://schemas.microsoft.com/office/drawing/2014/main" val="3652080883"/>
                    </a:ext>
                  </a:extLst>
                </a:gridCol>
              </a:tblGrid>
              <a:tr h="384881">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2</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3</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800" b="0" i="0">
                          <a:solidFill>
                            <a:srgbClr val="FF0000"/>
                          </a:solidFill>
                          <a:latin typeface="Corbel" panose="020B0503020204020204" pitchFamily="34" charset="0"/>
                          <a:cs typeface="Arial" panose="020B0604020202020204" pitchFamily="34" charset="0"/>
                        </a:rPr>
                        <a:t>7</a:t>
                      </a:r>
                    </a:p>
                  </a:txBody>
                  <a:tcPr marL="0" marR="0" marT="0" marB="0"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749445941"/>
                  </a:ext>
                </a:extLst>
              </a:tr>
            </a:tbl>
          </a:graphicData>
        </a:graphic>
      </p:graphicFrame>
      <p:sp>
        <p:nvSpPr>
          <p:cNvPr id="64" name="TextBox 63">
            <a:extLst>
              <a:ext uri="{FF2B5EF4-FFF2-40B4-BE49-F238E27FC236}">
                <a16:creationId xmlns:a16="http://schemas.microsoft.com/office/drawing/2014/main" id="{77C6A9F9-CFD2-BFB6-5FD1-46212866E231}"/>
              </a:ext>
            </a:extLst>
          </p:cNvPr>
          <p:cNvSpPr txBox="1"/>
          <p:nvPr/>
        </p:nvSpPr>
        <p:spPr>
          <a:xfrm>
            <a:off x="-118226" y="766965"/>
            <a:ext cx="2944440" cy="1015663"/>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LUT Query: </a:t>
            </a:r>
            <a:b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b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Return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1</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st</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2</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nd</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4</a:t>
            </a:r>
            <a:r>
              <a:rPr kumimoji="0" lang="en-US" sz="2000" b="0" i="0" u="none" strike="noStrike" kern="1200" cap="none" spc="0" normalizeH="0" baseline="30000" noProof="0">
                <a:ln>
                  <a:noFill/>
                </a:ln>
                <a:solidFill>
                  <a:prstClr val="black"/>
                </a:solidFill>
                <a:effectLst/>
                <a:uLnTx/>
                <a:uFillTx/>
                <a:latin typeface="Corbel" panose="020B0503020204020204" pitchFamily="34" charset="0"/>
                <a:ea typeface="ＭＳ Ｐゴシック" panose="020B0600070205080204" pitchFamily="34" charset="-128"/>
                <a:cs typeface="+mn-cs"/>
              </a:rPr>
              <a:t>th</a:t>
            </a:r>
            <a:r>
              <a:rPr kumimoji="0" lang="en-US" sz="2000" b="0" i="0"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a:ln>
                  <a:noFill/>
                </a:ln>
                <a:solidFill>
                  <a:prstClr val="black"/>
                </a:solidFill>
                <a:effectLst/>
                <a:uLnTx/>
                <a:uFillTx/>
                <a:latin typeface="Corbel" panose="020B0503020204020204" pitchFamily="34" charset="0"/>
                <a:ea typeface="ＭＳ Ｐゴシック" panose="020B0600070205080204" pitchFamily="34" charset="-128"/>
                <a:cs typeface="+mn-cs"/>
              </a:rPr>
              <a:t>prime numbers</a:t>
            </a:r>
          </a:p>
        </p:txBody>
      </p:sp>
      <p:sp>
        <p:nvSpPr>
          <p:cNvPr id="71" name="TextBox 70">
            <a:extLst>
              <a:ext uri="{FF2B5EF4-FFF2-40B4-BE49-F238E27FC236}">
                <a16:creationId xmlns:a16="http://schemas.microsoft.com/office/drawing/2014/main" id="{96464DE5-8775-54F7-E800-368C864AD146}"/>
              </a:ext>
            </a:extLst>
          </p:cNvPr>
          <p:cNvSpPr txBox="1"/>
          <p:nvPr/>
        </p:nvSpPr>
        <p:spPr>
          <a:xfrm>
            <a:off x="3602360" y="807886"/>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input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30A0"/>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3" name="TextBox 72">
            <a:extLst>
              <a:ext uri="{FF2B5EF4-FFF2-40B4-BE49-F238E27FC236}">
                <a16:creationId xmlns:a16="http://schemas.microsoft.com/office/drawing/2014/main" id="{D7B72F86-2B91-59AA-47AC-78725EC01117}"/>
              </a:ext>
            </a:extLst>
          </p:cNvPr>
          <p:cNvSpPr txBox="1"/>
          <p:nvPr/>
        </p:nvSpPr>
        <p:spPr>
          <a:xfrm>
            <a:off x="3576104" y="5703683"/>
            <a:ext cx="2245127"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output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70AD47">
                    <a:lumMod val="75000"/>
                  </a:srgbClr>
                </a:solidFill>
                <a:effectLst/>
                <a:uLnTx/>
                <a:uFillTx/>
                <a:latin typeface="Corbel" panose="020B0503020204020204" pitchFamily="34" charset="0"/>
                <a:ea typeface="ＭＳ Ｐゴシック" panose="020B0600070205080204" pitchFamily="34" charset="-128"/>
                <a:cs typeface="Arial" panose="020B0604020202020204" pitchFamily="34" charset="0"/>
              </a:rPr>
              <a:t>vector</a:t>
            </a:r>
          </a:p>
        </p:txBody>
      </p:sp>
      <p:sp>
        <p:nvSpPr>
          <p:cNvPr id="74" name="TextBox 73">
            <a:extLst>
              <a:ext uri="{FF2B5EF4-FFF2-40B4-BE49-F238E27FC236}">
                <a16:creationId xmlns:a16="http://schemas.microsoft.com/office/drawing/2014/main" id="{549E17C4-CCD6-4975-A244-6D40CDC6F814}"/>
              </a:ext>
            </a:extLst>
          </p:cNvPr>
          <p:cNvSpPr txBox="1"/>
          <p:nvPr/>
        </p:nvSpPr>
        <p:spPr>
          <a:xfrm>
            <a:off x="6088976" y="1531408"/>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C000"/>
                </a:solidFill>
                <a:effectLst/>
                <a:uLnTx/>
                <a:uFillTx/>
                <a:latin typeface="Corbel" panose="020B0503020204020204" pitchFamily="34" charset="0"/>
                <a:ea typeface="ＭＳ Ｐゴシック" panose="020B0600070205080204" pitchFamily="34" charset="-128"/>
                <a:cs typeface="Arial" panose="020B0604020202020204" pitchFamily="34" charset="0"/>
              </a:rPr>
              <a:t>match logic</a:t>
            </a:r>
          </a:p>
        </p:txBody>
      </p:sp>
      <p:sp>
        <p:nvSpPr>
          <p:cNvPr id="80" name="TextBox 79">
            <a:extLst>
              <a:ext uri="{FF2B5EF4-FFF2-40B4-BE49-F238E27FC236}">
                <a16:creationId xmlns:a16="http://schemas.microsoft.com/office/drawing/2014/main" id="{283E4029-EC6B-17CF-A76E-32088220A3F2}"/>
              </a:ext>
            </a:extLst>
          </p:cNvPr>
          <p:cNvSpPr txBox="1"/>
          <p:nvPr/>
        </p:nvSpPr>
        <p:spPr>
          <a:xfrm rot="5400000">
            <a:off x="5608648" y="3024316"/>
            <a:ext cx="364907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72C4"/>
                </a:solidFill>
                <a:effectLst/>
                <a:uLnTx/>
                <a:uFillTx/>
                <a:latin typeface="Corbel" panose="020B0503020204020204" pitchFamily="34" charset="0"/>
                <a:ea typeface="ＭＳ Ｐゴシック" panose="020B0600070205080204" pitchFamily="34" charset="-128"/>
                <a:cs typeface="Arial" panose="020B0604020202020204" pitchFamily="34" charset="0"/>
              </a:rPr>
              <a:t>DRAM array</a:t>
            </a:r>
          </a:p>
        </p:txBody>
      </p:sp>
      <p:cxnSp>
        <p:nvCxnSpPr>
          <p:cNvPr id="87" name="Straight Arrow Connector 86">
            <a:extLst>
              <a:ext uri="{FF2B5EF4-FFF2-40B4-BE49-F238E27FC236}">
                <a16:creationId xmlns:a16="http://schemas.microsoft.com/office/drawing/2014/main" id="{3D9963A9-A5EA-04E1-3026-C8D6B5061355}"/>
              </a:ext>
            </a:extLst>
          </p:cNvPr>
          <p:cNvCxnSpPr>
            <a:cxnSpLocks/>
          </p:cNvCxnSpPr>
          <p:nvPr/>
        </p:nvCxnSpPr>
        <p:spPr>
          <a:xfrm>
            <a:off x="3366391" y="3251264"/>
            <a:ext cx="1148820" cy="0"/>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60" name="Table 275">
            <a:extLst>
              <a:ext uri="{FF2B5EF4-FFF2-40B4-BE49-F238E27FC236}">
                <a16:creationId xmlns:a16="http://schemas.microsoft.com/office/drawing/2014/main" id="{7E5251D0-FDEB-CB9B-DE8D-6D6E15507AF7}"/>
              </a:ext>
            </a:extLst>
          </p:cNvPr>
          <p:cNvGraphicFramePr>
            <a:graphicFrameLocks noGrp="1"/>
          </p:cNvGraphicFramePr>
          <p:nvPr/>
        </p:nvGraphicFramePr>
        <p:xfrm>
          <a:off x="5296188" y="4577358"/>
          <a:ext cx="1800000" cy="442916"/>
        </p:xfrm>
        <a:graphic>
          <a:graphicData uri="http://schemas.openxmlformats.org/drawingml/2006/table">
            <a:tbl>
              <a:tblPr firstRow="1" bandRow="1">
                <a:tableStyleId>{5940675A-B579-460E-94D1-54222C63F5DA}</a:tableStyleId>
              </a:tblPr>
              <a:tblGrid>
                <a:gridCol w="450000">
                  <a:extLst>
                    <a:ext uri="{9D8B030D-6E8A-4147-A177-3AD203B41FA5}">
                      <a16:colId xmlns:a16="http://schemas.microsoft.com/office/drawing/2014/main" val="4227494446"/>
                    </a:ext>
                  </a:extLst>
                </a:gridCol>
                <a:gridCol w="450000">
                  <a:extLst>
                    <a:ext uri="{9D8B030D-6E8A-4147-A177-3AD203B41FA5}">
                      <a16:colId xmlns:a16="http://schemas.microsoft.com/office/drawing/2014/main" val="468283467"/>
                    </a:ext>
                  </a:extLst>
                </a:gridCol>
                <a:gridCol w="450000">
                  <a:extLst>
                    <a:ext uri="{9D8B030D-6E8A-4147-A177-3AD203B41FA5}">
                      <a16:colId xmlns:a16="http://schemas.microsoft.com/office/drawing/2014/main" val="3823604040"/>
                    </a:ext>
                  </a:extLst>
                </a:gridCol>
                <a:gridCol w="450000">
                  <a:extLst>
                    <a:ext uri="{9D8B030D-6E8A-4147-A177-3AD203B41FA5}">
                      <a16:colId xmlns:a16="http://schemas.microsoft.com/office/drawing/2014/main" val="3652080883"/>
                    </a:ext>
                  </a:extLst>
                </a:gridCol>
              </a:tblGrid>
              <a:tr h="442916">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sz="24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sp>
        <p:nvSpPr>
          <p:cNvPr id="16" name="Rectangle 15">
            <a:extLst>
              <a:ext uri="{FF2B5EF4-FFF2-40B4-BE49-F238E27FC236}">
                <a16:creationId xmlns:a16="http://schemas.microsoft.com/office/drawing/2014/main" id="{292C5F73-0A79-7E73-B984-82EC7D455178}"/>
              </a:ext>
            </a:extLst>
          </p:cNvPr>
          <p:cNvSpPr>
            <a:spLocks/>
          </p:cNvSpPr>
          <p:nvPr/>
        </p:nvSpPr>
        <p:spPr>
          <a:xfrm>
            <a:off x="5774387"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18" name="Rectangle 17">
            <a:extLst>
              <a:ext uri="{FF2B5EF4-FFF2-40B4-BE49-F238E27FC236}">
                <a16:creationId xmlns:a16="http://schemas.microsoft.com/office/drawing/2014/main" id="{6ED0348B-7ABC-85B3-660F-948104CE5250}"/>
              </a:ext>
            </a:extLst>
          </p:cNvPr>
          <p:cNvSpPr/>
          <p:nvPr/>
        </p:nvSpPr>
        <p:spPr>
          <a:xfrm>
            <a:off x="6702747" y="1729463"/>
            <a:ext cx="392400" cy="392400"/>
          </a:xfrm>
          <a:prstGeom prst="rect">
            <a:avLst/>
          </a:prstGeom>
          <a:solidFill>
            <a:schemeClr val="accent6">
              <a:lumMod val="40000"/>
              <a:lumOff val="6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panose="020B0604020202020204" pitchFamily="34" charset="0"/>
                <a:ea typeface="+mn-ea"/>
                <a:cs typeface="Arial" panose="020B0604020202020204" pitchFamily="34" charset="0"/>
              </a:rPr>
              <a:t>✓</a:t>
            </a:r>
            <a:endParaRPr kumimoji="0" lang="en-US"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3" name="Rectangle 22">
            <a:extLst>
              <a:ext uri="{FF2B5EF4-FFF2-40B4-BE49-F238E27FC236}">
                <a16:creationId xmlns:a16="http://schemas.microsoft.com/office/drawing/2014/main" id="{3EA233D7-3617-322C-8364-7D40AD6A134A}"/>
              </a:ext>
            </a:extLst>
          </p:cNvPr>
          <p:cNvSpPr>
            <a:spLocks/>
          </p:cNvSpPr>
          <p:nvPr/>
        </p:nvSpPr>
        <p:spPr>
          <a:xfrm>
            <a:off x="6240117" y="1730622"/>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sp>
        <p:nvSpPr>
          <p:cNvPr id="24" name="Rectangle 23">
            <a:extLst>
              <a:ext uri="{FF2B5EF4-FFF2-40B4-BE49-F238E27FC236}">
                <a16:creationId xmlns:a16="http://schemas.microsoft.com/office/drawing/2014/main" id="{6344C1C6-7E7C-40FD-6A6F-E16EF1149616}"/>
              </a:ext>
            </a:extLst>
          </p:cNvPr>
          <p:cNvSpPr>
            <a:spLocks/>
          </p:cNvSpPr>
          <p:nvPr/>
        </p:nvSpPr>
        <p:spPr>
          <a:xfrm>
            <a:off x="5299602" y="1730815"/>
            <a:ext cx="392400" cy="392400"/>
          </a:xfrm>
          <a:prstGeom prst="rect">
            <a:avLst/>
          </a:prstGeom>
          <a:solidFill>
            <a:schemeClr val="accent3">
              <a:lumMod val="20000"/>
              <a:lumOff val="80000"/>
            </a:schemeClr>
          </a:solidFill>
          <a:ln w="285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0000"/>
                </a:solidFill>
                <a:effectLst/>
                <a:uLnTx/>
                <a:uFillTx/>
                <a:latin typeface="Corbel" panose="020B0503020204020204" pitchFamily="34" charset="0"/>
                <a:ea typeface="+mn-ea"/>
                <a:cs typeface="Arial" panose="020B0604020202020204" pitchFamily="34" charset="0"/>
              </a:rPr>
              <a:t>𝘅</a:t>
            </a:r>
          </a:p>
        </p:txBody>
      </p:sp>
      <p:graphicFrame>
        <p:nvGraphicFramePr>
          <p:cNvPr id="25" name="Table 275">
            <a:extLst>
              <a:ext uri="{FF2B5EF4-FFF2-40B4-BE49-F238E27FC236}">
                <a16:creationId xmlns:a16="http://schemas.microsoft.com/office/drawing/2014/main" id="{FAF51640-A016-4B35-60D3-D3DDA6D16D2E}"/>
              </a:ext>
            </a:extLst>
          </p:cNvPr>
          <p:cNvGraphicFramePr>
            <a:graphicFrameLocks noGrp="1"/>
          </p:cNvGraphicFramePr>
          <p:nvPr/>
        </p:nvGraphicFramePr>
        <p:xfrm>
          <a:off x="5289835" y="5836646"/>
          <a:ext cx="1799968" cy="441960"/>
        </p:xfrm>
        <a:graphic>
          <a:graphicData uri="http://schemas.openxmlformats.org/drawingml/2006/table">
            <a:tbl>
              <a:tblPr firstRow="1" bandRow="1">
                <a:tableStyleId>{5940675A-B579-460E-94D1-54222C63F5DA}</a:tableStyleId>
              </a:tblPr>
              <a:tblGrid>
                <a:gridCol w="449992">
                  <a:extLst>
                    <a:ext uri="{9D8B030D-6E8A-4147-A177-3AD203B41FA5}">
                      <a16:colId xmlns:a16="http://schemas.microsoft.com/office/drawing/2014/main" val="4227494446"/>
                    </a:ext>
                  </a:extLst>
                </a:gridCol>
                <a:gridCol w="449992">
                  <a:extLst>
                    <a:ext uri="{9D8B030D-6E8A-4147-A177-3AD203B41FA5}">
                      <a16:colId xmlns:a16="http://schemas.microsoft.com/office/drawing/2014/main" val="468283467"/>
                    </a:ext>
                  </a:extLst>
                </a:gridCol>
                <a:gridCol w="449992">
                  <a:extLst>
                    <a:ext uri="{9D8B030D-6E8A-4147-A177-3AD203B41FA5}">
                      <a16:colId xmlns:a16="http://schemas.microsoft.com/office/drawing/2014/main" val="3823604040"/>
                    </a:ext>
                  </a:extLst>
                </a:gridCol>
                <a:gridCol w="449992">
                  <a:extLst>
                    <a:ext uri="{9D8B030D-6E8A-4147-A177-3AD203B41FA5}">
                      <a16:colId xmlns:a16="http://schemas.microsoft.com/office/drawing/2014/main" val="3652080883"/>
                    </a:ext>
                  </a:extLst>
                </a:gridCol>
              </a:tblGrid>
              <a:tr h="435088">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2</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3</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2F2F4"/>
                    </a:solidFill>
                  </a:tcPr>
                </a:tc>
                <a:tc>
                  <a:txBody>
                    <a:bodyPr/>
                    <a:lstStyle/>
                    <a:p>
                      <a:pPr algn="ctr"/>
                      <a:r>
                        <a:rPr lang="en-US" sz="2900" b="1" i="0">
                          <a:latin typeface="Corbel" panose="020B0503020204020204" pitchFamily="34" charset="0"/>
                          <a:cs typeface="Arial" panose="020B0604020202020204" pitchFamily="34" charset="0"/>
                        </a:rPr>
                        <a:t>-</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49445941"/>
                  </a:ext>
                </a:extLst>
              </a:tr>
            </a:tbl>
          </a:graphicData>
        </a:graphic>
      </p:graphicFrame>
      <p:graphicFrame>
        <p:nvGraphicFramePr>
          <p:cNvPr id="29" name="Table 275">
            <a:extLst>
              <a:ext uri="{FF2B5EF4-FFF2-40B4-BE49-F238E27FC236}">
                <a16:creationId xmlns:a16="http://schemas.microsoft.com/office/drawing/2014/main" id="{A7C0EDD4-D0B0-2CB5-BEF2-BC861DF5CF0D}"/>
              </a:ext>
            </a:extLst>
          </p:cNvPr>
          <p:cNvGraphicFramePr>
            <a:graphicFrameLocks noGrp="1"/>
          </p:cNvGraphicFramePr>
          <p:nvPr/>
        </p:nvGraphicFramePr>
        <p:xfrm>
          <a:off x="6629715" y="5834198"/>
          <a:ext cx="460088" cy="444407"/>
        </p:xfrm>
        <a:graphic>
          <a:graphicData uri="http://schemas.openxmlformats.org/drawingml/2006/table">
            <a:tbl>
              <a:tblPr firstRow="1" bandRow="1">
                <a:tableStyleId>{5940675A-B579-460E-94D1-54222C63F5DA}</a:tableStyleId>
              </a:tblPr>
              <a:tblGrid>
                <a:gridCol w="460088">
                  <a:extLst>
                    <a:ext uri="{9D8B030D-6E8A-4147-A177-3AD203B41FA5}">
                      <a16:colId xmlns:a16="http://schemas.microsoft.com/office/drawing/2014/main" val="4227494446"/>
                    </a:ext>
                  </a:extLst>
                </a:gridCol>
              </a:tblGrid>
              <a:tr h="444407">
                <a:tc>
                  <a:txBody>
                    <a:bodyPr/>
                    <a:lstStyle/>
                    <a:p>
                      <a:pPr algn="ctr"/>
                      <a:r>
                        <a:rPr lang="en-US" sz="2900" b="1" i="0">
                          <a:latin typeface="Corbel" panose="020B0503020204020204" pitchFamily="34" charset="0"/>
                          <a:cs typeface="Arial" panose="020B0604020202020204" pitchFamily="34" charset="0"/>
                        </a:rPr>
                        <a:t>7</a:t>
                      </a:r>
                    </a:p>
                  </a:txBody>
                  <a:tcPr marL="0" marR="0" marT="0" marB="0" anchor="ctr">
                    <a:lnL w="19050" cap="flat" cmpd="sng" algn="ctr">
                      <a:solidFill>
                        <a:srgbClr val="002060"/>
                      </a:solidFill>
                      <a:prstDash val="solid"/>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val="3749445941"/>
                  </a:ext>
                </a:extLst>
              </a:tr>
            </a:tbl>
          </a:graphicData>
        </a:graphic>
      </p:graphicFrame>
      <p:grpSp>
        <p:nvGrpSpPr>
          <p:cNvPr id="62" name="Group 61">
            <a:extLst>
              <a:ext uri="{FF2B5EF4-FFF2-40B4-BE49-F238E27FC236}">
                <a16:creationId xmlns:a16="http://schemas.microsoft.com/office/drawing/2014/main" id="{B809865E-7918-B1ED-8584-E65FCA821860}"/>
              </a:ext>
            </a:extLst>
          </p:cNvPr>
          <p:cNvGrpSpPr/>
          <p:nvPr/>
        </p:nvGrpSpPr>
        <p:grpSpPr>
          <a:xfrm>
            <a:off x="5408073" y="5120617"/>
            <a:ext cx="173332" cy="648969"/>
            <a:chOff x="2521758" y="3054797"/>
            <a:chExt cx="64008" cy="188069"/>
          </a:xfrm>
        </p:grpSpPr>
        <p:cxnSp>
          <p:nvCxnSpPr>
            <p:cNvPr id="63" name="Straight Connector 62">
              <a:extLst>
                <a:ext uri="{FF2B5EF4-FFF2-40B4-BE49-F238E27FC236}">
                  <a16:creationId xmlns:a16="http://schemas.microsoft.com/office/drawing/2014/main" id="{71D7B33F-05D4-7148-DA66-B6C5C0C8E41E}"/>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6" name="Straight Connector 65">
              <a:extLst>
                <a:ext uri="{FF2B5EF4-FFF2-40B4-BE49-F238E27FC236}">
                  <a16:creationId xmlns:a16="http://schemas.microsoft.com/office/drawing/2014/main" id="{B9C13320-F8C4-031C-2653-1E9E55264FAB}"/>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67" name="Straight Connector 66">
              <a:extLst>
                <a:ext uri="{FF2B5EF4-FFF2-40B4-BE49-F238E27FC236}">
                  <a16:creationId xmlns:a16="http://schemas.microsoft.com/office/drawing/2014/main" id="{CA16BCE8-191F-D367-B391-BF81F1681EA2}"/>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68" name="Group 67">
            <a:extLst>
              <a:ext uri="{FF2B5EF4-FFF2-40B4-BE49-F238E27FC236}">
                <a16:creationId xmlns:a16="http://schemas.microsoft.com/office/drawing/2014/main" id="{3BACE2F4-CA4E-EDF4-2D5E-CA34A2659F81}"/>
              </a:ext>
            </a:extLst>
          </p:cNvPr>
          <p:cNvGrpSpPr/>
          <p:nvPr/>
        </p:nvGrpSpPr>
        <p:grpSpPr>
          <a:xfrm>
            <a:off x="5837030" y="5109582"/>
            <a:ext cx="173332" cy="648969"/>
            <a:chOff x="2521758" y="3054797"/>
            <a:chExt cx="64008" cy="188069"/>
          </a:xfrm>
        </p:grpSpPr>
        <p:cxnSp>
          <p:nvCxnSpPr>
            <p:cNvPr id="69" name="Straight Connector 68">
              <a:extLst>
                <a:ext uri="{FF2B5EF4-FFF2-40B4-BE49-F238E27FC236}">
                  <a16:creationId xmlns:a16="http://schemas.microsoft.com/office/drawing/2014/main" id="{83EDF19A-DFD0-19B4-B7E8-47D884A2F49E}"/>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2" name="Straight Connector 71">
              <a:extLst>
                <a:ext uri="{FF2B5EF4-FFF2-40B4-BE49-F238E27FC236}">
                  <a16:creationId xmlns:a16="http://schemas.microsoft.com/office/drawing/2014/main" id="{376D74D8-1DFC-195C-4EC1-C31FC7E807A9}"/>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5" name="Straight Connector 74">
              <a:extLst>
                <a:ext uri="{FF2B5EF4-FFF2-40B4-BE49-F238E27FC236}">
                  <a16:creationId xmlns:a16="http://schemas.microsoft.com/office/drawing/2014/main" id="{2DC9CDB8-0DE1-5E41-1449-7D8795576011}"/>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grpSp>
        <p:nvGrpSpPr>
          <p:cNvPr id="76" name="Group 75">
            <a:extLst>
              <a:ext uri="{FF2B5EF4-FFF2-40B4-BE49-F238E27FC236}">
                <a16:creationId xmlns:a16="http://schemas.microsoft.com/office/drawing/2014/main" id="{D25D09C1-3BC6-0540-8E80-56BF54ED5842}"/>
              </a:ext>
            </a:extLst>
          </p:cNvPr>
          <p:cNvGrpSpPr/>
          <p:nvPr/>
        </p:nvGrpSpPr>
        <p:grpSpPr>
          <a:xfrm>
            <a:off x="6248380" y="5108314"/>
            <a:ext cx="173332" cy="648969"/>
            <a:chOff x="2521758" y="3054797"/>
            <a:chExt cx="64008" cy="188069"/>
          </a:xfrm>
        </p:grpSpPr>
        <p:cxnSp>
          <p:nvCxnSpPr>
            <p:cNvPr id="77" name="Straight Connector 76">
              <a:extLst>
                <a:ext uri="{FF2B5EF4-FFF2-40B4-BE49-F238E27FC236}">
                  <a16:creationId xmlns:a16="http://schemas.microsoft.com/office/drawing/2014/main" id="{B910F586-051F-BE4B-D214-3EE37DBE2539}"/>
                </a:ext>
              </a:extLst>
            </p:cNvPr>
            <p:cNvCxnSpPr>
              <a:cxnSpLocks/>
            </p:cNvCxnSpPr>
            <p:nvPr/>
          </p:nvCxnSpPr>
          <p:spPr>
            <a:xfrm>
              <a:off x="2584810" y="305479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8" name="Straight Connector 77">
              <a:extLst>
                <a:ext uri="{FF2B5EF4-FFF2-40B4-BE49-F238E27FC236}">
                  <a16:creationId xmlns:a16="http://schemas.microsoft.com/office/drawing/2014/main" id="{CCD5E672-D05F-86DA-838B-27600C10B854}"/>
                </a:ext>
              </a:extLst>
            </p:cNvPr>
            <p:cNvCxnSpPr>
              <a:cxnSpLocks/>
            </p:cNvCxnSpPr>
            <p:nvPr/>
          </p:nvCxnSpPr>
          <p:spPr>
            <a:xfrm flipH="1">
              <a:off x="2521758" y="3125963"/>
              <a:ext cx="64008" cy="39744"/>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cxnSp>
          <p:nvCxnSpPr>
            <p:cNvPr id="79" name="Straight Connector 78">
              <a:extLst>
                <a:ext uri="{FF2B5EF4-FFF2-40B4-BE49-F238E27FC236}">
                  <a16:creationId xmlns:a16="http://schemas.microsoft.com/office/drawing/2014/main" id="{F2579E7D-C785-9FA8-B227-7578F5D121BF}"/>
                </a:ext>
              </a:extLst>
            </p:cNvPr>
            <p:cNvCxnSpPr>
              <a:cxnSpLocks/>
            </p:cNvCxnSpPr>
            <p:nvPr/>
          </p:nvCxnSpPr>
          <p:spPr>
            <a:xfrm>
              <a:off x="2579335" y="3165707"/>
              <a:ext cx="0" cy="77159"/>
            </a:xfrm>
            <a:prstGeom prst="line">
              <a:avLst/>
            </a:prstGeom>
            <a:solidFill>
              <a:schemeClr val="bg1"/>
            </a:solidFill>
            <a:ln w="38100">
              <a:solidFill>
                <a:schemeClr val="tx1"/>
              </a:solidFill>
            </a:ln>
          </p:spPr>
          <p:style>
            <a:lnRef idx="1">
              <a:schemeClr val="accent4"/>
            </a:lnRef>
            <a:fillRef idx="0">
              <a:schemeClr val="accent4"/>
            </a:fillRef>
            <a:effectRef idx="0">
              <a:schemeClr val="accent4"/>
            </a:effectRef>
            <a:fontRef idx="minor">
              <a:schemeClr val="tx1"/>
            </a:fontRef>
          </p:style>
        </p:cxnSp>
      </p:grpSp>
      <p:sp>
        <p:nvSpPr>
          <p:cNvPr id="2" name="TextBox 1">
            <a:extLst>
              <a:ext uri="{FF2B5EF4-FFF2-40B4-BE49-F238E27FC236}">
                <a16:creationId xmlns:a16="http://schemas.microsoft.com/office/drawing/2014/main" id="{C3B5CA96-A1AE-86F4-8595-31CC4587119F}"/>
              </a:ext>
            </a:extLst>
          </p:cNvPr>
          <p:cNvSpPr txBox="1"/>
          <p:nvPr/>
        </p:nvSpPr>
        <p:spPr>
          <a:xfrm>
            <a:off x="3811694" y="4612111"/>
            <a:ext cx="1352330" cy="4001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93889F"/>
                </a:solidFill>
                <a:effectLst/>
                <a:uLnTx/>
                <a:uFillTx/>
                <a:latin typeface="Corbel" panose="020B0503020204020204" pitchFamily="34" charset="0"/>
                <a:ea typeface="ＭＳ Ｐゴシック" panose="020B0600070205080204" pitchFamily="34" charset="-128"/>
                <a:cs typeface="Arial" panose="020B0604020202020204" pitchFamily="34" charset="0"/>
              </a:rPr>
              <a:t>row buffer</a:t>
            </a:r>
          </a:p>
        </p:txBody>
      </p:sp>
      <p:cxnSp>
        <p:nvCxnSpPr>
          <p:cNvPr id="5" name="Elbow Connector 4">
            <a:extLst>
              <a:ext uri="{FF2B5EF4-FFF2-40B4-BE49-F238E27FC236}">
                <a16:creationId xmlns:a16="http://schemas.microsoft.com/office/drawing/2014/main" id="{CF3CD798-26D3-9009-0910-03D7B89A586B}"/>
              </a:ext>
            </a:extLst>
          </p:cNvPr>
          <p:cNvCxnSpPr>
            <a:cxnSpLocks/>
          </p:cNvCxnSpPr>
          <p:nvPr/>
        </p:nvCxnSpPr>
        <p:spPr>
          <a:xfrm rot="5400000" flipH="1" flipV="1">
            <a:off x="4745177" y="1952206"/>
            <a:ext cx="470099" cy="420004"/>
          </a:xfrm>
          <a:prstGeom prst="bentConnector2">
            <a:avLst/>
          </a:prstGeom>
          <a:ln w="38100">
            <a:solidFill>
              <a:srgbClr val="C00000"/>
            </a:solidFill>
            <a:prstDash val="sysDot"/>
            <a:tailEnd type="triangle" w="med"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75741015"/>
      </p:ext>
    </p:extLst>
  </p:cSld>
  <p:clrMapOvr>
    <a:masterClrMapping/>
  </p:clrMapOvr>
  <mc:AlternateContent xmlns:mc="http://schemas.openxmlformats.org/markup-compatibility/2006" xmlns:p159="http://schemas.microsoft.com/office/powerpoint/2015/09/main">
    <mc:Choice Requires="p159">
      <p:transition>
        <p159:morph option="byObject"/>
      </p:transition>
    </mc:Choice>
    <mc:Fallback xmlns="">
      <p:transition>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descr=" 6">
            <a:extLst>
              <a:ext uri="{FF2B5EF4-FFF2-40B4-BE49-F238E27FC236}">
                <a16:creationId xmlns:a16="http://schemas.microsoft.com/office/drawing/2014/main" id="{225FE3A3-6745-502D-7F59-15867750339D}"/>
              </a:ext>
            </a:extLst>
          </p:cNvPr>
          <p:cNvSpPr txBox="1">
            <a:spLocks/>
          </p:cNvSpPr>
          <p:nvPr/>
        </p:nvSpPr>
        <p:spPr>
          <a:xfrm>
            <a:off x="457200" y="0"/>
            <a:ext cx="8229600" cy="70475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System Integration</a:t>
            </a:r>
          </a:p>
        </p:txBody>
      </p:sp>
      <p:graphicFrame>
        <p:nvGraphicFramePr>
          <p:cNvPr id="11" name="Diagram 10">
            <a:extLst>
              <a:ext uri="{FF2B5EF4-FFF2-40B4-BE49-F238E27FC236}">
                <a16:creationId xmlns:a16="http://schemas.microsoft.com/office/drawing/2014/main" id="{C505E34D-42BE-5EFA-C2AF-D3AF7FFBFD91}"/>
              </a:ext>
            </a:extLst>
          </p:cNvPr>
          <p:cNvGraphicFramePr/>
          <p:nvPr/>
        </p:nvGraphicFramePr>
        <p:xfrm>
          <a:off x="168965" y="2378213"/>
          <a:ext cx="8806070" cy="21015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3" name="Curved Down Arrow 22">
            <a:extLst>
              <a:ext uri="{FF2B5EF4-FFF2-40B4-BE49-F238E27FC236}">
                <a16:creationId xmlns:a16="http://schemas.microsoft.com/office/drawing/2014/main" id="{A74D551D-B21D-2B4E-D353-95A701423AC5}"/>
              </a:ext>
            </a:extLst>
          </p:cNvPr>
          <p:cNvSpPr/>
          <p:nvPr/>
        </p:nvSpPr>
        <p:spPr>
          <a:xfrm>
            <a:off x="1636724" y="2189163"/>
            <a:ext cx="1766680" cy="690773"/>
          </a:xfrm>
          <a:prstGeom prst="curved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24" name="TextBox 23">
            <a:extLst>
              <a:ext uri="{FF2B5EF4-FFF2-40B4-BE49-F238E27FC236}">
                <a16:creationId xmlns:a16="http://schemas.microsoft.com/office/drawing/2014/main" id="{CB877E4D-D5B4-B4D8-7940-B4FB8AE5AA27}"/>
              </a:ext>
            </a:extLst>
          </p:cNvPr>
          <p:cNvSpPr txBox="1"/>
          <p:nvPr/>
        </p:nvSpPr>
        <p:spPr>
          <a:xfrm>
            <a:off x="1629275" y="1740893"/>
            <a:ext cx="1781578" cy="369332"/>
          </a:xfrm>
          <a:prstGeom prst="rect">
            <a:avLst/>
          </a:prstGeom>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1" u="none" strike="noStrike" kern="1200" cap="none" spc="0" normalizeH="0" baseline="0" noProof="0">
                <a:ln>
                  <a:noFill/>
                </a:ln>
                <a:solidFill>
                  <a:prstClr val="black"/>
                </a:solidFill>
                <a:effectLst/>
                <a:uLnTx/>
                <a:uFillTx/>
                <a:latin typeface="Corbel" panose="020B0503020204020204" pitchFamily="34" charset="0"/>
                <a:ea typeface="+mn-ea"/>
                <a:cs typeface="+mn-cs"/>
              </a:rPr>
              <a:t>pLUTo Compiler</a:t>
            </a:r>
          </a:p>
        </p:txBody>
      </p:sp>
      <p:sp>
        <p:nvSpPr>
          <p:cNvPr id="22" name="Slide Number Placeholder 21">
            <a:extLst>
              <a:ext uri="{FF2B5EF4-FFF2-40B4-BE49-F238E27FC236}">
                <a16:creationId xmlns:a16="http://schemas.microsoft.com/office/drawing/2014/main" id="{481CC35D-4140-92A1-B3F3-F41963365726}"/>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2" name="Curved Down Arrow 1">
            <a:extLst>
              <a:ext uri="{FF2B5EF4-FFF2-40B4-BE49-F238E27FC236}">
                <a16:creationId xmlns:a16="http://schemas.microsoft.com/office/drawing/2014/main" id="{76D56F03-01E4-D482-A4C6-90C9DD2EF9E0}"/>
              </a:ext>
            </a:extLst>
          </p:cNvPr>
          <p:cNvSpPr/>
          <p:nvPr/>
        </p:nvSpPr>
        <p:spPr>
          <a:xfrm>
            <a:off x="5330851" y="2189163"/>
            <a:ext cx="1766680" cy="690773"/>
          </a:xfrm>
          <a:prstGeom prst="curvedDown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4" name="TextBox 3">
            <a:extLst>
              <a:ext uri="{FF2B5EF4-FFF2-40B4-BE49-F238E27FC236}">
                <a16:creationId xmlns:a16="http://schemas.microsoft.com/office/drawing/2014/main" id="{F126F2CB-6953-1F9B-0993-4C59CB1707B7}"/>
              </a:ext>
            </a:extLst>
          </p:cNvPr>
          <p:cNvSpPr txBox="1"/>
          <p:nvPr/>
        </p:nvSpPr>
        <p:spPr>
          <a:xfrm>
            <a:off x="5272908" y="1740893"/>
            <a:ext cx="1882567" cy="369332"/>
          </a:xfrm>
          <a:prstGeom prst="rect">
            <a:avLst/>
          </a:prstGeom>
          <a:solidFill>
            <a:schemeClr val="accent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spAutoFit/>
          </a:bodyPr>
          <a:lstStyle>
            <a:defPPr>
              <a:defRPr lang="en-US"/>
            </a:defPPr>
            <a:lvl1pPr>
              <a:defRPr b="1" i="1">
                <a:solidFill>
                  <a:schemeClr val="tx1"/>
                </a:solidFill>
                <a:latin typeface="Corbel" panose="020B0503020204020204" pitchFamily="34" charset="0"/>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1" u="none" strike="noStrike" kern="1200" cap="none" spc="0" normalizeH="0" baseline="0" noProof="0">
                <a:ln>
                  <a:noFill/>
                </a:ln>
                <a:solidFill>
                  <a:prstClr val="black"/>
                </a:solidFill>
                <a:effectLst/>
                <a:uLnTx/>
                <a:uFillTx/>
                <a:latin typeface="Corbel" panose="020B0503020204020204" pitchFamily="34" charset="0"/>
                <a:ea typeface="+mn-ea"/>
                <a:cs typeface="+mn-cs"/>
              </a:rPr>
              <a:t>pLUTo Controller</a:t>
            </a:r>
          </a:p>
        </p:txBody>
      </p:sp>
      <p:sp>
        <p:nvSpPr>
          <p:cNvPr id="6" name="TextBox 5">
            <a:extLst>
              <a:ext uri="{FF2B5EF4-FFF2-40B4-BE49-F238E27FC236}">
                <a16:creationId xmlns:a16="http://schemas.microsoft.com/office/drawing/2014/main" id="{4918B061-4ED7-0072-F43E-707B71F7F300}"/>
              </a:ext>
            </a:extLst>
          </p:cNvPr>
          <p:cNvSpPr txBox="1"/>
          <p:nvPr/>
        </p:nvSpPr>
        <p:spPr>
          <a:xfrm>
            <a:off x="327227" y="4924042"/>
            <a:ext cx="2024729" cy="348377"/>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api_pluto_mul</a:t>
            </a:r>
            <a:endParaRPr kumimoji="0" lang="en-CH"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p:txBody>
      </p:sp>
      <p:sp>
        <p:nvSpPr>
          <p:cNvPr id="5" name="TextBox 4">
            <a:extLst>
              <a:ext uri="{FF2B5EF4-FFF2-40B4-BE49-F238E27FC236}">
                <a16:creationId xmlns:a16="http://schemas.microsoft.com/office/drawing/2014/main" id="{F9664707-61F7-E697-4349-479AC372CD88}"/>
              </a:ext>
            </a:extLst>
          </p:cNvPr>
          <p:cNvSpPr txBox="1"/>
          <p:nvPr/>
        </p:nvSpPr>
        <p:spPr>
          <a:xfrm>
            <a:off x="3210791" y="4582731"/>
            <a:ext cx="2722418" cy="1108472"/>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pluto_subarray_alloc</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pluto_bit_shift_l</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pluto_or</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err="1">
                <a:ln>
                  <a:noFill/>
                </a:ln>
                <a:solidFill>
                  <a:prstClr val="black"/>
                </a:solidFill>
                <a:effectLst/>
                <a:uLnTx/>
                <a:uFillTx/>
                <a:latin typeface="JetBrains Mono" panose="020B0509020102050004" pitchFamily="49" charset="77"/>
                <a:ea typeface="+mn-ea"/>
                <a:cs typeface="Courier New" panose="02070309020205020404" pitchFamily="49" charset="0"/>
              </a:rPr>
              <a:t>pluto_op</a:t>
            </a:r>
            <a:endPar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endParaRPr>
          </a:p>
        </p:txBody>
      </p:sp>
      <p:sp>
        <p:nvSpPr>
          <p:cNvPr id="7" name="TextBox 6">
            <a:extLst>
              <a:ext uri="{FF2B5EF4-FFF2-40B4-BE49-F238E27FC236}">
                <a16:creationId xmlns:a16="http://schemas.microsoft.com/office/drawing/2014/main" id="{D294DCF3-7985-9815-E6EE-DDE29D4B448A}"/>
              </a:ext>
            </a:extLst>
          </p:cNvPr>
          <p:cNvSpPr txBox="1"/>
          <p:nvPr/>
        </p:nvSpPr>
        <p:spPr>
          <a:xfrm>
            <a:off x="7276462" y="4329366"/>
            <a:ext cx="758451" cy="1615202"/>
          </a:xfrm>
          <a:prstGeom prst="roundRect">
            <a:avLst>
              <a:gd name="adj" fmla="val 5571"/>
            </a:avLst>
          </a:prstGeom>
          <a:solidFill>
            <a:schemeClr val="accent4">
              <a:lumMod val="20000"/>
              <a:lumOff val="80000"/>
            </a:schemeClr>
          </a:solidFill>
          <a:ln w="19050">
            <a:solidFill>
              <a:schemeClr val="tx1"/>
            </a:solidFill>
          </a:ln>
        </p:spPr>
        <p:style>
          <a:lnRef idx="1">
            <a:schemeClr val="accent4"/>
          </a:lnRef>
          <a:fillRef idx="2">
            <a:schemeClr val="accent4"/>
          </a:fillRef>
          <a:effectRef idx="1">
            <a:schemeClr val="accent4"/>
          </a:effectRef>
          <a:fontRef idx="minor">
            <a:schemeClr val="dk1"/>
          </a:fontRef>
        </p:style>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PRE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ACT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PRE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JetBrains Mono" panose="020B0509020102050004" pitchFamily="49" charset="77"/>
                <a:ea typeface="+mn-ea"/>
                <a:cs typeface="Courier New" panose="02070309020205020404" pitchFamily="49" charset="0"/>
              </a:rPr>
              <a:t>...</a:t>
            </a:r>
          </a:p>
        </p:txBody>
      </p:sp>
    </p:spTree>
    <p:extLst>
      <p:ext uri="{BB962C8B-B14F-4D97-AF65-F5344CB8AC3E}">
        <p14:creationId xmlns:p14="http://schemas.microsoft.com/office/powerpoint/2010/main" val="79595638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D7E7589-A5B0-9C6A-AEB8-06F3CDDA1659}"/>
              </a:ext>
            </a:extLst>
          </p:cNvPr>
          <p:cNvSpPr txBox="1">
            <a:spLocks/>
          </p:cNvSpPr>
          <p:nvPr/>
        </p:nvSpPr>
        <p:spPr>
          <a:xfrm>
            <a:off x="75991" y="682423"/>
            <a:ext cx="8987622" cy="53187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0" i="0" u="none" strike="noStrike" kern="1200" cap="none" spc="0" normalizeH="0" baseline="0" noProof="0">
                <a:ln>
                  <a:noFill/>
                </a:ln>
                <a:solidFill>
                  <a:prstClr val="black"/>
                </a:solidFill>
                <a:effectLst/>
                <a:uLnTx/>
                <a:uFillTx/>
                <a:latin typeface="Corbel" panose="020B0503020204020204" pitchFamily="34" charset="0"/>
                <a:ea typeface="+mn-ea"/>
                <a:cs typeface="+mn-cs"/>
              </a:rPr>
              <a:t>Average speedup normalized to area across 7 real-world workloads</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7" name="Title 1">
            <a:extLst>
              <a:ext uri="{FF2B5EF4-FFF2-40B4-BE49-F238E27FC236}">
                <a16:creationId xmlns:a16="http://schemas.microsoft.com/office/drawing/2014/main" id="{ECC737E1-45F8-4692-4D32-AEB9AE067363}"/>
              </a:ext>
            </a:extLst>
          </p:cNvPr>
          <p:cNvSpPr txBox="1">
            <a:spLocks/>
          </p:cNvSpPr>
          <p:nvPr/>
        </p:nvSpPr>
        <p:spPr>
          <a:xfrm>
            <a:off x="75991" y="51284"/>
            <a:ext cx="8987622" cy="7401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Performance (normalized to area)</a:t>
            </a:r>
          </a:p>
        </p:txBody>
      </p:sp>
      <p:sp>
        <p:nvSpPr>
          <p:cNvPr id="8" name="Slide Number Placeholder 7">
            <a:extLst>
              <a:ext uri="{FF2B5EF4-FFF2-40B4-BE49-F238E27FC236}">
                <a16:creationId xmlns:a16="http://schemas.microsoft.com/office/drawing/2014/main" id="{E9FF9455-F864-9AE1-6F11-396C322D6FE0}"/>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4" name="Content Placeholder 3">
            <a:extLst>
              <a:ext uri="{FF2B5EF4-FFF2-40B4-BE49-F238E27FC236}">
                <a16:creationId xmlns:a16="http://schemas.microsoft.com/office/drawing/2014/main" id="{70193BD6-4264-7340-800C-17FDB32B4C7F}"/>
              </a:ext>
            </a:extLst>
          </p:cNvPr>
          <p:cNvGraphicFramePr>
            <a:graphicFrameLocks noGrp="1"/>
          </p:cNvGraphicFramePr>
          <p:nvPr>
            <p:ph idx="4294967295"/>
          </p:nvPr>
        </p:nvGraphicFramePr>
        <p:xfrm>
          <a:off x="402336" y="1304008"/>
          <a:ext cx="8339328" cy="3995928"/>
        </p:xfrm>
        <a:graphic>
          <a:graphicData uri="http://schemas.openxmlformats.org/drawingml/2006/chart">
            <c:chart xmlns:c="http://schemas.openxmlformats.org/drawingml/2006/chart" xmlns:r="http://schemas.openxmlformats.org/officeDocument/2006/relationships" r:id="rId3"/>
          </a:graphicData>
        </a:graphic>
      </p:graphicFrame>
      <p:sp>
        <p:nvSpPr>
          <p:cNvPr id="35" name="Rectangle 34">
            <a:extLst>
              <a:ext uri="{FF2B5EF4-FFF2-40B4-BE49-F238E27FC236}">
                <a16:creationId xmlns:a16="http://schemas.microsoft.com/office/drawing/2014/main" id="{E4E15C55-DF4B-CAE7-C43F-F999DE54E516}"/>
              </a:ext>
            </a:extLst>
          </p:cNvPr>
          <p:cNvSpPr/>
          <p:nvPr/>
        </p:nvSpPr>
        <p:spPr>
          <a:xfrm>
            <a:off x="225239" y="5396422"/>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provides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substantially higher</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performance per unit area than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both</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 the CPU and the GPU</a:t>
            </a:r>
            <a:endParaRPr kumimoji="0" lang="en-US" sz="2400" b="0" i="0" u="none" strike="noStrike" kern="1200" cap="none" spc="0" normalizeH="0" baseline="0" noProof="0">
              <a:ln>
                <a:noFill/>
              </a:ln>
              <a:solidFill>
                <a:srgbClr val="FF0000"/>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1963522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0ACC3A2B-FBAF-F33D-FE3E-D62A837A45D3}"/>
              </a:ext>
            </a:extLst>
          </p:cNvPr>
          <p:cNvSpPr txBox="1">
            <a:spLocks/>
          </p:cNvSpPr>
          <p:nvPr/>
        </p:nvSpPr>
        <p:spPr>
          <a:xfrm>
            <a:off x="75991" y="682423"/>
            <a:ext cx="8987622" cy="53187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800" b="0" i="0" u="none" strike="noStrike" kern="1200" cap="none" spc="0" normalizeH="0" baseline="0" noProof="0">
                <a:ln>
                  <a:noFill/>
                </a:ln>
                <a:solidFill>
                  <a:prstClr val="black"/>
                </a:solidFill>
                <a:effectLst/>
                <a:uLnTx/>
                <a:uFillTx/>
                <a:latin typeface="Corbel" panose="020B0503020204020204" pitchFamily="34" charset="0"/>
                <a:ea typeface="+mn-ea"/>
                <a:cs typeface="+mn-cs"/>
              </a:rPr>
              <a:t>Average energy consumption across 7 real-world workloads</a:t>
            </a:r>
          </a:p>
        </p:txBody>
      </p:sp>
      <p:sp>
        <p:nvSpPr>
          <p:cNvPr id="8" name="Title 1">
            <a:extLst>
              <a:ext uri="{FF2B5EF4-FFF2-40B4-BE49-F238E27FC236}">
                <a16:creationId xmlns:a16="http://schemas.microsoft.com/office/drawing/2014/main" id="{DC666627-26A9-62DE-09FD-43A97662D062}"/>
              </a:ext>
            </a:extLst>
          </p:cNvPr>
          <p:cNvSpPr txBox="1">
            <a:spLocks/>
          </p:cNvSpPr>
          <p:nvPr/>
        </p:nvSpPr>
        <p:spPr>
          <a:xfrm>
            <a:off x="75991" y="51284"/>
            <a:ext cx="8987622" cy="7401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orbel" panose="020B0503020204020204" pitchFamily="34" charset="0"/>
                <a:ea typeface="+mj-ea"/>
                <a:cs typeface="+mj-cs"/>
              </a:rPr>
              <a:t>Energy Consumption</a:t>
            </a:r>
          </a:p>
        </p:txBody>
      </p:sp>
      <p:sp>
        <p:nvSpPr>
          <p:cNvPr id="3" name="Slide Number Placeholder 2">
            <a:extLst>
              <a:ext uri="{FF2B5EF4-FFF2-40B4-BE49-F238E27FC236}">
                <a16:creationId xmlns:a16="http://schemas.microsoft.com/office/drawing/2014/main" id="{9205F64A-6D08-507F-6676-85C41DBE945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graphicFrame>
        <p:nvGraphicFramePr>
          <p:cNvPr id="4" name="Content Placeholder 3">
            <a:extLst>
              <a:ext uri="{FF2B5EF4-FFF2-40B4-BE49-F238E27FC236}">
                <a16:creationId xmlns:a16="http://schemas.microsoft.com/office/drawing/2014/main" id="{792CB97D-E646-814C-8313-97F2A9D5DC32}"/>
              </a:ext>
            </a:extLst>
          </p:cNvPr>
          <p:cNvGraphicFramePr>
            <a:graphicFrameLocks noGrp="1"/>
          </p:cNvGraphicFramePr>
          <p:nvPr>
            <p:ph idx="4294967295"/>
          </p:nvPr>
        </p:nvGraphicFramePr>
        <p:xfrm>
          <a:off x="734034" y="1297630"/>
          <a:ext cx="7886700" cy="4034128"/>
        </p:xfrm>
        <a:graphic>
          <a:graphicData uri="http://schemas.openxmlformats.org/drawingml/2006/chart">
            <c:chart xmlns:c="http://schemas.openxmlformats.org/drawingml/2006/chart" xmlns:r="http://schemas.openxmlformats.org/officeDocument/2006/relationships" r:id="rId3"/>
          </a:graphicData>
        </a:graphic>
      </p:graphicFrame>
      <p:sp>
        <p:nvSpPr>
          <p:cNvPr id="19" name="Rectangle 18">
            <a:extLst>
              <a:ext uri="{FF2B5EF4-FFF2-40B4-BE49-F238E27FC236}">
                <a16:creationId xmlns:a16="http://schemas.microsoft.com/office/drawing/2014/main" id="{A1551302-D185-7ED5-2A3A-A8BF28F5E601}"/>
              </a:ext>
            </a:extLst>
          </p:cNvPr>
          <p:cNvSpPr/>
          <p:nvPr/>
        </p:nvSpPr>
        <p:spPr>
          <a:xfrm>
            <a:off x="225239" y="5396422"/>
            <a:ext cx="8693523" cy="920520"/>
          </a:xfrm>
          <a:prstGeom prst="rect">
            <a:avLst/>
          </a:prstGeom>
          <a:solidFill>
            <a:schemeClr val="accent4">
              <a:lumMod val="20000"/>
              <a:lumOff val="80000"/>
            </a:schemeClr>
          </a:solidFill>
          <a:ln w="76200">
            <a:solidFill>
              <a:schemeClr val="accent1"/>
            </a:solidFill>
          </a:ln>
        </p:spPr>
        <p:txBody>
          <a:bodyPr wrap="squar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pLUTo </a:t>
            </a:r>
            <a:r>
              <a:rPr kumimoji="0" lang="en-US" sz="2400" b="1" i="1" u="none" strike="noStrike" kern="1200" cap="none" spc="0" normalizeH="0" baseline="0" noProof="0">
                <a:ln>
                  <a:noFill/>
                </a:ln>
                <a:solidFill>
                  <a:srgbClr val="4472C4"/>
                </a:solidFill>
                <a:effectLst/>
                <a:uLnTx/>
                <a:uFillTx/>
                <a:latin typeface="Corbel" panose="020B0503020204020204" pitchFamily="34" charset="0"/>
                <a:ea typeface="+mn-ea"/>
                <a:cs typeface="+mn-cs"/>
              </a:rPr>
              <a:t>significantly reduces energy consumption</a:t>
            </a:r>
            <a:r>
              <a:rPr kumimoji="0" lang="en-US" sz="2400" b="1" i="0" u="none" strike="noStrike" kern="1200" cap="none" spc="0" normalizeH="0" baseline="0" noProof="0">
                <a:ln>
                  <a:noFill/>
                </a:ln>
                <a:solidFill>
                  <a:srgbClr val="4472C4"/>
                </a:solidFill>
                <a:effectLst/>
                <a:uLnTx/>
                <a:uFillTx/>
                <a:latin typeface="Corbel" panose="020B0503020204020204" pitchFamily="34" charset="0"/>
                <a:ea typeface="+mn-ea"/>
                <a:cs typeface="+mn-cs"/>
              </a:rPr>
              <a:t> </a:t>
            </a:r>
            <a:r>
              <a:rPr kumimoji="0" lang="en-US" sz="2400" b="1" i="0" u="none" strike="noStrike" kern="1200" cap="none" spc="0" normalizeH="0" baseline="0" noProof="0">
                <a:ln>
                  <a:noFill/>
                </a:ln>
                <a:solidFill>
                  <a:prstClr val="black"/>
                </a:solidFill>
                <a:effectLst/>
                <a:uLnTx/>
                <a:uFillTx/>
                <a:latin typeface="Corbel" panose="020B0503020204020204" pitchFamily="34" charset="0"/>
                <a:ea typeface="+mn-ea"/>
                <a:cs typeface="+mn-cs"/>
              </a:rPr>
              <a:t>compared to processor-centric architectures for various workloads</a:t>
            </a:r>
            <a:endParaRPr kumimoji="0" lang="en-US" sz="2400" b="1" i="0" u="none" strike="noStrike" kern="1200" cap="none" spc="0" normalizeH="0" baseline="0" noProof="0">
              <a:ln>
                <a:noFill/>
              </a:ln>
              <a:solidFill>
                <a:srgbClr val="FF0000"/>
              </a:solidFill>
              <a:effectLst/>
              <a:uLnTx/>
              <a:uFillTx/>
              <a:latin typeface="Corbel" panose="020B0503020204020204" pitchFamily="34" charset="0"/>
              <a:ea typeface="+mn-ea"/>
              <a:cs typeface="+mn-cs"/>
            </a:endParaRPr>
          </a:p>
        </p:txBody>
      </p:sp>
    </p:spTree>
    <p:extLst>
      <p:ext uri="{BB962C8B-B14F-4D97-AF65-F5344CB8AC3E}">
        <p14:creationId xmlns:p14="http://schemas.microsoft.com/office/powerpoint/2010/main" val="2437710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793BFC-E9D1-1242-B403-407892ED0A3F}"/>
              </a:ext>
            </a:extLst>
          </p:cNvPr>
          <p:cNvSpPr>
            <a:spLocks noGrp="1"/>
          </p:cNvSpPr>
          <p:nvPr>
            <p:ph type="title"/>
          </p:nvPr>
        </p:nvSpPr>
        <p:spPr>
          <a:xfrm>
            <a:off x="628649" y="282870"/>
            <a:ext cx="7886700" cy="773727"/>
          </a:xfrm>
        </p:spPr>
        <p:txBody>
          <a:bodyPr>
            <a:normAutofit/>
          </a:bodyPr>
          <a:lstStyle/>
          <a:p>
            <a:pPr algn="ctr"/>
            <a:r>
              <a:rPr lang="en-US" sz="4400" b="1">
                <a:latin typeface="Corbel" panose="020B0503020204020204" pitchFamily="34" charset="0"/>
              </a:rPr>
              <a:t>More Results in the Paper</a:t>
            </a:r>
          </a:p>
        </p:txBody>
      </p:sp>
      <p:grpSp>
        <p:nvGrpSpPr>
          <p:cNvPr id="14" name="Group 13">
            <a:extLst>
              <a:ext uri="{FF2B5EF4-FFF2-40B4-BE49-F238E27FC236}">
                <a16:creationId xmlns:a16="http://schemas.microsoft.com/office/drawing/2014/main" id="{FC3D97E7-EA2A-078B-0F5E-CEF04B57CAA9}"/>
              </a:ext>
            </a:extLst>
          </p:cNvPr>
          <p:cNvGrpSpPr/>
          <p:nvPr/>
        </p:nvGrpSpPr>
        <p:grpSpPr>
          <a:xfrm>
            <a:off x="218171" y="3023917"/>
            <a:ext cx="8707654" cy="3067398"/>
            <a:chOff x="218174" y="1205345"/>
            <a:chExt cx="8707654" cy="3067398"/>
          </a:xfrm>
        </p:grpSpPr>
        <p:sp>
          <p:nvSpPr>
            <p:cNvPr id="13" name="Rectangle 12">
              <a:extLst>
                <a:ext uri="{FF2B5EF4-FFF2-40B4-BE49-F238E27FC236}">
                  <a16:creationId xmlns:a16="http://schemas.microsoft.com/office/drawing/2014/main" id="{BE7BC525-989B-925D-1D1E-289C0A3818AB}"/>
                </a:ext>
              </a:extLst>
            </p:cNvPr>
            <p:cNvSpPr/>
            <p:nvPr/>
          </p:nvSpPr>
          <p:spPr>
            <a:xfrm>
              <a:off x="218174" y="1205345"/>
              <a:ext cx="8707654" cy="306739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pic>
          <p:nvPicPr>
            <p:cNvPr id="12" name="Picture 11">
              <a:extLst>
                <a:ext uri="{FF2B5EF4-FFF2-40B4-BE49-F238E27FC236}">
                  <a16:creationId xmlns:a16="http://schemas.microsoft.com/office/drawing/2014/main" id="{A04DC37F-8A7E-6F21-2357-20307A9679B4}"/>
                </a:ext>
              </a:extLst>
            </p:cNvPr>
            <p:cNvPicPr>
              <a:picLocks noChangeAspect="1"/>
            </p:cNvPicPr>
            <p:nvPr/>
          </p:nvPicPr>
          <p:blipFill>
            <a:blip r:embed="rId3"/>
            <a:stretch>
              <a:fillRect/>
            </a:stretch>
          </p:blipFill>
          <p:spPr>
            <a:xfrm>
              <a:off x="230991" y="1271212"/>
              <a:ext cx="8682019" cy="2716960"/>
            </a:xfrm>
            <a:prstGeom prst="rect">
              <a:avLst/>
            </a:prstGeom>
          </p:spPr>
        </p:pic>
      </p:grpSp>
      <p:sp>
        <p:nvSpPr>
          <p:cNvPr id="5" name="Slide Number Placeholder 4">
            <a:extLst>
              <a:ext uri="{FF2B5EF4-FFF2-40B4-BE49-F238E27FC236}">
                <a16:creationId xmlns:a16="http://schemas.microsoft.com/office/drawing/2014/main" id="{0533E8DA-08EE-9126-EF68-1F50D7AF9449}"/>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DEAB76D-489F-BC47-AE8A-9A4958F60173}" type="slidenum">
              <a:rPr kumimoji="0" lang="en-CH" sz="1400" b="0" i="0" u="none" strike="noStrike" kern="1200" cap="none" spc="0" normalizeH="0" baseline="0" noProof="0" smtClean="0">
                <a:ln>
                  <a:noFill/>
                </a:ln>
                <a:solidFill>
                  <a:prstClr val="white">
                    <a:lumMod val="65000"/>
                  </a:prstClr>
                </a:solidFill>
                <a:effectLst/>
                <a:uLnTx/>
                <a:uFillTx/>
                <a:latin typeface="Corbel" panose="020B0503020204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CH" sz="1400" b="0" i="0" u="none" strike="noStrike" kern="1200" cap="none" spc="0" normalizeH="0" baseline="0" noProof="0">
              <a:ln>
                <a:noFill/>
              </a:ln>
              <a:solidFill>
                <a:prstClr val="white">
                  <a:lumMod val="65000"/>
                </a:prstClr>
              </a:solidFill>
              <a:effectLst/>
              <a:uLnTx/>
              <a:uFillTx/>
              <a:latin typeface="Corbel" panose="020B0503020204020204" pitchFamily="34" charset="0"/>
              <a:ea typeface="+mn-ea"/>
              <a:cs typeface="+mn-cs"/>
            </a:endParaRPr>
          </a:p>
        </p:txBody>
      </p:sp>
      <p:sp>
        <p:nvSpPr>
          <p:cNvPr id="6" name="TextBox 5">
            <a:extLst>
              <a:ext uri="{FF2B5EF4-FFF2-40B4-BE49-F238E27FC236}">
                <a16:creationId xmlns:a16="http://schemas.microsoft.com/office/drawing/2014/main" id="{C8BD1F9A-5EE7-CF4A-6B05-D5328833E811}"/>
              </a:ext>
            </a:extLst>
          </p:cNvPr>
          <p:cNvSpPr txBox="1"/>
          <p:nvPr/>
        </p:nvSpPr>
        <p:spPr>
          <a:xfrm>
            <a:off x="-82062" y="1058037"/>
            <a:ext cx="5021567" cy="1563313"/>
          </a:xfrm>
          <a:prstGeom prst="rect">
            <a:avLst/>
          </a:prstGeom>
          <a:noFill/>
        </p:spPr>
        <p:txBody>
          <a:bodyPr wrap="none" rtlCol="0">
            <a:spAutoFit/>
          </a:bodyPr>
          <a:lstStyle/>
          <a:p>
            <a:pPr marL="283464" marR="0" lvl="0" indent="-144000" algn="l" defTabSz="457200" rtl="0" eaLnBrk="1" fontAlgn="ctr" latinLnBrk="0" hangingPunct="1">
              <a:lnSpc>
                <a:spcPct val="150000"/>
              </a:lnSpc>
              <a:spcBef>
                <a:spcPts val="0"/>
              </a:spcBef>
              <a:spcAft>
                <a:spcPts val="0"/>
              </a:spcAft>
              <a:buClrTx/>
              <a:buSzPts val="2000"/>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Comparison with FPGA</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Area Overhead Analysis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Circuit-Level Reliability &amp; Correctness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8" name="TextBox 7">
            <a:extLst>
              <a:ext uri="{FF2B5EF4-FFF2-40B4-BE49-F238E27FC236}">
                <a16:creationId xmlns:a16="http://schemas.microsoft.com/office/drawing/2014/main" id="{EBD30E56-5494-EF83-7F5A-B74C3D711F37}"/>
              </a:ext>
            </a:extLst>
          </p:cNvPr>
          <p:cNvSpPr txBox="1"/>
          <p:nvPr/>
        </p:nvSpPr>
        <p:spPr>
          <a:xfrm>
            <a:off x="4836965" y="1058037"/>
            <a:ext cx="4312143" cy="1563313"/>
          </a:xfrm>
          <a:prstGeom prst="rect">
            <a:avLst/>
          </a:prstGeom>
          <a:noFill/>
        </p:spPr>
        <p:txBody>
          <a:bodyPr wrap="none" rtlCol="0">
            <a:spAutoFit/>
          </a:bodyPr>
          <a:lstStyle/>
          <a:p>
            <a:pPr marL="283464" marR="0" lvl="0" indent="-144000" algn="l" defTabSz="457200" rtl="0" eaLnBrk="1" fontAlgn="ctr" latinLnBrk="0" hangingPunct="1">
              <a:lnSpc>
                <a:spcPct val="150000"/>
              </a:lnSpc>
              <a:spcBef>
                <a:spcPts val="0"/>
              </a:spcBef>
              <a:spcAft>
                <a:spcPts val="0"/>
              </a:spcAft>
              <a:buClrTx/>
              <a:buSzPts val="2000"/>
              <a:buFont typeface="Arial" panose="020B0604020202020204" pitchFamily="34" charset="0"/>
              <a:buChar char="•"/>
              <a:tabLst/>
              <a:defRPr/>
            </a:pPr>
            <a:r>
              <a:rPr kumimoji="0" lang="en-US"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Subarray-Level Parallelism</a:t>
            </a: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LUT Loading Overhead</a:t>
            </a:r>
          </a:p>
          <a:p>
            <a:pPr marL="285750" marR="0" lvl="0" indent="-144000" algn="l" defTabSz="4572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GB" sz="2200" b="1" i="0" u="none" strike="noStrike" kern="1200" cap="none" spc="0" normalizeH="0" baseline="0" noProof="0">
                <a:ln>
                  <a:noFill/>
                </a:ln>
                <a:solidFill>
                  <a:srgbClr val="1F51FD"/>
                </a:solidFill>
                <a:effectLst/>
                <a:uLnTx/>
                <a:uFillTx/>
                <a:latin typeface="Corbel" panose="020B0503020204020204" pitchFamily="34" charset="0"/>
                <a:ea typeface="+mn-ea"/>
                <a:cs typeface="+mn-cs"/>
              </a:rPr>
              <a:t>Range of Supported Operations</a:t>
            </a:r>
            <a:endParaRPr kumimoji="0" lang="en-CH" sz="2200" b="0" i="0" u="none" strike="noStrike" kern="1200" cap="none" spc="0" normalizeH="0" baseline="0" noProof="0">
              <a:ln>
                <a:noFill/>
              </a:ln>
              <a:solidFill>
                <a:prstClr val="black"/>
              </a:solidFill>
              <a:effectLst/>
              <a:uLnTx/>
              <a:uFillTx/>
              <a:latin typeface="Corbel" panose="020B0503020204020204" pitchFamily="34" charset="0"/>
              <a:ea typeface="+mn-ea"/>
              <a:cs typeface="+mn-cs"/>
            </a:endParaRPr>
          </a:p>
        </p:txBody>
      </p:sp>
      <p:sp>
        <p:nvSpPr>
          <p:cNvPr id="7" name="TextBox 6">
            <a:extLst>
              <a:ext uri="{FF2B5EF4-FFF2-40B4-BE49-F238E27FC236}">
                <a16:creationId xmlns:a16="http://schemas.microsoft.com/office/drawing/2014/main" id="{3F8ADD91-E0B1-7909-5E70-B057953419E2}"/>
              </a:ext>
            </a:extLst>
          </p:cNvPr>
          <p:cNvSpPr txBox="1"/>
          <p:nvPr/>
        </p:nvSpPr>
        <p:spPr>
          <a:xfrm>
            <a:off x="2657833" y="6365924"/>
            <a:ext cx="3828327" cy="369332"/>
          </a:xfrm>
          <a:prstGeom prst="rect">
            <a:avLst/>
          </a:prstGeom>
          <a:solidFill>
            <a:schemeClr val="bg1"/>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H" sz="1800" b="1" i="0" u="none" strike="noStrike" kern="1200" cap="none" spc="0" normalizeH="0" baseline="0" noProof="0">
                <a:ln>
                  <a:noFill/>
                </a:ln>
                <a:solidFill>
                  <a:prstClr val="black"/>
                </a:solidFill>
                <a:effectLst/>
                <a:uLnTx/>
                <a:uFillTx/>
                <a:latin typeface="Calibri" panose="020F0502020204030204"/>
                <a:ea typeface="+mn-ea"/>
                <a:cs typeface="+mn-cs"/>
                <a:hlinkClick r:id="rId4"/>
              </a:rPr>
              <a:t>https://arxiv.org/pdf/2104.07699.pdf</a:t>
            </a:r>
            <a:endParaRPr kumimoji="0" lang="en-CH" sz="18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8413964"/>
      </p:ext>
    </p:extLst>
  </p:cSld>
  <p:clrMapOvr>
    <a:masterClrMapping/>
  </p:clrMapOvr>
  <mc:AlternateContent xmlns:mc="http://schemas.openxmlformats.org/markup-compatibility/2006" xmlns:p14="http://schemas.microsoft.com/office/powerpoint/2010/main">
    <mc:Choice Requires="p14">
      <p:transition p14:dur="200">
        <p:fade/>
      </p:transition>
    </mc:Choice>
    <mc:Fallback xmlns="">
      <p:transition>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C3E8E-0D66-4B42-A09B-0EA6C9449CE0}"/>
              </a:ext>
            </a:extLst>
          </p:cNvPr>
          <p:cNvSpPr>
            <a:spLocks noGrp="1"/>
          </p:cNvSpPr>
          <p:nvPr>
            <p:ph type="title"/>
          </p:nvPr>
        </p:nvSpPr>
        <p:spPr/>
        <p:txBody>
          <a:bodyPr/>
          <a:lstStyle/>
          <a:p>
            <a:r>
              <a:rPr lang="en-US" dirty="0"/>
              <a:t>SRC TECHCON Presentation</a:t>
            </a:r>
          </a:p>
        </p:txBody>
      </p:sp>
      <p:sp>
        <p:nvSpPr>
          <p:cNvPr id="3" name="Content Placeholder 2">
            <a:extLst>
              <a:ext uri="{FF2B5EF4-FFF2-40B4-BE49-F238E27FC236}">
                <a16:creationId xmlns:a16="http://schemas.microsoft.com/office/drawing/2014/main" id="{9B6CB1FC-4914-CE40-BC66-64BE3F801B6D}"/>
              </a:ext>
            </a:extLst>
          </p:cNvPr>
          <p:cNvSpPr>
            <a:spLocks noGrp="1"/>
          </p:cNvSpPr>
          <p:nvPr>
            <p:ph idx="1"/>
          </p:nvPr>
        </p:nvSpPr>
        <p:spPr>
          <a:xfrm>
            <a:off x="228600" y="908720"/>
            <a:ext cx="8915400" cy="5123656"/>
          </a:xfrm>
        </p:spPr>
        <p:txBody>
          <a:bodyPr/>
          <a:lstStyle/>
          <a:p>
            <a:r>
              <a:rPr lang="en-US" sz="2000" dirty="0">
                <a:solidFill>
                  <a:srgbClr val="0000FF"/>
                </a:solidFill>
              </a:rPr>
              <a:t>Geraldo F. Oliveira</a:t>
            </a:r>
          </a:p>
          <a:p>
            <a:pPr lvl="1"/>
            <a:r>
              <a:rPr lang="en-US" sz="1800" dirty="0" err="1"/>
              <a:t>pLUTo</a:t>
            </a:r>
            <a:r>
              <a:rPr lang="en-US" sz="1800" dirty="0"/>
              <a:t>: Enabling Massively Parallel Computation in DRAM via Lookup Tables</a:t>
            </a:r>
          </a:p>
          <a:p>
            <a:pPr lvl="1"/>
            <a:r>
              <a:rPr lang="en-US" sz="1800" dirty="0">
                <a:solidFill>
                  <a:srgbClr val="0000FF"/>
                </a:solidFill>
                <a:hlinkClick r:id="rId2">
                  <a:extLst>
                    <a:ext uri="{A12FA001-AC4F-418D-AE19-62706E023703}">
                      <ahyp:hlinkClr xmlns:ahyp="http://schemas.microsoft.com/office/drawing/2018/hyperlinkcolor" val="tx"/>
                    </a:ext>
                  </a:extLst>
                </a:hlinkClick>
              </a:rPr>
              <a:t>https://arxiv.org/pdf/2104.07699.pdf</a:t>
            </a:r>
            <a:endParaRPr lang="en-US" sz="1800" dirty="0">
              <a:solidFill>
                <a:srgbClr val="0000FF"/>
              </a:solidFill>
            </a:endParaRPr>
          </a:p>
          <a:p>
            <a:pPr lvl="1"/>
            <a:endParaRPr lang="en-US" sz="1800" dirty="0">
              <a:solidFill>
                <a:srgbClr val="0000FF"/>
              </a:solidFill>
            </a:endParaRPr>
          </a:p>
          <a:p>
            <a:pPr marL="344487" lvl="1" indent="0">
              <a:buNone/>
            </a:pPr>
            <a:endParaRPr lang="en-US" sz="1800" dirty="0">
              <a:solidFill>
                <a:srgbClr val="7030A0"/>
              </a:solidFill>
            </a:endParaRPr>
          </a:p>
          <a:p>
            <a:endParaRPr lang="en-US" sz="400" dirty="0">
              <a:solidFill>
                <a:srgbClr val="0000FF"/>
              </a:solidFill>
            </a:endParaRPr>
          </a:p>
          <a:p>
            <a:endParaRPr lang="en-US" sz="400" dirty="0">
              <a:solidFill>
                <a:srgbClr val="0000FF"/>
              </a:solidFill>
            </a:endParaRPr>
          </a:p>
          <a:p>
            <a:pPr marL="344487" lvl="1" indent="0">
              <a:buNone/>
            </a:pPr>
            <a:endParaRPr lang="en-US" dirty="0"/>
          </a:p>
        </p:txBody>
      </p:sp>
      <p:sp>
        <p:nvSpPr>
          <p:cNvPr id="4" name="Slide Number Placeholder 3">
            <a:extLst>
              <a:ext uri="{FF2B5EF4-FFF2-40B4-BE49-F238E27FC236}">
                <a16:creationId xmlns:a16="http://schemas.microsoft.com/office/drawing/2014/main" id="{39A137F2-11EA-384B-AE75-DB8ACDDA94B0}"/>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panose="020B0600070205080204" pitchFamily="34" charset="-128"/>
              <a:cs typeface="+mn-cs"/>
            </a:endParaRPr>
          </a:p>
        </p:txBody>
      </p:sp>
      <p:sp>
        <p:nvSpPr>
          <p:cNvPr id="6" name="TextBox 5">
            <a:extLst>
              <a:ext uri="{FF2B5EF4-FFF2-40B4-BE49-F238E27FC236}">
                <a16:creationId xmlns:a16="http://schemas.microsoft.com/office/drawing/2014/main" id="{A67BFC93-2FEB-043F-059C-46A5FFAB9787}"/>
              </a:ext>
            </a:extLst>
          </p:cNvPr>
          <p:cNvSpPr txBox="1"/>
          <p:nvPr/>
        </p:nvSpPr>
        <p:spPr>
          <a:xfrm>
            <a:off x="1507888" y="6419364"/>
            <a:ext cx="677781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hlinkClick r:id="rId3">
                  <a:extLst>
                    <a:ext uri="{A12FA001-AC4F-418D-AE19-62706E023703}">
                      <ahyp:hlinkClr xmlns:ahyp="http://schemas.microsoft.com/office/drawing/2018/hyperlinkcolor" val="tx"/>
                    </a:ext>
                  </a:extLst>
                </a:hlinkClick>
              </a:rPr>
              <a:t>https://youtu.be/9t1FJQ6nNw4?si=bhylWCLZde2DC7os</a:t>
            </a:r>
            <a:endParaRPr kumimoji="0" lang="en-US" sz="1800" b="1" i="0" u="none" strike="noStrike" kern="1200" cap="none" spc="0" normalizeH="0" baseline="0" noProof="0" dirty="0">
              <a:ln>
                <a:noFill/>
              </a:ln>
              <a:solidFill>
                <a:srgbClr val="0000FF"/>
              </a:solidFill>
              <a:effectLst/>
              <a:uLnTx/>
              <a:uFillTx/>
              <a:latin typeface="Tahoma"/>
              <a:ea typeface="ＭＳ Ｐゴシック" panose="020B0600070205080204" pitchFamily="34" charset="-128"/>
              <a:cs typeface="+mn-cs"/>
            </a:endParaRPr>
          </a:p>
        </p:txBody>
      </p:sp>
      <p:pic>
        <p:nvPicPr>
          <p:cNvPr id="7" name="Picture 6">
            <a:extLst>
              <a:ext uri="{FF2B5EF4-FFF2-40B4-BE49-F238E27FC236}">
                <a16:creationId xmlns:a16="http://schemas.microsoft.com/office/drawing/2014/main" id="{07D62855-B8F5-F44B-AB94-C79A8B97C999}"/>
              </a:ext>
            </a:extLst>
          </p:cNvPr>
          <p:cNvPicPr>
            <a:picLocks noChangeAspect="1"/>
          </p:cNvPicPr>
          <p:nvPr/>
        </p:nvPicPr>
        <p:blipFill>
          <a:blip r:embed="rId4"/>
          <a:stretch>
            <a:fillRect/>
          </a:stretch>
        </p:blipFill>
        <p:spPr>
          <a:xfrm>
            <a:off x="1551921" y="1937538"/>
            <a:ext cx="6040159" cy="4393968"/>
          </a:xfrm>
          <a:prstGeom prst="rect">
            <a:avLst/>
          </a:prstGeom>
        </p:spPr>
      </p:pic>
    </p:spTree>
    <p:extLst>
      <p:ext uri="{BB962C8B-B14F-4D97-AF65-F5344CB8AC3E}">
        <p14:creationId xmlns:p14="http://schemas.microsoft.com/office/powerpoint/2010/main" val="3658241810"/>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DFE2B-62C8-F048-5EED-E5C7C5402047}"/>
              </a:ext>
            </a:extLst>
          </p:cNvPr>
          <p:cNvSpPr>
            <a:spLocks noGrp="1"/>
          </p:cNvSpPr>
          <p:nvPr>
            <p:ph type="title"/>
          </p:nvPr>
        </p:nvSpPr>
        <p:spPr>
          <a:xfrm>
            <a:off x="228600" y="152400"/>
            <a:ext cx="9167936" cy="884238"/>
          </a:xfrm>
        </p:spPr>
        <p:txBody>
          <a:bodyPr/>
          <a:lstStyle/>
          <a:p>
            <a:r>
              <a:rPr lang="en-US" sz="3600" dirty="0"/>
              <a:t>Bulk Bitwise Operations in Real DRAM Chips</a:t>
            </a:r>
          </a:p>
        </p:txBody>
      </p:sp>
      <p:sp>
        <p:nvSpPr>
          <p:cNvPr id="3" name="Content Placeholder 2">
            <a:extLst>
              <a:ext uri="{FF2B5EF4-FFF2-40B4-BE49-F238E27FC236}">
                <a16:creationId xmlns:a16="http://schemas.microsoft.com/office/drawing/2014/main" id="{13895AE7-B5C5-A5B2-CE80-4C738F9DC9F4}"/>
              </a:ext>
            </a:extLst>
          </p:cNvPr>
          <p:cNvSpPr>
            <a:spLocks noGrp="1"/>
          </p:cNvSpPr>
          <p:nvPr>
            <p:ph idx="1"/>
          </p:nvPr>
        </p:nvSpPr>
        <p:spPr>
          <a:xfrm>
            <a:off x="206437" y="1052736"/>
            <a:ext cx="8610600" cy="5153025"/>
          </a:xfrm>
        </p:spPr>
        <p:txBody>
          <a:bodyPr/>
          <a:lstStyle/>
          <a:p>
            <a:pPr marL="342900" marR="0" lvl="0" indent="-342900" algn="l" defTabSz="914400" rtl="0" eaLnBrk="0" fontAlgn="base" latinLnBrk="0" hangingPunct="0">
              <a:lnSpc>
                <a:spcPct val="100000"/>
              </a:lnSpc>
              <a:spcBef>
                <a:spcPct val="20000"/>
              </a:spcBef>
              <a:spcAft>
                <a:spcPct val="0"/>
              </a:spcAft>
              <a:buClr>
                <a:srgbClr val="CC9900"/>
              </a:buClr>
              <a:buSzPct val="65000"/>
              <a:buFont typeface="Wingdings" pitchFamily="2" charset="2"/>
              <a:buChar char="n"/>
              <a:tabLst/>
              <a:defRPr/>
            </a:pPr>
            <a:r>
              <a:rPr kumimoji="0" lang="en-US" sz="2200" b="0" i="0" u="none" strike="noStrike" kern="0" cap="none" spc="0" normalizeH="0" baseline="0" noProof="0" dirty="0">
                <a:ln>
                  <a:noFill/>
                </a:ln>
                <a:solidFill>
                  <a:srgbClr val="000000"/>
                </a:solidFill>
                <a:effectLst/>
                <a:uLnTx/>
                <a:uFillTx/>
                <a:latin typeface="Tahoma"/>
                <a:ea typeface="+mn-ea"/>
                <a:cs typeface="+mn-cs"/>
              </a:rPr>
              <a:t>Ismail Emir </a:t>
            </a:r>
            <a:r>
              <a:rPr kumimoji="0" lang="en-US" sz="2200" b="0" i="0" u="none" strike="noStrike" kern="0" cap="none" spc="0" normalizeH="0" baseline="0" noProof="0" dirty="0" err="1">
                <a:ln>
                  <a:noFill/>
                </a:ln>
                <a:solidFill>
                  <a:srgbClr val="000000"/>
                </a:solidFill>
                <a:effectLst/>
                <a:uLnTx/>
                <a:uFillTx/>
                <a:latin typeface="Tahoma"/>
                <a:ea typeface="+mn-ea"/>
                <a:cs typeface="+mn-cs"/>
              </a:rPr>
              <a:t>Yüksel</a:t>
            </a:r>
            <a:r>
              <a:rPr kumimoji="0" lang="en-US" sz="2200" b="0" i="0" u="none" strike="noStrike" kern="0" cap="none" spc="0" normalizeH="0" baseline="0" noProof="0" dirty="0">
                <a:ln>
                  <a:noFill/>
                </a:ln>
                <a:solidFill>
                  <a:srgbClr val="000000"/>
                </a:solidFill>
                <a:effectLst/>
                <a:uLnTx/>
                <a:uFillTx/>
                <a:latin typeface="Tahoma"/>
                <a:ea typeface="+mn-ea"/>
                <a:cs typeface="+mn-cs"/>
              </a:rPr>
              <a:t>, Yahya Can </a:t>
            </a:r>
            <a:r>
              <a:rPr kumimoji="0" lang="en-US" sz="2200" b="0" i="0" u="none" strike="noStrike" kern="0" cap="none" spc="0" normalizeH="0" baseline="0" noProof="0" dirty="0" err="1">
                <a:ln>
                  <a:noFill/>
                </a:ln>
                <a:solidFill>
                  <a:srgbClr val="000000"/>
                </a:solidFill>
                <a:effectLst/>
                <a:uLnTx/>
                <a:uFillTx/>
                <a:latin typeface="Tahoma"/>
                <a:ea typeface="+mn-ea"/>
                <a:cs typeface="+mn-cs"/>
              </a:rPr>
              <a:t>Tugrul</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Ataberk</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Olgun</a:t>
            </a:r>
            <a:r>
              <a:rPr kumimoji="0" lang="en-US" sz="2200" b="0" i="0" u="none" strike="noStrike" kern="0" cap="none" spc="0" normalizeH="0" baseline="0" noProof="0" dirty="0">
                <a:ln>
                  <a:noFill/>
                </a:ln>
                <a:solidFill>
                  <a:srgbClr val="000000"/>
                </a:solidFill>
                <a:effectLst/>
                <a:uLnTx/>
                <a:uFillTx/>
                <a:latin typeface="Tahoma"/>
                <a:ea typeface="+mn-ea"/>
                <a:cs typeface="+mn-cs"/>
              </a:rPr>
              <a:t>, F. </a:t>
            </a:r>
            <a:r>
              <a:rPr kumimoji="0" lang="en-US" sz="2200" b="0" i="0" u="none" strike="noStrike" kern="0" cap="none" spc="0" normalizeH="0" baseline="0" noProof="0" dirty="0" err="1">
                <a:ln>
                  <a:noFill/>
                </a:ln>
                <a:solidFill>
                  <a:srgbClr val="000000"/>
                </a:solidFill>
                <a:effectLst/>
                <a:uLnTx/>
                <a:uFillTx/>
                <a:latin typeface="Tahoma"/>
                <a:ea typeface="+mn-ea"/>
                <a:cs typeface="+mn-cs"/>
              </a:rPr>
              <a:t>Nisa</a:t>
            </a:r>
            <a:r>
              <a:rPr kumimoji="0" lang="en-US" sz="2200" b="0" i="0" u="none" strike="noStrike" kern="0" cap="none" spc="0" normalizeH="0" baseline="0" noProof="0" dirty="0">
                <a:ln>
                  <a:noFill/>
                </a:ln>
                <a:solidFill>
                  <a:srgbClr val="000000"/>
                </a:solidFill>
                <a:effectLst/>
                <a:uLnTx/>
                <a:uFillTx/>
                <a:latin typeface="Tahoma"/>
                <a:ea typeface="+mn-ea"/>
                <a:cs typeface="+mn-cs"/>
              </a:rPr>
              <a:t> </a:t>
            </a:r>
            <a:r>
              <a:rPr kumimoji="0" lang="en-US" sz="2200" b="0" i="0" u="none" strike="noStrike" kern="0" cap="none" spc="0" normalizeH="0" baseline="0" noProof="0" dirty="0" err="1">
                <a:ln>
                  <a:noFill/>
                </a:ln>
                <a:solidFill>
                  <a:srgbClr val="000000"/>
                </a:solidFill>
                <a:effectLst/>
                <a:uLnTx/>
                <a:uFillTx/>
                <a:latin typeface="Tahoma"/>
                <a:ea typeface="+mn-ea"/>
                <a:cs typeface="+mn-cs"/>
              </a:rPr>
              <a:t>Bostancı</a:t>
            </a:r>
            <a:r>
              <a:rPr kumimoji="0" lang="en-US" sz="2200" b="0" i="0" u="none" strike="noStrike" kern="0" cap="none" spc="0" normalizeH="0" baseline="0" noProof="0" dirty="0">
                <a:ln>
                  <a:noFill/>
                </a:ln>
                <a:solidFill>
                  <a:srgbClr val="000000"/>
                </a:solidFill>
                <a:effectLst/>
                <a:uLnTx/>
                <a:uFillTx/>
                <a:latin typeface="Tahoma"/>
                <a:ea typeface="+mn-ea"/>
                <a:cs typeface="+mn-cs"/>
              </a:rPr>
              <a:t>, A. Giray </a:t>
            </a:r>
            <a:r>
              <a:rPr kumimoji="0" lang="en-US" sz="2200" b="0" i="0" u="none" strike="noStrike" kern="0" cap="none" spc="0" normalizeH="0" baseline="0" noProof="0" dirty="0" err="1">
                <a:ln>
                  <a:noFill/>
                </a:ln>
                <a:solidFill>
                  <a:srgbClr val="000000"/>
                </a:solidFill>
                <a:effectLst/>
                <a:uLnTx/>
                <a:uFillTx/>
                <a:latin typeface="Tahoma"/>
                <a:ea typeface="+mn-ea"/>
                <a:cs typeface="+mn-cs"/>
              </a:rPr>
              <a:t>Yaglıkçı</a:t>
            </a:r>
            <a:r>
              <a:rPr kumimoji="0" lang="en-US" sz="2200" b="0" i="0" u="none" strike="noStrike" kern="0" cap="none" spc="0" normalizeH="0" baseline="0" noProof="0" dirty="0">
                <a:ln>
                  <a:noFill/>
                </a:ln>
                <a:solidFill>
                  <a:srgbClr val="000000"/>
                </a:solidFill>
                <a:effectLst/>
                <a:uLnTx/>
                <a:uFillTx/>
                <a:latin typeface="Tahoma"/>
                <a:ea typeface="+mn-ea"/>
                <a:cs typeface="+mn-cs"/>
              </a:rPr>
              <a:t>, Geraldo F. Oliveira, </a:t>
            </a:r>
            <a:r>
              <a:rPr kumimoji="0" lang="en-US" sz="2200" b="0" i="0" u="none" strike="noStrike" kern="0" cap="none" spc="0" normalizeH="0" baseline="0" noProof="0" dirty="0" err="1">
                <a:ln>
                  <a:noFill/>
                </a:ln>
                <a:solidFill>
                  <a:srgbClr val="000000"/>
                </a:solidFill>
                <a:effectLst/>
                <a:uLnTx/>
                <a:uFillTx/>
                <a:latin typeface="Tahoma"/>
                <a:ea typeface="+mn-ea"/>
                <a:cs typeface="+mn-cs"/>
              </a:rPr>
              <a:t>Haocong</a:t>
            </a:r>
            <a:r>
              <a:rPr kumimoji="0" lang="en-US" sz="2200" b="0" i="0" u="none" strike="noStrike" kern="0" cap="none" spc="0" normalizeH="0" baseline="0" noProof="0" dirty="0">
                <a:ln>
                  <a:noFill/>
                </a:ln>
                <a:solidFill>
                  <a:srgbClr val="000000"/>
                </a:solidFill>
                <a:effectLst/>
                <a:uLnTx/>
                <a:uFillTx/>
                <a:latin typeface="Tahoma"/>
                <a:ea typeface="+mn-ea"/>
                <a:cs typeface="+mn-cs"/>
              </a:rPr>
              <a:t> Luo, Juan Gómez-Luna, Mohammad </a:t>
            </a:r>
            <a:r>
              <a:rPr kumimoji="0" lang="en-US" sz="2200" b="0" i="0" u="none" strike="noStrike" kern="0" cap="none" spc="0" normalizeH="0" baseline="0" noProof="0" dirty="0" err="1">
                <a:ln>
                  <a:noFill/>
                </a:ln>
                <a:solidFill>
                  <a:srgbClr val="000000"/>
                </a:solidFill>
                <a:effectLst/>
                <a:uLnTx/>
                <a:uFillTx/>
                <a:latin typeface="Tahoma"/>
                <a:ea typeface="+mn-ea"/>
                <a:cs typeface="+mn-cs"/>
              </a:rPr>
              <a:t>Sadrosadati</a:t>
            </a:r>
            <a:r>
              <a:rPr kumimoji="0" lang="en-US" sz="2200" b="0" i="0" u="none" strike="noStrike" kern="0" cap="none" spc="0" normalizeH="0" baseline="0" noProof="0" dirty="0">
                <a:ln>
                  <a:noFill/>
                </a:ln>
                <a:solidFill>
                  <a:srgbClr val="000000"/>
                </a:solidFill>
                <a:effectLst/>
                <a:uLnTx/>
                <a:uFillTx/>
                <a:latin typeface="Tahoma"/>
                <a:ea typeface="+mn-ea"/>
                <a:cs typeface="+mn-cs"/>
              </a:rPr>
              <a:t>, Onur Mutlu, "</a:t>
            </a:r>
            <a:r>
              <a:rPr kumimoji="0" lang="en-US" sz="2200" b="1" i="0" u="none" strike="noStrike" kern="0" cap="none" spc="0" normalizeH="0" baseline="0" noProof="0" dirty="0">
                <a:ln>
                  <a:noFill/>
                </a:ln>
                <a:solidFill>
                  <a:srgbClr val="0000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Functionally-Complete Boolean Logic in Real DRAM Chips: Experimental Characterization and Analysis</a:t>
            </a:r>
            <a:r>
              <a:rPr kumimoji="0" lang="en-US" sz="2200" b="0" i="0" u="none" strike="noStrike" kern="0" cap="none" spc="0" normalizeH="0" baseline="0" noProof="0" dirty="0">
                <a:ln>
                  <a:noFill/>
                </a:ln>
                <a:solidFill>
                  <a:srgbClr val="000000"/>
                </a:solidFill>
                <a:effectLst/>
                <a:uLnTx/>
                <a:uFillTx/>
                <a:latin typeface="Tahoma"/>
                <a:ea typeface="+mn-ea"/>
                <a:cs typeface="+mn-cs"/>
              </a:rPr>
              <a:t>,"</a:t>
            </a:r>
            <a:br>
              <a:rPr kumimoji="0" lang="en-US" sz="2200" b="0" i="0" u="none" strike="noStrike" kern="0" cap="none" spc="0" normalizeH="0" baseline="0" noProof="0" dirty="0">
                <a:ln>
                  <a:noFill/>
                </a:ln>
                <a:solidFill>
                  <a:srgbClr val="0432FF"/>
                </a:solidFill>
                <a:effectLst/>
                <a:uLnTx/>
                <a:uFillTx/>
                <a:latin typeface="Tahoma"/>
                <a:ea typeface="+mn-ea"/>
                <a:cs typeface="+mn-cs"/>
              </a:rPr>
            </a:br>
            <a:r>
              <a:rPr kumimoji="0" lang="en-US" sz="2200" b="0" i="1" u="none" strike="noStrike" kern="0" cap="none" spc="0" normalizeH="0" baseline="0" noProof="0" dirty="0">
                <a:ln>
                  <a:noFill/>
                </a:ln>
                <a:solidFill>
                  <a:srgbClr val="000000"/>
                </a:solidFill>
                <a:effectLst/>
                <a:uLnTx/>
                <a:uFillTx/>
                <a:latin typeface="Tahoma"/>
                <a:ea typeface="+mn-ea"/>
                <a:cs typeface="+mn-cs"/>
              </a:rPr>
              <a:t>Proceedings of the </a:t>
            </a:r>
            <a:r>
              <a:rPr kumimoji="0" lang="en-US" sz="2200" b="0" i="1" u="none" strike="noStrike" kern="0" cap="none" spc="0" normalizeH="0" baseline="0" noProof="0" dirty="0">
                <a:ln>
                  <a:noFill/>
                </a:ln>
                <a:solidFill>
                  <a:srgbClr val="000000"/>
                </a:solidFill>
                <a:effectLst/>
                <a:uLnTx/>
                <a:uFillTx/>
                <a:latin typeface="Tahoma"/>
                <a:ea typeface="+mn-ea"/>
                <a:cs typeface="+mn-cs"/>
                <a:hlinkClick r:id="rId3"/>
              </a:rPr>
              <a:t>30th International Symposium on High-Performance Computer Architecture</a:t>
            </a:r>
            <a:r>
              <a:rPr kumimoji="0" lang="en-US" sz="2200" b="0" i="1" u="none" strike="noStrike" kern="0" cap="none" spc="0" normalizeH="0" baseline="0" noProof="0" dirty="0">
                <a:ln>
                  <a:noFill/>
                </a:ln>
                <a:solidFill>
                  <a:srgbClr val="000000"/>
                </a:solidFill>
                <a:effectLst/>
                <a:uLnTx/>
                <a:uFillTx/>
                <a:latin typeface="Tahoma"/>
                <a:ea typeface="+mn-ea"/>
                <a:cs typeface="+mn-cs"/>
              </a:rPr>
              <a:t> (</a:t>
            </a:r>
            <a:r>
              <a:rPr kumimoji="0" lang="en-US" sz="2200" b="1" i="1" u="none" strike="noStrike" kern="0" cap="none" spc="0" normalizeH="0" baseline="0" noProof="0" dirty="0">
                <a:ln>
                  <a:noFill/>
                </a:ln>
                <a:solidFill>
                  <a:srgbClr val="000000"/>
                </a:solidFill>
                <a:effectLst/>
                <a:uLnTx/>
                <a:uFillTx/>
                <a:latin typeface="Tahoma"/>
                <a:ea typeface="+mn-ea"/>
                <a:cs typeface="+mn-cs"/>
              </a:rPr>
              <a:t>HPCA</a:t>
            </a:r>
            <a:r>
              <a:rPr kumimoji="0" lang="en-US" sz="2200" b="0" i="1" u="none" strike="noStrike" kern="0" cap="none" spc="0" normalizeH="0" baseline="0" noProof="0" dirty="0">
                <a:ln>
                  <a:noFill/>
                </a:ln>
                <a:solidFill>
                  <a:srgbClr val="000000"/>
                </a:solidFill>
                <a:effectLst/>
                <a:uLnTx/>
                <a:uFillTx/>
                <a:latin typeface="Tahoma"/>
                <a:ea typeface="+mn-ea"/>
                <a:cs typeface="+mn-cs"/>
              </a:rPr>
              <a:t>)</a:t>
            </a:r>
            <a:r>
              <a:rPr kumimoji="0" lang="en-US" sz="2200" b="0" i="0" u="none" strike="noStrike" kern="0" cap="none" spc="0" normalizeH="0" baseline="0" noProof="0" dirty="0">
                <a:ln>
                  <a:noFill/>
                </a:ln>
                <a:solidFill>
                  <a:srgbClr val="000000"/>
                </a:solidFill>
                <a:effectLst/>
                <a:uLnTx/>
                <a:uFillTx/>
                <a:latin typeface="Tahoma"/>
                <a:ea typeface="+mn-ea"/>
                <a:cs typeface="+mn-cs"/>
              </a:rPr>
              <a:t>, Edinburgh, Scotland, March 2024.</a:t>
            </a:r>
          </a:p>
        </p:txBody>
      </p:sp>
      <p:sp>
        <p:nvSpPr>
          <p:cNvPr id="4" name="Slide Number Placeholder 3">
            <a:extLst>
              <a:ext uri="{FF2B5EF4-FFF2-40B4-BE49-F238E27FC236}">
                <a16:creationId xmlns:a16="http://schemas.microsoft.com/office/drawing/2014/main" id="{F9CC08FC-8DC7-7D8C-1490-703F3B41A22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TextBox 5">
            <a:extLst>
              <a:ext uri="{FF2B5EF4-FFF2-40B4-BE49-F238E27FC236}">
                <a16:creationId xmlns:a16="http://schemas.microsoft.com/office/drawing/2014/main" id="{DDB1E472-B793-6F87-B750-2856953FBD40}"/>
              </a:ext>
            </a:extLst>
          </p:cNvPr>
          <p:cNvSpPr txBox="1"/>
          <p:nvPr/>
        </p:nvSpPr>
        <p:spPr>
          <a:xfrm>
            <a:off x="2200998" y="6438543"/>
            <a:ext cx="474200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Tahoma"/>
                <a:ea typeface="+mn-ea"/>
                <a:cs typeface="+mn-cs"/>
                <a:hlinkClick r:id="rId2">
                  <a:extLst>
                    <a:ext uri="{A12FA001-AC4F-418D-AE19-62706E023703}">
                      <ahyp:hlinkClr xmlns:ahyp="http://schemas.microsoft.com/office/drawing/2018/hyperlinkcolor" val="tx"/>
                    </a:ext>
                  </a:extLst>
                </a:hlinkClick>
              </a:rPr>
              <a:t>https://arxiv.org/pdf/2402.18736</a:t>
            </a:r>
            <a:r>
              <a:rPr kumimoji="0" lang="en-US" sz="2000" b="1" i="0" u="none" strike="noStrike" kern="1200" cap="none" spc="0" normalizeH="0" baseline="0" noProof="0" dirty="0">
                <a:ln>
                  <a:noFill/>
                </a:ln>
                <a:solidFill>
                  <a:srgbClr val="0000FF"/>
                </a:solidFill>
                <a:effectLst/>
                <a:uLnTx/>
                <a:uFillTx/>
                <a:latin typeface="Tahoma"/>
                <a:ea typeface="+mn-ea"/>
                <a:cs typeface="+mn-cs"/>
              </a:rPr>
              <a:t> </a:t>
            </a:r>
          </a:p>
        </p:txBody>
      </p:sp>
      <p:pic>
        <p:nvPicPr>
          <p:cNvPr id="8" name="Picture 7">
            <a:extLst>
              <a:ext uri="{FF2B5EF4-FFF2-40B4-BE49-F238E27FC236}">
                <a16:creationId xmlns:a16="http://schemas.microsoft.com/office/drawing/2014/main" id="{F447D83F-A411-C186-4D5A-E38E17E4D2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6368" y="3861048"/>
            <a:ext cx="7772400" cy="2245360"/>
          </a:xfrm>
          <a:prstGeom prst="rect">
            <a:avLst/>
          </a:prstGeom>
        </p:spPr>
      </p:pic>
    </p:spTree>
    <p:extLst>
      <p:ext uri="{BB962C8B-B14F-4D97-AF65-F5344CB8AC3E}">
        <p14:creationId xmlns:p14="http://schemas.microsoft.com/office/powerpoint/2010/main" val="3391057708"/>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690331-46A6-747E-D575-532D29B1E5E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57D9422-7F4F-FFAB-111B-A5E21CC70F4F}"/>
              </a:ext>
            </a:extLst>
          </p:cNvPr>
          <p:cNvSpPr>
            <a:spLocks noGrp="1"/>
          </p:cNvSpPr>
          <p:nvPr>
            <p:ph type="title"/>
          </p:nvPr>
        </p:nvSpPr>
        <p:spPr>
          <a:xfrm>
            <a:off x="0" y="79447"/>
            <a:ext cx="9144000" cy="740193"/>
          </a:xfrm>
        </p:spPr>
        <p:txBody>
          <a:bodyPr/>
          <a:lstStyle/>
          <a:p>
            <a:r>
              <a:rPr lang="en-US" dirty="0">
                <a:solidFill>
                  <a:schemeClr val="accent5">
                    <a:lumMod val="75000"/>
                  </a:schemeClr>
                </a:solidFill>
              </a:rPr>
              <a:t>The Capability of COTS DRAM Chips</a:t>
            </a:r>
            <a:br>
              <a:rPr lang="en-US" dirty="0">
                <a:solidFill>
                  <a:schemeClr val="accent5">
                    <a:lumMod val="75000"/>
                  </a:schemeClr>
                </a:solidFill>
              </a:rPr>
            </a:br>
            <a:endParaRPr lang="en-US" dirty="0">
              <a:solidFill>
                <a:schemeClr val="accent5">
                  <a:lumMod val="75000"/>
                </a:schemeClr>
              </a:solidFill>
            </a:endParaRPr>
          </a:p>
        </p:txBody>
      </p:sp>
      <p:sp>
        <p:nvSpPr>
          <p:cNvPr id="17" name="Slide Number Placeholder 3">
            <a:extLst>
              <a:ext uri="{FF2B5EF4-FFF2-40B4-BE49-F238E27FC236}">
                <a16:creationId xmlns:a16="http://schemas.microsoft.com/office/drawing/2014/main" id="{EDFF5035-F04E-D21F-71B2-FA2A1AD378C0}"/>
              </a:ext>
            </a:extLst>
          </p:cNvPr>
          <p:cNvSpPr txBox="1">
            <a:spLocks/>
          </p:cNvSpPr>
          <p:nvPr/>
        </p:nvSpPr>
        <p:spPr>
          <a:xfrm>
            <a:off x="7135390" y="6383046"/>
            <a:ext cx="1828800" cy="365125"/>
          </a:xfrm>
          <a:prstGeom prst="rect">
            <a:avLst/>
          </a:prstGeom>
          <a:solidFill>
            <a:schemeClr val="bg1"/>
          </a:solidFill>
        </p:spPr>
        <p:txBody>
          <a:bodyPr vert="horz" lIns="91440" tIns="45720" rIns="91440" bIns="45720" rtlCol="0" anchor="ctr"/>
          <a:lstStyle>
            <a:defPPr>
              <a:defRPr lang="en-US"/>
            </a:defPPr>
            <a:lvl1pPr marL="0" algn="r" defTabSz="914400" rtl="0" eaLnBrk="1" latinLnBrk="0" hangingPunct="1">
              <a:defRPr sz="2400" b="1" kern="1200">
                <a:solidFill>
                  <a:srgbClr val="0070C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000" b="1" i="0" u="none" strike="noStrike" kern="1200" cap="none" spc="0" normalizeH="0" baseline="0" noProof="0" smtClean="0">
                <a:ln>
                  <a:noFill/>
                </a:ln>
                <a:solidFill>
                  <a:srgbClr val="7BA79D"/>
                </a:solidFill>
                <a:effectLst/>
                <a:uLnTx/>
                <a:uFillTx/>
                <a:latin typeface="Cambria" panose="02040503050406030204" pitchFamily="18" charset="0"/>
                <a:ea typeface="Cambria"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2400" b="1" i="0" u="none" strike="noStrike" kern="1200" cap="none" spc="0" normalizeH="0" baseline="0" noProof="0">
              <a:ln>
                <a:noFill/>
              </a:ln>
              <a:solidFill>
                <a:srgbClr val="7BA79D"/>
              </a:solidFill>
              <a:effectLst/>
              <a:uLnTx/>
              <a:uFillTx/>
              <a:latin typeface="Cambria" panose="02040503050406030204" pitchFamily="18" charset="0"/>
              <a:ea typeface="Cambria" panose="02040503050406030204" pitchFamily="18" charset="0"/>
              <a:cs typeface="+mn-cs"/>
            </a:endParaRPr>
          </a:p>
        </p:txBody>
      </p:sp>
      <p:sp>
        <p:nvSpPr>
          <p:cNvPr id="85" name="Title 1">
            <a:extLst>
              <a:ext uri="{FF2B5EF4-FFF2-40B4-BE49-F238E27FC236}">
                <a16:creationId xmlns:a16="http://schemas.microsoft.com/office/drawing/2014/main" id="{A0BF504C-FDC0-A2ED-FD65-3B8992A719AD}"/>
              </a:ext>
            </a:extLst>
          </p:cNvPr>
          <p:cNvSpPr txBox="1">
            <a:spLocks/>
          </p:cNvSpPr>
          <p:nvPr/>
        </p:nvSpPr>
        <p:spPr>
          <a:xfrm>
            <a:off x="-2" y="763397"/>
            <a:ext cx="9143999" cy="936000"/>
          </a:xfrm>
          <a:prstGeom prst="rect">
            <a:avLst/>
          </a:prstGeom>
          <a:solidFill>
            <a:schemeClr val="tx2">
              <a:lumMod val="60000"/>
              <a:lumOff val="40000"/>
            </a:schemeClr>
          </a:solidFill>
        </p:spPr>
        <p:txBody>
          <a:bodyPr anchor="ctr"/>
          <a:lstStyle>
            <a:lvl1pPr algn="l" defTabSz="914400" rtl="0" eaLnBrk="1" latinLnBrk="0" hangingPunct="1">
              <a:lnSpc>
                <a:spcPct val="90000"/>
              </a:lnSpc>
              <a:spcBef>
                <a:spcPct val="0"/>
              </a:spcBef>
              <a:buNone/>
              <a:defRPr sz="4000" b="1" kern="1200">
                <a:solidFill>
                  <a:schemeClr val="tx1"/>
                </a:solidFill>
                <a:latin typeface="Cambria" panose="02040503050406030204" pitchFamily="18" charset="0"/>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We </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demonstrate </a:t>
            </a:r>
            <a:r>
              <a:rPr kumimoji="0" lang="en-US" sz="3200" b="0"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that</a:t>
            </a:r>
            <a:r>
              <a:rPr kumimoji="0" lang="en-US" sz="3200" b="1" i="0" u="none" strike="noStrike" kern="1200" cap="none" spc="0" normalizeH="0" baseline="0" noProof="0" dirty="0">
                <a:ln>
                  <a:noFill/>
                </a:ln>
                <a:solidFill>
                  <a:prstClr val="white"/>
                </a:solidFill>
                <a:effectLst/>
                <a:uLnTx/>
                <a:uFillTx/>
                <a:latin typeface="Cambria" panose="02040503050406030204" pitchFamily="18" charset="0"/>
                <a:ea typeface="+mj-ea"/>
                <a:cs typeface="+mj-cs"/>
              </a:rPr>
              <a:t> COTS DRAM chips:</a:t>
            </a:r>
          </a:p>
        </p:txBody>
      </p:sp>
      <p:grpSp>
        <p:nvGrpSpPr>
          <p:cNvPr id="89" name="Grup 88">
            <a:extLst>
              <a:ext uri="{FF2B5EF4-FFF2-40B4-BE49-F238E27FC236}">
                <a16:creationId xmlns:a16="http://schemas.microsoft.com/office/drawing/2014/main" id="{90B28E80-827A-B0CF-A849-0C861AA12ADB}"/>
              </a:ext>
            </a:extLst>
          </p:cNvPr>
          <p:cNvGrpSpPr/>
          <p:nvPr/>
        </p:nvGrpSpPr>
        <p:grpSpPr>
          <a:xfrm>
            <a:off x="4" y="1843189"/>
            <a:ext cx="9143996" cy="1260000"/>
            <a:chOff x="3" y="1231799"/>
            <a:chExt cx="9143996" cy="1260000"/>
          </a:xfrm>
        </p:grpSpPr>
        <p:sp>
          <p:nvSpPr>
            <p:cNvPr id="84" name="Rectangle 274">
              <a:extLst>
                <a:ext uri="{FF2B5EF4-FFF2-40B4-BE49-F238E27FC236}">
                  <a16:creationId xmlns:a16="http://schemas.microsoft.com/office/drawing/2014/main" id="{F20A372A-800F-1CE7-5848-BD46CD4D3CD9}"/>
                </a:ext>
              </a:extLst>
            </p:cNvPr>
            <p:cNvSpPr/>
            <p:nvPr/>
          </p:nvSpPr>
          <p:spPr>
            <a:xfrm>
              <a:off x="900113" y="1231799"/>
              <a:ext cx="8243886"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simultaneously</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activate</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48 rows</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in</a:t>
              </a:r>
              <a:r>
                <a:rPr kumimoji="0" lang="en-US" sz="3200" b="0"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7BA79D">
                      <a:lumMod val="50000"/>
                    </a:srgbClr>
                  </a:solidFill>
                  <a:effectLst/>
                  <a:uLnTx/>
                  <a:uFillTx/>
                  <a:latin typeface="Cambria" panose="02040503050406030204" pitchFamily="18" charset="0"/>
                  <a:ea typeface="+mn-ea"/>
                  <a:cs typeface="+mn-cs"/>
                </a:rPr>
                <a:t>two neighboring subarrays</a:t>
              </a:r>
            </a:p>
          </p:txBody>
        </p:sp>
        <p:sp>
          <p:nvSpPr>
            <p:cNvPr id="88" name="Rectangle 274">
              <a:extLst>
                <a:ext uri="{FF2B5EF4-FFF2-40B4-BE49-F238E27FC236}">
                  <a16:creationId xmlns:a16="http://schemas.microsoft.com/office/drawing/2014/main" id="{DC07A385-9139-84BF-8224-94494515988D}"/>
                </a:ext>
              </a:extLst>
            </p:cNvPr>
            <p:cNvSpPr/>
            <p:nvPr/>
          </p:nvSpPr>
          <p:spPr>
            <a:xfrm>
              <a:off x="3" y="1231799"/>
              <a:ext cx="900110" cy="1260000"/>
            </a:xfrm>
            <a:prstGeom prst="rect">
              <a:avLst/>
            </a:prstGeom>
            <a:solidFill>
              <a:schemeClr val="accent5">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1</a:t>
              </a:r>
            </a:p>
          </p:txBody>
        </p:sp>
      </p:grpSp>
      <p:grpSp>
        <p:nvGrpSpPr>
          <p:cNvPr id="91" name="Grup 90">
            <a:extLst>
              <a:ext uri="{FF2B5EF4-FFF2-40B4-BE49-F238E27FC236}">
                <a16:creationId xmlns:a16="http://schemas.microsoft.com/office/drawing/2014/main" id="{08E74F9C-AF91-FC6D-9313-359E3B509903}"/>
              </a:ext>
            </a:extLst>
          </p:cNvPr>
          <p:cNvGrpSpPr/>
          <p:nvPr/>
        </p:nvGrpSpPr>
        <p:grpSpPr>
          <a:xfrm>
            <a:off x="0" y="3338873"/>
            <a:ext cx="9143998" cy="1262841"/>
            <a:chOff x="0" y="2946040"/>
            <a:chExt cx="9143998" cy="1262841"/>
          </a:xfrm>
        </p:grpSpPr>
        <p:sp>
          <p:nvSpPr>
            <p:cNvPr id="86" name="Rectangle 274">
              <a:extLst>
                <a:ext uri="{FF2B5EF4-FFF2-40B4-BE49-F238E27FC236}">
                  <a16:creationId xmlns:a16="http://schemas.microsoft.com/office/drawing/2014/main" id="{C6834D6C-CB12-B26F-9C71-A857EB42EC29}"/>
                </a:ext>
              </a:extLst>
            </p:cNvPr>
            <p:cNvSpPr/>
            <p:nvPr/>
          </p:nvSpPr>
          <p:spPr>
            <a:xfrm>
              <a:off x="900112" y="2948881"/>
              <a:ext cx="8243886"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NOT operation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with</a:t>
              </a:r>
              <a:r>
                <a:rPr kumimoji="0" lang="en-US" sz="3200" b="0"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r>
                <a:rPr kumimoji="0" lang="en-US" sz="3200" b="1" i="0" u="none" strike="noStrike" kern="1200" cap="none" spc="0" normalizeH="0" baseline="0" noProof="0" dirty="0">
                  <a:ln>
                    <a:noFill/>
                  </a:ln>
                  <a:solidFill>
                    <a:srgbClr val="0070C0"/>
                  </a:solidFill>
                  <a:effectLst/>
                  <a:uLnTx/>
                  <a:uFillTx/>
                  <a:latin typeface="Cambria" panose="02040503050406030204" pitchFamily="18" charset="0"/>
                  <a:ea typeface="+mn-ea"/>
                  <a:cs typeface="+mn-cs"/>
                </a:rPr>
                <a:t>32 output operands</a:t>
              </a:r>
            </a:p>
          </p:txBody>
        </p:sp>
        <p:sp>
          <p:nvSpPr>
            <p:cNvPr id="90" name="Rectangle 274">
              <a:extLst>
                <a:ext uri="{FF2B5EF4-FFF2-40B4-BE49-F238E27FC236}">
                  <a16:creationId xmlns:a16="http://schemas.microsoft.com/office/drawing/2014/main" id="{57B0877F-490C-4119-0A56-6A7C5BE7C4D6}"/>
                </a:ext>
              </a:extLst>
            </p:cNvPr>
            <p:cNvSpPr/>
            <p:nvPr/>
          </p:nvSpPr>
          <p:spPr>
            <a:xfrm>
              <a:off x="0" y="2946040"/>
              <a:ext cx="900110" cy="1260000"/>
            </a:xfrm>
            <a:prstGeom prst="rect">
              <a:avLst/>
            </a:prstGeom>
            <a:solidFill>
              <a:schemeClr val="accent1">
                <a:lumMod val="40000"/>
                <a:lumOff val="60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2</a:t>
              </a:r>
            </a:p>
          </p:txBody>
        </p:sp>
      </p:grpSp>
      <p:grpSp>
        <p:nvGrpSpPr>
          <p:cNvPr id="93" name="Grup 92">
            <a:extLst>
              <a:ext uri="{FF2B5EF4-FFF2-40B4-BE49-F238E27FC236}">
                <a16:creationId xmlns:a16="http://schemas.microsoft.com/office/drawing/2014/main" id="{53B11014-9AF5-0DD7-7E69-595D0C74A122}"/>
              </a:ext>
            </a:extLst>
          </p:cNvPr>
          <p:cNvGrpSpPr/>
          <p:nvPr/>
        </p:nvGrpSpPr>
        <p:grpSpPr>
          <a:xfrm>
            <a:off x="6" y="4837397"/>
            <a:ext cx="9143994" cy="1265684"/>
            <a:chOff x="3" y="4658859"/>
            <a:chExt cx="9143994" cy="1265684"/>
          </a:xfrm>
        </p:grpSpPr>
        <p:sp>
          <p:nvSpPr>
            <p:cNvPr id="87" name="Rectangle 274">
              <a:extLst>
                <a:ext uri="{FF2B5EF4-FFF2-40B4-BE49-F238E27FC236}">
                  <a16:creationId xmlns:a16="http://schemas.microsoft.com/office/drawing/2014/main" id="{7EEA4E0F-DB7D-B789-AA20-4B93078F7F67}"/>
                </a:ext>
              </a:extLst>
            </p:cNvPr>
            <p:cNvSpPr/>
            <p:nvPr/>
          </p:nvSpPr>
          <p:spPr>
            <a:xfrm>
              <a:off x="900111" y="4664543"/>
              <a:ext cx="8243886"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Can perform</a:t>
              </a:r>
              <a:r>
                <a:rPr kumimoji="0" lang="en-US" sz="3200" b="0"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up to </a:t>
              </a: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16-input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Cambria" panose="02040503050406030204" pitchFamily="18" charset="0"/>
                  <a:ea typeface="+mn-ea"/>
                  <a:cs typeface="+mn-cs"/>
                </a:rPr>
                <a:t>AND, NAND, OR, and NOR </a:t>
              </a:r>
              <a:r>
                <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operations</a:t>
              </a:r>
            </a:p>
          </p:txBody>
        </p:sp>
        <p:sp>
          <p:nvSpPr>
            <p:cNvPr id="92" name="Rectangle 274">
              <a:extLst>
                <a:ext uri="{FF2B5EF4-FFF2-40B4-BE49-F238E27FC236}">
                  <a16:creationId xmlns:a16="http://schemas.microsoft.com/office/drawing/2014/main" id="{B6CE005B-D58F-AD4D-8931-0CF35894DA0E}"/>
                </a:ext>
              </a:extLst>
            </p:cNvPr>
            <p:cNvSpPr/>
            <p:nvPr/>
          </p:nvSpPr>
          <p:spPr>
            <a:xfrm>
              <a:off x="3" y="4658859"/>
              <a:ext cx="900110" cy="1260000"/>
            </a:xfrm>
            <a:prstGeom prst="rect">
              <a:avLst/>
            </a:prstGeom>
            <a:solidFill>
              <a:srgbClr val="E8E6FE"/>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mbria" panose="02040503050406030204" pitchFamily="18" charset="0"/>
                  <a:ea typeface="+mn-ea"/>
                  <a:cs typeface="+mn-cs"/>
                </a:rPr>
                <a:t>3</a:t>
              </a:r>
            </a:p>
          </p:txBody>
        </p:sp>
      </p:grpSp>
    </p:spTree>
    <p:extLst>
      <p:ext uri="{BB962C8B-B14F-4D97-AF65-F5344CB8AC3E}">
        <p14:creationId xmlns:p14="http://schemas.microsoft.com/office/powerpoint/2010/main" val="1549781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91"/>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0.1"/>
</p:tagLst>
</file>

<file path=ppt/tags/tag2.xml><?xml version="1.0" encoding="utf-8"?>
<p:tagLst xmlns:a="http://schemas.openxmlformats.org/drawingml/2006/main" xmlns:r="http://schemas.openxmlformats.org/officeDocument/2006/relationships" xmlns:p="http://schemas.openxmlformats.org/presentationml/2006/main">
  <p:tag name="TIMING" val="|0.2"/>
</p:tagLst>
</file>

<file path=ppt/tags/tag3.xml><?xml version="1.0" encoding="utf-8"?>
<p:tagLst xmlns:a="http://schemas.openxmlformats.org/drawingml/2006/main" xmlns:r="http://schemas.openxmlformats.org/officeDocument/2006/relationships" xmlns:p="http://schemas.openxmlformats.org/presentationml/2006/main">
  <p:tag name="TIMING" val="|28.5|1.1|0.7|1.2|0.5|13.7|1|5.9|1.2|10"/>
</p:tagLst>
</file>

<file path=ppt/theme/_rels/theme35.xml.rels><?xml version="1.0" encoding="UTF-8" standalone="yes"?>
<Relationships xmlns="http://schemas.openxmlformats.org/package/2006/relationships"><Relationship Id="rId1" Type="http://schemas.openxmlformats.org/officeDocument/2006/relationships/image" Target="../media/image8.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25.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31.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safari" id="{1E4A3212-A6D8-EB49-8049-412E3186FEB9}" vid="{93387931-C767-9D4F-BD0F-4952975219FD}"/>
    </a:ext>
  </a:extLst>
</a:theme>
</file>

<file path=ppt/theme/theme39.xml><?xml version="1.0" encoding="utf-8"?>
<a:theme xmlns:a="http://schemas.openxmlformats.org/drawingml/2006/main" name="5_Edg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just">
          <a:defRPr sz="400" b="1" dirty="0">
            <a:solidFill>
              <a:schemeClr val="bg2"/>
            </a:solidFill>
            <a:latin typeface="europa"/>
          </a:defRPr>
        </a:defPPr>
      </a:lstStyle>
    </a:sp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99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00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01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61.xml><?xml version="1.0" encoding="utf-8"?>
<a:theme xmlns:a="http://schemas.openxmlformats.org/drawingml/2006/main" name="8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1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1_Edge">
  <a:themeElements>
    <a:clrScheme name="Custom 4">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0432FF"/>
      </a:hlink>
      <a:folHlink>
        <a:srgbClr val="0432FF"/>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4925" cap="rnd">
          <a:solidFill>
            <a:schemeClr val="tx2"/>
          </a:solidFill>
          <a:tailEnd type="arrow" w="lg" len="lg"/>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69.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0.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7_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72.xml><?xml version="1.0" encoding="utf-8"?>
<a:theme xmlns:a="http://schemas.openxmlformats.org/drawingml/2006/main" name="9_Office Theme">
  <a:themeElements>
    <a:clrScheme name="Medy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BE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eer" id="{8BF39661-A2EB-4A57-959D-1412D4B6AA4D}" vid="{29ACB7AB-B96D-4826-A0CC-9CFCC9A4501F}"/>
    </a:ext>
  </a:extLst>
</a:theme>
</file>

<file path=ppt/theme/theme74.xml><?xml version="1.0" encoding="utf-8"?>
<a:theme xmlns:a="http://schemas.openxmlformats.org/drawingml/2006/main" name="1_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75.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stech_template_jisung" id="{E787BF74-58FC-BA4F-9E83-D43BB312284F}" vid="{D903774B-4720-AE4C-9DF5-7CB3ABA7BBC8}"/>
    </a:ext>
  </a:extLst>
</a:theme>
</file>

<file path=ppt/theme/theme7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336989</TotalTime>
  <Words>12242</Words>
  <Application>Microsoft Macintosh PowerPoint</Application>
  <PresentationFormat>On-screen Show (4:3)</PresentationFormat>
  <Paragraphs>3799</Paragraphs>
  <Slides>124</Slides>
  <Notes>89</Notes>
  <HiddenSlides>0</HiddenSlides>
  <MMClips>0</MMClips>
  <ScaleCrop>false</ScaleCrop>
  <HeadingPairs>
    <vt:vector size="6" baseType="variant">
      <vt:variant>
        <vt:lpstr>Fonts Used</vt:lpstr>
      </vt:variant>
      <vt:variant>
        <vt:i4>20</vt:i4>
      </vt:variant>
      <vt:variant>
        <vt:lpstr>Theme</vt:lpstr>
      </vt:variant>
      <vt:variant>
        <vt:i4>75</vt:i4>
      </vt:variant>
      <vt:variant>
        <vt:lpstr>Slide Titles</vt:lpstr>
      </vt:variant>
      <vt:variant>
        <vt:i4>124</vt:i4>
      </vt:variant>
    </vt:vector>
  </HeadingPairs>
  <TitlesOfParts>
    <vt:vector size="219" baseType="lpstr">
      <vt:lpstr>JetBrains Mono</vt:lpstr>
      <vt:lpstr>Myriad Pro Bold Cond</vt:lpstr>
      <vt:lpstr>Apple Symbols</vt:lpstr>
      <vt:lpstr>Arial</vt:lpstr>
      <vt:lpstr>Arial Rounded MT Bold</vt:lpstr>
      <vt:lpstr>Avenir Next</vt:lpstr>
      <vt:lpstr>Avenir Next Medium</vt:lpstr>
      <vt:lpstr>Calibri</vt:lpstr>
      <vt:lpstr>Calibri Light</vt:lpstr>
      <vt:lpstr>Cambria</vt:lpstr>
      <vt:lpstr>Cambria Math</vt:lpstr>
      <vt:lpstr>Corbel</vt:lpstr>
      <vt:lpstr>Courier New</vt:lpstr>
      <vt:lpstr>Garamond</vt:lpstr>
      <vt:lpstr>Gill Sans MT</vt:lpstr>
      <vt:lpstr>Lucida Grande</vt:lpstr>
      <vt:lpstr>Tahoma</vt:lpstr>
      <vt:lpstr>Times New Roman</vt:lpstr>
      <vt:lpstr>Trebuchet MS</vt:lpstr>
      <vt:lpstr>Wingdings</vt:lpstr>
      <vt:lpstr>Edge</vt:lpstr>
      <vt:lpstr>1_Edge</vt:lpstr>
      <vt:lpstr>3_Edge</vt:lpstr>
      <vt:lpstr>4_Edge</vt:lpstr>
      <vt:lpstr>6_Edge</vt:lpstr>
      <vt:lpstr>8_Edge</vt:lpstr>
      <vt:lpstr>2_Office Theme</vt:lpstr>
      <vt:lpstr>9_Edge</vt:lpstr>
      <vt:lpstr>17_Edge</vt:lpstr>
      <vt:lpstr>13_Edge</vt:lpstr>
      <vt:lpstr>23_Edge</vt:lpstr>
      <vt:lpstr>35_Edge</vt:lpstr>
      <vt:lpstr>39_Edge</vt:lpstr>
      <vt:lpstr>49_Edge</vt:lpstr>
      <vt:lpstr>56_Edge</vt:lpstr>
      <vt:lpstr>57_Edge</vt:lpstr>
      <vt:lpstr>58_Edge</vt:lpstr>
      <vt:lpstr>59_Edge</vt:lpstr>
      <vt:lpstr>64_Edge</vt:lpstr>
      <vt:lpstr>85_Edge</vt:lpstr>
      <vt:lpstr>90_Edge</vt:lpstr>
      <vt:lpstr>91_Edge</vt:lpstr>
      <vt:lpstr>95_Edge</vt:lpstr>
      <vt:lpstr>1_Metropolitan_bullet</vt:lpstr>
      <vt:lpstr>98_Edge</vt:lpstr>
      <vt:lpstr>1_Office 테마</vt:lpstr>
      <vt:lpstr>136_Edge</vt:lpstr>
      <vt:lpstr>144_Edge</vt:lpstr>
      <vt:lpstr>148_Edge</vt:lpstr>
      <vt:lpstr>3_Metropolitan_bullet</vt:lpstr>
      <vt:lpstr>151_Edge</vt:lpstr>
      <vt:lpstr>152_Edge</vt:lpstr>
      <vt:lpstr>154_Edge</vt:lpstr>
      <vt:lpstr>4_Office Theme</vt:lpstr>
      <vt:lpstr>Title &amp; Bullets</vt:lpstr>
      <vt:lpstr>156_Edge</vt:lpstr>
      <vt:lpstr>159_Edge</vt:lpstr>
      <vt:lpstr>safari</vt:lpstr>
      <vt:lpstr>5_Edge</vt:lpstr>
      <vt:lpstr>7_Edge</vt:lpstr>
      <vt:lpstr>18_Edge</vt:lpstr>
      <vt:lpstr>19_Edge</vt:lpstr>
      <vt:lpstr>11_Edge</vt:lpstr>
      <vt:lpstr>14_Edge</vt:lpstr>
      <vt:lpstr>2_Edge</vt:lpstr>
      <vt:lpstr>40_Edge</vt:lpstr>
      <vt:lpstr>15_Edge</vt:lpstr>
      <vt:lpstr>99_Edge</vt:lpstr>
      <vt:lpstr>137_Edge</vt:lpstr>
      <vt:lpstr>24_Edge</vt:lpstr>
      <vt:lpstr>155_Edge</vt:lpstr>
      <vt:lpstr>27_Edge</vt:lpstr>
      <vt:lpstr>28_Edge</vt:lpstr>
      <vt:lpstr>100_Edge</vt:lpstr>
      <vt:lpstr>29_Edge</vt:lpstr>
      <vt:lpstr>41_Edge</vt:lpstr>
      <vt:lpstr>101_Edge</vt:lpstr>
      <vt:lpstr>16_Edge</vt:lpstr>
      <vt:lpstr>12_Edge</vt:lpstr>
      <vt:lpstr>Metropolitan_bullet</vt:lpstr>
      <vt:lpstr>8_Office Theme</vt:lpstr>
      <vt:lpstr>157_Edge</vt:lpstr>
      <vt:lpstr>31_Edge</vt:lpstr>
      <vt:lpstr>34_Edge</vt:lpstr>
      <vt:lpstr>Office Theme</vt:lpstr>
      <vt:lpstr>43_Edge</vt:lpstr>
      <vt:lpstr>26_Edge</vt:lpstr>
      <vt:lpstr>14_Office Theme</vt:lpstr>
      <vt:lpstr>6_Office Theme</vt:lpstr>
      <vt:lpstr>Custom Design</vt:lpstr>
      <vt:lpstr>7_Office Theme</vt:lpstr>
      <vt:lpstr>9_Office Theme</vt:lpstr>
      <vt:lpstr>BEER</vt:lpstr>
      <vt:lpstr>1_Office Theme</vt:lpstr>
      <vt:lpstr>3_Office Theme</vt:lpstr>
      <vt:lpstr>Tutorial on  Memory-Centric Computing: Processing-Using-Memory</vt:lpstr>
      <vt:lpstr>Agenda </vt:lpstr>
      <vt:lpstr>Processing in Memory:   Two Approaches</vt:lpstr>
      <vt:lpstr>Starting Simple: Data Copy and Initialization</vt:lpstr>
      <vt:lpstr>Today’s Systems: Bulk Data Copy</vt:lpstr>
      <vt:lpstr>Future Systems: In-Memory Copy</vt:lpstr>
      <vt:lpstr>Brief Review:    Inside A DRAM Chip</vt:lpstr>
      <vt:lpstr>Inside a DRAM Chip </vt:lpstr>
      <vt:lpstr>DRAM Cell Operation</vt:lpstr>
      <vt:lpstr>DRAM Cell Operation (1/3)</vt:lpstr>
      <vt:lpstr>DRAM Cell Operation (2/3)</vt:lpstr>
      <vt:lpstr>DRAM Cell Operation (3/3)</vt:lpstr>
      <vt:lpstr>Future Systems: In-Memory Copy</vt:lpstr>
      <vt:lpstr>RowClone: In-DRAM Row Copy</vt:lpstr>
      <vt:lpstr>RowClone: Intra-Subarray</vt:lpstr>
      <vt:lpstr>RowClone: Latency and Energy Savings</vt:lpstr>
      <vt:lpstr>More on RowClone</vt:lpstr>
      <vt:lpstr>RowClone Extensions and Follow-Up Work</vt:lpstr>
      <vt:lpstr>LISA: Increasing Connectivity in DRAM</vt:lpstr>
      <vt:lpstr>Moving Data Inside DRAM?</vt:lpstr>
      <vt:lpstr>Key Idea and Applications</vt:lpstr>
      <vt:lpstr>More on LISA</vt:lpstr>
      <vt:lpstr>FIGARO: Fine-Grained In-DRAM Copy</vt:lpstr>
      <vt:lpstr>Network-On-Memory: Fast Inter-Bank Copy</vt:lpstr>
      <vt:lpstr>In-DRAM AND/OR: Triple Row Activation</vt:lpstr>
      <vt:lpstr>In-DRAM NOT: Dual Contact Cell</vt:lpstr>
      <vt:lpstr>Performance: In-DRAM Bitwise Operations</vt:lpstr>
      <vt:lpstr>Energy of In-DRAM Bitwise Operations</vt:lpstr>
      <vt:lpstr>Bulk Bitwise Operations in Workloads</vt:lpstr>
      <vt:lpstr>In-DRAM Acceleration of Database Queries</vt:lpstr>
      <vt:lpstr>More on Ambit</vt:lpstr>
      <vt:lpstr>In-DRAM Bulk Bitwise Execution</vt:lpstr>
      <vt:lpstr>SIMDRAM Framework</vt:lpstr>
      <vt:lpstr>SIMDRAM Framework: Overview </vt:lpstr>
      <vt:lpstr>SIMDRAM Framework: Step 1 </vt:lpstr>
      <vt:lpstr>PowerPoint Presentation</vt:lpstr>
      <vt:lpstr>PowerPoint Presentation</vt:lpstr>
      <vt:lpstr>SIMDRAM Framework: Step 2 </vt:lpstr>
      <vt:lpstr>Step 2: µProgram Generation</vt:lpstr>
      <vt:lpstr>SIMDRAM Framework: Step 3 </vt:lpstr>
      <vt:lpstr>Step 3: µProgram Execution</vt:lpstr>
      <vt:lpstr>Example:  Bulk Bitwise Arithmetic Operations</vt:lpstr>
      <vt:lpstr>Example:  Bulk Bitwise Arithmetic Operations</vt:lpstr>
      <vt:lpstr>Example:  Bulk Bitwise Arithmetic Operations</vt:lpstr>
      <vt:lpstr>Example:  Bulk Bitwise Arithmetic Operations</vt:lpstr>
      <vt:lpstr>Example:  Bulk Bitwise Arithmetic Operations</vt:lpstr>
      <vt:lpstr>Example:  Bulk Bitwise Arithmetic Operations</vt:lpstr>
      <vt:lpstr>More in the Paper</vt:lpstr>
      <vt:lpstr>SIMDRAM Key Results</vt:lpstr>
      <vt:lpstr>More on SIMDRAM</vt:lpstr>
      <vt:lpstr>SIMDRAM: Follow-Ups</vt:lpstr>
      <vt:lpstr>Limitations of PUD Systems:  Overview</vt:lpstr>
      <vt:lpstr>Problem &amp; Goal</vt:lpstr>
      <vt:lpstr>MIMDRAM:  Key Idea (I)</vt:lpstr>
      <vt:lpstr>MIMDRAM:  Key Idea (II)</vt:lpstr>
      <vt:lpstr>MIMDRAM:  Key Idea (III)</vt:lpstr>
      <vt:lpstr>MIMDRAM:  Key Idea (III)</vt:lpstr>
      <vt:lpstr>MIMDRAM:  Key Idea (III)</vt:lpstr>
      <vt:lpstr>MIMDRAM:  Key Idea (III)</vt:lpstr>
      <vt:lpstr>MIMDRAM:  Overview</vt:lpstr>
      <vt:lpstr>MIMDRAM:  Modifications to DRAM Chip</vt:lpstr>
      <vt:lpstr>MIMDRAM:  Control Unit Design</vt:lpstr>
      <vt:lpstr>MIMDRAM:  Compiler Support</vt:lpstr>
      <vt:lpstr>Evaluation:  Single Application Analysis – Energy Efficiency</vt:lpstr>
      <vt:lpstr>More on MIMDRAM</vt:lpstr>
      <vt:lpstr>In-DRAM Lookup-Table Based Execution</vt:lpstr>
      <vt:lpstr>The Goal of pLUTo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More Results in the Paper</vt:lpstr>
      <vt:lpstr>SRC TECHCON Presentation</vt:lpstr>
      <vt:lpstr>Bulk Bitwise Operations in Real DRAM Chips</vt:lpstr>
      <vt:lpstr>The Capability of COTS DRAM Chips </vt:lpstr>
      <vt:lpstr>In-DRAM True Random Number Generation</vt:lpstr>
      <vt:lpstr>In-DRAM True Random Number Generation</vt:lpstr>
      <vt:lpstr>In-DRAM True Random Number Generation</vt:lpstr>
      <vt:lpstr>In-DRAM Physical Unclonable Functions</vt:lpstr>
      <vt:lpstr>In-Flash Bulk Bitwise Execution</vt:lpstr>
      <vt:lpstr>NAND Flash Basics: A Flash Cell</vt:lpstr>
      <vt:lpstr>NAND Flash Basics: A NAND String</vt:lpstr>
      <vt:lpstr>NAND Flash Basics: Read Mechanism</vt:lpstr>
      <vt:lpstr>NAND Flash Basics: Read Mechanism</vt:lpstr>
      <vt:lpstr>NAND Flash Basics: Read Mechanism</vt:lpstr>
      <vt:lpstr>NAND Flash Basics: A NAND Flash Block</vt:lpstr>
      <vt:lpstr>Key Ideas</vt:lpstr>
      <vt:lpstr>Multi-Wordline Sensing (MWS): Bitwise AND</vt:lpstr>
      <vt:lpstr>Multi-Wordline Sensing (MWS): Bitwise AND</vt:lpstr>
      <vt:lpstr>Multi-Wordline Sensing (MWS): Bitwise OR</vt:lpstr>
      <vt:lpstr>Multi-Wordline Sensing (MWS): Bitwise OR</vt:lpstr>
      <vt:lpstr>Other Types of Bitwise Operations</vt:lpstr>
      <vt:lpstr>Summary: Flash-Cosmos</vt:lpstr>
      <vt:lpstr>More on Flash-Cosmos</vt:lpstr>
      <vt:lpstr>Pinatubo: RowClone and Bitwise Ops in PCM</vt:lpstr>
      <vt:lpstr>Pinatubo: RowClone and Bitwise Ops in PCM</vt:lpstr>
      <vt:lpstr>Aside: In-Memory Crossbar Computation</vt:lpstr>
      <vt:lpstr>Aside: In-Memory Crossbar Computation</vt:lpstr>
      <vt:lpstr>Tutorial on  Memory-Centric Computing: Processing-Using-Memory</vt:lpstr>
      <vt:lpstr>Agenda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De Oliveira Junior  Geraldo Francisco</cp:lastModifiedBy>
  <cp:revision>3254</cp:revision>
  <cp:lastPrinted>2017-12-05T03:30:35Z</cp:lastPrinted>
  <dcterms:created xsi:type="dcterms:W3CDTF">2010-10-08T20:41:54Z</dcterms:created>
  <dcterms:modified xsi:type="dcterms:W3CDTF">2025-03-01T05:35:28Z</dcterms:modified>
</cp:coreProperties>
</file>