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2.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4.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6.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7.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8.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9.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26.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24" r:id="rId43"/>
    <p:sldMasterId id="2147488637" r:id="rId44"/>
    <p:sldMasterId id="2147488747" r:id="rId45"/>
    <p:sldMasterId id="2147488978" r:id="rId46"/>
    <p:sldMasterId id="2147488991" r:id="rId47"/>
    <p:sldMasterId id="2147489016" r:id="rId48"/>
    <p:sldMasterId id="2147489028"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655" r:id="rId60"/>
    <p:sldMasterId id="2147489805" r:id="rId61"/>
    <p:sldMasterId id="2147489925" r:id="rId62"/>
    <p:sldMasterId id="2147489950" r:id="rId63"/>
    <p:sldMasterId id="2147489955" r:id="rId64"/>
    <p:sldMasterId id="2147490040" r:id="rId65"/>
    <p:sldMasterId id="2147490086" r:id="rId66"/>
    <p:sldMasterId id="2147490114" r:id="rId67"/>
    <p:sldMasterId id="2147490120" r:id="rId68"/>
    <p:sldMasterId id="2147490149" r:id="rId69"/>
    <p:sldMasterId id="2147490162" r:id="rId70"/>
  </p:sldMasterIdLst>
  <p:notesMasterIdLst>
    <p:notesMasterId r:id="rId184"/>
  </p:notesMasterIdLst>
  <p:handoutMasterIdLst>
    <p:handoutMasterId r:id="rId185"/>
  </p:handoutMasterIdLst>
  <p:sldIdLst>
    <p:sldId id="7250" r:id="rId71"/>
    <p:sldId id="2147470630" r:id="rId72"/>
    <p:sldId id="6053" r:id="rId73"/>
    <p:sldId id="1400" r:id="rId74"/>
    <p:sldId id="3745" r:id="rId75"/>
    <p:sldId id="2147470826" r:id="rId76"/>
    <p:sldId id="8033" r:id="rId77"/>
    <p:sldId id="8040" r:id="rId78"/>
    <p:sldId id="8227" r:id="rId79"/>
    <p:sldId id="2147470846" r:id="rId80"/>
    <p:sldId id="2147470847" r:id="rId81"/>
    <p:sldId id="2647" r:id="rId82"/>
    <p:sldId id="6007" r:id="rId83"/>
    <p:sldId id="6008" r:id="rId84"/>
    <p:sldId id="6009" r:id="rId85"/>
    <p:sldId id="6010" r:id="rId86"/>
    <p:sldId id="6011" r:id="rId87"/>
    <p:sldId id="6013" r:id="rId88"/>
    <p:sldId id="6015" r:id="rId89"/>
    <p:sldId id="7576" r:id="rId90"/>
    <p:sldId id="2147470848" r:id="rId91"/>
    <p:sldId id="2147470827" r:id="rId92"/>
    <p:sldId id="264" r:id="rId93"/>
    <p:sldId id="277" r:id="rId94"/>
    <p:sldId id="5898" r:id="rId95"/>
    <p:sldId id="5899" r:id="rId96"/>
    <p:sldId id="5900" r:id="rId97"/>
    <p:sldId id="5906" r:id="rId98"/>
    <p:sldId id="5975" r:id="rId99"/>
    <p:sldId id="278" r:id="rId100"/>
    <p:sldId id="5914" r:id="rId101"/>
    <p:sldId id="5940" r:id="rId102"/>
    <p:sldId id="272" r:id="rId103"/>
    <p:sldId id="6151" r:id="rId104"/>
    <p:sldId id="2147470828" r:id="rId105"/>
    <p:sldId id="2147470829" r:id="rId106"/>
    <p:sldId id="2147470830" r:id="rId107"/>
    <p:sldId id="2147470831" r:id="rId108"/>
    <p:sldId id="2147470832" r:id="rId109"/>
    <p:sldId id="7164" r:id="rId110"/>
    <p:sldId id="7165" r:id="rId111"/>
    <p:sldId id="2147470833" r:id="rId112"/>
    <p:sldId id="2147470834" r:id="rId113"/>
    <p:sldId id="2147470835" r:id="rId114"/>
    <p:sldId id="2147470836" r:id="rId115"/>
    <p:sldId id="7171" r:id="rId116"/>
    <p:sldId id="7232" r:id="rId117"/>
    <p:sldId id="7138" r:id="rId118"/>
    <p:sldId id="2147470837" r:id="rId119"/>
    <p:sldId id="2147470838" r:id="rId120"/>
    <p:sldId id="2147470839" r:id="rId121"/>
    <p:sldId id="2147470840" r:id="rId122"/>
    <p:sldId id="2147470841" r:id="rId123"/>
    <p:sldId id="2147470842" r:id="rId124"/>
    <p:sldId id="2147470844" r:id="rId125"/>
    <p:sldId id="7172" r:id="rId126"/>
    <p:sldId id="7459" r:id="rId127"/>
    <p:sldId id="289" r:id="rId128"/>
    <p:sldId id="2147470849" r:id="rId129"/>
    <p:sldId id="1401" r:id="rId130"/>
    <p:sldId id="1402" r:id="rId131"/>
    <p:sldId id="2147470845" r:id="rId132"/>
    <p:sldId id="7655" r:id="rId133"/>
    <p:sldId id="7656" r:id="rId134"/>
    <p:sldId id="7657" r:id="rId135"/>
    <p:sldId id="7658" r:id="rId136"/>
    <p:sldId id="7659" r:id="rId137"/>
    <p:sldId id="1270" r:id="rId138"/>
    <p:sldId id="7660" r:id="rId139"/>
    <p:sldId id="7661" r:id="rId140"/>
    <p:sldId id="6647" r:id="rId141"/>
    <p:sldId id="2147470850" r:id="rId142"/>
    <p:sldId id="2147470860" r:id="rId143"/>
    <p:sldId id="2147470851" r:id="rId144"/>
    <p:sldId id="7175" r:id="rId145"/>
    <p:sldId id="7176" r:id="rId146"/>
    <p:sldId id="7177" r:id="rId147"/>
    <p:sldId id="7178" r:id="rId148"/>
    <p:sldId id="7179" r:id="rId149"/>
    <p:sldId id="7483" r:id="rId150"/>
    <p:sldId id="7484" r:id="rId151"/>
    <p:sldId id="7485" r:id="rId152"/>
    <p:sldId id="7486" r:id="rId153"/>
    <p:sldId id="6833" r:id="rId154"/>
    <p:sldId id="6834" r:id="rId155"/>
    <p:sldId id="2147470852" r:id="rId156"/>
    <p:sldId id="7662" r:id="rId157"/>
    <p:sldId id="596" r:id="rId158"/>
    <p:sldId id="579" r:id="rId159"/>
    <p:sldId id="590" r:id="rId160"/>
    <p:sldId id="2147470853" r:id="rId161"/>
    <p:sldId id="6837" r:id="rId162"/>
    <p:sldId id="6086" r:id="rId163"/>
    <p:sldId id="6660" r:id="rId164"/>
    <p:sldId id="6673" r:id="rId165"/>
    <p:sldId id="6850" r:id="rId166"/>
    <p:sldId id="6870" r:id="rId167"/>
    <p:sldId id="6860" r:id="rId168"/>
    <p:sldId id="6858" r:id="rId169"/>
    <p:sldId id="6856" r:id="rId170"/>
    <p:sldId id="7156" r:id="rId171"/>
    <p:sldId id="2147470854" r:id="rId172"/>
    <p:sldId id="2147470866" r:id="rId173"/>
    <p:sldId id="682" r:id="rId174"/>
    <p:sldId id="6598" r:id="rId175"/>
    <p:sldId id="6599" r:id="rId176"/>
    <p:sldId id="6600" r:id="rId177"/>
    <p:sldId id="6359" r:id="rId178"/>
    <p:sldId id="2147470865" r:id="rId179"/>
    <p:sldId id="2147470863" r:id="rId180"/>
    <p:sldId id="2147470864" r:id="rId181"/>
    <p:sldId id="2147470867" r:id="rId182"/>
    <p:sldId id="2147470621" r:id="rId1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2A55D6"/>
    <a:srgbClr val="0432FF"/>
    <a:srgbClr val="1A5712"/>
    <a:srgbClr val="8C0000"/>
    <a:srgbClr val="FF00C4"/>
    <a:srgbClr val="948A54"/>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35" autoAdjust="0"/>
    <p:restoredTop sz="86352" autoAdjust="0"/>
  </p:normalViewPr>
  <p:slideViewPr>
    <p:cSldViewPr>
      <p:cViewPr varScale="1">
        <p:scale>
          <a:sx n="112" d="100"/>
          <a:sy n="112" d="100"/>
        </p:scale>
        <p:origin x="1104" y="192"/>
      </p:cViewPr>
      <p:guideLst>
        <p:guide orient="horz" pos="2160"/>
        <p:guide pos="2880"/>
      </p:guideLst>
    </p:cSldViewPr>
  </p:slideViewPr>
  <p:outlineViewPr>
    <p:cViewPr>
      <p:scale>
        <a:sx n="33" d="100"/>
        <a:sy n="33" d="100"/>
      </p:scale>
      <p:origin x="0" y="-7288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slide" Target="slides/slide89.xml"/><Relationship Id="rId170" Type="http://schemas.openxmlformats.org/officeDocument/2006/relationships/slide" Target="slides/slide100.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slide" Target="slides/slide90.xml"/><Relationship Id="rId181" Type="http://schemas.openxmlformats.org/officeDocument/2006/relationships/slide" Target="slides/slide1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5" Type="http://schemas.openxmlformats.org/officeDocument/2006/relationships/slide" Target="slides/slide15.xml"/><Relationship Id="rId150" Type="http://schemas.openxmlformats.org/officeDocument/2006/relationships/slide" Target="slides/slide80.xml"/><Relationship Id="rId171" Type="http://schemas.openxmlformats.org/officeDocument/2006/relationships/slide" Target="slides/slide1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8.xml"/><Relationship Id="rId129" Type="http://schemas.openxmlformats.org/officeDocument/2006/relationships/slide" Target="slides/slide59.xml"/><Relationship Id="rId54" Type="http://schemas.openxmlformats.org/officeDocument/2006/relationships/slideMaster" Target="slideMasters/slideMaster54.xml"/><Relationship Id="rId75" Type="http://schemas.openxmlformats.org/officeDocument/2006/relationships/slide" Target="slides/slide5.xml"/><Relationship Id="rId96" Type="http://schemas.openxmlformats.org/officeDocument/2006/relationships/slide" Target="slides/slide26.xml"/><Relationship Id="rId140" Type="http://schemas.openxmlformats.org/officeDocument/2006/relationships/slide" Target="slides/slide70.xml"/><Relationship Id="rId161" Type="http://schemas.openxmlformats.org/officeDocument/2006/relationships/slide" Target="slides/slide91.xml"/><Relationship Id="rId182" Type="http://schemas.openxmlformats.org/officeDocument/2006/relationships/slide" Target="slides/slide11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9.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6.xml"/><Relationship Id="rId130" Type="http://schemas.openxmlformats.org/officeDocument/2006/relationships/slide" Target="slides/slide60.xml"/><Relationship Id="rId151" Type="http://schemas.openxmlformats.org/officeDocument/2006/relationships/slide" Target="slides/slide81.xml"/><Relationship Id="rId172" Type="http://schemas.openxmlformats.org/officeDocument/2006/relationships/slide" Target="slides/slide10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162" Type="http://schemas.openxmlformats.org/officeDocument/2006/relationships/slide" Target="slides/slide92.xml"/><Relationship Id="rId183" Type="http://schemas.openxmlformats.org/officeDocument/2006/relationships/slide" Target="slides/slide11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61" Type="http://schemas.openxmlformats.org/officeDocument/2006/relationships/slideMaster" Target="slideMasters/slideMaster61.xml"/><Relationship Id="rId82" Type="http://schemas.openxmlformats.org/officeDocument/2006/relationships/slide" Target="slides/slide12.xml"/><Relationship Id="rId152" Type="http://schemas.openxmlformats.org/officeDocument/2006/relationships/slide" Target="slides/slide82.xml"/><Relationship Id="rId173" Type="http://schemas.openxmlformats.org/officeDocument/2006/relationships/slide" Target="slides/slide10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79"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164" Type="http://schemas.openxmlformats.org/officeDocument/2006/relationships/slide" Target="slides/slide94.xml"/><Relationship Id="rId169" Type="http://schemas.openxmlformats.org/officeDocument/2006/relationships/slide" Target="slides/slide99.xml"/><Relationship Id="rId18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0.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3070759736114099E-2"/>
          <c:y val="0.155433070866142"/>
          <c:w val="0.92241817407959104"/>
          <c:h val="0.50497585797058386"/>
        </c:manualLayout>
      </c:layout>
      <c:barChart>
        <c:barDir val="col"/>
        <c:grouping val="clustered"/>
        <c:varyColors val="0"/>
        <c:ser>
          <c:idx val="14"/>
          <c:order val="0"/>
          <c:tx>
            <c:strRef>
              <c:f>'[Chart in Microsoft PowerPoint]Browser'!$F$40</c:f>
              <c:strCache>
                <c:ptCount val="1"/>
                <c:pt idx="0">
                  <c:v>CPU-Only</c:v>
                </c:pt>
              </c:strCache>
            </c:strRef>
          </c:tx>
          <c:spPr>
            <a:pattFill prst="wdDnDiag">
              <a:fgClr>
                <a:schemeClr val="accent3">
                  <a:lumMod val="20000"/>
                  <a:lumOff val="80000"/>
                </a:schemeClr>
              </a:fgClr>
              <a:bgClr>
                <a:schemeClr val="tx1"/>
              </a:bgClr>
            </a:patt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PowerPoint]Browser'!$G$40:$O$40</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76C0-BA45-8271-9169002CBB98}"/>
            </c:ext>
          </c:extLst>
        </c:ser>
        <c:ser>
          <c:idx val="0"/>
          <c:order val="1"/>
          <c:tx>
            <c:strRef>
              <c:f>'[Chart in Microsoft PowerPoint]Browser'!$F$41</c:f>
              <c:strCache>
                <c:ptCount val="1"/>
                <c:pt idx="0">
                  <c:v>PIM-Core</c:v>
                </c:pt>
              </c:strCache>
            </c:strRef>
          </c:tx>
          <c:spPr>
            <a:solidFill>
              <a:schemeClr val="accent4">
                <a:lumMod val="75000"/>
              </a:schemeClr>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PowerPoint]Browser'!$G$41:$O$41</c:f>
              <c:numCache>
                <c:formatCode>General</c:formatCode>
                <c:ptCount val="9"/>
                <c:pt idx="0">
                  <c:v>0.43478260899999999</c:v>
                </c:pt>
                <c:pt idx="1">
                  <c:v>0.64516129</c:v>
                </c:pt>
                <c:pt idx="2">
                  <c:v>0.76335877900000004</c:v>
                </c:pt>
                <c:pt idx="3">
                  <c:v>0.76923076899999998</c:v>
                </c:pt>
                <c:pt idx="4">
                  <c:v>0.7246376811594204</c:v>
                </c:pt>
                <c:pt idx="5">
                  <c:v>0.8</c:v>
                </c:pt>
                <c:pt idx="6">
                  <c:v>0.84745762711864414</c:v>
                </c:pt>
                <c:pt idx="7">
                  <c:v>0.63694267515923564</c:v>
                </c:pt>
                <c:pt idx="8">
                  <c:v>0.69027060961073261</c:v>
                </c:pt>
              </c:numCache>
            </c:numRef>
          </c:val>
          <c:extLst>
            <c:ext xmlns:c16="http://schemas.microsoft.com/office/drawing/2014/chart" uri="{C3380CC4-5D6E-409C-BE32-E72D297353CC}">
              <c16:uniqueId val="{00000001-76C0-BA45-8271-9169002CBB98}"/>
            </c:ext>
          </c:extLst>
        </c:ser>
        <c:ser>
          <c:idx val="1"/>
          <c:order val="2"/>
          <c:tx>
            <c:strRef>
              <c:f>'[Chart in Microsoft PowerPoint]Browser'!$F$42</c:f>
              <c:strCache>
                <c:ptCount val="1"/>
                <c:pt idx="0">
                  <c:v>PIM-Acc</c:v>
                </c:pt>
              </c:strCache>
            </c:strRef>
          </c:tx>
          <c:spPr>
            <a:solidFill>
              <a:srgbClr val="800000"/>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PowerPoint]Browser'!$G$42:$O$42</c:f>
              <c:numCache>
                <c:formatCode>General</c:formatCode>
                <c:ptCount val="9"/>
                <c:pt idx="0">
                  <c:v>0.4</c:v>
                </c:pt>
                <c:pt idx="1">
                  <c:v>0.57803468199999997</c:v>
                </c:pt>
                <c:pt idx="2">
                  <c:v>0.47619047599999997</c:v>
                </c:pt>
                <c:pt idx="3">
                  <c:v>0.5</c:v>
                </c:pt>
                <c:pt idx="4">
                  <c:v>0.58139534883720934</c:v>
                </c:pt>
                <c:pt idx="5">
                  <c:v>0.70422535211267612</c:v>
                </c:pt>
                <c:pt idx="6">
                  <c:v>0.47619047619047616</c:v>
                </c:pt>
                <c:pt idx="7">
                  <c:v>0.50505050505050508</c:v>
                </c:pt>
                <c:pt idx="8">
                  <c:v>0.52090426721467831</c:v>
                </c:pt>
              </c:numCache>
            </c:numRef>
          </c:val>
          <c:extLst>
            <c:ext xmlns:c16="http://schemas.microsoft.com/office/drawing/2014/chart" uri="{C3380CC4-5D6E-409C-BE32-E72D297353CC}">
              <c16:uniqueId val="{00000002-76C0-BA45-8271-9169002CBB98}"/>
            </c:ext>
          </c:extLst>
        </c:ser>
        <c:dLbls>
          <c:showLegendKey val="0"/>
          <c:showVal val="0"/>
          <c:showCatName val="0"/>
          <c:showSerName val="0"/>
          <c:showPercent val="0"/>
          <c:showBubbleSize val="0"/>
        </c:dLbls>
        <c:gapWidth val="75"/>
        <c:overlap val="-25"/>
        <c:axId val="2116522856"/>
        <c:axId val="2116415992"/>
      </c:barChart>
      <c:catAx>
        <c:axId val="2116522856"/>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a:pPr>
            <a:endParaRPr lang="en-US"/>
          </a:p>
        </c:txPr>
        <c:crossAx val="2116415992"/>
        <c:crosses val="autoZero"/>
        <c:auto val="1"/>
        <c:lblAlgn val="ctr"/>
        <c:lblOffset val="100"/>
        <c:noMultiLvlLbl val="0"/>
      </c:catAx>
      <c:valAx>
        <c:axId val="2116415992"/>
        <c:scaling>
          <c:orientation val="minMax"/>
          <c:max val="1"/>
        </c:scaling>
        <c:delete val="0"/>
        <c:axPos val="l"/>
        <c:majorGridlines>
          <c:spPr>
            <a:ln w="3175">
              <a:solidFill>
                <a:srgbClr val="C0C0C0"/>
              </a:solidFill>
              <a:prstDash val="lgDash"/>
            </a:ln>
          </c:spPr>
        </c:majorGridlines>
        <c:title>
          <c:tx>
            <c:rich>
              <a:bodyPr rot="-5400000" vert="horz"/>
              <a:lstStyle/>
              <a:p>
                <a:pPr>
                  <a:defRPr/>
                </a:pPr>
                <a:r>
                  <a:rPr lang="en-US" sz="1400" dirty="0"/>
                  <a:t>Normalized Runtime</a:t>
                </a:r>
              </a:p>
            </c:rich>
          </c:tx>
          <c:layout>
            <c:manualLayout>
              <c:xMode val="edge"/>
              <c:yMode val="edge"/>
              <c:x val="1.15811327883118E-3"/>
              <c:y val="0.11448818897637793"/>
            </c:manualLayout>
          </c:layout>
          <c:overlay val="0"/>
          <c:spPr>
            <a:noFill/>
            <a:ln w="25400">
              <a:noFill/>
            </a:ln>
          </c:spPr>
        </c:title>
        <c:numFmt formatCode="#,##0.0" sourceLinked="0"/>
        <c:majorTickMark val="out"/>
        <c:minorTickMark val="none"/>
        <c:tickLblPos val="nextTo"/>
        <c:spPr>
          <a:ln w="3175">
            <a:solidFill>
              <a:srgbClr val="000000"/>
            </a:solidFill>
            <a:prstDash val="solid"/>
          </a:ln>
        </c:spPr>
        <c:crossAx val="2116522856"/>
        <c:crosses val="autoZero"/>
        <c:crossBetween val="between"/>
        <c:majorUnit val="0.2"/>
      </c:valAx>
      <c:spPr>
        <a:solidFill>
          <a:srgbClr val="FFFFFF"/>
        </a:solidFill>
        <a:ln w="12700">
          <a:solidFill>
            <a:srgbClr val="000000"/>
          </a:solidFill>
          <a:prstDash val="solid"/>
        </a:ln>
      </c:spPr>
    </c:plotArea>
    <c:legend>
      <c:legendPos val="r"/>
      <c:layout>
        <c:manualLayout>
          <c:xMode val="edge"/>
          <c:yMode val="edge"/>
          <c:x val="7.1793455781099011E-2"/>
          <c:y val="3.4019462189867775E-2"/>
          <c:w val="0.91843778639941132"/>
          <c:h val="0.11111111111111099"/>
        </c:manualLayout>
      </c:layout>
      <c:overlay val="0"/>
      <c:spPr>
        <a:noFill/>
        <a:ln w="25400">
          <a:noFill/>
        </a:ln>
      </c:spPr>
      <c:txPr>
        <a:bodyPr/>
        <a:lstStyle/>
        <a:p>
          <a:pPr>
            <a:defRPr sz="1400"/>
          </a:pPr>
          <a:endParaRPr lang="en-US"/>
        </a:p>
      </c:txPr>
    </c:legend>
    <c:plotVisOnly val="1"/>
    <c:dispBlanksAs val="gap"/>
    <c:showDLblsOverMax val="0"/>
  </c:chart>
  <c:spPr>
    <a:noFill/>
    <a:ln w="6350">
      <a:noFill/>
    </a:ln>
  </c:spPr>
  <c:txPr>
    <a:bodyPr/>
    <a:lstStyle/>
    <a:p>
      <a:pPr>
        <a:defRPr sz="1100" b="1">
          <a:solidFill>
            <a:srgbClr val="000000"/>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2/28/25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2/28/25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4874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9323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28885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072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1052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9917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101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17720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5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858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238761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959945-7217-484B-8E74-88DC87A74BB0}" type="slidenum">
              <a:rPr lang="en-US" smtClean="0"/>
              <a:pPr/>
              <a:t>60</a:t>
            </a:fld>
            <a:endParaRPr lang="en-US"/>
          </a:p>
        </p:txBody>
      </p:sp>
    </p:spTree>
    <p:extLst>
      <p:ext uri="{BB962C8B-B14F-4D97-AF65-F5344CB8AC3E}">
        <p14:creationId xmlns:p14="http://schemas.microsoft.com/office/powerpoint/2010/main" val="3517024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61</a:t>
            </a:fld>
            <a:endParaRPr lang="en-US"/>
          </a:p>
        </p:txBody>
      </p:sp>
    </p:spTree>
    <p:extLst>
      <p:ext uri="{BB962C8B-B14F-4D97-AF65-F5344CB8AC3E}">
        <p14:creationId xmlns:p14="http://schemas.microsoft.com/office/powerpoint/2010/main" val="1009347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62</a:t>
            </a:fld>
            <a:endParaRPr lang="en-US"/>
          </a:p>
        </p:txBody>
      </p:sp>
    </p:spTree>
    <p:extLst>
      <p:ext uri="{BB962C8B-B14F-4D97-AF65-F5344CB8AC3E}">
        <p14:creationId xmlns:p14="http://schemas.microsoft.com/office/powerpoint/2010/main" val="407783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goal of Mensa’s software runtime scheduler is to identify which accelerator each layer in an NN model should run on. It works as follows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scheduler gets a NN model as an input.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It also has two other pieces of information: (1) the characteristics of each layer; and (2) the key characteristics  of the available  hardware accelerators.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As I will show next, different layers tend to group into a smaller set of layer families with sharing key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In this way we can have a small pool of edge accelerators where each accelerator caters to a specific family of layers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We collect the characteristics of the accelerators and layers once prior to inference execution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a:t>[CLICK] With all this information, the scheduler generates a per-layer mapping between layers and accelerators by utilizing a mapping heuristic.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28179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22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962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98442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94749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87</a:t>
            </a:fld>
            <a:endParaRPr lang="en-US"/>
          </a:p>
        </p:txBody>
      </p:sp>
    </p:spTree>
    <p:extLst>
      <p:ext uri="{BB962C8B-B14F-4D97-AF65-F5344CB8AC3E}">
        <p14:creationId xmlns:p14="http://schemas.microsoft.com/office/powerpoint/2010/main" val="54321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the second is </a:t>
            </a:r>
            <a:r>
              <a:rPr lang="en-US" baseline="0" dirty="0" err="1"/>
              <a:t>alphadata</a:t>
            </a:r>
            <a:r>
              <a:rPr lang="en-US" baseline="0" dirty="0"/>
              <a:t> 9v3 with DDR4</a:t>
            </a:r>
          </a:p>
          <a:p>
            <a:endParaRPr lang="en-US" baseline="0" dirty="0"/>
          </a:p>
          <a:p>
            <a:r>
              <a:rPr lang="en-US" baseline="0" dirty="0"/>
              <a:t>Our CPU-FPGA heterogeneous platform offloads the </a:t>
            </a:r>
            <a:r>
              <a:rPr lang="en-US" sz="1200" dirty="0">
                <a:solidFill>
                  <a:schemeClr val="accent6">
                    <a:lumMod val="75000"/>
                  </a:schemeClr>
                </a:solidFill>
              </a:rPr>
              <a:t>rep-</a:t>
            </a:r>
            <a:r>
              <a:rPr lang="en-US" sz="1200" dirty="0" err="1">
                <a:solidFill>
                  <a:schemeClr val="accent6">
                    <a:lumMod val="75000"/>
                  </a:schemeClr>
                </a:solidFill>
              </a:rPr>
              <a:t>ri</a:t>
            </a:r>
            <a:r>
              <a:rPr lang="en-US" sz="1200" dirty="0">
                <a:solidFill>
                  <a:schemeClr val="accent6">
                    <a:lumMod val="75000"/>
                  </a:schemeClr>
                </a:solidFill>
              </a:rPr>
              <a:t>-</a:t>
            </a:r>
            <a:r>
              <a:rPr lang="en-US" sz="1200" dirty="0" err="1">
                <a:solidFill>
                  <a:schemeClr val="accent6">
                    <a:lumMod val="75000"/>
                  </a:schemeClr>
                </a:solidFill>
              </a:rPr>
              <a:t>zen-tuh-tiv</a:t>
            </a:r>
            <a:r>
              <a:rPr lang="en-US" sz="1200" dirty="0">
                <a:solidFill>
                  <a:schemeClr val="accent6">
                    <a:lumMod val="75000"/>
                  </a:schemeClr>
                </a:solidFill>
              </a:rPr>
              <a:t> </a:t>
            </a:r>
            <a:r>
              <a:rPr lang="en-US" baseline="0" dirty="0"/>
              <a:t>weather kernels onto the FPGA</a:t>
            </a:r>
          </a:p>
          <a:p>
            <a:endParaRPr lang="en-US" baseline="0" dirty="0"/>
          </a:p>
          <a:p>
            <a:r>
              <a:rPr lang="en-US" baseline="0" dirty="0"/>
              <a:t>% with 98% of stencil execution time</a:t>
            </a:r>
          </a:p>
          <a:p>
            <a:endParaRPr lang="en-US" baseline="0" dirty="0"/>
          </a:p>
          <a:p>
            <a:endParaRPr lang="en-US" baseline="0" dirty="0"/>
          </a:p>
          <a:p>
            <a:r>
              <a:rPr lang="en-US" baseline="0" dirty="0"/>
              <a:t>%In the execution flow of our application:</a:t>
            </a:r>
          </a:p>
          <a:p>
            <a:pPr marL="171450" indent="-171450">
              <a:buFontTx/>
              <a:buChar char="-"/>
            </a:pPr>
            <a:r>
              <a:rPr lang="en-US" baseline="0" dirty="0"/>
              <a:t>Application data is stored in the HOST DRAM</a:t>
            </a:r>
          </a:p>
          <a:p>
            <a:pPr marL="171450" indent="-171450">
              <a:buFontTx/>
              <a:buChar char="-"/>
            </a:pPr>
            <a:r>
              <a:rPr lang="en-US" baseline="0" dirty="0"/>
              <a:t>Since our platform offers memory-coherent access of FPGA to the system memory, we build a pipelined execution, where communication time for transferring data from host to FPGA memory is masked with the actual FPGA processing</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baseline="0" dirty="0"/>
              <a:t>Despite the low computational complexity, we were able to hide the memory access latency with the CAPI2 interface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88</a:t>
            </a:fld>
            <a:endParaRPr lang="en-US"/>
          </a:p>
        </p:txBody>
      </p:sp>
    </p:spTree>
    <p:extLst>
      <p:ext uri="{BB962C8B-B14F-4D97-AF65-F5344CB8AC3E}">
        <p14:creationId xmlns:p14="http://schemas.microsoft.com/office/powerpoint/2010/main" val="458631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complete design flow. All the tasks execute in a dataflow manner that enables task-level parallelism.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we show only a single port-based PE operation.  However, for multiple PEs, we enable multiple HBM ports.</a:t>
            </a:r>
          </a:p>
          <a:p>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89</a:t>
            </a:fld>
            <a:endParaRPr lang="en-US"/>
          </a:p>
        </p:txBody>
      </p:sp>
    </p:spTree>
    <p:extLst>
      <p:ext uri="{BB962C8B-B14F-4D97-AF65-F5344CB8AC3E}">
        <p14:creationId xmlns:p14="http://schemas.microsoft.com/office/powerpoint/2010/main" val="299828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778730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carefully designing</a:t>
            </a:r>
            <a:r>
              <a:rPr lang="en-US" baseline="0" dirty="0"/>
              <a:t> the micro-</a:t>
            </a:r>
            <a:r>
              <a:rPr lang="en-US" baseline="0" dirty="0" err="1"/>
              <a:t>archictecture</a:t>
            </a:r>
            <a:r>
              <a:rPr lang="en-US" baseline="0" dirty="0"/>
              <a:t> architecture with application specific heterogeneous memory hierarchy, </a:t>
            </a:r>
            <a:r>
              <a:rPr lang="en-US" dirty="0"/>
              <a:t>NERO</a:t>
            </a:r>
            <a:r>
              <a:rPr lang="en-US" baseline="0" dirty="0"/>
              <a:t> is</a:t>
            </a:r>
            <a:r>
              <a:rPr lang="en-US" dirty="0"/>
              <a:t> 4.2 times and 8.3 times faster </a:t>
            </a:r>
            <a:r>
              <a:rPr lang="en-US" baseline="0" dirty="0"/>
              <a:t>for vertical advection and horizontal diffusion respectively</a:t>
            </a:r>
            <a:r>
              <a:rPr lang="en-US" dirty="0"/>
              <a:t> than a complete~POWER9~socket. </a:t>
            </a:r>
          </a:p>
          <a:p>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90</a:t>
            </a:fld>
            <a:endParaRPr lang="en-US"/>
          </a:p>
        </p:txBody>
      </p:sp>
    </p:spTree>
    <p:extLst>
      <p:ext uri="{BB962C8B-B14F-4D97-AF65-F5344CB8AC3E}">
        <p14:creationId xmlns:p14="http://schemas.microsoft.com/office/powerpoint/2010/main" val="1881260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14666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92</a:t>
            </a:fld>
            <a:endParaRPr lang="en-US" altLang="en-US"/>
          </a:p>
        </p:txBody>
      </p:sp>
    </p:spTree>
    <p:extLst>
      <p:ext uri="{BB962C8B-B14F-4D97-AF65-F5344CB8AC3E}">
        <p14:creationId xmlns:p14="http://schemas.microsoft.com/office/powerpoint/2010/main" val="4122710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 No concurrent access from host.</a:t>
            </a:r>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95</a:t>
            </a:fld>
            <a:endParaRPr lang="en-US" altLang="en-US"/>
          </a:p>
        </p:txBody>
      </p:sp>
    </p:spTree>
    <p:extLst>
      <p:ext uri="{BB962C8B-B14F-4D97-AF65-F5344CB8AC3E}">
        <p14:creationId xmlns:p14="http://schemas.microsoft.com/office/powerpoint/2010/main" val="3291945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89337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109</a:t>
            </a:fld>
            <a:endParaRPr lang="en-US"/>
          </a:p>
        </p:txBody>
      </p:sp>
    </p:spTree>
    <p:extLst>
      <p:ext uri="{BB962C8B-B14F-4D97-AF65-F5344CB8AC3E}">
        <p14:creationId xmlns:p14="http://schemas.microsoft.com/office/powerpoint/2010/main" val="807777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110</a:t>
            </a:fld>
            <a:endParaRPr lang="en-US"/>
          </a:p>
        </p:txBody>
      </p:sp>
    </p:spTree>
    <p:extLst>
      <p:ext uri="{BB962C8B-B14F-4D97-AF65-F5344CB8AC3E}">
        <p14:creationId xmlns:p14="http://schemas.microsoft.com/office/powerpoint/2010/main" val="344612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67884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111</a:t>
            </a:fld>
            <a:endParaRPr lang="en-US"/>
          </a:p>
        </p:txBody>
      </p:sp>
    </p:spTree>
    <p:extLst>
      <p:ext uri="{BB962C8B-B14F-4D97-AF65-F5344CB8AC3E}">
        <p14:creationId xmlns:p14="http://schemas.microsoft.com/office/powerpoint/2010/main" val="2744030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7434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28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7193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6258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7019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P21 DIMMs.</a:t>
            </a:r>
          </a:p>
          <a:p>
            <a:r>
              <a:rPr lang="en-US" dirty="0"/>
              <a:t>DPUs cannot be shared. There is a large number of DPUs.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need for OS.</a:t>
            </a:r>
          </a:p>
          <a:p>
            <a:r>
              <a:rPr lang="en-US" dirty="0"/>
              <a:t>This simplifies security implications. No side channels.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9097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3.xml"/><Relationship Id="rId4" Type="http://schemas.openxmlformats.org/officeDocument/2006/relationships/image" Target="../media/image15.jpe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2/28/25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2025. 2. 28.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2025. 2. 28.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2025. 2. 28.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2025. 2. 28.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2025. 2. 28.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2025. 2. 28.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2025. 2. 28.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2/28/25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2/28/25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2/28/25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2/28/25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2/28/25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2/28/25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2/28/25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2/28/25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2/28/25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2/28/25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2/28/25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2/28/25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2/28/25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2/28/25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665742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2/28/25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8823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2/28/25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19857304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2/28/25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731366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2/28/25</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180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2/28/25</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834789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2/28/25</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2601740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2/28/25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7261328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2/28/25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6611126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2/28/25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387103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2/28/25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9391002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90058904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02205487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94502555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2791068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682122821"/>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4059720103"/>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15059158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43042120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805854171"/>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79044396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9837508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91148736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93541493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46313"/>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13968254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830798083"/>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739722"/>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663546385"/>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713832838"/>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27908559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74904366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551182478"/>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638777803"/>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33561893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24596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10762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58.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theme" Target="../theme/theme62.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76.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5" Type="http://schemas.openxmlformats.org/officeDocument/2006/relationships/theme" Target="../theme/theme63.xml"/><Relationship Id="rId4" Type="http://schemas.openxmlformats.org/officeDocument/2006/relationships/slideLayout" Target="../slideLayouts/slideLayout67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4.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691.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5" Type="http://schemas.openxmlformats.org/officeDocument/2006/relationships/theme" Target="../theme/theme65.xml"/><Relationship Id="rId4" Type="http://schemas.openxmlformats.org/officeDocument/2006/relationships/slideLayout" Target="../slideLayouts/slideLayout69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image" Target="../media/image13.png"/><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6.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theme" Target="../theme/theme67.xml"/><Relationship Id="rId5" Type="http://schemas.openxmlformats.org/officeDocument/2006/relationships/slideLayout" Target="../slideLayouts/slideLayout708.xml"/><Relationship Id="rId4" Type="http://schemas.openxmlformats.org/officeDocument/2006/relationships/slideLayout" Target="../slideLayouts/slideLayout70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8.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9.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734.xml"/><Relationship Id="rId1" Type="http://schemas.openxmlformats.org/officeDocument/2006/relationships/slideLayout" Target="../slideLayouts/slideLayout7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2025. 2. 28.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2/28/25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2/28/25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2/28/25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30515833"/>
      </p:ext>
    </p:extLst>
  </p:cSld>
  <p:clrMap bg1="lt1" tx1="dk1" bg2="lt2" tx2="dk2" accent1="accent1" accent2="accent2" accent3="accent3" accent4="accent4" accent5="accent5" accent6="accent6" hlink="hlink" folHlink="folHlink"/>
  <p:sldLayoutIdLst>
    <p:sldLayoutId id="2147489956" r:id="rId1"/>
    <p:sldLayoutId id="2147489957" r:id="rId2"/>
    <p:sldLayoutId id="2147489958" r:id="rId3"/>
    <p:sldLayoutId id="2147489959" r:id="rId4"/>
    <p:sldLayoutId id="2147489960" r:id="rId5"/>
    <p:sldLayoutId id="2147489961" r:id="rId6"/>
    <p:sldLayoutId id="2147489962" r:id="rId7"/>
    <p:sldLayoutId id="2147489963" r:id="rId8"/>
    <p:sldLayoutId id="2147489964" r:id="rId9"/>
    <p:sldLayoutId id="2147489965" r:id="rId10"/>
    <p:sldLayoutId id="214748996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9434480"/>
      </p:ext>
    </p:extLst>
  </p:cSld>
  <p:clrMap bg1="lt1" tx1="dk1" bg2="lt2" tx2="dk2" accent1="accent1" accent2="accent2" accent3="accent3" accent4="accent4" accent5="accent5" accent6="accent6" hlink="hlink" folHlink="folHlink"/>
  <p:sldLayoutIdLst>
    <p:sldLayoutId id="2147490121" r:id="rId1"/>
    <p:sldLayoutId id="2147490122" r:id="rId2"/>
    <p:sldLayoutId id="2147490123" r:id="rId3"/>
    <p:sldLayoutId id="2147490124" r:id="rId4"/>
    <p:sldLayoutId id="2147490125" r:id="rId5"/>
    <p:sldLayoutId id="2147490126" r:id="rId6"/>
    <p:sldLayoutId id="2147490127" r:id="rId7"/>
    <p:sldLayoutId id="2147490128" r:id="rId8"/>
    <p:sldLayoutId id="2147490129" r:id="rId9"/>
    <p:sldLayoutId id="2147490130" r:id="rId10"/>
    <p:sldLayoutId id="2147490131" r:id="rId11"/>
    <p:sldLayoutId id="21474901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22472172"/>
      </p:ext>
    </p:extLst>
  </p:cSld>
  <p:clrMap bg1="lt1" tx1="dk1" bg2="lt2" tx2="dk2" accent1="accent1" accent2="accent2" accent3="accent3" accent4="accent4" accent5="accent5" accent6="accent6" hlink="hlink" folHlink="folHlink"/>
  <p:sldLayoutIdLst>
    <p:sldLayoutId id="2147490150" r:id="rId1"/>
    <p:sldLayoutId id="2147490151" r:id="rId2"/>
    <p:sldLayoutId id="2147490152" r:id="rId3"/>
    <p:sldLayoutId id="2147490153" r:id="rId4"/>
    <p:sldLayoutId id="2147490154" r:id="rId5"/>
    <p:sldLayoutId id="2147490155" r:id="rId6"/>
    <p:sldLayoutId id="2147490156" r:id="rId7"/>
    <p:sldLayoutId id="2147490157" r:id="rId8"/>
    <p:sldLayoutId id="2147490158" r:id="rId9"/>
    <p:sldLayoutId id="2147490159" r:id="rId10"/>
    <p:sldLayoutId id="2147490160" r:id="rId11"/>
    <p:sldLayoutId id="2147490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41563"/>
      </p:ext>
    </p:extLst>
  </p:cSld>
  <p:clrMap bg1="lt1" tx1="dk1" bg2="lt2" tx2="dk2" accent1="accent1" accent2="accent2" accent3="accent3" accent4="accent4" accent5="accent5" accent6="accent6" hlink="hlink" folHlink="folHlink"/>
  <p:sldLayoutIdLst>
    <p:sldLayoutId id="2147490163" r:id="rId1"/>
    <p:sldLayoutId id="21474901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youtu.be/2FMQg786GKs"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8" Type="http://schemas.openxmlformats.org/officeDocument/2006/relationships/image" Target="../media/image115.tiff"/><Relationship Id="rId3" Type="http://schemas.openxmlformats.org/officeDocument/2006/relationships/image" Target="../media/image30.png"/><Relationship Id="rId7" Type="http://schemas.openxmlformats.org/officeDocument/2006/relationships/image" Target="../media/image127.pn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png"/><Relationship Id="rId4" Type="http://schemas.openxmlformats.org/officeDocument/2006/relationships/image" Target="../media/image124.png"/><Relationship Id="rId9" Type="http://schemas.openxmlformats.org/officeDocument/2006/relationships/image" Target="../media/image128.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36.xml"/></Relationships>
</file>

<file path=ppt/slides/_rels/slide103.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3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45.xml"/><Relationship Id="rId1" Type="http://schemas.openxmlformats.org/officeDocument/2006/relationships/slideLayout" Target="../slideLayouts/slideLayout7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7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7.xml"/><Relationship Id="rId1" Type="http://schemas.openxmlformats.org/officeDocument/2006/relationships/slideLayout" Target="../slideLayouts/slideLayout734.xml"/><Relationship Id="rId4" Type="http://schemas.openxmlformats.org/officeDocument/2006/relationships/hyperlink" Target="https://github.com/CMU-SAFARI/DAMOV"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236.xml"/><Relationship Id="rId4" Type="http://schemas.openxmlformats.org/officeDocument/2006/relationships/hyperlink" Target="https://github.com/SAITPublic/PIMSimulato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22.xml"/></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VIA-Research/uPIMulator" TargetMode="External"/><Relationship Id="rId2" Type="http://schemas.openxmlformats.org/officeDocument/2006/relationships/notesSlide" Target="../notesSlides/notesSlide49.xml"/><Relationship Id="rId1" Type="http://schemas.openxmlformats.org/officeDocument/2006/relationships/slideLayout" Target="../slideLayouts/slideLayout236.xml"/><Relationship Id="rId4" Type="http://schemas.openxmlformats.org/officeDocument/2006/relationships/image" Target="../media/image133.png"/></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236.xml"/><Relationship Id="rId4" Type="http://schemas.openxmlformats.org/officeDocument/2006/relationships/hyperlink" Target="https://ieeexplore.ieee.org/document/1047641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6.xml"/></Relationships>
</file>

<file path=ppt/slides/_rels/slide20.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31.tiff"/><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32.tiff"/><Relationship Id="rId4" Type="http://schemas.openxmlformats.org/officeDocument/2006/relationships/hyperlink" Target="https://www.upmem.com/video-upmem-presenting-its-true-processing-in-memory-solution-hot-chips-201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9.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649.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649.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649.xml"/><Relationship Id="rId6" Type="http://schemas.openxmlformats.org/officeDocument/2006/relationships/image" Target="../media/image42.emf"/><Relationship Id="rId11" Type="http://schemas.openxmlformats.org/officeDocument/2006/relationships/image" Target="../media/image47.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649.xml"/><Relationship Id="rId5" Type="http://schemas.openxmlformats.org/officeDocument/2006/relationships/image" Target="../media/image51.emf"/><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649.xml"/><Relationship Id="rId5" Type="http://schemas.openxmlformats.org/officeDocument/2006/relationships/image" Target="../media/image51.emf"/><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649.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649.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49.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649.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649.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rxiv.org/pdf/2105.03814.pdf"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62.png"/><Relationship Id="rId2" Type="http://schemas.openxmlformats.org/officeDocument/2006/relationships/hyperlink" Target="https://arxiv.org/pdf/2105.03814.pdf" TargetMode="External"/><Relationship Id="rId1" Type="http://schemas.openxmlformats.org/officeDocument/2006/relationships/slideLayout" Target="../slideLayouts/slideLayout570.xml"/><Relationship Id="rId6" Type="http://schemas.openxmlformats.org/officeDocument/2006/relationships/hyperlink" Target="https://www.youtube.com/watch?v=nphV36SrysA" TargetMode="External"/><Relationship Id="rId5" Type="http://schemas.openxmlformats.org/officeDocument/2006/relationships/image" Target="../media/image61.pn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456.xml"/><Relationship Id="rId6" Type="http://schemas.openxmlformats.org/officeDocument/2006/relationships/hyperlink" Target="https://people.inf.ethz.ch/omutlu/pub/Benchmarking-Memory-Centric-Computing-Systems_cut21-talk.pptx" TargetMode="External"/><Relationship Id="rId11" Type="http://schemas.openxmlformats.org/officeDocument/2006/relationships/image" Target="../media/image1.png"/><Relationship Id="rId5" Type="http://schemas.openxmlformats.org/officeDocument/2006/relationships/hyperlink" Target="https://github.com/CMU-SAFARI/prim-benchmarks" TargetMode="External"/><Relationship Id="rId10" Type="http://schemas.openxmlformats.org/officeDocument/2006/relationships/image" Target="../media/image63.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649.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8.xml"/><Relationship Id="rId1" Type="http://schemas.openxmlformats.org/officeDocument/2006/relationships/slideLayout" Target="../slideLayouts/slideLayout649.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66.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hyperlink" Target="https://ispass.org/ispass2023/" TargetMode="External"/><Relationship Id="rId2" Type="http://schemas.openxmlformats.org/officeDocument/2006/relationships/hyperlink" Target="https://arxiv.org/pdf/2207.07886.pdf"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github.com/CMU-SAFARI/pim-ml" TargetMode="External"/><Relationship Id="rId4" Type="http://schemas.openxmlformats.org/officeDocument/2006/relationships/hyperlink" Target="https://arxiv.org/abs/2207.07886"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19.xml"/><Relationship Id="rId1" Type="http://schemas.openxmlformats.org/officeDocument/2006/relationships/slideLayout" Target="../slideLayouts/slideLayout649.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649.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lqqf4eaaEE4" TargetMode="External"/><Relationship Id="rId3" Type="http://schemas.openxmlformats.org/officeDocument/2006/relationships/hyperlink" Target="https://ispass.org/ispass2023/" TargetMode="External"/><Relationship Id="rId7" Type="http://schemas.openxmlformats.org/officeDocument/2006/relationships/hyperlink" Target="https://github.com/CMU-SAFARI/transpimlib" TargetMode="External"/><Relationship Id="rId2" Type="http://schemas.openxmlformats.org/officeDocument/2006/relationships/hyperlink" Target="https://people.inf.ethz.ch/omutlu/pub/TransPIMLib_ispass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MLonUPMEM-PIM_ispass23-talk.pdf" TargetMode="External"/><Relationship Id="rId5" Type="http://schemas.openxmlformats.org/officeDocument/2006/relationships/hyperlink" Target="https://people.inf.ethz.ch/omutlu/pub/TransPIMLib_ispass23-talk.pptx" TargetMode="External"/><Relationship Id="rId10" Type="http://schemas.openxmlformats.org/officeDocument/2006/relationships/image" Target="../media/image74.png"/><Relationship Id="rId4" Type="http://schemas.openxmlformats.org/officeDocument/2006/relationships/hyperlink" Target="https://arxiv.org/abs/2304.01951" TargetMode="External"/><Relationship Id="rId9" Type="http://schemas.openxmlformats.org/officeDocument/2006/relationships/hyperlink" Target="https://arxiv.org/pdf/2304.01951.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75.png"/><Relationship Id="rId2" Type="http://schemas.openxmlformats.org/officeDocument/2006/relationships/hyperlink" Target="https://arxiv.org/pdf/2208.01243.pdf" TargetMode="External"/><Relationship Id="rId1" Type="http://schemas.openxmlformats.org/officeDocument/2006/relationships/slideLayout" Target="../slideLayouts/slideLayout2.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people.inf.ethz.ch/omutlu/pub/HEonRealPIM_iiswc23-poster.pdf" TargetMode="External"/><Relationship Id="rId3" Type="http://schemas.openxmlformats.org/officeDocument/2006/relationships/hyperlink" Target="https://iiswc.org/iiswc2023/" TargetMode="External"/><Relationship Id="rId7" Type="http://schemas.openxmlformats.org/officeDocument/2006/relationships/hyperlink" Target="https://people.inf.ethz.ch/omutlu/pub/HEonRealPIM_iiswc23-poster.pptx" TargetMode="External"/><Relationship Id="rId2" Type="http://schemas.openxmlformats.org/officeDocument/2006/relationships/hyperlink" Target="https://people.inf.ethz.ch/omutlu/pub/HEonRealPIM_iiswc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HEonRealPIM_iiswc23-lightning-talk.pdf" TargetMode="External"/><Relationship Id="rId5" Type="http://schemas.openxmlformats.org/officeDocument/2006/relationships/hyperlink" Target="https://people.inf.ethz.ch/omutlu/pub/HEonRealPIM_iiswc23-lightning-talk.pptx" TargetMode="External"/><Relationship Id="rId10" Type="http://schemas.openxmlformats.org/officeDocument/2006/relationships/image" Target="../media/image76.png"/><Relationship Id="rId4" Type="http://schemas.openxmlformats.org/officeDocument/2006/relationships/hyperlink" Target="https://arxiv.org/abs/2309.06545" TargetMode="External"/><Relationship Id="rId9" Type="http://schemas.openxmlformats.org/officeDocument/2006/relationships/hyperlink" Target="https://arxiv.org/pdf/2309.06545.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ispass.org/ispass2024/" TargetMode="External"/><Relationship Id="rId7" Type="http://schemas.openxmlformats.org/officeDocument/2006/relationships/image" Target="../media/image77.png"/><Relationship Id="rId2" Type="http://schemas.openxmlformats.org/officeDocument/2006/relationships/hyperlink" Target="https://arxiv.org/pdf/2405.03967" TargetMode="External"/><Relationship Id="rId1" Type="http://schemas.openxmlformats.org/officeDocument/2006/relationships/slideLayout" Target="../slideLayouts/slideLayout570.xml"/><Relationship Id="rId6" Type="http://schemas.openxmlformats.org/officeDocument/2006/relationships/hyperlink" Target="https://arxiv.org/abs/2405.03967" TargetMode="External"/><Relationship Id="rId5" Type="http://schemas.openxmlformats.org/officeDocument/2006/relationships/hyperlink" Target="https://safari.ethz.ch/wp-content/uploads/UPMEM_Kailash_2024.pdf" TargetMode="External"/><Relationship Id="rId4" Type="http://schemas.openxmlformats.org/officeDocument/2006/relationships/hyperlink" Target="https://safari.ethz.ch/wp-content/uploads/UPMEM_Kailash_2024.ppt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arxiv.org/pdf/2404.07164"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arxiv.org/abs/2404.0716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rxiv.org/pdf/2402.16731"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bioinformatics.oxfordjournals.org/" TargetMode="External"/><Relationship Id="rId7" Type="http://schemas.openxmlformats.org/officeDocument/2006/relationships/image" Target="../media/image75.png"/><Relationship Id="rId2" Type="http://schemas.openxmlformats.org/officeDocument/2006/relationships/hyperlink" Target="https://arxiv.org/pdf/2208.01243.pdf" TargetMode="External"/><Relationship Id="rId1" Type="http://schemas.openxmlformats.org/officeDocument/2006/relationships/slideLayout" Target="../slideLayouts/slideLayout456.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6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5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22.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94.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7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79.xml"/><Relationship Id="rId5" Type="http://schemas.openxmlformats.org/officeDocument/2006/relationships/chart" Target="../charts/chart7.xml"/><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679.xml"/><Relationship Id="rId6" Type="http://schemas.openxmlformats.org/officeDocument/2006/relationships/image" Target="../media/image1.png"/><Relationship Id="rId5" Type="http://schemas.openxmlformats.org/officeDocument/2006/relationships/image" Target="../media/image88.emf"/><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679.xml"/><Relationship Id="rId5" Type="http://schemas.openxmlformats.org/officeDocument/2006/relationships/image" Target="../media/image1.png"/><Relationship Id="rId4" Type="http://schemas.openxmlformats.org/officeDocument/2006/relationships/chart" Target="../charts/chart9.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694.xml"/></Relationships>
</file>

<file path=ppt/slides/_rels/slide6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tesseract-pim-architecture-for-graph-processing_isca15-lightning-talk.pptx" TargetMode="External"/><Relationship Id="rId11" Type="http://schemas.openxmlformats.org/officeDocument/2006/relationships/image" Target="../media/image1.png"/><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56.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56.xml"/></Relationships>
</file>

<file path=ppt/slides/_rels/slide75.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90.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456.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72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456.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456.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456.xml"/></Relationships>
</file>

<file path=ppt/slides/_rels/slide84.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35.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01.emf"/></Relationships>
</file>

<file path=ppt/slides/_rels/slide8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hyperlink" Target="https://developer.nvidia.com/blog/nvidia-ampere-architecture-in-depth/" TargetMode="External"/><Relationship Id="rId4" Type="http://schemas.openxmlformats.org/officeDocument/2006/relationships/image" Target="../media/image104.emf"/></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56.xml"/></Relationships>
</file>

<file path=ppt/slides/_rels/slide87.xml.rels><?xml version="1.0" encoding="UTF-8" standalone="yes"?>
<Relationships xmlns="http://schemas.openxmlformats.org/package/2006/relationships"><Relationship Id="rId3" Type="http://schemas.openxmlformats.org/officeDocument/2006/relationships/hyperlink" Target="https://people.inf.ethz.ch/omutlu/pub/NERO-near-memory-stencil-acceleration-for-weather_fpl20.pdf" TargetMode="External"/><Relationship Id="rId2" Type="http://schemas.openxmlformats.org/officeDocument/2006/relationships/notesSlide" Target="../notesSlides/notesSlide37.xml"/><Relationship Id="rId1" Type="http://schemas.openxmlformats.org/officeDocument/2006/relationships/slideLayout" Target="../slideLayouts/slideLayout547.xml"/><Relationship Id="rId5" Type="http://schemas.openxmlformats.org/officeDocument/2006/relationships/image" Target="../media/image105.png"/><Relationship Id="rId4" Type="http://schemas.openxmlformats.org/officeDocument/2006/relationships/hyperlink" Target="https://www.fpl2020.or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547.xml"/><Relationship Id="rId4"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547.xml"/></Relationships>
</file>

<file path=ppt/slides/_rels/slide9.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13" Type="http://schemas.openxmlformats.org/officeDocument/2006/relationships/image" Target="../media/image1.png"/><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54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56.xml"/></Relationships>
</file>

<file path=ppt/slides/_rels/slide92.xml.rels><?xml version="1.0" encoding="UTF-8" standalone="yes"?>
<Relationships xmlns="http://schemas.openxmlformats.org/package/2006/relationships"><Relationship Id="rId3" Type="http://schemas.openxmlformats.org/officeDocument/2006/relationships/hyperlink" Target="https://news.samsung.com/global/samsung-brings-in-memory-processing-power-to-wider-range-of-applications" TargetMode="External"/><Relationship Id="rId2" Type="http://schemas.openxmlformats.org/officeDocument/2006/relationships/notesSlide" Target="../notesSlides/notesSlide42.xml"/><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11.png"/><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15.tiff"/><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emf"/><Relationship Id="rId1" Type="http://schemas.openxmlformats.org/officeDocument/2006/relationships/slideLayout" Target="../slideLayouts/slideLayout456.xml"/></Relationships>
</file>

<file path=ppt/slides/_rels/slide9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3.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18.emf"/></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doi.org/10.1109/MM.2021.3097700"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doi.org/10.1109/AICAS54282.2022.9869896"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doi.org/10.1145/3533737.353509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youtu.be/SXdzQZAKG-Y"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err="1">
                <a:ln>
                  <a:noFill/>
                </a:ln>
                <a:solidFill>
                  <a:srgbClr val="000000"/>
                </a:solidFill>
                <a:effectLst/>
                <a:uLnTx/>
                <a:uFillTx/>
                <a:latin typeface="Tahoma"/>
                <a:ea typeface="ＭＳ Ｐゴシック" panose="020B0600070205080204" pitchFamily="34" charset="-128"/>
              </a:rPr>
              <a:t>PPoPP</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lang="en-US" altLang="en-US" sz="2800" kern="0" dirty="0">
                <a:solidFill>
                  <a:srgbClr val="000000"/>
                </a:solidFill>
                <a:latin typeface="Tahoma"/>
                <a:ea typeface="ＭＳ Ｐゴシック" panose="020B0600070205080204" pitchFamily="34" charset="-128"/>
              </a:rPr>
              <a:t>1</a:t>
            </a:r>
            <a:r>
              <a:rPr lang="en-US" altLang="en-US" sz="2800" kern="0" baseline="30000" dirty="0">
                <a:solidFill>
                  <a:srgbClr val="000000"/>
                </a:solidFill>
                <a:latin typeface="Tahoma"/>
                <a:ea typeface="ＭＳ Ｐゴシック" panose="020B0600070205080204" pitchFamily="34" charset="-128"/>
              </a:rPr>
              <a:t>st</a:t>
            </a:r>
            <a:r>
              <a:rPr lang="en-US" altLang="en-US" sz="2800" kern="0" dirty="0">
                <a:solidFill>
                  <a:srgbClr val="000000"/>
                </a:solidFill>
                <a:latin typeface="Tahoma"/>
                <a:ea typeface="ＭＳ Ｐゴシック" panose="020B0600070205080204" pitchFamily="34" charset="-128"/>
              </a:rPr>
              <a:t> </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9C3CA4A1-BC51-9D26-35B8-689937F28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04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Another 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3475" y="6538972"/>
            <a:ext cx="23471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https://youtu.be/2FMQg786GKs</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C47709D4-E9A5-5944-9156-B2BFB7E01EF7}"/>
              </a:ext>
            </a:extLst>
          </p:cNvPr>
          <p:cNvPicPr>
            <a:picLocks noChangeAspect="1"/>
          </p:cNvPicPr>
          <p:nvPr/>
        </p:nvPicPr>
        <p:blipFill>
          <a:blip r:embed="rId3"/>
          <a:stretch>
            <a:fillRect/>
          </a:stretch>
        </p:blipFill>
        <p:spPr>
          <a:xfrm>
            <a:off x="800100" y="914400"/>
            <a:ext cx="7543800" cy="5520795"/>
          </a:xfrm>
          <a:prstGeom prst="rect">
            <a:avLst/>
          </a:prstGeom>
        </p:spPr>
      </p:pic>
      <p:pic>
        <p:nvPicPr>
          <p:cNvPr id="3" name="Picture 2" descr="safari.png">
            <a:extLst>
              <a:ext uri="{FF2B5EF4-FFF2-40B4-BE49-F238E27FC236}">
                <a16:creationId xmlns:a16="http://schemas.microsoft.com/office/drawing/2014/main" id="{8C6A2B0F-4276-5200-20D4-BB5DADDA3F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3243791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pic>
        <p:nvPicPr>
          <p:cNvPr id="19" name="Picture 18" descr="safari.png">
            <a:extLst>
              <a:ext uri="{FF2B5EF4-FFF2-40B4-BE49-F238E27FC236}">
                <a16:creationId xmlns:a16="http://schemas.microsoft.com/office/drawing/2014/main" id="{A3A755AB-6CB4-5B0F-06CE-EC25AA02C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588CF2F1-3362-395F-B719-4D10B5965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915253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sz="4000" dirty="0"/>
              <a:t>Research Tools PNM: DAMOV-SIM</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11512457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Samsung HBM-PIM</a:t>
            </a:r>
          </a:p>
        </p:txBody>
      </p:sp>
      <p:pic>
        <p:nvPicPr>
          <p:cNvPr id="6" name="Content Placeholder 5">
            <a:extLst>
              <a:ext uri="{FF2B5EF4-FFF2-40B4-BE49-F238E27FC236}">
                <a16:creationId xmlns:a16="http://schemas.microsoft.com/office/drawing/2014/main" id="{C9E9608D-23DF-0908-7571-0EF752E4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6"/>
          <a:stretch/>
        </p:blipFill>
        <p:spPr>
          <a:xfrm>
            <a:off x="228600" y="1591892"/>
            <a:ext cx="8610600" cy="4974794"/>
          </a:xfrm>
        </p:spPr>
      </p:pic>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109</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https://github.com/SAITPublic/PIMSimulator</a:t>
            </a:r>
            <a:r>
              <a:rPr lang="en-US" b="1" dirty="0">
                <a:solidFill>
                  <a:srgbClr val="0000FF"/>
                </a:solidFill>
              </a:rPr>
              <a:t> </a:t>
            </a:r>
          </a:p>
        </p:txBody>
      </p:sp>
    </p:spTree>
    <p:extLst>
      <p:ext uri="{BB962C8B-B14F-4D97-AF65-F5344CB8AC3E}">
        <p14:creationId xmlns:p14="http://schemas.microsoft.com/office/powerpoint/2010/main" val="30185705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857763"/>
            <a:ext cx="9144000" cy="3595574"/>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3" name="Picture 12" descr="safari.png">
            <a:extLst>
              <a:ext uri="{FF2B5EF4-FFF2-40B4-BE49-F238E27FC236}">
                <a16:creationId xmlns:a16="http://schemas.microsoft.com/office/drawing/2014/main" id="{34060EC5-B927-676E-8EA4-1B56832C2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742823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110</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3">
                  <a:extLst>
                    <a:ext uri="{A12FA001-AC4F-418D-AE19-62706E023703}">
                      <ahyp:hlinkClr xmlns:ahyp="http://schemas.microsoft.com/office/drawing/2018/hyperlinkcolor" val="tx"/>
                    </a:ext>
                  </a:extLst>
                </a:hlinkClick>
              </a:rPr>
              <a:t>https://github.com/VIA-Research/uPIMulator</a:t>
            </a:r>
            <a:r>
              <a:rPr lang="en-US" b="1" dirty="0">
                <a:solidFill>
                  <a:srgbClr val="0000FF"/>
                </a:solidFill>
              </a:rPr>
              <a:t> </a:t>
            </a:r>
          </a:p>
        </p:txBody>
      </p:sp>
      <p:pic>
        <p:nvPicPr>
          <p:cNvPr id="9" name="Content Placeholder 8">
            <a:extLst>
              <a:ext uri="{FF2B5EF4-FFF2-40B4-BE49-F238E27FC236}">
                <a16:creationId xmlns:a16="http://schemas.microsoft.com/office/drawing/2014/main" id="{C288A27B-AB29-5185-EE56-353B7E14E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1688" y="1634866"/>
            <a:ext cx="6302150" cy="5045885"/>
          </a:xfrm>
        </p:spPr>
      </p:pic>
    </p:spTree>
    <p:extLst>
      <p:ext uri="{BB962C8B-B14F-4D97-AF65-F5344CB8AC3E}">
        <p14:creationId xmlns:p14="http://schemas.microsoft.com/office/powerpoint/2010/main" val="1845870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111</a:t>
            </a:fld>
            <a:endParaRPr lang="en-US" altLang="en-US"/>
          </a:p>
        </p:txBody>
      </p:sp>
      <p:pic>
        <p:nvPicPr>
          <p:cNvPr id="5" name="Picture 4">
            <a:extLst>
              <a:ext uri="{FF2B5EF4-FFF2-40B4-BE49-F238E27FC236}">
                <a16:creationId xmlns:a16="http://schemas.microsoft.com/office/drawing/2014/main" id="{DF4B7B7A-58E2-FCAF-4B2C-73CAC2523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8198963" cy="3721968"/>
          </a:xfrm>
          <a:prstGeom prst="rect">
            <a:avLst/>
          </a:prstGeom>
        </p:spPr>
      </p:pic>
      <p:sp>
        <p:nvSpPr>
          <p:cNvPr id="11" name="TextBox 10">
            <a:extLst>
              <a:ext uri="{FF2B5EF4-FFF2-40B4-BE49-F238E27FC236}">
                <a16:creationId xmlns:a16="http://schemas.microsoft.com/office/drawing/2014/main" id="{13225754-5C4B-F545-F482-5293C9A9AB03}"/>
              </a:ext>
            </a:extLst>
          </p:cNvPr>
          <p:cNvSpPr txBox="1"/>
          <p:nvPr/>
        </p:nvSpPr>
        <p:spPr>
          <a:xfrm>
            <a:off x="36512" y="1556792"/>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https://ieeexplore.ieee.org/document/10476411/</a:t>
            </a:r>
            <a:r>
              <a:rPr lang="en-US" b="1" dirty="0">
                <a:solidFill>
                  <a:srgbClr val="0000FF"/>
                </a:solidFill>
              </a:rPr>
              <a:t>  </a:t>
            </a:r>
          </a:p>
        </p:txBody>
      </p:sp>
    </p:spTree>
    <p:extLst>
      <p:ext uri="{BB962C8B-B14F-4D97-AF65-F5344CB8AC3E}">
        <p14:creationId xmlns:p14="http://schemas.microsoft.com/office/powerpoint/2010/main" val="79094745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err="1">
                <a:ln>
                  <a:noFill/>
                </a:ln>
                <a:solidFill>
                  <a:srgbClr val="000000"/>
                </a:solidFill>
                <a:effectLst/>
                <a:uLnTx/>
                <a:uFillTx/>
                <a:latin typeface="Tahoma"/>
                <a:ea typeface="ＭＳ Ｐゴシック" panose="020B0600070205080204" pitchFamily="34" charset="-128"/>
              </a:rPr>
              <a:t>PPoPP</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1</a:t>
            </a:r>
            <a:r>
              <a:rPr kumimoji="0" lang="en-US" altLang="en-US" sz="2800" b="0" i="0" u="none" strike="noStrike" kern="0" cap="none" spc="0" normalizeH="0" baseline="30000" noProof="0" dirty="0">
                <a:ln>
                  <a:noFill/>
                </a:ln>
                <a:solidFill>
                  <a:srgbClr val="000000"/>
                </a:solidFill>
                <a:effectLst/>
                <a:uLnTx/>
                <a:uFillTx/>
                <a:latin typeface="Tahoma"/>
                <a:ea typeface="ＭＳ Ｐゴシック" panose="020B0600070205080204" pitchFamily="34" charset="-128"/>
              </a:rPr>
              <a:t>st</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44837733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52736"/>
            <a:ext cx="8610600" cy="5123656"/>
          </a:xfrm>
        </p:spPr>
        <p:txBody>
          <a:bodyPr/>
          <a:lstStyle/>
          <a:p>
            <a:r>
              <a:rPr lang="en-US" b="0" i="0" dirty="0">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b="0" i="0" dirty="0">
                <a:effectLst/>
                <a:latin typeface="Tahoma" panose="020B0604030504040204" pitchFamily="34" charset="0"/>
                <a:ea typeface="Tahoma" panose="020B0604030504040204" pitchFamily="34" charset="0"/>
                <a:cs typeface="Tahoma" panose="020B0604030504040204" pitchFamily="34" charset="0"/>
              </a:rPr>
            </a:br>
            <a:r>
              <a:rPr lang="en-US" b="0" i="0" dirty="0">
                <a:effectLst/>
                <a:latin typeface="Tahoma" panose="020B0604030504040204" pitchFamily="34" charset="0"/>
                <a:ea typeface="Tahoma" panose="020B0604030504040204" pitchFamily="34" charset="0"/>
                <a:cs typeface="Tahoma" panose="020B0604030504040204" pitchFamily="34" charset="0"/>
              </a:rPr>
              <a:t>Academia &amp; Industry</a:t>
            </a:r>
            <a:br>
              <a:rPr lang="en-US" sz="1200" b="0" i="0" dirty="0">
                <a:effectLst/>
                <a:latin typeface="Tahoma" panose="020B0604030504040204" pitchFamily="34" charset="0"/>
                <a:ea typeface="Tahoma" panose="020B0604030504040204" pitchFamily="34" charset="0"/>
                <a:cs typeface="Tahoma" panose="020B0604030504040204" pitchFamily="34" charset="0"/>
              </a:rPr>
            </a:b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Programming Processing-Near-Memory Systems</a:t>
            </a:r>
            <a:b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err="1">
                <a:latin typeface="Tahoma" panose="020B0604030504040204" pitchFamily="34" charset="0"/>
                <a:ea typeface="Tahoma" panose="020B0604030504040204" pitchFamily="34" charset="0"/>
                <a:cs typeface="Tahoma" panose="020B0604030504040204" pitchFamily="34" charset="0"/>
              </a:rPr>
              <a:t>Ataberk</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Olgun</a:t>
            </a:r>
            <a:r>
              <a:rPr lang="en-US" b="1"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Invited Talk by Prof. John Kim: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Is it Memory-Centric or Communication-Centric?</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021302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Picture 2" descr="safari.png">
            <a:extLst>
              <a:ext uri="{FF2B5EF4-FFF2-40B4-BE49-F238E27FC236}">
                <a16:creationId xmlns:a16="http://schemas.microsoft.com/office/drawing/2014/main" id="{815C54C2-C89E-C706-2455-4B8B77FC0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849866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296879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3965803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
        <p:nvSpPr>
          <p:cNvPr id="4" name="Slide Number Placeholder 2">
            <a:extLst>
              <a:ext uri="{FF2B5EF4-FFF2-40B4-BE49-F238E27FC236}">
                <a16:creationId xmlns:a16="http://schemas.microsoft.com/office/drawing/2014/main" id="{97E74DC1-B874-0002-238C-B3EF756CFAE7}"/>
              </a:ext>
            </a:extLst>
          </p:cNvPr>
          <p:cNvSpPr txBox="1">
            <a:spLocks/>
          </p:cNvSpPr>
          <p:nvPr/>
        </p:nvSpPr>
        <p:spPr>
          <a:xfrm>
            <a:off x="7006213" y="63813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19472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305E6278-1AD6-7894-0CCB-D492CF37050D}"/>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53644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52736"/>
            <a:ext cx="8610600" cy="5123656"/>
          </a:xfrm>
        </p:spPr>
        <p:txBody>
          <a:bodyPr/>
          <a:lstStyle/>
          <a:p>
            <a:r>
              <a:rPr lang="en-US"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br>
            <a:r>
              <a:rPr lang="en-US"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Academia &amp; Industry</a:t>
            </a:r>
            <a:br>
              <a:rPr lang="en-US" sz="1200" b="0" i="0" dirty="0">
                <a:effectLst/>
                <a:latin typeface="Tahoma" panose="020B0604030504040204" pitchFamily="34" charset="0"/>
                <a:ea typeface="Tahoma" panose="020B0604030504040204" pitchFamily="34" charset="0"/>
                <a:cs typeface="Tahoma" panose="020B0604030504040204" pitchFamily="34" charset="0"/>
              </a:rPr>
            </a:b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Programming Processing-Near-Memory Systems</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err="1">
                <a:latin typeface="Tahoma" panose="020B0604030504040204" pitchFamily="34" charset="0"/>
                <a:ea typeface="Tahoma" panose="020B0604030504040204" pitchFamily="34" charset="0"/>
                <a:cs typeface="Tahoma" panose="020B0604030504040204" pitchFamily="34" charset="0"/>
              </a:rPr>
              <a:t>Ataberk</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Olgun</a:t>
            </a:r>
            <a:r>
              <a:rPr lang="en-US" b="1"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Invited Talk by Prof. John Kim: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Is it Memory-Centric or Communication-Centric?</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3165647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759496"/>
            <a:ext cx="9144000" cy="369383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 name="Picture 12" descr="safari.png">
            <a:extLst>
              <a:ext uri="{FF2B5EF4-FFF2-40B4-BE49-F238E27FC236}">
                <a16:creationId xmlns:a16="http://schemas.microsoft.com/office/drawing/2014/main" id="{D617CE75-76C5-E1E6-C2EE-0E9814B4D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095550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776073" y="6452797"/>
            <a:ext cx="532709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https://www.anandtech.com/show/14750/hot-chips-31-analysis-inmemory-processing-by-upmem</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Rectangle 12">
            <a:extLst>
              <a:ext uri="{FF2B5EF4-FFF2-40B4-BE49-F238E27FC236}">
                <a16:creationId xmlns:a16="http://schemas.microsoft.com/office/drawing/2014/main" id="{194B1677-FAD4-8147-AAAE-CAD39B29F335}"/>
              </a:ext>
            </a:extLst>
          </p:cNvPr>
          <p:cNvSpPr/>
          <p:nvPr/>
        </p:nvSpPr>
        <p:spPr>
          <a:xfrm>
            <a:off x="1776073" y="6613279"/>
            <a:ext cx="7332431"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https://www.upmem.com/video-upmem-presenting-its-true-processing-in-memory-solution-hot-chips-2019/</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2" name="Group 11">
            <a:extLst>
              <a:ext uri="{FF2B5EF4-FFF2-40B4-BE49-F238E27FC236}">
                <a16:creationId xmlns:a16="http://schemas.microsoft.com/office/drawing/2014/main" id="{6B506766-B570-B545-B275-3559CFC233C5}"/>
              </a:ext>
            </a:extLst>
          </p:cNvPr>
          <p:cNvGrpSpPr/>
          <p:nvPr/>
        </p:nvGrpSpPr>
        <p:grpSpPr>
          <a:xfrm>
            <a:off x="228600" y="4724400"/>
            <a:ext cx="8754585" cy="1709697"/>
            <a:chOff x="228600" y="4724400"/>
            <a:chExt cx="8754585" cy="1709697"/>
          </a:xfrm>
        </p:grpSpPr>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5" name="Rounded Rectangle 4">
              <a:extLst>
                <a:ext uri="{FF2B5EF4-FFF2-40B4-BE49-F238E27FC236}">
                  <a16:creationId xmlns:a16="http://schemas.microsoft.com/office/drawing/2014/main" id="{1A8C06B5-1135-5C4F-83E8-E38AAB98D67C}"/>
                </a:ext>
              </a:extLst>
            </p:cNvPr>
            <p:cNvSpPr/>
            <p:nvPr/>
          </p:nvSpPr>
          <p:spPr bwMode="auto">
            <a:xfrm>
              <a:off x="228600" y="4725144"/>
              <a:ext cx="1440160" cy="1344270"/>
            </a:xfrm>
            <a:prstGeom prst="round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CPU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(x86, ARM, RV…)</a:t>
              </a:r>
            </a:p>
          </p:txBody>
        </p:sp>
        <p:grpSp>
          <p:nvGrpSpPr>
            <p:cNvPr id="9" name="Group 8">
              <a:extLst>
                <a:ext uri="{FF2B5EF4-FFF2-40B4-BE49-F238E27FC236}">
                  <a16:creationId xmlns:a16="http://schemas.microsoft.com/office/drawing/2014/main" id="{ADC95700-D7D1-5644-851B-FF2666B58A9E}"/>
                </a:ext>
              </a:extLst>
            </p:cNvPr>
            <p:cNvGrpSpPr/>
            <p:nvPr/>
          </p:nvGrpSpPr>
          <p:grpSpPr>
            <a:xfrm>
              <a:off x="1727429" y="5030705"/>
              <a:ext cx="1247056" cy="733148"/>
              <a:chOff x="1740768" y="5013176"/>
              <a:chExt cx="1247056" cy="733148"/>
            </a:xfrm>
          </p:grpSpPr>
          <p:sp>
            <p:nvSpPr>
              <p:cNvPr id="7" name="Rectangle 6">
                <a:extLst>
                  <a:ext uri="{FF2B5EF4-FFF2-40B4-BE49-F238E27FC236}">
                    <a16:creationId xmlns:a16="http://schemas.microsoft.com/office/drawing/2014/main" id="{F251D41E-D38C-AC45-AD0E-16543ACA0601}"/>
                  </a:ext>
                </a:extLst>
              </p:cNvPr>
              <p:cNvSpPr/>
              <p:nvPr/>
            </p:nvSpPr>
            <p:spPr bwMode="auto">
              <a:xfrm>
                <a:off x="1740768" y="5013176"/>
                <a:ext cx="1247056" cy="7331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 name="Left-Right Arrow 5">
                <a:extLst>
                  <a:ext uri="{FF2B5EF4-FFF2-40B4-BE49-F238E27FC236}">
                    <a16:creationId xmlns:a16="http://schemas.microsoft.com/office/drawing/2014/main" id="{8C261558-8DDB-CE4D-A03B-11579E0FA88F}"/>
                  </a:ext>
                </a:extLst>
              </p:cNvPr>
              <p:cNvSpPr/>
              <p:nvPr/>
            </p:nvSpPr>
            <p:spPr bwMode="auto">
              <a:xfrm>
                <a:off x="1740768" y="5013176"/>
                <a:ext cx="1247056" cy="720080"/>
              </a:xfrm>
              <a:prstGeom prst="lef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DDR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Data bus</a:t>
                </a:r>
              </a:p>
            </p:txBody>
          </p:sp>
        </p:grpSp>
      </p:grpSp>
      <p:pic>
        <p:nvPicPr>
          <p:cNvPr id="15" name="Picture 14" descr="safari.png">
            <a:extLst>
              <a:ext uri="{FF2B5EF4-FFF2-40B4-BE49-F238E27FC236}">
                <a16:creationId xmlns:a16="http://schemas.microsoft.com/office/drawing/2014/main" id="{E97EEA35-0A51-9666-926C-4D1898369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31924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Accelerator Model (I)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lnSpcReduction="10000"/>
          </a:bodyPr>
          <a:lstStyle/>
          <a:p>
            <a:r>
              <a:rPr lang="en-US" dirty="0"/>
              <a:t>UPMEM DIMMs coexist with conventional DIMMs</a:t>
            </a:r>
            <a:endParaRPr lang="en-US" dirty="0">
              <a:solidFill>
                <a:srgbClr val="00B050"/>
              </a:solidFill>
            </a:endParaRPr>
          </a:p>
          <a:p>
            <a:endParaRPr lang="en-US" dirty="0"/>
          </a:p>
          <a:p>
            <a:r>
              <a:rPr lang="en-US" dirty="0"/>
              <a:t>Integration of UPMEM DIMMs in a system follows an </a:t>
            </a:r>
            <a:r>
              <a:rPr lang="en-US" dirty="0">
                <a:solidFill>
                  <a:srgbClr val="00B050"/>
                </a:solidFill>
              </a:rPr>
              <a:t>accelerator model</a:t>
            </a:r>
          </a:p>
          <a:p>
            <a:endParaRPr lang="en-US" dirty="0"/>
          </a:p>
          <a:p>
            <a:r>
              <a:rPr lang="en-US" dirty="0"/>
              <a:t>UPMEM DIMMs can be seen as a </a:t>
            </a:r>
            <a:r>
              <a:rPr lang="en-US" dirty="0">
                <a:solidFill>
                  <a:srgbClr val="0070C0"/>
                </a:solidFill>
              </a:rPr>
              <a:t>loosely coupled accelerator</a:t>
            </a:r>
            <a:endParaRPr lang="en-US" dirty="0"/>
          </a:p>
          <a:p>
            <a:pPr lvl="1"/>
            <a:r>
              <a:rPr lang="en-US" dirty="0"/>
              <a:t>Explicit data movement between the main processor (host CPU) and the accelerator (UPMEM)</a:t>
            </a:r>
          </a:p>
          <a:p>
            <a:pPr lvl="1"/>
            <a:r>
              <a:rPr lang="en-US" dirty="0"/>
              <a:t>Explicit kernel launch onto the UPMEM processors</a:t>
            </a:r>
          </a:p>
          <a:p>
            <a:endParaRPr lang="en-US" dirty="0"/>
          </a:p>
          <a:p>
            <a:r>
              <a:rPr lang="en-US" dirty="0"/>
              <a:t>This resembles GPU computing</a:t>
            </a:r>
          </a:p>
        </p:txBody>
      </p:sp>
    </p:spTree>
    <p:extLst>
      <p:ext uri="{BB962C8B-B14F-4D97-AF65-F5344CB8AC3E}">
        <p14:creationId xmlns:p14="http://schemas.microsoft.com/office/powerpoint/2010/main" val="7680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AB370-3675-2348-BEA1-CD1B36265E12}"/>
              </a:ext>
            </a:extLst>
          </p:cNvPr>
          <p:cNvPicPr>
            <a:picLocks noChangeAspect="1"/>
          </p:cNvPicPr>
          <p:nvPr/>
        </p:nvPicPr>
        <p:blipFill>
          <a:blip r:embed="rId2"/>
          <a:stretch>
            <a:fillRect/>
          </a:stretch>
        </p:blipFill>
        <p:spPr>
          <a:xfrm>
            <a:off x="1408734" y="1742128"/>
            <a:ext cx="6326533" cy="4358640"/>
          </a:xfrm>
          <a:prstGeom prst="rect">
            <a:avLst/>
          </a:prstGeom>
        </p:spPr>
      </p:pic>
      <p:sp>
        <p:nvSpPr>
          <p:cNvPr id="9" name="Rectangle 8">
            <a:extLst>
              <a:ext uri="{FF2B5EF4-FFF2-40B4-BE49-F238E27FC236}">
                <a16:creationId xmlns:a16="http://schemas.microsoft.com/office/drawing/2014/main" id="{E0D11235-E437-274F-81E3-478627C95D75}"/>
              </a:ext>
            </a:extLst>
          </p:cNvPr>
          <p:cNvSpPr/>
          <p:nvPr/>
        </p:nvSpPr>
        <p:spPr>
          <a:xfrm>
            <a:off x="1868557"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normAutofit/>
          </a:bodyPr>
          <a:lstStyle/>
          <a:p>
            <a:r>
              <a:rPr lang="en-US" sz="2000" i="1" dirty="0"/>
              <a:t>FIG. 1 schematically illustrates a computing system comprising DRAM circuits having integrated processors according to an example embodiment</a:t>
            </a:r>
          </a:p>
        </p:txBody>
      </p:sp>
      <p:sp>
        <p:nvSpPr>
          <p:cNvPr id="5" name="Rectangle 4">
            <a:extLst>
              <a:ext uri="{FF2B5EF4-FFF2-40B4-BE49-F238E27FC236}">
                <a16:creationId xmlns:a16="http://schemas.microsoft.com/office/drawing/2014/main" id="{03F7AB37-81DB-D04D-B6C4-68D73A571DDA}"/>
              </a:ext>
            </a:extLst>
          </p:cNvPr>
          <p:cNvSpPr/>
          <p:nvPr/>
        </p:nvSpPr>
        <p:spPr>
          <a:xfrm>
            <a:off x="2872409" y="2037522"/>
            <a:ext cx="2107095" cy="1053548"/>
          </a:xfrm>
          <a:prstGeom prst="rect">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4E8BE03-5B8B-3D4F-B8F6-F6E1573514E4}"/>
              </a:ext>
            </a:extLst>
          </p:cNvPr>
          <p:cNvSpPr/>
          <p:nvPr/>
        </p:nvSpPr>
        <p:spPr>
          <a:xfrm>
            <a:off x="2295939"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E85490-ADBA-9044-94A4-D71B3664C27E}"/>
              </a:ext>
            </a:extLst>
          </p:cNvPr>
          <p:cNvSpPr/>
          <p:nvPr/>
        </p:nvSpPr>
        <p:spPr>
          <a:xfrm>
            <a:off x="1948070"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7983C2-B6C6-6249-B6B5-919500ADA369}"/>
              </a:ext>
            </a:extLst>
          </p:cNvPr>
          <p:cNvSpPr/>
          <p:nvPr/>
        </p:nvSpPr>
        <p:spPr>
          <a:xfrm>
            <a:off x="3309730" y="396131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9A0B42-1003-4249-8F8C-9BE461ED04BD}"/>
              </a:ext>
            </a:extLst>
          </p:cNvPr>
          <p:cNvSpPr/>
          <p:nvPr/>
        </p:nvSpPr>
        <p:spPr>
          <a:xfrm>
            <a:off x="3737112" y="430918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1E84ED1-1715-314C-BF5E-798AD24191F4}"/>
              </a:ext>
            </a:extLst>
          </p:cNvPr>
          <p:cNvSpPr/>
          <p:nvPr/>
        </p:nvSpPr>
        <p:spPr>
          <a:xfrm>
            <a:off x="3389243" y="479619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AA3FD7-AF46-EB44-A778-C09C04FFD401}"/>
              </a:ext>
            </a:extLst>
          </p:cNvPr>
          <p:cNvSpPr/>
          <p:nvPr/>
        </p:nvSpPr>
        <p:spPr>
          <a:xfrm>
            <a:off x="4740963"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8AB63F-B9F6-4549-BED2-D56AFDC9B905}"/>
              </a:ext>
            </a:extLst>
          </p:cNvPr>
          <p:cNvSpPr/>
          <p:nvPr/>
        </p:nvSpPr>
        <p:spPr>
          <a:xfrm>
            <a:off x="5168345"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706026-25C0-C349-BA7E-76BAF868D14E}"/>
              </a:ext>
            </a:extLst>
          </p:cNvPr>
          <p:cNvSpPr/>
          <p:nvPr/>
        </p:nvSpPr>
        <p:spPr>
          <a:xfrm>
            <a:off x="4820476"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94A167-07F1-4D43-9F88-27229A5323D8}"/>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B9AA12-D80D-574C-8707-9BECBCDBF9AD}"/>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C5D2B3-3FDE-FC44-9F37-92B3CB199FC6}"/>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CABD4FD-AB8B-774A-842F-7D36CCCD788D}"/>
              </a:ext>
            </a:extLst>
          </p:cNvPr>
          <p:cNvSpPr txBox="1"/>
          <p:nvPr/>
        </p:nvSpPr>
        <p:spPr>
          <a:xfrm>
            <a:off x="1911657" y="6553223"/>
            <a:ext cx="5320687"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spTree>
    <p:extLst>
      <p:ext uri="{BB962C8B-B14F-4D97-AF65-F5344CB8AC3E}">
        <p14:creationId xmlns:p14="http://schemas.microsoft.com/office/powerpoint/2010/main" val="20623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5" grpId="0" animBg="1"/>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In a UPMEM-based PIM system </a:t>
            </a:r>
            <a:r>
              <a:rPr lang="en-US" dirty="0"/>
              <a:t>UPMEM DIMMs coexist with regular DDR4 DIMMs</a:t>
            </a:r>
          </a:p>
        </p:txBody>
      </p:sp>
      <p:pic>
        <p:nvPicPr>
          <p:cNvPr id="4" name="Picture 3">
            <a:extLst>
              <a:ext uri="{FF2B5EF4-FFF2-40B4-BE49-F238E27FC236}">
                <a16:creationId xmlns:a16="http://schemas.microsoft.com/office/drawing/2014/main" id="{7030052D-6AD0-5E45-81CF-2FBF423F3C9F}"/>
              </a:ext>
            </a:extLst>
          </p:cNvPr>
          <p:cNvPicPr>
            <a:picLocks noChangeAspect="1"/>
          </p:cNvPicPr>
          <p:nvPr/>
        </p:nvPicPr>
        <p:blipFill>
          <a:blip r:embed="rId3"/>
          <a:stretch>
            <a:fillRect/>
          </a:stretch>
        </p:blipFill>
        <p:spPr>
          <a:xfrm>
            <a:off x="1548165" y="2236016"/>
            <a:ext cx="6047670" cy="3604342"/>
          </a:xfrm>
          <a:prstGeom prst="rect">
            <a:avLst/>
          </a:prstGeom>
        </p:spPr>
      </p:pic>
    </p:spTree>
    <p:extLst>
      <p:ext uri="{BB962C8B-B14F-4D97-AF65-F5344CB8AC3E}">
        <p14:creationId xmlns:p14="http://schemas.microsoft.com/office/powerpoint/2010/main" val="796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B03D0-8190-D443-8C79-41C1214EAFA8}"/>
              </a:ext>
            </a:extLst>
          </p:cNvPr>
          <p:cNvPicPr>
            <a:picLocks noChangeAspect="1"/>
          </p:cNvPicPr>
          <p:nvPr/>
        </p:nvPicPr>
        <p:blipFill>
          <a:blip r:embed="rId3"/>
          <a:stretch>
            <a:fillRect/>
          </a:stretch>
        </p:blipFill>
        <p:spPr>
          <a:xfrm>
            <a:off x="507387" y="3458048"/>
            <a:ext cx="3719964" cy="2217056"/>
          </a:xfrm>
          <a:prstGeom prst="rect">
            <a:avLst/>
          </a:prstGeom>
        </p:spPr>
      </p:pic>
      <p:pic>
        <p:nvPicPr>
          <p:cNvPr id="9" name="Picture 8">
            <a:extLst>
              <a:ext uri="{FF2B5EF4-FFF2-40B4-BE49-F238E27FC236}">
                <a16:creationId xmlns:a16="http://schemas.microsoft.com/office/drawing/2014/main" id="{12806B28-E1D0-714E-8C6C-56E7F30BB34A}"/>
              </a:ext>
            </a:extLst>
          </p:cNvPr>
          <p:cNvPicPr>
            <a:picLocks noChangeAspect="1"/>
          </p:cNvPicPr>
          <p:nvPr/>
        </p:nvPicPr>
        <p:blipFill>
          <a:blip r:embed="rId4"/>
          <a:stretch>
            <a:fillRect/>
          </a:stretch>
        </p:blipFill>
        <p:spPr>
          <a:xfrm>
            <a:off x="3803161" y="3511325"/>
            <a:ext cx="4830946" cy="2458800"/>
          </a:xfrm>
          <a:prstGeom prst="rect">
            <a:avLst/>
          </a:prstGeom>
        </p:spPr>
      </p:pic>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A UPMEM DIMM contains </a:t>
            </a:r>
            <a:r>
              <a:rPr lang="en-US" sz="2600" dirty="0">
                <a:solidFill>
                  <a:srgbClr val="00B050"/>
                </a:solidFill>
              </a:rPr>
              <a:t>8 or 16 chips</a:t>
            </a:r>
          </a:p>
          <a:p>
            <a:pPr lvl="1"/>
            <a:r>
              <a:rPr lang="en-US" sz="2200" dirty="0"/>
              <a:t>Thus, </a:t>
            </a:r>
            <a:r>
              <a:rPr lang="en-US" sz="2200" dirty="0">
                <a:solidFill>
                  <a:srgbClr val="00B050"/>
                </a:solidFill>
              </a:rPr>
              <a:t>1 or 2 ranks </a:t>
            </a:r>
            <a:r>
              <a:rPr lang="en-US" sz="2200" dirty="0"/>
              <a:t>of 8 chips each</a:t>
            </a:r>
          </a:p>
          <a:p>
            <a:r>
              <a:rPr lang="en-US" sz="2600" dirty="0"/>
              <a:t>Inside each PIM chip there are:</a:t>
            </a:r>
          </a:p>
          <a:p>
            <a:pPr lvl="1"/>
            <a:r>
              <a:rPr lang="en-US" dirty="0"/>
              <a:t>8 </a:t>
            </a:r>
            <a:r>
              <a:rPr lang="en-US" dirty="0">
                <a:solidFill>
                  <a:schemeClr val="accent2">
                    <a:lumMod val="75000"/>
                  </a:schemeClr>
                </a:solidFill>
              </a:rPr>
              <a:t>64MB banks </a:t>
            </a:r>
            <a:r>
              <a:rPr lang="en-US" dirty="0"/>
              <a:t>per chip: </a:t>
            </a:r>
            <a:r>
              <a:rPr lang="en-US" dirty="0">
                <a:solidFill>
                  <a:schemeClr val="accent2">
                    <a:lumMod val="75000"/>
                  </a:schemeClr>
                </a:solidFill>
              </a:rPr>
              <a:t>Main RAM (MRAM)</a:t>
            </a:r>
            <a:r>
              <a:rPr lang="en-US" dirty="0"/>
              <a:t> banks</a:t>
            </a:r>
          </a:p>
          <a:p>
            <a:pPr lvl="1"/>
            <a:r>
              <a:rPr lang="en-US" dirty="0"/>
              <a:t>8 </a:t>
            </a:r>
            <a:r>
              <a:rPr lang="en-US" dirty="0">
                <a:solidFill>
                  <a:srgbClr val="0070C0"/>
                </a:solidFill>
              </a:rPr>
              <a:t>DRAM Processing Units (DPUs)</a:t>
            </a:r>
            <a:r>
              <a:rPr lang="en-US" dirty="0"/>
              <a:t> in each chip, 64 DPUs per rank</a:t>
            </a:r>
          </a:p>
        </p:txBody>
      </p:sp>
      <p:pic>
        <p:nvPicPr>
          <p:cNvPr id="11" name="Picture 10">
            <a:extLst>
              <a:ext uri="{FF2B5EF4-FFF2-40B4-BE49-F238E27FC236}">
                <a16:creationId xmlns:a16="http://schemas.microsoft.com/office/drawing/2014/main" id="{DA1802DE-1D59-FB46-A9C9-50AD777D44D4}"/>
              </a:ext>
            </a:extLst>
          </p:cNvPr>
          <p:cNvPicPr>
            <a:picLocks noChangeAspect="1"/>
          </p:cNvPicPr>
          <p:nvPr/>
        </p:nvPicPr>
        <p:blipFill>
          <a:blip r:embed="rId5"/>
          <a:stretch>
            <a:fillRect/>
          </a:stretch>
        </p:blipFill>
        <p:spPr>
          <a:xfrm>
            <a:off x="4692728" y="4450292"/>
            <a:ext cx="2197507" cy="1389600"/>
          </a:xfrm>
          <a:prstGeom prst="rect">
            <a:avLst/>
          </a:prstGeom>
        </p:spPr>
      </p:pic>
      <p:pic>
        <p:nvPicPr>
          <p:cNvPr id="13" name="Picture 12">
            <a:extLst>
              <a:ext uri="{FF2B5EF4-FFF2-40B4-BE49-F238E27FC236}">
                <a16:creationId xmlns:a16="http://schemas.microsoft.com/office/drawing/2014/main" id="{0276EC1F-546A-D24F-B390-78D54FF76D98}"/>
              </a:ext>
            </a:extLst>
          </p:cNvPr>
          <p:cNvPicPr>
            <a:picLocks noChangeAspect="1"/>
          </p:cNvPicPr>
          <p:nvPr/>
        </p:nvPicPr>
        <p:blipFill>
          <a:blip r:embed="rId6"/>
          <a:stretch>
            <a:fillRect/>
          </a:stretch>
        </p:blipFill>
        <p:spPr>
          <a:xfrm>
            <a:off x="6864245" y="4450292"/>
            <a:ext cx="1195702" cy="1389600"/>
          </a:xfrm>
          <a:prstGeom prst="rect">
            <a:avLst/>
          </a:prstGeom>
        </p:spPr>
      </p:pic>
    </p:spTree>
    <p:extLst>
      <p:ext uri="{BB962C8B-B14F-4D97-AF65-F5344CB8AC3E}">
        <p14:creationId xmlns:p14="http://schemas.microsoft.com/office/powerpoint/2010/main" val="32357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2,560-DPU System (II)</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86738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839197"/>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09889"/>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374763"/>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22368"/>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29106"/>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01347"/>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10731"/>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216930" y="977555"/>
            <a:ext cx="2580266" cy="3037709"/>
          </a:xfrm>
          <a:prstGeom prst="rect">
            <a:avLst/>
          </a:prstGeom>
        </p:spPr>
      </p:pic>
    </p:spTree>
    <p:extLst>
      <p:ext uri="{BB962C8B-B14F-4D97-AF65-F5344CB8AC3E}">
        <p14:creationId xmlns:p14="http://schemas.microsoft.com/office/powerpoint/2010/main" val="14546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a:t>CPU-DPU/DPU-CPU Data Transfers</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a:xfrm>
            <a:off x="169011" y="936172"/>
            <a:ext cx="8894602" cy="5544638"/>
          </a:xfrm>
        </p:spPr>
        <p:txBody>
          <a:bodyPr>
            <a:normAutofit fontScale="77500" lnSpcReduction="20000"/>
          </a:bodyPr>
          <a:lstStyle/>
          <a:p>
            <a:r>
              <a:rPr lang="en-US" dirty="0"/>
              <a:t>CPU-DPU and DPU-CPU transfers</a:t>
            </a:r>
          </a:p>
          <a:p>
            <a:pPr lvl="1"/>
            <a:r>
              <a:rPr lang="en-US" dirty="0"/>
              <a:t>Between host CPU’s main memory and DPUs’ MRAM banks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solidFill>
                  <a:srgbClr val="0070C0"/>
                </a:solidFill>
              </a:rPr>
              <a:t>Serial CPU-DPU/DPU-CPU </a:t>
            </a:r>
            <a:r>
              <a:rPr lang="en-US" dirty="0"/>
              <a:t>transfers: </a:t>
            </a:r>
          </a:p>
          <a:p>
            <a:pPr lvl="1"/>
            <a:r>
              <a:rPr lang="en-US" dirty="0"/>
              <a:t>A single DPU (i.e., 1 MRAM bank)</a:t>
            </a:r>
          </a:p>
          <a:p>
            <a:r>
              <a:rPr lang="en-US" dirty="0">
                <a:solidFill>
                  <a:srgbClr val="00B0F0"/>
                </a:solidFill>
              </a:rPr>
              <a:t>Parallel CPU-DPU/DPU-CPU </a:t>
            </a:r>
            <a:r>
              <a:rPr lang="en-US" dirty="0"/>
              <a:t>transfers: </a:t>
            </a:r>
          </a:p>
          <a:p>
            <a:pPr lvl="1"/>
            <a:r>
              <a:rPr lang="en-US" dirty="0"/>
              <a:t>Multiple DPUs (i.e., many MRAM banks)</a:t>
            </a:r>
          </a:p>
          <a:p>
            <a:r>
              <a:rPr lang="en-US" dirty="0">
                <a:solidFill>
                  <a:srgbClr val="C00000"/>
                </a:solidFill>
              </a:rPr>
              <a:t>Broadcast CPU-DPU </a:t>
            </a:r>
            <a:r>
              <a:rPr lang="en-US" dirty="0"/>
              <a:t>transfers: </a:t>
            </a:r>
          </a:p>
          <a:p>
            <a:pPr lvl="1"/>
            <a:r>
              <a:rPr lang="en-US" dirty="0"/>
              <a:t>Multiple DPUs with a single buffer</a:t>
            </a:r>
          </a:p>
        </p:txBody>
      </p:sp>
      <p:pic>
        <p:nvPicPr>
          <p:cNvPr id="4" name="Picture 3">
            <a:extLst>
              <a:ext uri="{FF2B5EF4-FFF2-40B4-BE49-F238E27FC236}">
                <a16:creationId xmlns:a16="http://schemas.microsoft.com/office/drawing/2014/main" id="{6F72EA4C-7C37-8149-BB9F-4DBD4123B0D2}"/>
              </a:ext>
            </a:extLst>
          </p:cNvPr>
          <p:cNvPicPr>
            <a:picLocks noChangeAspect="1"/>
          </p:cNvPicPr>
          <p:nvPr/>
        </p:nvPicPr>
        <p:blipFill>
          <a:blip r:embed="rId3"/>
          <a:stretch>
            <a:fillRect/>
          </a:stretch>
        </p:blipFill>
        <p:spPr>
          <a:xfrm>
            <a:off x="2026397" y="1479374"/>
            <a:ext cx="5091206" cy="3025631"/>
          </a:xfrm>
          <a:prstGeom prst="rect">
            <a:avLst/>
          </a:prstGeom>
        </p:spPr>
      </p:pic>
      <p:pic>
        <p:nvPicPr>
          <p:cNvPr id="13" name="Picture 12">
            <a:extLst>
              <a:ext uri="{FF2B5EF4-FFF2-40B4-BE49-F238E27FC236}">
                <a16:creationId xmlns:a16="http://schemas.microsoft.com/office/drawing/2014/main" id="{88BBFD5D-1D73-5A45-882D-127A02242770}"/>
              </a:ext>
            </a:extLst>
          </p:cNvPr>
          <p:cNvPicPr>
            <a:picLocks noChangeAspect="1"/>
          </p:cNvPicPr>
          <p:nvPr/>
        </p:nvPicPr>
        <p:blipFill>
          <a:blip r:embed="rId4"/>
          <a:stretch>
            <a:fillRect/>
          </a:stretch>
        </p:blipFill>
        <p:spPr>
          <a:xfrm>
            <a:off x="2427111" y="2216127"/>
            <a:ext cx="1353256" cy="1393854"/>
          </a:xfrm>
          <a:prstGeom prst="rect">
            <a:avLst/>
          </a:prstGeom>
        </p:spPr>
      </p:pic>
      <p:pic>
        <p:nvPicPr>
          <p:cNvPr id="14" name="Picture 13">
            <a:extLst>
              <a:ext uri="{FF2B5EF4-FFF2-40B4-BE49-F238E27FC236}">
                <a16:creationId xmlns:a16="http://schemas.microsoft.com/office/drawing/2014/main" id="{C650C03D-7079-A345-905D-A3CC8913454E}"/>
              </a:ext>
            </a:extLst>
          </p:cNvPr>
          <p:cNvPicPr>
            <a:picLocks noChangeAspect="1"/>
          </p:cNvPicPr>
          <p:nvPr/>
        </p:nvPicPr>
        <p:blipFill>
          <a:blip r:embed="rId5"/>
          <a:stretch>
            <a:fillRect/>
          </a:stretch>
        </p:blipFill>
        <p:spPr>
          <a:xfrm>
            <a:off x="2833511" y="2566738"/>
            <a:ext cx="1111978" cy="908567"/>
          </a:xfrm>
          <a:prstGeom prst="rect">
            <a:avLst/>
          </a:prstGeom>
        </p:spPr>
      </p:pic>
    </p:spTree>
    <p:extLst>
      <p:ext uri="{BB962C8B-B14F-4D97-AF65-F5344CB8AC3E}">
        <p14:creationId xmlns:p14="http://schemas.microsoft.com/office/powerpoint/2010/main" val="30654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a:t>Inter-DPU Communication</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a:xfrm>
            <a:off x="169011" y="936172"/>
            <a:ext cx="8894602" cy="5544638"/>
          </a:xfrm>
        </p:spPr>
        <p:txBody>
          <a:bodyPr>
            <a:normAutofit fontScale="77500" lnSpcReduction="20000"/>
          </a:bodyPr>
          <a:lstStyle/>
          <a:p>
            <a:r>
              <a:rPr lang="en-US" dirty="0"/>
              <a:t>There is </a:t>
            </a:r>
            <a:r>
              <a:rPr lang="en-US" dirty="0">
                <a:solidFill>
                  <a:srgbClr val="C00000"/>
                </a:solidFill>
              </a:rPr>
              <a:t>no direct communication channel between DPUs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rgbClr val="0070C0"/>
                </a:solidFill>
              </a:rPr>
              <a:t>Inter-DPU communication takes places via the host CPU </a:t>
            </a:r>
            <a:r>
              <a:rPr lang="en-US" dirty="0"/>
              <a:t>using CPU-DPU and DPU-CPU transfers</a:t>
            </a:r>
          </a:p>
          <a:p>
            <a:r>
              <a:rPr lang="en-US" dirty="0"/>
              <a:t>Example communication patterns:</a:t>
            </a:r>
          </a:p>
          <a:p>
            <a:pPr lvl="1"/>
            <a:r>
              <a:rPr lang="en-US" dirty="0"/>
              <a:t>Merging of partial results to obtain the final result</a:t>
            </a:r>
          </a:p>
          <a:p>
            <a:pPr lvl="2"/>
            <a:r>
              <a:rPr lang="en-US" dirty="0"/>
              <a:t>Only DPU-CPU transfers</a:t>
            </a:r>
          </a:p>
          <a:p>
            <a:pPr lvl="1"/>
            <a:r>
              <a:rPr lang="en-US" dirty="0"/>
              <a:t>Redistribution of intermediate results for further computation</a:t>
            </a:r>
          </a:p>
          <a:p>
            <a:pPr lvl="2"/>
            <a:r>
              <a:rPr lang="en-US" dirty="0"/>
              <a:t>DPU-CPU transfers and CPU-DPU transfers</a:t>
            </a:r>
          </a:p>
          <a:p>
            <a:pPr lvl="2"/>
            <a:endParaRPr lang="en-US" dirty="0"/>
          </a:p>
        </p:txBody>
      </p:sp>
      <p:pic>
        <p:nvPicPr>
          <p:cNvPr id="7" name="Picture 6">
            <a:extLst>
              <a:ext uri="{FF2B5EF4-FFF2-40B4-BE49-F238E27FC236}">
                <a16:creationId xmlns:a16="http://schemas.microsoft.com/office/drawing/2014/main" id="{1F673F16-FD64-9E44-95EB-838ABD9C0325}"/>
              </a:ext>
            </a:extLst>
          </p:cNvPr>
          <p:cNvPicPr>
            <a:picLocks noChangeAspect="1"/>
          </p:cNvPicPr>
          <p:nvPr/>
        </p:nvPicPr>
        <p:blipFill>
          <a:blip r:embed="rId3"/>
          <a:stretch>
            <a:fillRect/>
          </a:stretch>
        </p:blipFill>
        <p:spPr>
          <a:xfrm>
            <a:off x="2026397" y="1479374"/>
            <a:ext cx="5091206" cy="3025631"/>
          </a:xfrm>
          <a:prstGeom prst="rect">
            <a:avLst/>
          </a:prstGeom>
        </p:spPr>
      </p:pic>
      <p:pic>
        <p:nvPicPr>
          <p:cNvPr id="8" name="Picture 7">
            <a:extLst>
              <a:ext uri="{FF2B5EF4-FFF2-40B4-BE49-F238E27FC236}">
                <a16:creationId xmlns:a16="http://schemas.microsoft.com/office/drawing/2014/main" id="{C14BF1AC-6943-264D-9EE5-45F1898FBCF8}"/>
              </a:ext>
            </a:extLst>
          </p:cNvPr>
          <p:cNvPicPr>
            <a:picLocks noChangeAspect="1"/>
          </p:cNvPicPr>
          <p:nvPr/>
        </p:nvPicPr>
        <p:blipFill>
          <a:blip r:embed="rId4"/>
          <a:stretch>
            <a:fillRect/>
          </a:stretch>
        </p:blipFill>
        <p:spPr>
          <a:xfrm>
            <a:off x="2427111" y="2216127"/>
            <a:ext cx="1353256" cy="1393854"/>
          </a:xfrm>
          <a:prstGeom prst="rect">
            <a:avLst/>
          </a:prstGeom>
        </p:spPr>
      </p:pic>
      <p:pic>
        <p:nvPicPr>
          <p:cNvPr id="9" name="Picture 8">
            <a:extLst>
              <a:ext uri="{FF2B5EF4-FFF2-40B4-BE49-F238E27FC236}">
                <a16:creationId xmlns:a16="http://schemas.microsoft.com/office/drawing/2014/main" id="{B88181AF-3817-9B4B-AC17-D6F6B7FA486B}"/>
              </a:ext>
            </a:extLst>
          </p:cNvPr>
          <p:cNvPicPr>
            <a:picLocks noChangeAspect="1"/>
          </p:cNvPicPr>
          <p:nvPr/>
        </p:nvPicPr>
        <p:blipFill>
          <a:blip r:embed="rId5"/>
          <a:stretch>
            <a:fillRect/>
          </a:stretch>
        </p:blipFill>
        <p:spPr>
          <a:xfrm>
            <a:off x="2833511" y="2566738"/>
            <a:ext cx="1111978" cy="908567"/>
          </a:xfrm>
          <a:prstGeom prst="rect">
            <a:avLst/>
          </a:prstGeom>
        </p:spPr>
      </p:pic>
    </p:spTree>
    <p:extLst>
      <p:ext uri="{BB962C8B-B14F-4D97-AF65-F5344CB8AC3E}">
        <p14:creationId xmlns:p14="http://schemas.microsoft.com/office/powerpoint/2010/main" val="12601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a:t>
            </a:r>
            <a:r>
              <a:rPr lang="en-US" sz="3600" b="1" dirty="0">
                <a:solidFill>
                  <a:srgbClr val="0432FF"/>
                </a:solidFill>
              </a:rPr>
              <a:t>near</a:t>
            </a:r>
            <a:r>
              <a:rPr lang="en-US" sz="3600" dirty="0">
                <a:solidFill>
                  <a:srgbClr val="0432FF"/>
                </a:solidFill>
              </a:rPr>
              <a:t>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1AE9E3D0-507C-4C69-778E-F78634A002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9215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a:t>
            </a:r>
          </a:p>
        </p:txBody>
      </p:sp>
      <p:sp>
        <p:nvSpPr>
          <p:cNvPr id="3" name="Content Placeholder 2">
            <a:extLst>
              <a:ext uri="{FF2B5EF4-FFF2-40B4-BE49-F238E27FC236}">
                <a16:creationId xmlns:a16="http://schemas.microsoft.com/office/drawing/2014/main" id="{8F1821F3-1581-BC4B-BF7C-2B4961BCEBEE}"/>
              </a:ext>
            </a:extLst>
          </p:cNvPr>
          <p:cNvSpPr>
            <a:spLocks noGrp="1"/>
          </p:cNvSpPr>
          <p:nvPr>
            <p:ph idx="1"/>
          </p:nvPr>
        </p:nvSpPr>
        <p:spPr/>
        <p:txBody>
          <a:bodyPr>
            <a:normAutofit/>
          </a:bodyPr>
          <a:lstStyle/>
          <a:p>
            <a:r>
              <a:rPr lang="en-US" sz="2000" i="1" dirty="0"/>
              <a:t>FIG. 4 schematically illustrates part of the computing system of FIG. 1 in more detail according to an example embodiment</a:t>
            </a:r>
          </a:p>
        </p:txBody>
      </p:sp>
      <p:pic>
        <p:nvPicPr>
          <p:cNvPr id="4" name="Picture 3">
            <a:extLst>
              <a:ext uri="{FF2B5EF4-FFF2-40B4-BE49-F238E27FC236}">
                <a16:creationId xmlns:a16="http://schemas.microsoft.com/office/drawing/2014/main" id="{E5869DD3-EEE0-CC40-8DB1-959993619E82}"/>
              </a:ext>
            </a:extLst>
          </p:cNvPr>
          <p:cNvPicPr>
            <a:picLocks noChangeAspect="1"/>
          </p:cNvPicPr>
          <p:nvPr/>
        </p:nvPicPr>
        <p:blipFill>
          <a:blip r:embed="rId2"/>
          <a:stretch>
            <a:fillRect/>
          </a:stretch>
        </p:blipFill>
        <p:spPr>
          <a:xfrm>
            <a:off x="3491512" y="1848678"/>
            <a:ext cx="5572100" cy="4579052"/>
          </a:xfrm>
          <a:prstGeom prst="rect">
            <a:avLst/>
          </a:prstGeom>
        </p:spPr>
      </p:pic>
      <p:pic>
        <p:nvPicPr>
          <p:cNvPr id="5" name="Picture 4">
            <a:extLst>
              <a:ext uri="{FF2B5EF4-FFF2-40B4-BE49-F238E27FC236}">
                <a16:creationId xmlns:a16="http://schemas.microsoft.com/office/drawing/2014/main" id="{2076576E-7F6F-9343-B271-03E2DB250942}"/>
              </a:ext>
            </a:extLst>
          </p:cNvPr>
          <p:cNvPicPr>
            <a:picLocks noChangeAspect="1"/>
          </p:cNvPicPr>
          <p:nvPr/>
        </p:nvPicPr>
        <p:blipFill>
          <a:blip r:embed="rId3"/>
          <a:stretch>
            <a:fillRect/>
          </a:stretch>
        </p:blipFill>
        <p:spPr>
          <a:xfrm>
            <a:off x="382352" y="1728303"/>
            <a:ext cx="2649083" cy="1825075"/>
          </a:xfrm>
          <a:prstGeom prst="rect">
            <a:avLst/>
          </a:prstGeom>
        </p:spPr>
      </p:pic>
      <p:grpSp>
        <p:nvGrpSpPr>
          <p:cNvPr id="9" name="Group 8">
            <a:extLst>
              <a:ext uri="{FF2B5EF4-FFF2-40B4-BE49-F238E27FC236}">
                <a16:creationId xmlns:a16="http://schemas.microsoft.com/office/drawing/2014/main" id="{F2031599-4F7F-2D49-A134-1A170F604BB0}"/>
              </a:ext>
            </a:extLst>
          </p:cNvPr>
          <p:cNvGrpSpPr/>
          <p:nvPr/>
        </p:nvGrpSpPr>
        <p:grpSpPr>
          <a:xfrm>
            <a:off x="2377438" y="2659890"/>
            <a:ext cx="537212" cy="629134"/>
            <a:chOff x="6172196" y="3975652"/>
            <a:chExt cx="1260000" cy="1476000"/>
          </a:xfrm>
        </p:grpSpPr>
        <p:sp>
          <p:nvSpPr>
            <p:cNvPr id="6" name="Rectangle 5">
              <a:extLst>
                <a:ext uri="{FF2B5EF4-FFF2-40B4-BE49-F238E27FC236}">
                  <a16:creationId xmlns:a16="http://schemas.microsoft.com/office/drawing/2014/main" id="{888C3785-0302-1C49-AB1C-3D9C2CD6486A}"/>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60377C0-6536-2143-943E-34FA7AAA66DA}"/>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91F34B-B053-E34F-966C-84B3A7705C83}"/>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 name="Straight Arrow Connector 10">
            <a:extLst>
              <a:ext uri="{FF2B5EF4-FFF2-40B4-BE49-F238E27FC236}">
                <a16:creationId xmlns:a16="http://schemas.microsoft.com/office/drawing/2014/main" id="{D144FD58-3B65-8A4F-B864-8887082AF680}"/>
              </a:ext>
            </a:extLst>
          </p:cNvPr>
          <p:cNvCxnSpPr>
            <a:cxnSpLocks/>
          </p:cNvCxnSpPr>
          <p:nvPr/>
        </p:nvCxnSpPr>
        <p:spPr>
          <a:xfrm flipV="1">
            <a:off x="3001618" y="1987826"/>
            <a:ext cx="2146852" cy="662954"/>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1EF018-2BB5-CC49-BF87-47E1D1F47773}"/>
              </a:ext>
            </a:extLst>
          </p:cNvPr>
          <p:cNvSpPr/>
          <p:nvPr/>
        </p:nvSpPr>
        <p:spPr>
          <a:xfrm>
            <a:off x="5216040" y="1921889"/>
            <a:ext cx="3768933" cy="3962075"/>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EEBDE1-1E2E-B44C-B279-590E6DACF26D}"/>
              </a:ext>
            </a:extLst>
          </p:cNvPr>
          <p:cNvSpPr/>
          <p:nvPr/>
        </p:nvSpPr>
        <p:spPr>
          <a:xfrm>
            <a:off x="6338529" y="4943165"/>
            <a:ext cx="1848040" cy="683084"/>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6049549-B34F-A047-A2D9-2C6A04546AFF}"/>
              </a:ext>
            </a:extLst>
          </p:cNvPr>
          <p:cNvSpPr/>
          <p:nvPr/>
        </p:nvSpPr>
        <p:spPr>
          <a:xfrm>
            <a:off x="7111264" y="3470432"/>
            <a:ext cx="967729" cy="1152000"/>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D7E1236-702F-374F-8C72-7C5D8AC100BC}"/>
              </a:ext>
            </a:extLst>
          </p:cNvPr>
          <p:cNvSpPr txBox="1"/>
          <p:nvPr/>
        </p:nvSpPr>
        <p:spPr>
          <a:xfrm>
            <a:off x="1911657" y="6476104"/>
            <a:ext cx="532068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cxnSp>
        <p:nvCxnSpPr>
          <p:cNvPr id="16" name="Straight Arrow Connector 15">
            <a:extLst>
              <a:ext uri="{FF2B5EF4-FFF2-40B4-BE49-F238E27FC236}">
                <a16:creationId xmlns:a16="http://schemas.microsoft.com/office/drawing/2014/main" id="{FBB5BB21-66E2-9647-80FB-DE2D10202955}"/>
              </a:ext>
            </a:extLst>
          </p:cNvPr>
          <p:cNvCxnSpPr>
            <a:cxnSpLocks/>
          </p:cNvCxnSpPr>
          <p:nvPr/>
        </p:nvCxnSpPr>
        <p:spPr>
          <a:xfrm>
            <a:off x="2948551" y="3344965"/>
            <a:ext cx="2267488" cy="2538999"/>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(II)</a:t>
            </a:r>
          </a:p>
        </p:txBody>
      </p:sp>
      <p:pic>
        <p:nvPicPr>
          <p:cNvPr id="8" name="Picture 7">
            <a:extLst>
              <a:ext uri="{FF2B5EF4-FFF2-40B4-BE49-F238E27FC236}">
                <a16:creationId xmlns:a16="http://schemas.microsoft.com/office/drawing/2014/main" id="{C630AA4E-EBDC-6041-B78E-B1FF87ADC7B5}"/>
              </a:ext>
            </a:extLst>
          </p:cNvPr>
          <p:cNvPicPr>
            <a:picLocks noChangeAspect="1"/>
          </p:cNvPicPr>
          <p:nvPr/>
        </p:nvPicPr>
        <p:blipFill>
          <a:blip r:embed="rId3"/>
          <a:stretch>
            <a:fillRect/>
          </a:stretch>
        </p:blipFill>
        <p:spPr>
          <a:xfrm>
            <a:off x="40194" y="2054386"/>
            <a:ext cx="9063613" cy="2773830"/>
          </a:xfrm>
          <a:prstGeom prst="rect">
            <a:avLst/>
          </a:prstGeom>
        </p:spPr>
      </p:pic>
      <p:pic>
        <p:nvPicPr>
          <p:cNvPr id="9" name="Picture 8">
            <a:extLst>
              <a:ext uri="{FF2B5EF4-FFF2-40B4-BE49-F238E27FC236}">
                <a16:creationId xmlns:a16="http://schemas.microsoft.com/office/drawing/2014/main" id="{4633BE86-857B-A848-BCA1-6FDAD350AEC1}"/>
              </a:ext>
            </a:extLst>
          </p:cNvPr>
          <p:cNvPicPr>
            <a:picLocks noChangeAspect="1"/>
          </p:cNvPicPr>
          <p:nvPr/>
        </p:nvPicPr>
        <p:blipFill>
          <a:blip r:embed="rId4"/>
          <a:stretch>
            <a:fillRect/>
          </a:stretch>
        </p:blipFill>
        <p:spPr>
          <a:xfrm>
            <a:off x="9778" y="876821"/>
            <a:ext cx="9134222" cy="5549031"/>
          </a:xfrm>
          <a:prstGeom prst="rect">
            <a:avLst/>
          </a:prstGeom>
          <a:solidFill>
            <a:schemeClr val="bg1"/>
          </a:solidFill>
        </p:spPr>
      </p:pic>
      <p:sp>
        <p:nvSpPr>
          <p:cNvPr id="11" name="Rounded Rectangle 10">
            <a:extLst>
              <a:ext uri="{FF2B5EF4-FFF2-40B4-BE49-F238E27FC236}">
                <a16:creationId xmlns:a16="http://schemas.microsoft.com/office/drawing/2014/main" id="{B0F57B4A-55EA-204C-B19D-97138EED41CC}"/>
              </a:ext>
            </a:extLst>
          </p:cNvPr>
          <p:cNvSpPr/>
          <p:nvPr/>
        </p:nvSpPr>
        <p:spPr>
          <a:xfrm flipV="1">
            <a:off x="4504623" y="2608433"/>
            <a:ext cx="4608000" cy="3780000"/>
          </a:xfrm>
          <a:prstGeom prst="roundRect">
            <a:avLst>
              <a:gd name="adj" fmla="val 757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DAAA1C8A-5B3C-B04C-BCCF-70593A21B6FA}"/>
              </a:ext>
            </a:extLst>
          </p:cNvPr>
          <p:cNvSpPr/>
          <p:nvPr/>
        </p:nvSpPr>
        <p:spPr>
          <a:xfrm flipV="1">
            <a:off x="40194" y="1392484"/>
            <a:ext cx="9072000" cy="1215959"/>
          </a:xfrm>
          <a:prstGeom prst="roundRect">
            <a:avLst>
              <a:gd name="adj" fmla="val 2199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918C1B5C-D5DE-224C-BCE0-84902F66A049}"/>
              </a:ext>
            </a:extLst>
          </p:cNvPr>
          <p:cNvSpPr/>
          <p:nvPr/>
        </p:nvSpPr>
        <p:spPr>
          <a:xfrm flipV="1">
            <a:off x="2492942" y="2608436"/>
            <a:ext cx="2011681" cy="3780000"/>
          </a:xfrm>
          <a:prstGeom prst="roundRect">
            <a:avLst>
              <a:gd name="adj" fmla="val 7570"/>
            </a:avLst>
          </a:prstGeom>
          <a:gradFill flip="none" rotWithShape="1">
            <a:gsLst>
              <a:gs pos="0">
                <a:srgbClr val="FFFF00">
                  <a:tint val="66000"/>
                  <a:satMod val="160000"/>
                  <a:alpha val="75000"/>
                </a:srgbClr>
              </a:gs>
              <a:gs pos="49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083E2BE2-94C4-724C-9998-02C8E6710F08}"/>
              </a:ext>
            </a:extLst>
          </p:cNvPr>
          <p:cNvSpPr/>
          <p:nvPr/>
        </p:nvSpPr>
        <p:spPr>
          <a:xfrm flipV="1">
            <a:off x="40193" y="2608440"/>
            <a:ext cx="2452749" cy="3780000"/>
          </a:xfrm>
          <a:prstGeom prst="roundRect">
            <a:avLst>
              <a:gd name="adj" fmla="val 13995"/>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fltVal val="0.5"/>
                                          </p:val>
                                        </p:tav>
                                        <p:tav tm="100000">
                                          <p:val>
                                            <p:strVal val="#ppt_x"/>
                                          </p:val>
                                        </p:tav>
                                      </p:tavLst>
                                    </p:anim>
                                    <p:anim calcmode="lin" valueType="num">
                                      <p:cBhvr>
                                        <p:cTn id="29" dur="500" fill="hold"/>
                                        <p:tgtEl>
                                          <p:spTgt spid="14"/>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fltVal val="0.5"/>
                                          </p:val>
                                        </p:tav>
                                        <p:tav tm="100000">
                                          <p:val>
                                            <p:strVal val="#ppt_x"/>
                                          </p:val>
                                        </p:tav>
                                      </p:tavLst>
                                    </p:anim>
                                    <p:anim calcmode="lin" valueType="num">
                                      <p:cBhvr>
                                        <p:cTn id="36" dur="500" fill="hold"/>
                                        <p:tgtEl>
                                          <p:spTgt spid="15"/>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sz="3200" dirty="0"/>
              <a:t>DPU: Arithmetic Throughput vs. Operational Intensity</a:t>
            </a:r>
          </a:p>
        </p:txBody>
      </p:sp>
      <p:pic>
        <p:nvPicPr>
          <p:cNvPr id="14" name="Picture 13">
            <a:extLst>
              <a:ext uri="{FF2B5EF4-FFF2-40B4-BE49-F238E27FC236}">
                <a16:creationId xmlns:a16="http://schemas.microsoft.com/office/drawing/2014/main" id="{B0D2C28D-09D2-3E45-802E-950C770ECC7E}"/>
              </a:ext>
            </a:extLst>
          </p:cNvPr>
          <p:cNvPicPr>
            <a:picLocks noChangeAspect="1"/>
          </p:cNvPicPr>
          <p:nvPr/>
        </p:nvPicPr>
        <p:blipFill>
          <a:blip r:embed="rId2"/>
          <a:stretch>
            <a:fillRect/>
          </a:stretch>
        </p:blipFill>
        <p:spPr>
          <a:xfrm>
            <a:off x="-382" y="876821"/>
            <a:ext cx="9151034" cy="5549031"/>
          </a:xfrm>
          <a:prstGeom prst="rect">
            <a:avLst/>
          </a:prstGeom>
          <a:solidFill>
            <a:schemeClr val="bg1"/>
          </a:solidFill>
        </p:spPr>
      </p:pic>
      <p:sp>
        <p:nvSpPr>
          <p:cNvPr id="15" name="Rounded Rectangle 14">
            <a:extLst>
              <a:ext uri="{FF2B5EF4-FFF2-40B4-BE49-F238E27FC236}">
                <a16:creationId xmlns:a16="http://schemas.microsoft.com/office/drawing/2014/main" id="{447F69F8-B4F7-9E47-A369-FFAD15353934}"/>
              </a:ext>
            </a:extLst>
          </p:cNvPr>
          <p:cNvSpPr/>
          <p:nvPr/>
        </p:nvSpPr>
        <p:spPr>
          <a:xfrm flipV="1">
            <a:off x="72351" y="1433383"/>
            <a:ext cx="8991801" cy="4896000"/>
          </a:xfrm>
          <a:prstGeom prst="roundRect">
            <a:avLst>
              <a:gd name="adj" fmla="val 4412"/>
            </a:avLst>
          </a:prstGeom>
          <a:gradFill flip="none" rotWithShape="1">
            <a:gsLst>
              <a:gs pos="0">
                <a:srgbClr val="FFFF00">
                  <a:tint val="66000"/>
                  <a:satMod val="160000"/>
                  <a:alpha val="90000"/>
                </a:srgbClr>
              </a:gs>
              <a:gs pos="50000">
                <a:srgbClr val="FFFF00">
                  <a:tint val="44500"/>
                  <a:satMod val="160000"/>
                  <a:alpha val="90000"/>
                </a:srgbClr>
              </a:gs>
              <a:gs pos="100000">
                <a:srgbClr val="FFFF00">
                  <a:tint val="23500"/>
                  <a:satMod val="160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00C09F-C747-2541-A3E2-DA1C4501C185}"/>
              </a:ext>
            </a:extLst>
          </p:cNvPr>
          <p:cNvPicPr>
            <a:picLocks noChangeAspect="1"/>
          </p:cNvPicPr>
          <p:nvPr/>
        </p:nvPicPr>
        <p:blipFill>
          <a:blip r:embed="rId3"/>
          <a:stretch>
            <a:fillRect/>
          </a:stretch>
        </p:blipFill>
        <p:spPr>
          <a:xfrm>
            <a:off x="313689" y="2997200"/>
            <a:ext cx="7630365" cy="3144783"/>
          </a:xfrm>
          <a:prstGeom prst="rect">
            <a:avLst/>
          </a:prstGeom>
        </p:spPr>
      </p:pic>
    </p:spTree>
    <p:extLst>
      <p:ext uri="{BB962C8B-B14F-4D97-AF65-F5344CB8AC3E}">
        <p14:creationId xmlns:p14="http://schemas.microsoft.com/office/powerpoint/2010/main" val="9412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00677 0.02269 L 0.05434 -0.10694 " pathEditMode="relative" rAng="0" ptsTypes="AA">
                                      <p:cBhvr>
                                        <p:cTn id="11" dur="1000" fill="hold"/>
                                        <p:tgtEl>
                                          <p:spTgt spid="4"/>
                                        </p:tgtEl>
                                        <p:attrNameLst>
                                          <p:attrName>ppt_x</p:attrName>
                                          <p:attrName>ppt_y</p:attrName>
                                        </p:attrNameLst>
                                      </p:cBhvr>
                                      <p:rCtr x="3056" y="-6481"/>
                                    </p:animMotion>
                                  </p:childTnLst>
                                </p:cTn>
                              </p:par>
                              <p:par>
                                <p:cTn id="12" presetID="6" presetClass="emph" presetSubtype="0" fill="hold" nodeType="withEffect">
                                  <p:stCondLst>
                                    <p:cond delay="0"/>
                                  </p:stCondLst>
                                  <p:childTnLst>
                                    <p:animScale>
                                      <p:cBhvr>
                                        <p:cTn id="13"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Pipeline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4867518" cy="5293805"/>
          </a:xfrm>
        </p:spPr>
        <p:txBody>
          <a:bodyPr>
            <a:normAutofit/>
          </a:bodyPr>
          <a:lstStyle/>
          <a:p>
            <a:r>
              <a:rPr lang="en-US" dirty="0"/>
              <a:t>In-order pipeline</a:t>
            </a:r>
          </a:p>
          <a:p>
            <a:pPr lvl="1"/>
            <a:r>
              <a:rPr lang="en-US" dirty="0"/>
              <a:t>Up to </a:t>
            </a:r>
            <a:r>
              <a:rPr lang="en-US" dirty="0">
                <a:solidFill>
                  <a:srgbClr val="0070C0"/>
                </a:solidFill>
              </a:rPr>
              <a:t>425 MHz </a:t>
            </a:r>
          </a:p>
          <a:p>
            <a:r>
              <a:rPr lang="en-US" dirty="0">
                <a:solidFill>
                  <a:srgbClr val="C00000"/>
                </a:solidFill>
              </a:rPr>
              <a:t>Fine-grain multithreaded</a:t>
            </a:r>
          </a:p>
          <a:p>
            <a:pPr lvl="1"/>
            <a:r>
              <a:rPr lang="en-US" dirty="0"/>
              <a:t>24 hardware threads</a:t>
            </a:r>
          </a:p>
          <a:p>
            <a:r>
              <a:rPr lang="en-US" dirty="0"/>
              <a:t>14 pipeline stages</a:t>
            </a:r>
          </a:p>
          <a:p>
            <a:pPr lvl="1"/>
            <a:r>
              <a:rPr lang="en-US" sz="2200" dirty="0">
                <a:solidFill>
                  <a:schemeClr val="accent6"/>
                </a:solidFill>
              </a:rPr>
              <a:t>DISPATCH</a:t>
            </a:r>
            <a:r>
              <a:rPr lang="en-US" sz="2200" dirty="0"/>
              <a:t>: Thread selection</a:t>
            </a:r>
          </a:p>
          <a:p>
            <a:pPr lvl="1"/>
            <a:r>
              <a:rPr lang="en-US" sz="2200" dirty="0">
                <a:solidFill>
                  <a:schemeClr val="accent2"/>
                </a:solidFill>
              </a:rPr>
              <a:t>FETCH</a:t>
            </a:r>
            <a:r>
              <a:rPr lang="en-US" sz="2200" dirty="0"/>
              <a:t>: Instruction fetch</a:t>
            </a:r>
          </a:p>
          <a:p>
            <a:pPr lvl="1"/>
            <a:r>
              <a:rPr lang="en-US" sz="2200" dirty="0">
                <a:solidFill>
                  <a:schemeClr val="accent2">
                    <a:lumMod val="75000"/>
                  </a:schemeClr>
                </a:solidFill>
              </a:rPr>
              <a:t>READOP</a:t>
            </a:r>
            <a:r>
              <a:rPr lang="en-US" sz="2200" dirty="0"/>
              <a:t>: Register file</a:t>
            </a:r>
          </a:p>
          <a:p>
            <a:pPr lvl="1"/>
            <a:r>
              <a:rPr lang="en-US" sz="2200" dirty="0">
                <a:solidFill>
                  <a:schemeClr val="accent6"/>
                </a:solidFill>
              </a:rPr>
              <a:t>FORMAT</a:t>
            </a:r>
            <a:r>
              <a:rPr lang="en-US" sz="2200" dirty="0"/>
              <a:t>: Operand formatting</a:t>
            </a:r>
          </a:p>
          <a:p>
            <a:pPr lvl="1"/>
            <a:r>
              <a:rPr lang="en-US" sz="2200" dirty="0">
                <a:solidFill>
                  <a:srgbClr val="009193"/>
                </a:solidFill>
              </a:rPr>
              <a:t>ALU</a:t>
            </a:r>
            <a:r>
              <a:rPr lang="en-US" sz="2200" dirty="0"/>
              <a:t>: Operation and WRAM</a:t>
            </a:r>
          </a:p>
          <a:p>
            <a:pPr lvl="1"/>
            <a:r>
              <a:rPr lang="en-US" sz="2200" dirty="0">
                <a:solidFill>
                  <a:schemeClr val="accent6">
                    <a:lumMod val="75000"/>
                  </a:schemeClr>
                </a:solidFill>
              </a:rPr>
              <a:t>MERGE</a:t>
            </a:r>
            <a:r>
              <a:rPr lang="en-US" sz="2200" dirty="0"/>
              <a:t>: Result formatting</a:t>
            </a:r>
          </a:p>
        </p:txBody>
      </p:sp>
      <p:grpSp>
        <p:nvGrpSpPr>
          <p:cNvPr id="9" name="Group 8">
            <a:extLst>
              <a:ext uri="{FF2B5EF4-FFF2-40B4-BE49-F238E27FC236}">
                <a16:creationId xmlns:a16="http://schemas.microsoft.com/office/drawing/2014/main" id="{54C09A52-4D4A-8C48-B643-7D44B82414CE}"/>
              </a:ext>
            </a:extLst>
          </p:cNvPr>
          <p:cNvGrpSpPr>
            <a:grpSpLocks noChangeAspect="1"/>
          </p:cNvGrpSpPr>
          <p:nvPr/>
        </p:nvGrpSpPr>
        <p:grpSpPr>
          <a:xfrm>
            <a:off x="4614455" y="1575476"/>
            <a:ext cx="4529545" cy="4185524"/>
            <a:chOff x="4468932" y="1423074"/>
            <a:chExt cx="4675068" cy="4320000"/>
          </a:xfrm>
        </p:grpSpPr>
        <p:pic>
          <p:nvPicPr>
            <p:cNvPr id="4" name="Picture 3">
              <a:extLst>
                <a:ext uri="{FF2B5EF4-FFF2-40B4-BE49-F238E27FC236}">
                  <a16:creationId xmlns:a16="http://schemas.microsoft.com/office/drawing/2014/main" id="{497A6990-9AB4-2141-A33B-F8053BE58020}"/>
                </a:ext>
              </a:extLst>
            </p:cNvPr>
            <p:cNvPicPr>
              <a:picLocks noChangeAspect="1"/>
            </p:cNvPicPr>
            <p:nvPr/>
          </p:nvPicPr>
          <p:blipFill>
            <a:blip r:embed="rId3"/>
            <a:stretch>
              <a:fillRect/>
            </a:stretch>
          </p:blipFill>
          <p:spPr>
            <a:xfrm>
              <a:off x="4468932" y="1423074"/>
              <a:ext cx="4675068" cy="4320000"/>
            </a:xfrm>
            <a:prstGeom prst="rect">
              <a:avLst/>
            </a:prstGeom>
          </p:spPr>
        </p:pic>
        <p:sp>
          <p:nvSpPr>
            <p:cNvPr id="8" name="TextBox 7">
              <a:extLst>
                <a:ext uri="{FF2B5EF4-FFF2-40B4-BE49-F238E27FC236}">
                  <a16:creationId xmlns:a16="http://schemas.microsoft.com/office/drawing/2014/main" id="{21ECD6D3-4270-804B-A640-A464BC491D66}"/>
                </a:ext>
              </a:extLst>
            </p:cNvPr>
            <p:cNvSpPr txBox="1"/>
            <p:nvPr/>
          </p:nvSpPr>
          <p:spPr>
            <a:xfrm>
              <a:off x="7357185" y="3060398"/>
              <a:ext cx="1743320" cy="317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To the DMA engine</a:t>
              </a:r>
            </a:p>
          </p:txBody>
        </p:sp>
      </p:grpSp>
    </p:spTree>
    <p:extLst>
      <p:ext uri="{BB962C8B-B14F-4D97-AF65-F5344CB8AC3E}">
        <p14:creationId xmlns:p14="http://schemas.microsoft.com/office/powerpoint/2010/main" val="34271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Instruction Set Architecture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3869590" cy="5293805"/>
          </a:xfrm>
        </p:spPr>
        <p:txBody>
          <a:bodyPr>
            <a:normAutofit/>
          </a:bodyPr>
          <a:lstStyle/>
          <a:p>
            <a:r>
              <a:rPr lang="en-US" dirty="0"/>
              <a:t>Specific 32-bit ISA</a:t>
            </a:r>
          </a:p>
          <a:p>
            <a:pPr lvl="1"/>
            <a:r>
              <a:rPr lang="en-US" dirty="0"/>
              <a:t>Aiming at scalar, in-order, and multithreaded implementation</a:t>
            </a:r>
          </a:p>
          <a:p>
            <a:pPr lvl="1"/>
            <a:r>
              <a:rPr lang="en-US" dirty="0"/>
              <a:t>Allowing compilation of 64-bit C code</a:t>
            </a:r>
          </a:p>
          <a:p>
            <a:pPr lvl="1"/>
            <a:r>
              <a:rPr lang="en-US" dirty="0"/>
              <a:t>LLVM/Clang compiler</a:t>
            </a:r>
          </a:p>
        </p:txBody>
      </p:sp>
      <p:pic>
        <p:nvPicPr>
          <p:cNvPr id="5" name="Picture 4">
            <a:extLst>
              <a:ext uri="{FF2B5EF4-FFF2-40B4-BE49-F238E27FC236}">
                <a16:creationId xmlns:a16="http://schemas.microsoft.com/office/drawing/2014/main" id="{A80B585E-867C-894A-8067-48E225FED127}"/>
              </a:ext>
            </a:extLst>
          </p:cNvPr>
          <p:cNvPicPr>
            <a:picLocks noChangeAspect="1"/>
          </p:cNvPicPr>
          <p:nvPr/>
        </p:nvPicPr>
        <p:blipFill>
          <a:blip r:embed="rId3"/>
          <a:stretch>
            <a:fillRect/>
          </a:stretch>
        </p:blipFill>
        <p:spPr>
          <a:xfrm>
            <a:off x="4038600" y="990600"/>
            <a:ext cx="4788408" cy="5029840"/>
          </a:xfrm>
          <a:prstGeom prst="rect">
            <a:avLst/>
          </a:prstGeom>
        </p:spPr>
      </p:pic>
      <p:sp>
        <p:nvSpPr>
          <p:cNvPr id="10" name="TextBox 9">
            <a:extLst>
              <a:ext uri="{FF2B5EF4-FFF2-40B4-BE49-F238E27FC236}">
                <a16:creationId xmlns:a16="http://schemas.microsoft.com/office/drawing/2014/main" id="{7264B0B0-3656-9843-B341-86EF3DE228D7}"/>
              </a:ext>
            </a:extLst>
          </p:cNvPr>
          <p:cNvSpPr txBox="1"/>
          <p:nvPr/>
        </p:nvSpPr>
        <p:spPr>
          <a:xfrm>
            <a:off x="6122421" y="6106866"/>
            <a:ext cx="270458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sz="1000" b="0" i="0" u="none" strike="noStrike" kern="1200" cap="none" spc="0" normalizeH="0" baseline="0" noProof="0" dirty="0" err="1">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sdk.upmem.com</a:t>
            </a: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/2021.2.0/201_IS.html#</a:t>
            </a:r>
          </a:p>
        </p:txBody>
      </p:sp>
    </p:spTree>
    <p:extLst>
      <p:ext uri="{BB962C8B-B14F-4D97-AF65-F5344CB8AC3E}">
        <p14:creationId xmlns:p14="http://schemas.microsoft.com/office/powerpoint/2010/main" val="29699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pic>
        <p:nvPicPr>
          <p:cNvPr id="6" name="Picture 5" descr="safari.png">
            <a:extLst>
              <a:ext uri="{FF2B5EF4-FFF2-40B4-BE49-F238E27FC236}">
                <a16:creationId xmlns:a16="http://schemas.microsoft.com/office/drawing/2014/main" id="{E7DE6E56-0386-60EA-52A5-EE1B2DE79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8" name="Slide Number Placeholder 3">
            <a:extLst>
              <a:ext uri="{FF2B5EF4-FFF2-40B4-BE49-F238E27FC236}">
                <a16:creationId xmlns:a16="http://schemas.microsoft.com/office/drawing/2014/main" id="{5E74B1E3-EC5F-061D-071E-9A588C5F70B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461291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pic>
        <p:nvPicPr>
          <p:cNvPr id="5" name="Picture 4" descr="safari.png">
            <a:extLst>
              <a:ext uri="{FF2B5EF4-FFF2-40B4-BE49-F238E27FC236}">
                <a16:creationId xmlns:a16="http://schemas.microsoft.com/office/drawing/2014/main" id="{065F8AC9-DB91-C5D1-4CA8-CB6986925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0C81AE94-D179-72DC-8683-CB3767EE718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88236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205246766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pic>
        <p:nvPicPr>
          <p:cNvPr id="6" name="Picture 5" descr="safari.png">
            <a:extLst>
              <a:ext uri="{FF2B5EF4-FFF2-40B4-BE49-F238E27FC236}">
                <a16:creationId xmlns:a16="http://schemas.microsoft.com/office/drawing/2014/main" id="{34EE5AF2-7E96-6DBA-A7FE-C4D4F35B66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385514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0539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899272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614953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3" name="Picture 2" descr="safari.png">
            <a:extLst>
              <a:ext uri="{FF2B5EF4-FFF2-40B4-BE49-F238E27FC236}">
                <a16:creationId xmlns:a16="http://schemas.microsoft.com/office/drawing/2014/main" id="{8C3274BE-1E3C-DD09-7FDA-706B5B53F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8431506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pic>
        <p:nvPicPr>
          <p:cNvPr id="4" name="Picture 3" descr="safari.png">
            <a:extLst>
              <a:ext uri="{FF2B5EF4-FFF2-40B4-BE49-F238E27FC236}">
                <a16:creationId xmlns:a16="http://schemas.microsoft.com/office/drawing/2014/main" id="{2717819E-7F98-EC1A-ACAD-59B109C98D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B8B0507F-E462-4343-2092-AA61F64A3F82}"/>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802318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pic>
        <p:nvPicPr>
          <p:cNvPr id="6" name="Picture 5" descr="safari.png">
            <a:extLst>
              <a:ext uri="{FF2B5EF4-FFF2-40B4-BE49-F238E27FC236}">
                <a16:creationId xmlns:a16="http://schemas.microsoft.com/office/drawing/2014/main" id="{354E3716-636B-24DB-838A-C509F9205D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5B640034-0769-972B-BD86-CFC27FAA7F64}"/>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94572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p:txBody>
          <a:bodyPr/>
          <a:lstStyle/>
          <a:p>
            <a:r>
              <a:rPr lang="en-US" dirty="0"/>
              <a:t>ML Training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Juan Gómez Luna, </a:t>
            </a:r>
            <a:r>
              <a:rPr lang="en-US" sz="1800" b="0" i="0" dirty="0" err="1">
                <a:solidFill>
                  <a:srgbClr val="000000"/>
                </a:solidFill>
                <a:effectLst/>
              </a:rPr>
              <a:t>Yuxin</a:t>
            </a:r>
            <a:r>
              <a:rPr lang="en-US" sz="1800" b="0" i="0" dirty="0">
                <a:solidFill>
                  <a:srgbClr val="000000"/>
                </a:solidFill>
                <a:effectLst/>
              </a:rPr>
              <a:t> Guo, Sylvan Brocard, Julien </a:t>
            </a:r>
            <a:r>
              <a:rPr lang="en-US" sz="1800" b="0" i="0" dirty="0" err="1">
                <a:solidFill>
                  <a:srgbClr val="000000"/>
                </a:solidFill>
                <a:effectLst/>
              </a:rPr>
              <a:t>Legriel</a:t>
            </a:r>
            <a:r>
              <a:rPr lang="en-US" sz="1800" b="0" i="0" dirty="0">
                <a:solidFill>
                  <a:srgbClr val="000000"/>
                </a:solidFill>
                <a:effectLst/>
              </a:rPr>
              <a:t>, Remy </a:t>
            </a:r>
            <a:r>
              <a:rPr lang="en-US" sz="1800" b="0" i="0" dirty="0" err="1">
                <a:solidFill>
                  <a:srgbClr val="000000"/>
                </a:solidFill>
                <a:effectLst/>
              </a:rPr>
              <a:t>Cimadomo</a:t>
            </a:r>
            <a:r>
              <a:rPr lang="en-US" sz="1800" b="0" i="0" dirty="0">
                <a:solidFill>
                  <a:srgbClr val="000000"/>
                </a:solidFill>
                <a:effectLst/>
              </a:rPr>
              <a:t>, Geraldo F. Oliveira, Gagandeep Singh,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Machine Learning Workloads on Memory-Centric Computing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 16 July 2022.]</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PIM-ML Source Code</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Best paper session.</a:t>
            </a:r>
            <a:endParaRPr lang="en-US" sz="1800" b="0" i="0" dirty="0">
              <a:solidFill>
                <a:srgbClr val="FF0000"/>
              </a:solidFill>
              <a:effectLst/>
            </a:endParaRPr>
          </a:p>
          <a:p>
            <a:pPr marL="0" indent="0">
              <a:buNone/>
            </a:pPr>
            <a:endParaRPr lang="en-US"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https://arxiv.org/pdf/2207.07886.pdf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2051720" y="5957412"/>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https://github.com/CMU-SAFARI/pim-ml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E64F9DF7-13F6-2C1B-41EC-FCB738821728}"/>
              </a:ext>
            </a:extLst>
          </p:cNvPr>
          <p:cNvPicPr>
            <a:picLocks noChangeAspect="1"/>
          </p:cNvPicPr>
          <p:nvPr/>
        </p:nvPicPr>
        <p:blipFill>
          <a:blip r:embed="rId6"/>
          <a:stretch>
            <a:fillRect/>
          </a:stretch>
        </p:blipFill>
        <p:spPr>
          <a:xfrm>
            <a:off x="251520" y="4005064"/>
            <a:ext cx="8821615" cy="1764323"/>
          </a:xfrm>
          <a:prstGeom prst="rect">
            <a:avLst/>
          </a:prstGeom>
        </p:spPr>
      </p:pic>
    </p:spTree>
    <p:extLst>
      <p:ext uri="{BB962C8B-B14F-4D97-AF65-F5344CB8AC3E}">
        <p14:creationId xmlns:p14="http://schemas.microsoft.com/office/powerpoint/2010/main" val="15077869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550270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710276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114300" y="0"/>
            <a:ext cx="8915400" cy="1066800"/>
          </a:xfrm>
        </p:spPr>
        <p:txBody>
          <a:bodyPr/>
          <a:lstStyle/>
          <a:p>
            <a:r>
              <a:rPr lang="en-US" dirty="0"/>
              <a:t>ML Training on Real PIM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2969563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at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1945695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Processing Near-Memory (PNM)</a:t>
            </a:r>
          </a:p>
        </p:txBody>
      </p:sp>
      <p:sp>
        <p:nvSpPr>
          <p:cNvPr id="3" name="Marcador de contenido 2"/>
          <p:cNvSpPr>
            <a:spLocks noGrp="1"/>
          </p:cNvSpPr>
          <p:nvPr>
            <p:ph idx="1"/>
          </p:nvPr>
        </p:nvSpPr>
        <p:spPr>
          <a:xfrm>
            <a:off x="228600" y="923319"/>
            <a:ext cx="8610600" cy="5472608"/>
          </a:xfrm>
        </p:spPr>
        <p:txBody>
          <a:bodyPr>
            <a:normAutofit/>
          </a:bodyPr>
          <a:lstStyle/>
          <a:p>
            <a:r>
              <a:rPr lang="en-US" dirty="0">
                <a:ea typeface="ヒラギノ角ゴ Pro W3" pitchFamily="-108" charset="-128"/>
                <a:cs typeface="ヒラギノ角ゴ Pro W3" pitchFamily="-108" charset="-128"/>
              </a:rPr>
              <a:t>Processing Near-Memory (PNM)</a:t>
            </a:r>
          </a:p>
          <a:p>
            <a:pPr lvl="1"/>
            <a:r>
              <a:rPr lang="en-US" dirty="0">
                <a:ea typeface="ヒラギノ角ゴ Pro W3" pitchFamily="-108" charset="-128"/>
                <a:cs typeface="ヒラギノ角ゴ Pro W3" pitchFamily="-108" charset="-128"/>
              </a:rPr>
              <a:t>Move </a:t>
            </a:r>
            <a:r>
              <a:rPr lang="en-US" dirty="0">
                <a:solidFill>
                  <a:srgbClr val="0000FF"/>
                </a:solidFill>
                <a:ea typeface="ヒラギノ角ゴ Pro W3" pitchFamily="-108" charset="-128"/>
                <a:cs typeface="ヒラギノ角ゴ Pro W3" pitchFamily="-108" charset="-128"/>
              </a:rPr>
              <a:t>computation</a:t>
            </a:r>
            <a:r>
              <a:rPr lang="en-US" dirty="0">
                <a:ea typeface="ヒラギノ角ゴ Pro W3" pitchFamily="-108" charset="-128"/>
                <a:cs typeface="ヒラギノ角ゴ Pro W3" pitchFamily="-108" charset="-128"/>
              </a:rPr>
              <a:t> closer to </a:t>
            </a:r>
            <a:r>
              <a:rPr lang="en-US" dirty="0">
                <a:solidFill>
                  <a:srgbClr val="0000FF"/>
                </a:solidFill>
                <a:ea typeface="ヒラギノ角ゴ Pro W3" pitchFamily="-108" charset="-128"/>
                <a:cs typeface="ヒラギノ角ゴ Pro W3" pitchFamily="-108" charset="-128"/>
              </a:rPr>
              <a:t>where the data resides</a:t>
            </a:r>
          </a:p>
        </p:txBody>
      </p:sp>
      <p:pic>
        <p:nvPicPr>
          <p:cNvPr id="5" name="Picture 29"/>
          <p:cNvPicPr>
            <a:picLocks noChangeAspect="1"/>
          </p:cNvPicPr>
          <p:nvPr/>
        </p:nvPicPr>
        <p:blipFill>
          <a:blip r:embed="rId3"/>
          <a:stretch>
            <a:fillRect/>
          </a:stretch>
        </p:blipFill>
        <p:spPr>
          <a:xfrm>
            <a:off x="179512" y="3087340"/>
            <a:ext cx="3893336" cy="1872208"/>
          </a:xfrm>
          <a:prstGeom prst="rect">
            <a:avLst/>
          </a:prstGeom>
        </p:spPr>
      </p:pic>
      <p:pic>
        <p:nvPicPr>
          <p:cNvPr id="4" name="Imagen 3"/>
          <p:cNvPicPr>
            <a:picLocks noChangeAspect="1"/>
          </p:cNvPicPr>
          <p:nvPr/>
        </p:nvPicPr>
        <p:blipFill>
          <a:blip r:embed="rId4"/>
          <a:stretch>
            <a:fillRect/>
          </a:stretch>
        </p:blipFill>
        <p:spPr>
          <a:xfrm>
            <a:off x="6516216" y="3015332"/>
            <a:ext cx="2247900" cy="2501900"/>
          </a:xfrm>
          <a:prstGeom prst="rect">
            <a:avLst/>
          </a:prstGeom>
        </p:spPr>
      </p:pic>
      <p:pic>
        <p:nvPicPr>
          <p:cNvPr id="6" name="Imagen 5"/>
          <p:cNvPicPr>
            <a:picLocks noChangeAspect="1"/>
          </p:cNvPicPr>
          <p:nvPr/>
        </p:nvPicPr>
        <p:blipFill>
          <a:blip r:embed="rId5"/>
          <a:stretch>
            <a:fillRect/>
          </a:stretch>
        </p:blipFill>
        <p:spPr>
          <a:xfrm>
            <a:off x="4139952" y="3015332"/>
            <a:ext cx="2247900" cy="2501900"/>
          </a:xfrm>
          <a:prstGeom prst="rect">
            <a:avLst/>
          </a:prstGeom>
        </p:spPr>
      </p:pic>
      <p:sp>
        <p:nvSpPr>
          <p:cNvPr id="10" name="Marcador de número de diapositiva 9"/>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TextBox 8"/>
          <p:cNvSpPr txBox="1"/>
          <p:nvPr/>
        </p:nvSpPr>
        <p:spPr>
          <a:xfrm>
            <a:off x="1047094" y="2324124"/>
            <a:ext cx="215817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Logic layer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3D stacked DRAM</a:t>
            </a:r>
          </a:p>
        </p:txBody>
      </p:sp>
      <p:sp>
        <p:nvSpPr>
          <p:cNvPr id="9" name="TextBox 62"/>
          <p:cNvSpPr txBox="1"/>
          <p:nvPr/>
        </p:nvSpPr>
        <p:spPr>
          <a:xfrm>
            <a:off x="6719019" y="2324124"/>
            <a:ext cx="184229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module (DIMM)</a:t>
            </a:r>
          </a:p>
        </p:txBody>
      </p:sp>
      <p:sp>
        <p:nvSpPr>
          <p:cNvPr id="11" name="TextBox 62"/>
          <p:cNvSpPr txBox="1"/>
          <p:nvPr/>
        </p:nvSpPr>
        <p:spPr>
          <a:xfrm>
            <a:off x="4219787" y="2324124"/>
            <a:ext cx="208823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controller</a:t>
            </a:r>
          </a:p>
        </p:txBody>
      </p:sp>
      <p:pic>
        <p:nvPicPr>
          <p:cNvPr id="7" name="Picture 6" descr="safari.png">
            <a:extLst>
              <a:ext uri="{FF2B5EF4-FFF2-40B4-BE49-F238E27FC236}">
                <a16:creationId xmlns:a16="http://schemas.microsoft.com/office/drawing/2014/main" id="{EE115459-8B98-B3FB-CB1A-B380F83D20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65853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Transcendental Functions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Maurus Item, Juan Gómez Luna, </a:t>
            </a:r>
            <a:r>
              <a:rPr lang="en-US" sz="1800" b="0" i="0" dirty="0" err="1">
                <a:solidFill>
                  <a:srgbClr val="000000"/>
                </a:solidFill>
                <a:effectLst/>
              </a:rPr>
              <a:t>Yuxin</a:t>
            </a:r>
            <a:r>
              <a:rPr lang="en-US" sz="1800" b="0" i="0" dirty="0">
                <a:solidFill>
                  <a:srgbClr val="000000"/>
                </a:solidFill>
                <a:effectLst/>
              </a:rPr>
              <a:t> Guo, Geraldo F. Oliveira,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"TransPimLib: Efficient Transcendental Functions for Processing-in-Memory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TransPimLib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8"/>
              </a:rPr>
              <a:t>Talk Video</a:t>
            </a:r>
            <a:r>
              <a:rPr lang="en-US" sz="1800" b="0" i="0" dirty="0">
                <a:solidFill>
                  <a:srgbClr val="000000"/>
                </a:solidFill>
                <a:effectLst/>
              </a:rPr>
              <a:t> (17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https://arxiv.org/pdf/2304.01951.pdf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847855" y="5962174"/>
            <a:ext cx="5606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https://github.com/CMU-SAFARI/transpimlib</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5F6AADF8-0953-5ED7-BB36-A7A71933FC13}"/>
              </a:ext>
            </a:extLst>
          </p:cNvPr>
          <p:cNvPicPr>
            <a:picLocks noChangeAspect="1"/>
          </p:cNvPicPr>
          <p:nvPr/>
        </p:nvPicPr>
        <p:blipFill>
          <a:blip r:embed="rId10"/>
          <a:stretch>
            <a:fillRect/>
          </a:stretch>
        </p:blipFill>
        <p:spPr>
          <a:xfrm>
            <a:off x="1314450" y="4304396"/>
            <a:ext cx="6515100" cy="1612900"/>
          </a:xfrm>
          <a:prstGeom prst="rect">
            <a:avLst/>
          </a:prstGeom>
        </p:spPr>
      </p:pic>
    </p:spTree>
    <p:extLst>
      <p:ext uri="{BB962C8B-B14F-4D97-AF65-F5344CB8AC3E}">
        <p14:creationId xmlns:p14="http://schemas.microsoft.com/office/powerpoint/2010/main" val="35072212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29826294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9023921" cy="1066800"/>
          </a:xfrm>
        </p:spPr>
        <p:txBody>
          <a:bodyPr/>
          <a:lstStyle/>
          <a:p>
            <a:r>
              <a:rPr lang="en-US" sz="3600" dirty="0"/>
              <a:t>Homomorphic Operations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Harshita Gupta, Mayank </a:t>
            </a:r>
            <a:r>
              <a:rPr lang="en-US" sz="1800" b="0" i="0" dirty="0" err="1">
                <a:solidFill>
                  <a:srgbClr val="000000"/>
                </a:solidFill>
                <a:effectLst/>
              </a:rPr>
              <a:t>Kabra</a:t>
            </a:r>
            <a:r>
              <a:rPr lang="en-US" sz="1800" b="0" i="0" dirty="0">
                <a:solidFill>
                  <a:srgbClr val="000000"/>
                </a:solidFill>
                <a:effectLst/>
              </a:rPr>
              <a:t>, Juan Gómez-Luna, Konstantinos </a:t>
            </a:r>
            <a:r>
              <a:rPr lang="en-US" sz="1800" b="0" i="0" dirty="0" err="1">
                <a:solidFill>
                  <a:srgbClr val="000000"/>
                </a:solidFill>
                <a:effectLst/>
              </a:rPr>
              <a:t>Kanellopoulos</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Homomorphic Operations on a Real-World Processing-In-Memory System"</a:t>
            </a:r>
            <a:br>
              <a:rPr lang="en-US" sz="1800" b="0" i="0" dirty="0">
                <a:solidFill>
                  <a:srgbClr val="000000"/>
                </a:solidFill>
                <a:effectLst/>
              </a:rPr>
            </a:br>
            <a:r>
              <a:rPr lang="en-US" sz="1800" b="0" i="1" dirty="0">
                <a:solidFill>
                  <a:srgbClr val="000000"/>
                </a:solidFill>
                <a:effectLst/>
                <a:hlinkClick r:id="rId3"/>
              </a:rPr>
              <a:t>Proceedings of the 2023 IEEE International Symposium on Workload Characterization</a:t>
            </a:r>
            <a:r>
              <a:rPr lang="en-US" sz="1800" b="0" i="1" dirty="0">
                <a:solidFill>
                  <a:srgbClr val="000000"/>
                </a:solidFill>
                <a:effectLst/>
              </a:rPr>
              <a:t> Poster Session (</a:t>
            </a:r>
            <a:r>
              <a:rPr lang="en-US" sz="1800" b="1" i="1" dirty="0">
                <a:solidFill>
                  <a:srgbClr val="000000"/>
                </a:solidFill>
                <a:effectLst/>
              </a:rPr>
              <a:t>IISWC</a:t>
            </a:r>
            <a:r>
              <a:rPr lang="en-US" sz="1800" b="0" i="1" dirty="0">
                <a:solidFill>
                  <a:srgbClr val="000000"/>
                </a:solidFill>
                <a:effectLst/>
              </a:rPr>
              <a:t>)</a:t>
            </a:r>
            <a:r>
              <a:rPr lang="en-US" sz="1800" b="0" i="0" dirty="0">
                <a:solidFill>
                  <a:srgbClr val="000000"/>
                </a:solidFill>
                <a:effectLst/>
              </a:rPr>
              <a:t>, Ghent, Belgium, October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Lightning Talk 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Poster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https://arxiv.org/pdf/2309.06545.pdf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82C6749F-EC7D-A8F9-22B5-4F4F918EDD43}"/>
              </a:ext>
            </a:extLst>
          </p:cNvPr>
          <p:cNvPicPr>
            <a:picLocks noChangeAspect="1"/>
          </p:cNvPicPr>
          <p:nvPr/>
        </p:nvPicPr>
        <p:blipFill>
          <a:blip r:embed="rId10"/>
          <a:stretch>
            <a:fillRect/>
          </a:stretch>
        </p:blipFill>
        <p:spPr>
          <a:xfrm>
            <a:off x="35496" y="4149080"/>
            <a:ext cx="9023921" cy="1419192"/>
          </a:xfrm>
          <a:prstGeom prst="rect">
            <a:avLst/>
          </a:prstGeom>
        </p:spPr>
      </p:pic>
    </p:spTree>
    <p:extLst>
      <p:ext uri="{BB962C8B-B14F-4D97-AF65-F5344CB8AC3E}">
        <p14:creationId xmlns:p14="http://schemas.microsoft.com/office/powerpoint/2010/main" val="32195392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76F-A92C-9A70-6C1B-395A22C81C34}"/>
              </a:ext>
            </a:extLst>
          </p:cNvPr>
          <p:cNvSpPr>
            <a:spLocks noGrp="1"/>
          </p:cNvSpPr>
          <p:nvPr>
            <p:ph type="title"/>
          </p:nvPr>
        </p:nvSpPr>
        <p:spPr/>
        <p:txBody>
          <a:bodyPr/>
          <a:lstStyle/>
          <a:p>
            <a:r>
              <a:rPr lang="en-US" dirty="0"/>
              <a:t>Accelerating Reinforcement Learning</a:t>
            </a:r>
          </a:p>
        </p:txBody>
      </p:sp>
      <p:sp>
        <p:nvSpPr>
          <p:cNvPr id="3" name="Content Placeholder 2">
            <a:extLst>
              <a:ext uri="{FF2B5EF4-FFF2-40B4-BE49-F238E27FC236}">
                <a16:creationId xmlns:a16="http://schemas.microsoft.com/office/drawing/2014/main" id="{007D8269-7BAF-A5C3-07B5-D9EB61CB0A3E}"/>
              </a:ext>
            </a:extLst>
          </p:cNvPr>
          <p:cNvSpPr>
            <a:spLocks noGrp="1"/>
          </p:cNvSpPr>
          <p:nvPr>
            <p:ph idx="1"/>
          </p:nvPr>
        </p:nvSpPr>
        <p:spPr>
          <a:xfrm>
            <a:off x="228600" y="969640"/>
            <a:ext cx="8610600" cy="5123656"/>
          </a:xfrm>
        </p:spPr>
        <p:txBody>
          <a:bodyPr/>
          <a:lstStyle/>
          <a:p>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Kailash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Sai Santosh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Dayapule</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Gomez-Luna, Karthikeya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Peng Wei, Tian Lan, Mohammad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Guru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Venkataramani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"SwiftRL: Towards Efficient Reinforcement Learning on Real Processing-In-Memory Systems"</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2024 IEEE International Symposium on Performance Analysis of Systems and Software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ISPASS</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Indianapolis, Indiana, May 2024.</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br>
              <a:rPr lang="en-US" sz="1600" dirty="0"/>
            </a:br>
            <a:br>
              <a:rPr lang="en-US" sz="2000" dirty="0"/>
            </a:br>
            <a:endParaRPr lang="en-US" sz="2000" dirty="0"/>
          </a:p>
        </p:txBody>
      </p:sp>
      <p:sp>
        <p:nvSpPr>
          <p:cNvPr id="4" name="Slide Number Placeholder 3">
            <a:extLst>
              <a:ext uri="{FF2B5EF4-FFF2-40B4-BE49-F238E27FC236}">
                <a16:creationId xmlns:a16="http://schemas.microsoft.com/office/drawing/2014/main" id="{45D4F106-2C4C-E6BC-44FB-BC30F97DDD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78F3F1-6B1B-18A8-F1B5-B04B5F185462}"/>
              </a:ext>
            </a:extLst>
          </p:cNvPr>
          <p:cNvPicPr>
            <a:picLocks noChangeAspect="1"/>
          </p:cNvPicPr>
          <p:nvPr/>
        </p:nvPicPr>
        <p:blipFill>
          <a:blip r:embed="rId7"/>
          <a:stretch>
            <a:fillRect/>
          </a:stretch>
        </p:blipFill>
        <p:spPr>
          <a:xfrm>
            <a:off x="286505" y="3933056"/>
            <a:ext cx="8668686" cy="1728192"/>
          </a:xfrm>
          <a:prstGeom prst="rect">
            <a:avLst/>
          </a:prstGeom>
        </p:spPr>
      </p:pic>
      <p:sp>
        <p:nvSpPr>
          <p:cNvPr id="7" name="TextBox 6">
            <a:extLst>
              <a:ext uri="{FF2B5EF4-FFF2-40B4-BE49-F238E27FC236}">
                <a16:creationId xmlns:a16="http://schemas.microsoft.com/office/drawing/2014/main" id="{788C4A6E-E67F-6CD5-EE89-375CA8287494}"/>
              </a:ext>
            </a:extLst>
          </p:cNvPr>
          <p:cNvSpPr txBox="1"/>
          <p:nvPr/>
        </p:nvSpPr>
        <p:spPr>
          <a:xfrm>
            <a:off x="2475869" y="644438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https://arxiv.org/pdf/2405.03967</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318355095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ML Training on Real PIM Systems</a:t>
            </a: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2C124BD0-0C8A-53AE-D794-5C84B28064DC}"/>
              </a:ext>
            </a:extLst>
          </p:cNvPr>
          <p:cNvSpPr txBox="1"/>
          <p:nvPr/>
        </p:nvSpPr>
        <p:spPr>
          <a:xfrm>
            <a:off x="2237843" y="6425755"/>
            <a:ext cx="4289957"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https://arxiv.org/pdf/2404.07164</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B3A6B306-9762-2E5B-3135-45B5893BC744}"/>
              </a:ext>
            </a:extLst>
          </p:cNvPr>
          <p:cNvSpPr>
            <a:spLocks noGrp="1"/>
          </p:cNvSpPr>
          <p:nvPr>
            <p:ph idx="1"/>
          </p:nvPr>
        </p:nvSpPr>
        <p:spPr>
          <a:xfrm>
            <a:off x="228600" y="969640"/>
            <a:ext cx="8610600" cy="5123656"/>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Steve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Rhyner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Haocong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Luo, Juan Gómez-Luna, Mohammad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Jiawei Jiang,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Ataberk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Olgun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Harshita Gupta, Ce Zhang,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996600"/>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PIM-Opt: Demystifying Distributed Optimization Algorithms on a Real-World Processing-In-Memory System"</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33rd International Conference on Parallel Architectures and Compilation Techniques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PACT</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Long Beach, CA, USA, October 2024.</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Preliminary 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endPar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br>
              <a:rPr lang="en-US" sz="1600" dirty="0"/>
            </a:br>
            <a:br>
              <a:rPr lang="en-US" sz="2000" dirty="0"/>
            </a:br>
            <a:endParaRPr lang="en-US" sz="2000" dirty="0"/>
          </a:p>
        </p:txBody>
      </p:sp>
      <p:pic>
        <p:nvPicPr>
          <p:cNvPr id="11" name="Picture 10">
            <a:extLst>
              <a:ext uri="{FF2B5EF4-FFF2-40B4-BE49-F238E27FC236}">
                <a16:creationId xmlns:a16="http://schemas.microsoft.com/office/drawing/2014/main" id="{602EFA03-EFC8-43E6-21F5-91A3F6DAE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 y="3200400"/>
            <a:ext cx="7772400" cy="2543565"/>
          </a:xfrm>
          <a:prstGeom prst="rect">
            <a:avLst/>
          </a:prstGeom>
        </p:spPr>
      </p:pic>
    </p:spTree>
    <p:extLst>
      <p:ext uri="{BB962C8B-B14F-4D97-AF65-F5344CB8AC3E}">
        <p14:creationId xmlns:p14="http://schemas.microsoft.com/office/powerpoint/2010/main" val="22359125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GNNs on Real PIM Systems</a:t>
            </a:r>
          </a:p>
        </p:txBody>
      </p:sp>
      <p:sp>
        <p:nvSpPr>
          <p:cNvPr id="3" name="Content Placeholder 2">
            <a:extLst>
              <a:ext uri="{FF2B5EF4-FFF2-40B4-BE49-F238E27FC236}">
                <a16:creationId xmlns:a16="http://schemas.microsoft.com/office/drawing/2014/main" id="{3900EDDB-9087-426C-3BCA-B1D701E382CA}"/>
              </a:ext>
            </a:extLst>
          </p:cNvPr>
          <p:cNvSpPr>
            <a:spLocks noGrp="1"/>
          </p:cNvSpPr>
          <p:nvPr>
            <p:ph idx="1"/>
          </p:nvPr>
        </p:nvSpPr>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https://arxiv.org/pdf/2402.16731</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CB1F56AF-407E-94A1-916C-BC1BE4244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043631"/>
            <a:ext cx="7772400" cy="4177003"/>
          </a:xfrm>
          <a:prstGeom prst="rect">
            <a:avLst/>
          </a:prstGeom>
        </p:spPr>
      </p:pic>
    </p:spTree>
    <p:extLst>
      <p:ext uri="{BB962C8B-B14F-4D97-AF65-F5344CB8AC3E}">
        <p14:creationId xmlns:p14="http://schemas.microsoft.com/office/powerpoint/2010/main" val="26120212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pic>
        <p:nvPicPr>
          <p:cNvPr id="8" name="Picture 7" descr="safari.png">
            <a:extLst>
              <a:ext uri="{FF2B5EF4-FFF2-40B4-BE49-F238E27FC236}">
                <a16:creationId xmlns:a16="http://schemas.microsoft.com/office/drawing/2014/main" id="{DF1B075A-727E-6CB1-3B02-4A4D271F73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58</a:t>
            </a:fld>
            <a:endParaRPr lang="en-CH" sz="1600">
              <a:latin typeface="Garamond" panose="02020404030301010803" pitchFamily="18" charset="0"/>
              <a:ea typeface="Tahoma" panose="020B0604030504040204" pitchFamily="34" charset="0"/>
              <a:cs typeface="Tahoma" panose="020B0604030504040204" pitchFamily="34" charset="0"/>
            </a:endParaRPr>
          </a:p>
        </p:txBody>
      </p:sp>
      <p:pic>
        <p:nvPicPr>
          <p:cNvPr id="5" name="Picture 4" descr="safari.png">
            <a:extLst>
              <a:ext uri="{FF2B5EF4-FFF2-40B4-BE49-F238E27FC236}">
                <a16:creationId xmlns:a16="http://schemas.microsoft.com/office/drawing/2014/main" id="{A9A7B3B7-2302-A589-10DA-4E335E275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728198"/>
            <a:ext cx="9144000" cy="1725138"/>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4" name="Picture 13" descr="safari.png">
            <a:extLst>
              <a:ext uri="{FF2B5EF4-FFF2-40B4-BE49-F238E27FC236}">
                <a16:creationId xmlns:a16="http://schemas.microsoft.com/office/drawing/2014/main" id="{DED1FA7B-31FB-1C31-D5DF-658035A68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001848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128-F50F-41FC-3066-127614FB276F}"/>
              </a:ext>
            </a:extLst>
          </p:cNvPr>
          <p:cNvSpPr>
            <a:spLocks noGrp="1"/>
          </p:cNvSpPr>
          <p:nvPr>
            <p:ph type="title"/>
          </p:nvPr>
        </p:nvSpPr>
        <p:spPr/>
        <p:txBody>
          <a:bodyPr/>
          <a:lstStyle/>
          <a:p>
            <a:r>
              <a:rPr lang="en-US" dirty="0"/>
              <a:t>PNM: Design Challenges </a:t>
            </a:r>
          </a:p>
        </p:txBody>
      </p:sp>
      <p:sp>
        <p:nvSpPr>
          <p:cNvPr id="3" name="Content Placeholder 2">
            <a:extLst>
              <a:ext uri="{FF2B5EF4-FFF2-40B4-BE49-F238E27FC236}">
                <a16:creationId xmlns:a16="http://schemas.microsoft.com/office/drawing/2014/main" id="{6DF2B0B9-2809-8C86-AD31-CECDAAEE8619}"/>
              </a:ext>
            </a:extLst>
          </p:cNvPr>
          <p:cNvSpPr>
            <a:spLocks noGrp="1"/>
          </p:cNvSpPr>
          <p:nvPr>
            <p:ph idx="1"/>
          </p:nvPr>
        </p:nvSpPr>
        <p:spPr/>
        <p:txBody>
          <a:bodyPr/>
          <a:lstStyle/>
          <a:p>
            <a:r>
              <a:rPr lang="en-US" dirty="0">
                <a:solidFill>
                  <a:srgbClr val="0000FF"/>
                </a:solidFill>
              </a:rPr>
              <a:t>Limited power &amp; area budget with 3D-stacked memories </a:t>
            </a:r>
          </a:p>
          <a:p>
            <a:pPr lvl="1"/>
            <a:r>
              <a:rPr lang="en-US" dirty="0"/>
              <a:t>e.g., </a:t>
            </a:r>
            <a:r>
              <a:rPr lang="en-US" dirty="0">
                <a:solidFill>
                  <a:srgbClr val="FF0000"/>
                </a:solidFill>
              </a:rPr>
              <a:t>area</a:t>
            </a:r>
            <a:r>
              <a:rPr lang="en-US" dirty="0"/>
              <a:t> and </a:t>
            </a:r>
            <a:r>
              <a:rPr lang="en-US" dirty="0">
                <a:solidFill>
                  <a:srgbClr val="FF0000"/>
                </a:solidFill>
              </a:rPr>
              <a:t>power budget </a:t>
            </a:r>
            <a:r>
              <a:rPr lang="en-US" dirty="0"/>
              <a:t>of the vault’s underlying logic layer is just </a:t>
            </a:r>
            <a:r>
              <a:rPr lang="en-US" dirty="0">
                <a:solidFill>
                  <a:srgbClr val="FF0000"/>
                </a:solidFill>
              </a:rPr>
              <a:t>4.4mm</a:t>
            </a:r>
            <a:r>
              <a:rPr lang="en-US" baseline="30000" dirty="0">
                <a:solidFill>
                  <a:srgbClr val="FF0000"/>
                </a:solidFill>
              </a:rPr>
              <a:t>2</a:t>
            </a:r>
            <a:r>
              <a:rPr lang="en-US" dirty="0"/>
              <a:t> and </a:t>
            </a:r>
            <a:r>
              <a:rPr lang="en-US" dirty="0">
                <a:solidFill>
                  <a:srgbClr val="FF0000"/>
                </a:solidFill>
              </a:rPr>
              <a:t>312mW</a:t>
            </a:r>
            <a:r>
              <a:rPr lang="en-US" dirty="0"/>
              <a:t> (circa HMC 2.0)</a:t>
            </a:r>
          </a:p>
          <a:p>
            <a:pPr lvl="1"/>
            <a:endParaRPr lang="en-US" dirty="0"/>
          </a:p>
          <a:p>
            <a:r>
              <a:rPr lang="en-US" dirty="0">
                <a:solidFill>
                  <a:srgbClr val="0000FF"/>
                </a:solidFill>
              </a:rPr>
              <a:t>Strict thermal constraints </a:t>
            </a:r>
          </a:p>
          <a:p>
            <a:pPr lvl="1"/>
            <a:r>
              <a:rPr lang="en-US" dirty="0"/>
              <a:t>It requires cooling solutions to </a:t>
            </a:r>
            <a:r>
              <a:rPr lang="en-US" dirty="0">
                <a:solidFill>
                  <a:srgbClr val="FF0000"/>
                </a:solidFill>
              </a:rPr>
              <a:t>remove heat throughout a 3D stack </a:t>
            </a:r>
            <a:r>
              <a:rPr lang="en-US" dirty="0"/>
              <a:t>(i.e., volume-wise) instead of a 2D surface </a:t>
            </a:r>
          </a:p>
          <a:p>
            <a:pPr lvl="1"/>
            <a:endParaRPr lang="en-US" dirty="0"/>
          </a:p>
          <a:p>
            <a:r>
              <a:rPr lang="en-US" dirty="0">
                <a:solidFill>
                  <a:srgbClr val="0000FF"/>
                </a:solidFill>
              </a:rPr>
              <a:t>Challenging manufacturing of </a:t>
            </a:r>
            <a:r>
              <a:rPr lang="en-US" dirty="0" err="1">
                <a:solidFill>
                  <a:srgbClr val="0000FF"/>
                </a:solidFill>
              </a:rPr>
              <a:t>logic+DRAM</a:t>
            </a:r>
            <a:endParaRPr lang="en-US" dirty="0">
              <a:solidFill>
                <a:srgbClr val="0000FF"/>
              </a:solidFill>
            </a:endParaRPr>
          </a:p>
          <a:p>
            <a:pPr lvl="1"/>
            <a:r>
              <a:rPr lang="en-US" dirty="0"/>
              <a:t>Logic process has been developed for </a:t>
            </a:r>
            <a:r>
              <a:rPr lang="en-US" dirty="0">
                <a:solidFill>
                  <a:srgbClr val="FF0000"/>
                </a:solidFill>
              </a:rPr>
              <a:t>speed performance, </a:t>
            </a:r>
            <a:r>
              <a:rPr lang="en-US" dirty="0"/>
              <a:t>DRAM process for </a:t>
            </a:r>
            <a:r>
              <a:rPr lang="en-US" dirty="0">
                <a:solidFill>
                  <a:srgbClr val="FF0000"/>
                </a:solidFill>
              </a:rPr>
              <a:t>density and memory reliability </a:t>
            </a:r>
          </a:p>
          <a:p>
            <a:pPr lvl="1"/>
            <a:r>
              <a:rPr lang="en-US" dirty="0"/>
              <a:t>e.g., Logic gates implemented with memory process </a:t>
            </a:r>
            <a:r>
              <a:rPr lang="en-US" dirty="0">
                <a:solidFill>
                  <a:srgbClr val="FF0000"/>
                </a:solidFill>
              </a:rPr>
              <a:t>slowdowns by ~21.5% </a:t>
            </a:r>
            <a:r>
              <a:rPr lang="en-US" dirty="0"/>
              <a:t>[Kim+, Integration'99]</a:t>
            </a:r>
          </a:p>
          <a:p>
            <a:pPr lvl="1"/>
            <a:endParaRPr lang="en-US" dirty="0"/>
          </a:p>
        </p:txBody>
      </p:sp>
      <p:sp>
        <p:nvSpPr>
          <p:cNvPr id="4" name="Slide Number Placeholder 3">
            <a:extLst>
              <a:ext uri="{FF2B5EF4-FFF2-40B4-BE49-F238E27FC236}">
                <a16:creationId xmlns:a16="http://schemas.microsoft.com/office/drawing/2014/main" id="{15FB1443-92F2-C3DB-D0EA-50263184E0D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D484314F-9CF3-AE8E-5D35-600A5FA7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3049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8E16-CFB1-8FFF-8737-6757435D8DE1}"/>
              </a:ext>
            </a:extLst>
          </p:cNvPr>
          <p:cNvSpPr>
            <a:spLocks noGrp="1"/>
          </p:cNvSpPr>
          <p:nvPr>
            <p:ph type="title"/>
          </p:nvPr>
        </p:nvSpPr>
        <p:spPr/>
        <p:txBody>
          <a:bodyPr/>
          <a:lstStyle/>
          <a:p>
            <a:r>
              <a:rPr lang="en-US" sz="4000" dirty="0"/>
              <a:t>Drawbacks and Limitations of PIM</a:t>
            </a:r>
          </a:p>
        </p:txBody>
      </p:sp>
      <p:sp>
        <p:nvSpPr>
          <p:cNvPr id="6" name="Rectangle 5">
            <a:extLst>
              <a:ext uri="{FF2B5EF4-FFF2-40B4-BE49-F238E27FC236}">
                <a16:creationId xmlns:a16="http://schemas.microsoft.com/office/drawing/2014/main" id="{D7215E79-3723-2011-9F60-A63EACB3F9D7}"/>
              </a:ext>
            </a:extLst>
          </p:cNvPr>
          <p:cNvSpPr/>
          <p:nvPr/>
        </p:nvSpPr>
        <p:spPr>
          <a:xfrm>
            <a:off x="0" y="914400"/>
            <a:ext cx="9144000" cy="830997"/>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PIM designs are restricted by low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area</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power </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budgets,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manufacturing challenges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limited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clock frequencies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t>
            </a:r>
          </a:p>
        </p:txBody>
      </p:sp>
      <p:cxnSp>
        <p:nvCxnSpPr>
          <p:cNvPr id="7" name="Straight Arrow Connector 6">
            <a:extLst>
              <a:ext uri="{FF2B5EF4-FFF2-40B4-BE49-F238E27FC236}">
                <a16:creationId xmlns:a16="http://schemas.microsoft.com/office/drawing/2014/main" id="{A22445BA-6656-271E-1360-2177B8BA6407}"/>
              </a:ext>
            </a:extLst>
          </p:cNvPr>
          <p:cNvCxnSpPr>
            <a:cxnSpLocks/>
          </p:cNvCxnSpPr>
          <p:nvPr/>
        </p:nvCxnSpPr>
        <p:spPr>
          <a:xfrm>
            <a:off x="4514850" y="1858058"/>
            <a:ext cx="0" cy="445871"/>
          </a:xfrm>
          <a:prstGeom prst="straightConnector1">
            <a:avLst/>
          </a:prstGeom>
          <a:ln w="76200" cmpd="sng">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344941-092D-D57D-2355-6CFDDE71BFA7}"/>
              </a:ext>
            </a:extLst>
          </p:cNvPr>
          <p:cNvSpPr/>
          <p:nvPr/>
        </p:nvSpPr>
        <p:spPr>
          <a:xfrm>
            <a:off x="0" y="2303929"/>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avoid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subpar performance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an </a:t>
            </a:r>
            <a:r>
              <a:rPr kumimoji="0" lang="en-US" sz="2200" b="1" i="0" u="none" strike="noStrike" kern="1200" cap="none" spc="0" normalizeH="0" baseline="0" noProof="0" dirty="0">
                <a:ln>
                  <a:noFill/>
                </a:ln>
                <a:solidFill>
                  <a:srgbClr val="1901FF"/>
                </a:solidFill>
                <a:effectLst/>
                <a:uLnTx/>
                <a:uFillTx/>
                <a:latin typeface="Gill Sans MT"/>
                <a:ea typeface="+mn-ea"/>
                <a:cs typeface="Gill Sans MT"/>
              </a:rPr>
              <a:t>efficient PIM architecture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needs </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take into consideration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PIM constraints </a:t>
            </a:r>
          </a:p>
        </p:txBody>
      </p:sp>
      <p:sp>
        <p:nvSpPr>
          <p:cNvPr id="32" name="Rounded Rectangle 31">
            <a:extLst>
              <a:ext uri="{FF2B5EF4-FFF2-40B4-BE49-F238E27FC236}">
                <a16:creationId xmlns:a16="http://schemas.microsoft.com/office/drawing/2014/main" id="{D38BDECE-596E-A5B4-B9F5-E1F27006C727}"/>
              </a:ext>
            </a:extLst>
          </p:cNvPr>
          <p:cNvSpPr/>
          <p:nvPr/>
        </p:nvSpPr>
        <p:spPr bwMode="auto">
          <a:xfrm>
            <a:off x="182136" y="5723442"/>
            <a:ext cx="8779727" cy="715089"/>
          </a:xfrm>
          <a:prstGeom prst="roundRect">
            <a:avLst/>
          </a:prstGeom>
          <a:solidFill>
            <a:sysClr val="window" lastClr="FFFFFF"/>
          </a:solidFill>
          <a:ln w="76200" cap="flat" cmpd="sng" algn="ctr">
            <a:solidFill>
              <a:srgbClr val="1F497D"/>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01FF"/>
                </a:solidFill>
                <a:effectLst/>
                <a:uLnTx/>
                <a:uFillTx/>
                <a:latin typeface="Gill Sans MT"/>
                <a:ea typeface="+mn-ea"/>
                <a:cs typeface="+mn-cs"/>
              </a:rPr>
              <a:t>Co-designing hardware and software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to take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advantage</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of PIM properties while mitigating its </a:t>
            </a:r>
            <a:r>
              <a:rPr kumimoji="0" lang="en-US" sz="1800" b="1" i="0" u="none" strike="noStrike" kern="1200" cap="none" spc="0" normalizeH="0" baseline="0" noProof="0" dirty="0">
                <a:ln>
                  <a:noFill/>
                </a:ln>
                <a:solidFill>
                  <a:srgbClr val="C00000"/>
                </a:solidFill>
                <a:effectLst/>
                <a:uLnTx/>
                <a:uFillTx/>
                <a:latin typeface="Gill Sans MT"/>
                <a:ea typeface="+mn-ea"/>
                <a:cs typeface="+mn-cs"/>
              </a:rPr>
              <a:t>shortcomings</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can lead to a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better system design</a:t>
            </a:r>
          </a:p>
        </p:txBody>
      </p:sp>
      <p:graphicFrame>
        <p:nvGraphicFramePr>
          <p:cNvPr id="34" name="Chart 33">
            <a:extLst>
              <a:ext uri="{FF2B5EF4-FFF2-40B4-BE49-F238E27FC236}">
                <a16:creationId xmlns:a16="http://schemas.microsoft.com/office/drawing/2014/main" id="{00000000-0008-0000-0000-000006000000}"/>
              </a:ext>
            </a:extLst>
          </p:cNvPr>
          <p:cNvGraphicFramePr>
            <a:graphicFrameLocks/>
          </p:cNvGraphicFramePr>
          <p:nvPr/>
        </p:nvGraphicFramePr>
        <p:xfrm>
          <a:off x="77621" y="3074534"/>
          <a:ext cx="8988758" cy="2518758"/>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a:extLst>
              <a:ext uri="{FF2B5EF4-FFF2-40B4-BE49-F238E27FC236}">
                <a16:creationId xmlns:a16="http://schemas.microsoft.com/office/drawing/2014/main" id="{42ACFCE1-DCF9-496F-67FB-FD4AAB59E52E}"/>
              </a:ext>
            </a:extLst>
          </p:cNvPr>
          <p:cNvGrpSpPr/>
          <p:nvPr/>
        </p:nvGrpSpPr>
        <p:grpSpPr>
          <a:xfrm>
            <a:off x="6351494" y="3352800"/>
            <a:ext cx="4760258" cy="2240492"/>
            <a:chOff x="6351494" y="3352800"/>
            <a:chExt cx="4760258" cy="2240492"/>
          </a:xfrm>
        </p:grpSpPr>
        <p:sp>
          <p:nvSpPr>
            <p:cNvPr id="35" name="Rounded Rectangle 34">
              <a:extLst>
                <a:ext uri="{FF2B5EF4-FFF2-40B4-BE49-F238E27FC236}">
                  <a16:creationId xmlns:a16="http://schemas.microsoft.com/office/drawing/2014/main" id="{EB881BBC-806E-3C7B-92EB-D7ABBC82F979}"/>
                </a:ext>
              </a:extLst>
            </p:cNvPr>
            <p:cNvSpPr/>
            <p:nvPr/>
          </p:nvSpPr>
          <p:spPr>
            <a:xfrm>
              <a:off x="8077200" y="3352800"/>
              <a:ext cx="989179" cy="224049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37" name="Straight Arrow Connector 36">
              <a:extLst>
                <a:ext uri="{FF2B5EF4-FFF2-40B4-BE49-F238E27FC236}">
                  <a16:creationId xmlns:a16="http://schemas.microsoft.com/office/drawing/2014/main" id="{B27B47B4-16FE-FBE9-F219-58DB4A763D05}"/>
                </a:ext>
              </a:extLst>
            </p:cNvPr>
            <p:cNvCxnSpPr/>
            <p:nvPr/>
          </p:nvCxnSpPr>
          <p:spPr>
            <a:xfrm flipV="1">
              <a:off x="8839200" y="3836894"/>
              <a:ext cx="0" cy="2241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4BC20DB-B116-38AE-957C-0F94E77EE38B}"/>
                </a:ext>
              </a:extLst>
            </p:cNvPr>
            <p:cNvSpPr txBox="1"/>
            <p:nvPr/>
          </p:nvSpPr>
          <p:spPr>
            <a:xfrm>
              <a:off x="6351494" y="3486201"/>
              <a:ext cx="476025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Gill Sans MT"/>
                  <a:ea typeface="+mn-ea"/>
                  <a:cs typeface="Gill Sans MT"/>
                </a:rPr>
                <a:t>+17%</a:t>
              </a:r>
              <a:endParaRPr kumimoji="0" lang="en-US" sz="1600" b="1" i="0" u="none" strike="noStrike" kern="0" cap="none" spc="0" normalizeH="0" baseline="0" noProof="0" dirty="0">
                <a:ln>
                  <a:noFill/>
                </a:ln>
                <a:solidFill>
                  <a:srgbClr val="FF0000"/>
                </a:solidFill>
                <a:effectLst/>
                <a:uLnTx/>
                <a:uFillTx/>
                <a:latin typeface="Gill Sans MT"/>
                <a:ea typeface="+mn-ea"/>
                <a:cs typeface="Gill Sans MT"/>
              </a:endParaRPr>
            </a:p>
          </p:txBody>
        </p:sp>
      </p:grpSp>
      <p:sp>
        <p:nvSpPr>
          <p:cNvPr id="44" name="TextBox 43">
            <a:extLst>
              <a:ext uri="{FF2B5EF4-FFF2-40B4-BE49-F238E27FC236}">
                <a16:creationId xmlns:a16="http://schemas.microsoft.com/office/drawing/2014/main" id="{5FFC9675-77E6-8EB3-C6DF-3C07508C85A5}"/>
              </a:ext>
            </a:extLst>
          </p:cNvPr>
          <p:cNvSpPr txBox="1"/>
          <p:nvPr/>
        </p:nvSpPr>
        <p:spPr>
          <a:xfrm>
            <a:off x="77621" y="3098884"/>
            <a:ext cx="1544991" cy="253916"/>
          </a:xfrm>
          <a:prstGeom prst="rect">
            <a:avLst/>
          </a:prstGeom>
          <a:noFill/>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1" i="0" u="none" strike="noStrike" kern="1200" cap="none" spc="0" normalizeH="0" baseline="0" noProof="0" dirty="0">
                <a:ln>
                  <a:noFill/>
                </a:ln>
                <a:solidFill>
                  <a:prstClr val="white">
                    <a:lumMod val="75000"/>
                  </a:prstClr>
                </a:solidFill>
                <a:effectLst/>
                <a:uLnTx/>
                <a:uFillTx/>
                <a:latin typeface="Gill Sans MT" panose="020B0502020104020203" pitchFamily="34" charset="77"/>
                <a:ea typeface="+mn-ea"/>
                <a:cs typeface="+mn-cs"/>
              </a:rPr>
              <a:t>[2]</a:t>
            </a:r>
          </a:p>
        </p:txBody>
      </p:sp>
      <p:sp>
        <p:nvSpPr>
          <p:cNvPr id="45" name="Slide Number Placeholder 44">
            <a:extLst>
              <a:ext uri="{FF2B5EF4-FFF2-40B4-BE49-F238E27FC236}">
                <a16:creationId xmlns:a16="http://schemas.microsoft.com/office/drawing/2014/main" id="{60640191-A24A-966F-035A-C379762504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6174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32" grpId="0" animBg="1"/>
      <p:bldGraphic spid="34" grpId="0">
        <p:bldAsOne/>
      </p:bldGraphic>
      <p:bldP spid="4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lang="en-US" sz="2200" b="1" dirty="0">
                  <a:solidFill>
                    <a:srgbClr val="C00000"/>
                  </a:solidFill>
                  <a:cs typeface="Gill Sans MT"/>
                </a:rPr>
                <a:t>sequence alignment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&amp;</a:t>
              </a:r>
              <a:r>
                <a:rPr kumimoji="0" lang="en-US" sz="2200" b="1" i="0" u="none" strike="noStrike" kern="1200" cap="none" spc="0" normalizeH="0" noProof="0" dirty="0">
                  <a:ln>
                    <a:noFill/>
                  </a:ln>
                  <a:solidFill>
                    <a:srgbClr val="C00000"/>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grpSp>
    </p:spTree>
    <p:extLst>
      <p:ext uri="{BB962C8B-B14F-4D97-AF65-F5344CB8AC3E}">
        <p14:creationId xmlns:p14="http://schemas.microsoft.com/office/powerpoint/2010/main" val="15850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7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Genome </a:t>
              </a:r>
              <a:r>
                <a:rPr lang="en-US" sz="2200" b="1" dirty="0">
                  <a:solidFill>
                    <a:schemeClr val="bg1">
                      <a:lumMod val="85000"/>
                    </a:schemeClr>
                  </a:solidFill>
                  <a:cs typeface="Gill Sans MT"/>
                </a:rPr>
                <a:t>sequence alignment </a:t>
              </a: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&amp;</a:t>
              </a:r>
              <a:r>
                <a:rPr kumimoji="0" lang="en-US" sz="2200" b="1" i="0" u="none" strike="noStrike" kern="1200" cap="none" spc="0" normalizeH="0" noProof="0" dirty="0">
                  <a:ln>
                    <a:noFill/>
                  </a:ln>
                  <a:solidFill>
                    <a:schemeClr val="bg1">
                      <a:lumMod val="85000"/>
                    </a:schemeClr>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endParaRPr>
            </a:p>
          </p:txBody>
        </p:sp>
      </p:grpSp>
    </p:spTree>
    <p:extLst>
      <p:ext uri="{BB962C8B-B14F-4D97-AF65-F5344CB8AC3E}">
        <p14:creationId xmlns:p14="http://schemas.microsoft.com/office/powerpoint/2010/main" val="3485407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
        <p:nvSpPr>
          <p:cNvPr id="4" name="Slide Number Placeholder 2">
            <a:extLst>
              <a:ext uri="{FF2B5EF4-FFF2-40B4-BE49-F238E27FC236}">
                <a16:creationId xmlns:a16="http://schemas.microsoft.com/office/drawing/2014/main" id="{84AFF43C-D1C4-78FD-6E7F-7DCBF207A32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345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7242D077-E0B9-E1D1-1AC2-6CF05D748AF3}"/>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030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2" name="Slide Number Placeholder 2">
            <a:extLst>
              <a:ext uri="{FF2B5EF4-FFF2-40B4-BE49-F238E27FC236}">
                <a16:creationId xmlns:a16="http://schemas.microsoft.com/office/drawing/2014/main" id="{8FD4198B-5A2F-E6BD-A83C-757089B8ECB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154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
        <p:nvSpPr>
          <p:cNvPr id="3" name="Slide Number Placeholder 2">
            <a:extLst>
              <a:ext uri="{FF2B5EF4-FFF2-40B4-BE49-F238E27FC236}">
                <a16:creationId xmlns:a16="http://schemas.microsoft.com/office/drawing/2014/main" id="{3CA027E2-88A1-2A91-0B35-48620238609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9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432760A8-EE16-FD3E-871D-C78E11596965}"/>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2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Mensa Runtime Scheduler</a:t>
            </a:r>
            <a:endParaRPr lang="en-US" sz="4000" dirty="0"/>
          </a:p>
        </p:txBody>
      </p:sp>
      <p:sp>
        <p:nvSpPr>
          <p:cNvPr id="3" name="Content Placeholder 2"/>
          <p:cNvSpPr>
            <a:spLocks noGrp="1"/>
          </p:cNvSpPr>
          <p:nvPr>
            <p:ph idx="1"/>
          </p:nvPr>
        </p:nvSpPr>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853050"/>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4" name="Slide Number Placeholder 3">
            <a:extLst>
              <a:ext uri="{FF2B5EF4-FFF2-40B4-BE49-F238E27FC236}">
                <a16:creationId xmlns:a16="http://schemas.microsoft.com/office/drawing/2014/main" id="{52DA2533-756E-4D5D-1D5D-0B7BA8D6770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83171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
                                        </p:tgtEl>
                                        <p:attrNameLst>
                                          <p:attrName>style.visibility</p:attrName>
                                        </p:attrNameLst>
                                      </p:cBhvr>
                                      <p:to>
                                        <p:strVal val="visible"/>
                                      </p:to>
                                    </p:set>
                                    <p:animEffect transition="in" filter="fade">
                                      <p:cBhvr>
                                        <p:cTn id="17" dur="500"/>
                                        <p:tgtEl>
                                          <p:spTgt spid="435"/>
                                        </p:tgtEl>
                                      </p:cBhvr>
                                    </p:animEffect>
                                  </p:childTnLst>
                                </p:cTn>
                              </p:par>
                              <p:par>
                                <p:cTn id="18" presetID="10" presetClass="entr" presetSubtype="0" fill="hold" nodeType="withEffect">
                                  <p:stCondLst>
                                    <p:cond delay="0"/>
                                  </p:stCondLst>
                                  <p:childTnLst>
                                    <p:set>
                                      <p:cBhvr>
                                        <p:cTn id="19" dur="1" fill="hold">
                                          <p:stCondLst>
                                            <p:cond delay="0"/>
                                          </p:stCondLst>
                                        </p:cTn>
                                        <p:tgtEl>
                                          <p:spTgt spid="432"/>
                                        </p:tgtEl>
                                        <p:attrNameLst>
                                          <p:attrName>style.visibility</p:attrName>
                                        </p:attrNameLst>
                                      </p:cBhvr>
                                      <p:to>
                                        <p:strVal val="visible"/>
                                      </p:to>
                                    </p:set>
                                    <p:animEffect transition="in" filter="fade">
                                      <p:cBhvr>
                                        <p:cTn id="20" dur="500"/>
                                        <p:tgtEl>
                                          <p:spTgt spid="4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7"/>
                                        </p:tgtEl>
                                        <p:attrNameLst>
                                          <p:attrName>style.visibility</p:attrName>
                                        </p:attrNameLst>
                                      </p:cBhvr>
                                      <p:to>
                                        <p:strVal val="visible"/>
                                      </p:to>
                                    </p:set>
                                    <p:animEffect transition="in" filter="fade">
                                      <p:cBhvr>
                                        <p:cTn id="23" dur="500"/>
                                        <p:tgtEl>
                                          <p:spTgt spid="4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526"/>
                                        </p:tgtEl>
                                        <p:attrNameLst>
                                          <p:attrName>style.visibility</p:attrName>
                                        </p:attrNameLst>
                                      </p:cBhvr>
                                      <p:to>
                                        <p:strVal val="visible"/>
                                      </p:to>
                                    </p:set>
                                    <p:animEffect transition="in" filter="fade">
                                      <p:cBhvr>
                                        <p:cTn id="59" dur="500"/>
                                        <p:tgtEl>
                                          <p:spTgt spid="5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40"/>
                                        </p:tgtEl>
                                        <p:attrNameLst>
                                          <p:attrName>style.visibility</p:attrName>
                                        </p:attrNameLst>
                                      </p:cBhvr>
                                      <p:to>
                                        <p:strVal val="visible"/>
                                      </p:to>
                                    </p:set>
                                    <p:animEffect transition="in" filter="fade">
                                      <p:cBhvr>
                                        <p:cTn id="70" dur="500"/>
                                        <p:tgtEl>
                                          <p:spTgt spid="5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39"/>
                                        </p:tgtEl>
                                        <p:attrNameLst>
                                          <p:attrName>style.visibility</p:attrName>
                                        </p:attrNameLst>
                                      </p:cBhvr>
                                      <p:to>
                                        <p:strVal val="visible"/>
                                      </p:to>
                                    </p:set>
                                    <p:animEffect transition="in" filter="fade">
                                      <p:cBhvr>
                                        <p:cTn id="73"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0" animBg="1"/>
      <p:bldP spid="427" grpId="0" animBg="1"/>
      <p:bldP spid="428" grpId="0" animBg="1"/>
      <p:bldP spid="539" grpId="0" animBg="1"/>
      <p:bldP spid="25" grpId="0" animBg="1"/>
      <p:bldP spid="35" grpId="0"/>
      <p:bldP spid="38" grpId="0"/>
      <p:bldP spid="38" grpId="1"/>
      <p:bldP spid="50" grpId="0"/>
      <p:bldP spid="50"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5" name="Slide Number Placeholder 2">
            <a:extLst>
              <a:ext uri="{FF2B5EF4-FFF2-40B4-BE49-F238E27FC236}">
                <a16:creationId xmlns:a16="http://schemas.microsoft.com/office/drawing/2014/main" id="{E6691D2E-35A4-1505-1AD2-49C1A26223D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747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System for Graph Processing</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pic>
        <p:nvPicPr>
          <p:cNvPr id="6" name="Picture 5" descr="safari.png">
            <a:extLst>
              <a:ext uri="{FF2B5EF4-FFF2-40B4-BE49-F238E27FC236}">
                <a16:creationId xmlns:a16="http://schemas.microsoft.com/office/drawing/2014/main" id="{49DE0267-9221-DB3D-EF68-591969BF68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20284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
        <p:nvSpPr>
          <p:cNvPr id="3" name="Slide Number Placeholder 2">
            <a:extLst>
              <a:ext uri="{FF2B5EF4-FFF2-40B4-BE49-F238E27FC236}">
                <a16:creationId xmlns:a16="http://schemas.microsoft.com/office/drawing/2014/main" id="{9857A0E0-B364-2049-9E0E-489501FCB7C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70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695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5838326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Machine learning inference models 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sequence alignment &amp; filtering </a:t>
              </a:r>
            </a:p>
          </p:txBody>
        </p:sp>
      </p:grpSp>
    </p:spTree>
    <p:extLst>
      <p:ext uri="{BB962C8B-B14F-4D97-AF65-F5344CB8AC3E}">
        <p14:creationId xmlns:p14="http://schemas.microsoft.com/office/powerpoint/2010/main" val="3488437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897632"/>
            <a:ext cx="8610600" cy="5123656"/>
          </a:xfrm>
        </p:spPr>
        <p:txBody>
          <a:bodyPr/>
          <a:lstStyle/>
          <a:p>
            <a:r>
              <a:rPr lang="en-US" sz="2100" b="0" i="0" dirty="0">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sz="2100" b="0" i="0" dirty="0">
                <a:effectLst/>
                <a:latin typeface="Tahoma" panose="020B0604030504040204" pitchFamily="34" charset="0"/>
                <a:ea typeface="Tahoma" panose="020B0604030504040204" pitchFamily="34" charset="0"/>
                <a:cs typeface="Tahoma" panose="020B0604030504040204" pitchFamily="34" charset="0"/>
              </a:rPr>
            </a:br>
            <a:r>
              <a:rPr lang="en-US" sz="2100" b="0" i="0" dirty="0">
                <a:effectLst/>
                <a:latin typeface="Tahoma" panose="020B0604030504040204" pitchFamily="34" charset="0"/>
                <a:ea typeface="Tahoma" panose="020B0604030504040204" pitchFamily="34" charset="0"/>
                <a:cs typeface="Tahoma" panose="020B0604030504040204" pitchFamily="34" charset="0"/>
              </a:rPr>
              <a:t>Academia &amp; Industry</a:t>
            </a:r>
            <a:br>
              <a:rPr lang="en-US" sz="300" b="0" i="0" dirty="0">
                <a:effectLst/>
                <a:latin typeface="Tahoma" panose="020B0604030504040204" pitchFamily="34" charset="0"/>
                <a:ea typeface="Tahoma" panose="020B0604030504040204" pitchFamily="34" charset="0"/>
                <a:cs typeface="Tahoma" panose="020B0604030504040204" pitchFamily="34" charset="0"/>
              </a:rPr>
            </a:br>
            <a:endParaRPr lang="en-US" sz="300" b="0" i="0" dirty="0">
              <a:effectLst/>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Brian </a:t>
            </a:r>
            <a:r>
              <a:rPr lang="en-US" sz="2100" b="1" dirty="0" err="1">
                <a:latin typeface="Tahoma" panose="020B0604030504040204" pitchFamily="34" charset="0"/>
                <a:ea typeface="Tahoma" panose="020B0604030504040204" pitchFamily="34" charset="0"/>
                <a:cs typeface="Tahoma" panose="020B0604030504040204" pitchFamily="34" charset="0"/>
              </a:rPr>
              <a:t>Schwedock</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Architectures and Programming Models for General-Purpose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Near-Data Computing</a:t>
            </a:r>
          </a:p>
          <a:p>
            <a:r>
              <a:rPr lang="en-US" sz="2100"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Coffee Break </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err="1">
                <a:latin typeface="Tahoma" panose="020B0604030504040204" pitchFamily="34" charset="0"/>
                <a:ea typeface="Tahoma" panose="020B0604030504040204" pitchFamily="34" charset="0"/>
                <a:cs typeface="Tahoma" panose="020B0604030504040204" pitchFamily="34" charset="0"/>
              </a:rPr>
              <a:t>Ataberk</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Olgun</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Christina </a:t>
            </a:r>
            <a:r>
              <a:rPr lang="en-US" sz="2100" b="1" dirty="0" err="1">
                <a:latin typeface="Tahoma" panose="020B0604030504040204" pitchFamily="34" charset="0"/>
                <a:ea typeface="Tahoma" panose="020B0604030504040204" pitchFamily="34" charset="0"/>
                <a:cs typeface="Tahoma" panose="020B0604030504040204" pitchFamily="34" charset="0"/>
              </a:rPr>
              <a:t>Giannoula</a:t>
            </a:r>
            <a:r>
              <a:rPr lang="en-US" sz="2100" b="1"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System Software and Libraries for Sparse Computational Kernels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 PIM Architectures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Nika Mansouri </a:t>
            </a:r>
            <a:r>
              <a:rPr lang="en-US" sz="2100" dirty="0" err="1">
                <a:latin typeface="Tahoma" panose="020B0604030504040204" pitchFamily="34" charset="0"/>
                <a:ea typeface="Tahoma" panose="020B0604030504040204" pitchFamily="34" charset="0"/>
                <a:cs typeface="Tahoma" panose="020B0604030504040204" pitchFamily="34" charset="0"/>
              </a:rPr>
              <a:t>Ghiasi</a:t>
            </a:r>
            <a:r>
              <a:rPr lang="en-US" sz="2100" dirty="0">
                <a:latin typeface="Tahoma" panose="020B0604030504040204" pitchFamily="34" charset="0"/>
                <a:ea typeface="Tahoma" panose="020B0604030504040204" pitchFamily="34" charset="0"/>
                <a:cs typeface="Tahoma" panose="020B0604030504040204" pitchFamily="34" charset="0"/>
              </a:rPr>
              <a:t>:</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Storage-Centric Computing for Genomics and Metagenomics</a:t>
            </a:r>
          </a:p>
          <a:p>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Research Challenges for PIM &amp; Closing Remarks</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Rounded Rectangle 4">
            <a:extLst>
              <a:ext uri="{FF2B5EF4-FFF2-40B4-BE49-F238E27FC236}">
                <a16:creationId xmlns:a16="http://schemas.microsoft.com/office/drawing/2014/main" id="{B9C3E6E0-AB34-9522-2B18-8795F327D2CD}"/>
              </a:ext>
            </a:extLst>
          </p:cNvPr>
          <p:cNvSpPr/>
          <p:nvPr/>
        </p:nvSpPr>
        <p:spPr bwMode="auto">
          <a:xfrm>
            <a:off x="161354" y="5301208"/>
            <a:ext cx="8803134" cy="864096"/>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6" name="Picture 5" descr="safari.png">
            <a:extLst>
              <a:ext uri="{FF2B5EF4-FFF2-40B4-BE49-F238E27FC236}">
                <a16:creationId xmlns:a16="http://schemas.microsoft.com/office/drawing/2014/main" id="{D537C113-D641-F6CE-129A-32130042A3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1730985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82448"/>
            <a:ext cx="9144000" cy="175063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9E1D6BDB-6AE9-45BC-751C-6BB1CF562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62233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1403648" y="6525373"/>
            <a:ext cx="7241085" cy="4385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https://news.samsung.com/global/samsung-develops-industrys-first-high-bandwidth-memory-with-ai-processing-power</a:t>
            </a:r>
            <a:endPar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safari.png">
            <a:extLst>
              <a:ext uri="{FF2B5EF4-FFF2-40B4-BE49-F238E27FC236}">
                <a16:creationId xmlns:a16="http://schemas.microsoft.com/office/drawing/2014/main" id="{45E190A0-3444-01FC-4926-20B35620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742577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pic>
        <p:nvPicPr>
          <p:cNvPr id="5" name="Picture 4" descr="safari.png">
            <a:extLst>
              <a:ext uri="{FF2B5EF4-FFF2-40B4-BE49-F238E27FC236}">
                <a16:creationId xmlns:a16="http://schemas.microsoft.com/office/drawing/2014/main" id="{FC9643C4-4296-CFEC-B523-1529DE3DE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pic>
        <p:nvPicPr>
          <p:cNvPr id="7" name="Picture 6" descr="safari.png">
            <a:extLst>
              <a:ext uri="{FF2B5EF4-FFF2-40B4-BE49-F238E27FC236}">
                <a16:creationId xmlns:a16="http://schemas.microsoft.com/office/drawing/2014/main" id="{0B10A55E-097B-88A8-F305-1803AEB81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pic>
        <p:nvPicPr>
          <p:cNvPr id="5" name="Picture 4" descr="safari.png">
            <a:extLst>
              <a:ext uri="{FF2B5EF4-FFF2-40B4-BE49-F238E27FC236}">
                <a16:creationId xmlns:a16="http://schemas.microsoft.com/office/drawing/2014/main" id="{1464415B-B67D-87B0-A28E-9DFC802E2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6" name="Picture 5" descr="safari.png">
            <a:extLst>
              <a:ext uri="{FF2B5EF4-FFF2-40B4-BE49-F238E27FC236}">
                <a16:creationId xmlns:a16="http://schemas.microsoft.com/office/drawing/2014/main" id="{D7799175-AE01-C541-3153-4E9D9F4A5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pic>
        <p:nvPicPr>
          <p:cNvPr id="5" name="Picture 4" descr="safari.png">
            <a:extLst>
              <a:ext uri="{FF2B5EF4-FFF2-40B4-BE49-F238E27FC236}">
                <a16:creationId xmlns:a16="http://schemas.microsoft.com/office/drawing/2014/main" id="{B7C4B4A4-026F-F38B-3272-13A7D00A4F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60092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80</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5" name="Picture 4" descr="safari.png">
            <a:extLst>
              <a:ext uri="{FF2B5EF4-FFF2-40B4-BE49-F238E27FC236}">
                <a16:creationId xmlns:a16="http://schemas.microsoft.com/office/drawing/2014/main" id="{4B6B5611-AD21-97F3-E7AA-D6D21B4F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81</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5" name="TextBox 4">
            <a:extLst>
              <a:ext uri="{FF2B5EF4-FFF2-40B4-BE49-F238E27FC236}">
                <a16:creationId xmlns:a16="http://schemas.microsoft.com/office/drawing/2014/main" id="{7B340072-82B4-570C-CF74-B074DA9DA94F}"/>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6" name="Picture 5" descr="safari.png">
            <a:extLst>
              <a:ext uri="{FF2B5EF4-FFF2-40B4-BE49-F238E27FC236}">
                <a16:creationId xmlns:a16="http://schemas.microsoft.com/office/drawing/2014/main" id="{D5AA0D87-0F7C-A96E-BF00-56FF7A20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82</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 name="TextBox 4">
            <a:extLst>
              <a:ext uri="{FF2B5EF4-FFF2-40B4-BE49-F238E27FC236}">
                <a16:creationId xmlns:a16="http://schemas.microsoft.com/office/drawing/2014/main" id="{2F9F671F-F57F-EE35-177E-B3A0DCD0F9DC}"/>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7" name="Picture 6" descr="safari.png">
            <a:extLst>
              <a:ext uri="{FF2B5EF4-FFF2-40B4-BE49-F238E27FC236}">
                <a16:creationId xmlns:a16="http://schemas.microsoft.com/office/drawing/2014/main" id="{02B7F9D5-12B9-1778-76F4-3FFD203FB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83</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a:t>
            </a:r>
            <a:r>
              <a:rPr lang="en-US" sz="3800" dirty="0" err="1"/>
              <a:t>hynix</a:t>
            </a:r>
            <a:r>
              <a:rPr lang="en-US" sz="3800" dirty="0"/>
              <a:t> </a:t>
            </a:r>
            <a:r>
              <a:rPr lang="en-US" sz="3800" dirty="0" err="1"/>
              <a:t>AiM</a:t>
            </a:r>
            <a:r>
              <a:rPr lang="en-US" sz="3800" dirty="0"/>
              <a:t>: Chip Implementation (2022)</a:t>
            </a:r>
          </a:p>
        </p:txBody>
      </p:sp>
      <p:pic>
        <p:nvPicPr>
          <p:cNvPr id="2" name="Picture 1" descr="safari.png">
            <a:extLst>
              <a:ext uri="{FF2B5EF4-FFF2-40B4-BE49-F238E27FC236}">
                <a16:creationId xmlns:a16="http://schemas.microsoft.com/office/drawing/2014/main" id="{6A945DD6-9561-F0D9-3F05-BB365660C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2532003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2"/>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3"/>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4"/>
          <a:stretch>
            <a:fillRect/>
          </a:stretch>
        </p:blipFill>
        <p:spPr>
          <a:xfrm>
            <a:off x="5583238" y="4767911"/>
            <a:ext cx="3255962" cy="1404289"/>
          </a:xfrm>
          <a:prstGeom prst="rect">
            <a:avLst/>
          </a:prstGeom>
        </p:spPr>
      </p:pic>
      <p:sp>
        <p:nvSpPr>
          <p:cNvPr id="6" name="TextBox 5">
            <a:hlinkClick r:id="rId5"/>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industry: Samsung HBM-PIM, SK </a:t>
              </a:r>
              <a:r>
                <a:rPr lang="en-US" sz="2000" kern="0" dirty="0" err="1">
                  <a:latin typeface="Tahoma"/>
                  <a:ea typeface="ヒラギノ角ゴ Pro W3" pitchFamily="-108" charset="-128"/>
                  <a:cs typeface="ヒラギノ角ゴ Pro W3" pitchFamily="-108" charset="-128"/>
                </a:rPr>
                <a:t>hynix</a:t>
              </a:r>
              <a:r>
                <a:rPr lang="en-US" sz="2000" kern="0" dirty="0">
                  <a:latin typeface="Tahoma"/>
                  <a:ea typeface="ヒラギノ角ゴ Pro W3" pitchFamily="-108" charset="-128"/>
                  <a:cs typeface="ヒラギノ角ゴ Pro W3" pitchFamily="-108" charset="-128"/>
                </a:rPr>
                <a:t> </a:t>
              </a:r>
              <a:r>
                <a:rPr lang="en-US" sz="2000" kern="0" dirty="0" err="1">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11386"/>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descr="safari.png">
            <a:extLst>
              <a:ext uri="{FF2B5EF4-FFF2-40B4-BE49-F238E27FC236}">
                <a16:creationId xmlns:a16="http://schemas.microsoft.com/office/drawing/2014/main" id="{BC562A91-9CC8-2B1D-C08B-28817795B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6627935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Dionysios</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Diamantopoulos, Christoph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Hagleitner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and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30th International Conference on Field-Programmable Logic and Applications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FPL</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Gothenburg, Sweden, September 2020.</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736E206-18AA-76D7-96E0-FCEFB050D22D}"/>
              </a:ext>
            </a:extLst>
          </p:cNvPr>
          <p:cNvPicPr>
            <a:picLocks noChangeAspect="1"/>
          </p:cNvPicPr>
          <p:nvPr/>
        </p:nvPicPr>
        <p:blipFill rotWithShape="1">
          <a:blip r:embed="rId5">
            <a:extLst>
              <a:ext uri="{28A0092B-C50C-407E-A947-70E740481C1C}">
                <a14:useLocalDpi xmlns:a14="http://schemas.microsoft.com/office/drawing/2010/main" val="0"/>
              </a:ext>
            </a:extLst>
          </a:blip>
          <a:srcRect t="21728"/>
          <a:stretch/>
        </p:blipFill>
        <p:spPr>
          <a:xfrm>
            <a:off x="46646" y="3774319"/>
            <a:ext cx="8989850" cy="1800200"/>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Image">
            <a:extLst>
              <a:ext uri="{FF2B5EF4-FFF2-40B4-BE49-F238E27FC236}">
                <a16:creationId xmlns:a16="http://schemas.microsoft.com/office/drawing/2014/main" id="{A799E9B0-E9D2-48BC-BD2C-140F69227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t="11994" r="7401" b="14234"/>
          <a:stretch/>
        </p:blipFill>
        <p:spPr bwMode="auto">
          <a:xfrm>
            <a:off x="4983898" y="1654208"/>
            <a:ext cx="3073288" cy="1817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IT Infrastructure Blog"/>
          <p:cNvPicPr>
            <a:picLocks noChangeAspect="1" noChangeArrowheads="1"/>
          </p:cNvPicPr>
          <p:nvPr/>
        </p:nvPicPr>
        <p:blipFill rotWithShape="1">
          <a:blip r:embed="rId4">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lstStyle/>
          <a:p>
            <a:r>
              <a:rPr lang="en-US" dirty="0"/>
              <a:t>Heterogeneous System: CPU+FPGA</a:t>
            </a:r>
          </a:p>
        </p:txBody>
      </p:sp>
      <p:sp>
        <p:nvSpPr>
          <p:cNvPr id="4" name="Rectangle 3">
            <a:extLst>
              <a:ext uri="{FF2B5EF4-FFF2-40B4-BE49-F238E27FC236}">
                <a16:creationId xmlns:a16="http://schemas.microsoft.com/office/drawing/2014/main" id="{046A7CE0-CA50-4E29-ACDC-6F6FF42444B3}"/>
              </a:ext>
            </a:extLst>
          </p:cNvPr>
          <p:cNvSpPr/>
          <p:nvPr/>
        </p:nvSpPr>
        <p:spPr>
          <a:xfrm>
            <a:off x="1120532" y="3367434"/>
            <a:ext cx="3137693" cy="461665"/>
          </a:xfrm>
          <a:prstGeom prst="rect">
            <a:avLst/>
          </a:prstGeom>
        </p:spPr>
        <p:txBody>
          <a:bodyPr wrap="square">
            <a:spAutoFit/>
          </a:bodyPr>
          <a:lstStyle/>
          <a:p>
            <a:r>
              <a:rPr lang="en-US" sz="2400" b="1" dirty="0">
                <a:solidFill>
                  <a:srgbClr val="264478"/>
                </a:solidFill>
                <a:latin typeface="Garamond" panose="02020404030301010803" pitchFamily="18" charset="0"/>
              </a:rPr>
              <a:t>POWER9 AC922</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5174965" y="3382332"/>
            <a:ext cx="3683942" cy="1200329"/>
          </a:xfrm>
          <a:prstGeom prst="rect">
            <a:avLst/>
          </a:prstGeom>
        </p:spPr>
        <p:txBody>
          <a:bodyPr wrap="square">
            <a:spAutoFit/>
          </a:bodyPr>
          <a:lstStyle/>
          <a:p>
            <a:r>
              <a:rPr lang="en-US" sz="2400" b="1" dirty="0">
                <a:solidFill>
                  <a:srgbClr val="264478"/>
                </a:solidFill>
                <a:latin typeface="Garamond" panose="02020404030301010803" pitchFamily="18" charset="0"/>
              </a:rPr>
              <a:t>DDR4-based AD9V3 board</a:t>
            </a:r>
          </a:p>
          <a:p>
            <a:endParaRPr lang="en-US" sz="240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b="1" i="1" dirty="0"/>
              <a:t>CAPI2</a:t>
            </a:r>
            <a:endParaRPr lang="en-US" sz="1500" b="1" i="1" dirty="0"/>
          </a:p>
        </p:txBody>
      </p:sp>
      <p:sp>
        <p:nvSpPr>
          <p:cNvPr id="7" name="TextBox 6"/>
          <p:cNvSpPr txBox="1"/>
          <p:nvPr/>
        </p:nvSpPr>
        <p:spPr>
          <a:xfrm>
            <a:off x="6978912" y="3081832"/>
            <a:ext cx="1560042" cy="300082"/>
          </a:xfrm>
          <a:prstGeom prst="rect">
            <a:avLst/>
          </a:prstGeom>
          <a:noFill/>
        </p:spPr>
        <p:txBody>
          <a:bodyPr wrap="none" rtlCol="0">
            <a:spAutoFit/>
          </a:bodyPr>
          <a:lstStyle/>
          <a:p>
            <a:r>
              <a:rPr lang="en-US" sz="1350" b="1" dirty="0">
                <a:latin typeface="Garamond" panose="02020404030301010803" pitchFamily="18" charset="0"/>
              </a:rPr>
              <a:t>Source: </a:t>
            </a:r>
            <a:r>
              <a:rPr lang="en-US" sz="1350" b="1" dirty="0" err="1">
                <a:latin typeface="Garamond" panose="02020404030301010803" pitchFamily="18" charset="0"/>
              </a:rPr>
              <a:t>AlphaData</a:t>
            </a:r>
            <a:endParaRPr lang="en-US" sz="1350" b="1" dirty="0">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r>
              <a:rPr lang="en-US" sz="1350" b="1" dirty="0">
                <a:latin typeface="Garamond" panose="02020404030301010803" pitchFamily="18" charset="0"/>
              </a:rPr>
              <a:t>Source: IBM</a:t>
            </a:r>
          </a:p>
        </p:txBody>
      </p:sp>
      <p:sp>
        <p:nvSpPr>
          <p:cNvPr id="16"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88</a:t>
            </a:fld>
            <a:endParaRPr lang="en-US" dirty="0"/>
          </a:p>
        </p:txBody>
      </p:sp>
      <p:sp>
        <p:nvSpPr>
          <p:cNvPr id="22" name="Content Placeholder 2">
            <a:extLst>
              <a:ext uri="{FF2B5EF4-FFF2-40B4-BE49-F238E27FC236}">
                <a16:creationId xmlns:a16="http://schemas.microsoft.com/office/drawing/2014/main" id="{CAA5A6EF-811F-4E45-957F-E7E906751984}"/>
              </a:ext>
            </a:extLst>
          </p:cNvPr>
          <p:cNvSpPr>
            <a:spLocks noGrp="1"/>
          </p:cNvSpPr>
          <p:nvPr>
            <p:ph idx="1"/>
          </p:nvPr>
        </p:nvSpPr>
        <p:spPr>
          <a:xfrm>
            <a:off x="3653175" y="4718686"/>
            <a:ext cx="4839613" cy="959868"/>
          </a:xfrm>
        </p:spPr>
        <p:txBody>
          <a:bodyPr>
            <a:normAutofit fontScale="92500" lnSpcReduction="20000"/>
          </a:bodyPr>
          <a:lstStyle/>
          <a:p>
            <a:pPr marL="342900" lvl="1" indent="0">
              <a:buNone/>
            </a:pPr>
            <a:r>
              <a:rPr lang="en-US" sz="1800" b="1" dirty="0"/>
              <a:t>		2. DDR4-based board AD9V3</a:t>
            </a:r>
          </a:p>
          <a:p>
            <a:pPr marL="342900" lvl="1" indent="0">
              <a:buNone/>
            </a:pPr>
            <a:r>
              <a:rPr lang="en-US" sz="1500" dirty="0"/>
              <a:t>		Xilinx </a:t>
            </a:r>
            <a:r>
              <a:rPr lang="en-US" sz="1500" dirty="0" err="1"/>
              <a:t>Virtex</a:t>
            </a:r>
            <a:r>
              <a:rPr lang="en-US" sz="1500" dirty="0"/>
              <a:t> </a:t>
            </a:r>
            <a:r>
              <a:rPr lang="en-US" sz="1500" dirty="0" err="1"/>
              <a:t>Ultrascale</a:t>
            </a:r>
            <a:r>
              <a:rPr lang="en-US" sz="1500" dirty="0"/>
              <a:t>+™ XCVU3P-2</a:t>
            </a:r>
            <a:endParaRPr lang="en-US" sz="1500" b="1" dirty="0"/>
          </a:p>
          <a:p>
            <a:pPr marL="0" indent="0">
              <a:buNone/>
            </a:pPr>
            <a:endParaRPr lang="en-US" sz="1500" dirty="0"/>
          </a:p>
        </p:txBody>
      </p:sp>
      <p:sp>
        <p:nvSpPr>
          <p:cNvPr id="23" name="Content Placeholder 2">
            <a:extLst>
              <a:ext uri="{FF2B5EF4-FFF2-40B4-BE49-F238E27FC236}">
                <a16:creationId xmlns:a16="http://schemas.microsoft.com/office/drawing/2014/main" id="{CAA5A6EF-811F-4E45-957F-E7E906751984}"/>
              </a:ext>
            </a:extLst>
          </p:cNvPr>
          <p:cNvSpPr txBox="1">
            <a:spLocks/>
          </p:cNvSpPr>
          <p:nvPr/>
        </p:nvSpPr>
        <p:spPr>
          <a:xfrm>
            <a:off x="501533" y="4479729"/>
            <a:ext cx="5265933" cy="9598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a:t>We evaluate two POWER9+FPGA systems:</a:t>
            </a:r>
          </a:p>
          <a:p>
            <a:pPr marL="342900" lvl="1" indent="0">
              <a:lnSpc>
                <a:spcPct val="100000"/>
              </a:lnSpc>
              <a:buNone/>
            </a:pPr>
            <a:r>
              <a:rPr lang="en-US" sz="1800" b="1"/>
              <a:t>1. HBM-based board AD9H7		</a:t>
            </a:r>
          </a:p>
          <a:p>
            <a:pPr marL="342900" lvl="1" indent="0">
              <a:buNone/>
            </a:pPr>
            <a:r>
              <a:rPr lang="en-US" sz="1500"/>
              <a:t>Xilinx Virtex Ultrascale+™ XCVU37P-2		</a:t>
            </a:r>
            <a:endParaRPr lang="en-US" sz="1500" dirty="0"/>
          </a:p>
        </p:txBody>
      </p:sp>
      <p:sp>
        <p:nvSpPr>
          <p:cNvPr id="3" name="Slide Number Placeholder 3">
            <a:extLst>
              <a:ext uri="{FF2B5EF4-FFF2-40B4-BE49-F238E27FC236}">
                <a16:creationId xmlns:a16="http://schemas.microsoft.com/office/drawing/2014/main" id="{B1A08D90-B6DF-D314-E404-D3C493F9B00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90327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NERO Design Flow</a:t>
            </a:r>
          </a:p>
        </p:txBody>
      </p:sp>
      <p:sp>
        <p:nvSpPr>
          <p:cNvPr id="11"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89</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792"/>
            <a:ext cx="8986838" cy="4168132"/>
          </a:xfrm>
          <a:prstGeom prst="rect">
            <a:avLst/>
          </a:prstGeom>
        </p:spPr>
      </p:pic>
      <p:sp>
        <p:nvSpPr>
          <p:cNvPr id="3" name="Slide Number Placeholder 3">
            <a:extLst>
              <a:ext uri="{FF2B5EF4-FFF2-40B4-BE49-F238E27FC236}">
                <a16:creationId xmlns:a16="http://schemas.microsoft.com/office/drawing/2014/main" id="{A32E9FFD-F841-2D1A-B126-B1A302FF3541}"/>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578933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pic>
        <p:nvPicPr>
          <p:cNvPr id="5" name="Picture 4" descr="safari.png">
            <a:extLst>
              <a:ext uri="{FF2B5EF4-FFF2-40B4-BE49-F238E27FC236}">
                <a16:creationId xmlns:a16="http://schemas.microsoft.com/office/drawing/2014/main" id="{6FAB9161-B1EB-949F-0CA1-DAA6AB776FC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84213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98092" y="1413950"/>
            <a:ext cx="2906886"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Horizontal Diffusion</a:t>
            </a:r>
          </a:p>
        </p:txBody>
      </p:sp>
      <p:sp>
        <p:nvSpPr>
          <p:cNvPr id="19" name="TextBox 18"/>
          <p:cNvSpPr txBox="1"/>
          <p:nvPr/>
        </p:nvSpPr>
        <p:spPr>
          <a:xfrm>
            <a:off x="1408339" y="1413949"/>
            <a:ext cx="2565382"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Vertical Advection</a:t>
            </a:r>
          </a:p>
        </p:txBody>
      </p:sp>
      <p:sp>
        <p:nvSpPr>
          <p:cNvPr id="2" name="Title 1">
            <a:extLst>
              <a:ext uri="{FF2B5EF4-FFF2-40B4-BE49-F238E27FC236}">
                <a16:creationId xmlns:a16="http://schemas.microsoft.com/office/drawing/2014/main" id="{7EB0319E-E1CD-47FA-8A28-180D5AB280FC}"/>
              </a:ext>
            </a:extLst>
          </p:cNvPr>
          <p:cNvSpPr>
            <a:spLocks noGrp="1"/>
          </p:cNvSpPr>
          <p:nvPr>
            <p:ph type="title"/>
          </p:nvPr>
        </p:nvSpPr>
        <p:spPr/>
        <p:txBody>
          <a:bodyPr/>
          <a:lstStyle/>
          <a:p>
            <a:r>
              <a:rPr lang="en-US" dirty="0"/>
              <a:t>NERO Performance Analysis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 r="-1074"/>
          <a:stretch/>
        </p:blipFill>
        <p:spPr>
          <a:xfrm>
            <a:off x="368746" y="1771028"/>
            <a:ext cx="8318054" cy="3050102"/>
          </a:xfrm>
          <a:prstGeom prst="rect">
            <a:avLst/>
          </a:prstGeom>
        </p:spPr>
      </p:pic>
      <p:sp>
        <p:nvSpPr>
          <p:cNvPr id="30" name="Oval 29"/>
          <p:cNvSpPr/>
          <p:nvPr/>
        </p:nvSpPr>
        <p:spPr>
          <a:xfrm>
            <a:off x="1768693" y="3202054"/>
            <a:ext cx="247763" cy="29203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c 30"/>
          <p:cNvSpPr/>
          <p:nvPr/>
        </p:nvSpPr>
        <p:spPr>
          <a:xfrm rot="12680520">
            <a:off x="979436" y="3423259"/>
            <a:ext cx="2246379" cy="581402"/>
          </a:xfrm>
          <a:prstGeom prst="arc">
            <a:avLst>
              <a:gd name="adj1" fmla="val 11837840"/>
              <a:gd name="adj2" fmla="val 21499212"/>
            </a:avLst>
          </a:prstGeom>
          <a:ln w="57150">
            <a:solidFill>
              <a:srgbClr val="0070C0"/>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A6BA7AB-B09E-4C11-BA93-BC8ADAFA3CDC}"/>
              </a:ext>
            </a:extLst>
          </p:cNvPr>
          <p:cNvSpPr/>
          <p:nvPr/>
        </p:nvSpPr>
        <p:spPr>
          <a:xfrm>
            <a:off x="1" y="4941541"/>
            <a:ext cx="9143999" cy="1221530"/>
          </a:xfrm>
          <a:prstGeom prst="rect">
            <a:avLst/>
          </a:prstGeom>
          <a:solidFill>
            <a:srgbClr val="49702E"/>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NERO is 4.2x and 8.3x faster than </a:t>
            </a:r>
          </a:p>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a complete POWER9 socket</a:t>
            </a:r>
          </a:p>
        </p:txBody>
      </p:sp>
      <p:sp>
        <p:nvSpPr>
          <p:cNvPr id="17"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90</a:t>
            </a:fld>
            <a:endParaRPr lang="en-US" dirty="0"/>
          </a:p>
        </p:txBody>
      </p:sp>
      <p:sp>
        <p:nvSpPr>
          <p:cNvPr id="3" name="Slide Number Placeholder 3">
            <a:extLst>
              <a:ext uri="{FF2B5EF4-FFF2-40B4-BE49-F238E27FC236}">
                <a16:creationId xmlns:a16="http://schemas.microsoft.com/office/drawing/2014/main" id="{18B928FD-AD98-B04B-A882-31658581CB1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60661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36882"/>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20106"/>
            <a:ext cx="9144000" cy="161561"/>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547BE477-6A28-C99A-025F-F4EB977BC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043348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6" name="TextBox 15">
            <a:extLst>
              <a:ext uri="{FF2B5EF4-FFF2-40B4-BE49-F238E27FC236}">
                <a16:creationId xmlns:a16="http://schemas.microsoft.com/office/drawing/2014/main" id="{0C450CF6-3385-024A-B2B2-719A2C17BE5E}"/>
              </a:ext>
            </a:extLst>
          </p:cNvPr>
          <p:cNvSpPr txBox="1"/>
          <p:nvPr/>
        </p:nvSpPr>
        <p:spPr>
          <a:xfrm>
            <a:off x="1259632" y="6528003"/>
            <a:ext cx="7112208" cy="261610"/>
          </a:xfrm>
          <a:prstGeom prst="rect">
            <a:avLst/>
          </a:prstGeom>
          <a:noFill/>
        </p:spPr>
        <p:txBody>
          <a:bodyPr wrap="square" rtlCol="0">
            <a:spAutoFit/>
          </a:bodyPr>
          <a:lstStyle/>
          <a:p>
            <a:pPr lvl="0">
              <a:defRPr/>
            </a:pPr>
            <a:r>
              <a:rPr lang="en-US" sz="1100" dirty="0">
                <a:solidFill>
                  <a:srgbClr val="0432FF"/>
                </a:solidFill>
                <a:hlinkClick r:id="rId3">
                  <a:extLst>
                    <a:ext uri="{A12FA001-AC4F-418D-AE19-62706E023703}">
                      <ahyp:hlinkClr xmlns:ahyp="http://schemas.microsoft.com/office/drawing/2018/hyperlinkcolor" val="tx"/>
                    </a:ext>
                  </a:extLst>
                </a:hlinkClick>
              </a:rPr>
              <a:t>https://news.samsung.com/global/samsung-brings-in-memory-processing-power-to-wider-range-of-applications</a:t>
            </a:r>
            <a:endParaRPr lang="en-US" sz="1100" dirty="0">
              <a:solidFill>
                <a:srgbClr val="0432FF"/>
              </a:solidFill>
            </a:endParaRPr>
          </a:p>
        </p:txBody>
      </p:sp>
      <p:pic>
        <p:nvPicPr>
          <p:cNvPr id="7" name="Picture 6">
            <a:extLst>
              <a:ext uri="{FF2B5EF4-FFF2-40B4-BE49-F238E27FC236}">
                <a16:creationId xmlns:a16="http://schemas.microsoft.com/office/drawing/2014/main" id="{C78CE800-14E4-5B4B-A12C-F8D3DCE9D4BF}"/>
              </a:ext>
            </a:extLst>
          </p:cNvPr>
          <p:cNvPicPr>
            <a:picLocks noChangeAspect="1"/>
          </p:cNvPicPr>
          <p:nvPr/>
        </p:nvPicPr>
        <p:blipFill>
          <a:blip r:embed="rId4"/>
          <a:stretch>
            <a:fillRect/>
          </a:stretch>
        </p:blipFill>
        <p:spPr>
          <a:xfrm>
            <a:off x="3350558" y="2209800"/>
            <a:ext cx="5793442" cy="4191000"/>
          </a:xfrm>
          <a:prstGeom prst="rect">
            <a:avLst/>
          </a:prstGeom>
        </p:spPr>
      </p:pic>
      <p:pic>
        <p:nvPicPr>
          <p:cNvPr id="6" name="Picture 5">
            <a:extLst>
              <a:ext uri="{FF2B5EF4-FFF2-40B4-BE49-F238E27FC236}">
                <a16:creationId xmlns:a16="http://schemas.microsoft.com/office/drawing/2014/main" id="{BCA2FBD6-7560-7C41-9F5A-2F8DF981A1D3}"/>
              </a:ext>
            </a:extLst>
          </p:cNvPr>
          <p:cNvPicPr>
            <a:picLocks noChangeAspect="1"/>
          </p:cNvPicPr>
          <p:nvPr/>
        </p:nvPicPr>
        <p:blipFill>
          <a:blip r:embed="rId5"/>
          <a:stretch>
            <a:fillRect/>
          </a:stretch>
        </p:blipFill>
        <p:spPr>
          <a:xfrm>
            <a:off x="206963" y="990600"/>
            <a:ext cx="3755438" cy="2495072"/>
          </a:xfrm>
          <a:prstGeom prst="rect">
            <a:avLst/>
          </a:prstGeom>
        </p:spPr>
      </p:pic>
      <p:sp>
        <p:nvSpPr>
          <p:cNvPr id="8" name="Rectangle 7">
            <a:extLst>
              <a:ext uri="{FF2B5EF4-FFF2-40B4-BE49-F238E27FC236}">
                <a16:creationId xmlns:a16="http://schemas.microsoft.com/office/drawing/2014/main" id="{44123FB0-1ABA-0246-93E1-1BFB938E1D88}"/>
              </a:ext>
            </a:extLst>
          </p:cNvPr>
          <p:cNvSpPr/>
          <p:nvPr/>
        </p:nvSpPr>
        <p:spPr bwMode="auto">
          <a:xfrm>
            <a:off x="7228840" y="5603240"/>
            <a:ext cx="1143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5E99CBE2-14C1-5742-8BE7-4CDDF39E2C56}"/>
              </a:ext>
            </a:extLst>
          </p:cNvPr>
          <p:cNvSpPr/>
          <p:nvPr/>
        </p:nvSpPr>
        <p:spPr bwMode="auto">
          <a:xfrm>
            <a:off x="4028440" y="5730240"/>
            <a:ext cx="612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63BCE77A-F067-0242-ABEB-1B931D9ECF0C}"/>
              </a:ext>
            </a:extLst>
          </p:cNvPr>
          <p:cNvSpPr/>
          <p:nvPr/>
        </p:nvSpPr>
        <p:spPr bwMode="auto">
          <a:xfrm>
            <a:off x="5598160" y="5735320"/>
            <a:ext cx="2448000" cy="108000"/>
          </a:xfrm>
          <a:prstGeom prst="rect">
            <a:avLst/>
          </a:prstGeom>
          <a:solidFill>
            <a:srgbClr val="00B05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29AFE0B-1D6A-2141-B1ED-146A0221ADA4}"/>
              </a:ext>
            </a:extLst>
          </p:cNvPr>
          <p:cNvSpPr/>
          <p:nvPr/>
        </p:nvSpPr>
        <p:spPr bwMode="auto">
          <a:xfrm>
            <a:off x="4632960" y="6228080"/>
            <a:ext cx="1476000" cy="108000"/>
          </a:xfrm>
          <a:prstGeom prst="rect">
            <a:avLst/>
          </a:prstGeom>
          <a:solidFill>
            <a:schemeClr val="accent1">
              <a:lumMod val="60000"/>
              <a:lumOff val="40000"/>
              <a:alpha val="34902"/>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3" name="Picture 2" descr="safari.png">
            <a:extLst>
              <a:ext uri="{FF2B5EF4-FFF2-40B4-BE49-F238E27FC236}">
                <a16:creationId xmlns:a16="http://schemas.microsoft.com/office/drawing/2014/main" id="{A0F999EF-9B78-7C66-B1E1-2CDEFAC1A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46667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DIMM-based 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F78E3389-0D27-0E32-0CFF-368DAE4E3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8704187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2"/>
          <a:stretch>
            <a:fillRect/>
          </a:stretch>
        </p:blipFill>
        <p:spPr>
          <a:xfrm>
            <a:off x="2362200" y="933680"/>
            <a:ext cx="4419600" cy="2342920"/>
          </a:xfrm>
          <a:prstGeom prst="rect">
            <a:avLst/>
          </a:prstGeom>
        </p:spPr>
      </p:pic>
      <p:sp>
        <p:nvSpPr>
          <p:cNvPr id="13" name="Rounded Rectangle 12">
            <a:extLst>
              <a:ext uri="{FF2B5EF4-FFF2-40B4-BE49-F238E27FC236}">
                <a16:creationId xmlns:a16="http://schemas.microsoft.com/office/drawing/2014/main" id="{4944E482-90F7-6346-AE5C-963330FC5E39}"/>
              </a:ext>
            </a:extLst>
          </p:cNvPr>
          <p:cNvSpPr/>
          <p:nvPr/>
        </p:nvSpPr>
        <p:spPr>
          <a:xfrm>
            <a:off x="1768327" y="3368802"/>
            <a:ext cx="5699273" cy="974598"/>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Tahoma" panose="020B0604030504040204" pitchFamily="34" charset="0"/>
                <a:ea typeface="Tahoma" panose="020B0604030504040204" pitchFamily="34" charset="0"/>
                <a:cs typeface="Tahoma" panose="020B0604030504040204" pitchFamily="34" charset="0"/>
              </a:rPr>
              <a:t>FPGA board with standard DIMM interface</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It serves as a real-system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near-memory processing implementation</a:t>
            </a:r>
          </a:p>
        </p:txBody>
      </p:sp>
      <p:sp>
        <p:nvSpPr>
          <p:cNvPr id="14" name="Slide Number Placeholder 3">
            <a:extLst>
              <a:ext uri="{FF2B5EF4-FFF2-40B4-BE49-F238E27FC236}">
                <a16:creationId xmlns:a16="http://schemas.microsoft.com/office/drawing/2014/main" id="{BABE66DC-D7E9-9C47-9D65-4F7FFDC6568F}"/>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8FBEE96-3903-FC9E-C610-376E11057E6B}"/>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6AEDDD-1C6F-6039-5D30-1E2C4FB96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285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3"/>
          <a:stretch>
            <a:fillRect/>
          </a:stretch>
        </p:blipFill>
        <p:spPr>
          <a:xfrm>
            <a:off x="2362200" y="933680"/>
            <a:ext cx="4419600" cy="2342920"/>
          </a:xfrm>
          <a:prstGeom prst="rect">
            <a:avLst/>
          </a:prstGeom>
        </p:spPr>
      </p:pic>
      <p:pic>
        <p:nvPicPr>
          <p:cNvPr id="11" name="Picture 10">
            <a:extLst>
              <a:ext uri="{FF2B5EF4-FFF2-40B4-BE49-F238E27FC236}">
                <a16:creationId xmlns:a16="http://schemas.microsoft.com/office/drawing/2014/main" id="{A02E4754-EC6D-F04D-AE9E-6E8CB7B4BAC9}"/>
              </a:ext>
            </a:extLst>
          </p:cNvPr>
          <p:cNvPicPr>
            <a:picLocks noChangeAspect="1"/>
          </p:cNvPicPr>
          <p:nvPr/>
        </p:nvPicPr>
        <p:blipFill>
          <a:blip r:embed="rId4"/>
          <a:stretch>
            <a:fillRect/>
          </a:stretch>
        </p:blipFill>
        <p:spPr>
          <a:xfrm>
            <a:off x="1790700" y="3352800"/>
            <a:ext cx="5524500" cy="2140744"/>
          </a:xfrm>
          <a:prstGeom prst="rect">
            <a:avLst/>
          </a:prstGeom>
        </p:spPr>
      </p:pic>
      <p:sp>
        <p:nvSpPr>
          <p:cNvPr id="6" name="Rectangle 5">
            <a:extLst>
              <a:ext uri="{FF2B5EF4-FFF2-40B4-BE49-F238E27FC236}">
                <a16:creationId xmlns:a16="http://schemas.microsoft.com/office/drawing/2014/main" id="{93D57A04-D7FC-0E42-902A-18048D5601F5}"/>
              </a:ext>
            </a:extLst>
          </p:cNvPr>
          <p:cNvSpPr/>
          <p:nvPr/>
        </p:nvSpPr>
        <p:spPr>
          <a:xfrm>
            <a:off x="3155372" y="3647209"/>
            <a:ext cx="3016827" cy="644236"/>
          </a:xfrm>
          <a:prstGeom prst="rect">
            <a:avLst/>
          </a:pr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DB4E1D2-7319-BF48-8295-DC100B7F106C}"/>
              </a:ext>
            </a:extLst>
          </p:cNvPr>
          <p:cNvSpPr/>
          <p:nvPr/>
        </p:nvSpPr>
        <p:spPr>
          <a:xfrm>
            <a:off x="819097" y="5562600"/>
            <a:ext cx="7505806" cy="838200"/>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eaLnBrk="1" fontAlgn="auto" hangingPunct="1">
              <a:spcBef>
                <a:spcPts val="0"/>
              </a:spcBef>
              <a:spcAft>
                <a:spcPts val="0"/>
              </a:spcAft>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Two </a:t>
            </a:r>
            <a:r>
              <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rPr>
              <a:t>execution modes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non-acceleration mode</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acceleration mode (blocking)</a:t>
            </a:r>
            <a:endParaRPr lang="en-US" sz="1600" dirty="0">
              <a:solidFill>
                <a:srgbClr val="1982C3"/>
              </a:solidFill>
              <a:latin typeface="Tahoma" panose="020B0604030504040204" pitchFamily="34" charset="0"/>
              <a:ea typeface="Tahoma" panose="020B0604030504040204" pitchFamily="34" charset="0"/>
              <a:cs typeface="Tahoma" panose="020B0604030504040204" pitchFamily="34" charset="0"/>
            </a:endParaRPr>
          </a:p>
        </p:txBody>
      </p:sp>
      <p:sp>
        <p:nvSpPr>
          <p:cNvPr id="9" name="Slide Number Placeholder 3">
            <a:extLst>
              <a:ext uri="{FF2B5EF4-FFF2-40B4-BE49-F238E27FC236}">
                <a16:creationId xmlns:a16="http://schemas.microsoft.com/office/drawing/2014/main" id="{FE624B01-51F3-094F-8536-7097E4901DC8}"/>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F04F36-270F-7863-DA48-08F0DAE2426A}"/>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47B4C1-ED3D-D1EF-C4B6-771E28A3B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6045409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40884"/>
            <a:ext cx="8915400" cy="914400"/>
          </a:xfrm>
        </p:spPr>
        <p:txBody>
          <a:bodyPr/>
          <a:lstStyle/>
          <a:p>
            <a:r>
              <a:rPr lang="en-US" sz="3600" dirty="0"/>
              <a:t>Sparse Length Sum with </a:t>
            </a:r>
            <a:r>
              <a:rPr lang="en-US" sz="3600" dirty="0" err="1"/>
              <a:t>AxDIMM</a:t>
            </a:r>
            <a:r>
              <a:rPr lang="en-US" sz="3600" dirty="0"/>
              <a:t> </a:t>
            </a:r>
            <a:r>
              <a:rPr lang="en-US" sz="2400" dirty="0"/>
              <a:t>(IEEE Micro 2021)</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26426" y="6477000"/>
            <a:ext cx="3491149"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https://doi.org/10.1109/MM.2021.3097700</a:t>
            </a:r>
            <a:endParaRPr lang="en-US" sz="1400" dirty="0">
              <a:solidFill>
                <a:srgbClr val="0432FF"/>
              </a:solidFill>
            </a:endParaRPr>
          </a:p>
        </p:txBody>
      </p:sp>
      <p:pic>
        <p:nvPicPr>
          <p:cNvPr id="5" name="Picture 4">
            <a:extLst>
              <a:ext uri="{FF2B5EF4-FFF2-40B4-BE49-F238E27FC236}">
                <a16:creationId xmlns:a16="http://schemas.microsoft.com/office/drawing/2014/main" id="{4303CF7A-47DA-3845-9740-13E4DDA0B830}"/>
              </a:ext>
            </a:extLst>
          </p:cNvPr>
          <p:cNvPicPr>
            <a:picLocks noChangeAspect="1"/>
          </p:cNvPicPr>
          <p:nvPr/>
        </p:nvPicPr>
        <p:blipFill>
          <a:blip r:embed="rId3"/>
          <a:stretch>
            <a:fillRect/>
          </a:stretch>
        </p:blipFill>
        <p:spPr>
          <a:xfrm>
            <a:off x="139700" y="2131158"/>
            <a:ext cx="8864600" cy="2898042"/>
          </a:xfrm>
          <a:prstGeom prst="rect">
            <a:avLst/>
          </a:prstGeom>
        </p:spPr>
      </p:pic>
      <p:pic>
        <p:nvPicPr>
          <p:cNvPr id="8" name="Picture 7" descr="safari.png">
            <a:extLst>
              <a:ext uri="{FF2B5EF4-FFF2-40B4-BE49-F238E27FC236}">
                <a16:creationId xmlns:a16="http://schemas.microsoft.com/office/drawing/2014/main" id="{5533FFEF-A8CE-54B2-BAA0-754C2FF11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63192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88640"/>
            <a:ext cx="8915400" cy="914400"/>
          </a:xfrm>
        </p:spPr>
        <p:txBody>
          <a:bodyPr/>
          <a:lstStyle/>
          <a:p>
            <a:r>
              <a:rPr lang="en-US" sz="3600" dirty="0"/>
              <a:t>Sparse Length Sum with </a:t>
            </a:r>
            <a:r>
              <a:rPr lang="en-US" sz="3600" dirty="0" err="1"/>
              <a:t>AxDIMM</a:t>
            </a:r>
            <a:r>
              <a:rPr lang="en-US" sz="3600" dirty="0"/>
              <a:t> </a:t>
            </a:r>
            <a:r>
              <a:rPr lang="en-US" sz="2800" dirty="0"/>
              <a:t>(AICAS 2022)</a:t>
            </a:r>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456934" y="6477000"/>
            <a:ext cx="423013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https://doi.org/10.1109/AICAS54282.2022.9869896</a:t>
            </a:r>
            <a:endPar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ECC7C577-4445-224A-93FB-C1910644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924"/>
            <a:ext cx="9144000" cy="2154151"/>
          </a:xfrm>
          <a:prstGeom prst="rect">
            <a:avLst/>
          </a:prstGeom>
        </p:spPr>
      </p:pic>
      <p:pic>
        <p:nvPicPr>
          <p:cNvPr id="3" name="Picture 2" descr="safari.png">
            <a:extLst>
              <a:ext uri="{FF2B5EF4-FFF2-40B4-BE49-F238E27FC236}">
                <a16:creationId xmlns:a16="http://schemas.microsoft.com/office/drawing/2014/main" id="{D16FA673-659A-1308-96F9-FA9813774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0512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38336"/>
            <a:ext cx="8915400" cy="914400"/>
          </a:xfrm>
        </p:spPr>
        <p:txBody>
          <a:bodyPr/>
          <a:lstStyle/>
          <a:p>
            <a:r>
              <a:rPr lang="en-US" sz="3600" dirty="0"/>
              <a:t>Database Operations with </a:t>
            </a:r>
            <a:r>
              <a:rPr lang="en-US" sz="3600" dirty="0" err="1"/>
              <a:t>AxDIMM</a:t>
            </a:r>
            <a:r>
              <a:rPr lang="en-US" sz="3600" dirty="0"/>
              <a:t> </a:t>
            </a:r>
            <a:r>
              <a:rPr lang="en-US" sz="2400" dirty="0"/>
              <a:t>(</a:t>
            </a:r>
            <a:r>
              <a:rPr lang="en-US" sz="2400" dirty="0" err="1"/>
              <a:t>DaMoN</a:t>
            </a:r>
            <a:r>
              <a:rPr lang="en-US" sz="2400" dirty="0"/>
              <a:t> 2022)</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51273" y="6477000"/>
            <a:ext cx="3441455"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https://doi.org/10.1145/3533737.3535093</a:t>
            </a:r>
            <a:endParaRPr lang="en-US" sz="1400" dirty="0">
              <a:solidFill>
                <a:srgbClr val="0432FF"/>
              </a:solidFill>
            </a:endParaRPr>
          </a:p>
        </p:txBody>
      </p:sp>
      <p:pic>
        <p:nvPicPr>
          <p:cNvPr id="5" name="Picture 4">
            <a:extLst>
              <a:ext uri="{FF2B5EF4-FFF2-40B4-BE49-F238E27FC236}">
                <a16:creationId xmlns:a16="http://schemas.microsoft.com/office/drawing/2014/main" id="{8DC4B562-98F1-234A-8BC8-06487B76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 y="1295400"/>
            <a:ext cx="8632122" cy="4572000"/>
          </a:xfrm>
          <a:prstGeom prst="rect">
            <a:avLst/>
          </a:prstGeom>
        </p:spPr>
      </p:pic>
      <p:pic>
        <p:nvPicPr>
          <p:cNvPr id="3" name="Picture 2" descr="safari.png">
            <a:extLst>
              <a:ext uri="{FF2B5EF4-FFF2-40B4-BE49-F238E27FC236}">
                <a16:creationId xmlns:a16="http://schemas.microsoft.com/office/drawing/2014/main" id="{2F901EFB-144D-577F-4F2B-6C571ADC4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893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1648" y="6538972"/>
            <a:ext cx="23407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https://youtu.be/SXdzQZAKG-Y</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A0C7ABF-BD5C-0242-BEA4-46E54827B9EC}"/>
              </a:ext>
            </a:extLst>
          </p:cNvPr>
          <p:cNvPicPr>
            <a:picLocks noChangeAspect="1"/>
          </p:cNvPicPr>
          <p:nvPr/>
        </p:nvPicPr>
        <p:blipFill>
          <a:blip r:embed="rId3"/>
          <a:stretch>
            <a:fillRect/>
          </a:stretch>
        </p:blipFill>
        <p:spPr>
          <a:xfrm>
            <a:off x="840940" y="914400"/>
            <a:ext cx="7462121" cy="5492737"/>
          </a:xfrm>
          <a:prstGeom prst="rect">
            <a:avLst/>
          </a:prstGeom>
        </p:spPr>
      </p:pic>
      <p:pic>
        <p:nvPicPr>
          <p:cNvPr id="3" name="Picture 2" descr="safari.png">
            <a:extLst>
              <a:ext uri="{FF2B5EF4-FFF2-40B4-BE49-F238E27FC236}">
                <a16:creationId xmlns:a16="http://schemas.microsoft.com/office/drawing/2014/main" id="{AF45D228-801B-A6A5-BF9E-6459E2342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1013924"/>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336725</TotalTime>
  <Words>7933</Words>
  <Application>Microsoft Macintosh PowerPoint</Application>
  <PresentationFormat>On-screen Show (4:3)</PresentationFormat>
  <Paragraphs>1301</Paragraphs>
  <Slides>113</Slides>
  <Notes>52</Notes>
  <HiddenSlides>0</HiddenSlides>
  <MMClips>0</MMClips>
  <ScaleCrop>false</ScaleCrop>
  <HeadingPairs>
    <vt:vector size="6" baseType="variant">
      <vt:variant>
        <vt:lpstr>Fonts Used</vt:lpstr>
      </vt:variant>
      <vt:variant>
        <vt:i4>16</vt:i4>
      </vt:variant>
      <vt:variant>
        <vt:lpstr>Theme</vt:lpstr>
      </vt:variant>
      <vt:variant>
        <vt:i4>70</vt:i4>
      </vt:variant>
      <vt:variant>
        <vt:lpstr>Slide Titles</vt:lpstr>
      </vt:variant>
      <vt:variant>
        <vt:i4>113</vt:i4>
      </vt:variant>
    </vt:vector>
  </HeadingPairs>
  <TitlesOfParts>
    <vt:vector size="199" baseType="lpstr">
      <vt:lpstr>System Font Regular</vt:lpstr>
      <vt:lpstr>Arial</vt:lpstr>
      <vt:lpstr>Arial Black</vt:lpstr>
      <vt:lpstr>Calibri</vt:lpstr>
      <vt:lpstr>Calibri Light</vt:lpstr>
      <vt:lpstr>Cambria</vt:lpstr>
      <vt:lpstr>Candara</vt:lpstr>
      <vt:lpstr>Corbel</vt:lpstr>
      <vt:lpstr>Garamond</vt:lpstr>
      <vt:lpstr>Gill Sans MT</vt:lpstr>
      <vt:lpstr>Lucida Sans</vt:lpstr>
      <vt:lpstr>Tahoma</vt:lpstr>
      <vt:lpstr>Times New Roman</vt:lpstr>
      <vt:lpstr>Trebuchet MS</vt:lpstr>
      <vt:lpstr>Twentieth Century</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3_Office Theme</vt:lpstr>
      <vt:lpstr>31_Edge</vt:lpstr>
      <vt:lpstr>34_Edge</vt:lpstr>
      <vt:lpstr>Office Theme</vt:lpstr>
      <vt:lpstr>5_sesha-theme</vt:lpstr>
      <vt:lpstr>Custom Design</vt:lpstr>
      <vt:lpstr>sesha-theme</vt:lpstr>
      <vt:lpstr>BEER</vt:lpstr>
      <vt:lpstr>10_Edge</vt:lpstr>
      <vt:lpstr>20_Edge</vt:lpstr>
      <vt:lpstr>5_Office Theme</vt:lpstr>
      <vt:lpstr>Tutorial on  Memory-Centric Computing: Processing-Near-Memory</vt:lpstr>
      <vt:lpstr>Agenda </vt:lpstr>
      <vt:lpstr>Processing in Memory:   Two Approaches</vt:lpstr>
      <vt:lpstr>When to Employ PNM</vt:lpstr>
      <vt:lpstr>Processing Near-Memory (PNM)</vt:lpstr>
      <vt:lpstr>PNM: Design Challenges </vt:lpstr>
      <vt:lpstr>Tesseract System for Graph Processing</vt:lpstr>
      <vt:lpstr>Accelerating Neural Network Inference</vt:lpstr>
      <vt:lpstr>PIM for Mobile Devices</vt:lpstr>
      <vt:lpstr>Possible PNM Designs</vt:lpstr>
      <vt:lpstr>Possible PNM Designs</vt:lpstr>
      <vt:lpstr>Accelerating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Tesseract Graph Processing Performance</vt:lpstr>
      <vt:lpstr>Tesseract Graph Processing System Energy</vt:lpstr>
      <vt:lpstr>More on Tesseract</vt:lpstr>
      <vt:lpstr>Possible PNM Designs</vt:lpstr>
      <vt:lpstr>UPMEM Processing-in-DRAM Engine (2019)</vt:lpstr>
      <vt:lpstr>Accelerator Model (I)</vt:lpstr>
      <vt:lpstr>System Organization (I)</vt:lpstr>
      <vt:lpstr>System Organization (II)</vt:lpstr>
      <vt:lpstr>System Organization (III)</vt:lpstr>
      <vt:lpstr>2,560-DPU System (II)</vt:lpstr>
      <vt:lpstr>CPU-DPU/DPU-CPU Data Transfers</vt:lpstr>
      <vt:lpstr>Inter-DPU Communication</vt:lpstr>
      <vt:lpstr>DRAM Processing Unit (I)</vt:lpstr>
      <vt:lpstr>DRAM Processing Unit (II)</vt:lpstr>
      <vt:lpstr>DPU: Arithmetic Throughput vs. Operational Intensity</vt:lpstr>
      <vt:lpstr>DPU Pipeline</vt:lpstr>
      <vt:lpstr>DPU Instruction Set Architecture</vt:lpstr>
      <vt:lpstr>More on the UPMEM PIM System</vt:lpstr>
      <vt:lpstr>Experimental Analysis of the UPMEM PIM Engine</vt:lpstr>
      <vt:lpstr>Recent SRC TECHCON Presentation</vt:lpstr>
      <vt:lpstr>UPMEM PIM System Summary &amp; Analysis</vt:lpstr>
      <vt:lpstr>Understanding a Modern PIM Architecture</vt:lpstr>
      <vt:lpstr>PrIM Benchmarks: Application Domains</vt:lpstr>
      <vt:lpstr>PrIM Benchmarks are Open Source</vt:lpstr>
      <vt:lpstr>Understanding a Modern PIM Architecture</vt:lpstr>
      <vt:lpstr>More on Analysis of the UPMEM PIM Engine</vt:lpstr>
      <vt:lpstr>More on Analysis of the UPMEM PIM Engine</vt:lpstr>
      <vt:lpstr>ML Training on Real PIM Systems</vt:lpstr>
      <vt:lpstr>ML Training on a Real PIM System</vt:lpstr>
      <vt:lpstr>ML Training on a Real PIM System</vt:lpstr>
      <vt:lpstr>ML Training on Real PIM Talk Video</vt:lpstr>
      <vt:lpstr>SpMV Multiplication on Real PIM Systems</vt:lpstr>
      <vt:lpstr>Transcendental Functions on Real PIM Systems</vt:lpstr>
      <vt:lpstr>Sequence Alignment on Real PIM Systems</vt:lpstr>
      <vt:lpstr>Homomorphic Operations on Real PIM Systems</vt:lpstr>
      <vt:lpstr>Accelerating Reinforcement Learning</vt:lpstr>
      <vt:lpstr>Accelerating ML Training on Real PIM Systems</vt:lpstr>
      <vt:lpstr>Accelerating GNNs on Real PIM Systems</vt:lpstr>
      <vt:lpstr>SpMV Multiplication on Real PIM Systems</vt:lpstr>
      <vt:lpstr>Sequence Alignment on Real PIM Systems</vt:lpstr>
      <vt:lpstr>PowerPoint Presentation</vt:lpstr>
      <vt:lpstr>Possible PNM Designs</vt:lpstr>
      <vt:lpstr>Drawbacks and Limitations of PIM</vt:lpstr>
      <vt:lpstr>HW/SW Co-Design for PIM </vt:lpstr>
      <vt:lpstr>HW/SW Co-Design for PIM </vt:lpstr>
      <vt:lpstr>Google Edge Neural Network Models</vt:lpstr>
      <vt:lpstr>Diversity Across the Models</vt:lpstr>
      <vt:lpstr>Diversity Within the Models</vt:lpstr>
      <vt:lpstr>Mensa High-Level Overview</vt:lpstr>
      <vt:lpstr>Identifying Layer Families</vt:lpstr>
      <vt:lpstr>Mensa Runtime Scheduler</vt:lpstr>
      <vt:lpstr>Mensa: Energy Reduction</vt:lpstr>
      <vt:lpstr>Mensa:  Throughput Improvement</vt:lpstr>
      <vt:lpstr>Mensa: Highly-Efficient ML Inference</vt:lpstr>
      <vt:lpstr>HW/SW Co-Design for PIM </vt:lpstr>
      <vt:lpstr>Agenda </vt:lpstr>
      <vt:lpstr>Possible PNM Designs</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SK hynix AiM: Chip Implementation (2022)</vt:lpstr>
      <vt:lpstr>SK hynix AiM: System Organization (2022)</vt:lpstr>
      <vt:lpstr>Possible PNM Designs</vt:lpstr>
      <vt:lpstr>FPGA-based Processing Near Memory</vt:lpstr>
      <vt:lpstr>Heterogeneous System: CPU+FPGA</vt:lpstr>
      <vt:lpstr>NERO Design Flow</vt:lpstr>
      <vt:lpstr>NERO Performance Analysis</vt:lpstr>
      <vt:lpstr>Possible PNM Designs</vt:lpstr>
      <vt:lpstr>Samsung AxDIMM (2021)</vt:lpstr>
      <vt:lpstr>Samsung AxDIMM (2021)</vt:lpstr>
      <vt:lpstr>AxDIMM Design: Hardware Architecture</vt:lpstr>
      <vt:lpstr>AxDIMM Design: Hardware Architecture</vt:lpstr>
      <vt:lpstr>Sparse Length Sum with AxDIMM (IEEE Micro 2021)</vt:lpstr>
      <vt:lpstr>Sparse Length Sum with AxDIMM (AICAS 2022)</vt:lpstr>
      <vt:lpstr>Database Operations with AxDIMM (DaMoN 2022)</vt:lpstr>
      <vt:lpstr>Longer Lecture on AxDIMM</vt:lpstr>
      <vt:lpstr>Another Longer Lecture on AxDIMM</vt:lpstr>
      <vt:lpstr>Processing-in-Memory Landscape Today</vt:lpstr>
      <vt:lpstr>Possible PNM Designs</vt:lpstr>
      <vt:lpstr>Research Tools PNM: DAMOV-SIM</vt:lpstr>
      <vt:lpstr>Step 3: Memory Bottleneck Classification (2/2)</vt:lpstr>
      <vt:lpstr>DAMOV is Open Source</vt:lpstr>
      <vt:lpstr>DAMOV is Open Source</vt:lpstr>
      <vt:lpstr>More on DAMOV Analysis Methodology &amp; Workloads</vt:lpstr>
      <vt:lpstr>More on DAMOV Methods &amp; Benchmarks</vt:lpstr>
      <vt:lpstr>Research Tools PNM: Samsung HBM-PIM</vt:lpstr>
      <vt:lpstr>Research Tools PNM: UPMEM PIM (I)</vt:lpstr>
      <vt:lpstr>Research Tools PNM: UPMEM PIM (II)</vt:lpstr>
      <vt:lpstr>Tutorial on  Memory-Centric Computing: Processing-Near-Memory</vt:lpstr>
      <vt:lpstr>Agenda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3263</cp:revision>
  <cp:lastPrinted>2017-12-05T03:30:35Z</cp:lastPrinted>
  <dcterms:created xsi:type="dcterms:W3CDTF">2010-10-08T20:41:54Z</dcterms:created>
  <dcterms:modified xsi:type="dcterms:W3CDTF">2025-02-28T22:11:14Z</dcterms:modified>
</cp:coreProperties>
</file>