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3.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4.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5.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6.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7.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8.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3.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4.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5.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6.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7.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8.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30.xml" ContentType="application/vnd.openxmlformats-officedocument.them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31.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32.xml" ContentType="application/vnd.openxmlformats-officedocument.theme+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33.xml" ContentType="application/vnd.openxmlformats-officedocument.theme+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34.xml" ContentType="application/vnd.openxmlformats-officedocument.theme+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35.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36.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theme/theme37.xml" ContentType="application/vnd.openxmlformats-officedocument.theme+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theme/theme38.xml" ContentType="application/vnd.openxmlformats-officedocument.theme+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39.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40.xml" ContentType="application/vnd.openxmlformats-officedocument.theme+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theme/theme41.xml" ContentType="application/vnd.openxmlformats-officedocument.theme+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theme/theme42.xml" ContentType="application/vnd.openxmlformats-officedocument.theme+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theme/theme43.xml" ContentType="application/vnd.openxmlformats-officedocument.theme+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44.xml" ContentType="application/vnd.openxmlformats-officedocument.theme+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5.xml" ContentType="application/vnd.openxmlformats-officedocument.theme+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theme/theme46.xml" ContentType="application/vnd.openxmlformats-officedocument.theme+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theme/theme47.xml" ContentType="application/vnd.openxmlformats-officedocument.theme+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theme/theme48.xml" ContentType="application/vnd.openxmlformats-officedocument.theme+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theme/theme49.xml" ContentType="application/vnd.openxmlformats-officedocument.theme+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theme/theme50.xml" ContentType="application/vnd.openxmlformats-officedocument.theme+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theme/theme51.xml" ContentType="application/vnd.openxmlformats-officedocument.theme+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theme/theme52.xml" ContentType="application/vnd.openxmlformats-officedocument.theme+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theme/theme53.xml" ContentType="application/vnd.openxmlformats-officedocument.theme+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54.xml" ContentType="application/vnd.openxmlformats-officedocument.theme+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theme/theme55.xml" ContentType="application/vnd.openxmlformats-officedocument.theme+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theme/theme56.xml" ContentType="application/vnd.openxmlformats-officedocument.theme+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theme/theme57.xml" ContentType="application/vnd.openxmlformats-officedocument.theme+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theme/theme58.xml" ContentType="application/vnd.openxmlformats-officedocument.theme+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theme/theme59.xml" ContentType="application/vnd.openxmlformats-officedocument.theme+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theme/theme60.xml" ContentType="application/vnd.openxmlformats-officedocument.theme+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theme/theme61.xml" ContentType="application/vnd.openxmlformats-officedocument.theme+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theme/theme62.xml" ContentType="application/vnd.openxmlformats-officedocument.theme+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48" r:id="rId5"/>
    <p:sldMasterId id="2147483872" r:id="rId6"/>
    <p:sldMasterId id="2147483909" r:id="rId7"/>
    <p:sldMasterId id="2147483936" r:id="rId8"/>
    <p:sldMasterId id="2147484087" r:id="rId9"/>
    <p:sldMasterId id="2147484099" r:id="rId10"/>
    <p:sldMasterId id="2147484281" r:id="rId11"/>
    <p:sldMasterId id="2147484522" r:id="rId12"/>
    <p:sldMasterId id="2147484571" r:id="rId13"/>
    <p:sldMasterId id="2147484777" r:id="rId14"/>
    <p:sldMasterId id="2147484837" r:id="rId15"/>
    <p:sldMasterId id="2147484849" r:id="rId16"/>
    <p:sldMasterId id="2147484861" r:id="rId17"/>
    <p:sldMasterId id="2147484873" r:id="rId18"/>
    <p:sldMasterId id="2147484969" r:id="rId19"/>
    <p:sldMasterId id="2147485410" r:id="rId20"/>
    <p:sldMasterId id="2147485520" r:id="rId21"/>
    <p:sldMasterId id="2147485532" r:id="rId22"/>
    <p:sldMasterId id="2147485665" r:id="rId23"/>
    <p:sldMasterId id="2147485714" r:id="rId24"/>
    <p:sldMasterId id="2147486472" r:id="rId25"/>
    <p:sldMasterId id="2147486594" r:id="rId26"/>
    <p:sldMasterId id="2147486871" r:id="rId27"/>
    <p:sldMasterId id="2147487120" r:id="rId28"/>
    <p:sldMasterId id="2147487144" r:id="rId29"/>
    <p:sldMasterId id="2147487194" r:id="rId30"/>
    <p:sldMasterId id="2147487206" r:id="rId31"/>
    <p:sldMasterId id="2147487258" r:id="rId32"/>
    <p:sldMasterId id="2147487574" r:id="rId33"/>
    <p:sldMasterId id="2147487623" r:id="rId34"/>
    <p:sldMasterId id="2147487743" r:id="rId35"/>
    <p:sldMasterId id="2147488085" r:id="rId36"/>
    <p:sldMasterId id="2147488097" r:id="rId37"/>
    <p:sldMasterId id="2147488265" r:id="rId38"/>
    <p:sldMasterId id="2147488340" r:id="rId39"/>
    <p:sldMasterId id="2147488378" r:id="rId40"/>
    <p:sldMasterId id="2147488559" r:id="rId41"/>
    <p:sldMasterId id="2147488637" r:id="rId42"/>
    <p:sldMasterId id="2147488747" r:id="rId43"/>
    <p:sldMasterId id="2147488978" r:id="rId44"/>
    <p:sldMasterId id="2147488991" r:id="rId45"/>
    <p:sldMasterId id="2147489016" r:id="rId46"/>
    <p:sldMasterId id="2147489028" r:id="rId47"/>
    <p:sldMasterId id="2147489216" r:id="rId48"/>
    <p:sldMasterId id="2147489228" r:id="rId49"/>
    <p:sldMasterId id="2147489252" r:id="rId50"/>
    <p:sldMasterId id="2147489265" r:id="rId51"/>
    <p:sldMasterId id="2147489277" r:id="rId52"/>
    <p:sldMasterId id="2147489289" r:id="rId53"/>
    <p:sldMasterId id="2147489550" r:id="rId54"/>
    <p:sldMasterId id="2147489562" r:id="rId55"/>
    <p:sldMasterId id="2147489587" r:id="rId56"/>
    <p:sldMasterId id="2147489643" r:id="rId57"/>
    <p:sldMasterId id="2147489805" r:id="rId58"/>
    <p:sldMasterId id="2147489925" r:id="rId59"/>
    <p:sldMasterId id="2147489950" r:id="rId60"/>
    <p:sldMasterId id="2147490040" r:id="rId61"/>
    <p:sldMasterId id="2147490114" r:id="rId62"/>
    <p:sldMasterId id="2147490165" r:id="rId63"/>
  </p:sldMasterIdLst>
  <p:notesMasterIdLst>
    <p:notesMasterId r:id="rId121"/>
  </p:notesMasterIdLst>
  <p:handoutMasterIdLst>
    <p:handoutMasterId r:id="rId122"/>
  </p:handoutMasterIdLst>
  <p:sldIdLst>
    <p:sldId id="7250" r:id="rId64"/>
    <p:sldId id="2147470632" r:id="rId65"/>
    <p:sldId id="7209" r:id="rId66"/>
    <p:sldId id="7210" r:id="rId67"/>
    <p:sldId id="7211" r:id="rId68"/>
    <p:sldId id="6948" r:id="rId69"/>
    <p:sldId id="7664" r:id="rId70"/>
    <p:sldId id="7665" r:id="rId71"/>
    <p:sldId id="369" r:id="rId72"/>
    <p:sldId id="2147470622" r:id="rId73"/>
    <p:sldId id="663" r:id="rId74"/>
    <p:sldId id="664" r:id="rId75"/>
    <p:sldId id="665" r:id="rId76"/>
    <p:sldId id="666" r:id="rId77"/>
    <p:sldId id="667" r:id="rId78"/>
    <p:sldId id="668" r:id="rId79"/>
    <p:sldId id="669" r:id="rId80"/>
    <p:sldId id="670" r:id="rId81"/>
    <p:sldId id="671" r:id="rId82"/>
    <p:sldId id="370" r:id="rId83"/>
    <p:sldId id="7389" r:id="rId84"/>
    <p:sldId id="7683" r:id="rId85"/>
    <p:sldId id="7393" r:id="rId86"/>
    <p:sldId id="7403" r:id="rId87"/>
    <p:sldId id="7411" r:id="rId88"/>
    <p:sldId id="7412" r:id="rId89"/>
    <p:sldId id="7413" r:id="rId90"/>
    <p:sldId id="7414" r:id="rId91"/>
    <p:sldId id="7416" r:id="rId92"/>
    <p:sldId id="7394" r:id="rId93"/>
    <p:sldId id="7395" r:id="rId94"/>
    <p:sldId id="2147470623" r:id="rId95"/>
    <p:sldId id="7418" r:id="rId96"/>
    <p:sldId id="7407" r:id="rId97"/>
    <p:sldId id="7408" r:id="rId98"/>
    <p:sldId id="7398" r:id="rId99"/>
    <p:sldId id="7405" r:id="rId100"/>
    <p:sldId id="7399" r:id="rId101"/>
    <p:sldId id="2147470624" r:id="rId102"/>
    <p:sldId id="7690" r:id="rId103"/>
    <p:sldId id="7684" r:id="rId104"/>
    <p:sldId id="371" r:id="rId105"/>
    <p:sldId id="374" r:id="rId106"/>
    <p:sldId id="375" r:id="rId107"/>
    <p:sldId id="376" r:id="rId108"/>
    <p:sldId id="377" r:id="rId109"/>
    <p:sldId id="2147470625" r:id="rId110"/>
    <p:sldId id="680" r:id="rId111"/>
    <p:sldId id="2147470626" r:id="rId112"/>
    <p:sldId id="378" r:id="rId113"/>
    <p:sldId id="379" r:id="rId114"/>
    <p:sldId id="7386" r:id="rId115"/>
    <p:sldId id="380" r:id="rId116"/>
    <p:sldId id="673" r:id="rId117"/>
    <p:sldId id="7691" r:id="rId118"/>
    <p:sldId id="2147470630" r:id="rId119"/>
    <p:sldId id="2147470631" r:id="rId1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432FF"/>
    <a:srgbClr val="1A5712"/>
    <a:srgbClr val="8C0000"/>
    <a:srgbClr val="FF00C4"/>
    <a:srgbClr val="948A54"/>
    <a:srgbClr val="2A55D6"/>
    <a:srgbClr val="663D63"/>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730" autoAdjust="0"/>
    <p:restoredTop sz="95473" autoAdjust="0"/>
  </p:normalViewPr>
  <p:slideViewPr>
    <p:cSldViewPr>
      <p:cViewPr varScale="1">
        <p:scale>
          <a:sx n="125" d="100"/>
          <a:sy n="125" d="100"/>
        </p:scale>
        <p:origin x="1928" y="168"/>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54.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 Target="slides/slide5.xml"/><Relationship Id="rId84" Type="http://schemas.openxmlformats.org/officeDocument/2006/relationships/slide" Target="slides/slide21.xml"/><Relationship Id="rId89" Type="http://schemas.openxmlformats.org/officeDocument/2006/relationships/slide" Target="slides/slide26.xml"/><Relationship Id="rId112" Type="http://schemas.openxmlformats.org/officeDocument/2006/relationships/slide" Target="slides/slide49.xml"/><Relationship Id="rId16" Type="http://schemas.openxmlformats.org/officeDocument/2006/relationships/slideMaster" Target="slideMasters/slideMaster16.xml"/><Relationship Id="rId107" Type="http://schemas.openxmlformats.org/officeDocument/2006/relationships/slide" Target="slides/slide44.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11.xml"/><Relationship Id="rId79" Type="http://schemas.openxmlformats.org/officeDocument/2006/relationships/slide" Target="slides/slide16.xml"/><Relationship Id="rId102" Type="http://schemas.openxmlformats.org/officeDocument/2006/relationships/slide" Target="slides/slide39.xml"/><Relationship Id="rId123"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27.xml"/><Relationship Id="rId95" Type="http://schemas.openxmlformats.org/officeDocument/2006/relationships/slide" Target="slides/slide32.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1.xml"/><Relationship Id="rId69" Type="http://schemas.openxmlformats.org/officeDocument/2006/relationships/slide" Target="slides/slide6.xml"/><Relationship Id="rId113" Type="http://schemas.openxmlformats.org/officeDocument/2006/relationships/slide" Target="slides/slide50.xml"/><Relationship Id="rId118" Type="http://schemas.openxmlformats.org/officeDocument/2006/relationships/slide" Target="slides/slide55.xml"/><Relationship Id="rId80" Type="http://schemas.openxmlformats.org/officeDocument/2006/relationships/slide" Target="slides/slide17.xml"/><Relationship Id="rId85" Type="http://schemas.openxmlformats.org/officeDocument/2006/relationships/slide" Target="slides/slide22.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40.xml"/><Relationship Id="rId108" Type="http://schemas.openxmlformats.org/officeDocument/2006/relationships/slide" Target="slides/slide45.xml"/><Relationship Id="rId124" Type="http://schemas.openxmlformats.org/officeDocument/2006/relationships/viewProps" Target="viewProps.xml"/><Relationship Id="rId54" Type="http://schemas.openxmlformats.org/officeDocument/2006/relationships/slideMaster" Target="slideMasters/slideMaster54.xml"/><Relationship Id="rId70" Type="http://schemas.openxmlformats.org/officeDocument/2006/relationships/slide" Target="slides/slide7.xml"/><Relationship Id="rId75" Type="http://schemas.openxmlformats.org/officeDocument/2006/relationships/slide" Target="slides/slide12.xml"/><Relationship Id="rId91" Type="http://schemas.openxmlformats.org/officeDocument/2006/relationships/slide" Target="slides/slide28.xml"/><Relationship Id="rId96"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51.xml"/><Relationship Id="rId119" Type="http://schemas.openxmlformats.org/officeDocument/2006/relationships/slide" Target="slides/slide56.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 Target="slides/slide2.xml"/><Relationship Id="rId81" Type="http://schemas.openxmlformats.org/officeDocument/2006/relationships/slide" Target="slides/slide18.xml"/><Relationship Id="rId86" Type="http://schemas.openxmlformats.org/officeDocument/2006/relationships/slide" Target="slides/slide23.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6.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3.xml"/><Relationship Id="rId97" Type="http://schemas.openxmlformats.org/officeDocument/2006/relationships/slide" Target="slides/slide34.xml"/><Relationship Id="rId104" Type="http://schemas.openxmlformats.org/officeDocument/2006/relationships/slide" Target="slides/slide41.xml"/><Relationship Id="rId120" Type="http://schemas.openxmlformats.org/officeDocument/2006/relationships/slide" Target="slides/slide57.xml"/><Relationship Id="rId125"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8.xml"/><Relationship Id="rId92" Type="http://schemas.openxmlformats.org/officeDocument/2006/relationships/slide" Target="slides/slide29.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3.xml"/><Relationship Id="rId87" Type="http://schemas.openxmlformats.org/officeDocument/2006/relationships/slide" Target="slides/slide24.xml"/><Relationship Id="rId110" Type="http://schemas.openxmlformats.org/officeDocument/2006/relationships/slide" Target="slides/slide47.xml"/><Relationship Id="rId115" Type="http://schemas.openxmlformats.org/officeDocument/2006/relationships/slide" Target="slides/slide52.xml"/><Relationship Id="rId61" Type="http://schemas.openxmlformats.org/officeDocument/2006/relationships/slideMaster" Target="slideMasters/slideMaster61.xml"/><Relationship Id="rId82" Type="http://schemas.openxmlformats.org/officeDocument/2006/relationships/slide" Target="slides/slide1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14.xml"/><Relationship Id="rId100" Type="http://schemas.openxmlformats.org/officeDocument/2006/relationships/slide" Target="slides/slide37.xml"/><Relationship Id="rId105" Type="http://schemas.openxmlformats.org/officeDocument/2006/relationships/slide" Target="slides/slide42.xml"/><Relationship Id="rId12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9.xml"/><Relationship Id="rId93" Type="http://schemas.openxmlformats.org/officeDocument/2006/relationships/slide" Target="slides/slide30.xml"/><Relationship Id="rId98" Type="http://schemas.openxmlformats.org/officeDocument/2006/relationships/slide" Target="slides/slide35.xml"/><Relationship Id="rId121"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4.xml"/><Relationship Id="rId116" Type="http://schemas.openxmlformats.org/officeDocument/2006/relationships/slide" Target="slides/slide53.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20.xml"/><Relationship Id="rId88" Type="http://schemas.openxmlformats.org/officeDocument/2006/relationships/slide" Target="slides/slide25.xml"/><Relationship Id="rId111" Type="http://schemas.openxmlformats.org/officeDocument/2006/relationships/slide" Target="slides/slide48.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10.xml"/><Relationship Id="rId78" Type="http://schemas.openxmlformats.org/officeDocument/2006/relationships/slide" Target="slides/slide15.xml"/><Relationship Id="rId94" Type="http://schemas.openxmlformats.org/officeDocument/2006/relationships/slide" Target="slides/slide31.xml"/><Relationship Id="rId99" Type="http://schemas.openxmlformats.org/officeDocument/2006/relationships/slide" Target="slides/slide36.xml"/><Relationship Id="rId101" Type="http://schemas.openxmlformats.org/officeDocument/2006/relationships/slide" Target="slides/slide38.xml"/><Relationship Id="rId12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6715398099662"/>
          <c:y val="0.12397869658213979"/>
          <c:w val="0.83945685510249246"/>
          <c:h val="0.63991802424249211"/>
        </c:manualLayout>
      </c:layout>
      <c:barChart>
        <c:barDir val="col"/>
        <c:grouping val="clustered"/>
        <c:varyColors val="0"/>
        <c:ser>
          <c:idx val="0"/>
          <c:order val="0"/>
          <c:tx>
            <c:strRef>
              <c:f>Sheet1!$B$13</c:f>
              <c:strCache>
                <c:ptCount val="1"/>
                <c:pt idx="0">
                  <c:v>PrIM</c:v>
                </c:pt>
              </c:strCache>
            </c:strRef>
          </c:tx>
          <c:spPr>
            <a:solidFill>
              <a:schemeClr val="accent4"/>
            </a:solidFill>
            <a:ln w="12700">
              <a:solidFill>
                <a:schemeClr val="tx1"/>
              </a:solidFill>
            </a:ln>
            <a:effectLst/>
          </c:spPr>
          <c:invertIfNegative val="0"/>
          <c:cat>
            <c:strRef>
              <c:f>Sheet1!$A$14:$A$20</c:f>
              <c:strCache>
                <c:ptCount val="7"/>
                <c:pt idx="0">
                  <c:v>VA</c:v>
                </c:pt>
                <c:pt idx="1">
                  <c:v>SEL</c:v>
                </c:pt>
                <c:pt idx="2">
                  <c:v>UNI</c:v>
                </c:pt>
                <c:pt idx="3">
                  <c:v>RED</c:v>
                </c:pt>
                <c:pt idx="4">
                  <c:v>GEMV</c:v>
                </c:pt>
                <c:pt idx="5">
                  <c:v>HST-S</c:v>
                </c:pt>
                <c:pt idx="6">
                  <c:v>GMEAN</c:v>
                </c:pt>
              </c:strCache>
            </c:strRef>
          </c:cat>
          <c:val>
            <c:numRef>
              <c:f>Sheet1!$B$14:$B$20</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AE94-9845-827D-6A6826D6618D}"/>
            </c:ext>
          </c:extLst>
        </c:ser>
        <c:ser>
          <c:idx val="1"/>
          <c:order val="1"/>
          <c:tx>
            <c:strRef>
              <c:f>Sheet1!$C$13</c:f>
              <c:strCache>
                <c:ptCount val="1"/>
                <c:pt idx="0">
                  <c:v>DaPPA</c:v>
                </c:pt>
              </c:strCache>
            </c:strRef>
          </c:tx>
          <c:spPr>
            <a:solidFill>
              <a:schemeClr val="accent5"/>
            </a:solidFill>
            <a:ln w="12700">
              <a:solidFill>
                <a:schemeClr val="tx1"/>
              </a:solidFill>
            </a:ln>
            <a:effectLst/>
          </c:spPr>
          <c:invertIfNegative val="0"/>
          <c:cat>
            <c:strRef>
              <c:f>Sheet1!$A$14:$A$20</c:f>
              <c:strCache>
                <c:ptCount val="7"/>
                <c:pt idx="0">
                  <c:v>VA</c:v>
                </c:pt>
                <c:pt idx="1">
                  <c:v>SEL</c:v>
                </c:pt>
                <c:pt idx="2">
                  <c:v>UNI</c:v>
                </c:pt>
                <c:pt idx="3">
                  <c:v>RED</c:v>
                </c:pt>
                <c:pt idx="4">
                  <c:v>GEMV</c:v>
                </c:pt>
                <c:pt idx="5">
                  <c:v>HST-S</c:v>
                </c:pt>
                <c:pt idx="6">
                  <c:v>GMEAN</c:v>
                </c:pt>
              </c:strCache>
            </c:strRef>
          </c:cat>
          <c:val>
            <c:numRef>
              <c:f>Sheet1!$C$14:$C$20</c:f>
              <c:numCache>
                <c:formatCode>General</c:formatCode>
                <c:ptCount val="7"/>
                <c:pt idx="0">
                  <c:v>1.125</c:v>
                </c:pt>
                <c:pt idx="1">
                  <c:v>10</c:v>
                </c:pt>
                <c:pt idx="2">
                  <c:v>10</c:v>
                </c:pt>
                <c:pt idx="3">
                  <c:v>1.1000000000000001</c:v>
                </c:pt>
                <c:pt idx="4">
                  <c:v>0.93333333333333335</c:v>
                </c:pt>
                <c:pt idx="5">
                  <c:v>0.93333333333333335</c:v>
                </c:pt>
                <c:pt idx="6">
                  <c:v>2.1</c:v>
                </c:pt>
              </c:numCache>
            </c:numRef>
          </c:val>
          <c:extLst>
            <c:ext xmlns:c16="http://schemas.microsoft.com/office/drawing/2014/chart" uri="{C3380CC4-5D6E-409C-BE32-E72D297353CC}">
              <c16:uniqueId val="{00000001-AE94-9845-827D-6A6826D6618D}"/>
            </c:ext>
          </c:extLst>
        </c:ser>
        <c:dLbls>
          <c:showLegendKey val="0"/>
          <c:showVal val="0"/>
          <c:showCatName val="0"/>
          <c:showSerName val="0"/>
          <c:showPercent val="0"/>
          <c:showBubbleSize val="0"/>
        </c:dLbls>
        <c:gapWidth val="219"/>
        <c:overlap val="-27"/>
        <c:axId val="790386992"/>
        <c:axId val="790031072"/>
      </c:barChart>
      <c:catAx>
        <c:axId val="7903869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venir Next" panose="020B0503020202020204" pitchFamily="34" charset="0"/>
                <a:ea typeface="+mn-ea"/>
                <a:cs typeface="+mn-cs"/>
              </a:defRPr>
            </a:pPr>
            <a:endParaRPr lang="en-US"/>
          </a:p>
        </c:txPr>
        <c:crossAx val="790031072"/>
        <c:crosses val="autoZero"/>
        <c:auto val="1"/>
        <c:lblAlgn val="ctr"/>
        <c:lblOffset val="100"/>
        <c:noMultiLvlLbl val="0"/>
      </c:catAx>
      <c:valAx>
        <c:axId val="7900310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r>
                  <a:rPr lang="en-US" sz="2400"/>
                  <a:t>Normalized Performance</a:t>
                </a:r>
              </a:p>
            </c:rich>
          </c:tx>
          <c:layout>
            <c:manualLayout>
              <c:xMode val="edge"/>
              <c:yMode val="edge"/>
              <c:x val="1.5661643271029441E-2"/>
              <c:y val="8.4424172411412646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crossAx val="790386992"/>
        <c:crosses val="autoZero"/>
        <c:crossBetween val="between"/>
      </c:valAx>
      <c:spPr>
        <a:noFill/>
        <a:ln>
          <a:solidFill>
            <a:schemeClr val="tx1"/>
          </a:solidFill>
        </a:ln>
        <a:effectLst/>
      </c:spPr>
    </c:plotArea>
    <c:legend>
      <c:legendPos val="b"/>
      <c:layout>
        <c:manualLayout>
          <c:xMode val="edge"/>
          <c:yMode val="edge"/>
          <c:x val="0.15869872245294872"/>
          <c:y val="3.1783820794433593E-2"/>
          <c:w val="0.72350343452795773"/>
          <c:h val="8.9636462892197233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tx1"/>
          </a:solidFill>
          <a:latin typeface="Avenir Next" panose="020B05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6715398099662"/>
          <c:y val="0.12397869658213979"/>
          <c:w val="0.83945685510249246"/>
          <c:h val="0.63991802424249211"/>
        </c:manualLayout>
      </c:layout>
      <c:barChart>
        <c:barDir val="col"/>
        <c:grouping val="clustered"/>
        <c:varyColors val="0"/>
        <c:ser>
          <c:idx val="0"/>
          <c:order val="0"/>
          <c:tx>
            <c:strRef>
              <c:f>Sheet1!$B$13</c:f>
              <c:strCache>
                <c:ptCount val="1"/>
                <c:pt idx="0">
                  <c:v>PrIM</c:v>
                </c:pt>
              </c:strCache>
            </c:strRef>
          </c:tx>
          <c:spPr>
            <a:solidFill>
              <a:schemeClr val="accent4"/>
            </a:solidFill>
            <a:ln w="12700">
              <a:solidFill>
                <a:schemeClr val="tx1"/>
              </a:solidFill>
            </a:ln>
            <a:effectLst/>
          </c:spPr>
          <c:invertIfNegative val="0"/>
          <c:cat>
            <c:strRef>
              <c:f>Sheet1!$A$14:$A$20</c:f>
              <c:strCache>
                <c:ptCount val="7"/>
                <c:pt idx="0">
                  <c:v>VA</c:v>
                </c:pt>
                <c:pt idx="1">
                  <c:v>SEL</c:v>
                </c:pt>
                <c:pt idx="2">
                  <c:v>UNI</c:v>
                </c:pt>
                <c:pt idx="3">
                  <c:v>RED</c:v>
                </c:pt>
                <c:pt idx="4">
                  <c:v>GEMV</c:v>
                </c:pt>
                <c:pt idx="5">
                  <c:v>HST-S</c:v>
                </c:pt>
                <c:pt idx="6">
                  <c:v>GMEAN</c:v>
                </c:pt>
              </c:strCache>
            </c:strRef>
          </c:cat>
          <c:val>
            <c:numRef>
              <c:f>Sheet1!$B$14:$B$20</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AE94-9845-827D-6A6826D6618D}"/>
            </c:ext>
          </c:extLst>
        </c:ser>
        <c:ser>
          <c:idx val="1"/>
          <c:order val="1"/>
          <c:tx>
            <c:strRef>
              <c:f>Sheet1!$C$13</c:f>
              <c:strCache>
                <c:ptCount val="1"/>
                <c:pt idx="0">
                  <c:v>DaPPA</c:v>
                </c:pt>
              </c:strCache>
            </c:strRef>
          </c:tx>
          <c:spPr>
            <a:solidFill>
              <a:schemeClr val="accent5"/>
            </a:solidFill>
            <a:ln w="12700">
              <a:solidFill>
                <a:schemeClr val="tx1"/>
              </a:solidFill>
            </a:ln>
            <a:effectLst/>
          </c:spPr>
          <c:invertIfNegative val="0"/>
          <c:cat>
            <c:strRef>
              <c:f>Sheet1!$A$14:$A$20</c:f>
              <c:strCache>
                <c:ptCount val="7"/>
                <c:pt idx="0">
                  <c:v>VA</c:v>
                </c:pt>
                <c:pt idx="1">
                  <c:v>SEL</c:v>
                </c:pt>
                <c:pt idx="2">
                  <c:v>UNI</c:v>
                </c:pt>
                <c:pt idx="3">
                  <c:v>RED</c:v>
                </c:pt>
                <c:pt idx="4">
                  <c:v>GEMV</c:v>
                </c:pt>
                <c:pt idx="5">
                  <c:v>HST-S</c:v>
                </c:pt>
                <c:pt idx="6">
                  <c:v>GMEAN</c:v>
                </c:pt>
              </c:strCache>
            </c:strRef>
          </c:cat>
          <c:val>
            <c:numRef>
              <c:f>Sheet1!$C$14:$C$20</c:f>
              <c:numCache>
                <c:formatCode>General</c:formatCode>
                <c:ptCount val="7"/>
                <c:pt idx="0">
                  <c:v>1.125</c:v>
                </c:pt>
                <c:pt idx="1">
                  <c:v>10</c:v>
                </c:pt>
                <c:pt idx="2">
                  <c:v>10</c:v>
                </c:pt>
                <c:pt idx="3">
                  <c:v>1.1000000000000001</c:v>
                </c:pt>
                <c:pt idx="4">
                  <c:v>0.93333333333333335</c:v>
                </c:pt>
                <c:pt idx="5">
                  <c:v>0.93333333333333335</c:v>
                </c:pt>
                <c:pt idx="6">
                  <c:v>2.1</c:v>
                </c:pt>
              </c:numCache>
            </c:numRef>
          </c:val>
          <c:extLst>
            <c:ext xmlns:c16="http://schemas.microsoft.com/office/drawing/2014/chart" uri="{C3380CC4-5D6E-409C-BE32-E72D297353CC}">
              <c16:uniqueId val="{00000001-AE94-9845-827D-6A6826D6618D}"/>
            </c:ext>
          </c:extLst>
        </c:ser>
        <c:dLbls>
          <c:showLegendKey val="0"/>
          <c:showVal val="0"/>
          <c:showCatName val="0"/>
          <c:showSerName val="0"/>
          <c:showPercent val="0"/>
          <c:showBubbleSize val="0"/>
        </c:dLbls>
        <c:gapWidth val="219"/>
        <c:overlap val="-27"/>
        <c:axId val="790386992"/>
        <c:axId val="790031072"/>
      </c:barChart>
      <c:catAx>
        <c:axId val="7903869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venir Next" panose="020B0503020202020204" pitchFamily="34" charset="0"/>
                <a:ea typeface="+mn-ea"/>
                <a:cs typeface="+mn-cs"/>
              </a:defRPr>
            </a:pPr>
            <a:endParaRPr lang="en-US"/>
          </a:p>
        </c:txPr>
        <c:crossAx val="790031072"/>
        <c:crosses val="autoZero"/>
        <c:auto val="1"/>
        <c:lblAlgn val="ctr"/>
        <c:lblOffset val="100"/>
        <c:noMultiLvlLbl val="0"/>
      </c:catAx>
      <c:valAx>
        <c:axId val="7900310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r>
                  <a:rPr lang="en-US" sz="2400"/>
                  <a:t>Normalized Performance</a:t>
                </a:r>
              </a:p>
            </c:rich>
          </c:tx>
          <c:layout>
            <c:manualLayout>
              <c:xMode val="edge"/>
              <c:yMode val="edge"/>
              <c:x val="1.5661643271029441E-2"/>
              <c:y val="8.4424172411412646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crossAx val="790386992"/>
        <c:crosses val="autoZero"/>
        <c:crossBetween val="between"/>
      </c:valAx>
      <c:spPr>
        <a:noFill/>
        <a:ln>
          <a:solidFill>
            <a:schemeClr val="tx1"/>
          </a:solidFill>
        </a:ln>
        <a:effectLst/>
      </c:spPr>
    </c:plotArea>
    <c:legend>
      <c:legendPos val="b"/>
      <c:layout>
        <c:manualLayout>
          <c:xMode val="edge"/>
          <c:yMode val="edge"/>
          <c:x val="0.15869872245294872"/>
          <c:y val="3.1783820794433593E-2"/>
          <c:w val="0.72350343452795773"/>
          <c:h val="8.9636462892197233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tx1"/>
          </a:solidFill>
          <a:latin typeface="Avenir Next" panose="020B05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23922737205544"/>
          <c:y val="0.13493782242736899"/>
          <c:w val="0.71051482251521791"/>
          <c:h val="0.65492609452771988"/>
        </c:manualLayout>
      </c:layout>
      <c:barChart>
        <c:barDir val="col"/>
        <c:grouping val="clustered"/>
        <c:varyColors val="0"/>
        <c:ser>
          <c:idx val="0"/>
          <c:order val="0"/>
          <c:tx>
            <c:strRef>
              <c:f>Sheet1!$B$33</c:f>
              <c:strCache>
                <c:ptCount val="1"/>
                <c:pt idx="0">
                  <c:v>PrIM</c:v>
                </c:pt>
              </c:strCache>
            </c:strRef>
          </c:tx>
          <c:spPr>
            <a:solidFill>
              <a:schemeClr val="accent4"/>
            </a:solidFill>
            <a:ln>
              <a:solidFill>
                <a:schemeClr val="tx1"/>
              </a:solidFill>
            </a:ln>
            <a:effectLst/>
          </c:spPr>
          <c:invertIfNegative val="0"/>
          <c:cat>
            <c:strRef>
              <c:f>Sheet1!$A$34:$A$40</c:f>
              <c:strCache>
                <c:ptCount val="7"/>
                <c:pt idx="0">
                  <c:v>VA</c:v>
                </c:pt>
                <c:pt idx="1">
                  <c:v>SEL</c:v>
                </c:pt>
                <c:pt idx="2">
                  <c:v>UNI</c:v>
                </c:pt>
                <c:pt idx="3">
                  <c:v>RED</c:v>
                </c:pt>
                <c:pt idx="4">
                  <c:v>GEMV</c:v>
                </c:pt>
                <c:pt idx="5">
                  <c:v>HST-S</c:v>
                </c:pt>
                <c:pt idx="6">
                  <c:v>GMEAN</c:v>
                </c:pt>
              </c:strCache>
            </c:strRef>
          </c:cat>
          <c:val>
            <c:numRef>
              <c:f>Sheet1!$B$34:$B$40</c:f>
              <c:numCache>
                <c:formatCode>General</c:formatCode>
                <c:ptCount val="7"/>
                <c:pt idx="0">
                  <c:v>78</c:v>
                </c:pt>
                <c:pt idx="1">
                  <c:v>120</c:v>
                </c:pt>
                <c:pt idx="2">
                  <c:v>155</c:v>
                </c:pt>
                <c:pt idx="3">
                  <c:v>123</c:v>
                </c:pt>
                <c:pt idx="4">
                  <c:v>180</c:v>
                </c:pt>
                <c:pt idx="5">
                  <c:v>113</c:v>
                </c:pt>
                <c:pt idx="6">
                  <c:v>123.96828728912052</c:v>
                </c:pt>
              </c:numCache>
            </c:numRef>
          </c:val>
          <c:extLst>
            <c:ext xmlns:c16="http://schemas.microsoft.com/office/drawing/2014/chart" uri="{C3380CC4-5D6E-409C-BE32-E72D297353CC}">
              <c16:uniqueId val="{00000000-80CB-C14F-A4CA-8012295375CD}"/>
            </c:ext>
          </c:extLst>
        </c:ser>
        <c:ser>
          <c:idx val="1"/>
          <c:order val="1"/>
          <c:tx>
            <c:strRef>
              <c:f>Sheet1!$C$33</c:f>
              <c:strCache>
                <c:ptCount val="1"/>
                <c:pt idx="0">
                  <c:v>DaPPA</c:v>
                </c:pt>
              </c:strCache>
            </c:strRef>
          </c:tx>
          <c:spPr>
            <a:solidFill>
              <a:schemeClr val="accent5"/>
            </a:solidFill>
            <a:ln>
              <a:solidFill>
                <a:schemeClr val="tx1"/>
              </a:solidFill>
            </a:ln>
            <a:effectLst/>
          </c:spPr>
          <c:invertIfNegative val="0"/>
          <c:cat>
            <c:strRef>
              <c:f>Sheet1!$A$34:$A$40</c:f>
              <c:strCache>
                <c:ptCount val="7"/>
                <c:pt idx="0">
                  <c:v>VA</c:v>
                </c:pt>
                <c:pt idx="1">
                  <c:v>SEL</c:v>
                </c:pt>
                <c:pt idx="2">
                  <c:v>UNI</c:v>
                </c:pt>
                <c:pt idx="3">
                  <c:v>RED</c:v>
                </c:pt>
                <c:pt idx="4">
                  <c:v>GEMV</c:v>
                </c:pt>
                <c:pt idx="5">
                  <c:v>HST-S</c:v>
                </c:pt>
                <c:pt idx="6">
                  <c:v>GMEAN</c:v>
                </c:pt>
              </c:strCache>
            </c:strRef>
          </c:cat>
          <c:val>
            <c:numRef>
              <c:f>Sheet1!$C$34:$C$40</c:f>
              <c:numCache>
                <c:formatCode>General</c:formatCode>
                <c:ptCount val="7"/>
                <c:pt idx="0">
                  <c:v>6</c:v>
                </c:pt>
                <c:pt idx="1">
                  <c:v>6</c:v>
                </c:pt>
                <c:pt idx="2">
                  <c:v>6</c:v>
                </c:pt>
                <c:pt idx="3">
                  <c:v>6</c:v>
                </c:pt>
                <c:pt idx="4">
                  <c:v>9</c:v>
                </c:pt>
                <c:pt idx="5">
                  <c:v>8</c:v>
                </c:pt>
                <c:pt idx="6">
                  <c:v>6.7347722898562381</c:v>
                </c:pt>
              </c:numCache>
            </c:numRef>
          </c:val>
          <c:extLst>
            <c:ext xmlns:c16="http://schemas.microsoft.com/office/drawing/2014/chart" uri="{C3380CC4-5D6E-409C-BE32-E72D297353CC}">
              <c16:uniqueId val="{00000001-80CB-C14F-A4CA-8012295375CD}"/>
            </c:ext>
          </c:extLst>
        </c:ser>
        <c:dLbls>
          <c:showLegendKey val="0"/>
          <c:showVal val="0"/>
          <c:showCatName val="0"/>
          <c:showSerName val="0"/>
          <c:showPercent val="0"/>
          <c:showBubbleSize val="0"/>
        </c:dLbls>
        <c:gapWidth val="219"/>
        <c:overlap val="-27"/>
        <c:axId val="1792414063"/>
        <c:axId val="243662576"/>
      </c:barChart>
      <c:lineChart>
        <c:grouping val="standard"/>
        <c:varyColors val="0"/>
        <c:ser>
          <c:idx val="2"/>
          <c:order val="2"/>
          <c:tx>
            <c:strRef>
              <c:f>Sheet1!$D$33</c:f>
              <c:strCache>
                <c:ptCount val="1"/>
                <c:pt idx="0">
                  <c:v>Reduction</c:v>
                </c:pt>
              </c:strCache>
            </c:strRef>
          </c:tx>
          <c:spPr>
            <a:ln w="47625" cap="rnd">
              <a:solidFill>
                <a:srgbClr val="C00000"/>
              </a:solidFill>
              <a:round/>
            </a:ln>
            <a:effectLst/>
          </c:spPr>
          <c:marker>
            <c:symbol val="diamond"/>
            <c:size val="14"/>
            <c:spPr>
              <a:solidFill>
                <a:srgbClr val="C00000"/>
              </a:solidFill>
              <a:ln w="28575">
                <a:solidFill>
                  <a:schemeClr val="tx1"/>
                </a:solidFill>
              </a:ln>
              <a:effectLst/>
            </c:spPr>
          </c:marker>
          <c:cat>
            <c:strRef>
              <c:f>Sheet1!$A$34:$A$40</c:f>
              <c:strCache>
                <c:ptCount val="7"/>
                <c:pt idx="0">
                  <c:v>VA</c:v>
                </c:pt>
                <c:pt idx="1">
                  <c:v>SEL</c:v>
                </c:pt>
                <c:pt idx="2">
                  <c:v>UNI</c:v>
                </c:pt>
                <c:pt idx="3">
                  <c:v>RED</c:v>
                </c:pt>
                <c:pt idx="4">
                  <c:v>GEMV</c:v>
                </c:pt>
                <c:pt idx="5">
                  <c:v>HST-S</c:v>
                </c:pt>
                <c:pt idx="6">
                  <c:v>GMEAN</c:v>
                </c:pt>
              </c:strCache>
            </c:strRef>
          </c:cat>
          <c:val>
            <c:numRef>
              <c:f>Sheet1!$D$34:$D$40</c:f>
              <c:numCache>
                <c:formatCode>0%</c:formatCode>
                <c:ptCount val="7"/>
                <c:pt idx="0">
                  <c:v>0.92307692307692313</c:v>
                </c:pt>
                <c:pt idx="1">
                  <c:v>0.95</c:v>
                </c:pt>
                <c:pt idx="2">
                  <c:v>0.96129032258064517</c:v>
                </c:pt>
                <c:pt idx="3">
                  <c:v>0.95121951219512191</c:v>
                </c:pt>
                <c:pt idx="4">
                  <c:v>0.95</c:v>
                </c:pt>
                <c:pt idx="5">
                  <c:v>0.92920353982300885</c:v>
                </c:pt>
                <c:pt idx="6">
                  <c:v>0.94403597974593634</c:v>
                </c:pt>
              </c:numCache>
            </c:numRef>
          </c:val>
          <c:smooth val="0"/>
          <c:extLst>
            <c:ext xmlns:c16="http://schemas.microsoft.com/office/drawing/2014/chart" uri="{C3380CC4-5D6E-409C-BE32-E72D297353CC}">
              <c16:uniqueId val="{00000002-80CB-C14F-A4CA-8012295375CD}"/>
            </c:ext>
          </c:extLst>
        </c:ser>
        <c:dLbls>
          <c:showLegendKey val="0"/>
          <c:showVal val="0"/>
          <c:showCatName val="0"/>
          <c:showSerName val="0"/>
          <c:showPercent val="0"/>
          <c:showBubbleSize val="0"/>
        </c:dLbls>
        <c:marker val="1"/>
        <c:smooth val="0"/>
        <c:axId val="1788943167"/>
        <c:axId val="790998224"/>
      </c:lineChart>
      <c:catAx>
        <c:axId val="179241406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venir Next" panose="020B0503020202020204" pitchFamily="34" charset="0"/>
                <a:ea typeface="+mn-ea"/>
                <a:cs typeface="+mn-cs"/>
              </a:defRPr>
            </a:pPr>
            <a:endParaRPr lang="en-US"/>
          </a:p>
        </c:txPr>
        <c:crossAx val="243662576"/>
        <c:crosses val="autoZero"/>
        <c:auto val="1"/>
        <c:lblAlgn val="ctr"/>
        <c:lblOffset val="100"/>
        <c:noMultiLvlLbl val="0"/>
      </c:catAx>
      <c:valAx>
        <c:axId val="243662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r>
                  <a:rPr lang="en-US"/>
                  <a:t>Lines of Code (LOC)</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crossAx val="1792414063"/>
        <c:crosses val="autoZero"/>
        <c:crossBetween val="between"/>
      </c:valAx>
      <c:valAx>
        <c:axId val="790998224"/>
        <c:scaling>
          <c:orientation val="minMax"/>
        </c:scaling>
        <c:delete val="0"/>
        <c:axPos val="r"/>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crossAx val="1788943167"/>
        <c:crosses val="max"/>
        <c:crossBetween val="between"/>
        <c:majorUnit val="0.02"/>
      </c:valAx>
      <c:catAx>
        <c:axId val="1788943167"/>
        <c:scaling>
          <c:orientation val="minMax"/>
        </c:scaling>
        <c:delete val="1"/>
        <c:axPos val="b"/>
        <c:numFmt formatCode="General" sourceLinked="1"/>
        <c:majorTickMark val="out"/>
        <c:minorTickMark val="none"/>
        <c:tickLblPos val="nextTo"/>
        <c:crossAx val="790998224"/>
        <c:crosses val="autoZero"/>
        <c:auto val="1"/>
        <c:lblAlgn val="ctr"/>
        <c:lblOffset val="100"/>
        <c:noMultiLvlLbl val="0"/>
      </c:catAx>
      <c:spPr>
        <a:noFill/>
        <a:ln>
          <a:solidFill>
            <a:schemeClr val="tx1"/>
          </a:solidFill>
        </a:ln>
        <a:effectLst/>
      </c:spPr>
    </c:plotArea>
    <c:legend>
      <c:legendPos val="b"/>
      <c:layout>
        <c:manualLayout>
          <c:xMode val="edge"/>
          <c:yMode val="edge"/>
          <c:x val="0.10412205135800029"/>
          <c:y val="3.5719793646483845E-2"/>
          <c:w val="0.82519364154715769"/>
          <c:h val="9.2556068422481666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latin typeface="Avenir Next" panose="020B05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2/28/25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2/28/25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5" name="Rectangle 7">
            <a:extLst>
              <a:ext uri="{FF2B5EF4-FFF2-40B4-BE49-F238E27FC236}">
                <a16:creationId xmlns:a16="http://schemas.microsoft.com/office/drawing/2014/main" id="{4970873D-26C9-4F4E-BB94-4E1EC127E8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E82DFE-E98A-254F-BFEC-3824591F8463}" type="slidenum">
              <a:rPr lang="en-US" altLang="en-US" smtClean="0">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
        <p:nvSpPr>
          <p:cNvPr id="646146" name="Rectangle 2">
            <a:extLst>
              <a:ext uri="{FF2B5EF4-FFF2-40B4-BE49-F238E27FC236}">
                <a16:creationId xmlns:a16="http://schemas.microsoft.com/office/drawing/2014/main" id="{C2A0FF1F-825F-734E-90D6-E0ED72CA90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6147" name="Rectangle 3">
            <a:extLst>
              <a:ext uri="{FF2B5EF4-FFF2-40B4-BE49-F238E27FC236}">
                <a16:creationId xmlns:a16="http://schemas.microsoft.com/office/drawing/2014/main" id="{9CF49887-C12A-984F-8FC8-8B47E5DE79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2601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 the PIM scratchpad memory</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583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Orchestrate data movement and computation across PIM cores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6370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programmer’s main goal is to just perform a simple vector addition</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0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conclude that programming the UPMEM system leads to non-trivial effort by the programmer since it requires knowledge of the underlying hardware and manual data movement handling</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782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our goal in this work is to ease programmability for the UPMEM system, allowing the programmer to write PIM-friendly code efficiently.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120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outline for my talk. First, I will give a brief introduction to PIM architectures. Second, I will talk about the problem our paper aims to solve and then on our solution. Fourth, I will briefly showcase our key results and then conclude.</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168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196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Our software framework, SimplePIM, leverages the massive memory bandwidth and parallelism offered by PIM hardware to operate on arrays of arbitrary size and dimensions. SimplePIM offers three key interfaces to support PIM systems like UPMEM. </a:t>
            </a:r>
          </a:p>
          <a:p>
            <a:endParaRPr lang="en-US" dirty="0"/>
          </a:p>
          <a:p>
            <a:r>
              <a:rPr lang="en-US" dirty="0"/>
              <a:t>[CLICK] The management interface stores metadata for the PIM-resident arrays, which can be accessed by the programmer and other parts of SimplePIM as needed. </a:t>
            </a:r>
          </a:p>
          <a:p>
            <a:endParaRPr lang="en-US" dirty="0"/>
          </a:p>
          <a:p>
            <a:r>
              <a:rPr lang="en-US" dirty="0"/>
              <a:t>[CLICK] The communication interface provides abstractions for both Host-PIM and PIM-PIM communication patterns. </a:t>
            </a:r>
          </a:p>
          <a:p>
            <a:r>
              <a:rPr lang="en-US" dirty="0"/>
              <a:t>These patterns are similar to communication patterns in other distributed frameworks such as MPI [71], which makes it easier for SimplePIM to be adopted. </a:t>
            </a:r>
          </a:p>
          <a:p>
            <a:endParaRPr lang="en-US" dirty="0"/>
          </a:p>
          <a:p>
            <a:r>
              <a:rPr lang="en-US" dirty="0"/>
              <a:t>[CLICK] The processing interface leverages PIM’s high memory bandwidth and parallelism to execute map, reduce, and zip iterators on PIM arrays. </a:t>
            </a:r>
          </a:p>
          <a:p>
            <a:r>
              <a:rPr lang="en-US" dirty="0"/>
              <a:t>Programmers can combine these iterators to implement many widely-used workloads ranging from simple vector addition to complex machine learning model training.</a:t>
            </a:r>
          </a:p>
          <a:p>
            <a:endParaRPr lang="en-US" dirty="0"/>
          </a:p>
          <a:p>
            <a:r>
              <a:rPr lang="en-US" dirty="0"/>
              <a:t>[CLICK] Let’s check each one of these interfaces next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697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342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95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9797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50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494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631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123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754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552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idea behind DaPPA is to use an intuitive data-parallel pattern Based programming interface for PIM</a:t>
            </a:r>
          </a:p>
          <a:p>
            <a:endParaRPr lang="en-US" dirty="0"/>
          </a:p>
          <a:p>
            <a:r>
              <a:rPr lang="en-US" dirty="0"/>
              <a:t>[CLICK] DaPPA uses such an interface to automatically distribute and gather data across PIM chips, handle memory management and to parallelism computation across PIM cores </a:t>
            </a:r>
          </a:p>
          <a:p>
            <a:endParaRPr lang="en-US" dirty="0"/>
          </a:p>
          <a:p>
            <a:r>
              <a:rPr lang="en-US" dirty="0"/>
              <a:t>[CLICK]  DaPPA is composed of three main components.</a:t>
            </a:r>
          </a:p>
          <a:p>
            <a:endParaRPr lang="en-US" dirty="0"/>
          </a:p>
          <a:p>
            <a:r>
              <a:rPr lang="en-US" dirty="0"/>
              <a:t>[CLICK] A collection of data-parallel pattern APIs</a:t>
            </a:r>
          </a:p>
          <a:p>
            <a:endParaRPr lang="en-US" dirty="0"/>
          </a:p>
          <a:p>
            <a:r>
              <a:rPr lang="en-US" dirty="0"/>
              <a:t>[CLICK] A dataflow programming interface</a:t>
            </a:r>
          </a:p>
          <a:p>
            <a:endParaRPr lang="en-US" dirty="0"/>
          </a:p>
          <a:p>
            <a:r>
              <a:rPr lang="en-US" dirty="0"/>
              <a:t>[CLICK] and a dynamic template-based compilation</a:t>
            </a:r>
          </a:p>
          <a:p>
            <a:endParaRPr lang="en-US" dirty="0"/>
          </a:p>
          <a:p>
            <a:r>
              <a:rPr lang="en-US" dirty="0"/>
              <a:t>[NEXT]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379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parallel pattern APIs are a collection of pre-defined functions that implement high-level data-parallel pattern priorities. </a:t>
            </a:r>
          </a:p>
          <a:p>
            <a:endParaRPr lang="en-US" dirty="0"/>
          </a:p>
          <a:p>
            <a:r>
              <a:rPr lang="en-US" dirty="0"/>
              <a:t>[CLICK] DaPPA uses such APIs to implement a skeleton programming model, which is a common approach to abstract hardware components of parallel architectures, including multi-processor systems, GPUs, and custom accelerators.  </a:t>
            </a:r>
          </a:p>
          <a:p>
            <a:endParaRPr lang="en-US" dirty="0"/>
          </a:p>
          <a:p>
            <a:r>
              <a:rPr lang="en-US" dirty="0"/>
              <a:t>[CLICK] DaPPA supports five primary data-parallel patterns, including map, reduce, filter, window, and group</a:t>
            </a:r>
          </a:p>
          <a:p>
            <a:endParaRPr lang="en-US" dirty="0"/>
          </a:p>
          <a:p>
            <a:r>
              <a:rPr lang="en-US" dirty="0"/>
              <a:t>[CLICK] The user can combine all five primitives for more complex patterns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096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DaPPA exposes a dataflow-based programming interface to the users. The interface has three main components.</a:t>
            </a:r>
          </a:p>
          <a:p>
            <a:endParaRPr lang="en-US" dirty="0"/>
          </a:p>
          <a:p>
            <a:r>
              <a:rPr lang="en-US" dirty="0"/>
              <a:t>[CLICK] First, a Pipeline defines a collection of transformations over the input data</a:t>
            </a:r>
          </a:p>
          <a:p>
            <a:endParaRPr lang="en-US" dirty="0"/>
          </a:p>
          <a:p>
            <a:r>
              <a:rPr lang="en-US" dirty="0"/>
              <a:t>[CLICK] Second, a stage defines a parallel pattern-based data transformation</a:t>
            </a:r>
          </a:p>
          <a:p>
            <a:endParaRPr lang="en-US" dirty="0"/>
          </a:p>
          <a:p>
            <a:r>
              <a:rPr lang="en-US" dirty="0"/>
              <a:t>[CLICK] Third, stage communication happens sequentially, with data following from one stage to another within the pipeline</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626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venir Next" panose="020B0503020202020204" pitchFamily="34" charset="0"/>
              </a:rPr>
              <a:t>DaPPA uses a dynamic template-based compilation to generate PIM code </a:t>
            </a:r>
            <a:r>
              <a:rPr lang="en-US" sz="1200" b="1" dirty="0">
                <a:solidFill>
                  <a:schemeClr val="accent5"/>
                </a:solidFill>
                <a:latin typeface="Avenir Next" panose="020B0503020202020204" pitchFamily="34" charset="0"/>
              </a:rPr>
              <a:t>in two main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none" dirty="0">
              <a:solidFill>
                <a:schemeClr val="accent5"/>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accent5"/>
                </a:solidFill>
                <a:latin typeface="Avenir Next" panose="020B0503020202020204" pitchFamily="34" charset="0"/>
              </a:rPr>
              <a:t>[CLICK] </a:t>
            </a:r>
            <a:r>
              <a:rPr lang="en-US" sz="1200" b="0" i="0" u="none" dirty="0">
                <a:solidFill>
                  <a:schemeClr val="accent5"/>
                </a:solidFill>
                <a:latin typeface="Avenir Next" panose="020B0503020202020204" pitchFamily="34" charset="0"/>
              </a:rPr>
              <a:t>First, DaPPA creates UPMEM code using a template engine called </a:t>
            </a:r>
            <a:r>
              <a:rPr lang="en-US" sz="1200" b="0" i="0" u="none" dirty="0" err="1">
                <a:solidFill>
                  <a:schemeClr val="accent5"/>
                </a:solidFill>
                <a:latin typeface="Avenir Next" panose="020B0503020202020204" pitchFamily="34" charset="0"/>
              </a:rPr>
              <a:t>Inja</a:t>
            </a:r>
            <a:r>
              <a:rPr lang="en-US" sz="1200" b="0" i="0" u="none" dirty="0">
                <a:solidFill>
                  <a:schemeClr val="accent5"/>
                </a:solidFill>
                <a:latin typeface="Avenir Next" panose="020B0503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dirty="0">
              <a:solidFill>
                <a:schemeClr val="accent5"/>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accent5"/>
                </a:solidFill>
                <a:latin typeface="Avenir Next" panose="020B0503020202020204" pitchFamily="34" charset="0"/>
              </a:rPr>
              <a:t>[CLICK] Second, DaPPA applies a series of transformations to the code to extract the information required to feed the UPMEM code template from the Pipeline model, calculates memory offsets for automatically data handling, and divides computation between CPU and PIM cores, even allowing for collaborative execution between host cores and PIM cores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dirty="0">
              <a:solidFill>
                <a:schemeClr val="accent5"/>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accent5"/>
                </a:solidFill>
                <a:latin typeface="Avenir Next" panose="020B0503020202020204" pitchFamily="34" charset="0"/>
              </a:rPr>
              <a:t>[CLICK] During the dynamic template-based compilation, DaPPA compiles and executes each Pipeline stage once per time, allowing for runtime optimizations based on output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dirty="0">
              <a:solidFill>
                <a:schemeClr val="accent5"/>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accent5"/>
                </a:solidFill>
                <a:latin typeface="Avenir Next" panose="020B0503020202020204" pitchFamily="34" charset="0"/>
              </a:rPr>
              <a:t>[NEXT]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dirty="0">
              <a:solidFill>
                <a:schemeClr val="accent5"/>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u="none" dirty="0">
              <a:solidFill>
                <a:schemeClr val="accent5"/>
              </a:solidFill>
              <a:latin typeface="Avenir Next" panose="020B0503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82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program the UPMEM system, the programmer needs to perform four main operations.</a:t>
            </a:r>
          </a:p>
          <a:p>
            <a:endParaRPr lang="en-US" dirty="0"/>
          </a:p>
          <a:p>
            <a:r>
              <a:rPr lang="en-US" dirty="0"/>
              <a:t>[CLICK] First, it needs to split input data across PIM chips</a:t>
            </a:r>
          </a:p>
          <a:p>
            <a:endParaRPr lang="en-US" dirty="0"/>
          </a:p>
          <a:p>
            <a:r>
              <a:rPr lang="en-US" dirty="0"/>
              <a:t>[CLICK] Second, it needs to transfer input data from main memory to PIM chips</a:t>
            </a:r>
          </a:p>
          <a:p>
            <a:endParaRPr lang="en-US" dirty="0"/>
          </a:p>
          <a:p>
            <a:r>
              <a:rPr lang="en-US" dirty="0"/>
              <a:t>[CLICK] Third, it needs to manually handle caching inside the PIM’s scratchpad memory</a:t>
            </a:r>
          </a:p>
          <a:p>
            <a:endParaRPr lang="en-US" dirty="0"/>
          </a:p>
          <a:p>
            <a:r>
              <a:rPr lang="en-US" dirty="0"/>
              <a:t>[CLICK] and fourth, it needs to transfer output data from PIM chips to main memory</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755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DaPPA can be used to implement a simple dot product operation in the UPMEM system</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595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programmer chooses suitable data parallel patterns to represent the computation. In this case, a map and reduce patterns</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215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the user creates two pipeline stages in C++ to implement the computation. Note that there is no hardware specific code required here.</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003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DaPPA takes the C++-based pipeline, and dynamically compiles and executes each stage in the UPMEM system.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574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 DaPPA using a real UPMEM system with more than 2000 PIM cores</a:t>
            </a:r>
          </a:p>
          <a:p>
            <a:endParaRPr lang="en-US" dirty="0"/>
          </a:p>
          <a:p>
            <a:r>
              <a:rPr lang="en-US" dirty="0"/>
              <a:t>[CLICK] We use six workloads from the PrIM benchmark suite </a:t>
            </a:r>
          </a:p>
          <a:p>
            <a:endParaRPr lang="en-US" dirty="0"/>
          </a:p>
          <a:p>
            <a:r>
              <a:rPr lang="en-US" dirty="0"/>
              <a:t>[CLICK] We compare </a:t>
            </a:r>
            <a:r>
              <a:rPr lang="en-US" dirty="0" err="1"/>
              <a:t>DaPPA’s</a:t>
            </a:r>
            <a:r>
              <a:rPr lang="en-US" dirty="0"/>
              <a:t> performance and programming complexity against the hand-tuned PrIM workloads </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004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plot, we show </a:t>
            </a:r>
            <a:r>
              <a:rPr lang="en-US" dirty="0" err="1"/>
              <a:t>DaPPA’s</a:t>
            </a:r>
            <a:r>
              <a:rPr lang="en-US" dirty="0"/>
              <a:t> performance normalized to the hand-tuned PrIM implementations.</a:t>
            </a:r>
          </a:p>
          <a:p>
            <a:endParaRPr lang="en-US" dirty="0"/>
          </a:p>
          <a:p>
            <a:r>
              <a:rPr lang="en-US" dirty="0"/>
              <a:t>[CLICK] We observe a large performance improvement for some workloads, due to DAPPA usage of parallel data transfers and collaborative host and PIM execution</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477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DAPPA provides 2.1x the performance of hand-tuned code.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655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evaluate programming complexity measured in lines of code. </a:t>
            </a:r>
          </a:p>
          <a:p>
            <a:endParaRPr lang="en-US" dirty="0"/>
          </a:p>
          <a:p>
            <a:r>
              <a:rPr lang="en-US" dirty="0"/>
              <a:t>[CLICK] On average, DaPPA reduces the required lines of code by 94% compared to PrIM.</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5273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briefly compared DaPPA to a previously proposed framework for PIM programmability called SimplePIM.</a:t>
            </a:r>
          </a:p>
          <a:p>
            <a:endParaRPr lang="en-US" dirty="0"/>
          </a:p>
          <a:p>
            <a:r>
              <a:rPr lang="en-US" dirty="0"/>
              <a:t>Compared to SimplePIM, DaPPA provides </a:t>
            </a:r>
          </a:p>
          <a:p>
            <a:endParaRPr lang="en-US" dirty="0"/>
          </a:p>
          <a:p>
            <a:r>
              <a:rPr lang="en-US" dirty="0"/>
              <a:t>[CLICK] A higher abstraction level, where the user does not need to manually specific communication across PIM cores as in SIMPLE PIM; two more parallel patterns, and further optimizations as </a:t>
            </a:r>
            <a:r>
              <a:rPr lang="en-US" dirty="0" err="1"/>
              <a:t>colloborative</a:t>
            </a:r>
            <a:r>
              <a:rPr lang="en-US" dirty="0"/>
              <a:t> </a:t>
            </a:r>
            <a:r>
              <a:rPr lang="en-US" dirty="0" err="1"/>
              <a:t>PIM+host</a:t>
            </a:r>
            <a:r>
              <a:rPr lang="en-US" dirty="0"/>
              <a:t> execution. </a:t>
            </a:r>
          </a:p>
          <a:p>
            <a:endParaRPr lang="en-US" dirty="0"/>
          </a:p>
          <a:p>
            <a:r>
              <a:rPr lang="en-US" dirty="0"/>
              <a:t>[CLICK] We conclude that DaPPA improves the state-of-the-art in PIM programmability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2563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763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such four tasks translate into code.</a:t>
            </a:r>
          </a:p>
          <a:p>
            <a:endParaRPr lang="en-US" dirty="0"/>
          </a:p>
          <a:p>
            <a:r>
              <a:rPr lang="en-US" dirty="0"/>
              <a:t>Next, I will show code snippets of a vector addition implemented using the UPMEM programming model.</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329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5" name="Rectangle 7">
            <a:extLst>
              <a:ext uri="{FF2B5EF4-FFF2-40B4-BE49-F238E27FC236}">
                <a16:creationId xmlns:a16="http://schemas.microsoft.com/office/drawing/2014/main" id="{4970873D-26C9-4F4E-BB94-4E1EC127E8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1225" rtl="0" eaLnBrk="1" fontAlgn="auto" latinLnBrk="0" hangingPunct="1">
              <a:lnSpc>
                <a:spcPct val="100000"/>
              </a:lnSpc>
              <a:spcBef>
                <a:spcPct val="0"/>
              </a:spcBef>
              <a:spcAft>
                <a:spcPts val="0"/>
              </a:spcAft>
              <a:buClrTx/>
              <a:buSzTx/>
              <a:buFontTx/>
              <a:buNone/>
              <a:tabLst/>
              <a:defRPr/>
            </a:pPr>
            <a:fld id="{24E82DFE-E98A-254F-BFEC-3824591F846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1225" rtl="0" eaLnBrk="1" fontAlgn="auto" latinLnBrk="0" hangingPunct="1">
                <a:lnSpc>
                  <a:spcPct val="100000"/>
                </a:lnSpc>
                <a:spcBef>
                  <a:spcPct val="0"/>
                </a:spcBef>
                <a:spcAft>
                  <a:spcPts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46146" name="Rectangle 2">
            <a:extLst>
              <a:ext uri="{FF2B5EF4-FFF2-40B4-BE49-F238E27FC236}">
                <a16:creationId xmlns:a16="http://schemas.microsoft.com/office/drawing/2014/main" id="{C2A0FF1F-825F-734E-90D6-E0ED72CA90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6147" name="Rectangle 3">
            <a:extLst>
              <a:ext uri="{FF2B5EF4-FFF2-40B4-BE49-F238E27FC236}">
                <a16:creationId xmlns:a16="http://schemas.microsoft.com/office/drawing/2014/main" id="{9CF49887-C12A-984F-8FC8-8B47E5DE79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7116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9285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programmer has several tasks that need to be translated into code, including aligning data within PIM chips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414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 input parameters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063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 input parameters across PIM cores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841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Launch PIM computation</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998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 PIM results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4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4.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5.emf"/></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3.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9.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60.xml"/><Relationship Id="rId4" Type="http://schemas.openxmlformats.org/officeDocument/2006/relationships/image" Target="../media/image9.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1.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1.xml"/></Relationships>
</file>

<file path=ppt/slideLayouts/_rels/slideLayout6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1.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2.xml"/></Relationships>
</file>

<file path=ppt/slideLayouts/_rels/slideLayout65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2.xml"/></Relationships>
</file>

<file path=ppt/slideLayouts/_rels/slideLayout65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63.xml"/></Relationships>
</file>

<file path=ppt/slideLayouts/_rels/slideLayout6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546172"/>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211025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491952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r>
              <a:rPr lang="en-US" altLang="en-US" dirty="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195997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r>
              <a:rPr lang="en-US" altLang="en-US" dirty="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078965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43751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98394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38992"/>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925351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8511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5939329"/>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798746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7334739"/>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974618"/>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148924"/>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6244487"/>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77768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9915277"/>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300974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938578"/>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6562"/>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9823875"/>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662779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4908108"/>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4252285"/>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81355"/>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26804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24211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946402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6771237"/>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4381690"/>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5737539"/>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5964383"/>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710202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1157730"/>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8104299"/>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990048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3385155"/>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2013795"/>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2506705"/>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6184746"/>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9774164"/>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9804165"/>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5264924"/>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4588555"/>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7595845"/>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48656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9087117"/>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21515"/>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3218779"/>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316749"/>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9382393"/>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1510711"/>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736569"/>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405977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74614"/>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83079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0766992"/>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769532"/>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8072713"/>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40216"/>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355188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2893416"/>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5623611"/>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1074657"/>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4777081"/>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287891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0489629"/>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5560"/>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5459952"/>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123489"/>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8066245"/>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9883743"/>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224853"/>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2647908"/>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0390558"/>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40374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80975" y="6411913"/>
            <a:ext cx="10255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p>
        </p:txBody>
      </p:sp>
      <p:sp>
        <p:nvSpPr>
          <p:cNvPr id="6" name="Rectangle 1030"/>
          <p:cNvSpPr>
            <a:spLocks noGrp="1" noChangeArrowheads="1"/>
          </p:cNvSpPr>
          <p:nvPr>
            <p:ph type="sldNum" sz="quarter" idx="11"/>
          </p:nvPr>
        </p:nvSpPr>
        <p:spPr/>
        <p:txBody>
          <a:bodyPr/>
          <a:lstStyle>
            <a:lvl1pPr>
              <a:defRPr/>
            </a:lvl1pPr>
          </a:lstStyle>
          <a:p>
            <a:pPr>
              <a:defRPr/>
            </a:pPr>
            <a:fld id="{02CDD642-5717-9C43-BCF7-E4F88A58C1C2}" type="slidenum">
              <a:rPr lang="en-US"/>
              <a:pPr>
                <a:defRPr/>
              </a:pPr>
              <a:t>‹#›</a:t>
            </a:fld>
            <a:endParaRPr lang="en-US"/>
          </a:p>
        </p:txBody>
      </p:sp>
    </p:spTree>
    <p:extLst>
      <p:ext uri="{BB962C8B-B14F-4D97-AF65-F5344CB8AC3E}">
        <p14:creationId xmlns:p14="http://schemas.microsoft.com/office/powerpoint/2010/main" val="1254422593"/>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FD84AC23-9DE4-C746-BC02-D3085298AE85}" type="slidenum">
              <a:rPr lang="en-US"/>
              <a:pPr>
                <a:defRPr/>
              </a:pPr>
              <a:t>‹#›</a:t>
            </a:fld>
            <a:endParaRPr lang="en-US"/>
          </a:p>
        </p:txBody>
      </p:sp>
    </p:spTree>
    <p:extLst>
      <p:ext uri="{BB962C8B-B14F-4D97-AF65-F5344CB8AC3E}">
        <p14:creationId xmlns:p14="http://schemas.microsoft.com/office/powerpoint/2010/main" val="3369825448"/>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39065027-C458-0F45-A175-76C38D629A02}" type="slidenum">
              <a:rPr lang="en-US"/>
              <a:pPr>
                <a:defRPr/>
              </a:pPr>
              <a:t>‹#›</a:t>
            </a:fld>
            <a:endParaRPr lang="en-US"/>
          </a:p>
        </p:txBody>
      </p:sp>
    </p:spTree>
    <p:extLst>
      <p:ext uri="{BB962C8B-B14F-4D97-AF65-F5344CB8AC3E}">
        <p14:creationId xmlns:p14="http://schemas.microsoft.com/office/powerpoint/2010/main" val="4240962719"/>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0B3F2552-3716-B24B-9F3D-FF7B024E8C3A}" type="slidenum">
              <a:rPr lang="en-US"/>
              <a:pPr>
                <a:defRPr/>
              </a:pPr>
              <a:t>‹#›</a:t>
            </a:fld>
            <a:endParaRPr lang="en-US"/>
          </a:p>
        </p:txBody>
      </p:sp>
    </p:spTree>
    <p:extLst>
      <p:ext uri="{BB962C8B-B14F-4D97-AF65-F5344CB8AC3E}">
        <p14:creationId xmlns:p14="http://schemas.microsoft.com/office/powerpoint/2010/main" val="3349633555"/>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1"/>
          </p:nvPr>
        </p:nvSpPr>
        <p:spPr>
          <a:ln/>
        </p:spPr>
        <p:txBody>
          <a:bodyPr/>
          <a:lstStyle>
            <a:lvl1pPr>
              <a:defRPr/>
            </a:lvl1pPr>
          </a:lstStyle>
          <a:p>
            <a:pPr>
              <a:defRPr/>
            </a:pPr>
            <a:fld id="{C07D5230-971F-2E41-8CFA-14A60A5B226D}" type="slidenum">
              <a:rPr lang="en-US"/>
              <a:pPr>
                <a:defRPr/>
              </a:pPr>
              <a:t>‹#›</a:t>
            </a:fld>
            <a:endParaRPr lang="en-US"/>
          </a:p>
        </p:txBody>
      </p:sp>
    </p:spTree>
    <p:extLst>
      <p:ext uri="{BB962C8B-B14F-4D97-AF65-F5344CB8AC3E}">
        <p14:creationId xmlns:p14="http://schemas.microsoft.com/office/powerpoint/2010/main" val="686320648"/>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1"/>
          </p:nvPr>
        </p:nvSpPr>
        <p:spPr>
          <a:ln/>
        </p:spPr>
        <p:txBody>
          <a:bodyPr/>
          <a:lstStyle>
            <a:lvl1pPr>
              <a:defRPr/>
            </a:lvl1pPr>
          </a:lstStyle>
          <a:p>
            <a:pPr>
              <a:defRPr/>
            </a:pPr>
            <a:fld id="{380DEAA0-2A78-7C4C-AC1D-0745BDD65952}" type="slidenum">
              <a:rPr lang="en-US"/>
              <a:pPr>
                <a:defRPr/>
              </a:pPr>
              <a:t>‹#›</a:t>
            </a:fld>
            <a:endParaRPr lang="en-US"/>
          </a:p>
        </p:txBody>
      </p:sp>
    </p:spTree>
    <p:extLst>
      <p:ext uri="{BB962C8B-B14F-4D97-AF65-F5344CB8AC3E}">
        <p14:creationId xmlns:p14="http://schemas.microsoft.com/office/powerpoint/2010/main" val="1329154556"/>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p:cNvSpPr>
            <a:spLocks noGrp="1" noChangeArrowheads="1"/>
          </p:cNvSpPr>
          <p:nvPr>
            <p:ph type="sldNum" sz="quarter" idx="11"/>
          </p:nvPr>
        </p:nvSpPr>
        <p:spPr>
          <a:ln/>
        </p:spPr>
        <p:txBody>
          <a:bodyPr/>
          <a:lstStyle>
            <a:lvl1pPr>
              <a:defRPr/>
            </a:lvl1pPr>
          </a:lstStyle>
          <a:p>
            <a:pPr>
              <a:defRPr/>
            </a:pPr>
            <a:fld id="{A4DA15DC-7DB6-2E4F-8E40-D436CE9278D6}" type="slidenum">
              <a:rPr lang="en-US"/>
              <a:pPr>
                <a:defRPr/>
              </a:pPr>
              <a:t>‹#›</a:t>
            </a:fld>
            <a:endParaRPr lang="en-US"/>
          </a:p>
        </p:txBody>
      </p:sp>
    </p:spTree>
    <p:extLst>
      <p:ext uri="{BB962C8B-B14F-4D97-AF65-F5344CB8AC3E}">
        <p14:creationId xmlns:p14="http://schemas.microsoft.com/office/powerpoint/2010/main" val="1328609927"/>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B69972F1-201A-1341-A138-68D5169749F5}" type="slidenum">
              <a:rPr lang="en-US"/>
              <a:pPr>
                <a:defRPr/>
              </a:pPr>
              <a:t>‹#›</a:t>
            </a:fld>
            <a:endParaRPr lang="en-US"/>
          </a:p>
        </p:txBody>
      </p:sp>
    </p:spTree>
    <p:extLst>
      <p:ext uri="{BB962C8B-B14F-4D97-AF65-F5344CB8AC3E}">
        <p14:creationId xmlns:p14="http://schemas.microsoft.com/office/powerpoint/2010/main" val="3583802723"/>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4E7A4686-03CC-5744-B2F1-C7CFBAB9DD97}" type="slidenum">
              <a:rPr lang="en-US"/>
              <a:pPr>
                <a:defRPr/>
              </a:pPr>
              <a:t>‹#›</a:t>
            </a:fld>
            <a:endParaRPr lang="en-US"/>
          </a:p>
        </p:txBody>
      </p:sp>
    </p:spTree>
    <p:extLst>
      <p:ext uri="{BB962C8B-B14F-4D97-AF65-F5344CB8AC3E}">
        <p14:creationId xmlns:p14="http://schemas.microsoft.com/office/powerpoint/2010/main" val="511547140"/>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D4A60323-C27F-274D-98DD-E8A584096F1A}" type="slidenum">
              <a:rPr lang="en-US"/>
              <a:pPr>
                <a:defRPr/>
              </a:pPr>
              <a:t>‹#›</a:t>
            </a:fld>
            <a:endParaRPr lang="en-US"/>
          </a:p>
        </p:txBody>
      </p:sp>
    </p:spTree>
    <p:extLst>
      <p:ext uri="{BB962C8B-B14F-4D97-AF65-F5344CB8AC3E}">
        <p14:creationId xmlns:p14="http://schemas.microsoft.com/office/powerpoint/2010/main" val="2842246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198D1A2-8B05-D448-BEED-1DCCC56698B6}" type="slidenum">
              <a:rPr lang="en-US"/>
              <a:pPr>
                <a:defRPr/>
              </a:pPr>
              <a:t>‹#›</a:t>
            </a:fld>
            <a:endParaRPr lang="en-US"/>
          </a:p>
        </p:txBody>
      </p:sp>
    </p:spTree>
    <p:extLst>
      <p:ext uri="{BB962C8B-B14F-4D97-AF65-F5344CB8AC3E}">
        <p14:creationId xmlns:p14="http://schemas.microsoft.com/office/powerpoint/2010/main" val="276210459"/>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70B2FA06-CF86-2545-AF2A-570D639DE5A2}" type="slidenum">
              <a:rPr lang="en-US"/>
              <a:pPr>
                <a:defRPr/>
              </a:pPr>
              <a:t>‹#›</a:t>
            </a:fld>
            <a:endParaRPr lang="en-US"/>
          </a:p>
        </p:txBody>
      </p:sp>
    </p:spTree>
    <p:extLst>
      <p:ext uri="{BB962C8B-B14F-4D97-AF65-F5344CB8AC3E}">
        <p14:creationId xmlns:p14="http://schemas.microsoft.com/office/powerpoint/2010/main" val="2828830028"/>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0461737"/>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3977340"/>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8964163"/>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4227174"/>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3425256"/>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0028508"/>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96304"/>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948357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01788"/>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848879"/>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6933164"/>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4599387"/>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560067"/>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234862"/>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3120778"/>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7624576"/>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8977436"/>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973962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0802086"/>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7001118"/>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3235911"/>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948123"/>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9193878"/>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1185237"/>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3883693"/>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9650700"/>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0384331"/>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380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9577748"/>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759025"/>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220365"/>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7159023"/>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9583518"/>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956466987"/>
      </p:ext>
    </p:extLst>
  </p:cSld>
  <p:clrMapOvr>
    <a:overrideClrMapping bg1="lt1" tx1="dk1" bg2="lt2" tx2="dk2" accent1="accent1" accent2="accent2" accent3="accent3" accent4="accent4" accent5="accent5" accent6="accent6" hlink="hlink" folHlink="folHlink"/>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041047578"/>
      </p:ext>
    </p:extLst>
  </p:cSld>
  <p:clrMapOvr>
    <a:overrideClrMapping bg1="lt1" tx1="dk1" bg2="lt2" tx2="dk2" accent1="accent1" accent2="accent2" accent3="accent3" accent4="accent4" accent5="accent5" accent6="accent6" hlink="hlink" folHlink="folHlink"/>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a:t>Click to edit Master title style</a:t>
            </a:r>
          </a:p>
        </p:txBody>
      </p:sp>
      <p:sp>
        <p:nvSpPr>
          <p:cNvPr id="24" name="Content Placeholder 22"/>
          <p:cNvSpPr>
            <a:spLocks noGrp="1"/>
          </p:cNvSpPr>
          <p:nvPr>
            <p:ph sz="quarter" idx="11"/>
          </p:nvPr>
        </p:nvSpPr>
        <p:spPr>
          <a:xfrm>
            <a:off x="123825" y="1241652"/>
            <a:ext cx="8897938" cy="5224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77459128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49753903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344595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3077432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86865466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0795563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82829144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2/28/25</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058623853"/>
      </p:ext>
    </p:extLst>
  </p:cSld>
  <p:clrMapOvr>
    <a:overrideClrMapping bg1="dk1" tx1="lt1" bg2="dk2" tx2="lt2" accent1="accent1" accent2="accent2" accent3="accent3" accent4="accent4" accent5="accent5" accent6="accent6" hlink="hlink" folHlink="folHlink"/>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26298750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78876931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80975" y="6411913"/>
            <a:ext cx="10255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1175784"/>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7124249"/>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726562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76231"/>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1575383"/>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5011113"/>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265468"/>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4952016"/>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4853053"/>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292141"/>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273888"/>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9410633"/>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844824"/>
            <a:ext cx="7772400" cy="1470025"/>
          </a:xfrm>
        </p:spPr>
        <p:txBody>
          <a:bodyPr anchor="ctr"/>
          <a:lstStyle/>
          <a:p>
            <a:r>
              <a:rPr lang="ko-KR" altLang="en-US" dirty="0"/>
              <a:t>마스터 제목 스타일 편집</a:t>
            </a:r>
          </a:p>
        </p:txBody>
      </p:sp>
      <p:sp>
        <p:nvSpPr>
          <p:cNvPr id="3" name="부제목 2"/>
          <p:cNvSpPr>
            <a:spLocks noGrp="1"/>
          </p:cNvSpPr>
          <p:nvPr>
            <p:ph type="subTitle" idx="1"/>
          </p:nvPr>
        </p:nvSpPr>
        <p:spPr>
          <a:xfrm>
            <a:off x="1371600" y="4149080"/>
            <a:ext cx="6400800" cy="1656184"/>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2025. 2. 28.</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269450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dirty="0"/>
              <a:t>마스터 제목 스타일 편집</a:t>
            </a:r>
          </a:p>
        </p:txBody>
      </p:sp>
      <p:sp>
        <p:nvSpPr>
          <p:cNvPr id="3" name="내용 개체 틀 2"/>
          <p:cNvSpPr>
            <a:spLocks noGrp="1"/>
          </p:cNvSpPr>
          <p:nvPr>
            <p:ph idx="1"/>
          </p:nvPr>
        </p:nvSpPr>
        <p:spPr>
          <a:xfrm>
            <a:off x="457200" y="1340768"/>
            <a:ext cx="8229600" cy="4968552"/>
          </a:xfrm>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2025. 2. 28.</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3930723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2025. 2. 28.</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111828504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a:t>마스터 제목 스타일 편집</a:t>
            </a:r>
          </a:p>
        </p:txBody>
      </p:sp>
      <p:sp>
        <p:nvSpPr>
          <p:cNvPr id="3" name="내용 개체 틀 2"/>
          <p:cNvSpPr>
            <a:spLocks noGrp="1"/>
          </p:cNvSpPr>
          <p:nvPr>
            <p:ph sz="half" idx="1"/>
          </p:nvPr>
        </p:nvSpPr>
        <p:spPr>
          <a:xfrm>
            <a:off x="457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2025. 2. 28.</a:t>
            </a:fld>
            <a:endParaRPr lang="ko-KR" altLang="en-US">
              <a:solidFill>
                <a:prstClr val="black">
                  <a:tint val="75000"/>
                </a:prstClr>
              </a:solidFill>
              <a:latin typeface="Calibri"/>
              <a:ea typeface="나눔고딕"/>
            </a:endParaRPr>
          </a:p>
        </p:txBody>
      </p:sp>
      <p:sp>
        <p:nvSpPr>
          <p:cNvPr id="6" name="바닥글 개체 틀 5"/>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7" name="슬라이드 번호 개체 틀 6"/>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0" name="직선 연결선 9"/>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1429036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34076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dirty="0"/>
              <a:t>마스터 텍스트 스타일을 편집합니다</a:t>
            </a:r>
          </a:p>
        </p:txBody>
      </p:sp>
      <p:sp>
        <p:nvSpPr>
          <p:cNvPr id="4" name="내용 개체 틀 3"/>
          <p:cNvSpPr>
            <a:spLocks noGrp="1"/>
          </p:cNvSpPr>
          <p:nvPr>
            <p:ph sz="half" idx="2"/>
          </p:nvPr>
        </p:nvSpPr>
        <p:spPr>
          <a:xfrm>
            <a:off x="457200" y="1988840"/>
            <a:ext cx="4040188"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34076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1988840"/>
            <a:ext cx="4041775"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2025. 2. 28.</a:t>
            </a:fld>
            <a:endParaRPr lang="ko-KR" altLang="en-US">
              <a:solidFill>
                <a:prstClr val="black">
                  <a:tint val="75000"/>
                </a:prstClr>
              </a:solidFill>
              <a:latin typeface="Calibri"/>
              <a:ea typeface="나눔고딕"/>
            </a:endParaRPr>
          </a:p>
        </p:txBody>
      </p:sp>
      <p:sp>
        <p:nvSpPr>
          <p:cNvPr id="8" name="바닥글 개체 틀 7"/>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9" name="슬라이드 번호 개체 틀 8"/>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2" name="직선 연결선 11"/>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2885753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a:t>마스터 제목 스타일 편집</a:t>
            </a:r>
          </a:p>
        </p:txBody>
      </p:sp>
      <p:sp>
        <p:nvSpPr>
          <p:cNvPr id="3" name="날짜 개체 틀 2"/>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2025. 2. 28.</a:t>
            </a:fld>
            <a:endParaRPr lang="ko-KR" altLang="en-US">
              <a:solidFill>
                <a:prstClr val="black">
                  <a:tint val="75000"/>
                </a:prstClr>
              </a:solidFill>
              <a:latin typeface="Calibri"/>
              <a:ea typeface="나눔고딕"/>
            </a:endParaRPr>
          </a:p>
        </p:txBody>
      </p:sp>
      <p:sp>
        <p:nvSpPr>
          <p:cNvPr id="4" name="바닥글 개체 틀 3"/>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5" name="슬라이드 번호 개체 틀 4"/>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4387130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2025. 2. 28.</a:t>
            </a:fld>
            <a:endParaRPr lang="ko-KR" altLang="en-US">
              <a:solidFill>
                <a:prstClr val="black">
                  <a:tint val="75000"/>
                </a:prstClr>
              </a:solidFill>
              <a:latin typeface="Calibri"/>
              <a:ea typeface="나눔고딕"/>
            </a:endParaRPr>
          </a:p>
        </p:txBody>
      </p:sp>
      <p:sp>
        <p:nvSpPr>
          <p:cNvPr id="3" name="바닥글 개체 틀 2"/>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4" name="슬라이드 번호 개체 틀 3"/>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356019865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9479520"/>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0556325"/>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0379847"/>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957203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8566681"/>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8079462"/>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5569968"/>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9015984"/>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7952"/>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945983"/>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2225097"/>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69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7515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1295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5241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1336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2617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5589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8574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01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8012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511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0E240D94-E5C6-2B45-92EB-F7FCCB9B6116}" type="slidenum">
              <a:rPr lang="en-US" altLang="en-US"/>
              <a:pPr>
                <a:defRPr/>
              </a:pPr>
              <a:t>‹#›</a:t>
            </a:fld>
            <a:endParaRPr lang="en-US" altLang="en-US"/>
          </a:p>
        </p:txBody>
      </p:sp>
    </p:spTree>
    <p:extLst>
      <p:ext uri="{BB962C8B-B14F-4D97-AF65-F5344CB8AC3E}">
        <p14:creationId xmlns:p14="http://schemas.microsoft.com/office/powerpoint/2010/main" val="1439261544"/>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7B2952-2F74-D544-92BC-FBFBE9A340CC}" type="slidenum">
              <a:rPr lang="en-US" altLang="en-US"/>
              <a:pPr>
                <a:defRPr/>
              </a:pPr>
              <a:t>‹#›</a:t>
            </a:fld>
            <a:endParaRPr lang="en-US" altLang="en-US"/>
          </a:p>
        </p:txBody>
      </p:sp>
    </p:spTree>
    <p:extLst>
      <p:ext uri="{BB962C8B-B14F-4D97-AF65-F5344CB8AC3E}">
        <p14:creationId xmlns:p14="http://schemas.microsoft.com/office/powerpoint/2010/main" val="124473413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F9F7682-838C-D145-8DB5-B49C18A130F8}" type="slidenum">
              <a:rPr lang="en-US" altLang="en-US"/>
              <a:pPr>
                <a:defRPr/>
              </a:pPr>
              <a:t>‹#›</a:t>
            </a:fld>
            <a:endParaRPr lang="en-US" altLang="en-US"/>
          </a:p>
        </p:txBody>
      </p:sp>
    </p:spTree>
    <p:extLst>
      <p:ext uri="{BB962C8B-B14F-4D97-AF65-F5344CB8AC3E}">
        <p14:creationId xmlns:p14="http://schemas.microsoft.com/office/powerpoint/2010/main" val="3758153688"/>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E01938C-1825-4C47-ADAA-667501E8BB2D}" type="slidenum">
              <a:rPr lang="en-US" altLang="en-US"/>
              <a:pPr>
                <a:defRPr/>
              </a:pPr>
              <a:t>‹#›</a:t>
            </a:fld>
            <a:endParaRPr lang="en-US" altLang="en-US"/>
          </a:p>
        </p:txBody>
      </p:sp>
    </p:spTree>
    <p:extLst>
      <p:ext uri="{BB962C8B-B14F-4D97-AF65-F5344CB8AC3E}">
        <p14:creationId xmlns:p14="http://schemas.microsoft.com/office/powerpoint/2010/main" val="3906725712"/>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2E44CBD-17AA-1C44-8BA0-F0313DF1E03A}" type="slidenum">
              <a:rPr lang="en-US" altLang="en-US"/>
              <a:pPr>
                <a:defRPr/>
              </a:pPr>
              <a:t>‹#›</a:t>
            </a:fld>
            <a:endParaRPr lang="en-US" altLang="en-US"/>
          </a:p>
        </p:txBody>
      </p:sp>
    </p:spTree>
    <p:extLst>
      <p:ext uri="{BB962C8B-B14F-4D97-AF65-F5344CB8AC3E}">
        <p14:creationId xmlns:p14="http://schemas.microsoft.com/office/powerpoint/2010/main" val="4069638184"/>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14E6E70-902E-8E4C-B56A-EB171DB5C34A}" type="slidenum">
              <a:rPr lang="en-US" altLang="en-US"/>
              <a:pPr>
                <a:defRPr/>
              </a:pPr>
              <a:t>‹#›</a:t>
            </a:fld>
            <a:endParaRPr lang="en-US" altLang="en-US"/>
          </a:p>
        </p:txBody>
      </p:sp>
    </p:spTree>
    <p:extLst>
      <p:ext uri="{BB962C8B-B14F-4D97-AF65-F5344CB8AC3E}">
        <p14:creationId xmlns:p14="http://schemas.microsoft.com/office/powerpoint/2010/main" val="4280595539"/>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1920B83-E5C7-4748-945F-F9585594732C}" type="slidenum">
              <a:rPr lang="en-US" altLang="en-US"/>
              <a:pPr>
                <a:defRPr/>
              </a:pPr>
              <a:t>‹#›</a:t>
            </a:fld>
            <a:endParaRPr lang="en-US" altLang="en-US"/>
          </a:p>
        </p:txBody>
      </p:sp>
    </p:spTree>
    <p:extLst>
      <p:ext uri="{BB962C8B-B14F-4D97-AF65-F5344CB8AC3E}">
        <p14:creationId xmlns:p14="http://schemas.microsoft.com/office/powerpoint/2010/main" val="217443304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84C42A7-D582-E24E-B2AD-361121256527}" type="slidenum">
              <a:rPr lang="en-US" altLang="en-US"/>
              <a:pPr>
                <a:defRPr/>
              </a:pPr>
              <a:t>‹#›</a:t>
            </a:fld>
            <a:endParaRPr lang="en-US" altLang="en-US"/>
          </a:p>
        </p:txBody>
      </p:sp>
    </p:spTree>
    <p:extLst>
      <p:ext uri="{BB962C8B-B14F-4D97-AF65-F5344CB8AC3E}">
        <p14:creationId xmlns:p14="http://schemas.microsoft.com/office/powerpoint/2010/main" val="895594660"/>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45B44AF-607F-D14C-BF32-685CA37DFF41}" type="slidenum">
              <a:rPr lang="en-US" altLang="en-US"/>
              <a:pPr>
                <a:defRPr/>
              </a:pPr>
              <a:t>‹#›</a:t>
            </a:fld>
            <a:endParaRPr lang="en-US" altLang="en-US"/>
          </a:p>
        </p:txBody>
      </p:sp>
    </p:spTree>
    <p:extLst>
      <p:ext uri="{BB962C8B-B14F-4D97-AF65-F5344CB8AC3E}">
        <p14:creationId xmlns:p14="http://schemas.microsoft.com/office/powerpoint/2010/main" val="3598801899"/>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DCDFAA6-D8FF-694C-834A-ACCCD8522248}" type="slidenum">
              <a:rPr lang="en-US" altLang="en-US"/>
              <a:pPr>
                <a:defRPr/>
              </a:pPr>
              <a:t>‹#›</a:t>
            </a:fld>
            <a:endParaRPr lang="en-US" altLang="en-US"/>
          </a:p>
        </p:txBody>
      </p:sp>
    </p:spTree>
    <p:extLst>
      <p:ext uri="{BB962C8B-B14F-4D97-AF65-F5344CB8AC3E}">
        <p14:creationId xmlns:p14="http://schemas.microsoft.com/office/powerpoint/2010/main" val="1823007646"/>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923AAA-1C55-7E45-B953-D9BFED328DD6}" type="slidenum">
              <a:rPr lang="en-US" altLang="en-US"/>
              <a:pPr>
                <a:defRPr/>
              </a:pPr>
              <a:t>‹#›</a:t>
            </a:fld>
            <a:endParaRPr lang="en-US" altLang="en-US"/>
          </a:p>
        </p:txBody>
      </p:sp>
    </p:spTree>
    <p:extLst>
      <p:ext uri="{BB962C8B-B14F-4D97-AF65-F5344CB8AC3E}">
        <p14:creationId xmlns:p14="http://schemas.microsoft.com/office/powerpoint/2010/main" val="2692791579"/>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6940971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185019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a:t>Click to edit Master title style</a:t>
            </a:r>
          </a:p>
        </p:txBody>
      </p:sp>
      <p:sp>
        <p:nvSpPr>
          <p:cNvPr id="24" name="Content Placeholder 22"/>
          <p:cNvSpPr>
            <a:spLocks noGrp="1"/>
          </p:cNvSpPr>
          <p:nvPr>
            <p:ph sz="quarter" idx="11"/>
          </p:nvPr>
        </p:nvSpPr>
        <p:spPr>
          <a:xfrm>
            <a:off x="123825" y="1241652"/>
            <a:ext cx="8897938" cy="5224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7485014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104253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280317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189795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049454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249070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668385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2/28/25</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5443808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53662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86644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C668BF9C-93BB-B548-912F-BE2A1331A62B}" type="slidenum">
              <a:rPr lang="en-US" altLang="en-US"/>
              <a:pPr>
                <a:defRPr/>
              </a:pPr>
              <a:t>‹#›</a:t>
            </a:fld>
            <a:endParaRPr lang="en-US" altLang="en-US"/>
          </a:p>
        </p:txBody>
      </p:sp>
    </p:spTree>
    <p:extLst>
      <p:ext uri="{BB962C8B-B14F-4D97-AF65-F5344CB8AC3E}">
        <p14:creationId xmlns:p14="http://schemas.microsoft.com/office/powerpoint/2010/main" val="31592919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60F4C6C-A4AD-634C-B2AA-5823E85646AB}" type="slidenum">
              <a:rPr lang="en-US" altLang="en-US"/>
              <a:pPr>
                <a:defRPr/>
              </a:pPr>
              <a:t>‹#›</a:t>
            </a:fld>
            <a:endParaRPr lang="en-US" altLang="en-US"/>
          </a:p>
        </p:txBody>
      </p:sp>
    </p:spTree>
    <p:extLst>
      <p:ext uri="{BB962C8B-B14F-4D97-AF65-F5344CB8AC3E}">
        <p14:creationId xmlns:p14="http://schemas.microsoft.com/office/powerpoint/2010/main" val="20648790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E9D27D4-CF21-B743-868C-38D13B2F42B4}" type="slidenum">
              <a:rPr lang="en-US" altLang="en-US"/>
              <a:pPr>
                <a:defRPr/>
              </a:pPr>
              <a:t>‹#›</a:t>
            </a:fld>
            <a:endParaRPr lang="en-US" altLang="en-US"/>
          </a:p>
        </p:txBody>
      </p:sp>
    </p:spTree>
    <p:extLst>
      <p:ext uri="{BB962C8B-B14F-4D97-AF65-F5344CB8AC3E}">
        <p14:creationId xmlns:p14="http://schemas.microsoft.com/office/powerpoint/2010/main" val="236753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F35F6C-2FE9-E643-BA9E-744EBFA979FE}" type="slidenum">
              <a:rPr lang="en-US" altLang="en-US"/>
              <a:pPr>
                <a:defRPr/>
              </a:pPr>
              <a:t>‹#›</a:t>
            </a:fld>
            <a:endParaRPr lang="en-US" altLang="en-US"/>
          </a:p>
        </p:txBody>
      </p:sp>
    </p:spTree>
    <p:extLst>
      <p:ext uri="{BB962C8B-B14F-4D97-AF65-F5344CB8AC3E}">
        <p14:creationId xmlns:p14="http://schemas.microsoft.com/office/powerpoint/2010/main" val="33246108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6820D8-511C-334B-9255-32401B223793}" type="slidenum">
              <a:rPr lang="en-US" altLang="en-US"/>
              <a:pPr>
                <a:defRPr/>
              </a:pPr>
              <a:t>‹#›</a:t>
            </a:fld>
            <a:endParaRPr lang="en-US" altLang="en-US"/>
          </a:p>
        </p:txBody>
      </p:sp>
    </p:spTree>
    <p:extLst>
      <p:ext uri="{BB962C8B-B14F-4D97-AF65-F5344CB8AC3E}">
        <p14:creationId xmlns:p14="http://schemas.microsoft.com/office/powerpoint/2010/main" val="1827451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42E3693-D302-D64D-8335-04DBBDCAC3E8}" type="slidenum">
              <a:rPr lang="en-US" altLang="en-US"/>
              <a:pPr>
                <a:defRPr/>
              </a:pPr>
              <a:t>‹#›</a:t>
            </a:fld>
            <a:endParaRPr lang="en-US" altLang="en-US"/>
          </a:p>
        </p:txBody>
      </p:sp>
    </p:spTree>
    <p:extLst>
      <p:ext uri="{BB962C8B-B14F-4D97-AF65-F5344CB8AC3E}">
        <p14:creationId xmlns:p14="http://schemas.microsoft.com/office/powerpoint/2010/main" val="3658476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C3B91E-9495-5D4C-A473-89DD744F318C}" type="slidenum">
              <a:rPr lang="en-US" altLang="en-US"/>
              <a:pPr>
                <a:defRPr/>
              </a:pPr>
              <a:t>‹#›</a:t>
            </a:fld>
            <a:endParaRPr lang="en-US" altLang="en-US"/>
          </a:p>
        </p:txBody>
      </p:sp>
    </p:spTree>
    <p:extLst>
      <p:ext uri="{BB962C8B-B14F-4D97-AF65-F5344CB8AC3E}">
        <p14:creationId xmlns:p14="http://schemas.microsoft.com/office/powerpoint/2010/main" val="1756490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317DB17-6DD3-1D47-9DC7-29C718BD885A}" type="slidenum">
              <a:rPr lang="en-US" altLang="en-US"/>
              <a:pPr>
                <a:defRPr/>
              </a:pPr>
              <a:t>‹#›</a:t>
            </a:fld>
            <a:endParaRPr lang="en-US" altLang="en-US"/>
          </a:p>
        </p:txBody>
      </p:sp>
    </p:spTree>
    <p:extLst>
      <p:ext uri="{BB962C8B-B14F-4D97-AF65-F5344CB8AC3E}">
        <p14:creationId xmlns:p14="http://schemas.microsoft.com/office/powerpoint/2010/main" val="33704642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8B564A7-2749-BD47-ACBB-5E9A7893C5B7}" type="slidenum">
              <a:rPr lang="en-US" altLang="en-US"/>
              <a:pPr>
                <a:defRPr/>
              </a:pPr>
              <a:t>‹#›</a:t>
            </a:fld>
            <a:endParaRPr lang="en-US" altLang="en-US"/>
          </a:p>
        </p:txBody>
      </p:sp>
    </p:spTree>
    <p:extLst>
      <p:ext uri="{BB962C8B-B14F-4D97-AF65-F5344CB8AC3E}">
        <p14:creationId xmlns:p14="http://schemas.microsoft.com/office/powerpoint/2010/main" val="1553832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3FA10DE-9244-444C-BB66-013E28A2DDD9}" type="slidenum">
              <a:rPr lang="en-US" altLang="en-US"/>
              <a:pPr>
                <a:defRPr/>
              </a:pPr>
              <a:t>‹#›</a:t>
            </a:fld>
            <a:endParaRPr lang="en-US" altLang="en-US"/>
          </a:p>
        </p:txBody>
      </p:sp>
    </p:spTree>
    <p:extLst>
      <p:ext uri="{BB962C8B-B14F-4D97-AF65-F5344CB8AC3E}">
        <p14:creationId xmlns:p14="http://schemas.microsoft.com/office/powerpoint/2010/main" val="1064697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E2563C0-B5B3-BE4C-AFD7-D5025596D7E3}" type="slidenum">
              <a:rPr lang="en-US" altLang="en-US"/>
              <a:pPr>
                <a:defRPr/>
              </a:pPr>
              <a:t>‹#›</a:t>
            </a:fld>
            <a:endParaRPr lang="en-US" altLang="en-US"/>
          </a:p>
        </p:txBody>
      </p:sp>
    </p:spTree>
    <p:extLst>
      <p:ext uri="{BB962C8B-B14F-4D97-AF65-F5344CB8AC3E}">
        <p14:creationId xmlns:p14="http://schemas.microsoft.com/office/powerpoint/2010/main" val="3950607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2858821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1247416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1524502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167374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4094090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2375012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2960859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1966816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2146915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2272325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2139914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lstStyle>
            <a:lvl1pPr algn="l">
              <a:defRPr sz="3000" b="1" cap="all"/>
            </a:lvl1pPr>
          </a:lstStyle>
          <a:p>
            <a:r>
              <a:rPr lang="en-US" altLang="zh-TW"/>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prstClr val="black"/>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prstClr val="black"/>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930401317"/>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40768776"/>
      </p:ext>
    </p:extLst>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26051193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986174166"/>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89919389"/>
      </p:ext>
    </p:extLst>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05318677"/>
      </p:ext>
    </p:extLst>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77374766"/>
      </p:ext>
    </p:extLst>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68041354"/>
      </p:ext>
    </p:extLst>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43398135"/>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629488110"/>
      </p:ext>
    </p:extLst>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533301839"/>
      </p:ext>
    </p:extLst>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234625789"/>
      </p:ext>
    </p:extLst>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358840901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3816495892"/>
      </p:ext>
    </p:extLst>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4031889725"/>
      </p:ext>
    </p:extLst>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1043419311"/>
      </p:ext>
    </p:extLst>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3287196653"/>
      </p:ext>
    </p:extLst>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3443399964"/>
      </p:ext>
    </p:extLst>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1491952778"/>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3665507306"/>
      </p:ext>
    </p:extLst>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182677281"/>
      </p:ext>
    </p:extLst>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3820621740"/>
      </p:ext>
    </p:extLst>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74568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26908"/>
      </p:ext>
    </p:extLst>
  </p:cSld>
  <p:clrMapOvr>
    <a:masterClrMapping/>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6354275"/>
      </p:ext>
    </p:extLst>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3248345"/>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797984"/>
      </p:ext>
    </p:extLst>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6771066"/>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6128682"/>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6798312"/>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677376"/>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6940184"/>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802175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eaLnBrk="1" hangingPunct="1"/>
            <a:endParaRPr lang="en-US">
              <a:solidFill>
                <a:srgbClr val="000000"/>
              </a:solidFill>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eaLnBrk="1" hangingPunct="1">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194996880"/>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3022748827"/>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2844348648"/>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673294743"/>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2431732729"/>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978746972"/>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2386205692"/>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666324575"/>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1766707855"/>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245257980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110139324"/>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1698652"/>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8482364"/>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3161478"/>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4185520"/>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4878452"/>
      </p:ext>
    </p:extLst>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9680095"/>
      </p:ext>
    </p:extLst>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36310"/>
      </p:ext>
    </p:extLst>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627763"/>
      </p:ext>
    </p:extLst>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740794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1999752"/>
      </p:ext>
    </p:extLst>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68246"/>
      </p:ext>
    </p:extLst>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403425495"/>
      </p:ext>
    </p:extLst>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3470731054"/>
      </p:ext>
    </p:extLst>
  </p:cSld>
  <p:clrMapOvr>
    <a:masterClrMapping/>
  </p:clrMapOv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1852116492"/>
      </p:ext>
    </p:extLst>
  </p:cSld>
  <p:clrMapOvr>
    <a:masterClrMapping/>
  </p:clrMapOv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1969844510"/>
      </p:ext>
    </p:extLst>
  </p:cSld>
  <p:clrMapOvr>
    <a:masterClrMapping/>
  </p:clrMapOv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307270744"/>
      </p:ext>
    </p:extLst>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113182394"/>
      </p:ext>
    </p:extLst>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3986152822"/>
      </p:ext>
    </p:extLst>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106248627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1018878341"/>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2983644539"/>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968205396"/>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2658042"/>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1775802"/>
      </p:ext>
    </p:extLst>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3966446"/>
      </p:ext>
    </p:extLst>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2931253"/>
      </p:ext>
    </p:extLst>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9473481"/>
      </p:ext>
    </p:extLst>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8120122"/>
      </p:ext>
    </p:extLst>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801459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802520"/>
      </p:ext>
    </p:extLst>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4679863"/>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054041"/>
      </p:ext>
    </p:extLst>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3516007"/>
      </p:ext>
    </p:extLst>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80714961"/>
      </p:ext>
    </p:extLst>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3849193371"/>
      </p:ext>
    </p:extLst>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2589501526"/>
      </p:ext>
    </p:extLst>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146749651"/>
      </p:ext>
    </p:extLst>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1040607654"/>
      </p:ext>
    </p:extLst>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16681778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3203430946"/>
      </p:ext>
    </p:extLst>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3621467233"/>
      </p:ext>
    </p:extLst>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558646969"/>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878319528"/>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1740107998"/>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6611412"/>
      </p:ext>
    </p:extLst>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3683005"/>
      </p:ext>
    </p:extLst>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991947"/>
      </p:ext>
    </p:extLst>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6846919"/>
      </p:ext>
    </p:extLst>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554191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9768868"/>
      </p:ext>
    </p:extLst>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381794"/>
      </p:ext>
    </p:extLst>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5540252"/>
      </p:ext>
    </p:extLst>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0510753"/>
      </p:ext>
    </p:extLst>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2388659"/>
      </p:ext>
    </p:extLst>
  </p:cSld>
  <p:clrMapOvr>
    <a:masterClrMapping/>
  </p:clrMapOv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0961845"/>
      </p:ext>
    </p:extLst>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1937757"/>
      </p:ext>
    </p:extLst>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1889456"/>
      </p:ext>
    </p:extLst>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6784263"/>
      </p:ext>
    </p:extLst>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913739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7434173"/>
      </p:ext>
    </p:extLst>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0469503"/>
      </p:ext>
    </p:extLst>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4542624"/>
      </p:ext>
    </p:extLst>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8563842"/>
      </p:ext>
    </p:extLst>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4580434"/>
      </p:ext>
    </p:extLst>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4604124"/>
      </p:ext>
    </p:extLst>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1290896"/>
      </p:ext>
    </p:extLst>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7256847"/>
      </p:ext>
    </p:extLst>
  </p:cSld>
  <p:clrMapOvr>
    <a:masterClrMapping/>
  </p:clrMapOv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3021770"/>
      </p:ext>
    </p:extLst>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120335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881052"/>
      </p:ext>
    </p:extLst>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8093815"/>
      </p:ext>
    </p:extLst>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0366137"/>
      </p:ext>
    </p:extLst>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9387529"/>
      </p:ext>
    </p:extLst>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5807467"/>
      </p:ext>
    </p:extLst>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7232110"/>
      </p:ext>
    </p:extLst>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5917201"/>
      </p:ext>
    </p:extLst>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2576942"/>
      </p:ext>
    </p:extLst>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3375152"/>
      </p:ext>
    </p:extLst>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6975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3563949"/>
      </p:ext>
    </p:extLst>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5968767"/>
      </p:ext>
    </p:extLst>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010157"/>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0068310"/>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2751675"/>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3721418"/>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0145277"/>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3586944"/>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6344101"/>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433896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7269631"/>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74391"/>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5482950"/>
      </p:ext>
    </p:extLst>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9484604"/>
      </p:ext>
    </p:extLst>
  </p:cSld>
  <p:clrMapOvr>
    <a:masterClrMapping/>
  </p:clrMapOvr>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05679"/>
      </p:ext>
    </p:extLst>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4105328"/>
      </p:ext>
    </p:extLst>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4969480"/>
      </p:ext>
    </p:extLst>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185131"/>
      </p:ext>
    </p:extLst>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4230101"/>
      </p:ext>
    </p:extLst>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93511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5070776"/>
      </p:ext>
    </p:extLst>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3503890"/>
      </p:ext>
    </p:extLst>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2647218"/>
      </p:ext>
    </p:extLst>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6397697"/>
      </p:ext>
    </p:extLst>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1724017"/>
      </p:ext>
    </p:extLst>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4423395"/>
      </p:ext>
    </p:extLst>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8492406"/>
      </p:ext>
    </p:extLst>
  </p:cSld>
  <p:clrMapOvr>
    <a:masterClrMapping/>
  </p:clrMapOvr>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8364639"/>
      </p:ext>
    </p:extLst>
  </p:cSld>
  <p:clrMapOvr>
    <a:masterClrMapping/>
  </p:clrMapOvr>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2089538"/>
      </p:ext>
    </p:extLst>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145028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437046"/>
      </p:ext>
    </p:extLst>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5617253"/>
      </p:ext>
    </p:extLst>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625676"/>
      </p:ext>
    </p:extLst>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2090546"/>
      </p:ext>
    </p:extLst>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9100005"/>
      </p:ext>
    </p:extLst>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5056819"/>
      </p:ext>
    </p:extLst>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6412476"/>
      </p:ext>
    </p:extLst>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8089379"/>
      </p:ext>
    </p:extLst>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081763"/>
      </p:ext>
    </p:extLst>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860373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8735776"/>
      </p:ext>
    </p:extLst>
  </p:cSld>
  <p:clrMapOvr>
    <a:masterClrMapping/>
  </p:clrMapOvr>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66877"/>
      </p:ext>
    </p:extLst>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333599"/>
      </p:ext>
    </p:extLst>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1804900"/>
      </p:ext>
    </p:extLst>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467627032"/>
      </p:ext>
    </p:extLst>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2867705307"/>
      </p:ext>
    </p:extLst>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909213287"/>
      </p:ext>
    </p:extLst>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4004551678"/>
      </p:ext>
    </p:extLst>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152114607"/>
      </p:ext>
    </p:extLst>
  </p:cSld>
  <p:clrMapOvr>
    <a:masterClrMapping/>
  </p:clrMapOvr>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239630422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686446272"/>
      </p:ext>
    </p:extLst>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4147850429"/>
      </p:ext>
    </p:extLst>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2727827147"/>
      </p:ext>
    </p:extLst>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402603565"/>
      </p:ext>
    </p:extLst>
  </p:cSld>
  <p:clrMapOvr>
    <a:masterClrMapping/>
  </p:clrMapOvr>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341652260"/>
      </p:ext>
    </p:extLst>
  </p:cSld>
  <p:clrMapOvr>
    <a:masterClrMapping/>
  </p:clrMapOvr>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0238494"/>
      </p:ext>
    </p:extLst>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7273774"/>
      </p:ext>
    </p:extLst>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1525032"/>
      </p:ext>
    </p:extLst>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407841"/>
      </p:ext>
    </p:extLst>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819730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cstate="screen">
            <a:extLst>
              <a:ext uri="{28A0092B-C50C-407E-A947-70E740481C1C}">
                <a14:useLocalDpi xmlns:a14="http://schemas.microsoft.com/office/drawing/2010/main"/>
              </a:ext>
            </a:extLst>
          </a:blip>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cstate="screen">
            <a:lum bright="-8000"/>
            <a:extLst>
              <a:ext uri="{28A0092B-C50C-407E-A947-70E740481C1C}">
                <a14:useLocalDpi xmlns:a14="http://schemas.microsoft.com/office/drawing/2010/main"/>
              </a:ext>
            </a:extLst>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5844893"/>
      </p:ext>
    </p:extLst>
  </p:cSld>
  <p:clrMapOvr>
    <a:masterClrMapping/>
  </p:clrMapOvr>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6572785"/>
      </p:ext>
    </p:extLst>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2490012"/>
      </p:ext>
    </p:extLst>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4392628"/>
      </p:ext>
    </p:extLst>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3930839"/>
      </p:ext>
    </p:extLst>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6634247"/>
      </p:ext>
    </p:extLst>
  </p:cSld>
  <p:clrMapOvr>
    <a:masterClrMapping/>
  </p:clrMapOvr>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3547196"/>
      </p:ext>
    </p:extLst>
  </p:cSld>
  <p:clrMapOvr>
    <a:masterClrMapping/>
  </p:clrMapOvr>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9537139"/>
      </p:ext>
    </p:extLst>
  </p:cSld>
  <p:clrMapOvr>
    <a:masterClrMapping/>
  </p:clrMapOvr>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4076267"/>
      </p:ext>
    </p:extLst>
  </p:cSld>
  <p:clrMapOvr>
    <a:masterClrMapping/>
  </p:clrMapOvr>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731618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a:t>Click to edit Master title style</a:t>
            </a:r>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999452"/>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5361187"/>
      </p:ext>
    </p:extLst>
  </p:cSld>
  <p:clrMapOvr>
    <a:masterClrMapping/>
  </p:clrMapOvr>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5929227"/>
      </p:ext>
    </p:extLst>
  </p:cSld>
  <p:clrMapOvr>
    <a:masterClrMapping/>
  </p:clrMapOvr>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0194000"/>
      </p:ext>
    </p:extLst>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5794084"/>
      </p:ext>
    </p:extLst>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9503525"/>
      </p:ext>
    </p:extLst>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9029388"/>
      </p:ext>
    </p:extLst>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7053703"/>
      </p:ext>
    </p:extLst>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1183286"/>
      </p:ext>
    </p:extLst>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4187587689"/>
      </p:ext>
    </p:extLst>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290607321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47485846"/>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841937945"/>
      </p:ext>
    </p:extLst>
  </p:cSld>
  <p:clrMapOvr>
    <a:masterClrMapping/>
  </p:clrMapOvr>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610741826"/>
      </p:ext>
    </p:extLst>
  </p:cSld>
  <p:clrMapOvr>
    <a:masterClrMapping/>
  </p:clrMapOvr>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554522207"/>
      </p:ext>
    </p:extLst>
  </p:cSld>
  <p:clrMapOvr>
    <a:masterClrMapping/>
  </p:clrMapOvr>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2081880840"/>
      </p:ext>
    </p:extLst>
  </p:cSld>
  <p:clrMapOvr>
    <a:masterClrMapping/>
  </p:clrMapOvr>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2232130875"/>
      </p:ext>
    </p:extLst>
  </p:cSld>
  <p:clrMapOvr>
    <a:masterClrMapping/>
  </p:clrMapOvr>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2104288215"/>
      </p:ext>
    </p:extLst>
  </p:cSld>
  <p:clrMapOvr>
    <a:masterClrMapping/>
  </p:clrMapOvr>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1178303478"/>
      </p:ext>
    </p:extLst>
  </p:cSld>
  <p:clrMapOvr>
    <a:masterClrMapping/>
  </p:clrMapOvr>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1405102020"/>
      </p:ext>
    </p:extLst>
  </p:cSld>
  <p:clrMapOvr>
    <a:masterClrMapping/>
  </p:clrMapOvr>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2170455392"/>
      </p:ext>
    </p:extLst>
  </p:cSld>
  <p:clrMapOvr>
    <a:masterClrMapping/>
  </p:clrMapOvr>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340649359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a:t>Click to edit Master title style</a:t>
            </a:r>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0542122"/>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3541418167"/>
      </p:ext>
    </p:extLst>
  </p:cSld>
  <p:clrMapOvr>
    <a:masterClrMapping/>
  </p:clrMapOvr>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219222955"/>
      </p:ext>
    </p:extLst>
  </p:cSld>
  <p:clrMapOvr>
    <a:masterClrMapping/>
  </p:clrMapOvr>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198287346"/>
      </p:ext>
    </p:extLst>
  </p:cSld>
  <p:clrMapOvr>
    <a:masterClrMapping/>
  </p:clrMapOvr>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224051311"/>
      </p:ext>
    </p:extLst>
  </p:cSld>
  <p:clrMapOvr>
    <a:masterClrMapping/>
  </p:clrMapOvr>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3293033677"/>
      </p:ext>
    </p:extLst>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3783937851"/>
      </p:ext>
    </p:extLst>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2894882459"/>
      </p:ext>
    </p:extLst>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550556957"/>
      </p:ext>
    </p:extLst>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4073670780"/>
      </p:ext>
    </p:extLst>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1058481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t>2/28/25</a:t>
            </a:fld>
            <a:endParaRPr lang="en-US"/>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3492315846"/>
      </p:ext>
    </p:extLst>
  </p:cSld>
  <p:clrMapOvr>
    <a:overrideClrMapping bg1="lt1" tx1="dk1" bg2="lt2" tx2="dk2" accent1="accent1" accent2="accent2" accent3="accent3" accent4="accent4" accent5="accent5" accent6="accent6" hlink="hlink" folHlink="folHlink"/>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Date Placeholder 4"/>
          <p:cNvSpPr>
            <a:spLocks noGrp="1"/>
          </p:cNvSpPr>
          <p:nvPr>
            <p:ph type="dt" sz="half" idx="10"/>
          </p:nvPr>
        </p:nvSpPr>
        <p:spPr/>
        <p:txBody>
          <a:bodyPr/>
          <a:lstStyle/>
          <a:p>
            <a:fld id="{9FD9DB3E-E709-42CF-B11F-1DFE1D210A82}" type="datetime1">
              <a:rPr lang="en-US" smtClean="0"/>
              <a:t>2/28/25</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3156730039"/>
      </p:ext>
    </p:extLst>
  </p:cSld>
  <p:clrMapOvr>
    <a:overrideClrMapping bg1="lt1" tx1="dk1" bg2="lt2" tx2="dk2" accent1="accent1" accent2="accent2" accent3="accent3" accent4="accent4" accent5="accent5" accent6="accent6" hlink="hlink" folHlink="folHlink"/>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a:t>Click to edit Master title style</a:t>
            </a:r>
          </a:p>
        </p:txBody>
      </p:sp>
      <p:sp>
        <p:nvSpPr>
          <p:cNvPr id="24" name="Content Placeholder 22"/>
          <p:cNvSpPr>
            <a:spLocks noGrp="1"/>
          </p:cNvSpPr>
          <p:nvPr>
            <p:ph sz="quarter" idx="11"/>
          </p:nvPr>
        </p:nvSpPr>
        <p:spPr>
          <a:xfrm>
            <a:off x="123825" y="1241652"/>
            <a:ext cx="8897938" cy="5224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2"/>
          </p:nvPr>
        </p:nvSpPr>
        <p:spPr/>
        <p:txBody>
          <a:bodyPr/>
          <a:lstStyle/>
          <a:p>
            <a:fld id="{9FD9DB3E-E709-42CF-B11F-1DFE1D210A82}" type="datetime1">
              <a:rPr lang="en-US" smtClean="0"/>
              <a:t>2/28/25</a:t>
            </a:fld>
            <a:endParaRPr lang="en-US"/>
          </a:p>
        </p:txBody>
      </p:sp>
      <p:sp>
        <p:nvSpPr>
          <p:cNvPr id="6" name="Footer Placeholder 5"/>
          <p:cNvSpPr>
            <a:spLocks noGrp="1"/>
          </p:cNvSpPr>
          <p:nvPr>
            <p:ph type="ftr" sz="quarter" idx="13"/>
          </p:nvPr>
        </p:nvSpPr>
        <p:spPr/>
        <p:txBody>
          <a:bodyPr/>
          <a:lstStyle/>
          <a:p>
            <a:endParaRPr lang="en-US" dirty="0"/>
          </a:p>
        </p:txBody>
      </p:sp>
      <p:sp>
        <p:nvSpPr>
          <p:cNvPr id="7" name="Slide Number Placeholder 6"/>
          <p:cNvSpPr>
            <a:spLocks noGrp="1"/>
          </p:cNvSpPr>
          <p:nvPr>
            <p:ph type="sldNum" sz="quarter" idx="14"/>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2453638048"/>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t>2/28/25</a:t>
            </a:fld>
            <a:endParaRPr lang="en-US"/>
          </a:p>
        </p:txBody>
      </p:sp>
      <p:sp>
        <p:nvSpPr>
          <p:cNvPr id="5" name="Footer Placeholder 4"/>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1075341329"/>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t>2/28/25</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2156889935"/>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t>2/28/25</a:t>
            </a:fld>
            <a:endParaRPr lang="en-US"/>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2164471572"/>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t>2/28/25</a:t>
            </a:fld>
            <a:endParaRPr lang="en-US"/>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425733146"/>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t>2/28/25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2377600235"/>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t>2/28/25</a:t>
            </a:fld>
            <a:endParaRPr lang="en-US"/>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309409846"/>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t>2/28/25</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3802169756"/>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3756813581"/>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t>2/28/25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449382373"/>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t>2/28/25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1819989314"/>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617582"/>
      </p:ext>
    </p:extLst>
  </p:cSld>
  <p:clrMapOvr>
    <a:masterClrMapping/>
  </p:clrMapOvr>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257509"/>
      </p:ext>
    </p:extLst>
  </p:cSld>
  <p:clrMapOvr>
    <a:masterClrMapping/>
  </p:clrMapOvr>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4662162"/>
      </p:ext>
    </p:extLst>
  </p:cSld>
  <p:clrMapOvr>
    <a:masterClrMapping/>
  </p:clrMapOvr>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185493"/>
      </p:ext>
    </p:extLst>
  </p:cSld>
  <p:clrMapOvr>
    <a:masterClrMapping/>
  </p:clrMapOvr>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9682941"/>
      </p:ext>
    </p:extLst>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5294882"/>
      </p:ext>
    </p:extLst>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988996"/>
      </p:ext>
    </p:extLst>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125037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7860778"/>
      </p:ext>
    </p:extLst>
  </p:cSld>
  <p:clrMapOvr>
    <a:masterClrMapping/>
  </p:clrMapOvr>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74112"/>
      </p:ext>
    </p:extLst>
  </p:cSld>
  <p:clrMapOvr>
    <a:masterClrMapping/>
  </p:clrMapOvr>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168815"/>
      </p:ext>
    </p:extLst>
  </p:cSld>
  <p:clrMapOvr>
    <a:masterClrMapping/>
  </p:clrMapOvr>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3504494551"/>
      </p:ext>
    </p:extLst>
  </p:cSld>
  <p:clrMapOvr>
    <a:masterClrMapping/>
  </p:clrMapOvr>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464722346"/>
      </p:ext>
    </p:extLst>
  </p:cSld>
  <p:clrMapOvr>
    <a:masterClrMapping/>
  </p:clrMapOvr>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2951266905"/>
      </p:ext>
    </p:extLst>
  </p:cSld>
  <p:clrMapOvr>
    <a:masterClrMapping/>
  </p:clrMapOvr>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2049135"/>
      </p:ext>
    </p:extLst>
  </p:cSld>
  <p:clrMapOvr>
    <a:masterClrMapping/>
  </p:clrMapOvr>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2912208044"/>
      </p:ext>
    </p:extLst>
  </p:cSld>
  <p:clrMapOvr>
    <a:masterClrMapping/>
  </p:clrMapOvr>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3185326197"/>
      </p:ext>
    </p:extLst>
  </p:cSld>
  <p:clrMapOvr>
    <a:masterClrMapping/>
  </p:clrMapOvr>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147948859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14669865"/>
      </p:ext>
    </p:extLst>
  </p:cSld>
  <p:clrMapOvr>
    <a:masterClrMapping/>
  </p:clrMapOvr>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2769677468"/>
      </p:ext>
    </p:extLst>
  </p:cSld>
  <p:clrMapOvr>
    <a:masterClrMapping/>
  </p:clrMapOvr>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2237133227"/>
      </p:ext>
    </p:extLst>
  </p:cSld>
  <p:clrMapOvr>
    <a:masterClrMapping/>
  </p:clrMapOvr>
  <p:transition/>
</p:sldLayout>
</file>

<file path=ppt/slideLayouts/slideLayout6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1522553654"/>
      </p:ext>
    </p:extLst>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77863980"/>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a:extLst>
              <a:ext uri="{FF2B5EF4-FFF2-40B4-BE49-F238E27FC236}">
                <a16:creationId xmlns:a16="http://schemas.microsoft.com/office/drawing/2014/main" id="{9CD35D2D-5E91-46D5-981B-E75BA6DA71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a:extLst>
              <a:ext uri="{FF2B5EF4-FFF2-40B4-BE49-F238E27FC236}">
                <a16:creationId xmlns:a16="http://schemas.microsoft.com/office/drawing/2014/main" id="{7A21EAFC-4035-4857-807A-CB62B3BF44F4}"/>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C888C28F-145F-424D-84CC-5AE9AF6843AB}"/>
              </a:ext>
            </a:extLst>
          </p:cNvPr>
          <p:cNvSpPr>
            <a:spLocks noGrp="1" noChangeArrowheads="1"/>
          </p:cNvSpPr>
          <p:nvPr>
            <p:ph type="sldNum" sz="quarter" idx="11"/>
          </p:nvPr>
        </p:nvSpPr>
        <p:spPr/>
        <p:txBody>
          <a:bodyPr/>
          <a:lstStyle>
            <a:lvl1pPr>
              <a:defRPr/>
            </a:lvl1pPr>
          </a:lstStyle>
          <a:p>
            <a:pPr>
              <a:defRPr/>
            </a:pPr>
            <a:fld id="{43826BB2-7A42-4BD5-B790-DBCEF432F448}" type="slidenum">
              <a:rPr lang="en-US" altLang="en-US"/>
              <a:pPr>
                <a:defRPr/>
              </a:pPr>
              <a:t>‹#›</a:t>
            </a:fld>
            <a:endParaRPr lang="en-US" altLang="en-US"/>
          </a:p>
        </p:txBody>
      </p:sp>
    </p:spTree>
    <p:extLst>
      <p:ext uri="{BB962C8B-B14F-4D97-AF65-F5344CB8AC3E}">
        <p14:creationId xmlns:p14="http://schemas.microsoft.com/office/powerpoint/2010/main" val="920010822"/>
      </p:ext>
    </p:extLst>
  </p:cSld>
  <p:clrMapOvr>
    <a:masterClrMapping/>
  </p:clrMapOvr>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a:extLst>
              <a:ext uri="{FF2B5EF4-FFF2-40B4-BE49-F238E27FC236}">
                <a16:creationId xmlns:a16="http://schemas.microsoft.com/office/drawing/2014/main" id="{409AC565-7350-4525-9420-2EB7757D306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4AA7F312-6BE9-48B6-AA7B-A6D10D628BA6}"/>
              </a:ext>
            </a:extLst>
          </p:cNvPr>
          <p:cNvSpPr>
            <a:spLocks noGrp="1" noChangeArrowheads="1"/>
          </p:cNvSpPr>
          <p:nvPr>
            <p:ph type="sldNum" sz="quarter" idx="11"/>
          </p:nvPr>
        </p:nvSpPr>
        <p:spPr>
          <a:ln/>
        </p:spPr>
        <p:txBody>
          <a:bodyPr/>
          <a:lstStyle>
            <a:lvl1pPr>
              <a:defRPr/>
            </a:lvl1pPr>
          </a:lstStyle>
          <a:p>
            <a:pPr>
              <a:defRPr/>
            </a:pPr>
            <a:fld id="{8B19D7DF-598B-483B-A6D0-8553CDFAE631}" type="slidenum">
              <a:rPr lang="en-US" altLang="en-US"/>
              <a:pPr>
                <a:defRPr/>
              </a:pPr>
              <a:t>‹#›</a:t>
            </a:fld>
            <a:endParaRPr lang="en-US" altLang="en-US"/>
          </a:p>
        </p:txBody>
      </p:sp>
    </p:spTree>
    <p:extLst>
      <p:ext uri="{BB962C8B-B14F-4D97-AF65-F5344CB8AC3E}">
        <p14:creationId xmlns:p14="http://schemas.microsoft.com/office/powerpoint/2010/main" val="4103998078"/>
      </p:ext>
    </p:extLst>
  </p:cSld>
  <p:clrMapOvr>
    <a:masterClrMapping/>
  </p:clrMapOvr>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a:extLst>
              <a:ext uri="{FF2B5EF4-FFF2-40B4-BE49-F238E27FC236}">
                <a16:creationId xmlns:a16="http://schemas.microsoft.com/office/drawing/2014/main" id="{08787426-EFB2-4064-9F82-5B1B136B39E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60038527-DAED-4D79-A54B-129F6A20F670}"/>
              </a:ext>
            </a:extLst>
          </p:cNvPr>
          <p:cNvSpPr>
            <a:spLocks noGrp="1" noChangeArrowheads="1"/>
          </p:cNvSpPr>
          <p:nvPr>
            <p:ph type="sldNum" sz="quarter" idx="11"/>
          </p:nvPr>
        </p:nvSpPr>
        <p:spPr>
          <a:ln/>
        </p:spPr>
        <p:txBody>
          <a:bodyPr/>
          <a:lstStyle>
            <a:lvl1pPr>
              <a:defRPr/>
            </a:lvl1pPr>
          </a:lstStyle>
          <a:p>
            <a:pPr>
              <a:defRPr/>
            </a:pPr>
            <a:fld id="{63D67C19-8364-4600-B88B-828769DCBD4B}" type="slidenum">
              <a:rPr lang="en-US" altLang="en-US"/>
              <a:pPr>
                <a:defRPr/>
              </a:pPr>
              <a:t>‹#›</a:t>
            </a:fld>
            <a:endParaRPr lang="en-US" altLang="en-US"/>
          </a:p>
        </p:txBody>
      </p:sp>
    </p:spTree>
    <p:extLst>
      <p:ext uri="{BB962C8B-B14F-4D97-AF65-F5344CB8AC3E}">
        <p14:creationId xmlns:p14="http://schemas.microsoft.com/office/powerpoint/2010/main" val="2749112868"/>
      </p:ext>
    </p:extLst>
  </p:cSld>
  <p:clrMapOvr>
    <a:masterClrMapping/>
  </p:clrMapOvr>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a:extLst>
              <a:ext uri="{FF2B5EF4-FFF2-40B4-BE49-F238E27FC236}">
                <a16:creationId xmlns:a16="http://schemas.microsoft.com/office/drawing/2014/main" id="{DB333F77-5829-459B-B71C-A401B0AC83F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DC357D67-E160-41BD-A8F4-591D3B61CA44}"/>
              </a:ext>
            </a:extLst>
          </p:cNvPr>
          <p:cNvSpPr>
            <a:spLocks noGrp="1" noChangeArrowheads="1"/>
          </p:cNvSpPr>
          <p:nvPr>
            <p:ph type="sldNum" sz="quarter" idx="11"/>
          </p:nvPr>
        </p:nvSpPr>
        <p:spPr>
          <a:ln/>
        </p:spPr>
        <p:txBody>
          <a:bodyPr/>
          <a:lstStyle>
            <a:lvl1pPr>
              <a:defRPr/>
            </a:lvl1pPr>
          </a:lstStyle>
          <a:p>
            <a:pPr>
              <a:defRPr/>
            </a:pPr>
            <a:fld id="{A9E1BDAC-3FCE-4406-AD14-A59ECE86B20E}" type="slidenum">
              <a:rPr lang="en-US" altLang="en-US"/>
              <a:pPr>
                <a:defRPr/>
              </a:pPr>
              <a:t>‹#›</a:t>
            </a:fld>
            <a:endParaRPr lang="en-US" altLang="en-US"/>
          </a:p>
        </p:txBody>
      </p:sp>
    </p:spTree>
    <p:extLst>
      <p:ext uri="{BB962C8B-B14F-4D97-AF65-F5344CB8AC3E}">
        <p14:creationId xmlns:p14="http://schemas.microsoft.com/office/powerpoint/2010/main" val="2135372309"/>
      </p:ext>
    </p:extLst>
  </p:cSld>
  <p:clrMapOvr>
    <a:masterClrMapping/>
  </p:clrMapOvr>
  <p:transition/>
</p:sldLayout>
</file>

<file path=ppt/slideLayouts/slideLayout6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a:extLst>
              <a:ext uri="{FF2B5EF4-FFF2-40B4-BE49-F238E27FC236}">
                <a16:creationId xmlns:a16="http://schemas.microsoft.com/office/drawing/2014/main" id="{D26DBB79-5AEF-450D-8A69-9E473A6D46F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a:extLst>
              <a:ext uri="{FF2B5EF4-FFF2-40B4-BE49-F238E27FC236}">
                <a16:creationId xmlns:a16="http://schemas.microsoft.com/office/drawing/2014/main" id="{5613F326-A967-4A16-9691-5994EAA77F81}"/>
              </a:ext>
            </a:extLst>
          </p:cNvPr>
          <p:cNvSpPr>
            <a:spLocks noGrp="1" noChangeArrowheads="1"/>
          </p:cNvSpPr>
          <p:nvPr>
            <p:ph type="sldNum" sz="quarter" idx="11"/>
          </p:nvPr>
        </p:nvSpPr>
        <p:spPr>
          <a:ln/>
        </p:spPr>
        <p:txBody>
          <a:bodyPr/>
          <a:lstStyle>
            <a:lvl1pPr>
              <a:defRPr/>
            </a:lvl1pPr>
          </a:lstStyle>
          <a:p>
            <a:pPr>
              <a:defRPr/>
            </a:pPr>
            <a:fld id="{4DDDAB56-7687-49EE-9BFA-357DD2115F9B}" type="slidenum">
              <a:rPr lang="en-US" altLang="en-US"/>
              <a:pPr>
                <a:defRPr/>
              </a:pPr>
              <a:t>‹#›</a:t>
            </a:fld>
            <a:endParaRPr lang="en-US" altLang="en-US"/>
          </a:p>
        </p:txBody>
      </p:sp>
    </p:spTree>
    <p:extLst>
      <p:ext uri="{BB962C8B-B14F-4D97-AF65-F5344CB8AC3E}">
        <p14:creationId xmlns:p14="http://schemas.microsoft.com/office/powerpoint/2010/main" val="153274426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a:extLst>
              <a:ext uri="{FF2B5EF4-FFF2-40B4-BE49-F238E27FC236}">
                <a16:creationId xmlns:a16="http://schemas.microsoft.com/office/drawing/2014/main" id="{25C5F115-951D-416A-8367-F27935F171C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9FA67899-1E4C-4F33-994F-0FE9DDF922F2}"/>
              </a:ext>
            </a:extLst>
          </p:cNvPr>
          <p:cNvSpPr>
            <a:spLocks noGrp="1" noChangeArrowheads="1"/>
          </p:cNvSpPr>
          <p:nvPr>
            <p:ph type="sldNum" sz="quarter" idx="11"/>
          </p:nvPr>
        </p:nvSpPr>
        <p:spPr>
          <a:ln/>
        </p:spPr>
        <p:txBody>
          <a:bodyPr/>
          <a:lstStyle>
            <a:lvl1pPr>
              <a:defRPr/>
            </a:lvl1pPr>
          </a:lstStyle>
          <a:p>
            <a:pPr>
              <a:defRPr/>
            </a:pPr>
            <a:fld id="{EE6ABE56-5E07-4208-997F-19E78ED34494}" type="slidenum">
              <a:rPr lang="en-US" altLang="en-US"/>
              <a:pPr>
                <a:defRPr/>
              </a:pPr>
              <a:t>‹#›</a:t>
            </a:fld>
            <a:endParaRPr lang="en-US" altLang="en-US"/>
          </a:p>
        </p:txBody>
      </p:sp>
    </p:spTree>
    <p:extLst>
      <p:ext uri="{BB962C8B-B14F-4D97-AF65-F5344CB8AC3E}">
        <p14:creationId xmlns:p14="http://schemas.microsoft.com/office/powerpoint/2010/main" val="2038879376"/>
      </p:ext>
    </p:extLst>
  </p:cSld>
  <p:clrMapOvr>
    <a:masterClrMapping/>
  </p:clrMapOvr>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id="{A3210EB8-01E8-436A-B41F-069A2DB8B749}"/>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a:extLst>
              <a:ext uri="{FF2B5EF4-FFF2-40B4-BE49-F238E27FC236}">
                <a16:creationId xmlns:a16="http://schemas.microsoft.com/office/drawing/2014/main" id="{88357862-E4F0-4312-AEFB-533810CEB356}"/>
              </a:ext>
            </a:extLst>
          </p:cNvPr>
          <p:cNvSpPr>
            <a:spLocks noGrp="1" noChangeArrowheads="1"/>
          </p:cNvSpPr>
          <p:nvPr>
            <p:ph type="sldNum" sz="quarter" idx="11"/>
          </p:nvPr>
        </p:nvSpPr>
        <p:spPr>
          <a:ln/>
        </p:spPr>
        <p:txBody>
          <a:bodyPr/>
          <a:lstStyle>
            <a:lvl1pPr>
              <a:defRPr/>
            </a:lvl1pPr>
          </a:lstStyle>
          <a:p>
            <a:pPr>
              <a:defRPr/>
            </a:pPr>
            <a:fld id="{63632353-6DA2-4969-8B9B-3DBC4F8425A4}" type="slidenum">
              <a:rPr lang="en-US" altLang="en-US"/>
              <a:pPr>
                <a:defRPr/>
              </a:pPr>
              <a:t>‹#›</a:t>
            </a:fld>
            <a:endParaRPr lang="en-US" altLang="en-US"/>
          </a:p>
        </p:txBody>
      </p:sp>
    </p:spTree>
    <p:extLst>
      <p:ext uri="{BB962C8B-B14F-4D97-AF65-F5344CB8AC3E}">
        <p14:creationId xmlns:p14="http://schemas.microsoft.com/office/powerpoint/2010/main" val="1102853564"/>
      </p:ext>
    </p:extLst>
  </p:cSld>
  <p:clrMapOvr>
    <a:masterClrMapping/>
  </p:clrMapOvr>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a:extLst>
              <a:ext uri="{FF2B5EF4-FFF2-40B4-BE49-F238E27FC236}">
                <a16:creationId xmlns:a16="http://schemas.microsoft.com/office/drawing/2014/main" id="{7D8C17F0-0F2C-4BA2-ACAD-9F9DD7E1D75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01206954-09DD-443F-8138-FD04D7E91044}"/>
              </a:ext>
            </a:extLst>
          </p:cNvPr>
          <p:cNvSpPr>
            <a:spLocks noGrp="1" noChangeArrowheads="1"/>
          </p:cNvSpPr>
          <p:nvPr>
            <p:ph type="sldNum" sz="quarter" idx="11"/>
          </p:nvPr>
        </p:nvSpPr>
        <p:spPr>
          <a:ln/>
        </p:spPr>
        <p:txBody>
          <a:bodyPr/>
          <a:lstStyle>
            <a:lvl1pPr>
              <a:defRPr/>
            </a:lvl1pPr>
          </a:lstStyle>
          <a:p>
            <a:pPr>
              <a:defRPr/>
            </a:pPr>
            <a:fld id="{00E294FE-CC9E-4E10-B310-514CFBF72E7D}" type="slidenum">
              <a:rPr lang="en-US" altLang="en-US"/>
              <a:pPr>
                <a:defRPr/>
              </a:pPr>
              <a:t>‹#›</a:t>
            </a:fld>
            <a:endParaRPr lang="en-US" altLang="en-US"/>
          </a:p>
        </p:txBody>
      </p:sp>
    </p:spTree>
    <p:extLst>
      <p:ext uri="{BB962C8B-B14F-4D97-AF65-F5344CB8AC3E}">
        <p14:creationId xmlns:p14="http://schemas.microsoft.com/office/powerpoint/2010/main" val="3350566870"/>
      </p:ext>
    </p:extLst>
  </p:cSld>
  <p:clrMapOvr>
    <a:masterClrMapping/>
  </p:clrMapOvr>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a:extLst>
              <a:ext uri="{FF2B5EF4-FFF2-40B4-BE49-F238E27FC236}">
                <a16:creationId xmlns:a16="http://schemas.microsoft.com/office/drawing/2014/main" id="{2D2B0F18-FF15-4EF6-984A-01641DEDA28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1E37D587-FAF0-4764-AD77-644AFEF7307D}"/>
              </a:ext>
            </a:extLst>
          </p:cNvPr>
          <p:cNvSpPr>
            <a:spLocks noGrp="1" noChangeArrowheads="1"/>
          </p:cNvSpPr>
          <p:nvPr>
            <p:ph type="sldNum" sz="quarter" idx="11"/>
          </p:nvPr>
        </p:nvSpPr>
        <p:spPr>
          <a:ln/>
        </p:spPr>
        <p:txBody>
          <a:bodyPr/>
          <a:lstStyle>
            <a:lvl1pPr>
              <a:defRPr/>
            </a:lvl1pPr>
          </a:lstStyle>
          <a:p>
            <a:pPr>
              <a:defRPr/>
            </a:pPr>
            <a:fld id="{EA63DEC2-A46B-4DF0-9B6D-3DA55177CC49}" type="slidenum">
              <a:rPr lang="en-US" altLang="en-US"/>
              <a:pPr>
                <a:defRPr/>
              </a:pPr>
              <a:t>‹#›</a:t>
            </a:fld>
            <a:endParaRPr lang="en-US" altLang="en-US"/>
          </a:p>
        </p:txBody>
      </p:sp>
    </p:spTree>
    <p:extLst>
      <p:ext uri="{BB962C8B-B14F-4D97-AF65-F5344CB8AC3E}">
        <p14:creationId xmlns:p14="http://schemas.microsoft.com/office/powerpoint/2010/main" val="280765019"/>
      </p:ext>
    </p:extLst>
  </p:cSld>
  <p:clrMapOvr>
    <a:masterClrMapping/>
  </p:clrMapOvr>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a:extLst>
              <a:ext uri="{FF2B5EF4-FFF2-40B4-BE49-F238E27FC236}">
                <a16:creationId xmlns:a16="http://schemas.microsoft.com/office/drawing/2014/main" id="{C0A08B9B-687C-4AD3-8C6D-FA4C5E16A31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5BE2A02B-D63E-4DD6-9FFA-98D71570A2AD}"/>
              </a:ext>
            </a:extLst>
          </p:cNvPr>
          <p:cNvSpPr>
            <a:spLocks noGrp="1" noChangeArrowheads="1"/>
          </p:cNvSpPr>
          <p:nvPr>
            <p:ph type="sldNum" sz="quarter" idx="11"/>
          </p:nvPr>
        </p:nvSpPr>
        <p:spPr>
          <a:ln/>
        </p:spPr>
        <p:txBody>
          <a:bodyPr/>
          <a:lstStyle>
            <a:lvl1pPr>
              <a:defRPr/>
            </a:lvl1pPr>
          </a:lstStyle>
          <a:p>
            <a:pPr>
              <a:defRPr/>
            </a:pPr>
            <a:fld id="{AC4704B9-2B86-45E3-BC5C-2F3F28BAAB8B}" type="slidenum">
              <a:rPr lang="en-US" altLang="en-US"/>
              <a:pPr>
                <a:defRPr/>
              </a:pPr>
              <a:t>‹#›</a:t>
            </a:fld>
            <a:endParaRPr lang="en-US" altLang="en-US"/>
          </a:p>
        </p:txBody>
      </p:sp>
    </p:spTree>
    <p:extLst>
      <p:ext uri="{BB962C8B-B14F-4D97-AF65-F5344CB8AC3E}">
        <p14:creationId xmlns:p14="http://schemas.microsoft.com/office/powerpoint/2010/main" val="3420058119"/>
      </p:ext>
    </p:extLst>
  </p:cSld>
  <p:clrMapOvr>
    <a:masterClrMapping/>
  </p:clrMapOvr>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a:extLst>
              <a:ext uri="{FF2B5EF4-FFF2-40B4-BE49-F238E27FC236}">
                <a16:creationId xmlns:a16="http://schemas.microsoft.com/office/drawing/2014/main" id="{E62CEBD1-E2A7-41F0-A158-62153EC297D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6011B996-071A-4884-856A-6B25C3879E5F}"/>
              </a:ext>
            </a:extLst>
          </p:cNvPr>
          <p:cNvSpPr>
            <a:spLocks noGrp="1" noChangeArrowheads="1"/>
          </p:cNvSpPr>
          <p:nvPr>
            <p:ph type="sldNum" sz="quarter" idx="11"/>
          </p:nvPr>
        </p:nvSpPr>
        <p:spPr>
          <a:ln/>
        </p:spPr>
        <p:txBody>
          <a:bodyPr/>
          <a:lstStyle>
            <a:lvl1pPr>
              <a:defRPr/>
            </a:lvl1pPr>
          </a:lstStyle>
          <a:p>
            <a:pPr>
              <a:defRPr/>
            </a:pPr>
            <a:fld id="{9FC1C64C-0813-4AB1-8463-69A3B31BE146}" type="slidenum">
              <a:rPr lang="en-US" altLang="en-US"/>
              <a:pPr>
                <a:defRPr/>
              </a:pPr>
              <a:t>‹#›</a:t>
            </a:fld>
            <a:endParaRPr lang="en-US" altLang="en-US"/>
          </a:p>
        </p:txBody>
      </p:sp>
    </p:spTree>
    <p:extLst>
      <p:ext uri="{BB962C8B-B14F-4D97-AF65-F5344CB8AC3E}">
        <p14:creationId xmlns:p14="http://schemas.microsoft.com/office/powerpoint/2010/main" val="286619212"/>
      </p:ext>
    </p:extLst>
  </p:cSld>
  <p:clrMapOvr>
    <a:masterClrMapping/>
  </p:clrMapOvr>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a:extLst>
              <a:ext uri="{FF2B5EF4-FFF2-40B4-BE49-F238E27FC236}">
                <a16:creationId xmlns:a16="http://schemas.microsoft.com/office/drawing/2014/main" id="{B55989F0-9C2F-467D-8A2B-E760CFC57E8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B76D41D7-E031-46E6-8D53-528FF913AD9F}"/>
              </a:ext>
            </a:extLst>
          </p:cNvPr>
          <p:cNvSpPr>
            <a:spLocks noGrp="1" noChangeArrowheads="1"/>
          </p:cNvSpPr>
          <p:nvPr>
            <p:ph type="sldNum" sz="quarter" idx="11"/>
          </p:nvPr>
        </p:nvSpPr>
        <p:spPr>
          <a:ln/>
        </p:spPr>
        <p:txBody>
          <a:bodyPr/>
          <a:lstStyle>
            <a:lvl1pPr>
              <a:defRPr/>
            </a:lvl1pPr>
          </a:lstStyle>
          <a:p>
            <a:pPr>
              <a:defRPr/>
            </a:pPr>
            <a:fld id="{20C0357D-5951-4316-833F-FB5D4423D797}" type="slidenum">
              <a:rPr lang="en-US" altLang="en-US"/>
              <a:pPr>
                <a:defRPr/>
              </a:pPr>
              <a:t>‹#›</a:t>
            </a:fld>
            <a:endParaRPr lang="en-US" altLang="en-US"/>
          </a:p>
        </p:txBody>
      </p:sp>
    </p:spTree>
    <p:extLst>
      <p:ext uri="{BB962C8B-B14F-4D97-AF65-F5344CB8AC3E}">
        <p14:creationId xmlns:p14="http://schemas.microsoft.com/office/powerpoint/2010/main" val="865291627"/>
      </p:ext>
    </p:extLst>
  </p:cSld>
  <p:clrMapOvr>
    <a:masterClrMapping/>
  </p:clrMapOvr>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136972"/>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38B7E-9D90-9B48-A8F0-5C08F12D53F9}"/>
              </a:ext>
            </a:extLst>
          </p:cNvPr>
          <p:cNvSpPr>
            <a:spLocks noGrp="1"/>
          </p:cNvSpPr>
          <p:nvPr>
            <p:ph type="title"/>
          </p:nvPr>
        </p:nvSpPr>
        <p:spPr>
          <a:xfrm>
            <a:off x="0" y="3370062"/>
            <a:ext cx="9144000" cy="1325563"/>
          </a:xfrm>
          <a:prstGeom prst="rect">
            <a:avLst/>
          </a:prstGeom>
        </p:spPr>
        <p:txBody>
          <a:bodyPr/>
          <a:lstStyle>
            <a:lvl1pPr>
              <a:defRPr sz="6600" b="1" i="1" baseline="0">
                <a:latin typeface="Cambria" panose="02040503050406030204" pitchFamily="18" charset="0"/>
              </a:defRPr>
            </a:lvl1pPr>
          </a:lstStyle>
          <a:p>
            <a:r>
              <a:rPr lang="en-US" dirty="0"/>
              <a:t>Click to edit Master title style</a:t>
            </a:r>
            <a:endParaRPr lang="en-TR" dirty="0"/>
          </a:p>
        </p:txBody>
      </p:sp>
      <p:sp>
        <p:nvSpPr>
          <p:cNvPr id="3" name="Rectangle 2">
            <a:extLst>
              <a:ext uri="{FF2B5EF4-FFF2-40B4-BE49-F238E27FC236}">
                <a16:creationId xmlns:a16="http://schemas.microsoft.com/office/drawing/2014/main" id="{2217C05B-AE6B-CA40-92B3-312C96F8E5F4}"/>
              </a:ext>
            </a:extLst>
          </p:cNvPr>
          <p:cNvSpPr/>
          <p:nvPr userDrawn="1"/>
        </p:nvSpPr>
        <p:spPr>
          <a:xfrm>
            <a:off x="0" y="4697080"/>
            <a:ext cx="9144000" cy="143750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4105809"/>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6FA48C-FC23-4C73-AC9B-B702C151A810}"/>
              </a:ext>
            </a:extLst>
          </p:cNvPr>
          <p:cNvSpPr/>
          <p:nvPr userDrawn="1"/>
        </p:nvSpPr>
        <p:spPr>
          <a:xfrm>
            <a:off x="0" y="0"/>
            <a:ext cx="9144000" cy="86041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991" y="11100"/>
            <a:ext cx="8987621" cy="761258"/>
          </a:xfrm>
          <a:prstGeom prst="rect">
            <a:avLst/>
          </a:prstGeom>
        </p:spPr>
        <p:txBody>
          <a:bodyPr anchor="ctr"/>
          <a:lstStyle>
            <a:lvl1pPr>
              <a:lnSpc>
                <a:spcPct val="100000"/>
              </a:lnSpc>
              <a:spcAft>
                <a:spcPts val="600"/>
              </a:spcAft>
              <a:defRPr sz="4400" b="1" baseline="0">
                <a:solidFill>
                  <a:schemeClr val="bg1"/>
                </a:solidFill>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75991" y="975034"/>
            <a:ext cx="8987622" cy="5435043"/>
          </a:xfrm>
          <a:prstGeom prst="rect">
            <a:avLst/>
          </a:prstGeom>
        </p:spPr>
        <p:txBody>
          <a:bodyPr/>
          <a:lstStyle>
            <a:lvl1pPr>
              <a:defRPr sz="3600">
                <a:latin typeface="Cambria" panose="02040503050406030204" pitchFamily="18" charset="0"/>
              </a:defRPr>
            </a:lvl1pPr>
            <a:lvl2pPr marL="685800" indent="-228600">
              <a:buFont typeface="Cambria" panose="02040503050406030204" pitchFamily="18" charset="0"/>
              <a:buChar char="-"/>
              <a:defRPr sz="2800">
                <a:latin typeface="Cambria" panose="02040503050406030204" pitchFamily="18" charset="0"/>
              </a:defRPr>
            </a:lvl2pPr>
            <a:lvl3pPr>
              <a:defRPr sz="2400">
                <a:latin typeface="Cambria" panose="02040503050406030204" pitchFamily="18" charset="0"/>
              </a:defRPr>
            </a:lvl3pPr>
            <a:lvl4pPr>
              <a:defRPr sz="2400">
                <a:latin typeface="Cambria" panose="02040503050406030204" pitchFamily="18" charset="0"/>
              </a:defRPr>
            </a:lvl4pPr>
            <a:lvl5pPr>
              <a:defRPr sz="2400">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924800" y="647146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pPr/>
              <a:t>‹#›</a:t>
            </a:fld>
            <a:endParaRPr lang="en-US" dirty="0"/>
          </a:p>
        </p:txBody>
      </p:sp>
      <p:pic>
        <p:nvPicPr>
          <p:cNvPr id="9" name="Picture 8" descr="safari.png"/>
          <p:cNvPicPr>
            <a:picLocks noChangeAspect="1"/>
          </p:cNvPicPr>
          <p:nvPr userDrawn="1"/>
        </p:nvPicPr>
        <p:blipFill>
          <a:blip r:embed="rId2" cstate="print"/>
          <a:stretch>
            <a:fillRect/>
          </a:stretch>
        </p:blipFill>
        <p:spPr>
          <a:xfrm>
            <a:off x="75991" y="6524699"/>
            <a:ext cx="977147" cy="282728"/>
          </a:xfrm>
          <a:prstGeom prst="rect">
            <a:avLst/>
          </a:prstGeom>
        </p:spPr>
      </p:pic>
      <p:pic>
        <p:nvPicPr>
          <p:cNvPr id="10" name="Picture 2">
            <a:extLst>
              <a:ext uri="{FF2B5EF4-FFF2-40B4-BE49-F238E27FC236}">
                <a16:creationId xmlns:a16="http://schemas.microsoft.com/office/drawing/2014/main" id="{22204A7A-FB0E-A441-B9F5-28F279051F9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4921" y="6449551"/>
            <a:ext cx="1867175" cy="3828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88180C1-8B68-AC4C-94FA-42ACC1C193E9}"/>
              </a:ext>
            </a:extLst>
          </p:cNvPr>
          <p:cNvSpPr/>
          <p:nvPr userDrawn="1"/>
        </p:nvSpPr>
        <p:spPr>
          <a:xfrm>
            <a:off x="1073731" y="6449551"/>
            <a:ext cx="779781" cy="343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11" name="Picture 2">
            <a:extLst>
              <a:ext uri="{FF2B5EF4-FFF2-40B4-BE49-F238E27FC236}">
                <a16:creationId xmlns:a16="http://schemas.microsoft.com/office/drawing/2014/main" id="{111B3916-F58F-6644-9FA8-ED642158E897}"/>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60005"/>
          <a:stretch/>
        </p:blipFill>
        <p:spPr bwMode="auto">
          <a:xfrm>
            <a:off x="1263518" y="6510185"/>
            <a:ext cx="589994" cy="30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1588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3343345180"/>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4"/>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2387842"/>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189" y="79447"/>
            <a:ext cx="8987622" cy="740193"/>
          </a:xfrm>
          <a:prstGeom prst="rect">
            <a:avLst/>
          </a:prstGeom>
        </p:spPr>
        <p:txBody>
          <a:bodyPr/>
          <a:lstStyle>
            <a:lvl1pPr>
              <a:defRPr sz="4000" b="1">
                <a:solidFill>
                  <a:schemeClr val="tx1"/>
                </a:solidFill>
                <a:latin typeface="Corbel" panose="020B0503020204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67F7A59-CF4E-EC20-68A0-390CB76C13C3}"/>
              </a:ext>
            </a:extLst>
          </p:cNvPr>
          <p:cNvSpPr>
            <a:spLocks noGrp="1"/>
          </p:cNvSpPr>
          <p:nvPr>
            <p:ph type="sldNum" sz="quarter" idx="12"/>
          </p:nvPr>
        </p:nvSpPr>
        <p:spPr>
          <a:xfrm>
            <a:off x="7006213" y="6413428"/>
            <a:ext cx="2057400" cy="365125"/>
          </a:xfrm>
          <a:prstGeom prst="rect">
            <a:avLst/>
          </a:prstGeom>
        </p:spPr>
        <p:txBody>
          <a:bodyPr/>
          <a:lstStyle>
            <a:lvl1pPr algn="ctr">
              <a:defRPr sz="1400">
                <a:solidFill>
                  <a:schemeClr val="bg1">
                    <a:lumMod val="65000"/>
                  </a:schemeClr>
                </a:solidFill>
                <a:latin typeface="Corbel" panose="020B0503020204020204" pitchFamily="34" charset="0"/>
              </a:defRPr>
            </a:lvl1pPr>
          </a:lstStyle>
          <a:p>
            <a:pPr algn="r"/>
            <a:fld id="{FDEAB76D-489F-BC47-AE8A-9A4958F60173}" type="slidenum">
              <a:rPr lang="en-CH" smtClean="0"/>
              <a:pPr algn="r"/>
              <a:t>‹#›</a:t>
            </a:fld>
            <a:endParaRPr lang="en-CH"/>
          </a:p>
        </p:txBody>
      </p:sp>
      <p:pic>
        <p:nvPicPr>
          <p:cNvPr id="6" name="Picture 5" descr="safari.png">
            <a:extLst>
              <a:ext uri="{FF2B5EF4-FFF2-40B4-BE49-F238E27FC236}">
                <a16:creationId xmlns:a16="http://schemas.microsoft.com/office/drawing/2014/main" id="{4F195A89-C410-BCD9-0B74-E87F1A1635F1}"/>
              </a:ext>
            </a:extLst>
          </p:cNvPr>
          <p:cNvPicPr>
            <a:picLocks noChangeAspect="1"/>
          </p:cNvPicPr>
          <p:nvPr userDrawn="1"/>
        </p:nvPicPr>
        <p:blipFill>
          <a:blip r:embed="rId2" cstate="print"/>
          <a:stretch>
            <a:fillRect/>
          </a:stretch>
        </p:blipFill>
        <p:spPr>
          <a:xfrm>
            <a:off x="75991" y="6439729"/>
            <a:ext cx="1080120" cy="312522"/>
          </a:xfrm>
          <a:prstGeom prst="rect">
            <a:avLst/>
          </a:prstGeom>
        </p:spPr>
      </p:pic>
      <p:sp>
        <p:nvSpPr>
          <p:cNvPr id="7" name="Content Placeholder 13">
            <a:extLst>
              <a:ext uri="{FF2B5EF4-FFF2-40B4-BE49-F238E27FC236}">
                <a16:creationId xmlns:a16="http://schemas.microsoft.com/office/drawing/2014/main" id="{B7FAED6D-FE25-984D-F3D8-912BF36CF3D8}"/>
              </a:ext>
            </a:extLst>
          </p:cNvPr>
          <p:cNvSpPr>
            <a:spLocks noGrp="1"/>
          </p:cNvSpPr>
          <p:nvPr>
            <p:ph sz="quarter" idx="13" hasCustomPrompt="1"/>
          </p:nvPr>
        </p:nvSpPr>
        <p:spPr>
          <a:xfrm>
            <a:off x="78189" y="822959"/>
            <a:ext cx="8987622" cy="5291593"/>
          </a:xfrm>
          <a:prstGeom prst="rect">
            <a:avLst/>
          </a:prstGeom>
        </p:spPr>
        <p:txBody>
          <a:bodyPr/>
          <a:lstStyle/>
          <a:p>
            <a:pPr marL="274320" lvl="0" indent="-274320">
              <a:lnSpc>
                <a:spcPct val="130000"/>
              </a:lnSpc>
              <a:spcBef>
                <a:spcPts val="400"/>
              </a:spcBef>
              <a:defRPr/>
            </a:pPr>
            <a:r>
              <a:rPr kumimoji="0" lang="en-US" sz="1800" b="1" i="0" u="sng" strike="noStrike" kern="1200" cap="none" spc="0" normalizeH="0" baseline="0" noProof="0">
                <a:ln>
                  <a:noFill/>
                </a:ln>
                <a:effectLst/>
                <a:uLnTx/>
                <a:uFillTx/>
                <a:latin typeface="Corbel" panose="020B0503020204020204" pitchFamily="34" charset="0"/>
              </a:rPr>
              <a:t>Text 1</a:t>
            </a:r>
            <a:r>
              <a:rPr kumimoji="0" lang="en-US" sz="1800" b="1" i="0" strike="noStrike" kern="1200" cap="none" spc="0" normalizeH="0" baseline="0" noProof="0">
                <a:ln>
                  <a:noFill/>
                </a:ln>
                <a:effectLst/>
                <a:uLnTx/>
                <a:uFillTx/>
                <a:latin typeface="Corbel" panose="020B0503020204020204" pitchFamily="34" charset="0"/>
              </a:rPr>
              <a:t>:</a:t>
            </a:r>
            <a:endParaRPr kumimoji="0" lang="en-US" sz="1800" b="0" i="0" strike="noStrike" kern="1200" cap="none" spc="0" normalizeH="0" baseline="0" noProof="0">
              <a:ln>
                <a:noFill/>
              </a:ln>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C00000"/>
                </a:solidFill>
                <a:effectLst/>
                <a:uLnTx/>
                <a:uFillTx/>
                <a:latin typeface="Corbel" panose="020B0503020204020204" pitchFamily="34" charset="0"/>
              </a:rPr>
              <a:t>Text 2</a:t>
            </a:r>
            <a:r>
              <a:rPr kumimoji="0" lang="en-US" sz="1800" b="0" i="0" u="none" strike="noStrike" kern="1200" cap="none" spc="0" normalizeH="0" baseline="0" noProof="0">
                <a:ln>
                  <a:noFill/>
                </a:ln>
                <a:solidFill>
                  <a:srgbClr val="C00000"/>
                </a:solidFill>
                <a:effectLst/>
                <a:uLnTx/>
                <a:uFillTx/>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5B9BD5"/>
                </a:solidFill>
                <a:effectLst/>
                <a:uLnTx/>
                <a:uFillTx/>
                <a:latin typeface="Corbel" panose="020B0503020204020204" pitchFamily="34" charset="0"/>
              </a:rPr>
              <a:t>Text 3</a:t>
            </a:r>
            <a:r>
              <a:rPr kumimoji="0" lang="en-US" sz="1800" b="0" i="0" u="none" strike="noStrike" kern="1200" cap="none" spc="0" normalizeH="0" baseline="0" noProof="0">
                <a:ln>
                  <a:noFill/>
                </a:ln>
                <a:solidFill>
                  <a:srgbClr val="5B9BD5"/>
                </a:solidFill>
                <a:effectLst/>
                <a:uLnTx/>
                <a:uFillTx/>
                <a:latin typeface="Corbel" panose="020B0503020204020204" pitchFamily="34" charset="0"/>
              </a:rPr>
              <a:t>:</a:t>
            </a:r>
            <a:r>
              <a:rPr kumimoji="0" lang="en-US" sz="1800" b="0" i="0" u="none" strike="noStrike" kern="1200" cap="none" spc="0" normalizeH="0" noProof="0">
                <a:ln>
                  <a:noFill/>
                </a:ln>
                <a:solidFill>
                  <a:srgbClr val="5B9BD5"/>
                </a:solidFill>
                <a:effectLst/>
                <a:uLnTx/>
                <a:uFillTx/>
                <a:latin typeface="Corbel" panose="020B0503020204020204" pitchFamily="34" charset="0"/>
              </a:rPr>
              <a:t> </a:t>
            </a:r>
            <a:r>
              <a:rPr lang="en-US" sz="1400">
                <a:solidFill>
                  <a:srgbClr val="5B9BD5"/>
                </a:solidFill>
                <a:latin typeface="Corbel" panose="020B0503020204020204" pitchFamily="34" charset="0"/>
              </a:rPr>
              <a:t>	</a:t>
            </a:r>
            <a:endParaRPr kumimoji="0" lang="en-US" sz="1400" b="0" i="0" u="none" strike="noStrike" kern="1200" cap="none" spc="0" normalizeH="0" baseline="0" noProof="0">
              <a:ln>
                <a:noFill/>
              </a:ln>
              <a:solidFill>
                <a:srgbClr val="5B9BD5"/>
              </a:solidFill>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70AD47">
                    <a:lumMod val="75000"/>
                  </a:srgbClr>
                </a:solidFill>
                <a:effectLst/>
                <a:uLnTx/>
                <a:uFillTx/>
                <a:latin typeface="Corbel" panose="020B0503020204020204" pitchFamily="34" charset="0"/>
              </a:rPr>
              <a:t>Text 4</a:t>
            </a:r>
            <a:r>
              <a:rPr lang="en-US" sz="1800">
                <a:solidFill>
                  <a:srgbClr val="70AD47">
                    <a:lumMod val="75000"/>
                  </a:srgbClr>
                </a:solidFill>
                <a:latin typeface="Corbel" panose="020B0503020204020204" pitchFamily="34" charset="0"/>
              </a:rPr>
              <a:t>: </a:t>
            </a:r>
            <a:r>
              <a:rPr lang="en-US" sz="1400">
                <a:solidFill>
                  <a:srgbClr val="70AD47">
                    <a:lumMod val="75000"/>
                  </a:srgbClr>
                </a:solidFill>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ED7D31"/>
                </a:solidFill>
                <a:effectLst/>
                <a:uLnTx/>
                <a:uFillTx/>
                <a:latin typeface="Corbel" panose="020B0503020204020204" pitchFamily="34" charset="0"/>
              </a:rPr>
              <a:t>Text 5</a:t>
            </a:r>
            <a:r>
              <a:rPr kumimoji="0" lang="en-US" sz="1800" b="0" i="0" u="none" strike="noStrike" kern="1200" cap="none" spc="0" normalizeH="0" baseline="0" noProof="0">
                <a:ln>
                  <a:noFill/>
                </a:ln>
                <a:solidFill>
                  <a:srgbClr val="ED7D31"/>
                </a:solidFill>
                <a:effectLst/>
                <a:uLnTx/>
                <a:uFillTx/>
                <a:latin typeface="Corbel" panose="020B0503020204020204" pitchFamily="34" charset="0"/>
              </a:rPr>
              <a:t>: </a:t>
            </a:r>
            <a:endParaRPr lang="en-US" sz="1200">
              <a:solidFill>
                <a:schemeClr val="accent2"/>
              </a:solidFill>
              <a:latin typeface="Corbel" panose="020B0503020204020204" pitchFamily="34" charset="0"/>
            </a:endParaRPr>
          </a:p>
          <a:p>
            <a:pPr marL="674370" lvl="1" indent="-274320">
              <a:lnSpc>
                <a:spcPct val="130000"/>
              </a:lnSpc>
              <a:spcBef>
                <a:spcPts val="400"/>
              </a:spcBef>
              <a:defRPr/>
            </a:pPr>
            <a:endParaRPr lang="en-US" sz="1600">
              <a:solidFill>
                <a:schemeClr val="accent2"/>
              </a:solidFill>
              <a:latin typeface="Corbel" panose="020B0503020204020204" pitchFamily="34" charset="0"/>
            </a:endParaRPr>
          </a:p>
          <a:p>
            <a:pPr marL="0" lvl="0" indent="0">
              <a:lnSpc>
                <a:spcPct val="130000"/>
              </a:lnSpc>
              <a:spcBef>
                <a:spcPts val="400"/>
              </a:spcBef>
              <a:buNone/>
              <a:defRPr/>
            </a:pPr>
            <a:endParaRPr lang="en-US" sz="2000">
              <a:solidFill>
                <a:srgbClr val="C06900"/>
              </a:solidFill>
              <a:latin typeface="Corbel" panose="020B0503020204020204" pitchFamily="34" charset="0"/>
            </a:endParaRPr>
          </a:p>
          <a:p>
            <a:pPr marL="274320" lvl="0" indent="-274320">
              <a:lnSpc>
                <a:spcPct val="130000"/>
              </a:lnSpc>
              <a:spcBef>
                <a:spcPts val="400"/>
              </a:spcBef>
              <a:defRPr/>
            </a:pPr>
            <a:endParaRPr kumimoji="0" lang="en-US" sz="2000" i="0" u="none" strike="noStrike" kern="1200" cap="none" spc="0" normalizeH="0" baseline="0" noProof="0">
              <a:ln>
                <a:noFill/>
              </a:ln>
              <a:solidFill>
                <a:srgbClr val="ED7D31"/>
              </a:solidFill>
              <a:effectLst/>
              <a:uLnTx/>
              <a:uFillTx/>
              <a:latin typeface="Corbel" panose="020B0503020204020204" pitchFamily="34" charset="0"/>
            </a:endParaRPr>
          </a:p>
        </p:txBody>
      </p:sp>
    </p:spTree>
    <p:extLst>
      <p:ext uri="{BB962C8B-B14F-4D97-AF65-F5344CB8AC3E}">
        <p14:creationId xmlns:p14="http://schemas.microsoft.com/office/powerpoint/2010/main" val="2127153966"/>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460D64B3-47B9-4B80-8494-C2463AAD5939}"/>
              </a:ext>
            </a:extLst>
          </p:cNvPr>
          <p:cNvSpPr>
            <a:spLocks noGrp="1"/>
          </p:cNvSpPr>
          <p:nvPr>
            <p:ph sz="quarter" idx="13" hasCustomPrompt="1"/>
          </p:nvPr>
        </p:nvSpPr>
        <p:spPr>
          <a:xfrm>
            <a:off x="78189" y="822959"/>
            <a:ext cx="8987622" cy="5291593"/>
          </a:xfrm>
          <a:prstGeom prst="rect">
            <a:avLst/>
          </a:prstGeom>
        </p:spPr>
        <p:txBody>
          <a:bodyPr/>
          <a:lstStyle/>
          <a:p>
            <a:pPr marL="274320" lvl="0" indent="-274320">
              <a:lnSpc>
                <a:spcPct val="130000"/>
              </a:lnSpc>
              <a:spcBef>
                <a:spcPts val="400"/>
              </a:spcBef>
              <a:defRPr/>
            </a:pPr>
            <a:r>
              <a:rPr kumimoji="0" lang="en-US" sz="1800" b="1" i="0" u="sng" strike="noStrike" kern="1200" cap="none" spc="0" normalizeH="0" baseline="0" noProof="0">
                <a:ln>
                  <a:noFill/>
                </a:ln>
                <a:effectLst/>
                <a:uLnTx/>
                <a:uFillTx/>
                <a:latin typeface="Corbel" panose="020B0503020204020204" pitchFamily="34" charset="0"/>
              </a:rPr>
              <a:t>Text 1</a:t>
            </a:r>
            <a:r>
              <a:rPr kumimoji="0" lang="en-US" sz="1800" b="1" i="0" strike="noStrike" kern="1200" cap="none" spc="0" normalizeH="0" baseline="0" noProof="0">
                <a:ln>
                  <a:noFill/>
                </a:ln>
                <a:effectLst/>
                <a:uLnTx/>
                <a:uFillTx/>
                <a:latin typeface="Corbel" panose="020B0503020204020204" pitchFamily="34" charset="0"/>
              </a:rPr>
              <a:t>:</a:t>
            </a:r>
            <a:endParaRPr kumimoji="0" lang="en-US" sz="1800" b="0" i="0" strike="noStrike" kern="1200" cap="none" spc="0" normalizeH="0" baseline="0" noProof="0">
              <a:ln>
                <a:noFill/>
              </a:ln>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C00000"/>
                </a:solidFill>
                <a:effectLst/>
                <a:uLnTx/>
                <a:uFillTx/>
                <a:latin typeface="Corbel" panose="020B0503020204020204" pitchFamily="34" charset="0"/>
              </a:rPr>
              <a:t>Text 2</a:t>
            </a:r>
            <a:r>
              <a:rPr kumimoji="0" lang="en-US" sz="1800" b="0" i="0" u="none" strike="noStrike" kern="1200" cap="none" spc="0" normalizeH="0" baseline="0" noProof="0">
                <a:ln>
                  <a:noFill/>
                </a:ln>
                <a:solidFill>
                  <a:srgbClr val="C00000"/>
                </a:solidFill>
                <a:effectLst/>
                <a:uLnTx/>
                <a:uFillTx/>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5B9BD5"/>
                </a:solidFill>
                <a:effectLst/>
                <a:uLnTx/>
                <a:uFillTx/>
                <a:latin typeface="Corbel" panose="020B0503020204020204" pitchFamily="34" charset="0"/>
              </a:rPr>
              <a:t>Text 3</a:t>
            </a:r>
            <a:r>
              <a:rPr kumimoji="0" lang="en-US" sz="1800" b="0" i="0" u="none" strike="noStrike" kern="1200" cap="none" spc="0" normalizeH="0" baseline="0" noProof="0">
                <a:ln>
                  <a:noFill/>
                </a:ln>
                <a:solidFill>
                  <a:srgbClr val="5B9BD5"/>
                </a:solidFill>
                <a:effectLst/>
                <a:uLnTx/>
                <a:uFillTx/>
                <a:latin typeface="Corbel" panose="020B0503020204020204" pitchFamily="34" charset="0"/>
              </a:rPr>
              <a:t>:</a:t>
            </a:r>
            <a:r>
              <a:rPr kumimoji="0" lang="en-US" sz="1800" b="0" i="0" u="none" strike="noStrike" kern="1200" cap="none" spc="0" normalizeH="0" noProof="0">
                <a:ln>
                  <a:noFill/>
                </a:ln>
                <a:solidFill>
                  <a:srgbClr val="5B9BD5"/>
                </a:solidFill>
                <a:effectLst/>
                <a:uLnTx/>
                <a:uFillTx/>
                <a:latin typeface="Corbel" panose="020B0503020204020204" pitchFamily="34" charset="0"/>
              </a:rPr>
              <a:t> </a:t>
            </a:r>
            <a:r>
              <a:rPr lang="en-US" sz="1400">
                <a:solidFill>
                  <a:srgbClr val="5B9BD5"/>
                </a:solidFill>
                <a:latin typeface="Corbel" panose="020B0503020204020204" pitchFamily="34" charset="0"/>
              </a:rPr>
              <a:t>	</a:t>
            </a:r>
            <a:endParaRPr kumimoji="0" lang="en-US" sz="1400" b="0" i="0" u="none" strike="noStrike" kern="1200" cap="none" spc="0" normalizeH="0" baseline="0" noProof="0">
              <a:ln>
                <a:noFill/>
              </a:ln>
              <a:solidFill>
                <a:srgbClr val="5B9BD5"/>
              </a:solidFill>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70AD47">
                    <a:lumMod val="75000"/>
                  </a:srgbClr>
                </a:solidFill>
                <a:effectLst/>
                <a:uLnTx/>
                <a:uFillTx/>
                <a:latin typeface="Corbel" panose="020B0503020204020204" pitchFamily="34" charset="0"/>
              </a:rPr>
              <a:t>Text 4</a:t>
            </a:r>
            <a:r>
              <a:rPr lang="en-US" sz="1800">
                <a:solidFill>
                  <a:srgbClr val="70AD47">
                    <a:lumMod val="75000"/>
                  </a:srgbClr>
                </a:solidFill>
                <a:latin typeface="Corbel" panose="020B0503020204020204" pitchFamily="34" charset="0"/>
              </a:rPr>
              <a:t>: </a:t>
            </a:r>
            <a:r>
              <a:rPr lang="en-US" sz="1400">
                <a:solidFill>
                  <a:srgbClr val="70AD47">
                    <a:lumMod val="75000"/>
                  </a:srgbClr>
                </a:solidFill>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ED7D31"/>
                </a:solidFill>
                <a:effectLst/>
                <a:uLnTx/>
                <a:uFillTx/>
                <a:latin typeface="Corbel" panose="020B0503020204020204" pitchFamily="34" charset="0"/>
              </a:rPr>
              <a:t>Text 5</a:t>
            </a:r>
            <a:r>
              <a:rPr kumimoji="0" lang="en-US" sz="1800" b="0" i="0" u="none" strike="noStrike" kern="1200" cap="none" spc="0" normalizeH="0" baseline="0" noProof="0">
                <a:ln>
                  <a:noFill/>
                </a:ln>
                <a:solidFill>
                  <a:srgbClr val="ED7D31"/>
                </a:solidFill>
                <a:effectLst/>
                <a:uLnTx/>
                <a:uFillTx/>
                <a:latin typeface="Corbel" panose="020B0503020204020204" pitchFamily="34" charset="0"/>
              </a:rPr>
              <a:t>: </a:t>
            </a:r>
            <a:endParaRPr lang="en-US" sz="1200">
              <a:solidFill>
                <a:schemeClr val="accent2"/>
              </a:solidFill>
              <a:latin typeface="Corbel" panose="020B0503020204020204" pitchFamily="34" charset="0"/>
            </a:endParaRPr>
          </a:p>
          <a:p>
            <a:pPr marL="674370" lvl="1" indent="-274320">
              <a:lnSpc>
                <a:spcPct val="130000"/>
              </a:lnSpc>
              <a:spcBef>
                <a:spcPts val="400"/>
              </a:spcBef>
              <a:defRPr/>
            </a:pPr>
            <a:endParaRPr lang="en-US" sz="1600">
              <a:solidFill>
                <a:schemeClr val="accent2"/>
              </a:solidFill>
              <a:latin typeface="Corbel" panose="020B0503020204020204" pitchFamily="34" charset="0"/>
            </a:endParaRPr>
          </a:p>
          <a:p>
            <a:pPr marL="0" lvl="0" indent="0">
              <a:lnSpc>
                <a:spcPct val="130000"/>
              </a:lnSpc>
              <a:spcBef>
                <a:spcPts val="400"/>
              </a:spcBef>
              <a:buNone/>
              <a:defRPr/>
            </a:pPr>
            <a:endParaRPr lang="en-US" sz="2000">
              <a:solidFill>
                <a:srgbClr val="C06900"/>
              </a:solidFill>
              <a:latin typeface="Corbel" panose="020B0503020204020204" pitchFamily="34" charset="0"/>
            </a:endParaRPr>
          </a:p>
          <a:p>
            <a:pPr marL="274320" lvl="0" indent="-274320">
              <a:lnSpc>
                <a:spcPct val="130000"/>
              </a:lnSpc>
              <a:spcBef>
                <a:spcPts val="400"/>
              </a:spcBef>
              <a:defRPr/>
            </a:pPr>
            <a:endParaRPr kumimoji="0" lang="en-US" sz="2000" i="0" u="none" strike="noStrike" kern="1200" cap="none" spc="0" normalizeH="0" baseline="0" noProof="0">
              <a:ln>
                <a:noFill/>
              </a:ln>
              <a:solidFill>
                <a:srgbClr val="ED7D31"/>
              </a:solidFill>
              <a:effectLst/>
              <a:uLnTx/>
              <a:uFillTx/>
              <a:latin typeface="Corbel" panose="020B0503020204020204" pitchFamily="34" charset="0"/>
            </a:endParaRPr>
          </a:p>
        </p:txBody>
      </p:sp>
      <p:sp>
        <p:nvSpPr>
          <p:cNvPr id="4" name="Title 1">
            <a:extLst>
              <a:ext uri="{FF2B5EF4-FFF2-40B4-BE49-F238E27FC236}">
                <a16:creationId xmlns:a16="http://schemas.microsoft.com/office/drawing/2014/main" id="{029DDEC7-5C22-7ADB-60BD-945BAEBCFDE7}"/>
              </a:ext>
            </a:extLst>
          </p:cNvPr>
          <p:cNvSpPr>
            <a:spLocks noGrp="1"/>
          </p:cNvSpPr>
          <p:nvPr>
            <p:ph type="title"/>
          </p:nvPr>
        </p:nvSpPr>
        <p:spPr>
          <a:xfrm>
            <a:off x="78189" y="79447"/>
            <a:ext cx="8987622" cy="740193"/>
          </a:xfrm>
          <a:prstGeom prst="rect">
            <a:avLst/>
          </a:prstGeom>
        </p:spPr>
        <p:txBody>
          <a:bodyPr/>
          <a:lstStyle>
            <a:lvl1pPr>
              <a:defRPr sz="4000" b="1">
                <a:solidFill>
                  <a:schemeClr val="tx1"/>
                </a:solidFill>
                <a:latin typeface="Corbel" panose="020B0503020204020204" pitchFamily="34" charset="0"/>
              </a:defRPr>
            </a:lvl1pPr>
          </a:lstStyle>
          <a:p>
            <a:r>
              <a:rPr lang="en-US"/>
              <a:t>Click to edit Master title style</a:t>
            </a:r>
          </a:p>
        </p:txBody>
      </p:sp>
    </p:spTree>
    <p:extLst>
      <p:ext uri="{BB962C8B-B14F-4D97-AF65-F5344CB8AC3E}">
        <p14:creationId xmlns:p14="http://schemas.microsoft.com/office/powerpoint/2010/main" val="995964943"/>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8EF1544-24EE-9F40-92D1-5F7EF2704AEF}"/>
              </a:ext>
            </a:extLst>
          </p:cNvPr>
          <p:cNvSpPr>
            <a:spLocks noGrp="1"/>
          </p:cNvSpPr>
          <p:nvPr>
            <p:ph type="sldNum" sz="quarter" idx="12"/>
          </p:nvPr>
        </p:nvSpPr>
        <p:spPr>
          <a:xfrm>
            <a:off x="7006213" y="6413428"/>
            <a:ext cx="2057400" cy="365125"/>
          </a:xfrm>
          <a:prstGeom prst="rect">
            <a:avLst/>
          </a:prstGeom>
        </p:spPr>
        <p:txBody>
          <a:bodyPr/>
          <a:lstStyle>
            <a:lvl1pPr algn="ctr">
              <a:defRPr sz="1400">
                <a:solidFill>
                  <a:schemeClr val="bg1">
                    <a:lumMod val="65000"/>
                  </a:schemeClr>
                </a:solidFill>
                <a:latin typeface="Corbel" panose="020B0503020204020204" pitchFamily="34" charset="0"/>
              </a:defRPr>
            </a:lvl1pPr>
          </a:lstStyle>
          <a:p>
            <a:pPr algn="r"/>
            <a:fld id="{FDEAB76D-489F-BC47-AE8A-9A4958F60173}" type="slidenum">
              <a:rPr lang="en-CH" smtClean="0"/>
              <a:pPr algn="r"/>
              <a:t>‹#›</a:t>
            </a:fld>
            <a:endParaRPr lang="en-CH"/>
          </a:p>
        </p:txBody>
      </p:sp>
      <p:pic>
        <p:nvPicPr>
          <p:cNvPr id="5" name="Picture 4" descr="safari.png">
            <a:extLst>
              <a:ext uri="{FF2B5EF4-FFF2-40B4-BE49-F238E27FC236}">
                <a16:creationId xmlns:a16="http://schemas.microsoft.com/office/drawing/2014/main" id="{BCE086F2-9422-3233-969B-2DF0AF8C277B}"/>
              </a:ext>
            </a:extLst>
          </p:cNvPr>
          <p:cNvPicPr>
            <a:picLocks noChangeAspect="1"/>
          </p:cNvPicPr>
          <p:nvPr userDrawn="1"/>
        </p:nvPicPr>
        <p:blipFill>
          <a:blip r:embed="rId2" cstate="print"/>
          <a:stretch>
            <a:fillRect/>
          </a:stretch>
        </p:blipFill>
        <p:spPr>
          <a:xfrm>
            <a:off x="75991" y="6439729"/>
            <a:ext cx="1080120" cy="312522"/>
          </a:xfrm>
          <a:prstGeom prst="rect">
            <a:avLst/>
          </a:prstGeom>
        </p:spPr>
      </p:pic>
      <p:sp>
        <p:nvSpPr>
          <p:cNvPr id="11" name="Content Placeholder 13">
            <a:extLst>
              <a:ext uri="{FF2B5EF4-FFF2-40B4-BE49-F238E27FC236}">
                <a16:creationId xmlns:a16="http://schemas.microsoft.com/office/drawing/2014/main" id="{BD73B27A-EBF7-DCCC-F4F6-DD46A37DA759}"/>
              </a:ext>
            </a:extLst>
          </p:cNvPr>
          <p:cNvSpPr>
            <a:spLocks noGrp="1"/>
          </p:cNvSpPr>
          <p:nvPr>
            <p:ph sz="quarter" idx="13" hasCustomPrompt="1"/>
          </p:nvPr>
        </p:nvSpPr>
        <p:spPr>
          <a:xfrm>
            <a:off x="78189" y="822959"/>
            <a:ext cx="8987622" cy="5291593"/>
          </a:xfrm>
          <a:prstGeom prst="rect">
            <a:avLst/>
          </a:prstGeom>
        </p:spPr>
        <p:txBody>
          <a:bodyPr/>
          <a:lstStyle/>
          <a:p>
            <a:pPr marL="274320" lvl="0" indent="-274320">
              <a:lnSpc>
                <a:spcPct val="130000"/>
              </a:lnSpc>
              <a:spcBef>
                <a:spcPts val="400"/>
              </a:spcBef>
              <a:defRPr/>
            </a:pPr>
            <a:r>
              <a:rPr kumimoji="0" lang="en-US" sz="1800" b="1" i="0" u="sng" strike="noStrike" kern="1200" cap="none" spc="0" normalizeH="0" baseline="0" noProof="0">
                <a:ln>
                  <a:noFill/>
                </a:ln>
                <a:effectLst/>
                <a:uLnTx/>
                <a:uFillTx/>
                <a:latin typeface="Corbel" panose="020B0503020204020204" pitchFamily="34" charset="0"/>
              </a:rPr>
              <a:t>Text 1</a:t>
            </a:r>
            <a:r>
              <a:rPr kumimoji="0" lang="en-US" sz="1800" b="1" i="0" strike="noStrike" kern="1200" cap="none" spc="0" normalizeH="0" baseline="0" noProof="0">
                <a:ln>
                  <a:noFill/>
                </a:ln>
                <a:effectLst/>
                <a:uLnTx/>
                <a:uFillTx/>
                <a:latin typeface="Corbel" panose="020B0503020204020204" pitchFamily="34" charset="0"/>
              </a:rPr>
              <a:t>:</a:t>
            </a:r>
            <a:endParaRPr kumimoji="0" lang="en-US" sz="1800" b="0" i="0" strike="noStrike" kern="1200" cap="none" spc="0" normalizeH="0" baseline="0" noProof="0">
              <a:ln>
                <a:noFill/>
              </a:ln>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C00000"/>
                </a:solidFill>
                <a:effectLst/>
                <a:uLnTx/>
                <a:uFillTx/>
                <a:latin typeface="Corbel" panose="020B0503020204020204" pitchFamily="34" charset="0"/>
              </a:rPr>
              <a:t>Text 2</a:t>
            </a:r>
            <a:r>
              <a:rPr kumimoji="0" lang="en-US" sz="1800" b="0" i="0" u="none" strike="noStrike" kern="1200" cap="none" spc="0" normalizeH="0" baseline="0" noProof="0">
                <a:ln>
                  <a:noFill/>
                </a:ln>
                <a:solidFill>
                  <a:srgbClr val="C00000"/>
                </a:solidFill>
                <a:effectLst/>
                <a:uLnTx/>
                <a:uFillTx/>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5B9BD5"/>
                </a:solidFill>
                <a:effectLst/>
                <a:uLnTx/>
                <a:uFillTx/>
                <a:latin typeface="Corbel" panose="020B0503020204020204" pitchFamily="34" charset="0"/>
              </a:rPr>
              <a:t>Text 3</a:t>
            </a:r>
            <a:r>
              <a:rPr kumimoji="0" lang="en-US" sz="1800" b="0" i="0" u="none" strike="noStrike" kern="1200" cap="none" spc="0" normalizeH="0" baseline="0" noProof="0">
                <a:ln>
                  <a:noFill/>
                </a:ln>
                <a:solidFill>
                  <a:srgbClr val="5B9BD5"/>
                </a:solidFill>
                <a:effectLst/>
                <a:uLnTx/>
                <a:uFillTx/>
                <a:latin typeface="Corbel" panose="020B0503020204020204" pitchFamily="34" charset="0"/>
              </a:rPr>
              <a:t>:</a:t>
            </a:r>
            <a:r>
              <a:rPr kumimoji="0" lang="en-US" sz="1800" b="0" i="0" u="none" strike="noStrike" kern="1200" cap="none" spc="0" normalizeH="0" noProof="0">
                <a:ln>
                  <a:noFill/>
                </a:ln>
                <a:solidFill>
                  <a:srgbClr val="5B9BD5"/>
                </a:solidFill>
                <a:effectLst/>
                <a:uLnTx/>
                <a:uFillTx/>
                <a:latin typeface="Corbel" panose="020B0503020204020204" pitchFamily="34" charset="0"/>
              </a:rPr>
              <a:t> </a:t>
            </a:r>
            <a:r>
              <a:rPr lang="en-US" sz="1400">
                <a:solidFill>
                  <a:srgbClr val="5B9BD5"/>
                </a:solidFill>
                <a:latin typeface="Corbel" panose="020B0503020204020204" pitchFamily="34" charset="0"/>
              </a:rPr>
              <a:t>	</a:t>
            </a:r>
            <a:endParaRPr kumimoji="0" lang="en-US" sz="1400" b="0" i="0" u="none" strike="noStrike" kern="1200" cap="none" spc="0" normalizeH="0" baseline="0" noProof="0">
              <a:ln>
                <a:noFill/>
              </a:ln>
              <a:solidFill>
                <a:srgbClr val="5B9BD5"/>
              </a:solidFill>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70AD47">
                    <a:lumMod val="75000"/>
                  </a:srgbClr>
                </a:solidFill>
                <a:effectLst/>
                <a:uLnTx/>
                <a:uFillTx/>
                <a:latin typeface="Corbel" panose="020B0503020204020204" pitchFamily="34" charset="0"/>
              </a:rPr>
              <a:t>Text 4</a:t>
            </a:r>
            <a:r>
              <a:rPr lang="en-US" sz="1800">
                <a:solidFill>
                  <a:srgbClr val="70AD47">
                    <a:lumMod val="75000"/>
                  </a:srgbClr>
                </a:solidFill>
                <a:latin typeface="Corbel" panose="020B0503020204020204" pitchFamily="34" charset="0"/>
              </a:rPr>
              <a:t>: </a:t>
            </a:r>
            <a:r>
              <a:rPr lang="en-US" sz="1400">
                <a:solidFill>
                  <a:srgbClr val="70AD47">
                    <a:lumMod val="75000"/>
                  </a:srgbClr>
                </a:solidFill>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ED7D31"/>
                </a:solidFill>
                <a:effectLst/>
                <a:uLnTx/>
                <a:uFillTx/>
                <a:latin typeface="Corbel" panose="020B0503020204020204" pitchFamily="34" charset="0"/>
              </a:rPr>
              <a:t>Text 5</a:t>
            </a:r>
            <a:r>
              <a:rPr kumimoji="0" lang="en-US" sz="1800" b="0" i="0" u="none" strike="noStrike" kern="1200" cap="none" spc="0" normalizeH="0" baseline="0" noProof="0">
                <a:ln>
                  <a:noFill/>
                </a:ln>
                <a:solidFill>
                  <a:srgbClr val="ED7D31"/>
                </a:solidFill>
                <a:effectLst/>
                <a:uLnTx/>
                <a:uFillTx/>
                <a:latin typeface="Corbel" panose="020B0503020204020204" pitchFamily="34" charset="0"/>
              </a:rPr>
              <a:t>: </a:t>
            </a:r>
            <a:endParaRPr lang="en-US" sz="1200">
              <a:solidFill>
                <a:schemeClr val="accent2"/>
              </a:solidFill>
              <a:latin typeface="Corbel" panose="020B0503020204020204" pitchFamily="34" charset="0"/>
            </a:endParaRPr>
          </a:p>
          <a:p>
            <a:pPr marL="674370" lvl="1" indent="-274320">
              <a:lnSpc>
                <a:spcPct val="130000"/>
              </a:lnSpc>
              <a:spcBef>
                <a:spcPts val="400"/>
              </a:spcBef>
              <a:defRPr/>
            </a:pPr>
            <a:endParaRPr lang="en-US" sz="1600">
              <a:solidFill>
                <a:schemeClr val="accent2"/>
              </a:solidFill>
              <a:latin typeface="Corbel" panose="020B0503020204020204" pitchFamily="34" charset="0"/>
            </a:endParaRPr>
          </a:p>
          <a:p>
            <a:pPr marL="0" lvl="0" indent="0">
              <a:lnSpc>
                <a:spcPct val="130000"/>
              </a:lnSpc>
              <a:spcBef>
                <a:spcPts val="400"/>
              </a:spcBef>
              <a:buNone/>
              <a:defRPr/>
            </a:pPr>
            <a:endParaRPr lang="en-US" sz="2000">
              <a:solidFill>
                <a:srgbClr val="C06900"/>
              </a:solidFill>
              <a:latin typeface="Corbel" panose="020B0503020204020204" pitchFamily="34" charset="0"/>
            </a:endParaRPr>
          </a:p>
          <a:p>
            <a:pPr marL="274320" lvl="0" indent="-274320">
              <a:lnSpc>
                <a:spcPct val="130000"/>
              </a:lnSpc>
              <a:spcBef>
                <a:spcPts val="400"/>
              </a:spcBef>
              <a:defRPr/>
            </a:pPr>
            <a:endParaRPr kumimoji="0" lang="en-US" sz="2000" i="0" u="none" strike="noStrike" kern="1200" cap="none" spc="0" normalizeH="0" baseline="0" noProof="0">
              <a:ln>
                <a:noFill/>
              </a:ln>
              <a:solidFill>
                <a:srgbClr val="ED7D31"/>
              </a:solidFill>
              <a:effectLst/>
              <a:uLnTx/>
              <a:uFillTx/>
              <a:latin typeface="Corbel" panose="020B0503020204020204" pitchFamily="34" charset="0"/>
            </a:endParaRPr>
          </a:p>
        </p:txBody>
      </p:sp>
      <p:sp>
        <p:nvSpPr>
          <p:cNvPr id="12" name="Title 1">
            <a:extLst>
              <a:ext uri="{FF2B5EF4-FFF2-40B4-BE49-F238E27FC236}">
                <a16:creationId xmlns:a16="http://schemas.microsoft.com/office/drawing/2014/main" id="{1DB119B3-1AA6-94B9-13B9-6E10CE82D05A}"/>
              </a:ext>
            </a:extLst>
          </p:cNvPr>
          <p:cNvSpPr>
            <a:spLocks noGrp="1"/>
          </p:cNvSpPr>
          <p:nvPr>
            <p:ph type="title"/>
          </p:nvPr>
        </p:nvSpPr>
        <p:spPr>
          <a:xfrm>
            <a:off x="78189" y="79447"/>
            <a:ext cx="8987622" cy="740193"/>
          </a:xfrm>
          <a:prstGeom prst="rect">
            <a:avLst/>
          </a:prstGeom>
        </p:spPr>
        <p:txBody>
          <a:bodyPr/>
          <a:lstStyle>
            <a:lvl1pPr>
              <a:defRPr sz="4000" b="1">
                <a:solidFill>
                  <a:schemeClr val="tx1"/>
                </a:solidFill>
                <a:latin typeface="Corbel" panose="020B0503020204020204" pitchFamily="34" charset="0"/>
              </a:defRPr>
            </a:lvl1pPr>
          </a:lstStyle>
          <a:p>
            <a:r>
              <a:rPr lang="en-US"/>
              <a:t>Click to edit Master title style</a:t>
            </a:r>
          </a:p>
        </p:txBody>
      </p:sp>
    </p:spTree>
    <p:extLst>
      <p:ext uri="{BB962C8B-B14F-4D97-AF65-F5344CB8AC3E}">
        <p14:creationId xmlns:p14="http://schemas.microsoft.com/office/powerpoint/2010/main" val="1791178792"/>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9"/>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652D26D-6A0A-80F5-0467-32E58CC08E88}"/>
              </a:ext>
            </a:extLst>
          </p:cNvPr>
          <p:cNvSpPr txBox="1">
            <a:spLocks/>
          </p:cNvSpPr>
          <p:nvPr userDrawn="1"/>
        </p:nvSpPr>
        <p:spPr>
          <a:xfrm>
            <a:off x="7006213" y="6413428"/>
            <a:ext cx="2057400" cy="365125"/>
          </a:xfrm>
          <a:prstGeom prst="rect">
            <a:avLst/>
          </a:prstGeom>
        </p:spPr>
        <p:txBody>
          <a:bodyPr/>
          <a:lstStyle>
            <a:defPPr>
              <a:defRPr lang="en-US"/>
            </a:defPPr>
            <a:lvl1pPr marL="0" algn="ctr" defTabSz="457200" rtl="0" eaLnBrk="1" latinLnBrk="0" hangingPunct="1">
              <a:defRPr sz="1400" kern="1200">
                <a:solidFill>
                  <a:schemeClr val="bg1">
                    <a:lumMod val="65000"/>
                  </a:schemeClr>
                </a:solidFill>
                <a:latin typeface="Corbel" panose="020B0503020204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DEAB76D-489F-BC47-AE8A-9A4958F60173}" type="slidenum">
              <a:rPr lang="en-CH" smtClean="0"/>
              <a:pPr algn="r"/>
              <a:t>‹#›</a:t>
            </a:fld>
            <a:endParaRPr lang="en-CH"/>
          </a:p>
        </p:txBody>
      </p:sp>
      <p:pic>
        <p:nvPicPr>
          <p:cNvPr id="7" name="Picture 6" descr="safari.png">
            <a:extLst>
              <a:ext uri="{FF2B5EF4-FFF2-40B4-BE49-F238E27FC236}">
                <a16:creationId xmlns:a16="http://schemas.microsoft.com/office/drawing/2014/main" id="{AE34FD6A-B99A-3D50-4BF8-F449A040CC8A}"/>
              </a:ext>
            </a:extLst>
          </p:cNvPr>
          <p:cNvPicPr>
            <a:picLocks noChangeAspect="1"/>
          </p:cNvPicPr>
          <p:nvPr userDrawn="1"/>
        </p:nvPicPr>
        <p:blipFill>
          <a:blip r:embed="rId2" cstate="print"/>
          <a:stretch>
            <a:fillRect/>
          </a:stretch>
        </p:blipFill>
        <p:spPr>
          <a:xfrm>
            <a:off x="75991" y="6439729"/>
            <a:ext cx="1080120" cy="312522"/>
          </a:xfrm>
          <a:prstGeom prst="rect">
            <a:avLst/>
          </a:prstGeom>
        </p:spPr>
      </p:pic>
    </p:spTree>
    <p:extLst>
      <p:ext uri="{BB962C8B-B14F-4D97-AF65-F5344CB8AC3E}">
        <p14:creationId xmlns:p14="http://schemas.microsoft.com/office/powerpoint/2010/main" val="1643813891"/>
      </p:ext>
    </p:extLst>
  </p:cSld>
  <p:clrMapOvr>
    <a:masterClrMapping/>
  </p:clrMapOvr>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Trebuchet MS" panose="020B0603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Trebuchet MS" panose="020B0603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Tree>
    <p:extLst>
      <p:ext uri="{BB962C8B-B14F-4D97-AF65-F5344CB8AC3E}">
        <p14:creationId xmlns:p14="http://schemas.microsoft.com/office/powerpoint/2010/main" val="3479023519"/>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4"/>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54756617"/>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103E0A-1103-4E2A-80B9-427ECF501675}"/>
              </a:ext>
            </a:extLst>
          </p:cNvPr>
          <p:cNvSpPr/>
          <p:nvPr userDrawn="1"/>
        </p:nvSpPr>
        <p:spPr>
          <a:xfrm>
            <a:off x="0" y="-1"/>
            <a:ext cx="9144000" cy="8257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Trebuchet MS" panose="020B0603020202020204" pitchFamily="34" charset="0"/>
            </a:endParaRPr>
          </a:p>
        </p:txBody>
      </p:sp>
      <p:sp>
        <p:nvSpPr>
          <p:cNvPr id="2" name="Title 1"/>
          <p:cNvSpPr>
            <a:spLocks noGrp="1"/>
          </p:cNvSpPr>
          <p:nvPr>
            <p:ph type="title"/>
          </p:nvPr>
        </p:nvSpPr>
        <p:spPr>
          <a:xfrm>
            <a:off x="155488" y="78848"/>
            <a:ext cx="8815517" cy="753812"/>
          </a:xfrm>
        </p:spPr>
        <p:txBody>
          <a:bodyPr>
            <a:normAutofit/>
          </a:bodyPr>
          <a:lstStyle>
            <a:lvl1pPr>
              <a:defRPr sz="4600" b="1">
                <a:solidFill>
                  <a:schemeClr val="bg1"/>
                </a:solidFill>
                <a:latin typeface="Trebuchet MS" panose="020B0603020202020204" pitchFamily="34" charset="0"/>
              </a:defRPr>
            </a:lvl1pPr>
          </a:lstStyle>
          <a:p>
            <a:r>
              <a:rPr lang="en-US" dirty="0"/>
              <a:t>Click to edit Master title style</a:t>
            </a:r>
          </a:p>
        </p:txBody>
      </p:sp>
      <p:sp>
        <p:nvSpPr>
          <p:cNvPr id="3" name="Content Placeholder 2"/>
          <p:cNvSpPr>
            <a:spLocks noGrp="1"/>
          </p:cNvSpPr>
          <p:nvPr>
            <p:ph idx="1"/>
          </p:nvPr>
        </p:nvSpPr>
        <p:spPr>
          <a:xfrm>
            <a:off x="155488" y="1021492"/>
            <a:ext cx="8815517" cy="5368993"/>
          </a:xfrm>
        </p:spPr>
        <p:txBody>
          <a:bodyPr>
            <a:normAutofit/>
          </a:bodyPr>
          <a:lstStyle>
            <a:lvl1pPr>
              <a:defRPr sz="2800">
                <a:latin typeface="Trebuchet MS" panose="020B0603020202020204" pitchFamily="34" charset="0"/>
              </a:defRPr>
            </a:lvl1pPr>
            <a:lvl2pPr>
              <a:defRPr sz="2400">
                <a:latin typeface="Trebuchet MS" panose="020B0603020202020204" pitchFamily="34" charset="0"/>
              </a:defRPr>
            </a:lvl2pPr>
            <a:lvl3pPr>
              <a:defRPr sz="1800">
                <a:latin typeface="Trebuchet MS" panose="020B0603020202020204" pitchFamily="34" charset="0"/>
              </a:defRPr>
            </a:lvl3pPr>
            <a:lvl4pPr>
              <a:defRPr sz="1600">
                <a:latin typeface="Trebuchet MS" panose="020B0603020202020204" pitchFamily="34" charset="0"/>
              </a:defRPr>
            </a:lvl4pPr>
            <a:lvl5pPr>
              <a:defRPr sz="1600">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c 11">
            <a:extLst>
              <a:ext uri="{FF2B5EF4-FFF2-40B4-BE49-F238E27FC236}">
                <a16:creationId xmlns:a16="http://schemas.microsoft.com/office/drawing/2014/main" id="{1FE0A3EE-6483-4E65-823F-5E7E920D709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664" y="6494338"/>
            <a:ext cx="1180720" cy="227148"/>
          </a:xfrm>
          <a:prstGeom prst="rect">
            <a:avLst/>
          </a:prstGeom>
        </p:spPr>
      </p:pic>
      <p:sp>
        <p:nvSpPr>
          <p:cNvPr id="8" name="Slide Number Placeholder 7">
            <a:extLst>
              <a:ext uri="{FF2B5EF4-FFF2-40B4-BE49-F238E27FC236}">
                <a16:creationId xmlns:a16="http://schemas.microsoft.com/office/drawing/2014/main" id="{0E1FD7A5-C69D-412C-8DA5-5AA06BC4E515}"/>
              </a:ext>
            </a:extLst>
          </p:cNvPr>
          <p:cNvSpPr>
            <a:spLocks noGrp="1"/>
          </p:cNvSpPr>
          <p:nvPr>
            <p:ph type="sldNum" sz="quarter" idx="12"/>
          </p:nvPr>
        </p:nvSpPr>
        <p:spPr>
          <a:xfrm>
            <a:off x="8329353" y="6494338"/>
            <a:ext cx="643730" cy="280288"/>
          </a:xfrm>
          <a:prstGeom prst="rect">
            <a:avLst/>
          </a:prstGeom>
        </p:spPr>
        <p:txBody>
          <a:bodyPr/>
          <a:lstStyle>
            <a:lvl1pPr algn="ctr">
              <a:defRPr sz="1600" b="1">
                <a:latin typeface="Trebuchet MS" panose="020B0603020202020204" pitchFamily="34" charset="0"/>
              </a:defRPr>
            </a:lvl1pPr>
          </a:lstStyle>
          <a:p>
            <a:fld id="{C19D2B53-EDAE-4B41-B849-8916FA40BCB6}" type="slidenum">
              <a:rPr lang="en-US" smtClean="0"/>
              <a:pPr/>
              <a:t>‹#›</a:t>
            </a:fld>
            <a:endParaRPr lang="en-US"/>
          </a:p>
        </p:txBody>
      </p:sp>
    </p:spTree>
    <p:extLst>
      <p:ext uri="{BB962C8B-B14F-4D97-AF65-F5344CB8AC3E}">
        <p14:creationId xmlns:p14="http://schemas.microsoft.com/office/powerpoint/2010/main" val="2922109303"/>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3A1B36-F75C-4B3A-8AC7-B38B97092F73}"/>
              </a:ext>
            </a:extLst>
          </p:cNvPr>
          <p:cNvSpPr/>
          <p:nvPr userDrawn="1"/>
        </p:nvSpPr>
        <p:spPr>
          <a:xfrm>
            <a:off x="0" y="-1"/>
            <a:ext cx="9144000" cy="8903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Trebuchet MS" panose="020B0603020202020204" pitchFamily="34" charset="0"/>
            </a:endParaRPr>
          </a:p>
        </p:txBody>
      </p:sp>
      <p:sp>
        <p:nvSpPr>
          <p:cNvPr id="12" name="Title 1">
            <a:extLst>
              <a:ext uri="{FF2B5EF4-FFF2-40B4-BE49-F238E27FC236}">
                <a16:creationId xmlns:a16="http://schemas.microsoft.com/office/drawing/2014/main" id="{F77D2451-9D72-4A45-A1BA-585E5FC3C46D}"/>
              </a:ext>
            </a:extLst>
          </p:cNvPr>
          <p:cNvSpPr txBox="1">
            <a:spLocks/>
          </p:cNvSpPr>
          <p:nvPr userDrawn="1"/>
        </p:nvSpPr>
        <p:spPr>
          <a:xfrm>
            <a:off x="155488" y="70610"/>
            <a:ext cx="8815517" cy="753812"/>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4000" b="1" kern="1200">
                <a:solidFill>
                  <a:schemeClr val="bg1"/>
                </a:solidFill>
                <a:latin typeface="Trebuchet MS" panose="020B0603020202020204" pitchFamily="34" charset="0"/>
                <a:ea typeface="Verdana" panose="020B0604030504040204" pitchFamily="34" charset="0"/>
                <a:cs typeface="Courier New" panose="02070309020205020404" pitchFamily="49" charset="0"/>
              </a:defRPr>
            </a:lvl1pPr>
          </a:lstStyle>
          <a:p>
            <a:r>
              <a:rPr lang="en-US" dirty="0"/>
              <a:t>Click to edit Master title style</a:t>
            </a:r>
          </a:p>
        </p:txBody>
      </p:sp>
      <p:pic>
        <p:nvPicPr>
          <p:cNvPr id="13" name="Graphic 12">
            <a:extLst>
              <a:ext uri="{FF2B5EF4-FFF2-40B4-BE49-F238E27FC236}">
                <a16:creationId xmlns:a16="http://schemas.microsoft.com/office/drawing/2014/main" id="{35CB8A4C-6108-4DBB-AB3B-F36B31AA793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664" y="6462642"/>
            <a:ext cx="1345478" cy="258844"/>
          </a:xfrm>
          <a:prstGeom prst="rect">
            <a:avLst/>
          </a:prstGeom>
        </p:spPr>
      </p:pic>
      <p:sp>
        <p:nvSpPr>
          <p:cNvPr id="7" name="Slide Number Placeholder 7">
            <a:extLst>
              <a:ext uri="{FF2B5EF4-FFF2-40B4-BE49-F238E27FC236}">
                <a16:creationId xmlns:a16="http://schemas.microsoft.com/office/drawing/2014/main" id="{25E13529-B30F-4988-A788-9A2F9C01C88B}"/>
              </a:ext>
            </a:extLst>
          </p:cNvPr>
          <p:cNvSpPr>
            <a:spLocks noGrp="1"/>
          </p:cNvSpPr>
          <p:nvPr>
            <p:ph type="sldNum" sz="quarter" idx="12"/>
          </p:nvPr>
        </p:nvSpPr>
        <p:spPr>
          <a:xfrm>
            <a:off x="3543300" y="6467768"/>
            <a:ext cx="2057400" cy="280288"/>
          </a:xfrm>
          <a:prstGeom prst="rect">
            <a:avLst/>
          </a:prstGeom>
        </p:spPr>
        <p:txBody>
          <a:bodyPr/>
          <a:lstStyle>
            <a:lvl1pPr algn="ctr">
              <a:defRPr sz="1400">
                <a:latin typeface="Trebuchet MS" panose="020B0603020202020204" pitchFamily="34" charset="0"/>
              </a:defRPr>
            </a:lvl1pPr>
          </a:lstStyle>
          <a:p>
            <a:fld id="{C19D2B53-EDAE-4B41-B849-8916FA40BCB6}" type="slidenum">
              <a:rPr lang="en-US" smtClean="0"/>
              <a:pPr/>
              <a:t>‹#›</a:t>
            </a:fld>
            <a:endParaRPr lang="en-US"/>
          </a:p>
        </p:txBody>
      </p:sp>
    </p:spTree>
    <p:extLst>
      <p:ext uri="{BB962C8B-B14F-4D97-AF65-F5344CB8AC3E}">
        <p14:creationId xmlns:p14="http://schemas.microsoft.com/office/powerpoint/2010/main" val="1551954024"/>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910755F8-9E4F-4AC1-934C-4503FD0A51D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664" y="6462642"/>
            <a:ext cx="1345478" cy="258844"/>
          </a:xfrm>
          <a:prstGeom prst="rect">
            <a:avLst/>
          </a:prstGeom>
        </p:spPr>
      </p:pic>
      <p:sp>
        <p:nvSpPr>
          <p:cNvPr id="4" name="Slide Number Placeholder 7">
            <a:extLst>
              <a:ext uri="{FF2B5EF4-FFF2-40B4-BE49-F238E27FC236}">
                <a16:creationId xmlns:a16="http://schemas.microsoft.com/office/drawing/2014/main" id="{D3FBD0FA-D9BB-45FA-A53B-03090A5B6110}"/>
              </a:ext>
            </a:extLst>
          </p:cNvPr>
          <p:cNvSpPr>
            <a:spLocks noGrp="1"/>
          </p:cNvSpPr>
          <p:nvPr>
            <p:ph type="sldNum" sz="quarter" idx="12"/>
          </p:nvPr>
        </p:nvSpPr>
        <p:spPr>
          <a:xfrm>
            <a:off x="3543300" y="6467768"/>
            <a:ext cx="2057400" cy="280288"/>
          </a:xfrm>
          <a:prstGeom prst="rect">
            <a:avLst/>
          </a:prstGeom>
        </p:spPr>
        <p:txBody>
          <a:bodyPr/>
          <a:lstStyle>
            <a:lvl1pPr algn="ctr">
              <a:defRPr sz="1400">
                <a:latin typeface="Trebuchet MS" panose="020B0603020202020204" pitchFamily="34" charset="0"/>
              </a:defRPr>
            </a:lvl1pPr>
          </a:lstStyle>
          <a:p>
            <a:fld id="{C19D2B53-EDAE-4B41-B849-8916FA40BCB6}" type="slidenum">
              <a:rPr lang="en-US" smtClean="0"/>
              <a:pPr/>
              <a:t>‹#›</a:t>
            </a:fld>
            <a:endParaRPr lang="en-US"/>
          </a:p>
        </p:txBody>
      </p:sp>
    </p:spTree>
    <p:extLst>
      <p:ext uri="{BB962C8B-B14F-4D97-AF65-F5344CB8AC3E}">
        <p14:creationId xmlns:p14="http://schemas.microsoft.com/office/powerpoint/2010/main" val="41633236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1733082049"/>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4DFF4F-ED49-E545-9049-57D68EB3BF4A}"/>
              </a:ext>
            </a:extLst>
          </p:cNvPr>
          <p:cNvSpPr/>
          <p:nvPr userDrawn="1"/>
        </p:nvSpPr>
        <p:spPr>
          <a:xfrm>
            <a:off x="0" y="1"/>
            <a:ext cx="9144000" cy="3789946"/>
          </a:xfrm>
          <a:prstGeom prst="rect">
            <a:avLst/>
          </a:prstGeom>
          <a:solidFill>
            <a:srgbClr val="5CA2D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35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1143000" y="4589241"/>
            <a:ext cx="6858000" cy="607662"/>
          </a:xfrm>
        </p:spPr>
        <p:txBody>
          <a:bodyPr>
            <a:normAutofit/>
          </a:bodyPr>
          <a:lstStyle>
            <a:lvl1pPr marL="0" indent="0" algn="ctr">
              <a:buNone/>
              <a:defRPr sz="3200" b="1" i="0" baseline="0">
                <a:latin typeface="Avenir Next" panose="020B0503020202020204" pitchFamily="34" charset="0"/>
                <a:cs typeface="FUTURA MEDIUM" panose="020B06020202040203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3200" b="1">
                <a:latin typeface="Segoe UI" panose="020B0502040204020203" pitchFamily="34" charset="0"/>
                <a:cs typeface="Segoe UI" panose="020B0502040204020203" pitchFamily="34" charset="0"/>
              </a:rPr>
              <a:t>Click to edit Master subtitle style</a:t>
            </a:r>
            <a:endParaRPr lang="en-US" dirty="0"/>
          </a:p>
        </p:txBody>
      </p:sp>
      <p:pic>
        <p:nvPicPr>
          <p:cNvPr id="12" name="Picture 2" descr="http://www.euroc-project.eu/fileadmin/imgEuroc/eurocConsortiumLogos/ethLogo.png">
            <a:extLst>
              <a:ext uri="{FF2B5EF4-FFF2-40B4-BE49-F238E27FC236}">
                <a16:creationId xmlns:a16="http://schemas.microsoft.com/office/drawing/2014/main" id="{8CF7D528-60B9-7C4D-8128-F52BA3A7A4B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63444" y="5893016"/>
            <a:ext cx="2397512" cy="4924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4EC1F6D-190B-B448-B175-2B9886767CE2}"/>
              </a:ext>
            </a:extLst>
          </p:cNvPr>
          <p:cNvPicPr>
            <a:picLocks noChangeAspect="1"/>
          </p:cNvPicPr>
          <p:nvPr userDrawn="1"/>
        </p:nvPicPr>
        <p:blipFill>
          <a:blip r:embed="rId3"/>
          <a:stretch>
            <a:fillRect/>
          </a:stretch>
        </p:blipFill>
        <p:spPr>
          <a:xfrm>
            <a:off x="5583046" y="5857819"/>
            <a:ext cx="2640412" cy="607662"/>
          </a:xfrm>
          <a:prstGeom prst="rect">
            <a:avLst/>
          </a:prstGeom>
        </p:spPr>
      </p:pic>
      <p:sp>
        <p:nvSpPr>
          <p:cNvPr id="20" name="Text Placeholder 19">
            <a:extLst>
              <a:ext uri="{FF2B5EF4-FFF2-40B4-BE49-F238E27FC236}">
                <a16:creationId xmlns:a16="http://schemas.microsoft.com/office/drawing/2014/main" id="{0C2DCD12-E0A7-964E-8C01-30F57AE18A60}"/>
              </a:ext>
            </a:extLst>
          </p:cNvPr>
          <p:cNvSpPr>
            <a:spLocks noGrp="1"/>
          </p:cNvSpPr>
          <p:nvPr>
            <p:ph type="body" sz="quarter" idx="10" hasCustomPrompt="1"/>
          </p:nvPr>
        </p:nvSpPr>
        <p:spPr>
          <a:xfrm>
            <a:off x="0" y="392519"/>
            <a:ext cx="9144000" cy="2619375"/>
          </a:xfrm>
        </p:spPr>
        <p:txBody>
          <a:bodyPr anchor="ctr">
            <a:normAutofit/>
          </a:bodyPr>
          <a:lstStyle>
            <a:lvl1pPr marL="0" indent="0" algn="ctr">
              <a:buNone/>
              <a:defRPr sz="4800" b="1">
                <a:latin typeface="Avenir Next" panose="020B0503020202020204" pitchFamily="34" charset="0"/>
                <a:ea typeface="Segoe UI Symbol" panose="020B0502040204020203" pitchFamily="34" charset="0"/>
                <a:cs typeface="FUTURA MEDIUM" panose="020B0602020204020303" pitchFamily="34" charset="-79"/>
              </a:defRPr>
            </a:lvl1pPr>
          </a:lstStyle>
          <a:p>
            <a:pPr lvl="0"/>
            <a:r>
              <a:rPr lang="en-US" dirty="0"/>
              <a:t>Click to edit Title</a:t>
            </a:r>
          </a:p>
        </p:txBody>
      </p:sp>
    </p:spTree>
    <p:extLst>
      <p:ext uri="{BB962C8B-B14F-4D97-AF65-F5344CB8AC3E}">
        <p14:creationId xmlns:p14="http://schemas.microsoft.com/office/powerpoint/2010/main" val="1516644976"/>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B04868-B61A-7C3A-B8E6-5656650027C4}"/>
              </a:ext>
            </a:extLst>
          </p:cNvPr>
          <p:cNvSpPr/>
          <p:nvPr userDrawn="1"/>
        </p:nvSpPr>
        <p:spPr>
          <a:xfrm>
            <a:off x="0" y="0"/>
            <a:ext cx="9144000" cy="106800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ED2D3B90-BDF0-9E4D-963A-CE3F0519DFF8}"/>
              </a:ext>
            </a:extLst>
          </p:cNvPr>
          <p:cNvSpPr>
            <a:spLocks noGrp="1"/>
          </p:cNvSpPr>
          <p:nvPr>
            <p:ph type="title"/>
          </p:nvPr>
        </p:nvSpPr>
        <p:spPr>
          <a:xfrm>
            <a:off x="169011" y="230827"/>
            <a:ext cx="8894602" cy="606084"/>
          </a:xfrm>
          <a:prstGeom prst="rect">
            <a:avLst/>
          </a:prstGeom>
        </p:spPr>
        <p:txBody>
          <a:bodyPr/>
          <a:lstStyle>
            <a:lvl1pPr algn="ctr">
              <a:defRPr sz="4400" b="1">
                <a:solidFill>
                  <a:schemeClr val="accent4"/>
                </a:solidFill>
                <a:latin typeface="Avenir Next" panose="020B0503020202020204" pitchFamily="34" charset="0"/>
                <a:cs typeface="FUTURA MEDIUM" panose="020B0602020204020303" pitchFamily="34" charset="-79"/>
              </a:defRPr>
            </a:lvl1pPr>
          </a:lstStyle>
          <a:p>
            <a:r>
              <a:rPr lang="en-US" dirty="0"/>
              <a:t>Click to edit Master title style</a:t>
            </a:r>
          </a:p>
        </p:txBody>
      </p:sp>
      <p:sp>
        <p:nvSpPr>
          <p:cNvPr id="13" name="Content Placeholder 2">
            <a:extLst>
              <a:ext uri="{FF2B5EF4-FFF2-40B4-BE49-F238E27FC236}">
                <a16:creationId xmlns:a16="http://schemas.microsoft.com/office/drawing/2014/main" id="{85EB6F8F-19D9-7A4A-967C-A1B0DB23569E}"/>
              </a:ext>
            </a:extLst>
          </p:cNvPr>
          <p:cNvSpPr>
            <a:spLocks noGrp="1"/>
          </p:cNvSpPr>
          <p:nvPr>
            <p:ph idx="1"/>
          </p:nvPr>
        </p:nvSpPr>
        <p:spPr>
          <a:xfrm>
            <a:off x="169011" y="1298834"/>
            <a:ext cx="8894602" cy="4931143"/>
          </a:xfrm>
          <a:prstGeom prst="rect">
            <a:avLst/>
          </a:prstGeom>
        </p:spPr>
        <p:txBody>
          <a:bodyPr/>
          <a:lstStyle>
            <a:lvl1pPr>
              <a:defRPr sz="2800">
                <a:latin typeface="Avenir Next" panose="020B0503020202020204" pitchFamily="34" charset="0"/>
                <a:cs typeface="Segoe UI" panose="020B0502040204020203" pitchFamily="34" charset="0"/>
              </a:defRPr>
            </a:lvl1pPr>
            <a:lvl2pPr marL="685800" indent="-228600">
              <a:buFont typeface="Cambria" panose="02040503050406030204" pitchFamily="18" charset="0"/>
              <a:buChar char="-"/>
              <a:defRPr sz="2400">
                <a:latin typeface="Avenir Next" panose="020B0503020202020204" pitchFamily="34" charset="0"/>
                <a:cs typeface="Segoe UI" panose="020B0502040204020203" pitchFamily="34" charset="0"/>
              </a:defRPr>
            </a:lvl2pPr>
            <a:lvl3pPr>
              <a:defRPr sz="2000">
                <a:latin typeface="Avenir Next" panose="020B0503020202020204" pitchFamily="34" charset="0"/>
                <a:cs typeface="Segoe UI" panose="020B0502040204020203" pitchFamily="34" charset="0"/>
              </a:defRPr>
            </a:lvl3pPr>
            <a:lvl4pPr>
              <a:defRPr sz="2000">
                <a:latin typeface="Avenir Next" panose="020B0503020202020204" pitchFamily="34" charset="0"/>
                <a:cs typeface="Segoe UI" panose="020B0502040204020203" pitchFamily="34" charset="0"/>
              </a:defRPr>
            </a:lvl4pPr>
            <a:lvl5pPr>
              <a:defRPr sz="2000">
                <a:latin typeface="Avenir Next" panose="020B0503020202020204"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B8B30CEA-A32F-0B4F-94FF-2F238104D6CE}"/>
              </a:ext>
            </a:extLst>
          </p:cNvPr>
          <p:cNvSpPr txBox="1">
            <a:spLocks/>
          </p:cNvSpPr>
          <p:nvPr userDrawn="1"/>
        </p:nvSpPr>
        <p:spPr>
          <a:xfrm>
            <a:off x="7977054"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latin typeface="Avenir Next" panose="020B0503020202020204" pitchFamily="34" charset="0"/>
                <a:cs typeface="Futura Medium" panose="020B0602020204020303" pitchFamily="34" charset="-79"/>
              </a:rPr>
              <a:pPr/>
              <a:t>‹#›</a:t>
            </a:fld>
            <a:endParaRPr lang="en-US" dirty="0">
              <a:latin typeface="Avenir Next" panose="020B0503020202020204" pitchFamily="34" charset="0"/>
              <a:cs typeface="Futura Medium" panose="020B0602020204020303" pitchFamily="34" charset="-79"/>
            </a:endParaRPr>
          </a:p>
        </p:txBody>
      </p:sp>
      <p:pic>
        <p:nvPicPr>
          <p:cNvPr id="15" name="Picture 14" descr="safari.png">
            <a:extLst>
              <a:ext uri="{FF2B5EF4-FFF2-40B4-BE49-F238E27FC236}">
                <a16:creationId xmlns:a16="http://schemas.microsoft.com/office/drawing/2014/main" id="{DCA7EB8C-F307-874D-B152-028FC5CC7DF9}"/>
              </a:ext>
            </a:extLst>
          </p:cNvPr>
          <p:cNvPicPr>
            <a:picLocks noChangeAspect="1"/>
          </p:cNvPicPr>
          <p:nvPr userDrawn="1"/>
        </p:nvPicPr>
        <p:blipFill>
          <a:blip r:embed="rId2" cstate="print"/>
          <a:stretch>
            <a:fillRect/>
          </a:stretch>
        </p:blipFill>
        <p:spPr>
          <a:xfrm>
            <a:off x="189560" y="6413144"/>
            <a:ext cx="1080120" cy="312522"/>
          </a:xfrm>
          <a:prstGeom prst="rect">
            <a:avLst/>
          </a:prstGeom>
        </p:spPr>
      </p:pic>
      <p:cxnSp>
        <p:nvCxnSpPr>
          <p:cNvPr id="4" name="Straight Connector 3">
            <a:extLst>
              <a:ext uri="{FF2B5EF4-FFF2-40B4-BE49-F238E27FC236}">
                <a16:creationId xmlns:a16="http://schemas.microsoft.com/office/drawing/2014/main" id="{B6B0BF0F-E012-DB60-AE63-1B6660ECFCB5}"/>
              </a:ext>
            </a:extLst>
          </p:cNvPr>
          <p:cNvCxnSpPr>
            <a:cxnSpLocks/>
          </p:cNvCxnSpPr>
          <p:nvPr userDrawn="1"/>
        </p:nvCxnSpPr>
        <p:spPr>
          <a:xfrm>
            <a:off x="0" y="1068007"/>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8862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1.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2.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3.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4.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pn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5.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6.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1.pn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7.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8.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theme" Target="../theme/theme19.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pn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theme" Target="../theme/theme23.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theme" Target="../theme/theme24.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image" Target="../media/image1.png"/></Relationships>
</file>

<file path=ppt/slideMasters/_rels/slideMaster25.xml.rels><?xml version="1.0" encoding="UTF-8" standalone="yes"?>
<Relationships xmlns="http://schemas.openxmlformats.org/package/2006/relationships"><Relationship Id="rId8" Type="http://schemas.openxmlformats.org/officeDocument/2006/relationships/theme" Target="../theme/theme25.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5" Type="http://schemas.openxmlformats.org/officeDocument/2006/relationships/slideLayout" Target="../slideLayouts/slideLayout263.xml"/><Relationship Id="rId4" Type="http://schemas.openxmlformats.org/officeDocument/2006/relationships/slideLayout" Target="../slideLayouts/slideLayout26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image" Target="../media/image1.png"/><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6.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image" Target="../media/image1.png"/><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7.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image" Target="../media/image1.png"/><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8.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theme" Target="../theme/theme29.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slideLayout" Target="../slideLayouts/slideLayout310.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image" Target="../media/image1.png"/><Relationship Id="rId3" Type="http://schemas.openxmlformats.org/officeDocument/2006/relationships/slideLayout" Target="../slideLayouts/slideLayout313.xml"/><Relationship Id="rId7" Type="http://schemas.openxmlformats.org/officeDocument/2006/relationships/slideLayout" Target="../slideLayouts/slideLayout317.xml"/><Relationship Id="rId12" Type="http://schemas.openxmlformats.org/officeDocument/2006/relationships/theme" Target="../theme/theme30.xml"/><Relationship Id="rId2" Type="http://schemas.openxmlformats.org/officeDocument/2006/relationships/slideLayout" Target="../slideLayouts/slideLayout312.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5" Type="http://schemas.openxmlformats.org/officeDocument/2006/relationships/slideLayout" Target="../slideLayouts/slideLayout315.xml"/><Relationship Id="rId10" Type="http://schemas.openxmlformats.org/officeDocument/2006/relationships/slideLayout" Target="../slideLayouts/slideLayout320.xml"/><Relationship Id="rId4" Type="http://schemas.openxmlformats.org/officeDocument/2006/relationships/slideLayout" Target="../slideLayouts/slideLayout314.xml"/><Relationship Id="rId9" Type="http://schemas.openxmlformats.org/officeDocument/2006/relationships/slideLayout" Target="../slideLayouts/slideLayout31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29.xml"/><Relationship Id="rId3" Type="http://schemas.openxmlformats.org/officeDocument/2006/relationships/slideLayout" Target="../slideLayouts/slideLayout324.xml"/><Relationship Id="rId7" Type="http://schemas.openxmlformats.org/officeDocument/2006/relationships/slideLayout" Target="../slideLayouts/slideLayout328.xml"/><Relationship Id="rId12" Type="http://schemas.openxmlformats.org/officeDocument/2006/relationships/theme" Target="../theme/theme31.xml"/><Relationship Id="rId2" Type="http://schemas.openxmlformats.org/officeDocument/2006/relationships/slideLayout" Target="../slideLayouts/slideLayout323.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5" Type="http://schemas.openxmlformats.org/officeDocument/2006/relationships/slideLayout" Target="../slideLayouts/slideLayout326.xml"/><Relationship Id="rId10" Type="http://schemas.openxmlformats.org/officeDocument/2006/relationships/slideLayout" Target="../slideLayouts/slideLayout331.xml"/><Relationship Id="rId4" Type="http://schemas.openxmlformats.org/officeDocument/2006/relationships/slideLayout" Target="../slideLayouts/slideLayout325.xml"/><Relationship Id="rId9" Type="http://schemas.openxmlformats.org/officeDocument/2006/relationships/slideLayout" Target="../slideLayouts/slideLayout33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0.xml"/><Relationship Id="rId13" Type="http://schemas.openxmlformats.org/officeDocument/2006/relationships/image" Target="../media/image1.png"/><Relationship Id="rId3" Type="http://schemas.openxmlformats.org/officeDocument/2006/relationships/slideLayout" Target="../slideLayouts/slideLayout335.xml"/><Relationship Id="rId7" Type="http://schemas.openxmlformats.org/officeDocument/2006/relationships/slideLayout" Target="../slideLayouts/slideLayout339.xml"/><Relationship Id="rId12" Type="http://schemas.openxmlformats.org/officeDocument/2006/relationships/theme" Target="../theme/theme32.xml"/><Relationship Id="rId2" Type="http://schemas.openxmlformats.org/officeDocument/2006/relationships/slideLayout" Target="../slideLayouts/slideLayout334.xml"/><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slideLayout" Target="../slideLayouts/slideLayout343.xml"/><Relationship Id="rId5" Type="http://schemas.openxmlformats.org/officeDocument/2006/relationships/slideLayout" Target="../slideLayouts/slideLayout337.xml"/><Relationship Id="rId10" Type="http://schemas.openxmlformats.org/officeDocument/2006/relationships/slideLayout" Target="../slideLayouts/slideLayout342.xml"/><Relationship Id="rId4" Type="http://schemas.openxmlformats.org/officeDocument/2006/relationships/slideLayout" Target="../slideLayouts/slideLayout336.xml"/><Relationship Id="rId9" Type="http://schemas.openxmlformats.org/officeDocument/2006/relationships/slideLayout" Target="../slideLayouts/slideLayout34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1.xml"/><Relationship Id="rId13" Type="http://schemas.openxmlformats.org/officeDocument/2006/relationships/image" Target="../media/image1.png"/><Relationship Id="rId3" Type="http://schemas.openxmlformats.org/officeDocument/2006/relationships/slideLayout" Target="../slideLayouts/slideLayout346.xml"/><Relationship Id="rId7" Type="http://schemas.openxmlformats.org/officeDocument/2006/relationships/slideLayout" Target="../slideLayouts/slideLayout350.xml"/><Relationship Id="rId12" Type="http://schemas.openxmlformats.org/officeDocument/2006/relationships/theme" Target="../theme/theme33.xml"/><Relationship Id="rId2" Type="http://schemas.openxmlformats.org/officeDocument/2006/relationships/slideLayout" Target="../slideLayouts/slideLayout345.xml"/><Relationship Id="rId1" Type="http://schemas.openxmlformats.org/officeDocument/2006/relationships/slideLayout" Target="../slideLayouts/slideLayout344.xml"/><Relationship Id="rId6" Type="http://schemas.openxmlformats.org/officeDocument/2006/relationships/slideLayout" Target="../slideLayouts/slideLayout349.xml"/><Relationship Id="rId11" Type="http://schemas.openxmlformats.org/officeDocument/2006/relationships/slideLayout" Target="../slideLayouts/slideLayout354.xml"/><Relationship Id="rId5" Type="http://schemas.openxmlformats.org/officeDocument/2006/relationships/slideLayout" Target="../slideLayouts/slideLayout348.xml"/><Relationship Id="rId10" Type="http://schemas.openxmlformats.org/officeDocument/2006/relationships/slideLayout" Target="../slideLayouts/slideLayout353.xml"/><Relationship Id="rId4" Type="http://schemas.openxmlformats.org/officeDocument/2006/relationships/slideLayout" Target="../slideLayouts/slideLayout347.xml"/><Relationship Id="rId9" Type="http://schemas.openxmlformats.org/officeDocument/2006/relationships/slideLayout" Target="../slideLayouts/slideLayout352.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2.xml"/><Relationship Id="rId13" Type="http://schemas.openxmlformats.org/officeDocument/2006/relationships/image" Target="../media/image1.png"/><Relationship Id="rId3" Type="http://schemas.openxmlformats.org/officeDocument/2006/relationships/slideLayout" Target="../slideLayouts/slideLayout357.xml"/><Relationship Id="rId7" Type="http://schemas.openxmlformats.org/officeDocument/2006/relationships/slideLayout" Target="../slideLayouts/slideLayout361.xml"/><Relationship Id="rId12" Type="http://schemas.openxmlformats.org/officeDocument/2006/relationships/theme" Target="../theme/theme34.xml"/><Relationship Id="rId2" Type="http://schemas.openxmlformats.org/officeDocument/2006/relationships/slideLayout" Target="../slideLayouts/slideLayout356.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5" Type="http://schemas.openxmlformats.org/officeDocument/2006/relationships/slideLayout" Target="../slideLayouts/slideLayout359.xml"/><Relationship Id="rId10" Type="http://schemas.openxmlformats.org/officeDocument/2006/relationships/slideLayout" Target="../slideLayouts/slideLayout364.xml"/><Relationship Id="rId4" Type="http://schemas.openxmlformats.org/officeDocument/2006/relationships/slideLayout" Target="../slideLayouts/slideLayout358.xml"/><Relationship Id="rId9" Type="http://schemas.openxmlformats.org/officeDocument/2006/relationships/slideLayout" Target="../slideLayouts/slideLayout363.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73.xml"/><Relationship Id="rId13" Type="http://schemas.openxmlformats.org/officeDocument/2006/relationships/image" Target="../media/image1.png"/><Relationship Id="rId3" Type="http://schemas.openxmlformats.org/officeDocument/2006/relationships/slideLayout" Target="../slideLayouts/slideLayout368.xml"/><Relationship Id="rId7" Type="http://schemas.openxmlformats.org/officeDocument/2006/relationships/slideLayout" Target="../slideLayouts/slideLayout372.xml"/><Relationship Id="rId12" Type="http://schemas.openxmlformats.org/officeDocument/2006/relationships/theme" Target="../theme/theme35.xml"/><Relationship Id="rId2" Type="http://schemas.openxmlformats.org/officeDocument/2006/relationships/slideLayout" Target="../slideLayouts/slideLayout367.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slideLayout" Target="../slideLayouts/slideLayout376.xml"/><Relationship Id="rId5" Type="http://schemas.openxmlformats.org/officeDocument/2006/relationships/slideLayout" Target="../slideLayouts/slideLayout370.xml"/><Relationship Id="rId10" Type="http://schemas.openxmlformats.org/officeDocument/2006/relationships/slideLayout" Target="../slideLayouts/slideLayout375.xml"/><Relationship Id="rId4" Type="http://schemas.openxmlformats.org/officeDocument/2006/relationships/slideLayout" Target="../slideLayouts/slideLayout369.xml"/><Relationship Id="rId9" Type="http://schemas.openxmlformats.org/officeDocument/2006/relationships/slideLayout" Target="../slideLayouts/slideLayout37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84.xml"/><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theme" Target="../theme/theme36.xml"/><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95.xml"/><Relationship Id="rId3" Type="http://schemas.openxmlformats.org/officeDocument/2006/relationships/slideLayout" Target="../slideLayouts/slideLayout390.xml"/><Relationship Id="rId7" Type="http://schemas.openxmlformats.org/officeDocument/2006/relationships/slideLayout" Target="../slideLayouts/slideLayout394.xml"/><Relationship Id="rId12" Type="http://schemas.openxmlformats.org/officeDocument/2006/relationships/theme" Target="../theme/theme37.xml"/><Relationship Id="rId2" Type="http://schemas.openxmlformats.org/officeDocument/2006/relationships/slideLayout" Target="../slideLayouts/slideLayout389.xml"/><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slideLayout" Target="../slideLayouts/slideLayout398.xml"/><Relationship Id="rId5" Type="http://schemas.openxmlformats.org/officeDocument/2006/relationships/slideLayout" Target="../slideLayouts/slideLayout392.xml"/><Relationship Id="rId10" Type="http://schemas.openxmlformats.org/officeDocument/2006/relationships/slideLayout" Target="../slideLayouts/slideLayout397.xml"/><Relationship Id="rId4" Type="http://schemas.openxmlformats.org/officeDocument/2006/relationships/slideLayout" Target="../slideLayouts/slideLayout391.xml"/><Relationship Id="rId9" Type="http://schemas.openxmlformats.org/officeDocument/2006/relationships/slideLayout" Target="../slideLayouts/slideLayout396.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06.xml"/><Relationship Id="rId13" Type="http://schemas.openxmlformats.org/officeDocument/2006/relationships/image" Target="../media/image1.png"/><Relationship Id="rId3" Type="http://schemas.openxmlformats.org/officeDocument/2006/relationships/slideLayout" Target="../slideLayouts/slideLayout401.xml"/><Relationship Id="rId7" Type="http://schemas.openxmlformats.org/officeDocument/2006/relationships/slideLayout" Target="../slideLayouts/slideLayout405.xml"/><Relationship Id="rId12" Type="http://schemas.openxmlformats.org/officeDocument/2006/relationships/theme" Target="../theme/theme38.xml"/><Relationship Id="rId2" Type="http://schemas.openxmlformats.org/officeDocument/2006/relationships/slideLayout" Target="../slideLayouts/slideLayout400.xml"/><Relationship Id="rId1" Type="http://schemas.openxmlformats.org/officeDocument/2006/relationships/slideLayout" Target="../slideLayouts/slideLayout399.xml"/><Relationship Id="rId6" Type="http://schemas.openxmlformats.org/officeDocument/2006/relationships/slideLayout" Target="../slideLayouts/slideLayout404.xml"/><Relationship Id="rId11" Type="http://schemas.openxmlformats.org/officeDocument/2006/relationships/slideLayout" Target="../slideLayouts/slideLayout409.xml"/><Relationship Id="rId5" Type="http://schemas.openxmlformats.org/officeDocument/2006/relationships/slideLayout" Target="../slideLayouts/slideLayout403.xml"/><Relationship Id="rId10" Type="http://schemas.openxmlformats.org/officeDocument/2006/relationships/slideLayout" Target="../slideLayouts/slideLayout408.xml"/><Relationship Id="rId4" Type="http://schemas.openxmlformats.org/officeDocument/2006/relationships/slideLayout" Target="../slideLayouts/slideLayout402.xml"/><Relationship Id="rId9" Type="http://schemas.openxmlformats.org/officeDocument/2006/relationships/slideLayout" Target="../slideLayouts/slideLayout407.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17.xml"/><Relationship Id="rId3" Type="http://schemas.openxmlformats.org/officeDocument/2006/relationships/slideLayout" Target="../slideLayouts/slideLayout412.xml"/><Relationship Id="rId7" Type="http://schemas.openxmlformats.org/officeDocument/2006/relationships/slideLayout" Target="../slideLayouts/slideLayout416.xml"/><Relationship Id="rId12" Type="http://schemas.openxmlformats.org/officeDocument/2006/relationships/theme" Target="../theme/theme39.xml"/><Relationship Id="rId2" Type="http://schemas.openxmlformats.org/officeDocument/2006/relationships/slideLayout" Target="../slideLayouts/slideLayout411.xml"/><Relationship Id="rId1" Type="http://schemas.openxmlformats.org/officeDocument/2006/relationships/slideLayout" Target="../slideLayouts/slideLayout410.xml"/><Relationship Id="rId6" Type="http://schemas.openxmlformats.org/officeDocument/2006/relationships/slideLayout" Target="../slideLayouts/slideLayout415.xml"/><Relationship Id="rId11" Type="http://schemas.openxmlformats.org/officeDocument/2006/relationships/slideLayout" Target="../slideLayouts/slideLayout420.xml"/><Relationship Id="rId5" Type="http://schemas.openxmlformats.org/officeDocument/2006/relationships/slideLayout" Target="../slideLayouts/slideLayout414.xml"/><Relationship Id="rId10" Type="http://schemas.openxmlformats.org/officeDocument/2006/relationships/slideLayout" Target="../slideLayouts/slideLayout419.xml"/><Relationship Id="rId4" Type="http://schemas.openxmlformats.org/officeDocument/2006/relationships/slideLayout" Target="../slideLayouts/slideLayout413.xml"/><Relationship Id="rId9" Type="http://schemas.openxmlformats.org/officeDocument/2006/relationships/slideLayout" Target="../slideLayouts/slideLayout4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image" Target="../media/image1.png"/><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theme" Target="../theme/theme40.xml"/><Relationship Id="rId2" Type="http://schemas.openxmlformats.org/officeDocument/2006/relationships/slideLayout" Target="../slideLayouts/slideLayout422.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39.xml"/><Relationship Id="rId13" Type="http://schemas.openxmlformats.org/officeDocument/2006/relationships/image" Target="../media/image1.png"/><Relationship Id="rId3" Type="http://schemas.openxmlformats.org/officeDocument/2006/relationships/slideLayout" Target="../slideLayouts/slideLayout434.xml"/><Relationship Id="rId7" Type="http://schemas.openxmlformats.org/officeDocument/2006/relationships/slideLayout" Target="../slideLayouts/slideLayout438.xml"/><Relationship Id="rId12" Type="http://schemas.openxmlformats.org/officeDocument/2006/relationships/theme" Target="../theme/theme41.xml"/><Relationship Id="rId2" Type="http://schemas.openxmlformats.org/officeDocument/2006/relationships/slideLayout" Target="../slideLayouts/slideLayout433.xml"/><Relationship Id="rId1" Type="http://schemas.openxmlformats.org/officeDocument/2006/relationships/slideLayout" Target="../slideLayouts/slideLayout432.xml"/><Relationship Id="rId6" Type="http://schemas.openxmlformats.org/officeDocument/2006/relationships/slideLayout" Target="../slideLayouts/slideLayout437.xml"/><Relationship Id="rId11" Type="http://schemas.openxmlformats.org/officeDocument/2006/relationships/slideLayout" Target="../slideLayouts/slideLayout442.xml"/><Relationship Id="rId5" Type="http://schemas.openxmlformats.org/officeDocument/2006/relationships/slideLayout" Target="../slideLayouts/slideLayout436.xml"/><Relationship Id="rId10" Type="http://schemas.openxmlformats.org/officeDocument/2006/relationships/slideLayout" Target="../slideLayouts/slideLayout441.xml"/><Relationship Id="rId4" Type="http://schemas.openxmlformats.org/officeDocument/2006/relationships/slideLayout" Target="../slideLayouts/slideLayout435.xml"/><Relationship Id="rId9" Type="http://schemas.openxmlformats.org/officeDocument/2006/relationships/slideLayout" Target="../slideLayouts/slideLayout440.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0.xml"/><Relationship Id="rId13" Type="http://schemas.openxmlformats.org/officeDocument/2006/relationships/image" Target="../media/image1.png"/><Relationship Id="rId3" Type="http://schemas.openxmlformats.org/officeDocument/2006/relationships/slideLayout" Target="../slideLayouts/slideLayout445.xml"/><Relationship Id="rId7" Type="http://schemas.openxmlformats.org/officeDocument/2006/relationships/slideLayout" Target="../slideLayouts/slideLayout449.xml"/><Relationship Id="rId12" Type="http://schemas.openxmlformats.org/officeDocument/2006/relationships/theme" Target="../theme/theme42.xml"/><Relationship Id="rId2" Type="http://schemas.openxmlformats.org/officeDocument/2006/relationships/slideLayout" Target="../slideLayouts/slideLayout444.xml"/><Relationship Id="rId1" Type="http://schemas.openxmlformats.org/officeDocument/2006/relationships/slideLayout" Target="../slideLayouts/slideLayout443.xml"/><Relationship Id="rId6" Type="http://schemas.openxmlformats.org/officeDocument/2006/relationships/slideLayout" Target="../slideLayouts/slideLayout448.xml"/><Relationship Id="rId11" Type="http://schemas.openxmlformats.org/officeDocument/2006/relationships/slideLayout" Target="../slideLayouts/slideLayout453.xml"/><Relationship Id="rId5" Type="http://schemas.openxmlformats.org/officeDocument/2006/relationships/slideLayout" Target="../slideLayouts/slideLayout447.xml"/><Relationship Id="rId10" Type="http://schemas.openxmlformats.org/officeDocument/2006/relationships/slideLayout" Target="../slideLayouts/slideLayout452.xml"/><Relationship Id="rId4" Type="http://schemas.openxmlformats.org/officeDocument/2006/relationships/slideLayout" Target="../slideLayouts/slideLayout446.xml"/><Relationship Id="rId9" Type="http://schemas.openxmlformats.org/officeDocument/2006/relationships/slideLayout" Target="../slideLayouts/slideLayout451.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61.xml"/><Relationship Id="rId13" Type="http://schemas.openxmlformats.org/officeDocument/2006/relationships/image" Target="../media/image1.png"/><Relationship Id="rId3" Type="http://schemas.openxmlformats.org/officeDocument/2006/relationships/slideLayout" Target="../slideLayouts/slideLayout456.xml"/><Relationship Id="rId7" Type="http://schemas.openxmlformats.org/officeDocument/2006/relationships/slideLayout" Target="../slideLayouts/slideLayout460.xml"/><Relationship Id="rId12" Type="http://schemas.openxmlformats.org/officeDocument/2006/relationships/theme" Target="../theme/theme43.xml"/><Relationship Id="rId2" Type="http://schemas.openxmlformats.org/officeDocument/2006/relationships/slideLayout" Target="../slideLayouts/slideLayout455.xml"/><Relationship Id="rId1" Type="http://schemas.openxmlformats.org/officeDocument/2006/relationships/slideLayout" Target="../slideLayouts/slideLayout454.xml"/><Relationship Id="rId6" Type="http://schemas.openxmlformats.org/officeDocument/2006/relationships/slideLayout" Target="../slideLayouts/slideLayout459.xml"/><Relationship Id="rId11" Type="http://schemas.openxmlformats.org/officeDocument/2006/relationships/slideLayout" Target="../slideLayouts/slideLayout464.xml"/><Relationship Id="rId5" Type="http://schemas.openxmlformats.org/officeDocument/2006/relationships/slideLayout" Target="../slideLayouts/slideLayout458.xml"/><Relationship Id="rId10" Type="http://schemas.openxmlformats.org/officeDocument/2006/relationships/slideLayout" Target="../slideLayouts/slideLayout463.xml"/><Relationship Id="rId4" Type="http://schemas.openxmlformats.org/officeDocument/2006/relationships/slideLayout" Target="../slideLayouts/slideLayout457.xml"/><Relationship Id="rId9" Type="http://schemas.openxmlformats.org/officeDocument/2006/relationships/slideLayout" Target="../slideLayouts/slideLayout462.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72.xml"/><Relationship Id="rId13" Type="http://schemas.openxmlformats.org/officeDocument/2006/relationships/theme" Target="../theme/theme44.xml"/><Relationship Id="rId3" Type="http://schemas.openxmlformats.org/officeDocument/2006/relationships/slideLayout" Target="../slideLayouts/slideLayout467.xml"/><Relationship Id="rId7" Type="http://schemas.openxmlformats.org/officeDocument/2006/relationships/slideLayout" Target="../slideLayouts/slideLayout471.xml"/><Relationship Id="rId12" Type="http://schemas.openxmlformats.org/officeDocument/2006/relationships/slideLayout" Target="../slideLayouts/slideLayout476.xml"/><Relationship Id="rId2" Type="http://schemas.openxmlformats.org/officeDocument/2006/relationships/slideLayout" Target="../slideLayouts/slideLayout466.xml"/><Relationship Id="rId1" Type="http://schemas.openxmlformats.org/officeDocument/2006/relationships/slideLayout" Target="../slideLayouts/slideLayout465.xml"/><Relationship Id="rId6" Type="http://schemas.openxmlformats.org/officeDocument/2006/relationships/slideLayout" Target="../slideLayouts/slideLayout470.xml"/><Relationship Id="rId11" Type="http://schemas.openxmlformats.org/officeDocument/2006/relationships/slideLayout" Target="../slideLayouts/slideLayout475.xml"/><Relationship Id="rId5" Type="http://schemas.openxmlformats.org/officeDocument/2006/relationships/slideLayout" Target="../slideLayouts/slideLayout469.xml"/><Relationship Id="rId10" Type="http://schemas.openxmlformats.org/officeDocument/2006/relationships/slideLayout" Target="../slideLayouts/slideLayout474.xml"/><Relationship Id="rId4" Type="http://schemas.openxmlformats.org/officeDocument/2006/relationships/slideLayout" Target="../slideLayouts/slideLayout468.xml"/><Relationship Id="rId9" Type="http://schemas.openxmlformats.org/officeDocument/2006/relationships/slideLayout" Target="../slideLayouts/slideLayout473.xml"/><Relationship Id="rId14" Type="http://schemas.openxmlformats.org/officeDocument/2006/relationships/image" Target="../media/image1.pn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84.xml"/><Relationship Id="rId13" Type="http://schemas.openxmlformats.org/officeDocument/2006/relationships/image" Target="../media/image1.png"/><Relationship Id="rId3" Type="http://schemas.openxmlformats.org/officeDocument/2006/relationships/slideLayout" Target="../slideLayouts/slideLayout479.xml"/><Relationship Id="rId7" Type="http://schemas.openxmlformats.org/officeDocument/2006/relationships/slideLayout" Target="../slideLayouts/slideLayout483.xml"/><Relationship Id="rId12" Type="http://schemas.openxmlformats.org/officeDocument/2006/relationships/theme" Target="../theme/theme45.xml"/><Relationship Id="rId2" Type="http://schemas.openxmlformats.org/officeDocument/2006/relationships/slideLayout" Target="../slideLayouts/slideLayout478.xml"/><Relationship Id="rId1" Type="http://schemas.openxmlformats.org/officeDocument/2006/relationships/slideLayout" Target="../slideLayouts/slideLayout477.xml"/><Relationship Id="rId6" Type="http://schemas.openxmlformats.org/officeDocument/2006/relationships/slideLayout" Target="../slideLayouts/slideLayout482.xml"/><Relationship Id="rId11" Type="http://schemas.openxmlformats.org/officeDocument/2006/relationships/slideLayout" Target="../slideLayouts/slideLayout487.xml"/><Relationship Id="rId5" Type="http://schemas.openxmlformats.org/officeDocument/2006/relationships/slideLayout" Target="../slideLayouts/slideLayout481.xml"/><Relationship Id="rId10" Type="http://schemas.openxmlformats.org/officeDocument/2006/relationships/slideLayout" Target="../slideLayouts/slideLayout486.xml"/><Relationship Id="rId4" Type="http://schemas.openxmlformats.org/officeDocument/2006/relationships/slideLayout" Target="../slideLayouts/slideLayout480.xml"/><Relationship Id="rId9" Type="http://schemas.openxmlformats.org/officeDocument/2006/relationships/slideLayout" Target="../slideLayouts/slideLayout48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95.xml"/><Relationship Id="rId13" Type="http://schemas.openxmlformats.org/officeDocument/2006/relationships/image" Target="../media/image1.png"/><Relationship Id="rId3" Type="http://schemas.openxmlformats.org/officeDocument/2006/relationships/slideLayout" Target="../slideLayouts/slideLayout490.xml"/><Relationship Id="rId7" Type="http://schemas.openxmlformats.org/officeDocument/2006/relationships/slideLayout" Target="../slideLayouts/slideLayout494.xml"/><Relationship Id="rId12" Type="http://schemas.openxmlformats.org/officeDocument/2006/relationships/theme" Target="../theme/theme46.xml"/><Relationship Id="rId2" Type="http://schemas.openxmlformats.org/officeDocument/2006/relationships/slideLayout" Target="../slideLayouts/slideLayout489.xml"/><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5" Type="http://schemas.openxmlformats.org/officeDocument/2006/relationships/slideLayout" Target="../slideLayouts/slideLayout492.xml"/><Relationship Id="rId10" Type="http://schemas.openxmlformats.org/officeDocument/2006/relationships/slideLayout" Target="../slideLayouts/slideLayout497.xml"/><Relationship Id="rId4" Type="http://schemas.openxmlformats.org/officeDocument/2006/relationships/slideLayout" Target="../slideLayouts/slideLayout491.xml"/><Relationship Id="rId9" Type="http://schemas.openxmlformats.org/officeDocument/2006/relationships/slideLayout" Target="../slideLayouts/slideLayout496.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06.xml"/><Relationship Id="rId13" Type="http://schemas.openxmlformats.org/officeDocument/2006/relationships/image" Target="../media/image1.png"/><Relationship Id="rId3" Type="http://schemas.openxmlformats.org/officeDocument/2006/relationships/slideLayout" Target="../slideLayouts/slideLayout501.xml"/><Relationship Id="rId7" Type="http://schemas.openxmlformats.org/officeDocument/2006/relationships/slideLayout" Target="../slideLayouts/slideLayout505.xml"/><Relationship Id="rId12" Type="http://schemas.openxmlformats.org/officeDocument/2006/relationships/theme" Target="../theme/theme47.xml"/><Relationship Id="rId2" Type="http://schemas.openxmlformats.org/officeDocument/2006/relationships/slideLayout" Target="../slideLayouts/slideLayout500.xml"/><Relationship Id="rId1" Type="http://schemas.openxmlformats.org/officeDocument/2006/relationships/slideLayout" Target="../slideLayouts/slideLayout499.xml"/><Relationship Id="rId6" Type="http://schemas.openxmlformats.org/officeDocument/2006/relationships/slideLayout" Target="../slideLayouts/slideLayout504.xml"/><Relationship Id="rId11" Type="http://schemas.openxmlformats.org/officeDocument/2006/relationships/slideLayout" Target="../slideLayouts/slideLayout509.xml"/><Relationship Id="rId5" Type="http://schemas.openxmlformats.org/officeDocument/2006/relationships/slideLayout" Target="../slideLayouts/slideLayout503.xml"/><Relationship Id="rId10" Type="http://schemas.openxmlformats.org/officeDocument/2006/relationships/slideLayout" Target="../slideLayouts/slideLayout508.xml"/><Relationship Id="rId4" Type="http://schemas.openxmlformats.org/officeDocument/2006/relationships/slideLayout" Target="../slideLayouts/slideLayout502.xml"/><Relationship Id="rId9" Type="http://schemas.openxmlformats.org/officeDocument/2006/relationships/slideLayout" Target="../slideLayouts/slideLayout507.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17.xml"/><Relationship Id="rId13" Type="http://schemas.openxmlformats.org/officeDocument/2006/relationships/image" Target="../media/image1.png"/><Relationship Id="rId3" Type="http://schemas.openxmlformats.org/officeDocument/2006/relationships/slideLayout" Target="../slideLayouts/slideLayout512.xml"/><Relationship Id="rId7" Type="http://schemas.openxmlformats.org/officeDocument/2006/relationships/slideLayout" Target="../slideLayouts/slideLayout516.xml"/><Relationship Id="rId12" Type="http://schemas.openxmlformats.org/officeDocument/2006/relationships/theme" Target="../theme/theme48.xml"/><Relationship Id="rId2" Type="http://schemas.openxmlformats.org/officeDocument/2006/relationships/slideLayout" Target="../slideLayouts/slideLayout511.xml"/><Relationship Id="rId1" Type="http://schemas.openxmlformats.org/officeDocument/2006/relationships/slideLayout" Target="../slideLayouts/slideLayout510.xml"/><Relationship Id="rId6" Type="http://schemas.openxmlformats.org/officeDocument/2006/relationships/slideLayout" Target="../slideLayouts/slideLayout515.xml"/><Relationship Id="rId11" Type="http://schemas.openxmlformats.org/officeDocument/2006/relationships/slideLayout" Target="../slideLayouts/slideLayout520.xml"/><Relationship Id="rId5" Type="http://schemas.openxmlformats.org/officeDocument/2006/relationships/slideLayout" Target="../slideLayouts/slideLayout514.xml"/><Relationship Id="rId10" Type="http://schemas.openxmlformats.org/officeDocument/2006/relationships/slideLayout" Target="../slideLayouts/slideLayout519.xml"/><Relationship Id="rId4" Type="http://schemas.openxmlformats.org/officeDocument/2006/relationships/slideLayout" Target="../slideLayouts/slideLayout513.xml"/><Relationship Id="rId9" Type="http://schemas.openxmlformats.org/officeDocument/2006/relationships/slideLayout" Target="../slideLayouts/slideLayout518.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28.xml"/><Relationship Id="rId13" Type="http://schemas.openxmlformats.org/officeDocument/2006/relationships/image" Target="../media/image1.png"/><Relationship Id="rId3" Type="http://schemas.openxmlformats.org/officeDocument/2006/relationships/slideLayout" Target="../slideLayouts/slideLayout523.xml"/><Relationship Id="rId7" Type="http://schemas.openxmlformats.org/officeDocument/2006/relationships/slideLayout" Target="../slideLayouts/slideLayout527.xml"/><Relationship Id="rId12" Type="http://schemas.openxmlformats.org/officeDocument/2006/relationships/theme" Target="../theme/theme49.xml"/><Relationship Id="rId2" Type="http://schemas.openxmlformats.org/officeDocument/2006/relationships/slideLayout" Target="../slideLayouts/slideLayout522.xml"/><Relationship Id="rId1" Type="http://schemas.openxmlformats.org/officeDocument/2006/relationships/slideLayout" Target="../slideLayouts/slideLayout521.xml"/><Relationship Id="rId6" Type="http://schemas.openxmlformats.org/officeDocument/2006/relationships/slideLayout" Target="../slideLayouts/slideLayout526.xml"/><Relationship Id="rId11" Type="http://schemas.openxmlformats.org/officeDocument/2006/relationships/slideLayout" Target="../slideLayouts/slideLayout531.xml"/><Relationship Id="rId5" Type="http://schemas.openxmlformats.org/officeDocument/2006/relationships/slideLayout" Target="../slideLayouts/slideLayout525.xml"/><Relationship Id="rId10" Type="http://schemas.openxmlformats.org/officeDocument/2006/relationships/slideLayout" Target="../slideLayouts/slideLayout530.xml"/><Relationship Id="rId4" Type="http://schemas.openxmlformats.org/officeDocument/2006/relationships/slideLayout" Target="../slideLayouts/slideLayout524.xml"/><Relationship Id="rId9" Type="http://schemas.openxmlformats.org/officeDocument/2006/relationships/slideLayout" Target="../slideLayouts/slideLayout5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39.xml"/><Relationship Id="rId13" Type="http://schemas.openxmlformats.org/officeDocument/2006/relationships/theme" Target="../theme/theme50.xml"/><Relationship Id="rId3" Type="http://schemas.openxmlformats.org/officeDocument/2006/relationships/slideLayout" Target="../slideLayouts/slideLayout534.xml"/><Relationship Id="rId7" Type="http://schemas.openxmlformats.org/officeDocument/2006/relationships/slideLayout" Target="../slideLayouts/slideLayout538.xml"/><Relationship Id="rId12" Type="http://schemas.openxmlformats.org/officeDocument/2006/relationships/slideLayout" Target="../slideLayouts/slideLayout543.xml"/><Relationship Id="rId2" Type="http://schemas.openxmlformats.org/officeDocument/2006/relationships/slideLayout" Target="../slideLayouts/slideLayout533.xml"/><Relationship Id="rId1" Type="http://schemas.openxmlformats.org/officeDocument/2006/relationships/slideLayout" Target="../slideLayouts/slideLayout532.xml"/><Relationship Id="rId6" Type="http://schemas.openxmlformats.org/officeDocument/2006/relationships/slideLayout" Target="../slideLayouts/slideLayout537.xml"/><Relationship Id="rId11" Type="http://schemas.openxmlformats.org/officeDocument/2006/relationships/slideLayout" Target="../slideLayouts/slideLayout542.xml"/><Relationship Id="rId5" Type="http://schemas.openxmlformats.org/officeDocument/2006/relationships/slideLayout" Target="../slideLayouts/slideLayout536.xml"/><Relationship Id="rId10" Type="http://schemas.openxmlformats.org/officeDocument/2006/relationships/slideLayout" Target="../slideLayouts/slideLayout541.xml"/><Relationship Id="rId4" Type="http://schemas.openxmlformats.org/officeDocument/2006/relationships/slideLayout" Target="../slideLayouts/slideLayout535.xml"/><Relationship Id="rId9" Type="http://schemas.openxmlformats.org/officeDocument/2006/relationships/slideLayout" Target="../slideLayouts/slideLayout540.xml"/><Relationship Id="rId14" Type="http://schemas.openxmlformats.org/officeDocument/2006/relationships/image" Target="../media/image1.pn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1.xml"/><Relationship Id="rId13" Type="http://schemas.openxmlformats.org/officeDocument/2006/relationships/image" Target="../media/image1.png"/><Relationship Id="rId3" Type="http://schemas.openxmlformats.org/officeDocument/2006/relationships/slideLayout" Target="../slideLayouts/slideLayout546.xml"/><Relationship Id="rId7" Type="http://schemas.openxmlformats.org/officeDocument/2006/relationships/slideLayout" Target="../slideLayouts/slideLayout550.xml"/><Relationship Id="rId12" Type="http://schemas.openxmlformats.org/officeDocument/2006/relationships/theme" Target="../theme/theme51.xml"/><Relationship Id="rId2" Type="http://schemas.openxmlformats.org/officeDocument/2006/relationships/slideLayout" Target="../slideLayouts/slideLayout545.xml"/><Relationship Id="rId1" Type="http://schemas.openxmlformats.org/officeDocument/2006/relationships/slideLayout" Target="../slideLayouts/slideLayout544.xml"/><Relationship Id="rId6" Type="http://schemas.openxmlformats.org/officeDocument/2006/relationships/slideLayout" Target="../slideLayouts/slideLayout549.xml"/><Relationship Id="rId11" Type="http://schemas.openxmlformats.org/officeDocument/2006/relationships/slideLayout" Target="../slideLayouts/slideLayout554.xml"/><Relationship Id="rId5" Type="http://schemas.openxmlformats.org/officeDocument/2006/relationships/slideLayout" Target="../slideLayouts/slideLayout548.xml"/><Relationship Id="rId10" Type="http://schemas.openxmlformats.org/officeDocument/2006/relationships/slideLayout" Target="../slideLayouts/slideLayout553.xml"/><Relationship Id="rId4" Type="http://schemas.openxmlformats.org/officeDocument/2006/relationships/slideLayout" Target="../slideLayouts/slideLayout547.xml"/><Relationship Id="rId9" Type="http://schemas.openxmlformats.org/officeDocument/2006/relationships/slideLayout" Target="../slideLayouts/slideLayout552.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2.xml"/><Relationship Id="rId13" Type="http://schemas.openxmlformats.org/officeDocument/2006/relationships/image" Target="../media/image1.png"/><Relationship Id="rId3" Type="http://schemas.openxmlformats.org/officeDocument/2006/relationships/slideLayout" Target="../slideLayouts/slideLayout557.xml"/><Relationship Id="rId7" Type="http://schemas.openxmlformats.org/officeDocument/2006/relationships/slideLayout" Target="../slideLayouts/slideLayout561.xml"/><Relationship Id="rId12" Type="http://schemas.openxmlformats.org/officeDocument/2006/relationships/theme" Target="../theme/theme52.xml"/><Relationship Id="rId2" Type="http://schemas.openxmlformats.org/officeDocument/2006/relationships/slideLayout" Target="../slideLayouts/slideLayout556.xml"/><Relationship Id="rId1" Type="http://schemas.openxmlformats.org/officeDocument/2006/relationships/slideLayout" Target="../slideLayouts/slideLayout555.xml"/><Relationship Id="rId6" Type="http://schemas.openxmlformats.org/officeDocument/2006/relationships/slideLayout" Target="../slideLayouts/slideLayout560.xml"/><Relationship Id="rId11" Type="http://schemas.openxmlformats.org/officeDocument/2006/relationships/slideLayout" Target="../slideLayouts/slideLayout565.xml"/><Relationship Id="rId5" Type="http://schemas.openxmlformats.org/officeDocument/2006/relationships/slideLayout" Target="../slideLayouts/slideLayout559.xml"/><Relationship Id="rId10" Type="http://schemas.openxmlformats.org/officeDocument/2006/relationships/slideLayout" Target="../slideLayouts/slideLayout564.xml"/><Relationship Id="rId4" Type="http://schemas.openxmlformats.org/officeDocument/2006/relationships/slideLayout" Target="../slideLayouts/slideLayout558.xml"/><Relationship Id="rId9" Type="http://schemas.openxmlformats.org/officeDocument/2006/relationships/slideLayout" Target="../slideLayouts/slideLayout563.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73.xml"/><Relationship Id="rId13" Type="http://schemas.openxmlformats.org/officeDocument/2006/relationships/theme" Target="../theme/theme53.xml"/><Relationship Id="rId3" Type="http://schemas.openxmlformats.org/officeDocument/2006/relationships/slideLayout" Target="../slideLayouts/slideLayout568.xml"/><Relationship Id="rId7" Type="http://schemas.openxmlformats.org/officeDocument/2006/relationships/slideLayout" Target="../slideLayouts/slideLayout572.xml"/><Relationship Id="rId12" Type="http://schemas.openxmlformats.org/officeDocument/2006/relationships/slideLayout" Target="../slideLayouts/slideLayout577.xml"/><Relationship Id="rId2" Type="http://schemas.openxmlformats.org/officeDocument/2006/relationships/slideLayout" Target="../slideLayouts/slideLayout567.xml"/><Relationship Id="rId1" Type="http://schemas.openxmlformats.org/officeDocument/2006/relationships/slideLayout" Target="../slideLayouts/slideLayout566.xml"/><Relationship Id="rId6" Type="http://schemas.openxmlformats.org/officeDocument/2006/relationships/slideLayout" Target="../slideLayouts/slideLayout571.xml"/><Relationship Id="rId11" Type="http://schemas.openxmlformats.org/officeDocument/2006/relationships/slideLayout" Target="../slideLayouts/slideLayout576.xml"/><Relationship Id="rId5" Type="http://schemas.openxmlformats.org/officeDocument/2006/relationships/slideLayout" Target="../slideLayouts/slideLayout570.xml"/><Relationship Id="rId10" Type="http://schemas.openxmlformats.org/officeDocument/2006/relationships/slideLayout" Target="../slideLayouts/slideLayout575.xml"/><Relationship Id="rId4" Type="http://schemas.openxmlformats.org/officeDocument/2006/relationships/slideLayout" Target="../slideLayouts/slideLayout569.xml"/><Relationship Id="rId9" Type="http://schemas.openxmlformats.org/officeDocument/2006/relationships/slideLayout" Target="../slideLayouts/slideLayout574.xml"/><Relationship Id="rId14" Type="http://schemas.openxmlformats.org/officeDocument/2006/relationships/image" Target="../media/image1.png"/></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85.xml"/><Relationship Id="rId13" Type="http://schemas.openxmlformats.org/officeDocument/2006/relationships/image" Target="../media/image1.png"/><Relationship Id="rId3" Type="http://schemas.openxmlformats.org/officeDocument/2006/relationships/slideLayout" Target="../slideLayouts/slideLayout580.xml"/><Relationship Id="rId7" Type="http://schemas.openxmlformats.org/officeDocument/2006/relationships/slideLayout" Target="../slideLayouts/slideLayout584.xml"/><Relationship Id="rId12" Type="http://schemas.openxmlformats.org/officeDocument/2006/relationships/theme" Target="../theme/theme54.xml"/><Relationship Id="rId2" Type="http://schemas.openxmlformats.org/officeDocument/2006/relationships/slideLayout" Target="../slideLayouts/slideLayout579.xml"/><Relationship Id="rId1" Type="http://schemas.openxmlformats.org/officeDocument/2006/relationships/slideLayout" Target="../slideLayouts/slideLayout578.xml"/><Relationship Id="rId6" Type="http://schemas.openxmlformats.org/officeDocument/2006/relationships/slideLayout" Target="../slideLayouts/slideLayout583.xml"/><Relationship Id="rId11" Type="http://schemas.openxmlformats.org/officeDocument/2006/relationships/slideLayout" Target="../slideLayouts/slideLayout588.xml"/><Relationship Id="rId5" Type="http://schemas.openxmlformats.org/officeDocument/2006/relationships/slideLayout" Target="../slideLayouts/slideLayout582.xml"/><Relationship Id="rId10" Type="http://schemas.openxmlformats.org/officeDocument/2006/relationships/slideLayout" Target="../slideLayouts/slideLayout587.xml"/><Relationship Id="rId4" Type="http://schemas.openxmlformats.org/officeDocument/2006/relationships/slideLayout" Target="../slideLayouts/slideLayout581.xml"/><Relationship Id="rId9" Type="http://schemas.openxmlformats.org/officeDocument/2006/relationships/slideLayout" Target="../slideLayouts/slideLayout586.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596.xml"/><Relationship Id="rId13" Type="http://schemas.openxmlformats.org/officeDocument/2006/relationships/image" Target="../media/image1.png"/><Relationship Id="rId3" Type="http://schemas.openxmlformats.org/officeDocument/2006/relationships/slideLayout" Target="../slideLayouts/slideLayout591.xml"/><Relationship Id="rId7" Type="http://schemas.openxmlformats.org/officeDocument/2006/relationships/slideLayout" Target="../slideLayouts/slideLayout595.xml"/><Relationship Id="rId12" Type="http://schemas.openxmlformats.org/officeDocument/2006/relationships/theme" Target="../theme/theme55.xml"/><Relationship Id="rId2" Type="http://schemas.openxmlformats.org/officeDocument/2006/relationships/slideLayout" Target="../slideLayouts/slideLayout590.xml"/><Relationship Id="rId1" Type="http://schemas.openxmlformats.org/officeDocument/2006/relationships/slideLayout" Target="../slideLayouts/slideLayout589.xml"/><Relationship Id="rId6" Type="http://schemas.openxmlformats.org/officeDocument/2006/relationships/slideLayout" Target="../slideLayouts/slideLayout594.xml"/><Relationship Id="rId11" Type="http://schemas.openxmlformats.org/officeDocument/2006/relationships/slideLayout" Target="../slideLayouts/slideLayout599.xml"/><Relationship Id="rId5" Type="http://schemas.openxmlformats.org/officeDocument/2006/relationships/slideLayout" Target="../slideLayouts/slideLayout593.xml"/><Relationship Id="rId10" Type="http://schemas.openxmlformats.org/officeDocument/2006/relationships/slideLayout" Target="../slideLayouts/slideLayout598.xml"/><Relationship Id="rId4" Type="http://schemas.openxmlformats.org/officeDocument/2006/relationships/slideLayout" Target="../slideLayouts/slideLayout592.xml"/><Relationship Id="rId9" Type="http://schemas.openxmlformats.org/officeDocument/2006/relationships/slideLayout" Target="../slideLayouts/slideLayout597.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07.xml"/><Relationship Id="rId13" Type="http://schemas.openxmlformats.org/officeDocument/2006/relationships/theme" Target="../theme/theme56.xml"/><Relationship Id="rId3" Type="http://schemas.openxmlformats.org/officeDocument/2006/relationships/slideLayout" Target="../slideLayouts/slideLayout602.xml"/><Relationship Id="rId7" Type="http://schemas.openxmlformats.org/officeDocument/2006/relationships/slideLayout" Target="../slideLayouts/slideLayout606.xml"/><Relationship Id="rId12" Type="http://schemas.openxmlformats.org/officeDocument/2006/relationships/slideLayout" Target="../slideLayouts/slideLayout611.xml"/><Relationship Id="rId2" Type="http://schemas.openxmlformats.org/officeDocument/2006/relationships/slideLayout" Target="../slideLayouts/slideLayout601.xml"/><Relationship Id="rId1" Type="http://schemas.openxmlformats.org/officeDocument/2006/relationships/slideLayout" Target="../slideLayouts/slideLayout600.xml"/><Relationship Id="rId6" Type="http://schemas.openxmlformats.org/officeDocument/2006/relationships/slideLayout" Target="../slideLayouts/slideLayout605.xml"/><Relationship Id="rId11" Type="http://schemas.openxmlformats.org/officeDocument/2006/relationships/slideLayout" Target="../slideLayouts/slideLayout610.xml"/><Relationship Id="rId5" Type="http://schemas.openxmlformats.org/officeDocument/2006/relationships/slideLayout" Target="../slideLayouts/slideLayout604.xml"/><Relationship Id="rId10" Type="http://schemas.openxmlformats.org/officeDocument/2006/relationships/slideLayout" Target="../slideLayouts/slideLayout609.xml"/><Relationship Id="rId4" Type="http://schemas.openxmlformats.org/officeDocument/2006/relationships/slideLayout" Target="../slideLayouts/slideLayout603.xml"/><Relationship Id="rId9" Type="http://schemas.openxmlformats.org/officeDocument/2006/relationships/slideLayout" Target="../slideLayouts/slideLayout608.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19.xml"/><Relationship Id="rId13" Type="http://schemas.openxmlformats.org/officeDocument/2006/relationships/image" Target="../media/image1.png"/><Relationship Id="rId3" Type="http://schemas.openxmlformats.org/officeDocument/2006/relationships/slideLayout" Target="../slideLayouts/slideLayout614.xml"/><Relationship Id="rId7" Type="http://schemas.openxmlformats.org/officeDocument/2006/relationships/slideLayout" Target="../slideLayouts/slideLayout618.xml"/><Relationship Id="rId12" Type="http://schemas.openxmlformats.org/officeDocument/2006/relationships/theme" Target="../theme/theme57.xml"/><Relationship Id="rId2" Type="http://schemas.openxmlformats.org/officeDocument/2006/relationships/slideLayout" Target="../slideLayouts/slideLayout613.xml"/><Relationship Id="rId1" Type="http://schemas.openxmlformats.org/officeDocument/2006/relationships/slideLayout" Target="../slideLayouts/slideLayout612.xml"/><Relationship Id="rId6" Type="http://schemas.openxmlformats.org/officeDocument/2006/relationships/slideLayout" Target="../slideLayouts/slideLayout617.xml"/><Relationship Id="rId11" Type="http://schemas.openxmlformats.org/officeDocument/2006/relationships/slideLayout" Target="../slideLayouts/slideLayout622.xml"/><Relationship Id="rId5" Type="http://schemas.openxmlformats.org/officeDocument/2006/relationships/slideLayout" Target="../slideLayouts/slideLayout616.xml"/><Relationship Id="rId10" Type="http://schemas.openxmlformats.org/officeDocument/2006/relationships/slideLayout" Target="../slideLayouts/slideLayout621.xml"/><Relationship Id="rId4" Type="http://schemas.openxmlformats.org/officeDocument/2006/relationships/slideLayout" Target="../slideLayouts/slideLayout615.xml"/><Relationship Id="rId9" Type="http://schemas.openxmlformats.org/officeDocument/2006/relationships/slideLayout" Target="../slideLayouts/slideLayout620.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0.xml"/><Relationship Id="rId13" Type="http://schemas.openxmlformats.org/officeDocument/2006/relationships/theme" Target="../theme/theme58.xml"/><Relationship Id="rId3" Type="http://schemas.openxmlformats.org/officeDocument/2006/relationships/slideLayout" Target="../slideLayouts/slideLayout625.xml"/><Relationship Id="rId7" Type="http://schemas.openxmlformats.org/officeDocument/2006/relationships/slideLayout" Target="../slideLayouts/slideLayout629.xml"/><Relationship Id="rId12" Type="http://schemas.openxmlformats.org/officeDocument/2006/relationships/slideLayout" Target="../slideLayouts/slideLayout634.xml"/><Relationship Id="rId2" Type="http://schemas.openxmlformats.org/officeDocument/2006/relationships/slideLayout" Target="../slideLayouts/slideLayout624.xml"/><Relationship Id="rId1" Type="http://schemas.openxmlformats.org/officeDocument/2006/relationships/slideLayout" Target="../slideLayouts/slideLayout623.xml"/><Relationship Id="rId6" Type="http://schemas.openxmlformats.org/officeDocument/2006/relationships/slideLayout" Target="../slideLayouts/slideLayout628.xml"/><Relationship Id="rId11" Type="http://schemas.openxmlformats.org/officeDocument/2006/relationships/slideLayout" Target="../slideLayouts/slideLayout633.xml"/><Relationship Id="rId5" Type="http://schemas.openxmlformats.org/officeDocument/2006/relationships/slideLayout" Target="../slideLayouts/slideLayout627.xml"/><Relationship Id="rId10" Type="http://schemas.openxmlformats.org/officeDocument/2006/relationships/slideLayout" Target="../slideLayouts/slideLayout632.xml"/><Relationship Id="rId4" Type="http://schemas.openxmlformats.org/officeDocument/2006/relationships/slideLayout" Target="../slideLayouts/slideLayout626.xml"/><Relationship Id="rId9" Type="http://schemas.openxmlformats.org/officeDocument/2006/relationships/slideLayout" Target="../slideLayouts/slideLayout631.xml"/><Relationship Id="rId14" Type="http://schemas.openxmlformats.org/officeDocument/2006/relationships/image" Target="../media/image1.png"/></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2.xml"/><Relationship Id="rId13" Type="http://schemas.openxmlformats.org/officeDocument/2006/relationships/theme" Target="../theme/theme59.xml"/><Relationship Id="rId3" Type="http://schemas.openxmlformats.org/officeDocument/2006/relationships/slideLayout" Target="../slideLayouts/slideLayout637.xml"/><Relationship Id="rId7" Type="http://schemas.openxmlformats.org/officeDocument/2006/relationships/slideLayout" Target="../slideLayouts/slideLayout641.xml"/><Relationship Id="rId12" Type="http://schemas.openxmlformats.org/officeDocument/2006/relationships/slideLayout" Target="../slideLayouts/slideLayout646.xml"/><Relationship Id="rId2" Type="http://schemas.openxmlformats.org/officeDocument/2006/relationships/slideLayout" Target="../slideLayouts/slideLayout636.xml"/><Relationship Id="rId1" Type="http://schemas.openxmlformats.org/officeDocument/2006/relationships/slideLayout" Target="../slideLayouts/slideLayout635.xml"/><Relationship Id="rId6" Type="http://schemas.openxmlformats.org/officeDocument/2006/relationships/slideLayout" Target="../slideLayouts/slideLayout640.xml"/><Relationship Id="rId11" Type="http://schemas.openxmlformats.org/officeDocument/2006/relationships/slideLayout" Target="../slideLayouts/slideLayout645.xml"/><Relationship Id="rId5" Type="http://schemas.openxmlformats.org/officeDocument/2006/relationships/slideLayout" Target="../slideLayouts/slideLayout639.xml"/><Relationship Id="rId10" Type="http://schemas.openxmlformats.org/officeDocument/2006/relationships/slideLayout" Target="../slideLayouts/slideLayout644.xml"/><Relationship Id="rId4" Type="http://schemas.openxmlformats.org/officeDocument/2006/relationships/slideLayout" Target="../slideLayouts/slideLayout638.xml"/><Relationship Id="rId9" Type="http://schemas.openxmlformats.org/officeDocument/2006/relationships/slideLayout" Target="../slideLayouts/slideLayout643.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0.xml.rels><?xml version="1.0" encoding="UTF-8" standalone="yes"?>
<Relationships xmlns="http://schemas.openxmlformats.org/package/2006/relationships"><Relationship Id="rId3" Type="http://schemas.openxmlformats.org/officeDocument/2006/relationships/slideLayout" Target="../slideLayouts/slideLayout649.xml"/><Relationship Id="rId2" Type="http://schemas.openxmlformats.org/officeDocument/2006/relationships/slideLayout" Target="../slideLayouts/slideLayout648.xml"/><Relationship Id="rId1" Type="http://schemas.openxmlformats.org/officeDocument/2006/relationships/slideLayout" Target="../slideLayouts/slideLayout647.xml"/><Relationship Id="rId5" Type="http://schemas.openxmlformats.org/officeDocument/2006/relationships/theme" Target="../theme/theme60.xml"/><Relationship Id="rId4" Type="http://schemas.openxmlformats.org/officeDocument/2006/relationships/slideLayout" Target="../slideLayouts/slideLayout650.xml"/></Relationships>
</file>

<file path=ppt/slideMasters/_rels/slideMaster61.xml.rels><?xml version="1.0" encoding="UTF-8" standalone="yes"?>
<Relationships xmlns="http://schemas.openxmlformats.org/package/2006/relationships"><Relationship Id="rId3" Type="http://schemas.openxmlformats.org/officeDocument/2006/relationships/slideLayout" Target="../slideLayouts/slideLayout653.xml"/><Relationship Id="rId2" Type="http://schemas.openxmlformats.org/officeDocument/2006/relationships/slideLayout" Target="../slideLayouts/slideLayout652.xml"/><Relationship Id="rId1" Type="http://schemas.openxmlformats.org/officeDocument/2006/relationships/slideLayout" Target="../slideLayouts/slideLayout651.xml"/><Relationship Id="rId5" Type="http://schemas.openxmlformats.org/officeDocument/2006/relationships/theme" Target="../theme/theme61.xml"/><Relationship Id="rId4" Type="http://schemas.openxmlformats.org/officeDocument/2006/relationships/slideLayout" Target="../slideLayouts/slideLayout654.xml"/></Relationships>
</file>

<file path=ppt/slideMasters/_rels/slideMaster62.xml.rels><?xml version="1.0" encoding="UTF-8" standalone="yes"?>
<Relationships xmlns="http://schemas.openxmlformats.org/package/2006/relationships"><Relationship Id="rId3" Type="http://schemas.openxmlformats.org/officeDocument/2006/relationships/slideLayout" Target="../slideLayouts/slideLayout657.xml"/><Relationship Id="rId2" Type="http://schemas.openxmlformats.org/officeDocument/2006/relationships/slideLayout" Target="../slideLayouts/slideLayout656.xml"/><Relationship Id="rId1" Type="http://schemas.openxmlformats.org/officeDocument/2006/relationships/slideLayout" Target="../slideLayouts/slideLayout655.xml"/><Relationship Id="rId6" Type="http://schemas.openxmlformats.org/officeDocument/2006/relationships/theme" Target="../theme/theme62.xml"/><Relationship Id="rId5" Type="http://schemas.openxmlformats.org/officeDocument/2006/relationships/slideLayout" Target="../slideLayouts/slideLayout659.xml"/><Relationship Id="rId4" Type="http://schemas.openxmlformats.org/officeDocument/2006/relationships/slideLayout" Target="../slideLayouts/slideLayout658.xml"/></Relationships>
</file>

<file path=ppt/slideMasters/_rels/slideMaster63.xml.rels><?xml version="1.0" encoding="UTF-8" standalone="yes"?>
<Relationships xmlns="http://schemas.openxmlformats.org/package/2006/relationships"><Relationship Id="rId3" Type="http://schemas.openxmlformats.org/officeDocument/2006/relationships/theme" Target="../theme/theme63.xml"/><Relationship Id="rId2" Type="http://schemas.openxmlformats.org/officeDocument/2006/relationships/slideLayout" Target="../slideLayouts/slideLayout661.xml"/><Relationship Id="rId1" Type="http://schemas.openxmlformats.org/officeDocument/2006/relationships/slideLayout" Target="../slideLayouts/slideLayout6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5.e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4.png"/><Relationship Id="rId2" Type="http://schemas.openxmlformats.org/officeDocument/2006/relationships/slideLayout" Target="../slideLayouts/slideLayout57.xml"/><Relationship Id="rId16" Type="http://schemas.openxmlformats.org/officeDocument/2006/relationships/image" Target="../media/image3.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a:solidFill>
                  <a:srgbClr val="000000"/>
                </a:solidFill>
              </a:rPr>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503778565"/>
      </p:ext>
    </p:extLst>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2586202913"/>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72753442"/>
      </p:ext>
    </p:extLst>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27860052"/>
      </p:ext>
    </p:extLst>
  </p:cSld>
  <p:clrMap bg1="lt1" tx1="dk1" bg2="lt2" tx2="dk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 id="2147484846" r:id="rId9"/>
    <p:sldLayoutId id="2147484847" r:id="rId10"/>
    <p:sldLayoutId id="214748484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151711694"/>
      </p:ext>
    </p:extLst>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691673417"/>
      </p:ext>
    </p:extLst>
  </p:cSld>
  <p:clrMap bg1="lt1" tx1="dk1" bg2="lt2" tx2="dk2" accent1="accent1" accent2="accent2" accent3="accent3" accent4="accent4" accent5="accent5" accent6="accent6" hlink="hlink" folHlink="folHlink"/>
  <p:sldLayoutIdLst>
    <p:sldLayoutId id="2147484862" r:id="rId1"/>
    <p:sldLayoutId id="2147484863" r:id="rId2"/>
    <p:sldLayoutId id="2147484864" r:id="rId3"/>
    <p:sldLayoutId id="2147484865" r:id="rId4"/>
    <p:sldLayoutId id="2147484866" r:id="rId5"/>
    <p:sldLayoutId id="2147484867" r:id="rId6"/>
    <p:sldLayoutId id="2147484868" r:id="rId7"/>
    <p:sldLayoutId id="2147484869" r:id="rId8"/>
    <p:sldLayoutId id="2147484870" r:id="rId9"/>
    <p:sldLayoutId id="2147484871" r:id="rId10"/>
    <p:sldLayoutId id="214748487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079760595"/>
      </p:ext>
    </p:extLst>
  </p:cSld>
  <p:clrMap bg1="lt1" tx1="dk1" bg2="lt2" tx2="dk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63"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defRPr/>
            </a:pPr>
            <a:fld id="{12B59C95-9F24-CC4B-832C-1D8C21792A4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
        <p:nvSpPr>
          <p:cNvPr id="143366"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43367"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43368" name="Picture 7" descr="safari.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80975" y="6602413"/>
            <a:ext cx="8477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159085"/>
      </p:ext>
    </p:extLst>
  </p:cSld>
  <p:clrMap bg1="lt1" tx1="dk1" bg2="lt2" tx2="dk2" accent1="accent1" accent2="accent2" accent3="accent3" accent4="accent4" accent5="accent5" accent6="accent6" hlink="hlink" folHlink="folHlink"/>
  <p:sldLayoutIdLst>
    <p:sldLayoutId id="2147484970" r:id="rId1"/>
    <p:sldLayoutId id="2147484971" r:id="rId2"/>
    <p:sldLayoutId id="2147484972" r:id="rId3"/>
    <p:sldLayoutId id="2147484973" r:id="rId4"/>
    <p:sldLayoutId id="2147484974" r:id="rId5"/>
    <p:sldLayoutId id="2147484975" r:id="rId6"/>
    <p:sldLayoutId id="2147484976" r:id="rId7"/>
    <p:sldLayoutId id="2147484977" r:id="rId8"/>
    <p:sldLayoutId id="2147484978" r:id="rId9"/>
    <p:sldLayoutId id="2147484979" r:id="rId10"/>
    <p:sldLayoutId id="2147484980" r:id="rId11"/>
    <p:sldLayoutId id="2147484981"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858009255"/>
      </p:ext>
    </p:extLst>
  </p:cSld>
  <p:clrMap bg1="lt1" tx1="dk1" bg2="lt2" tx2="dk2" accent1="accent1" accent2="accent2" accent3="accent3" accent4="accent4" accent5="accent5" accent6="accent6" hlink="hlink" folHlink="folHlink"/>
  <p:sldLayoutIdLst>
    <p:sldLayoutId id="2147485411" r:id="rId1"/>
    <p:sldLayoutId id="2147485412" r:id="rId2"/>
    <p:sldLayoutId id="2147485413" r:id="rId3"/>
    <p:sldLayoutId id="2147485414" r:id="rId4"/>
    <p:sldLayoutId id="2147485415" r:id="rId5"/>
    <p:sldLayoutId id="2147485416" r:id="rId6"/>
    <p:sldLayoutId id="2147485417" r:id="rId7"/>
    <p:sldLayoutId id="2147485418" r:id="rId8"/>
    <p:sldLayoutId id="2147485419" r:id="rId9"/>
    <p:sldLayoutId id="2147485420" r:id="rId10"/>
    <p:sldLayoutId id="214748542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15848122"/>
      </p:ext>
    </p:extLst>
  </p:cSld>
  <p:clrMap bg1="lt1" tx1="dk1" bg2="lt2" tx2="dk2" accent1="accent1" accent2="accent2" accent3="accent3" accent4="accent4" accent5="accent5" accent6="accent6" hlink="hlink" folHlink="folHlink"/>
  <p:sldLayoutIdLst>
    <p:sldLayoutId id="2147485521" r:id="rId1"/>
    <p:sldLayoutId id="2147485522" r:id="rId2"/>
    <p:sldLayoutId id="2147485523" r:id="rId3"/>
    <p:sldLayoutId id="2147485524" r:id="rId4"/>
    <p:sldLayoutId id="2147485525" r:id="rId5"/>
    <p:sldLayoutId id="2147485526" r:id="rId6"/>
    <p:sldLayoutId id="2147485527" r:id="rId7"/>
    <p:sldLayoutId id="2147485528" r:id="rId8"/>
    <p:sldLayoutId id="2147485529" r:id="rId9"/>
    <p:sldLayoutId id="2147485530" r:id="rId10"/>
    <p:sldLayoutId id="214748553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1921638257"/>
      </p:ext>
    </p:extLst>
  </p:cSld>
  <p:clrMap bg1="lt1" tx1="dk1" bg2="lt2" tx2="dk2" accent1="accent1" accent2="accent2" accent3="accent3" accent4="accent4" accent5="accent5" accent6="accent6" hlink="hlink" folHlink="folHlink"/>
  <p:sldLayoutIdLst>
    <p:sldLayoutId id="2147485533" r:id="rId1"/>
    <p:sldLayoutId id="2147485534" r:id="rId2"/>
    <p:sldLayoutId id="2147485535" r:id="rId3"/>
    <p:sldLayoutId id="2147485536" r:id="rId4"/>
    <p:sldLayoutId id="2147485537" r:id="rId5"/>
    <p:sldLayoutId id="2147485538" r:id="rId6"/>
    <p:sldLayoutId id="2147485539" r:id="rId7"/>
    <p:sldLayoutId id="2147485540" r:id="rId8"/>
    <p:sldLayoutId id="2147485541" r:id="rId9"/>
    <p:sldLayoutId id="2147485542" r:id="rId10"/>
    <p:sldLayoutId id="214748554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072826778"/>
      </p:ext>
    </p:extLst>
  </p:cSld>
  <p:clrMap bg1="lt1" tx1="dk1" bg2="lt2" tx2="dk2" accent1="accent1" accent2="accent2" accent3="accent3" accent4="accent4" accent5="accent5" accent6="accent6" hlink="hlink" folHlink="folHlink"/>
  <p:sldLayoutIdLst>
    <p:sldLayoutId id="2147485666" r:id="rId1"/>
    <p:sldLayoutId id="2147485667" r:id="rId2"/>
    <p:sldLayoutId id="2147485668" r:id="rId3"/>
    <p:sldLayoutId id="2147485669" r:id="rId4"/>
    <p:sldLayoutId id="2147485670" r:id="rId5"/>
    <p:sldLayoutId id="2147485671" r:id="rId6"/>
    <p:sldLayoutId id="2147485672" r:id="rId7"/>
    <p:sldLayoutId id="2147485673" r:id="rId8"/>
    <p:sldLayoutId id="2147485674" r:id="rId9"/>
    <p:sldLayoutId id="2147485675" r:id="rId10"/>
    <p:sldLayoutId id="2147485676" r:id="rId11"/>
    <p:sldLayoutId id="2147485677" r:id="rId12"/>
  </p:sldLayoutIdLst>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80975" y="6602413"/>
            <a:ext cx="8477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738813"/>
      </p:ext>
    </p:extLst>
  </p:cSld>
  <p:clrMap bg1="lt1" tx1="dk1" bg2="lt2" tx2="dk2" accent1="accent1" accent2="accent2" accent3="accent3" accent4="accent4" accent5="accent5" accent6="accent6" hlink="hlink" folHlink="folHlink"/>
  <p:sldLayoutIdLst>
    <p:sldLayoutId id="2147485715" r:id="rId1"/>
    <p:sldLayoutId id="2147485716" r:id="rId2"/>
    <p:sldLayoutId id="2147485717" r:id="rId3"/>
    <p:sldLayoutId id="2147485718" r:id="rId4"/>
    <p:sldLayoutId id="2147485719" r:id="rId5"/>
    <p:sldLayoutId id="2147485720" r:id="rId6"/>
    <p:sldLayoutId id="2147485721" r:id="rId7"/>
    <p:sldLayoutId id="2147485722" r:id="rId8"/>
    <p:sldLayoutId id="2147485723" r:id="rId9"/>
    <p:sldLayoutId id="2147485724" r:id="rId10"/>
    <p:sldLayoutId id="2147485725" r:id="rId11"/>
    <p:sldLayoutId id="2147485726"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457200" y="6453336"/>
            <a:ext cx="2133600" cy="268139"/>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1"/>
            <a:fld id="{FB30EDBD-1C2D-4C1E-B459-B60219FAB484}" type="datetimeFigureOut">
              <a:rPr lang="ko-KR" altLang="en-US" smtClean="0">
                <a:solidFill>
                  <a:prstClr val="black">
                    <a:tint val="75000"/>
                  </a:prstClr>
                </a:solidFill>
                <a:latin typeface="Calibri"/>
                <a:ea typeface="나눔고딕"/>
              </a:rPr>
              <a:pPr latinLnBrk="1"/>
              <a:t>2025. 2. 28.</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3"/>
          </p:nvPr>
        </p:nvSpPr>
        <p:spPr>
          <a:xfrm>
            <a:off x="3124200" y="6453336"/>
            <a:ext cx="2895600" cy="268139"/>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1"/>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4"/>
          </p:nvPr>
        </p:nvSpPr>
        <p:spPr>
          <a:xfrm>
            <a:off x="6553200" y="6453336"/>
            <a:ext cx="2133600" cy="268139"/>
          </a:xfrm>
          <a:prstGeom prst="rect">
            <a:avLst/>
          </a:prstGeom>
        </p:spPr>
        <p:txBody>
          <a:bodyPr vert="horz" lIns="91440" tIns="45720" rIns="91440" bIns="45720" rtlCol="0" anchor="ctr"/>
          <a:lstStyle>
            <a:lvl1pPr algn="r">
              <a:defRPr sz="1200">
                <a:solidFill>
                  <a:schemeClr val="tx1">
                    <a:tint val="75000"/>
                  </a:schemeClr>
                </a:solidFill>
              </a:defRPr>
            </a:lvl1pPr>
          </a:lstStyle>
          <a:p>
            <a:pPr latinLnBrk="1"/>
            <a:fld id="{4BEDD84E-25D4-4983-8AA1-2863C96F08D9}" type="slidenum">
              <a:rPr lang="ko-KR" altLang="en-US" smtClean="0">
                <a:solidFill>
                  <a:prstClr val="black">
                    <a:tint val="75000"/>
                  </a:prstClr>
                </a:solidFill>
                <a:latin typeface="Calibri"/>
                <a:ea typeface="나눔고딕"/>
              </a:rPr>
              <a:pPr latinLnBrk="1"/>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1377926446"/>
      </p:ext>
    </p:extLst>
  </p:cSld>
  <p:clrMap bg1="lt1" tx1="dk1" bg2="lt2" tx2="dk2" accent1="accent1" accent2="accent2" accent3="accent3" accent4="accent4" accent5="accent5" accent6="accent6" hlink="hlink" folHlink="folHlink"/>
  <p:sldLayoutIdLst>
    <p:sldLayoutId id="2147486473" r:id="rId1"/>
    <p:sldLayoutId id="2147486474" r:id="rId2"/>
    <p:sldLayoutId id="2147486475" r:id="rId3"/>
    <p:sldLayoutId id="2147486476" r:id="rId4"/>
    <p:sldLayoutId id="2147486477" r:id="rId5"/>
    <p:sldLayoutId id="2147486478" r:id="rId6"/>
    <p:sldLayoutId id="2147486479" r:id="rId7"/>
  </p:sldLayoutIdLst>
  <p:txStyles>
    <p:titleStyle>
      <a:lvl1pPr algn="ctr" defTabSz="914400" rtl="0" eaLnBrk="1" latinLnBrk="1"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1" hangingPunct="1">
        <a:spcBef>
          <a:spcPts val="5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1" hangingPunct="1">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1" hangingPunct="1">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218258153"/>
      </p:ext>
    </p:extLst>
  </p:cSld>
  <p:clrMap bg1="lt1" tx1="dk1" bg2="lt2" tx2="dk2" accent1="accent1" accent2="accent2" accent3="accent3" accent4="accent4" accent5="accent5" accent6="accent6" hlink="hlink" folHlink="folHlink"/>
  <p:sldLayoutIdLst>
    <p:sldLayoutId id="2147486595" r:id="rId1"/>
    <p:sldLayoutId id="2147486596" r:id="rId2"/>
    <p:sldLayoutId id="2147486597" r:id="rId3"/>
    <p:sldLayoutId id="2147486598" r:id="rId4"/>
    <p:sldLayoutId id="2147486599" r:id="rId5"/>
    <p:sldLayoutId id="2147486600" r:id="rId6"/>
    <p:sldLayoutId id="2147486601" r:id="rId7"/>
    <p:sldLayoutId id="2147486602" r:id="rId8"/>
    <p:sldLayoutId id="2147486603" r:id="rId9"/>
    <p:sldLayoutId id="2147486604" r:id="rId10"/>
    <p:sldLayoutId id="2147486605"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494495"/>
      </p:ext>
    </p:extLst>
  </p:cSld>
  <p:clrMap bg1="lt1" tx1="dk1" bg2="lt2" tx2="dk2" accent1="accent1" accent2="accent2" accent3="accent3" accent4="accent4" accent5="accent5" accent6="accent6" hlink="hlink" folHlink="folHlink"/>
  <p:sldLayoutIdLst>
    <p:sldLayoutId id="2147486872" r:id="rId1"/>
    <p:sldLayoutId id="2147486873" r:id="rId2"/>
    <p:sldLayoutId id="2147486874" r:id="rId3"/>
    <p:sldLayoutId id="2147486875" r:id="rId4"/>
    <p:sldLayoutId id="2147486876" r:id="rId5"/>
    <p:sldLayoutId id="2147486877" r:id="rId6"/>
    <p:sldLayoutId id="2147486878" r:id="rId7"/>
    <p:sldLayoutId id="2147486879" r:id="rId8"/>
    <p:sldLayoutId id="2147486880" r:id="rId9"/>
    <p:sldLayoutId id="2147486881" r:id="rId10"/>
    <p:sldLayoutId id="2147486882"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1074"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31075"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B223C560-0E5F-EA4E-BC8F-576A57968152}" type="slidenum">
              <a:rPr lang="en-US" altLang="en-US"/>
              <a:pPr>
                <a:defRPr/>
              </a:pPr>
              <a:t>‹#›</a:t>
            </a:fld>
            <a:endParaRPr lang="en-US" altLang="en-US"/>
          </a:p>
        </p:txBody>
      </p:sp>
      <p:sp>
        <p:nvSpPr>
          <p:cNvPr id="13107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3107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31080"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79388" y="6453188"/>
            <a:ext cx="1079500"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472234"/>
      </p:ext>
    </p:extLst>
  </p:cSld>
  <p:clrMap bg1="lt1" tx1="dk1" bg2="lt2" tx2="dk2" accent1="accent1" accent2="accent2" accent3="accent3" accent4="accent4" accent5="accent5" accent6="accent6" hlink="hlink" folHlink="folHlink"/>
  <p:sldLayoutIdLst>
    <p:sldLayoutId id="2147487121" r:id="rId1"/>
    <p:sldLayoutId id="2147487122" r:id="rId2"/>
    <p:sldLayoutId id="2147487123" r:id="rId3"/>
    <p:sldLayoutId id="2147487124" r:id="rId4"/>
    <p:sldLayoutId id="2147487125" r:id="rId5"/>
    <p:sldLayoutId id="2147487126" r:id="rId6"/>
    <p:sldLayoutId id="2147487127" r:id="rId7"/>
    <p:sldLayoutId id="2147487128" r:id="rId8"/>
    <p:sldLayoutId id="2147487129" r:id="rId9"/>
    <p:sldLayoutId id="2147487130" r:id="rId10"/>
    <p:sldLayoutId id="214748713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2/28/25</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929406329"/>
      </p:ext>
    </p:extLst>
  </p:cSld>
  <p:clrMap bg1="lt1" tx1="dk1" bg2="lt2" tx2="dk2" accent1="accent1" accent2="accent2" accent3="accent3" accent4="accent4" accent5="accent5" accent6="accent6" hlink="hlink" folHlink="folHlink"/>
  <p:sldLayoutIdLst>
    <p:sldLayoutId id="2147487145" r:id="rId1"/>
    <p:sldLayoutId id="2147487146" r:id="rId2"/>
    <p:sldLayoutId id="2147487147" r:id="rId3"/>
    <p:sldLayoutId id="2147487148" r:id="rId4"/>
    <p:sldLayoutId id="2147487149" r:id="rId5"/>
    <p:sldLayoutId id="2147487150" r:id="rId6"/>
    <p:sldLayoutId id="2147487151" r:id="rId7"/>
    <p:sldLayoutId id="2147487152" r:id="rId8"/>
    <p:sldLayoutId id="2147487153" r:id="rId9"/>
    <p:sldLayoutId id="2147487154" r:id="rId10"/>
    <p:sldLayoutId id="2147487155" r:id="rId11"/>
    <p:sldLayoutId id="2147487156" r:id="rId12"/>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9987"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FC36330-171D-874A-B302-CA3D70443983}" type="slidenum">
              <a:rPr lang="en-US" altLang="en-US"/>
              <a:pPr>
                <a:defRPr/>
              </a:pPr>
              <a:t>‹#›</a:t>
            </a:fld>
            <a:endParaRPr lang="en-US" altLang="en-US"/>
          </a:p>
        </p:txBody>
      </p:sp>
      <p:sp>
        <p:nvSpPr>
          <p:cNvPr id="16999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6999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69992"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79388" y="6453188"/>
            <a:ext cx="1079500"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60839"/>
      </p:ext>
    </p:extLst>
  </p:cSld>
  <p:clrMap bg1="lt1" tx1="dk1" bg2="lt2" tx2="dk2" accent1="accent1" accent2="accent2" accent3="accent3" accent4="accent4" accent5="accent5" accent6="accent6" hlink="hlink" folHlink="folHlink"/>
  <p:sldLayoutIdLst>
    <p:sldLayoutId id="2147487195" r:id="rId1"/>
    <p:sldLayoutId id="2147487196" r:id="rId2"/>
    <p:sldLayoutId id="2147487197" r:id="rId3"/>
    <p:sldLayoutId id="2147487198" r:id="rId4"/>
    <p:sldLayoutId id="2147487199" r:id="rId5"/>
    <p:sldLayoutId id="2147487200" r:id="rId6"/>
    <p:sldLayoutId id="2147487201" r:id="rId7"/>
    <p:sldLayoutId id="2147487202" r:id="rId8"/>
    <p:sldLayoutId id="2147487203" r:id="rId9"/>
    <p:sldLayoutId id="2147487204" r:id="rId10"/>
    <p:sldLayoutId id="2147487205"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2694B9D-8BFE-654E-8D86-2D1B27ECA5D0}"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37550987"/>
      </p:ext>
    </p:extLst>
  </p:cSld>
  <p:clrMap bg1="lt1" tx1="dk1" bg2="lt2" tx2="dk2" accent1="accent1" accent2="accent2" accent3="accent3" accent4="accent4" accent5="accent5" accent6="accent6" hlink="hlink" folHlink="folHlink"/>
  <p:sldLayoutIdLst>
    <p:sldLayoutId id="2147487207" r:id="rId1"/>
    <p:sldLayoutId id="2147487208" r:id="rId2"/>
    <p:sldLayoutId id="2147487209" r:id="rId3"/>
    <p:sldLayoutId id="2147487210" r:id="rId4"/>
    <p:sldLayoutId id="2147487211" r:id="rId5"/>
    <p:sldLayoutId id="2147487212" r:id="rId6"/>
    <p:sldLayoutId id="2147487213" r:id="rId7"/>
    <p:sldLayoutId id="2147487214" r:id="rId8"/>
    <p:sldLayoutId id="2147487215" r:id="rId9"/>
    <p:sldLayoutId id="2147487216" r:id="rId10"/>
    <p:sldLayoutId id="2147487217"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94431041"/>
      </p:ext>
    </p:extLst>
  </p:cSld>
  <p:clrMap bg1="lt1" tx1="dk1" bg2="lt2" tx2="dk2" accent1="accent1" accent2="accent2" accent3="accent3" accent4="accent4" accent5="accent5" accent6="accent6" hlink="hlink" folHlink="folHlink"/>
  <p:sldLayoutIdLst>
    <p:sldLayoutId id="2147487259" r:id="rId1"/>
    <p:sldLayoutId id="2147487260" r:id="rId2"/>
    <p:sldLayoutId id="2147487261" r:id="rId3"/>
    <p:sldLayoutId id="2147487262" r:id="rId4"/>
    <p:sldLayoutId id="2147487263" r:id="rId5"/>
    <p:sldLayoutId id="2147487264" r:id="rId6"/>
    <p:sldLayoutId id="2147487265" r:id="rId7"/>
    <p:sldLayoutId id="2147487266" r:id="rId8"/>
    <p:sldLayoutId id="2147487267" r:id="rId9"/>
    <p:sldLayoutId id="2147487268" r:id="rId10"/>
    <p:sldLayoutId id="214748726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07527537"/>
      </p:ext>
    </p:extLst>
  </p:cSld>
  <p:clrMap bg1="lt1" tx1="dk1" bg2="lt2" tx2="dk2" accent1="accent1" accent2="accent2" accent3="accent3" accent4="accent4" accent5="accent5" accent6="accent6" hlink="hlink" folHlink="folHlink"/>
  <p:sldLayoutIdLst>
    <p:sldLayoutId id="2147487575" r:id="rId1"/>
    <p:sldLayoutId id="2147487576" r:id="rId2"/>
    <p:sldLayoutId id="2147487577" r:id="rId3"/>
    <p:sldLayoutId id="2147487578" r:id="rId4"/>
    <p:sldLayoutId id="2147487579" r:id="rId5"/>
    <p:sldLayoutId id="2147487580" r:id="rId6"/>
    <p:sldLayoutId id="2147487581" r:id="rId7"/>
    <p:sldLayoutId id="2147487582" r:id="rId8"/>
    <p:sldLayoutId id="2147487583" r:id="rId9"/>
    <p:sldLayoutId id="2147487584" r:id="rId10"/>
    <p:sldLayoutId id="2147487585"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24069023"/>
      </p:ext>
    </p:extLst>
  </p:cSld>
  <p:clrMap bg1="lt1" tx1="dk1" bg2="lt2" tx2="dk2" accent1="accent1" accent2="accent2" accent3="accent3" accent4="accent4" accent5="accent5" accent6="accent6" hlink="hlink" folHlink="folHlink"/>
  <p:sldLayoutIdLst>
    <p:sldLayoutId id="2147487624" r:id="rId1"/>
    <p:sldLayoutId id="2147487625" r:id="rId2"/>
    <p:sldLayoutId id="2147487626" r:id="rId3"/>
    <p:sldLayoutId id="2147487627" r:id="rId4"/>
    <p:sldLayoutId id="2147487628" r:id="rId5"/>
    <p:sldLayoutId id="2147487629" r:id="rId6"/>
    <p:sldLayoutId id="2147487630" r:id="rId7"/>
    <p:sldLayoutId id="2147487631" r:id="rId8"/>
    <p:sldLayoutId id="2147487632" r:id="rId9"/>
    <p:sldLayoutId id="2147487633" r:id="rId10"/>
    <p:sldLayoutId id="214748763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en-US"/>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en-US"/>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4CAE9295-42F8-0747-9AE1-33958E89C374}" type="slidenum">
              <a:rPr lang="en-US" smtClean="0">
                <a:solidFill>
                  <a:srgbClr val="000000"/>
                </a:solidFill>
              </a:rPr>
              <a:pPr/>
              <a:t>‹#›</a:t>
            </a:fld>
            <a:endParaRPr 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pic>
        <p:nvPicPr>
          <p:cNvPr id="8" name="Picture 7" descr="safari.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26463370"/>
      </p:ext>
    </p:extLst>
  </p:cSld>
  <p:clrMap bg1="lt1" tx1="dk1" bg2="lt2" tx2="dk2" accent1="accent1" accent2="accent2" accent3="accent3" accent4="accent4" accent5="accent5" accent6="accent6" hlink="hlink" folHlink="folHlink"/>
  <p:sldLayoutIdLst>
    <p:sldLayoutId id="2147487744" r:id="rId1"/>
    <p:sldLayoutId id="2147487745" r:id="rId2"/>
    <p:sldLayoutId id="2147487746" r:id="rId3"/>
    <p:sldLayoutId id="2147487747" r:id="rId4"/>
    <p:sldLayoutId id="2147487748" r:id="rId5"/>
    <p:sldLayoutId id="2147487749" r:id="rId6"/>
    <p:sldLayoutId id="2147487750" r:id="rId7"/>
    <p:sldLayoutId id="2147487751" r:id="rId8"/>
    <p:sldLayoutId id="2147487752" r:id="rId9"/>
    <p:sldLayoutId id="2147487753" r:id="rId10"/>
    <p:sldLayoutId id="2147487754" r:id="rId11"/>
  </p:sldLayoutIdLst>
  <p:transition/>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Tree>
    <p:extLst>
      <p:ext uri="{BB962C8B-B14F-4D97-AF65-F5344CB8AC3E}">
        <p14:creationId xmlns:p14="http://schemas.microsoft.com/office/powerpoint/2010/main" val="230368275"/>
      </p:ext>
    </p:extLst>
  </p:cSld>
  <p:clrMap bg1="lt1" tx1="dk1" bg2="lt2" tx2="dk2" accent1="accent1" accent2="accent2" accent3="accent3" accent4="accent4" accent5="accent5" accent6="accent6" hlink="hlink" folHlink="folHlink"/>
  <p:sldLayoutIdLst>
    <p:sldLayoutId id="2147488086" r:id="rId1"/>
    <p:sldLayoutId id="2147488087" r:id="rId2"/>
    <p:sldLayoutId id="2147488088" r:id="rId3"/>
    <p:sldLayoutId id="2147488089" r:id="rId4"/>
    <p:sldLayoutId id="2147488090" r:id="rId5"/>
    <p:sldLayoutId id="2147488091" r:id="rId6"/>
    <p:sldLayoutId id="2147488092" r:id="rId7"/>
    <p:sldLayoutId id="2147488093" r:id="rId8"/>
    <p:sldLayoutId id="2147488094" r:id="rId9"/>
    <p:sldLayoutId id="2147488095" r:id="rId10"/>
    <p:sldLayoutId id="2147488096"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1573160285"/>
      </p:ext>
    </p:extLst>
  </p:cSld>
  <p:clrMap bg1="lt1" tx1="dk1" bg2="lt2" tx2="dk2" accent1="accent1" accent2="accent2" accent3="accent3" accent4="accent4" accent5="accent5" accent6="accent6" hlink="hlink" folHlink="folHlink"/>
  <p:sldLayoutIdLst>
    <p:sldLayoutId id="2147488098" r:id="rId1"/>
    <p:sldLayoutId id="2147488099" r:id="rId2"/>
    <p:sldLayoutId id="2147488100" r:id="rId3"/>
    <p:sldLayoutId id="2147488101" r:id="rId4"/>
    <p:sldLayoutId id="2147488102" r:id="rId5"/>
    <p:sldLayoutId id="2147488103" r:id="rId6"/>
    <p:sldLayoutId id="2147488104" r:id="rId7"/>
    <p:sldLayoutId id="2147488105" r:id="rId8"/>
    <p:sldLayoutId id="2147488106" r:id="rId9"/>
    <p:sldLayoutId id="2147488107" r:id="rId10"/>
    <p:sldLayoutId id="214748810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eaLnBrk="1" fontAlgn="auto" hangingPunct="1">
              <a:spcBef>
                <a:spcPts val="0"/>
              </a:spcBef>
              <a:spcAft>
                <a:spcPts val="0"/>
              </a:spcAft>
            </a:pPr>
            <a:fld id="{6F400BD0-49BF-48FC-8114-37C1D4F5AB3D}" type="slidenum">
              <a:rPr lang="en-US" altLang="en-US">
                <a:solidFill>
                  <a:srgbClr val="000000"/>
                </a:solidFill>
                <a:ea typeface=""/>
              </a:rPr>
              <a:pPr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26765284"/>
      </p:ext>
    </p:extLst>
  </p:cSld>
  <p:clrMap bg1="lt1" tx1="dk1" bg2="lt2" tx2="dk2" accent1="accent1" accent2="accent2" accent3="accent3" accent4="accent4" accent5="accent5" accent6="accent6" hlink="hlink" folHlink="folHlink"/>
  <p:sldLayoutIdLst>
    <p:sldLayoutId id="2147488266" r:id="rId1"/>
    <p:sldLayoutId id="2147488267" r:id="rId2"/>
    <p:sldLayoutId id="2147488268" r:id="rId3"/>
    <p:sldLayoutId id="2147488269" r:id="rId4"/>
    <p:sldLayoutId id="2147488270" r:id="rId5"/>
    <p:sldLayoutId id="2147488271" r:id="rId6"/>
    <p:sldLayoutId id="2147488272" r:id="rId7"/>
    <p:sldLayoutId id="2147488273" r:id="rId8"/>
    <p:sldLayoutId id="2147488274" r:id="rId9"/>
    <p:sldLayoutId id="2147488275" r:id="rId10"/>
    <p:sldLayoutId id="2147488276"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eaLnBrk="1" hangingPunct="1">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eaLnBrk="1" hangingPunct="1">
              <a:defRPr/>
            </a:pPr>
            <a:fld id="{72694B9D-8BFE-654E-8D86-2D1B27ECA5D0}" type="slidenum">
              <a:rPr lang="en-US" altLang="en-US"/>
              <a:pPr eaLnBrk="1" hangingPunct="1">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ea typeface="ＭＳ Ｐゴシック" charset="0"/>
              <a:cs typeface="ＭＳ Ｐゴシック" charset="0"/>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2483791172"/>
      </p:ext>
    </p:extLst>
  </p:cSld>
  <p:clrMap bg1="lt1" tx1="dk1" bg2="lt2" tx2="dk2" accent1="accent1" accent2="accent2" accent3="accent3" accent4="accent4" accent5="accent5" accent6="accent6" hlink="hlink" folHlink="folHlink"/>
  <p:sldLayoutIdLst>
    <p:sldLayoutId id="2147488341" r:id="rId1"/>
    <p:sldLayoutId id="2147488342" r:id="rId2"/>
    <p:sldLayoutId id="2147488343" r:id="rId3"/>
    <p:sldLayoutId id="2147488344" r:id="rId4"/>
    <p:sldLayoutId id="2147488345" r:id="rId5"/>
    <p:sldLayoutId id="2147488346" r:id="rId6"/>
    <p:sldLayoutId id="2147488347" r:id="rId7"/>
    <p:sldLayoutId id="2147488348" r:id="rId8"/>
    <p:sldLayoutId id="2147488349" r:id="rId9"/>
    <p:sldLayoutId id="2147488350" r:id="rId10"/>
    <p:sldLayoutId id="214748835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eaLnBrk="1" fontAlgn="auto" hangingPunct="1">
              <a:spcBef>
                <a:spcPts val="0"/>
              </a:spcBef>
              <a:spcAft>
                <a:spcPts val="0"/>
              </a:spcAft>
            </a:pPr>
            <a:fld id="{6F400BD0-49BF-48FC-8114-37C1D4F5AB3D}" type="slidenum">
              <a:rPr lang="en-US" altLang="en-US">
                <a:solidFill>
                  <a:srgbClr val="000000"/>
                </a:solidFill>
                <a:ea typeface=""/>
              </a:rPr>
              <a:pPr defTabSz="914024"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141121451"/>
      </p:ext>
    </p:extLst>
  </p:cSld>
  <p:clrMap bg1="lt1" tx1="dk1" bg2="lt2" tx2="dk2" accent1="accent1" accent2="accent2" accent3="accent3" accent4="accent4" accent5="accent5" accent6="accent6" hlink="hlink" folHlink="folHlink"/>
  <p:sldLayoutIdLst>
    <p:sldLayoutId id="2147488379" r:id="rId1"/>
    <p:sldLayoutId id="2147488380" r:id="rId2"/>
    <p:sldLayoutId id="2147488381" r:id="rId3"/>
    <p:sldLayoutId id="2147488382" r:id="rId4"/>
    <p:sldLayoutId id="2147488383" r:id="rId5"/>
    <p:sldLayoutId id="2147488384" r:id="rId6"/>
    <p:sldLayoutId id="2147488385" r:id="rId7"/>
    <p:sldLayoutId id="2147488386" r:id="rId8"/>
    <p:sldLayoutId id="2147488387" r:id="rId9"/>
    <p:sldLayoutId id="2147488388" r:id="rId10"/>
    <p:sldLayoutId id="214748838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dirty="0"/>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72707315"/>
      </p:ext>
    </p:extLst>
  </p:cSld>
  <p:clrMap bg1="lt1" tx1="dk1" bg2="lt2" tx2="dk2" accent1="accent1" accent2="accent2" accent3="accent3" accent4="accent4" accent5="accent5" accent6="accent6" hlink="hlink" folHlink="folHlink"/>
  <p:sldLayoutIdLst>
    <p:sldLayoutId id="2147488560" r:id="rId1"/>
    <p:sldLayoutId id="2147488561" r:id="rId2"/>
    <p:sldLayoutId id="2147488562" r:id="rId3"/>
    <p:sldLayoutId id="2147488563" r:id="rId4"/>
    <p:sldLayoutId id="2147488564" r:id="rId5"/>
    <p:sldLayoutId id="2147488565" r:id="rId6"/>
    <p:sldLayoutId id="2147488566" r:id="rId7"/>
    <p:sldLayoutId id="2147488567" r:id="rId8"/>
    <p:sldLayoutId id="2147488568" r:id="rId9"/>
    <p:sldLayoutId id="2147488569" r:id="rId10"/>
    <p:sldLayoutId id="214748857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4223090201"/>
      </p:ext>
    </p:extLst>
  </p:cSld>
  <p:clrMap bg1="lt1" tx1="dk1" bg2="lt2" tx2="dk2" accent1="accent1" accent2="accent2" accent3="accent3" accent4="accent4" accent5="accent5" accent6="accent6" hlink="hlink" folHlink="folHlink"/>
  <p:sldLayoutIdLst>
    <p:sldLayoutId id="2147488638" r:id="rId1"/>
    <p:sldLayoutId id="2147488639" r:id="rId2"/>
    <p:sldLayoutId id="2147488640" r:id="rId3"/>
    <p:sldLayoutId id="2147488641" r:id="rId4"/>
    <p:sldLayoutId id="2147488642" r:id="rId5"/>
    <p:sldLayoutId id="2147488643" r:id="rId6"/>
    <p:sldLayoutId id="2147488644" r:id="rId7"/>
    <p:sldLayoutId id="2147488645" r:id="rId8"/>
    <p:sldLayoutId id="2147488646" r:id="rId9"/>
    <p:sldLayoutId id="2147488647" r:id="rId10"/>
    <p:sldLayoutId id="2147488648"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05458997"/>
      </p:ext>
    </p:extLst>
  </p:cSld>
  <p:clrMap bg1="lt1" tx1="dk1" bg2="lt2" tx2="dk2" accent1="accent1" accent2="accent2" accent3="accent3" accent4="accent4" accent5="accent5" accent6="accent6" hlink="hlink" folHlink="folHlink"/>
  <p:sldLayoutIdLst>
    <p:sldLayoutId id="2147488748" r:id="rId1"/>
    <p:sldLayoutId id="2147488749" r:id="rId2"/>
    <p:sldLayoutId id="2147488750" r:id="rId3"/>
    <p:sldLayoutId id="2147488751" r:id="rId4"/>
    <p:sldLayoutId id="2147488752" r:id="rId5"/>
    <p:sldLayoutId id="2147488753" r:id="rId6"/>
    <p:sldLayoutId id="2147488754" r:id="rId7"/>
    <p:sldLayoutId id="2147488755" r:id="rId8"/>
    <p:sldLayoutId id="2147488756" r:id="rId9"/>
    <p:sldLayoutId id="2147488757" r:id="rId10"/>
    <p:sldLayoutId id="2147488758"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68926065"/>
      </p:ext>
    </p:extLst>
  </p:cSld>
  <p:clrMap bg1="lt1" tx1="dk1" bg2="lt2" tx2="dk2" accent1="accent1" accent2="accent2" accent3="accent3" accent4="accent4" accent5="accent5" accent6="accent6" hlink="hlink" folHlink="folHlink"/>
  <p:sldLayoutIdLst>
    <p:sldLayoutId id="2147488979" r:id="rId1"/>
    <p:sldLayoutId id="2147488980" r:id="rId2"/>
    <p:sldLayoutId id="2147488981" r:id="rId3"/>
    <p:sldLayoutId id="2147488982" r:id="rId4"/>
    <p:sldLayoutId id="2147488983" r:id="rId5"/>
    <p:sldLayoutId id="2147488984" r:id="rId6"/>
    <p:sldLayoutId id="2147488985" r:id="rId7"/>
    <p:sldLayoutId id="2147488986" r:id="rId8"/>
    <p:sldLayoutId id="2147488987" r:id="rId9"/>
    <p:sldLayoutId id="2147488988" r:id="rId10"/>
    <p:sldLayoutId id="2147488989" r:id="rId11"/>
    <p:sldLayoutId id="2147488990" r:id="rId12"/>
  </p:sldLayoutIdLst>
  <p:transition/>
  <p:hf sldNum="0"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eaLnBrk="1" fontAlgn="auto" hangingPunct="1">
              <a:spcBef>
                <a:spcPts val="0"/>
              </a:spcBef>
              <a:spcAft>
                <a:spcPts val="0"/>
              </a:spcAft>
            </a:pPr>
            <a:fld id="{6F400BD0-49BF-48FC-8114-37C1D4F5AB3D}" type="slidenum">
              <a:rPr lang="en-US" altLang="en-US">
                <a:solidFill>
                  <a:srgbClr val="000000"/>
                </a:solidFill>
                <a:ea typeface=""/>
              </a:rPr>
              <a:pPr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632983355"/>
      </p:ext>
    </p:extLst>
  </p:cSld>
  <p:clrMap bg1="lt1" tx1="dk1" bg2="lt2" tx2="dk2" accent1="accent1" accent2="accent2" accent3="accent3" accent4="accent4" accent5="accent5" accent6="accent6" hlink="hlink" folHlink="folHlink"/>
  <p:sldLayoutIdLst>
    <p:sldLayoutId id="2147488992" r:id="rId1"/>
    <p:sldLayoutId id="2147488993" r:id="rId2"/>
    <p:sldLayoutId id="2147488994" r:id="rId3"/>
    <p:sldLayoutId id="2147488995" r:id="rId4"/>
    <p:sldLayoutId id="2147488996" r:id="rId5"/>
    <p:sldLayoutId id="2147488997" r:id="rId6"/>
    <p:sldLayoutId id="2147488998" r:id="rId7"/>
    <p:sldLayoutId id="2147488999" r:id="rId8"/>
    <p:sldLayoutId id="2147489000" r:id="rId9"/>
    <p:sldLayoutId id="2147489001" r:id="rId10"/>
    <p:sldLayoutId id="214748900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45773964"/>
      </p:ext>
    </p:extLst>
  </p:cSld>
  <p:clrMap bg1="lt1" tx1="dk1" bg2="lt2" tx2="dk2" accent1="accent1" accent2="accent2" accent3="accent3" accent4="accent4" accent5="accent5" accent6="accent6" hlink="hlink" folHlink="folHlink"/>
  <p:sldLayoutIdLst>
    <p:sldLayoutId id="2147489017" r:id="rId1"/>
    <p:sldLayoutId id="2147489018" r:id="rId2"/>
    <p:sldLayoutId id="2147489019" r:id="rId3"/>
    <p:sldLayoutId id="2147489020" r:id="rId4"/>
    <p:sldLayoutId id="2147489021" r:id="rId5"/>
    <p:sldLayoutId id="2147489022" r:id="rId6"/>
    <p:sldLayoutId id="2147489023" r:id="rId7"/>
    <p:sldLayoutId id="2147489024" r:id="rId8"/>
    <p:sldLayoutId id="2147489025" r:id="rId9"/>
    <p:sldLayoutId id="2147489026" r:id="rId10"/>
    <p:sldLayoutId id="2147489027"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575735985"/>
      </p:ext>
    </p:extLst>
  </p:cSld>
  <p:clrMap bg1="lt1" tx1="dk1" bg2="lt2" tx2="dk2" accent1="accent1" accent2="accent2" accent3="accent3" accent4="accent4" accent5="accent5" accent6="accent6" hlink="hlink" folHlink="folHlink"/>
  <p:sldLayoutIdLst>
    <p:sldLayoutId id="2147489029" r:id="rId1"/>
    <p:sldLayoutId id="2147489030" r:id="rId2"/>
    <p:sldLayoutId id="2147489031" r:id="rId3"/>
    <p:sldLayoutId id="2147489032" r:id="rId4"/>
    <p:sldLayoutId id="2147489033" r:id="rId5"/>
    <p:sldLayoutId id="2147489034" r:id="rId6"/>
    <p:sldLayoutId id="2147489035" r:id="rId7"/>
    <p:sldLayoutId id="2147489036" r:id="rId8"/>
    <p:sldLayoutId id="2147489037" r:id="rId9"/>
    <p:sldLayoutId id="2147489038" r:id="rId10"/>
    <p:sldLayoutId id="2147489039"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eaLnBrk="1" fontAlgn="auto" hangingPunct="1">
              <a:spcBef>
                <a:spcPts val="0"/>
              </a:spcBef>
              <a:spcAft>
                <a:spcPts val="0"/>
              </a:spcAft>
            </a:pPr>
            <a:fld id="{6F400BD0-49BF-48FC-8114-37C1D4F5AB3D}" type="slidenum">
              <a:rPr lang="en-US" altLang="en-US">
                <a:solidFill>
                  <a:srgbClr val="000000"/>
                </a:solidFill>
                <a:ea typeface=""/>
              </a:rPr>
              <a:pPr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75654414"/>
      </p:ext>
    </p:extLst>
  </p:cSld>
  <p:clrMap bg1="lt1" tx1="dk1" bg2="lt2" tx2="dk2" accent1="accent1" accent2="accent2" accent3="accent3" accent4="accent4" accent5="accent5" accent6="accent6" hlink="hlink" folHlink="folHlink"/>
  <p:sldLayoutIdLst>
    <p:sldLayoutId id="2147489217" r:id="rId1"/>
    <p:sldLayoutId id="2147489218" r:id="rId2"/>
    <p:sldLayoutId id="2147489219" r:id="rId3"/>
    <p:sldLayoutId id="2147489220" r:id="rId4"/>
    <p:sldLayoutId id="2147489221" r:id="rId5"/>
    <p:sldLayoutId id="2147489222" r:id="rId6"/>
    <p:sldLayoutId id="2147489223" r:id="rId7"/>
    <p:sldLayoutId id="2147489224" r:id="rId8"/>
    <p:sldLayoutId id="2147489225" r:id="rId9"/>
    <p:sldLayoutId id="2147489226" r:id="rId10"/>
    <p:sldLayoutId id="2147489227"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724132488"/>
      </p:ext>
    </p:extLst>
  </p:cSld>
  <p:clrMap bg1="lt1" tx1="dk1" bg2="lt2" tx2="dk2" accent1="accent1" accent2="accent2" accent3="accent3" accent4="accent4" accent5="accent5" accent6="accent6" hlink="hlink" folHlink="folHlink"/>
  <p:sldLayoutIdLst>
    <p:sldLayoutId id="2147489229" r:id="rId1"/>
    <p:sldLayoutId id="2147489230" r:id="rId2"/>
    <p:sldLayoutId id="2147489231" r:id="rId3"/>
    <p:sldLayoutId id="2147489232" r:id="rId4"/>
    <p:sldLayoutId id="2147489233" r:id="rId5"/>
    <p:sldLayoutId id="2147489234" r:id="rId6"/>
    <p:sldLayoutId id="2147489235" r:id="rId7"/>
    <p:sldLayoutId id="2147489236" r:id="rId8"/>
    <p:sldLayoutId id="2147489237" r:id="rId9"/>
    <p:sldLayoutId id="2147489238" r:id="rId10"/>
    <p:sldLayoutId id="214748923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920399"/>
      </p:ext>
    </p:extLst>
  </p:cSld>
  <p:clrMap bg1="lt1" tx1="dk1" bg2="lt2" tx2="dk2" accent1="accent1" accent2="accent2" accent3="accent3" accent4="accent4" accent5="accent5" accent6="accent6" hlink="hlink" folHlink="folHlink"/>
  <p:sldLayoutIdLst>
    <p:sldLayoutId id="2147489253" r:id="rId1"/>
    <p:sldLayoutId id="2147489254" r:id="rId2"/>
    <p:sldLayoutId id="2147489255" r:id="rId3"/>
    <p:sldLayoutId id="2147489256" r:id="rId4"/>
    <p:sldLayoutId id="2147489257" r:id="rId5"/>
    <p:sldLayoutId id="2147489258" r:id="rId6"/>
    <p:sldLayoutId id="2147489259" r:id="rId7"/>
    <p:sldLayoutId id="2147489260" r:id="rId8"/>
    <p:sldLayoutId id="2147489261" r:id="rId9"/>
    <p:sldLayoutId id="2147489262" r:id="rId10"/>
    <p:sldLayoutId id="2147489263" r:id="rId11"/>
    <p:sldLayoutId id="2147489264"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63842944"/>
      </p:ext>
    </p:extLst>
  </p:cSld>
  <p:clrMap bg1="lt1" tx1="dk1" bg2="lt2" tx2="dk2" accent1="accent1" accent2="accent2" accent3="accent3" accent4="accent4" accent5="accent5" accent6="accent6" hlink="hlink" folHlink="folHlink"/>
  <p:sldLayoutIdLst>
    <p:sldLayoutId id="2147489266" r:id="rId1"/>
    <p:sldLayoutId id="2147489267" r:id="rId2"/>
    <p:sldLayoutId id="2147489268" r:id="rId3"/>
    <p:sldLayoutId id="2147489269" r:id="rId4"/>
    <p:sldLayoutId id="2147489270" r:id="rId5"/>
    <p:sldLayoutId id="2147489271" r:id="rId6"/>
    <p:sldLayoutId id="2147489272" r:id="rId7"/>
    <p:sldLayoutId id="2147489273" r:id="rId8"/>
    <p:sldLayoutId id="2147489274" r:id="rId9"/>
    <p:sldLayoutId id="2147489275" r:id="rId10"/>
    <p:sldLayoutId id="2147489276"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3724846254"/>
      </p:ext>
    </p:extLst>
  </p:cSld>
  <p:clrMap bg1="lt1" tx1="dk1" bg2="lt2" tx2="dk2" accent1="accent1" accent2="accent2" accent3="accent3" accent4="accent4" accent5="accent5" accent6="accent6" hlink="hlink" folHlink="folHlink"/>
  <p:sldLayoutIdLst>
    <p:sldLayoutId id="2147489278" r:id="rId1"/>
    <p:sldLayoutId id="2147489279" r:id="rId2"/>
    <p:sldLayoutId id="2147489280" r:id="rId3"/>
    <p:sldLayoutId id="2147489281" r:id="rId4"/>
    <p:sldLayoutId id="2147489282" r:id="rId5"/>
    <p:sldLayoutId id="2147489283" r:id="rId6"/>
    <p:sldLayoutId id="2147489284" r:id="rId7"/>
    <p:sldLayoutId id="2147489285" r:id="rId8"/>
    <p:sldLayoutId id="2147489286" r:id="rId9"/>
    <p:sldLayoutId id="2147489287" r:id="rId10"/>
    <p:sldLayoutId id="214748928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43515937"/>
      </p:ext>
    </p:extLst>
  </p:cSld>
  <p:clrMap bg1="lt1" tx1="dk1" bg2="lt2" tx2="dk2" accent1="accent1" accent2="accent2" accent3="accent3" accent4="accent4" accent5="accent5" accent6="accent6" hlink="hlink" folHlink="folHlink"/>
  <p:sldLayoutIdLst>
    <p:sldLayoutId id="2147489290" r:id="rId1"/>
    <p:sldLayoutId id="2147489291" r:id="rId2"/>
    <p:sldLayoutId id="2147489292" r:id="rId3"/>
    <p:sldLayoutId id="2147489293" r:id="rId4"/>
    <p:sldLayoutId id="2147489294" r:id="rId5"/>
    <p:sldLayoutId id="2147489295" r:id="rId6"/>
    <p:sldLayoutId id="2147489296" r:id="rId7"/>
    <p:sldLayoutId id="2147489297" r:id="rId8"/>
    <p:sldLayoutId id="2147489298" r:id="rId9"/>
    <p:sldLayoutId id="2147489299" r:id="rId10"/>
    <p:sldLayoutId id="2147489300" r:id="rId11"/>
    <p:sldLayoutId id="2147489301" r:id="rId12"/>
  </p:sldLayoutIdLst>
  <p:transition/>
  <p:hf sldNum="0"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dirty="0"/>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20717180"/>
      </p:ext>
    </p:extLst>
  </p:cSld>
  <p:clrMap bg1="lt1" tx1="dk1" bg2="lt2" tx2="dk2" accent1="accent1" accent2="accent2" accent3="accent3" accent4="accent4" accent5="accent5" accent6="accent6" hlink="hlink" folHlink="folHlink"/>
  <p:sldLayoutIdLst>
    <p:sldLayoutId id="2147489551" r:id="rId1"/>
    <p:sldLayoutId id="2147489552" r:id="rId2"/>
    <p:sldLayoutId id="2147489553" r:id="rId3"/>
    <p:sldLayoutId id="2147489554" r:id="rId4"/>
    <p:sldLayoutId id="2147489555" r:id="rId5"/>
    <p:sldLayoutId id="2147489556" r:id="rId6"/>
    <p:sldLayoutId id="2147489557" r:id="rId7"/>
    <p:sldLayoutId id="2147489558" r:id="rId8"/>
    <p:sldLayoutId id="2147489559" r:id="rId9"/>
    <p:sldLayoutId id="2147489560" r:id="rId10"/>
    <p:sldLayoutId id="214748956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73550971"/>
      </p:ext>
    </p:extLst>
  </p:cSld>
  <p:clrMap bg1="lt1" tx1="dk1" bg2="lt2" tx2="dk2" accent1="accent1" accent2="accent2" accent3="accent3" accent4="accent4" accent5="accent5" accent6="accent6" hlink="hlink" folHlink="folHlink"/>
  <p:sldLayoutIdLst>
    <p:sldLayoutId id="2147489563" r:id="rId1"/>
    <p:sldLayoutId id="2147489564" r:id="rId2"/>
    <p:sldLayoutId id="2147489565" r:id="rId3"/>
    <p:sldLayoutId id="2147489566" r:id="rId4"/>
    <p:sldLayoutId id="2147489567" r:id="rId5"/>
    <p:sldLayoutId id="2147489568" r:id="rId6"/>
    <p:sldLayoutId id="2147489569" r:id="rId7"/>
    <p:sldLayoutId id="2147489570" r:id="rId8"/>
    <p:sldLayoutId id="2147489571" r:id="rId9"/>
    <p:sldLayoutId id="2147489572" r:id="rId10"/>
    <p:sldLayoutId id="2147489573"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t>2/28/25</a:t>
            </a:fld>
            <a:endParaRPr lang="en-US"/>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1781373689"/>
      </p:ext>
    </p:extLst>
  </p:cSld>
  <p:clrMap bg1="lt1" tx1="dk1" bg2="lt2" tx2="dk2" accent1="accent1" accent2="accent2" accent3="accent3" accent4="accent4" accent5="accent5" accent6="accent6" hlink="hlink" folHlink="folHlink"/>
  <p:sldLayoutIdLst>
    <p:sldLayoutId id="2147489588" r:id="rId1"/>
    <p:sldLayoutId id="2147489589" r:id="rId2"/>
    <p:sldLayoutId id="2147489590" r:id="rId3"/>
    <p:sldLayoutId id="2147489591" r:id="rId4"/>
    <p:sldLayoutId id="2147489592" r:id="rId5"/>
    <p:sldLayoutId id="2147489593" r:id="rId6"/>
    <p:sldLayoutId id="2147489594" r:id="rId7"/>
    <p:sldLayoutId id="2147489595" r:id="rId8"/>
    <p:sldLayoutId id="2147489596" r:id="rId9"/>
    <p:sldLayoutId id="2147489597" r:id="rId10"/>
    <p:sldLayoutId id="2147489598" r:id="rId11"/>
    <p:sldLayoutId id="2147489599" r:id="rId12"/>
  </p:sldLayoutIdLst>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55794477"/>
      </p:ext>
    </p:extLst>
  </p:cSld>
  <p:clrMap bg1="lt1" tx1="dk1" bg2="lt2" tx2="dk2" accent1="accent1" accent2="accent2" accent3="accent3" accent4="accent4" accent5="accent5" accent6="accent6" hlink="hlink" folHlink="folHlink"/>
  <p:sldLayoutIdLst>
    <p:sldLayoutId id="2147489644" r:id="rId1"/>
    <p:sldLayoutId id="2147489645" r:id="rId2"/>
    <p:sldLayoutId id="2147489646" r:id="rId3"/>
    <p:sldLayoutId id="2147489647" r:id="rId4"/>
    <p:sldLayoutId id="2147489648" r:id="rId5"/>
    <p:sldLayoutId id="2147489649" r:id="rId6"/>
    <p:sldLayoutId id="2147489650" r:id="rId7"/>
    <p:sldLayoutId id="2147489651" r:id="rId8"/>
    <p:sldLayoutId id="2147489652" r:id="rId9"/>
    <p:sldLayoutId id="2147489653" r:id="rId10"/>
    <p:sldLayoutId id="214748965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162018782"/>
      </p:ext>
    </p:extLst>
  </p:cSld>
  <p:clrMap bg1="lt1" tx1="dk1" bg2="lt2" tx2="dk2" accent1="accent1" accent2="accent2" accent3="accent3" accent4="accent4" accent5="accent5" accent6="accent6" hlink="hlink" folHlink="folHlink"/>
  <p:sldLayoutIdLst>
    <p:sldLayoutId id="2147489806" r:id="rId1"/>
    <p:sldLayoutId id="2147489807" r:id="rId2"/>
    <p:sldLayoutId id="2147489808" r:id="rId3"/>
    <p:sldLayoutId id="2147489809" r:id="rId4"/>
    <p:sldLayoutId id="2147489810" r:id="rId5"/>
    <p:sldLayoutId id="2147489811" r:id="rId6"/>
    <p:sldLayoutId id="2147489812" r:id="rId7"/>
    <p:sldLayoutId id="2147489813" r:id="rId8"/>
    <p:sldLayoutId id="2147489814" r:id="rId9"/>
    <p:sldLayoutId id="2147489815" r:id="rId10"/>
    <p:sldLayoutId id="2147489816" r:id="rId11"/>
    <p:sldLayoutId id="2147489817" r:id="rId12"/>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026">
            <a:extLst>
              <a:ext uri="{FF2B5EF4-FFF2-40B4-BE49-F238E27FC236}">
                <a16:creationId xmlns:a16="http://schemas.microsoft.com/office/drawing/2014/main" id="{4100DFBF-1FEE-4ACB-900C-42CD990BE56B}"/>
              </a:ext>
            </a:extLst>
          </p:cNvPr>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Rectangle 1027">
            <a:extLst>
              <a:ext uri="{FF2B5EF4-FFF2-40B4-BE49-F238E27FC236}">
                <a16:creationId xmlns:a16="http://schemas.microsoft.com/office/drawing/2014/main" id="{7B86C5D9-AB13-4DED-A44A-D17CB1C1FDF4}"/>
              </a:ext>
            </a:extLst>
          </p:cNvPr>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a:extLst>
              <a:ext uri="{FF2B5EF4-FFF2-40B4-BE49-F238E27FC236}">
                <a16:creationId xmlns:a16="http://schemas.microsoft.com/office/drawing/2014/main" id="{D84474C4-284F-9440-A98C-FA4AB90F76F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Garamond" charset="0"/>
                <a:ea typeface="ＭＳ Ｐゴシック" charset="0"/>
                <a:cs typeface="ＭＳ Ｐゴシック" charset="0"/>
              </a:defRPr>
            </a:lvl1pPr>
          </a:lstStyle>
          <a:p>
            <a:pPr>
              <a:defRPr/>
            </a:pPr>
            <a:endParaRPr lang="en-US"/>
          </a:p>
        </p:txBody>
      </p:sp>
      <p:sp>
        <p:nvSpPr>
          <p:cNvPr id="100358" name="Rectangle 1030">
            <a:extLst>
              <a:ext uri="{FF2B5EF4-FFF2-40B4-BE49-F238E27FC236}">
                <a16:creationId xmlns:a16="http://schemas.microsoft.com/office/drawing/2014/main" id="{653E7E89-9F9B-F740-A030-C38912ADA09E}"/>
              </a:ext>
            </a:extLst>
          </p:cNvPr>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600">
                <a:solidFill>
                  <a:srgbClr val="000000"/>
                </a:solidFill>
                <a:latin typeface="Garamond" panose="02020404030301010803" pitchFamily="18" charset="0"/>
              </a:defRPr>
            </a:lvl1pPr>
          </a:lstStyle>
          <a:p>
            <a:pPr>
              <a:defRPr/>
            </a:pPr>
            <a:fld id="{6A6BA0A0-A7BE-4DC4-A1D2-67560873BDCE}" type="slidenum">
              <a:rPr lang="en-US" altLang="en-US"/>
              <a:pPr>
                <a:defRPr/>
              </a:pPr>
              <a:t>‹#›</a:t>
            </a:fld>
            <a:endParaRPr lang="en-US" altLang="en-US"/>
          </a:p>
        </p:txBody>
      </p:sp>
      <p:sp>
        <p:nvSpPr>
          <p:cNvPr id="2054" name="Line 1032">
            <a:extLst>
              <a:ext uri="{FF2B5EF4-FFF2-40B4-BE49-F238E27FC236}">
                <a16:creationId xmlns:a16="http://schemas.microsoft.com/office/drawing/2014/main" id="{B2BA4185-DAF2-4408-906B-C503302DE471}"/>
              </a:ext>
            </a:extLst>
          </p:cNvPr>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 name="Line 1033">
            <a:extLst>
              <a:ext uri="{FF2B5EF4-FFF2-40B4-BE49-F238E27FC236}">
                <a16:creationId xmlns:a16="http://schemas.microsoft.com/office/drawing/2014/main" id="{BFB13A2A-7836-4554-BA73-7213A39EA284}"/>
              </a:ext>
            </a:extLst>
          </p:cNvPr>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6" name="Picture 7" descr="safari.png">
            <a:extLst>
              <a:ext uri="{FF2B5EF4-FFF2-40B4-BE49-F238E27FC236}">
                <a16:creationId xmlns:a16="http://schemas.microsoft.com/office/drawing/2014/main" id="{1177FD16-61A1-4390-9ECA-67D35227FBA3}"/>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875257"/>
      </p:ext>
    </p:extLst>
  </p:cSld>
  <p:clrMap bg1="lt1" tx1="dk1" bg2="lt2" tx2="dk2" accent1="accent1" accent2="accent2" accent3="accent3" accent4="accent4" accent5="accent5" accent6="accent6" hlink="hlink" folHlink="folHlink"/>
  <p:sldLayoutIdLst>
    <p:sldLayoutId id="2147489926" r:id="rId1"/>
    <p:sldLayoutId id="2147489927" r:id="rId2"/>
    <p:sldLayoutId id="2147489928" r:id="rId3"/>
    <p:sldLayoutId id="2147489929" r:id="rId4"/>
    <p:sldLayoutId id="2147489930" r:id="rId5"/>
    <p:sldLayoutId id="2147489931" r:id="rId6"/>
    <p:sldLayoutId id="2147489932" r:id="rId7"/>
    <p:sldLayoutId id="2147489933" r:id="rId8"/>
    <p:sldLayoutId id="2147489934" r:id="rId9"/>
    <p:sldLayoutId id="2147489935" r:id="rId10"/>
    <p:sldLayoutId id="2147489936" r:id="rId11"/>
    <p:sldLayoutId id="2147489937"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062713"/>
      </p:ext>
    </p:extLst>
  </p:cSld>
  <p:clrMap bg1="lt1" tx1="dk1" bg2="lt2" tx2="dk2" accent1="accent1" accent2="accent2" accent3="accent3" accent4="accent4" accent5="accent5" accent6="accent6" hlink="hlink" folHlink="folHlink"/>
  <p:sldLayoutIdLst>
    <p:sldLayoutId id="2147489951" r:id="rId1"/>
    <p:sldLayoutId id="2147489952" r:id="rId2"/>
    <p:sldLayoutId id="2147489953" r:id="rId3"/>
    <p:sldLayoutId id="2147489954"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E5EADF-E8A8-9548-6E81-2DAF4ACB28E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73691AB1-7A0A-F67A-A59E-47B51F0A359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Slide Number Placeholder 5">
            <a:extLst>
              <a:ext uri="{FF2B5EF4-FFF2-40B4-BE49-F238E27FC236}">
                <a16:creationId xmlns:a16="http://schemas.microsoft.com/office/drawing/2014/main" id="{7E56271B-B905-57CC-06C2-739306F432C5}"/>
              </a:ext>
            </a:extLst>
          </p:cNvPr>
          <p:cNvSpPr>
            <a:spLocks noGrp="1"/>
          </p:cNvSpPr>
          <p:nvPr>
            <p:ph type="sldNum" sz="quarter" idx="4"/>
          </p:nvPr>
        </p:nvSpPr>
        <p:spPr>
          <a:xfrm>
            <a:off x="7006213" y="6413428"/>
            <a:ext cx="2057400" cy="365125"/>
          </a:xfrm>
          <a:prstGeom prst="rect">
            <a:avLst/>
          </a:prstGeom>
        </p:spPr>
        <p:txBody>
          <a:bodyPr/>
          <a:lstStyle>
            <a:lvl1pPr algn="ctr">
              <a:defRPr sz="1400">
                <a:solidFill>
                  <a:schemeClr val="bg1">
                    <a:lumMod val="65000"/>
                  </a:schemeClr>
                </a:solidFill>
                <a:latin typeface="Corbel" panose="020B0503020204020204" pitchFamily="34" charset="0"/>
              </a:defRPr>
            </a:lvl1pPr>
          </a:lstStyle>
          <a:p>
            <a:pPr algn="r"/>
            <a:fld id="{FDEAB76D-489F-BC47-AE8A-9A4958F60173}" type="slidenum">
              <a:rPr lang="en-CH" smtClean="0"/>
              <a:pPr algn="r"/>
              <a:t>‹#›</a:t>
            </a:fld>
            <a:endParaRPr lang="en-CH"/>
          </a:p>
        </p:txBody>
      </p:sp>
    </p:spTree>
    <p:extLst>
      <p:ext uri="{BB962C8B-B14F-4D97-AF65-F5344CB8AC3E}">
        <p14:creationId xmlns:p14="http://schemas.microsoft.com/office/powerpoint/2010/main" val="3817499812"/>
      </p:ext>
    </p:extLst>
  </p:cSld>
  <p:clrMap bg1="lt1" tx1="dk1" bg2="lt2" tx2="dk2" accent1="accent1" accent2="accent2" accent3="accent3" accent4="accent4" accent5="accent5" accent6="accent6" hlink="hlink" folHlink="folHlink"/>
  <p:sldLayoutIdLst>
    <p:sldLayoutId id="2147490041" r:id="rId1"/>
    <p:sldLayoutId id="2147490042" r:id="rId2"/>
    <p:sldLayoutId id="2147490043" r:id="rId3"/>
    <p:sldLayoutId id="2147490044"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663" y="365126"/>
            <a:ext cx="8638674" cy="7538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2663" y="1335505"/>
            <a:ext cx="8638674" cy="4836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hidden="1">
            <a:extLst>
              <a:ext uri="{FF2B5EF4-FFF2-40B4-BE49-F238E27FC236}">
                <a16:creationId xmlns:a16="http://schemas.microsoft.com/office/drawing/2014/main" id="{7777A21B-5E9D-45BB-84A5-530574EDE4F4}"/>
              </a:ext>
            </a:extLst>
          </p:cNvPr>
          <p:cNvSpPr/>
          <p:nvPr userDrawn="1"/>
        </p:nvSpPr>
        <p:spPr>
          <a:xfrm>
            <a:off x="8386618" y="5132173"/>
            <a:ext cx="757382" cy="17258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rebuchet MS" panose="020B0603020202020204" pitchFamily="34" charset="0"/>
              </a:rPr>
              <a:t>Video</a:t>
            </a:r>
          </a:p>
        </p:txBody>
      </p:sp>
    </p:spTree>
    <p:extLst>
      <p:ext uri="{BB962C8B-B14F-4D97-AF65-F5344CB8AC3E}">
        <p14:creationId xmlns:p14="http://schemas.microsoft.com/office/powerpoint/2010/main" val="1938287934"/>
      </p:ext>
    </p:extLst>
  </p:cSld>
  <p:clrMap bg1="lt1" tx1="dk1" bg2="lt2" tx2="dk2" accent1="accent1" accent2="accent2" accent3="accent3" accent4="accent4" accent5="accent5" accent6="accent6" hlink="hlink" folHlink="folHlink"/>
  <p:sldLayoutIdLst>
    <p:sldLayoutId id="2147490115" r:id="rId1"/>
    <p:sldLayoutId id="2147490116" r:id="rId2"/>
    <p:sldLayoutId id="2147490117" r:id="rId3"/>
    <p:sldLayoutId id="2147490118" r:id="rId4"/>
    <p:sldLayoutId id="2147490119" r:id="rId5"/>
  </p:sldLayoutIdLst>
  <p:hf hdr="0" ftr="0" dt="0"/>
  <p:txStyles>
    <p:titleStyle>
      <a:lvl1pPr algn="l" defTabSz="685766" rtl="0" eaLnBrk="1" latinLnBrk="0" hangingPunct="1">
        <a:lnSpc>
          <a:spcPct val="90000"/>
        </a:lnSpc>
        <a:spcBef>
          <a:spcPct val="0"/>
        </a:spcBef>
        <a:buNone/>
        <a:defRPr sz="400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883CA-0B62-DB46-9CBE-B5DC6D4673F1}" type="datetimeFigureOut">
              <a:rPr lang="en-US" smtClean="0"/>
              <a:t>2/28/25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9D53D-D438-2342-97DF-4908BDD5F974}" type="slidenum">
              <a:rPr lang="en-US" smtClean="0"/>
              <a:t>‹#›</a:t>
            </a:fld>
            <a:endParaRPr lang="en-US"/>
          </a:p>
        </p:txBody>
      </p:sp>
    </p:spTree>
    <p:extLst>
      <p:ext uri="{BB962C8B-B14F-4D97-AF65-F5344CB8AC3E}">
        <p14:creationId xmlns:p14="http://schemas.microsoft.com/office/powerpoint/2010/main" val="2667635984"/>
      </p:ext>
    </p:extLst>
  </p:cSld>
  <p:clrMap bg1="lt1" tx1="dk1" bg2="lt2" tx2="dk2" accent1="accent1" accent2="accent2" accent3="accent3" accent4="accent4" accent5="accent5" accent6="accent6" hlink="hlink" folHlink="folHlink"/>
  <p:sldLayoutIdLst>
    <p:sldLayoutId id="2147490166" r:id="rId1"/>
    <p:sldLayoutId id="21474901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5"/>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a:t>Click edit Master title style</a:t>
            </a:r>
          </a:p>
        </p:txBody>
      </p:sp>
      <p:pic>
        <p:nvPicPr>
          <p:cNvPr id="9" name="Picture 8" descr="footer.png"/>
          <p:cNvPicPr>
            <a:picLocks noChangeAspect="1"/>
          </p:cNvPicPr>
          <p:nvPr userDrawn="1"/>
        </p:nvPicPr>
        <p:blipFill>
          <a:blip r:embed="rId16"/>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7" cstate="screen">
            <a:lum bright="-8000"/>
            <a:extLst>
              <a:ext uri="{28A0092B-C50C-407E-A947-70E740481C1C}">
                <a14:useLocalDpi xmlns:a14="http://schemas.microsoft.com/office/drawing/2010/main"/>
              </a:ext>
            </a:extLst>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20" r:id="rId10"/>
    <p:sldLayoutId id="2147483921" r:id="rId11"/>
    <p:sldLayoutId id="2147483922" r:id="rId12"/>
    <p:sldLayoutId id="2147483923" r:id="rId13"/>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21.xml"/><Relationship Id="rId5" Type="http://schemas.openxmlformats.org/officeDocument/2006/relationships/hyperlink" Target="https://geraldofojunior.github.io/" TargetMode="Externa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6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6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61.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people.inf.ethz.ch/omutlu/pub/SimplePIM_pact23.pdf" TargetMode="External"/><Relationship Id="rId7" Type="http://schemas.openxmlformats.org/officeDocument/2006/relationships/hyperlink" Target="https://github.com/CMU-SAFARI/SimplePIM" TargetMode="External"/><Relationship Id="rId2" Type="http://schemas.openxmlformats.org/officeDocument/2006/relationships/notesSlide" Target="../notesSlides/notesSlide16.xml"/><Relationship Id="rId1" Type="http://schemas.openxmlformats.org/officeDocument/2006/relationships/slideLayout" Target="../slideLayouts/slideLayout661.xml"/><Relationship Id="rId6" Type="http://schemas.openxmlformats.org/officeDocument/2006/relationships/hyperlink" Target="https://people.inf.ethz.ch/omutlu/pub/SimplePIM_pact23-talk.pdf" TargetMode="External"/><Relationship Id="rId5" Type="http://schemas.openxmlformats.org/officeDocument/2006/relationships/hyperlink" Target="https://people.inf.ethz.ch/omutlu/pub/SimplePIM_pact23-talk.pptx" TargetMode="External"/><Relationship Id="rId4" Type="http://schemas.openxmlformats.org/officeDocument/2006/relationships/hyperlink" Target="http://pactconf.or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61.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61.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61.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61.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61.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61.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6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6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6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6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61.xml"/></Relationships>
</file>

<file path=ppt/slides/_rels/slide3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1.xml"/><Relationship Id="rId1" Type="http://schemas.openxmlformats.org/officeDocument/2006/relationships/slideLayout" Target="../slideLayouts/slideLayout661.xml"/></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2.xml"/><Relationship Id="rId1" Type="http://schemas.openxmlformats.org/officeDocument/2006/relationships/slideLayout" Target="../slideLayouts/slideLayout661.xml"/></Relationships>
</file>

<file path=ppt/slides/_rels/slide39.xml.rels><?xml version="1.0" encoding="UTF-8" standalone="yes"?>
<Relationships xmlns="http://schemas.openxmlformats.org/package/2006/relationships"><Relationship Id="rId3" Type="http://schemas.openxmlformats.org/officeDocument/2006/relationships/hyperlink" Target="https://github.com/CMU-SAFARI/SimplePIM" TargetMode="External"/><Relationship Id="rId2" Type="http://schemas.openxmlformats.org/officeDocument/2006/relationships/notesSlide" Target="../notesSlides/notesSlide23.xml"/><Relationship Id="rId1" Type="http://schemas.openxmlformats.org/officeDocument/2006/relationships/slideLayout" Target="../slideLayouts/slideLayout661.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people.inf.ethz.ch/omutlu/pub/SimplePIM_pact23.pdf" TargetMode="External"/><Relationship Id="rId7" Type="http://schemas.openxmlformats.org/officeDocument/2006/relationships/hyperlink" Target="https://github.com/CMU-SAFARI/SimplePIM" TargetMode="External"/><Relationship Id="rId2" Type="http://schemas.openxmlformats.org/officeDocument/2006/relationships/notesSlide" Target="../notesSlides/notesSlide24.xml"/><Relationship Id="rId1" Type="http://schemas.openxmlformats.org/officeDocument/2006/relationships/slideLayout" Target="../slideLayouts/slideLayout661.xml"/><Relationship Id="rId6" Type="http://schemas.openxmlformats.org/officeDocument/2006/relationships/hyperlink" Target="https://people.inf.ethz.ch/omutlu/pub/SimplePIM_pact23-talk.pdf" TargetMode="External"/><Relationship Id="rId5" Type="http://schemas.openxmlformats.org/officeDocument/2006/relationships/hyperlink" Target="https://people.inf.ethz.ch/omutlu/pub/SimplePIM_pact23-talk.pptx" TargetMode="External"/><Relationship Id="rId4" Type="http://schemas.openxmlformats.org/officeDocument/2006/relationships/hyperlink" Target="http://pactconf.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people.inf.ethz.ch/omutlu/pub/SimplePIM_pact23.pdf" TargetMode="External"/><Relationship Id="rId2" Type="http://schemas.openxmlformats.org/officeDocument/2006/relationships/notesSlide" Target="../notesSlides/notesSlide25.xml"/><Relationship Id="rId1" Type="http://schemas.openxmlformats.org/officeDocument/2006/relationships/slideLayout" Target="../slideLayouts/slideLayout661.xml"/><Relationship Id="rId6" Type="http://schemas.openxmlformats.org/officeDocument/2006/relationships/image" Target="../media/image33.png"/><Relationship Id="rId5" Type="http://schemas.openxmlformats.org/officeDocument/2006/relationships/hyperlink" Target="http://pactconf.org/" TargetMode="External"/><Relationship Id="rId4" Type="http://schemas.openxmlformats.org/officeDocument/2006/relationships/hyperlink" Target="https://arxiv.org/abs/2310.10168"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6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6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6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61.xml"/></Relationships>
</file>

<file path=ppt/slides/_rels/slide4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0.xml"/><Relationship Id="rId1" Type="http://schemas.openxmlformats.org/officeDocument/2006/relationships/slideLayout" Target="../slideLayouts/slideLayout661.xml"/></Relationships>
</file>

<file path=ppt/slides/_rels/slide4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1.xml"/><Relationship Id="rId1" Type="http://schemas.openxmlformats.org/officeDocument/2006/relationships/slideLayout" Target="../slideLayouts/slideLayout661.xml"/></Relationships>
</file>

<file path=ppt/slides/_rels/slide4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2.xml"/><Relationship Id="rId1" Type="http://schemas.openxmlformats.org/officeDocument/2006/relationships/slideLayout" Target="../slideLayouts/slideLayout661.xml"/></Relationships>
</file>

<file path=ppt/slides/_rels/slide4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3.xml"/><Relationship Id="rId1" Type="http://schemas.openxmlformats.org/officeDocument/2006/relationships/slideLayout" Target="../slideLayouts/slideLayout6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61.xml"/></Relationships>
</file>

<file path=ppt/slides/_rels/slide5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661.xml"/></Relationships>
</file>

<file path=ppt/slides/_rels/slide5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6.xml"/><Relationship Id="rId1" Type="http://schemas.openxmlformats.org/officeDocument/2006/relationships/slideLayout" Target="../slideLayouts/slideLayout661.xml"/></Relationships>
</file>

<file path=ppt/slides/_rels/slide5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7.xml"/><Relationship Id="rId1" Type="http://schemas.openxmlformats.org/officeDocument/2006/relationships/slideLayout" Target="../slideLayouts/slideLayout66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61.xml"/></Relationships>
</file>

<file path=ppt/slides/_rels/slide55.xml.rels><?xml version="1.0" encoding="UTF-8" standalone="yes"?>
<Relationships xmlns="http://schemas.openxmlformats.org/package/2006/relationships"><Relationship Id="rId3" Type="http://schemas.openxmlformats.org/officeDocument/2006/relationships/hyperlink" Target="https://people.inf.ethz.ch/omutlu/pub/SimplePIM_pact23.pdf" TargetMode="External"/><Relationship Id="rId2" Type="http://schemas.openxmlformats.org/officeDocument/2006/relationships/notesSlide" Target="../notesSlides/notesSlide39.xml"/><Relationship Id="rId1" Type="http://schemas.openxmlformats.org/officeDocument/2006/relationships/slideLayout" Target="../slideLayouts/slideLayout661.xml"/><Relationship Id="rId6" Type="http://schemas.openxmlformats.org/officeDocument/2006/relationships/image" Target="../media/image33.png"/><Relationship Id="rId5" Type="http://schemas.openxmlformats.org/officeDocument/2006/relationships/hyperlink" Target="http://pactconf.org/" TargetMode="External"/><Relationship Id="rId4" Type="http://schemas.openxmlformats.org/officeDocument/2006/relationships/hyperlink" Target="https://arxiv.org/abs/2310.10168"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521.xml"/><Relationship Id="rId5" Type="http://schemas.openxmlformats.org/officeDocument/2006/relationships/hyperlink" Target="https://geraldofojunior.github.io/" TargetMode="External"/><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22.xml"/></Relationships>
</file>

<file path=ppt/slides/_rels/slide6.xml.rels><?xml version="1.0" encoding="UTF-8" standalone="yes"?>
<Relationships xmlns="http://schemas.openxmlformats.org/package/2006/relationships"><Relationship Id="rId3" Type="http://schemas.openxmlformats.org/officeDocument/2006/relationships/hyperlink" Target="http://www.ece.cmu.edu/calcm/isca2015/" TargetMode="External"/><Relationship Id="rId2" Type="http://schemas.openxmlformats.org/officeDocument/2006/relationships/hyperlink" Target="http://users.ece.cmu.edu/~omutlu/pub/pim-enabled-instructons-for-low-overhead-pim_isca15.pdf" TargetMode="External"/><Relationship Id="rId1" Type="http://schemas.openxmlformats.org/officeDocument/2006/relationships/slideLayout" Target="../slideLayouts/slideLayout613.xml"/><Relationship Id="rId6" Type="http://schemas.openxmlformats.org/officeDocument/2006/relationships/image" Target="../media/image15.png"/><Relationship Id="rId5" Type="http://schemas.openxmlformats.org/officeDocument/2006/relationships/hyperlink" Target="http://users.ece.cmu.edu/~omutlu/pub/pim-enabled-instructons-for-low-overhead-pim_isca15-lightning-talk.pdf" TargetMode="External"/><Relationship Id="rId4" Type="http://schemas.openxmlformats.org/officeDocument/2006/relationships/hyperlink" Target="http://users.ece.cmu.edu/~omutlu/pub/pim-enabled-instructons-for-low-overhead-pim_isca15-talk.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rxiv.org/pdf/2310.10168.pdf" TargetMode="External"/><Relationship Id="rId1" Type="http://schemas.openxmlformats.org/officeDocument/2006/relationships/slideLayout" Target="../slideLayouts/slideLayout613.xml"/></Relationships>
</file>

<file path=ppt/slides/_rels/slide8.xml.rels><?xml version="1.0" encoding="UTF-8" standalone="yes"?>
<Relationships xmlns="http://schemas.openxmlformats.org/package/2006/relationships"><Relationship Id="rId3" Type="http://schemas.openxmlformats.org/officeDocument/2006/relationships/hyperlink" Target="http://pactconf.org/" TargetMode="External"/><Relationship Id="rId2" Type="http://schemas.openxmlformats.org/officeDocument/2006/relationships/hyperlink" Target="https://people.inf.ethz.ch/omutlu/pub/SimplePIM_pact23.pdf" TargetMode="External"/><Relationship Id="rId1" Type="http://schemas.openxmlformats.org/officeDocument/2006/relationships/slideLayout" Target="../slideLayouts/slideLayout61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66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45B1E4-4A3E-4B44-B90F-77CA8B5BE6E4}"/>
              </a:ext>
            </a:extLst>
          </p:cNvPr>
          <p:cNvSpPr>
            <a:spLocks noGrp="1"/>
          </p:cNvSpPr>
          <p:nvPr>
            <p:ph type="ctrTitle"/>
          </p:nvPr>
        </p:nvSpPr>
        <p:spPr>
          <a:xfrm>
            <a:off x="381000" y="1143000"/>
            <a:ext cx="8382000" cy="2209800"/>
          </a:xfrm>
        </p:spPr>
        <p:txBody>
          <a:bodyPr anchor="ctr"/>
          <a:lstStyle/>
          <a:p>
            <a:pPr algn="ctr"/>
            <a:r>
              <a:rPr lang="en-US" altLang="en-US" b="1" dirty="0">
                <a:solidFill>
                  <a:srgbClr val="C00000"/>
                </a:solidFill>
                <a:ea typeface="ＭＳ Ｐゴシック" charset="-128"/>
              </a:rPr>
              <a:t>Tutorial on </a:t>
            </a:r>
            <a:br>
              <a:rPr lang="en-US" altLang="en-US" b="1" dirty="0">
                <a:solidFill>
                  <a:srgbClr val="C00000"/>
                </a:solidFill>
                <a:ea typeface="ＭＳ Ｐゴシック" charset="-128"/>
              </a:rPr>
            </a:br>
            <a:r>
              <a:rPr lang="en-US" altLang="en-US" b="1" dirty="0">
                <a:solidFill>
                  <a:srgbClr val="C00000"/>
                </a:solidFill>
                <a:ea typeface="ＭＳ Ｐゴシック" panose="020B0600070205080204" pitchFamily="34" charset="-128"/>
              </a:rPr>
              <a:t>Memory-Centric Computing:</a:t>
            </a:r>
            <a:br>
              <a:rPr lang="en-US" altLang="en-US" b="1" dirty="0">
                <a:solidFill>
                  <a:srgbClr val="C00000"/>
                </a:solidFill>
                <a:ea typeface="ＭＳ Ｐゴシック" panose="020B0600070205080204" pitchFamily="34" charset="-128"/>
              </a:rPr>
            </a:br>
            <a:r>
              <a:rPr lang="en-US" altLang="en-US" sz="4000" dirty="0">
                <a:solidFill>
                  <a:srgbClr val="006633"/>
                </a:solidFill>
                <a:ea typeface="ＭＳ Ｐゴシック" panose="020B0600070205080204" pitchFamily="34" charset="-128"/>
              </a:rPr>
              <a:t>Programming PNM Systems</a:t>
            </a:r>
            <a:endParaRPr lang="en-US" b="1" dirty="0">
              <a:solidFill>
                <a:srgbClr val="C00000"/>
              </a:solidFill>
            </a:endParaRPr>
          </a:p>
        </p:txBody>
      </p:sp>
      <p:pic>
        <p:nvPicPr>
          <p:cNvPr id="4" name="Picture 3" descr="safari.png">
            <a:extLst>
              <a:ext uri="{FF2B5EF4-FFF2-40B4-BE49-F238E27FC236}">
                <a16:creationId xmlns:a16="http://schemas.microsoft.com/office/drawing/2014/main" id="{6F338064-9249-C04B-BB1E-830D09E56900}"/>
              </a:ext>
            </a:extLst>
          </p:cNvPr>
          <p:cNvPicPr>
            <a:picLocks noChangeAspect="1"/>
          </p:cNvPicPr>
          <p:nvPr/>
        </p:nvPicPr>
        <p:blipFill>
          <a:blip r:embed="rId3" cstate="print"/>
          <a:stretch>
            <a:fillRect/>
          </a:stretch>
        </p:blipFill>
        <p:spPr>
          <a:xfrm>
            <a:off x="107023" y="6133800"/>
            <a:ext cx="2239579" cy="648000"/>
          </a:xfrm>
          <a:prstGeom prst="rect">
            <a:avLst/>
          </a:prstGeom>
        </p:spPr>
      </p:pic>
      <p:pic>
        <p:nvPicPr>
          <p:cNvPr id="5" name="Picture 2" descr="ETH Zurich short logo, black">
            <a:extLst>
              <a:ext uri="{FF2B5EF4-FFF2-40B4-BE49-F238E27FC236}">
                <a16:creationId xmlns:a16="http://schemas.microsoft.com/office/drawing/2014/main" id="{6BB9B15D-F9ED-6140-BDA2-30DF4E4A36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82" t="19970" r="7940" b="18111"/>
          <a:stretch/>
        </p:blipFill>
        <p:spPr bwMode="auto">
          <a:xfrm>
            <a:off x="6357969" y="6074246"/>
            <a:ext cx="2750535" cy="78375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5">
            <a:extLst>
              <a:ext uri="{FF2B5EF4-FFF2-40B4-BE49-F238E27FC236}">
                <a16:creationId xmlns:a16="http://schemas.microsoft.com/office/drawing/2014/main" id="{86957E2F-C1A4-A3BE-483B-9F1225948C0D}"/>
              </a:ext>
            </a:extLst>
          </p:cNvPr>
          <p:cNvSpPr txBox="1">
            <a:spLocks noChangeArrowheads="1"/>
          </p:cNvSpPr>
          <p:nvPr/>
        </p:nvSpPr>
        <p:spPr bwMode="auto">
          <a:xfrm>
            <a:off x="647700" y="3573017"/>
            <a:ext cx="7848600" cy="336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1"/>
              </a:buClr>
              <a:buSzPct val="65000"/>
              <a:buFont typeface="Wingdings" pitchFamily="2" charset="2"/>
              <a:buNone/>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eaLnBrk="1" hangingPunct="1"/>
            <a:r>
              <a:rPr lang="en-US" altLang="en-US" sz="3200" kern="0" dirty="0">
                <a:solidFill>
                  <a:srgbClr val="003399"/>
                </a:solidFill>
                <a:ea typeface="ＭＳ Ｐゴシック" panose="020B0600070205080204" pitchFamily="34" charset="-128"/>
              </a:rPr>
              <a:t>Geraldo F. Oliveira</a:t>
            </a:r>
          </a:p>
          <a:p>
            <a:pPr eaLnBrk="1" hangingPunct="1"/>
            <a:r>
              <a:rPr lang="en-US" altLang="en-US" sz="3200" kern="0" dirty="0">
                <a:ea typeface="ＭＳ Ｐゴシック" panose="020B0600070205080204" pitchFamily="34" charset="-128"/>
                <a:hlinkClick r:id="rId5"/>
              </a:rPr>
              <a:t>https://geraldofojunior.github.io</a:t>
            </a:r>
            <a:br>
              <a:rPr lang="en-US" altLang="en-US" sz="3200" kern="0" dirty="0">
                <a:ea typeface="ＭＳ Ｐゴシック" panose="020B0600070205080204" pitchFamily="34" charset="-128"/>
              </a:rPr>
            </a:br>
            <a:endParaRPr lang="en-US" altLang="en-US" sz="2800" kern="0" dirty="0">
              <a:ea typeface="ＭＳ Ｐゴシック" panose="020B0600070205080204" pitchFamily="34" charset="-128"/>
            </a:endParaRPr>
          </a:p>
          <a:p>
            <a:pPr eaLnBrk="1" hangingPunct="1"/>
            <a:r>
              <a:rPr lang="en-US" altLang="en-US" sz="2800" kern="0" dirty="0" err="1">
                <a:ea typeface="ＭＳ Ｐゴシック" panose="020B0600070205080204" pitchFamily="34" charset="-128"/>
              </a:rPr>
              <a:t>PPoPP</a:t>
            </a:r>
            <a:r>
              <a:rPr lang="en-US" altLang="en-US" sz="2800" kern="0" dirty="0">
                <a:ea typeface="ＭＳ Ｐゴシック" panose="020B0600070205080204" pitchFamily="34" charset="-128"/>
              </a:rPr>
              <a:t> 2025</a:t>
            </a:r>
          </a:p>
          <a:p>
            <a:pPr eaLnBrk="1" hangingPunct="1"/>
            <a:r>
              <a:rPr lang="en-US" altLang="en-US" sz="2800" kern="0" dirty="0">
                <a:ea typeface="ＭＳ Ｐゴシック" panose="020B0600070205080204" pitchFamily="34" charset="-128"/>
              </a:rPr>
              <a:t>1</a:t>
            </a:r>
            <a:r>
              <a:rPr lang="en-US" altLang="en-US" sz="2800" kern="0" baseline="30000" dirty="0">
                <a:ea typeface="ＭＳ Ｐゴシック" panose="020B0600070205080204" pitchFamily="34" charset="-128"/>
              </a:rPr>
              <a:t>st</a:t>
            </a:r>
            <a:r>
              <a:rPr lang="en-US" altLang="en-US" sz="2800" kern="0" dirty="0">
                <a:ea typeface="ＭＳ Ｐゴシック" panose="020B0600070205080204" pitchFamily="34" charset="-128"/>
              </a:rPr>
              <a:t> March 2025</a:t>
            </a:r>
            <a:endParaRPr lang="en-US" altLang="en-US" kern="0" dirty="0">
              <a:ea typeface="ＭＳ Ｐゴシック" panose="020B0600070205080204" pitchFamily="34" charset="-128"/>
            </a:endParaRPr>
          </a:p>
          <a:p>
            <a:pPr eaLnBrk="1" hangingPunct="1"/>
            <a:endParaRPr lang="en-US" altLang="en-US" kern="0" dirty="0">
              <a:ea typeface="ＭＳ Ｐゴシック" panose="020B0600070205080204" pitchFamily="34" charset="-128"/>
            </a:endParaRPr>
          </a:p>
          <a:p>
            <a:pPr eaLnBrk="1" hangingPunct="1"/>
            <a:endParaRPr lang="en-US" altLang="en-US" kern="0" dirty="0">
              <a:ea typeface="ＭＳ Ｐゴシック" panose="020B0600070205080204" pitchFamily="34" charset="-128"/>
            </a:endParaRPr>
          </a:p>
          <a:p>
            <a:pPr eaLnBrk="1" hangingPunct="1"/>
            <a:endParaRPr lang="en-US" altLang="en-US" kern="0" dirty="0">
              <a:ea typeface="ＭＳ Ｐゴシック" panose="020B0600070205080204" pitchFamily="34" charset="-128"/>
            </a:endParaRPr>
          </a:p>
        </p:txBody>
      </p:sp>
    </p:spTree>
    <p:extLst>
      <p:ext uri="{BB962C8B-B14F-4D97-AF65-F5344CB8AC3E}">
        <p14:creationId xmlns:p14="http://schemas.microsoft.com/office/powerpoint/2010/main" val="26615650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bg2"/>
                          </a:solidFill>
                          <a:latin typeface="Avenir Next" panose="020B0503020202020204" pitchFamily="34" charset="0"/>
                        </a:rPr>
                        <a:t>Align </a:t>
                      </a:r>
                    </a:p>
                    <a:p>
                      <a:pPr algn="ctr"/>
                      <a:r>
                        <a:rPr lang="en-US" sz="1500" b="1" spc="-110" baseline="0" dirty="0">
                          <a:solidFill>
                            <a:schemeClr val="bg2"/>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Collect</a:t>
                      </a:r>
                    </a:p>
                    <a:p>
                      <a:pPr algn="ctr"/>
                      <a:r>
                        <a:rPr lang="en-US" sz="1500" b="1" spc="-110" baseline="0" dirty="0">
                          <a:solidFill>
                            <a:schemeClr val="bg2"/>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Distribute</a:t>
                      </a:r>
                    </a:p>
                    <a:p>
                      <a:pPr algn="ctr"/>
                      <a:r>
                        <a:rPr lang="en-US" sz="1500" b="1" spc="-110" baseline="0" dirty="0">
                          <a:solidFill>
                            <a:schemeClr val="bg2"/>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Launch</a:t>
                      </a:r>
                    </a:p>
                    <a:p>
                      <a:pPr algn="ct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Collect </a:t>
                      </a:r>
                    </a:p>
                    <a:p>
                      <a:pPr algn="ctr"/>
                      <a:r>
                        <a:rPr lang="en-US" sz="1500" b="1" spc="-110" baseline="0" dirty="0">
                          <a:solidFill>
                            <a:schemeClr val="bg2"/>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9" name="Rectangle 8">
            <a:extLst>
              <a:ext uri="{FF2B5EF4-FFF2-40B4-BE49-F238E27FC236}">
                <a16:creationId xmlns:a16="http://schemas.microsoft.com/office/drawing/2014/main" id="{DAF87509-F644-0264-95F7-CF527C171382}"/>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Tree>
    <p:extLst>
      <p:ext uri="{BB962C8B-B14F-4D97-AF65-F5344CB8AC3E}">
        <p14:creationId xmlns:p14="http://schemas.microsoft.com/office/powerpoint/2010/main" val="1458090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Collect</a:t>
                      </a:r>
                    </a:p>
                    <a:p>
                      <a:pPr algn="ctr"/>
                      <a:r>
                        <a:rPr lang="en-US" sz="1500" b="1" spc="-110" baseline="0" dirty="0">
                          <a:solidFill>
                            <a:schemeClr val="bg2"/>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Distribute</a:t>
                      </a:r>
                    </a:p>
                    <a:p>
                      <a:pPr algn="ctr"/>
                      <a:r>
                        <a:rPr lang="en-US" sz="1500" b="1" spc="-110" baseline="0" dirty="0">
                          <a:solidFill>
                            <a:schemeClr val="bg2"/>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Launch</a:t>
                      </a:r>
                    </a:p>
                    <a:p>
                      <a:pPr algn="ct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Collect </a:t>
                      </a:r>
                    </a:p>
                    <a:p>
                      <a:pPr algn="ctr"/>
                      <a:r>
                        <a:rPr lang="en-US" sz="1500" b="1" spc="-110" baseline="0" dirty="0">
                          <a:solidFill>
                            <a:schemeClr val="bg2"/>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6" name="Rectangle 5">
            <a:extLst>
              <a:ext uri="{FF2B5EF4-FFF2-40B4-BE49-F238E27FC236}">
                <a16:creationId xmlns:a16="http://schemas.microsoft.com/office/drawing/2014/main" id="{F9881BC3-23FF-468E-8BBD-AAFF97517B2A}"/>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12" name="Google Shape;108;p20">
            <a:extLst>
              <a:ext uri="{FF2B5EF4-FFF2-40B4-BE49-F238E27FC236}">
                <a16:creationId xmlns:a16="http://schemas.microsoft.com/office/drawing/2014/main" id="{527F058E-2690-4B17-AC70-B2903183C799}"/>
              </a:ext>
            </a:extLst>
          </p:cNvPr>
          <p:cNvSpPr txBox="1">
            <a:spLocks/>
          </p:cNvSpPr>
          <p:nvPr/>
        </p:nvSpPr>
        <p:spPr>
          <a:xfrm>
            <a:off x="12441" y="2205766"/>
            <a:ext cx="8520600" cy="3944981"/>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Segoe UI" panose="020B0502040204020203" pitchFamily="34" charset="0"/>
            </a:endParaRPr>
          </a:p>
        </p:txBody>
      </p:sp>
      <p:sp>
        <p:nvSpPr>
          <p:cNvPr id="15" name="Rectangle 14">
            <a:extLst>
              <a:ext uri="{FF2B5EF4-FFF2-40B4-BE49-F238E27FC236}">
                <a16:creationId xmlns:a16="http://schemas.microsoft.com/office/drawing/2014/main" id="{3D5A313A-D2D7-3470-7ED1-0D0F129937D0}"/>
              </a:ext>
            </a:extLst>
          </p:cNvPr>
          <p:cNvSpPr/>
          <p:nvPr/>
        </p:nvSpPr>
        <p:spPr>
          <a:xfrm>
            <a:off x="848616" y="2967357"/>
            <a:ext cx="7237604" cy="2919021"/>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 name="Google Shape;110;p20">
            <a:extLst>
              <a:ext uri="{FF2B5EF4-FFF2-40B4-BE49-F238E27FC236}">
                <a16:creationId xmlns:a16="http://schemas.microsoft.com/office/drawing/2014/main" id="{27F47663-BF29-88AF-35C3-7E13EDB3320D}"/>
              </a:ext>
            </a:extLst>
          </p:cNvPr>
          <p:cNvSpPr txBox="1"/>
          <p:nvPr/>
        </p:nvSpPr>
        <p:spPr>
          <a:xfrm>
            <a:off x="858275" y="2967357"/>
            <a:ext cx="7438546" cy="3051351"/>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1073741824</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D81B60"/>
                </a:solidFill>
                <a:effectLst/>
                <a:uLnTx/>
                <a:uFillTx/>
                <a:latin typeface="Roboto Mono"/>
                <a:ea typeface="Roboto Mono"/>
                <a:cs typeface="Roboto Mono"/>
                <a:sym typeface="Roboto Mono"/>
              </a:rPr>
              <a:t>// Example value</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input_size_8bytes = </a:t>
            </a:r>
            <a:endPar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US"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a:t>
            </a:r>
            <a:r>
              <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US"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 </a:t>
            </a:r>
            <a:r>
              <a:rPr kumimoji="0" lang="en-US"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8</a:t>
            </a:r>
            <a:r>
              <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US"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endPar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roundup(</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8</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divceil</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nr_of_dpus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8</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roundup(</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8</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10687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E9D831-4E84-5018-56AE-673FD1BC9E0A}"/>
              </a:ext>
            </a:extLst>
          </p:cNvPr>
          <p:cNvSpPr/>
          <p:nvPr/>
        </p:nvSpPr>
        <p:spPr>
          <a:xfrm>
            <a:off x="956686" y="2610196"/>
            <a:ext cx="7237604" cy="3631499"/>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Google Shape;118;p21">
            <a:extLst>
              <a:ext uri="{FF2B5EF4-FFF2-40B4-BE49-F238E27FC236}">
                <a16:creationId xmlns:a16="http://schemas.microsoft.com/office/drawing/2014/main" id="{A4E985EC-FB59-A62F-4ACC-A4A78055E771}"/>
              </a:ext>
            </a:extLst>
          </p:cNvPr>
          <p:cNvSpPr txBox="1"/>
          <p:nvPr/>
        </p:nvSpPr>
        <p:spPr>
          <a:xfrm>
            <a:off x="968408" y="2544457"/>
            <a:ext cx="8227776" cy="3631500"/>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kernel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dpu_arguments_t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[NR_DPUS];</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for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&lt;nr_of_dpus-</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].size = input_size_dpu_8bytes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transfer_size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input_size_dpu_8bytes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].kernel  = kernel;</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[nr_of_dpus-</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].size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(input_size_8bytes - input_size_dpu_8bytes * (NR_DPUS-</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[nr_of_dpus-</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transfer_size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[nr_of_dpus-</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].kernel = kernel;</a:t>
            </a: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Distribute</a:t>
                      </a:r>
                    </a:p>
                    <a:p>
                      <a:pPr algn="ctr"/>
                      <a:r>
                        <a:rPr lang="en-US" sz="1500" b="1" spc="-110" baseline="0" dirty="0">
                          <a:solidFill>
                            <a:schemeClr val="bg2"/>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Launch</a:t>
                      </a:r>
                    </a:p>
                    <a:p>
                      <a:pPr algn="ct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Collect </a:t>
                      </a:r>
                    </a:p>
                    <a:p>
                      <a:pPr algn="ctr"/>
                      <a:r>
                        <a:rPr lang="en-US" sz="1500" b="1" spc="-110" baseline="0" dirty="0">
                          <a:solidFill>
                            <a:schemeClr val="bg2"/>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27455BAE-BD32-03E1-D18A-1422098AE2A7}"/>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Tree>
    <p:extLst>
      <p:ext uri="{BB962C8B-B14F-4D97-AF65-F5344CB8AC3E}">
        <p14:creationId xmlns:p14="http://schemas.microsoft.com/office/powerpoint/2010/main" val="10383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Launch</a:t>
                      </a:r>
                    </a:p>
                    <a:p>
                      <a:pPr algn="ct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Collect </a:t>
                      </a:r>
                    </a:p>
                    <a:p>
                      <a:pPr algn="ctr"/>
                      <a:r>
                        <a:rPr lang="en-US" sz="1500" b="1" spc="-110" baseline="0" dirty="0">
                          <a:solidFill>
                            <a:schemeClr val="bg2"/>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5A16C68E-7660-89BF-3C0E-8B57C885FD66}"/>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10" name="Google Shape;124;p22">
            <a:extLst>
              <a:ext uri="{FF2B5EF4-FFF2-40B4-BE49-F238E27FC236}">
                <a16:creationId xmlns:a16="http://schemas.microsoft.com/office/drawing/2014/main" id="{8B52398B-6004-903B-CC54-907DC19A0E63}"/>
              </a:ext>
            </a:extLst>
          </p:cNvPr>
          <p:cNvSpPr txBox="1">
            <a:spLocks/>
          </p:cNvSpPr>
          <p:nvPr/>
        </p:nvSpPr>
        <p:spPr>
          <a:xfrm>
            <a:off x="311700" y="2138902"/>
            <a:ext cx="8520600" cy="3762101"/>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Segoe UI" panose="020B0502040204020203" pitchFamily="34" charset="0"/>
            </a:endParaRPr>
          </a:p>
        </p:txBody>
      </p:sp>
      <p:sp>
        <p:nvSpPr>
          <p:cNvPr id="11" name="Rectangle 10">
            <a:extLst>
              <a:ext uri="{FF2B5EF4-FFF2-40B4-BE49-F238E27FC236}">
                <a16:creationId xmlns:a16="http://schemas.microsoft.com/office/drawing/2014/main" id="{4B9AE10F-F3C1-AFC0-8553-1C502C2DBF35}"/>
              </a:ext>
            </a:extLst>
          </p:cNvPr>
          <p:cNvSpPr/>
          <p:nvPr/>
        </p:nvSpPr>
        <p:spPr>
          <a:xfrm>
            <a:off x="956682" y="2751227"/>
            <a:ext cx="7237604" cy="3355362"/>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Google Shape;126;p22">
            <a:extLst>
              <a:ext uri="{FF2B5EF4-FFF2-40B4-BE49-F238E27FC236}">
                <a16:creationId xmlns:a16="http://schemas.microsoft.com/office/drawing/2014/main" id="{680A3033-A8A1-3AB7-1360-F5A2B8C21FA1}"/>
              </a:ext>
            </a:extLst>
          </p:cNvPr>
          <p:cNvSpPr txBox="1"/>
          <p:nvPr/>
        </p:nvSpPr>
        <p:spPr>
          <a:xfrm>
            <a:off x="960541" y="2696420"/>
            <a:ext cx="8520600" cy="3038331"/>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DPU_ASSERT(</a:t>
            </a:r>
            <a:r>
              <a:rPr kumimoji="0" lang="en-GB" sz="11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dpu_push_xfer</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DPU_XFER_TO_DPU, </a:t>
            </a:r>
            <a:r>
              <a:rPr kumimoji="0" lang="en-GB" sz="1100" b="0" i="0" u="none" strike="noStrike" kern="1200" cap="none" spc="0" normalizeH="0" baseline="0" noProof="0" dirty="0">
                <a:ln>
                  <a:noFill/>
                </a:ln>
                <a:solidFill>
                  <a:srgbClr val="388E3C"/>
                </a:solidFill>
                <a:effectLst/>
                <a:uLnTx/>
                <a:uFillTx/>
                <a:latin typeface="Roboto Mono"/>
                <a:ea typeface="Roboto Mono"/>
                <a:cs typeface="Roboto Mono"/>
                <a:sym typeface="Roboto Mono"/>
              </a:rPr>
              <a:t>"DPU_INPUT_ARGUMENTS"</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DPU_XFER_DEFAULT));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DPU_FOREACH(</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DPU_ASSERT(</a:t>
            </a:r>
            <a:r>
              <a:rPr kumimoji="0" lang="en-GB" sz="11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dpu_prepare_xfer</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bufferA</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input_size_dpu_8bytes *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DPU_ASSERT(</a:t>
            </a:r>
            <a:r>
              <a:rPr kumimoji="0" lang="en-GB" sz="11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dpu_push_xfer</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DPU_XFER_TO_DPU, DPU_MRAM_HEAP_POINTER_NAME,</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1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DPU_XFER_DEFAULT));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DPU_FOREACH(</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DPU_ASSERT(</a:t>
            </a:r>
            <a:r>
              <a:rPr kumimoji="0" lang="en-GB" sz="11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dpu_prepare_xfer</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bufferB</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input_size_dpu_8bytes *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DPU_ASSERT(</a:t>
            </a:r>
            <a:r>
              <a:rPr kumimoji="0" lang="en-GB" sz="11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dpu_push_xfer</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DPU_XFER_TO_DPU, DPU_MRAM_HEAP_POINTER_NAME,</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1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1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DPU_XFER_DEFAULT));</a:t>
            </a:r>
            <a:endParaRPr kumimoji="0" sz="11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3344329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Collect </a:t>
                      </a:r>
                    </a:p>
                    <a:p>
                      <a:pPr algn="ctr"/>
                      <a:r>
                        <a:rPr lang="en-US" sz="1500" b="1" spc="-110" baseline="0" dirty="0">
                          <a:solidFill>
                            <a:schemeClr val="bg2"/>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EF5BF00D-0D08-0D8B-BC78-200D110F6D94}"/>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10" name="Google Shape;132;p23">
            <a:extLst>
              <a:ext uri="{FF2B5EF4-FFF2-40B4-BE49-F238E27FC236}">
                <a16:creationId xmlns:a16="http://schemas.microsoft.com/office/drawing/2014/main" id="{DB431A44-31F8-EE0A-AF6F-BBD1D5803347}"/>
              </a:ext>
            </a:extLst>
          </p:cNvPr>
          <p:cNvSpPr txBox="1">
            <a:spLocks/>
          </p:cNvSpPr>
          <p:nvPr/>
        </p:nvSpPr>
        <p:spPr>
          <a:xfrm>
            <a:off x="311700" y="2138902"/>
            <a:ext cx="8520600" cy="3913175"/>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Segoe UI" panose="020B0502040204020203" pitchFamily="34" charset="0"/>
            </a:endParaRPr>
          </a:p>
        </p:txBody>
      </p:sp>
      <p:sp>
        <p:nvSpPr>
          <p:cNvPr id="11" name="Rectangle 10">
            <a:extLst>
              <a:ext uri="{FF2B5EF4-FFF2-40B4-BE49-F238E27FC236}">
                <a16:creationId xmlns:a16="http://schemas.microsoft.com/office/drawing/2014/main" id="{94C1C034-392A-CF32-2E30-BF6AE16BF03E}"/>
              </a:ext>
            </a:extLst>
          </p:cNvPr>
          <p:cNvSpPr/>
          <p:nvPr/>
        </p:nvSpPr>
        <p:spPr>
          <a:xfrm>
            <a:off x="948367" y="4205958"/>
            <a:ext cx="7237604" cy="404130"/>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Google Shape;134;p23">
            <a:extLst>
              <a:ext uri="{FF2B5EF4-FFF2-40B4-BE49-F238E27FC236}">
                <a16:creationId xmlns:a16="http://schemas.microsoft.com/office/drawing/2014/main" id="{311429A4-BC0C-5EA7-F31B-73197356714C}"/>
              </a:ext>
            </a:extLst>
          </p:cNvPr>
          <p:cNvSpPr txBox="1"/>
          <p:nvPr/>
        </p:nvSpPr>
        <p:spPr>
          <a:xfrm>
            <a:off x="956680" y="4161596"/>
            <a:ext cx="7237604" cy="514995"/>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DPU_ASSERT(</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dpu_launch</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DPU_SYNCHRONOUS));</a:t>
            </a: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2610997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 </a:t>
                      </a:r>
                    </a:p>
                    <a:p>
                      <a:pPr algn="ctr"/>
                      <a:r>
                        <a:rPr lang="en-US" sz="1500" b="1" spc="-110" baseline="0" dirty="0">
                          <a:solidFill>
                            <a:schemeClr val="accent5"/>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22ACFBEB-A998-E169-0C6F-9373F09A8F77}"/>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10" name="Google Shape;140;p24">
            <a:extLst>
              <a:ext uri="{FF2B5EF4-FFF2-40B4-BE49-F238E27FC236}">
                <a16:creationId xmlns:a16="http://schemas.microsoft.com/office/drawing/2014/main" id="{AB849B26-8448-F11E-5E7B-6248E00A420B}"/>
              </a:ext>
            </a:extLst>
          </p:cNvPr>
          <p:cNvSpPr txBox="1">
            <a:spLocks/>
          </p:cNvSpPr>
          <p:nvPr/>
        </p:nvSpPr>
        <p:spPr>
          <a:xfrm>
            <a:off x="311700" y="2138848"/>
            <a:ext cx="8520600" cy="744820"/>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Segoe UI" panose="020B0502040204020203" pitchFamily="34" charset="0"/>
            </a:endParaRPr>
          </a:p>
        </p:txBody>
      </p:sp>
      <p:sp>
        <p:nvSpPr>
          <p:cNvPr id="12" name="Rectangle 11">
            <a:extLst>
              <a:ext uri="{FF2B5EF4-FFF2-40B4-BE49-F238E27FC236}">
                <a16:creationId xmlns:a16="http://schemas.microsoft.com/office/drawing/2014/main" id="{0B149029-C8B3-9EAF-DACD-C006C5FCD5CE}"/>
              </a:ext>
            </a:extLst>
          </p:cNvPr>
          <p:cNvSpPr/>
          <p:nvPr/>
        </p:nvSpPr>
        <p:spPr>
          <a:xfrm>
            <a:off x="956684" y="2900853"/>
            <a:ext cx="7237604" cy="3034434"/>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Google Shape;142;p24">
            <a:extLst>
              <a:ext uri="{FF2B5EF4-FFF2-40B4-BE49-F238E27FC236}">
                <a16:creationId xmlns:a16="http://schemas.microsoft.com/office/drawing/2014/main" id="{BC0F0697-B9D2-1E1B-42F9-7E2E08144AD9}"/>
              </a:ext>
            </a:extLst>
          </p:cNvPr>
          <p:cNvSpPr txBox="1"/>
          <p:nvPr/>
        </p:nvSpPr>
        <p:spPr>
          <a:xfrm>
            <a:off x="956684" y="2806174"/>
            <a:ext cx="8520600" cy="2878837"/>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DPU_FOREACH(</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DPU_ASSERT(</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dpu_prepare_xfer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bufferC</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input_size_dpu_8bytes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DPU_ASSERT(</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dpu_push_xfer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DPU_XFER_FROM_DPU,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DPU_MRAM_HEAP_POINTER_NAME,</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DPU_XFER_DEFAULT));</a:t>
            </a: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2426325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 </a:t>
                      </a:r>
                    </a:p>
                    <a:p>
                      <a:pPr algn="ctr"/>
                      <a:r>
                        <a:rPr lang="en-US" sz="1500" b="1" spc="-110" baseline="0" dirty="0">
                          <a:solidFill>
                            <a:schemeClr val="accent5"/>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Manage</a:t>
                      </a:r>
                    </a:p>
                    <a:p>
                      <a:pPr algn="ctr"/>
                      <a:r>
                        <a:rPr lang="en-US" sz="1500" b="1" spc="-110" baseline="0" dirty="0">
                          <a:solidFill>
                            <a:schemeClr val="accent5"/>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FC0BD054-F0EB-7893-D8DB-1F692EB3D78A}"/>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14" name="Google Shape;156;p26">
            <a:extLst>
              <a:ext uri="{FF2B5EF4-FFF2-40B4-BE49-F238E27FC236}">
                <a16:creationId xmlns:a16="http://schemas.microsoft.com/office/drawing/2014/main" id="{19613875-D666-E3D5-8BEE-3722B398DE3B}"/>
              </a:ext>
            </a:extLst>
          </p:cNvPr>
          <p:cNvSpPr txBox="1">
            <a:spLocks/>
          </p:cNvSpPr>
          <p:nvPr/>
        </p:nvSpPr>
        <p:spPr>
          <a:xfrm>
            <a:off x="311251" y="2135659"/>
            <a:ext cx="8520600" cy="699914"/>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Segoe UI" panose="020B0502040204020203" pitchFamily="34" charset="0"/>
            </a:endParaRPr>
          </a:p>
        </p:txBody>
      </p:sp>
      <p:sp>
        <p:nvSpPr>
          <p:cNvPr id="15" name="Rectangle 14">
            <a:extLst>
              <a:ext uri="{FF2B5EF4-FFF2-40B4-BE49-F238E27FC236}">
                <a16:creationId xmlns:a16="http://schemas.microsoft.com/office/drawing/2014/main" id="{427D3BDB-7AFB-6B6B-9EF1-F3F5C0541AFF}"/>
              </a:ext>
            </a:extLst>
          </p:cNvPr>
          <p:cNvSpPr/>
          <p:nvPr/>
        </p:nvSpPr>
        <p:spPr>
          <a:xfrm>
            <a:off x="956681" y="2900853"/>
            <a:ext cx="7237604" cy="3034434"/>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 name="Google Shape;158;p26">
            <a:extLst>
              <a:ext uri="{FF2B5EF4-FFF2-40B4-BE49-F238E27FC236}">
                <a16:creationId xmlns:a16="http://schemas.microsoft.com/office/drawing/2014/main" id="{4666E370-FE0A-FED1-A105-E9440E07C542}"/>
              </a:ext>
            </a:extLst>
          </p:cNvPr>
          <p:cNvSpPr txBox="1"/>
          <p:nvPr/>
        </p:nvSpPr>
        <p:spPr>
          <a:xfrm>
            <a:off x="967508" y="2827924"/>
            <a:ext cx="8520600" cy="2901676"/>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barrier_wait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(&amp;</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my_barrier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DPU_INPUT_ARGUMENTS.size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input_size_dpu_bytes_transfer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DPU_INPUT_ARGUMENTS.transfer_size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base_tasklet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tasklet_id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&lt;&lt; BLOCK_SIZE_LOG2;</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mram_base_addr_A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)DPU_MRAM_HEAP_POINTER;</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mram_base_addr_B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)(DPU_MRAM_HEAP_POINTER</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input_size_dpu_bytes_transfer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(T *)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mem_alloc</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(BLOCK_SIZE);</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(T *)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mem_alloc</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(BLOCK_SIZE);</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2251811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AD7AFE-BE6C-546F-49E5-72D8B8C61320}"/>
              </a:ext>
            </a:extLst>
          </p:cNvPr>
          <p:cNvSpPr/>
          <p:nvPr/>
        </p:nvSpPr>
        <p:spPr>
          <a:xfrm>
            <a:off x="948372" y="2477192"/>
            <a:ext cx="7237604" cy="3890356"/>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Google Shape;166;p27">
            <a:extLst>
              <a:ext uri="{FF2B5EF4-FFF2-40B4-BE49-F238E27FC236}">
                <a16:creationId xmlns:a16="http://schemas.microsoft.com/office/drawing/2014/main" id="{8D3901AA-BA0E-910D-1016-A0D4F67D64C4}"/>
              </a:ext>
            </a:extLst>
          </p:cNvPr>
          <p:cNvSpPr txBox="1"/>
          <p:nvPr/>
        </p:nvSpPr>
        <p:spPr>
          <a:xfrm>
            <a:off x="959870" y="2398832"/>
            <a:ext cx="8520600" cy="3723245"/>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for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base_tasklet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&lt;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BLOCK_SIZE * NR_TASKLETS){</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BLOCK_SIZE &gt;=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BLOCK_SIZE;</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mram_read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((__</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mram_ptr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void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mram_base_addr_A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mram_read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((__</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mram_ptr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void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mram_base_addr_B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vector_addition</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&gt;&gt; DIV);</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mram_write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(__</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mram_ptr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void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mram_base_addr_B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000000">
                    <a:lumMod val="50000"/>
                    <a:lumOff val="50000"/>
                  </a:srgbClr>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000000">
                  <a:lumMod val="50000"/>
                  <a:lumOff val="50000"/>
                </a:srgbClr>
              </a:solidFill>
              <a:effectLst/>
              <a:uLnTx/>
              <a:uFillTx/>
              <a:latin typeface="Roboto Mono"/>
              <a:ea typeface="Roboto Mono"/>
              <a:cs typeface="Roboto Mono"/>
              <a:sym typeface="Roboto Mono"/>
            </a:endParaRPr>
          </a:p>
        </p:txBody>
      </p:sp>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 </a:t>
                      </a:r>
                    </a:p>
                    <a:p>
                      <a:pPr algn="ctr"/>
                      <a:r>
                        <a:rPr lang="en-US" sz="1500" b="1" spc="-110" baseline="0" dirty="0">
                          <a:solidFill>
                            <a:schemeClr val="accent5"/>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Manage</a:t>
                      </a:r>
                    </a:p>
                    <a:p>
                      <a:pPr algn="ctr"/>
                      <a:r>
                        <a:rPr lang="en-US" sz="1500" b="1" spc="-110" baseline="0" dirty="0">
                          <a:solidFill>
                            <a:schemeClr val="accent5"/>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Orchestrate </a:t>
                      </a:r>
                      <a:br>
                        <a:rPr lang="en-US" sz="1500" b="1" spc="-110" baseline="0" dirty="0">
                          <a:solidFill>
                            <a:schemeClr val="accent5"/>
                          </a:solidFill>
                          <a:latin typeface="Avenir Next" panose="020B0503020202020204" pitchFamily="34" charset="0"/>
                        </a:rPr>
                      </a:b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48A75B91-A4E1-9F0F-2BB9-F1AF600158FA}"/>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Tree>
    <p:extLst>
      <p:ext uri="{BB962C8B-B14F-4D97-AF65-F5344CB8AC3E}">
        <p14:creationId xmlns:p14="http://schemas.microsoft.com/office/powerpoint/2010/main" val="2023495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 </a:t>
                      </a:r>
                    </a:p>
                    <a:p>
                      <a:pPr algn="ctr"/>
                      <a:r>
                        <a:rPr lang="en-US" sz="1500" b="1" spc="-110" baseline="0" dirty="0">
                          <a:solidFill>
                            <a:schemeClr val="accent5"/>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Manage</a:t>
                      </a:r>
                    </a:p>
                    <a:p>
                      <a:pPr algn="ctr"/>
                      <a:r>
                        <a:rPr lang="en-US" sz="1500" b="1" spc="-110" baseline="0" dirty="0">
                          <a:solidFill>
                            <a:schemeClr val="accent5"/>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Orchestrate </a:t>
                      </a:r>
                      <a:br>
                        <a:rPr lang="en-US" sz="1500" b="1" spc="-110" baseline="0" dirty="0">
                          <a:solidFill>
                            <a:schemeClr val="accent5"/>
                          </a:solidFill>
                          <a:latin typeface="Avenir Next" panose="020B0503020202020204" pitchFamily="34" charset="0"/>
                        </a:rPr>
                      </a:b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3"/>
                          </a:solidFill>
                          <a:latin typeface="Avenir Next" panose="020B0503020202020204" pitchFamily="34" charset="0"/>
                        </a:rPr>
                        <a:t>Just write </a:t>
                      </a:r>
                      <a:br>
                        <a:rPr lang="en-US" sz="1500" b="1" spc="-110" baseline="0" dirty="0">
                          <a:solidFill>
                            <a:schemeClr val="accent3"/>
                          </a:solidFill>
                          <a:latin typeface="Avenir Next" panose="020B0503020202020204" pitchFamily="34" charset="0"/>
                        </a:rPr>
                      </a:br>
                      <a:r>
                        <a:rPr lang="en-US" sz="1500" b="1" spc="-110" baseline="0" dirty="0">
                          <a:solidFill>
                            <a:schemeClr val="accent3"/>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5466396D-46F9-E5C4-471F-8EAF3266A08E}"/>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3" name="Rectangle 2">
            <a:extLst>
              <a:ext uri="{FF2B5EF4-FFF2-40B4-BE49-F238E27FC236}">
                <a16:creationId xmlns:a16="http://schemas.microsoft.com/office/drawing/2014/main" id="{BABEDF45-B06F-02A3-72B9-241C22981419}"/>
              </a:ext>
            </a:extLst>
          </p:cNvPr>
          <p:cNvSpPr/>
          <p:nvPr/>
        </p:nvSpPr>
        <p:spPr>
          <a:xfrm>
            <a:off x="7813966" y="1058173"/>
            <a:ext cx="1330034"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Goal:</a:t>
            </a:r>
          </a:p>
        </p:txBody>
      </p:sp>
      <p:sp>
        <p:nvSpPr>
          <p:cNvPr id="12" name="Rectangle 11">
            <a:extLst>
              <a:ext uri="{FF2B5EF4-FFF2-40B4-BE49-F238E27FC236}">
                <a16:creationId xmlns:a16="http://schemas.microsoft.com/office/drawing/2014/main" id="{80F0651B-F0B9-F979-931B-AF1FC8198758}"/>
              </a:ext>
            </a:extLst>
          </p:cNvPr>
          <p:cNvSpPr/>
          <p:nvPr/>
        </p:nvSpPr>
        <p:spPr>
          <a:xfrm>
            <a:off x="956681" y="3599123"/>
            <a:ext cx="7237604" cy="1646209"/>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Google Shape;150;p25">
            <a:extLst>
              <a:ext uri="{FF2B5EF4-FFF2-40B4-BE49-F238E27FC236}">
                <a16:creationId xmlns:a16="http://schemas.microsoft.com/office/drawing/2014/main" id="{34D2EBD3-4BA7-E0A3-BF13-EEF1A195E0E8}"/>
              </a:ext>
            </a:extLst>
          </p:cNvPr>
          <p:cNvSpPr txBox="1"/>
          <p:nvPr/>
        </p:nvSpPr>
        <p:spPr>
          <a:xfrm>
            <a:off x="968402" y="3549244"/>
            <a:ext cx="8520600" cy="1646209"/>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static</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void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vector_addition</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for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&lt;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3125707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Summary </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12668"/>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 </a:t>
                      </a:r>
                    </a:p>
                    <a:p>
                      <a:pPr algn="ctr"/>
                      <a:r>
                        <a:rPr lang="en-US" sz="1500" b="1" spc="-110" baseline="0" dirty="0">
                          <a:solidFill>
                            <a:schemeClr val="accent5"/>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Manage</a:t>
                      </a:r>
                    </a:p>
                    <a:p>
                      <a:pPr algn="ctr"/>
                      <a:r>
                        <a:rPr lang="en-US" sz="1500" b="1" spc="-110" baseline="0" dirty="0">
                          <a:solidFill>
                            <a:schemeClr val="accent5"/>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Orchestrate </a:t>
                      </a:r>
                      <a:br>
                        <a:rPr lang="en-US" sz="1500" b="1" spc="-110" baseline="0" dirty="0">
                          <a:solidFill>
                            <a:schemeClr val="accent5"/>
                          </a:solidFill>
                          <a:latin typeface="Avenir Next" panose="020B0503020202020204" pitchFamily="34" charset="0"/>
                        </a:rPr>
                      </a:b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3"/>
                          </a:solidFill>
                          <a:latin typeface="Avenir Next" panose="020B0503020202020204" pitchFamily="34" charset="0"/>
                        </a:rPr>
                        <a:t>Just write </a:t>
                      </a:r>
                      <a:br>
                        <a:rPr lang="en-US" sz="1500" b="1" spc="-110" baseline="0" dirty="0">
                          <a:solidFill>
                            <a:schemeClr val="accent3"/>
                          </a:solidFill>
                          <a:latin typeface="Avenir Next" panose="020B0503020202020204" pitchFamily="34" charset="0"/>
                        </a:rPr>
                      </a:br>
                      <a:r>
                        <a:rPr lang="en-US" sz="1500" b="1" spc="-110" baseline="0" dirty="0">
                          <a:solidFill>
                            <a:schemeClr val="accent3"/>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5466396D-46F9-E5C4-471F-8EAF3266A08E}"/>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3" name="Rectangle 2">
            <a:extLst>
              <a:ext uri="{FF2B5EF4-FFF2-40B4-BE49-F238E27FC236}">
                <a16:creationId xmlns:a16="http://schemas.microsoft.com/office/drawing/2014/main" id="{BABEDF45-B06F-02A3-72B9-241C22981419}"/>
              </a:ext>
            </a:extLst>
          </p:cNvPr>
          <p:cNvSpPr/>
          <p:nvPr/>
        </p:nvSpPr>
        <p:spPr>
          <a:xfrm>
            <a:off x="7813966" y="1058173"/>
            <a:ext cx="1330034"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Goal:</a:t>
            </a:r>
          </a:p>
        </p:txBody>
      </p:sp>
      <p:sp>
        <p:nvSpPr>
          <p:cNvPr id="12" name="Rectangle 11">
            <a:extLst>
              <a:ext uri="{FF2B5EF4-FFF2-40B4-BE49-F238E27FC236}">
                <a16:creationId xmlns:a16="http://schemas.microsoft.com/office/drawing/2014/main" id="{80F0651B-F0B9-F979-931B-AF1FC8198758}"/>
              </a:ext>
            </a:extLst>
          </p:cNvPr>
          <p:cNvSpPr/>
          <p:nvPr/>
        </p:nvSpPr>
        <p:spPr>
          <a:xfrm>
            <a:off x="956681" y="3599123"/>
            <a:ext cx="7237604" cy="1646209"/>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Google Shape;150;p25">
            <a:extLst>
              <a:ext uri="{FF2B5EF4-FFF2-40B4-BE49-F238E27FC236}">
                <a16:creationId xmlns:a16="http://schemas.microsoft.com/office/drawing/2014/main" id="{34D2EBD3-4BA7-E0A3-BF13-EEF1A195E0E8}"/>
              </a:ext>
            </a:extLst>
          </p:cNvPr>
          <p:cNvSpPr txBox="1"/>
          <p:nvPr/>
        </p:nvSpPr>
        <p:spPr>
          <a:xfrm>
            <a:off x="968402" y="3549244"/>
            <a:ext cx="8520600" cy="1646209"/>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static</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void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vector_addition</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for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&lt;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
        <p:nvSpPr>
          <p:cNvPr id="4" name="Rectangle 3">
            <a:extLst>
              <a:ext uri="{FF2B5EF4-FFF2-40B4-BE49-F238E27FC236}">
                <a16:creationId xmlns:a16="http://schemas.microsoft.com/office/drawing/2014/main" id="{0FC77280-CFFE-A234-825D-9C4D0CD0CD14}"/>
              </a:ext>
            </a:extLst>
          </p:cNvPr>
          <p:cNvSpPr/>
          <p:nvPr/>
        </p:nvSpPr>
        <p:spPr>
          <a:xfrm>
            <a:off x="0" y="1138844"/>
            <a:ext cx="9144000" cy="5203767"/>
          </a:xfrm>
          <a:prstGeom prst="rect">
            <a:avLst/>
          </a:prstGeom>
          <a:solidFill>
            <a:srgbClr val="FFFFF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5" name="Group 4">
            <a:extLst>
              <a:ext uri="{FF2B5EF4-FFF2-40B4-BE49-F238E27FC236}">
                <a16:creationId xmlns:a16="http://schemas.microsoft.com/office/drawing/2014/main" id="{2FAA5020-471E-820F-33DB-62D4554D1E84}"/>
              </a:ext>
            </a:extLst>
          </p:cNvPr>
          <p:cNvGrpSpPr/>
          <p:nvPr/>
        </p:nvGrpSpPr>
        <p:grpSpPr>
          <a:xfrm>
            <a:off x="371660" y="2369126"/>
            <a:ext cx="8400681" cy="2119749"/>
            <a:chOff x="371659" y="2946718"/>
            <a:chExt cx="8400681" cy="1171032"/>
          </a:xfrm>
        </p:grpSpPr>
        <p:sp>
          <p:nvSpPr>
            <p:cNvPr id="6" name="Rounded Rectangle 5">
              <a:extLst>
                <a:ext uri="{FF2B5EF4-FFF2-40B4-BE49-F238E27FC236}">
                  <a16:creationId xmlns:a16="http://schemas.microsoft.com/office/drawing/2014/main" id="{D69499D7-C6A1-8D14-6A0B-4C32858F363C}"/>
                </a:ext>
              </a:extLst>
            </p:cNvPr>
            <p:cNvSpPr/>
            <p:nvPr/>
          </p:nvSpPr>
          <p:spPr>
            <a:xfrm>
              <a:off x="371659" y="2946719"/>
              <a:ext cx="8400681" cy="1171031"/>
            </a:xfrm>
            <a:prstGeom prst="roundRect">
              <a:avLst>
                <a:gd name="adj" fmla="val 9020"/>
              </a:avLst>
            </a:prstGeom>
            <a:solidFill>
              <a:schemeClr val="bg1">
                <a:lumMod val="9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Programming the UPMEM system </a:t>
              </a:r>
              <a:b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leads to </a:t>
              </a:r>
              <a:r>
                <a:rPr kumimoji="0" lang="en-US" sz="2400" b="1" i="0" u="sng" strike="noStrike" kern="1200" cap="none" spc="0" normalizeH="0" baseline="0" noProof="0" dirty="0">
                  <a:ln>
                    <a:noFill/>
                  </a:ln>
                  <a:solidFill>
                    <a:srgbClr val="E06161"/>
                  </a:solidFill>
                  <a:effectLst/>
                  <a:uLnTx/>
                  <a:uFillTx/>
                  <a:latin typeface="Avenir Next" panose="020B0503020202020204" pitchFamily="34" charset="0"/>
                  <a:ea typeface="+mn-ea"/>
                  <a:cs typeface="+mn-cs"/>
                </a:rPr>
                <a:t>non-trivial effort </a:t>
              </a:r>
              <a: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 requires </a:t>
              </a:r>
              <a:b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br>
              <a:r>
                <a:rPr kumimoji="0" lang="en-US" sz="2400" b="1" i="0" u="sng" strike="noStrike" kern="1200" cap="none" spc="0" normalizeH="0" baseline="0" noProof="0" dirty="0">
                  <a:ln>
                    <a:noFill/>
                  </a:ln>
                  <a:solidFill>
                    <a:srgbClr val="E06161"/>
                  </a:solidFill>
                  <a:effectLst/>
                  <a:uLnTx/>
                  <a:uFillTx/>
                  <a:latin typeface="Avenir Next" panose="020B0503020202020204" pitchFamily="34" charset="0"/>
                  <a:ea typeface="+mn-ea"/>
                  <a:cs typeface="+mn-cs"/>
                </a:rPr>
                <a:t>knowledge</a:t>
              </a:r>
              <a: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 of the underlying hardware and </a:t>
              </a:r>
              <a:b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br>
              <a:r>
                <a:rPr kumimoji="0" lang="en-US" sz="2400" b="1" i="0" u="sng" strike="noStrike" kern="1200" cap="none" spc="0" normalizeH="0" baseline="0" noProof="0" dirty="0">
                  <a:ln>
                    <a:noFill/>
                  </a:ln>
                  <a:solidFill>
                    <a:srgbClr val="E06161"/>
                  </a:solidFill>
                  <a:effectLst/>
                  <a:uLnTx/>
                  <a:uFillTx/>
                  <a:latin typeface="Avenir Next" panose="020B0503020202020204" pitchFamily="34" charset="0"/>
                  <a:ea typeface="+mn-ea"/>
                  <a:cs typeface="+mn-cs"/>
                </a:rPr>
                <a:t>manual</a:t>
              </a:r>
              <a: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 fine-grained data movement handling</a:t>
              </a:r>
              <a:r>
                <a:rPr kumimoji="0" lang="en-US" sz="26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 </a:t>
              </a:r>
            </a:p>
          </p:txBody>
        </p:sp>
        <p:sp>
          <p:nvSpPr>
            <p:cNvPr id="9" name="TextBox 8">
              <a:extLst>
                <a:ext uri="{FF2B5EF4-FFF2-40B4-BE49-F238E27FC236}">
                  <a16:creationId xmlns:a16="http://schemas.microsoft.com/office/drawing/2014/main" id="{0003B0BD-CCA6-80E1-5096-B3DB66903942}"/>
                </a:ext>
              </a:extLst>
            </p:cNvPr>
            <p:cNvSpPr txBox="1"/>
            <p:nvPr/>
          </p:nvSpPr>
          <p:spPr>
            <a:xfrm rot="16200000">
              <a:off x="47189" y="3347568"/>
              <a:ext cx="1171032"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90000"/>
                    </a:srgbClr>
                  </a:solidFill>
                  <a:effectLst/>
                  <a:uLnTx/>
                  <a:uFillTx/>
                  <a:latin typeface="Avenir Next" panose="020B0503020202020204" pitchFamily="34" charset="0"/>
                  <a:ea typeface="+mn-ea"/>
                  <a:cs typeface="+mn-cs"/>
                </a:rPr>
                <a:t>Problem</a:t>
              </a:r>
            </a:p>
          </p:txBody>
        </p:sp>
      </p:grpSp>
    </p:spTree>
    <p:extLst>
      <p:ext uri="{BB962C8B-B14F-4D97-AF65-F5344CB8AC3E}">
        <p14:creationId xmlns:p14="http://schemas.microsoft.com/office/powerpoint/2010/main" val="1714741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6D87-696D-EBE3-B3FB-6E893454A93F}"/>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E7E9F7F1-2CCF-BFF6-A24D-8078A7448CD3}"/>
              </a:ext>
            </a:extLst>
          </p:cNvPr>
          <p:cNvSpPr>
            <a:spLocks noGrp="1"/>
          </p:cNvSpPr>
          <p:nvPr>
            <p:ph idx="1"/>
          </p:nvPr>
        </p:nvSpPr>
        <p:spPr>
          <a:xfrm>
            <a:off x="228600" y="1052736"/>
            <a:ext cx="8610600" cy="5123656"/>
          </a:xfrm>
        </p:spPr>
        <p:txBody>
          <a:bodyPr/>
          <a:lstStyle/>
          <a:p>
            <a:r>
              <a:rPr lang="en-US" b="0" i="0" dirty="0">
                <a:effectLst/>
                <a:latin typeface="Tahoma" panose="020B0604030504040204" pitchFamily="34" charset="0"/>
                <a:ea typeface="Tahoma" panose="020B0604030504040204" pitchFamily="34" charset="0"/>
                <a:cs typeface="Tahoma" panose="020B0604030504040204" pitchFamily="34" charset="0"/>
              </a:rPr>
              <a:t>Processing-Near-Memory Systems: Developments from </a:t>
            </a:r>
            <a:br>
              <a:rPr lang="en-US" b="0" i="0" dirty="0">
                <a:effectLst/>
                <a:latin typeface="Tahoma" panose="020B0604030504040204" pitchFamily="34" charset="0"/>
                <a:ea typeface="Tahoma" panose="020B0604030504040204" pitchFamily="34" charset="0"/>
                <a:cs typeface="Tahoma" panose="020B0604030504040204" pitchFamily="34" charset="0"/>
              </a:rPr>
            </a:br>
            <a:r>
              <a:rPr lang="en-US" b="0" i="0" dirty="0">
                <a:effectLst/>
                <a:latin typeface="Tahoma" panose="020B0604030504040204" pitchFamily="34" charset="0"/>
                <a:ea typeface="Tahoma" panose="020B0604030504040204" pitchFamily="34" charset="0"/>
                <a:cs typeface="Tahoma" panose="020B0604030504040204" pitchFamily="34" charset="0"/>
              </a:rPr>
              <a:t>Academia &amp; Industry</a:t>
            </a:r>
            <a:br>
              <a:rPr lang="en-US" sz="1200" b="0" i="0" dirty="0">
                <a:effectLst/>
                <a:latin typeface="Tahoma" panose="020B0604030504040204" pitchFamily="34" charset="0"/>
                <a:ea typeface="Tahoma" panose="020B0604030504040204" pitchFamily="34" charset="0"/>
                <a:cs typeface="Tahoma" panose="020B0604030504040204" pitchFamily="34" charset="0"/>
              </a:rPr>
            </a:br>
            <a:endParaRPr lang="en-US" sz="1200" b="0" i="0" dirty="0">
              <a:effectLst/>
              <a:latin typeface="Tahoma" panose="020B0604030504040204" pitchFamily="34" charset="0"/>
              <a:ea typeface="Tahoma" panose="020B0604030504040204" pitchFamily="34" charset="0"/>
              <a:cs typeface="Tahoma" panose="020B0604030504040204" pitchFamily="34" charset="0"/>
            </a:endParaRPr>
          </a:p>
          <a:p>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Programming Processing-Near-Memory Systems</a:t>
            </a:r>
            <a:b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Coffee Break</a:t>
            </a:r>
            <a:br>
              <a:rPr lang="en-US" sz="1200" dirty="0">
                <a:latin typeface="Tahoma" panose="020B0604030504040204" pitchFamily="34" charset="0"/>
                <a:ea typeface="Tahoma" panose="020B0604030504040204" pitchFamily="34" charset="0"/>
                <a:cs typeface="Tahoma" panose="020B0604030504040204" pitchFamily="34" charset="0"/>
              </a:rPr>
            </a:b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Processing-Using-Memory Systems for Bulk Bitwise Operations</a:t>
            </a:r>
            <a:br>
              <a:rPr lang="en-US" sz="1200" dirty="0">
                <a:latin typeface="Tahoma" panose="020B0604030504040204" pitchFamily="34" charset="0"/>
                <a:ea typeface="Tahoma" panose="020B0604030504040204" pitchFamily="34" charset="0"/>
                <a:cs typeface="Tahoma" panose="020B0604030504040204" pitchFamily="34" charset="0"/>
              </a:rPr>
            </a:b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b="1" dirty="0" err="1">
                <a:latin typeface="Tahoma" panose="020B0604030504040204" pitchFamily="34" charset="0"/>
                <a:ea typeface="Tahoma" panose="020B0604030504040204" pitchFamily="34" charset="0"/>
                <a:cs typeface="Tahoma" panose="020B0604030504040204" pitchFamily="34" charset="0"/>
              </a:rPr>
              <a:t>Ataberk</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Olgun</a:t>
            </a:r>
            <a:r>
              <a:rPr lang="en-US" b="1"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Infrastructure for Processing-Using-Memory Research</a:t>
            </a:r>
            <a:br>
              <a:rPr lang="en-US" sz="1200" dirty="0">
                <a:latin typeface="Tahoma" panose="020B0604030504040204" pitchFamily="34" charset="0"/>
                <a:ea typeface="Tahoma" panose="020B0604030504040204" pitchFamily="34" charset="0"/>
                <a:cs typeface="Tahoma" panose="020B0604030504040204" pitchFamily="34" charset="0"/>
              </a:rPr>
            </a:b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Invited Talk by Prof. John Kim: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Is it Memory-Centric or Communication-Centric?</a:t>
            </a:r>
          </a:p>
        </p:txBody>
      </p:sp>
      <p:sp>
        <p:nvSpPr>
          <p:cNvPr id="4" name="Slide Number Placeholder 3">
            <a:extLst>
              <a:ext uri="{FF2B5EF4-FFF2-40B4-BE49-F238E27FC236}">
                <a16:creationId xmlns:a16="http://schemas.microsoft.com/office/drawing/2014/main" id="{1718CF5E-3525-5BE8-7EE2-34D14BBC1C1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altLang="en-US" sz="1600" b="0" i="0" u="none" strike="noStrike" kern="1200" cap="none" spc="0" normalizeH="0" baseline="0" noProof="0" dirty="0">
                <a:ln>
                  <a:noFill/>
                </a:ln>
                <a:solidFill>
                  <a:srgbClr val="000000"/>
                </a:solidFill>
                <a:effectLst/>
                <a:uLnTx/>
                <a:uFillTx/>
                <a:latin typeface="Garamond" charset="0"/>
                <a:ea typeface="ＭＳ Ｐゴシック" charset="-128"/>
                <a:cs typeface="+mn-cs"/>
              </a:rPr>
            </a:b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600" b="0" i="0" u="none" strike="noStrike" kern="1200" cap="none" spc="0" normalizeH="0" baseline="0" noProof="0" dirty="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23316143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C1BA5-AC61-865D-2904-B285E38A606B}"/>
              </a:ext>
            </a:extLst>
          </p:cNvPr>
          <p:cNvSpPr>
            <a:spLocks noGrp="1"/>
          </p:cNvSpPr>
          <p:nvPr>
            <p:ph type="title"/>
          </p:nvPr>
        </p:nvSpPr>
        <p:spPr/>
        <p:txBody>
          <a:bodyPr>
            <a:normAutofit fontScale="90000"/>
          </a:bodyPr>
          <a:lstStyle/>
          <a:p>
            <a:r>
              <a:rPr lang="en-US" dirty="0"/>
              <a:t>Our Goal</a:t>
            </a:r>
          </a:p>
        </p:txBody>
      </p:sp>
      <p:grpSp>
        <p:nvGrpSpPr>
          <p:cNvPr id="4" name="Group 3">
            <a:extLst>
              <a:ext uri="{FF2B5EF4-FFF2-40B4-BE49-F238E27FC236}">
                <a16:creationId xmlns:a16="http://schemas.microsoft.com/office/drawing/2014/main" id="{5FC49494-6F01-2028-0FAA-7F3FCEE244A0}"/>
              </a:ext>
            </a:extLst>
          </p:cNvPr>
          <p:cNvGrpSpPr/>
          <p:nvPr/>
        </p:nvGrpSpPr>
        <p:grpSpPr>
          <a:xfrm>
            <a:off x="371660" y="2173777"/>
            <a:ext cx="8400681" cy="2510446"/>
            <a:chOff x="371659" y="2946718"/>
            <a:chExt cx="8400681" cy="1171032"/>
          </a:xfrm>
        </p:grpSpPr>
        <p:sp>
          <p:nvSpPr>
            <p:cNvPr id="5" name="Rounded Rectangle 4">
              <a:extLst>
                <a:ext uri="{FF2B5EF4-FFF2-40B4-BE49-F238E27FC236}">
                  <a16:creationId xmlns:a16="http://schemas.microsoft.com/office/drawing/2014/main" id="{0D75B343-D5F6-9AA4-3329-68C0BAF1536D}"/>
                </a:ext>
              </a:extLst>
            </p:cNvPr>
            <p:cNvSpPr/>
            <p:nvPr/>
          </p:nvSpPr>
          <p:spPr>
            <a:xfrm>
              <a:off x="371659" y="2946718"/>
              <a:ext cx="8400681" cy="1171031"/>
            </a:xfrm>
            <a:prstGeom prst="roundRect">
              <a:avLst>
                <a:gd name="adj" fmla="val 9020"/>
              </a:avLst>
            </a:prstGeom>
            <a:solidFill>
              <a:schemeClr val="bg1">
                <a:lumMod val="9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To </a:t>
              </a:r>
              <a:r>
                <a:rPr kumimoji="0" lang="en-US" sz="2400" b="1"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ease programmability for the UPMEM system</a:t>
              </a: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 </a:t>
              </a:r>
              <a:b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allowing a programmer to write </a:t>
              </a:r>
              <a:b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efficient PIM-friendly code </a:t>
              </a:r>
            </a:p>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without the need to </a:t>
              </a:r>
              <a:b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br>
              <a:r>
                <a:rPr kumimoji="0" lang="en-US" sz="2400" b="1" i="1"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explicitly manage hardware resources</a:t>
              </a:r>
            </a:p>
          </p:txBody>
        </p:sp>
        <p:sp>
          <p:nvSpPr>
            <p:cNvPr id="6" name="TextBox 5">
              <a:extLst>
                <a:ext uri="{FF2B5EF4-FFF2-40B4-BE49-F238E27FC236}">
                  <a16:creationId xmlns:a16="http://schemas.microsoft.com/office/drawing/2014/main" id="{7306F3A3-2E7F-0869-AC92-4E65E47CB703}"/>
                </a:ext>
              </a:extLst>
            </p:cNvPr>
            <p:cNvSpPr txBox="1"/>
            <p:nvPr/>
          </p:nvSpPr>
          <p:spPr>
            <a:xfrm rot="16200000">
              <a:off x="47189" y="3347568"/>
              <a:ext cx="1171032"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90000"/>
                    </a:srgbClr>
                  </a:solidFill>
                  <a:effectLst/>
                  <a:uLnTx/>
                  <a:uFillTx/>
                  <a:latin typeface="Avenir Next" panose="020B0503020202020204" pitchFamily="34" charset="0"/>
                  <a:ea typeface="+mn-ea"/>
                  <a:cs typeface="+mn-cs"/>
                </a:rPr>
                <a:t>Goal</a:t>
              </a:r>
            </a:p>
          </p:txBody>
        </p:sp>
      </p:grpSp>
    </p:spTree>
    <p:extLst>
      <p:ext uri="{BB962C8B-B14F-4D97-AF65-F5344CB8AC3E}">
        <p14:creationId xmlns:p14="http://schemas.microsoft.com/office/powerpoint/2010/main" val="3436307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D4C4-E51C-2593-1041-1AA6DDBC57E0}"/>
              </a:ext>
            </a:extLst>
          </p:cNvPr>
          <p:cNvSpPr>
            <a:spLocks noGrp="1"/>
          </p:cNvSpPr>
          <p:nvPr>
            <p:ph type="title"/>
          </p:nvPr>
        </p:nvSpPr>
        <p:spPr/>
        <p:txBody>
          <a:bodyPr>
            <a:normAutofit fontScale="90000"/>
          </a:bodyPr>
          <a:lstStyle/>
          <a:p>
            <a:r>
              <a:rPr lang="en-US" dirty="0"/>
              <a:t>Outline </a:t>
            </a:r>
          </a:p>
        </p:txBody>
      </p:sp>
      <p:grpSp>
        <p:nvGrpSpPr>
          <p:cNvPr id="7" name="Group 6">
            <a:extLst>
              <a:ext uri="{FF2B5EF4-FFF2-40B4-BE49-F238E27FC236}">
                <a16:creationId xmlns:a16="http://schemas.microsoft.com/office/drawing/2014/main" id="{90DEBC6E-A1A4-2ED9-9987-A9C2126CD204}"/>
              </a:ext>
            </a:extLst>
          </p:cNvPr>
          <p:cNvGrpSpPr/>
          <p:nvPr/>
        </p:nvGrpSpPr>
        <p:grpSpPr>
          <a:xfrm>
            <a:off x="175641" y="1885031"/>
            <a:ext cx="8779458" cy="566928"/>
            <a:chOff x="195531" y="1925988"/>
            <a:chExt cx="8779458" cy="839637"/>
          </a:xfrm>
        </p:grpSpPr>
        <p:sp>
          <p:nvSpPr>
            <p:cNvPr id="15" name="Rectangle 14">
              <a:extLst>
                <a:ext uri="{FF2B5EF4-FFF2-40B4-BE49-F238E27FC236}">
                  <a16:creationId xmlns:a16="http://schemas.microsoft.com/office/drawing/2014/main" id="{8FE7D02B-26BD-F1EA-1389-4D4BBA8F7A83}"/>
                </a:ext>
              </a:extLst>
            </p:cNvPr>
            <p:cNvSpPr/>
            <p:nvPr/>
          </p:nvSpPr>
          <p:spPr>
            <a:xfrm>
              <a:off x="195531" y="1925988"/>
              <a:ext cx="8779458" cy="839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The Programmability Barrier</a:t>
              </a:r>
            </a:p>
          </p:txBody>
        </p:sp>
        <p:sp>
          <p:nvSpPr>
            <p:cNvPr id="16" name="Rectangle 15">
              <a:extLst>
                <a:ext uri="{FF2B5EF4-FFF2-40B4-BE49-F238E27FC236}">
                  <a16:creationId xmlns:a16="http://schemas.microsoft.com/office/drawing/2014/main" id="{FCE5E462-7381-4422-9FBC-13DA7792B8F6}"/>
                </a:ext>
              </a:extLst>
            </p:cNvPr>
            <p:cNvSpPr/>
            <p:nvPr/>
          </p:nvSpPr>
          <p:spPr>
            <a:xfrm>
              <a:off x="195531" y="1925988"/>
              <a:ext cx="805133" cy="83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2</a:t>
              </a:r>
            </a:p>
          </p:txBody>
        </p:sp>
      </p:grpSp>
      <p:grpSp>
        <p:nvGrpSpPr>
          <p:cNvPr id="6" name="Group 5">
            <a:extLst>
              <a:ext uri="{FF2B5EF4-FFF2-40B4-BE49-F238E27FC236}">
                <a16:creationId xmlns:a16="http://schemas.microsoft.com/office/drawing/2014/main" id="{2090F3A8-B4BB-4C28-A0C4-448464364873}"/>
              </a:ext>
            </a:extLst>
          </p:cNvPr>
          <p:cNvGrpSpPr/>
          <p:nvPr/>
        </p:nvGrpSpPr>
        <p:grpSpPr>
          <a:xfrm>
            <a:off x="175641" y="1184583"/>
            <a:ext cx="8779458" cy="566928"/>
            <a:chOff x="195531" y="738418"/>
            <a:chExt cx="8779458" cy="839637"/>
          </a:xfrm>
        </p:grpSpPr>
        <p:sp>
          <p:nvSpPr>
            <p:cNvPr id="4" name="Rectangle 3">
              <a:extLst>
                <a:ext uri="{FF2B5EF4-FFF2-40B4-BE49-F238E27FC236}">
                  <a16:creationId xmlns:a16="http://schemas.microsoft.com/office/drawing/2014/main" id="{ACADE535-305D-32EE-C861-F5D6A1A6B0C7}"/>
                </a:ext>
              </a:extLst>
            </p:cNvPr>
            <p:cNvSpPr/>
            <p:nvPr/>
          </p:nvSpPr>
          <p:spPr>
            <a:xfrm>
              <a:off x="195531" y="738418"/>
              <a:ext cx="8779458" cy="839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Introduction</a:t>
              </a:r>
            </a:p>
          </p:txBody>
        </p:sp>
        <p:sp>
          <p:nvSpPr>
            <p:cNvPr id="13" name="Rectangle 12">
              <a:extLst>
                <a:ext uri="{FF2B5EF4-FFF2-40B4-BE49-F238E27FC236}">
                  <a16:creationId xmlns:a16="http://schemas.microsoft.com/office/drawing/2014/main" id="{653F3F42-9EF1-19C0-A0AB-DEB2864A7B48}"/>
                </a:ext>
              </a:extLst>
            </p:cNvPr>
            <p:cNvSpPr/>
            <p:nvPr/>
          </p:nvSpPr>
          <p:spPr>
            <a:xfrm>
              <a:off x="195531" y="738418"/>
              <a:ext cx="805133" cy="83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1</a:t>
              </a:r>
            </a:p>
          </p:txBody>
        </p:sp>
      </p:grpSp>
      <p:grpSp>
        <p:nvGrpSpPr>
          <p:cNvPr id="10" name="Group 9">
            <a:extLst>
              <a:ext uri="{FF2B5EF4-FFF2-40B4-BE49-F238E27FC236}">
                <a16:creationId xmlns:a16="http://schemas.microsoft.com/office/drawing/2014/main" id="{4676102E-EF4D-0639-061E-6A944D5D199B}"/>
              </a:ext>
            </a:extLst>
          </p:cNvPr>
          <p:cNvGrpSpPr/>
          <p:nvPr/>
        </p:nvGrpSpPr>
        <p:grpSpPr>
          <a:xfrm>
            <a:off x="175641" y="5816046"/>
            <a:ext cx="8779458" cy="566928"/>
            <a:chOff x="195531" y="5499623"/>
            <a:chExt cx="8779458" cy="841981"/>
          </a:xfrm>
        </p:grpSpPr>
        <p:sp>
          <p:nvSpPr>
            <p:cNvPr id="21" name="Rectangle 20">
              <a:extLst>
                <a:ext uri="{FF2B5EF4-FFF2-40B4-BE49-F238E27FC236}">
                  <a16:creationId xmlns:a16="http://schemas.microsoft.com/office/drawing/2014/main" id="{9C3003BF-CEE8-A4B9-9FDE-B80D4A9D6207}"/>
                </a:ext>
              </a:extLst>
            </p:cNvPr>
            <p:cNvSpPr/>
            <p:nvPr/>
          </p:nvSpPr>
          <p:spPr>
            <a:xfrm>
              <a:off x="195531" y="5499623"/>
              <a:ext cx="8779458" cy="839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Conclusion</a:t>
              </a:r>
              <a:endParaRPr kumimoji="0" lang="en-US" sz="32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endParaRPr>
            </a:p>
          </p:txBody>
        </p:sp>
        <p:sp>
          <p:nvSpPr>
            <p:cNvPr id="22" name="Rectangle 21">
              <a:extLst>
                <a:ext uri="{FF2B5EF4-FFF2-40B4-BE49-F238E27FC236}">
                  <a16:creationId xmlns:a16="http://schemas.microsoft.com/office/drawing/2014/main" id="{9F085121-370F-9324-C8B4-BF618AD17B8B}"/>
                </a:ext>
              </a:extLst>
            </p:cNvPr>
            <p:cNvSpPr/>
            <p:nvPr/>
          </p:nvSpPr>
          <p:spPr>
            <a:xfrm>
              <a:off x="195531" y="5501967"/>
              <a:ext cx="805133" cy="83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5</a:t>
              </a:r>
            </a:p>
          </p:txBody>
        </p:sp>
      </p:grpSp>
      <p:grpSp>
        <p:nvGrpSpPr>
          <p:cNvPr id="26" name="Group 25">
            <a:extLst>
              <a:ext uri="{FF2B5EF4-FFF2-40B4-BE49-F238E27FC236}">
                <a16:creationId xmlns:a16="http://schemas.microsoft.com/office/drawing/2014/main" id="{2DD31589-5764-8ECC-D997-18AA85D621E4}"/>
              </a:ext>
            </a:extLst>
          </p:cNvPr>
          <p:cNvGrpSpPr/>
          <p:nvPr/>
        </p:nvGrpSpPr>
        <p:grpSpPr>
          <a:xfrm>
            <a:off x="175641" y="2585479"/>
            <a:ext cx="8779458" cy="1485568"/>
            <a:chOff x="169011" y="2552569"/>
            <a:chExt cx="8779458" cy="1485568"/>
          </a:xfrm>
        </p:grpSpPr>
        <p:grpSp>
          <p:nvGrpSpPr>
            <p:cNvPr id="8" name="Group 7">
              <a:extLst>
                <a:ext uri="{FF2B5EF4-FFF2-40B4-BE49-F238E27FC236}">
                  <a16:creationId xmlns:a16="http://schemas.microsoft.com/office/drawing/2014/main" id="{61DCDCE7-4761-3C84-D526-3432F01C9182}"/>
                </a:ext>
              </a:extLst>
            </p:cNvPr>
            <p:cNvGrpSpPr/>
            <p:nvPr/>
          </p:nvGrpSpPr>
          <p:grpSpPr>
            <a:xfrm>
              <a:off x="169011" y="2552569"/>
              <a:ext cx="8779458" cy="566928"/>
              <a:chOff x="195531" y="3113558"/>
              <a:chExt cx="8779458" cy="839637"/>
            </a:xfrm>
          </p:grpSpPr>
          <p:sp>
            <p:nvSpPr>
              <p:cNvPr id="17" name="Rectangle 16">
                <a:extLst>
                  <a:ext uri="{FF2B5EF4-FFF2-40B4-BE49-F238E27FC236}">
                    <a16:creationId xmlns:a16="http://schemas.microsoft.com/office/drawing/2014/main" id="{4DBB2CB2-9850-0BD4-D3E1-C2FC0D472C78}"/>
                  </a:ext>
                </a:extLst>
              </p:cNvPr>
              <p:cNvSpPr/>
              <p:nvPr/>
            </p:nvSpPr>
            <p:spPr>
              <a:xfrm>
                <a:off x="195531" y="3113558"/>
                <a:ext cx="8779458" cy="839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SimplePIM Overview</a:t>
                </a:r>
              </a:p>
            </p:txBody>
          </p:sp>
          <p:sp>
            <p:nvSpPr>
              <p:cNvPr id="18" name="Rectangle 17">
                <a:extLst>
                  <a:ext uri="{FF2B5EF4-FFF2-40B4-BE49-F238E27FC236}">
                    <a16:creationId xmlns:a16="http://schemas.microsoft.com/office/drawing/2014/main" id="{8C900421-EF67-FB19-A9B1-37BF44714058}"/>
                  </a:ext>
                </a:extLst>
              </p:cNvPr>
              <p:cNvSpPr/>
              <p:nvPr/>
            </p:nvSpPr>
            <p:spPr>
              <a:xfrm>
                <a:off x="195531" y="3113558"/>
                <a:ext cx="805133" cy="83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3</a:t>
                </a:r>
              </a:p>
            </p:txBody>
          </p:sp>
        </p:grpSp>
        <p:grpSp>
          <p:nvGrpSpPr>
            <p:cNvPr id="14" name="Group 13">
              <a:extLst>
                <a:ext uri="{FF2B5EF4-FFF2-40B4-BE49-F238E27FC236}">
                  <a16:creationId xmlns:a16="http://schemas.microsoft.com/office/drawing/2014/main" id="{97A2FEE7-AFD5-9E63-124A-58231601687A}"/>
                </a:ext>
              </a:extLst>
            </p:cNvPr>
            <p:cNvGrpSpPr/>
            <p:nvPr/>
          </p:nvGrpSpPr>
          <p:grpSpPr>
            <a:xfrm>
              <a:off x="791737" y="3199087"/>
              <a:ext cx="8156732" cy="839050"/>
              <a:chOff x="791737" y="3597923"/>
              <a:chExt cx="8156732" cy="839050"/>
            </a:xfrm>
          </p:grpSpPr>
          <p:sp>
            <p:nvSpPr>
              <p:cNvPr id="3" name="Rectangle 2">
                <a:extLst>
                  <a:ext uri="{FF2B5EF4-FFF2-40B4-BE49-F238E27FC236}">
                    <a16:creationId xmlns:a16="http://schemas.microsoft.com/office/drawing/2014/main" id="{7F3F0F0F-A8CE-34EB-96BB-71BDDAE7F28B}"/>
                  </a:ext>
                </a:extLst>
              </p:cNvPr>
              <p:cNvSpPr/>
              <p:nvPr/>
            </p:nvSpPr>
            <p:spPr>
              <a:xfrm>
                <a:off x="791737" y="3597923"/>
                <a:ext cx="8156732" cy="383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Management, Communication &amp; Processing Interfaces</a:t>
                </a:r>
              </a:p>
            </p:txBody>
          </p:sp>
          <p:sp>
            <p:nvSpPr>
              <p:cNvPr id="12" name="Rectangle 11">
                <a:extLst>
                  <a:ext uri="{FF2B5EF4-FFF2-40B4-BE49-F238E27FC236}">
                    <a16:creationId xmlns:a16="http://schemas.microsoft.com/office/drawing/2014/main" id="{4F9FECA1-6D36-058A-D658-74C21D1D2124}"/>
                  </a:ext>
                </a:extLst>
              </p:cNvPr>
              <p:cNvSpPr/>
              <p:nvPr/>
            </p:nvSpPr>
            <p:spPr>
              <a:xfrm>
                <a:off x="791737" y="4053935"/>
                <a:ext cx="8156732" cy="383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Evaluation Results</a:t>
                </a:r>
              </a:p>
            </p:txBody>
          </p:sp>
        </p:grpSp>
      </p:grpSp>
      <p:grpSp>
        <p:nvGrpSpPr>
          <p:cNvPr id="27" name="Group 26">
            <a:extLst>
              <a:ext uri="{FF2B5EF4-FFF2-40B4-BE49-F238E27FC236}">
                <a16:creationId xmlns:a16="http://schemas.microsoft.com/office/drawing/2014/main" id="{FE2AC8CD-501C-6924-02D2-50E5C59F46DE}"/>
              </a:ext>
            </a:extLst>
          </p:cNvPr>
          <p:cNvGrpSpPr/>
          <p:nvPr/>
        </p:nvGrpSpPr>
        <p:grpSpPr>
          <a:xfrm>
            <a:off x="175641" y="4204567"/>
            <a:ext cx="8779458" cy="1477959"/>
            <a:chOff x="182271" y="4184307"/>
            <a:chExt cx="8779458" cy="1477959"/>
          </a:xfrm>
        </p:grpSpPr>
        <p:grpSp>
          <p:nvGrpSpPr>
            <p:cNvPr id="9" name="Group 8">
              <a:extLst>
                <a:ext uri="{FF2B5EF4-FFF2-40B4-BE49-F238E27FC236}">
                  <a16:creationId xmlns:a16="http://schemas.microsoft.com/office/drawing/2014/main" id="{DC77978C-A38D-AE48-82D5-A584B21DFDE1}"/>
                </a:ext>
              </a:extLst>
            </p:cNvPr>
            <p:cNvGrpSpPr/>
            <p:nvPr/>
          </p:nvGrpSpPr>
          <p:grpSpPr>
            <a:xfrm>
              <a:off x="182271" y="4184307"/>
              <a:ext cx="8779458" cy="566928"/>
              <a:chOff x="195531" y="4301128"/>
              <a:chExt cx="8779458" cy="839637"/>
            </a:xfrm>
          </p:grpSpPr>
          <p:sp>
            <p:nvSpPr>
              <p:cNvPr id="19" name="Rectangle 18">
                <a:extLst>
                  <a:ext uri="{FF2B5EF4-FFF2-40B4-BE49-F238E27FC236}">
                    <a16:creationId xmlns:a16="http://schemas.microsoft.com/office/drawing/2014/main" id="{F9A27C2F-2D89-2F24-F834-00EF07229740}"/>
                  </a:ext>
                </a:extLst>
              </p:cNvPr>
              <p:cNvSpPr/>
              <p:nvPr/>
            </p:nvSpPr>
            <p:spPr>
              <a:xfrm>
                <a:off x="195531" y="4301128"/>
                <a:ext cx="8779458" cy="839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DaPPA Overview</a:t>
                </a:r>
                <a:endParaRPr kumimoji="0" lang="en-US" sz="32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endParaRPr>
              </a:p>
            </p:txBody>
          </p:sp>
          <p:sp>
            <p:nvSpPr>
              <p:cNvPr id="20" name="Rectangle 19">
                <a:extLst>
                  <a:ext uri="{FF2B5EF4-FFF2-40B4-BE49-F238E27FC236}">
                    <a16:creationId xmlns:a16="http://schemas.microsoft.com/office/drawing/2014/main" id="{0555AF01-60D5-5731-8B85-8BA490198263}"/>
                  </a:ext>
                </a:extLst>
              </p:cNvPr>
              <p:cNvSpPr/>
              <p:nvPr/>
            </p:nvSpPr>
            <p:spPr>
              <a:xfrm>
                <a:off x="195531" y="4301128"/>
                <a:ext cx="805133" cy="83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4</a:t>
                </a:r>
              </a:p>
            </p:txBody>
          </p:sp>
        </p:grpSp>
        <p:grpSp>
          <p:nvGrpSpPr>
            <p:cNvPr id="23" name="Group 22">
              <a:extLst>
                <a:ext uri="{FF2B5EF4-FFF2-40B4-BE49-F238E27FC236}">
                  <a16:creationId xmlns:a16="http://schemas.microsoft.com/office/drawing/2014/main" id="{822D5770-4454-3779-9713-61CAB37CB8E0}"/>
                </a:ext>
              </a:extLst>
            </p:cNvPr>
            <p:cNvGrpSpPr/>
            <p:nvPr/>
          </p:nvGrpSpPr>
          <p:grpSpPr>
            <a:xfrm>
              <a:off x="804997" y="4823216"/>
              <a:ext cx="8156732" cy="839050"/>
              <a:chOff x="791737" y="3597923"/>
              <a:chExt cx="8156732" cy="839050"/>
            </a:xfrm>
          </p:grpSpPr>
          <p:sp>
            <p:nvSpPr>
              <p:cNvPr id="24" name="Rectangle 23">
                <a:extLst>
                  <a:ext uri="{FF2B5EF4-FFF2-40B4-BE49-F238E27FC236}">
                    <a16:creationId xmlns:a16="http://schemas.microsoft.com/office/drawing/2014/main" id="{184B40B0-6CFE-F75F-E348-3BA642E03D5D}"/>
                  </a:ext>
                </a:extLst>
              </p:cNvPr>
              <p:cNvSpPr/>
              <p:nvPr/>
            </p:nvSpPr>
            <p:spPr>
              <a:xfrm>
                <a:off x="791737" y="3597923"/>
                <a:ext cx="8156732" cy="383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DaPPA Main Components</a:t>
                </a:r>
              </a:p>
            </p:txBody>
          </p:sp>
          <p:sp>
            <p:nvSpPr>
              <p:cNvPr id="25" name="Rectangle 24">
                <a:extLst>
                  <a:ext uri="{FF2B5EF4-FFF2-40B4-BE49-F238E27FC236}">
                    <a16:creationId xmlns:a16="http://schemas.microsoft.com/office/drawing/2014/main" id="{C82B5BC7-8EAB-8E3E-5AC7-79D53E82101F}"/>
                  </a:ext>
                </a:extLst>
              </p:cNvPr>
              <p:cNvSpPr/>
              <p:nvPr/>
            </p:nvSpPr>
            <p:spPr>
              <a:xfrm>
                <a:off x="791737" y="4053935"/>
                <a:ext cx="8156732" cy="383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Evaluation Results</a:t>
                </a:r>
              </a:p>
            </p:txBody>
          </p:sp>
        </p:grpSp>
      </p:grpSp>
    </p:spTree>
    <p:extLst>
      <p:ext uri="{BB962C8B-B14F-4D97-AF65-F5344CB8AC3E}">
        <p14:creationId xmlns:p14="http://schemas.microsoft.com/office/powerpoint/2010/main" val="913926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2414F-AEF5-0897-32D4-16F2CF4A0B04}"/>
              </a:ext>
            </a:extLst>
          </p:cNvPr>
          <p:cNvSpPr>
            <a:spLocks noGrp="1"/>
          </p:cNvSpPr>
          <p:nvPr>
            <p:ph idx="1"/>
          </p:nvPr>
        </p:nvSpPr>
        <p:spPr/>
        <p:txBody>
          <a:bodyPr/>
          <a:lstStyle/>
          <a:p>
            <a:r>
              <a:rPr lang="en-US" sz="2000" b="0" i="0" dirty="0" err="1">
                <a:solidFill>
                  <a:srgbClr val="000000"/>
                </a:solidFill>
                <a:effectLst/>
              </a:rPr>
              <a:t>Jinfan</a:t>
            </a:r>
            <a:r>
              <a:rPr lang="en-US" sz="2000" b="0" i="0" dirty="0">
                <a:solidFill>
                  <a:srgbClr val="000000"/>
                </a:solidFill>
                <a:effectLst/>
              </a:rPr>
              <a:t> Chen, Juan Gómez-Luna, Izzat El Hajj, </a:t>
            </a:r>
            <a:r>
              <a:rPr lang="en-US" sz="2000" b="0" i="0" dirty="0" err="1">
                <a:solidFill>
                  <a:srgbClr val="000000"/>
                </a:solidFill>
                <a:effectLst/>
              </a:rPr>
              <a:t>Yuxin</a:t>
            </a:r>
            <a:r>
              <a:rPr lang="en-US" sz="2000" b="0" i="0" dirty="0">
                <a:solidFill>
                  <a:srgbClr val="000000"/>
                </a:solidFill>
                <a:effectLst/>
              </a:rPr>
              <a:t> Guo, and Onur Mutlu,</a:t>
            </a:r>
            <a:br>
              <a:rPr lang="en-US" sz="2000" b="0" i="0" dirty="0">
                <a:solidFill>
                  <a:srgbClr val="000000"/>
                </a:solidFill>
                <a:effectLst/>
              </a:rPr>
            </a:br>
            <a:r>
              <a:rPr lang="en-US" sz="2000" b="1" i="0" dirty="0">
                <a:solidFill>
                  <a:schemeClr val="accent5"/>
                </a:solidFill>
                <a:effectLst/>
                <a:hlinkClick r:id="rId3">
                  <a:extLst>
                    <a:ext uri="{A12FA001-AC4F-418D-AE19-62706E023703}">
                      <ahyp:hlinkClr xmlns:ahyp="http://schemas.microsoft.com/office/drawing/2018/hyperlinkcolor" val="tx"/>
                    </a:ext>
                  </a:extLst>
                </a:hlinkClick>
              </a:rPr>
              <a:t>"SimplePIM: A Software Framework for Productive and Efficient Processing in Memory"</a:t>
            </a:r>
            <a:br>
              <a:rPr lang="en-US" sz="2000" b="0" i="0" dirty="0">
                <a:solidFill>
                  <a:srgbClr val="000000"/>
                </a:solidFill>
                <a:effectLst/>
              </a:rPr>
            </a:br>
            <a:r>
              <a:rPr lang="en-US" sz="2000" b="0" i="1" dirty="0">
                <a:solidFill>
                  <a:srgbClr val="000000"/>
                </a:solidFill>
                <a:effectLst/>
              </a:rPr>
              <a:t>Proceedings of the </a:t>
            </a:r>
            <a:r>
              <a:rPr lang="en-US" sz="2000" b="0" i="1" dirty="0">
                <a:solidFill>
                  <a:schemeClr val="accent4"/>
                </a:solidFill>
                <a:effectLst/>
                <a:hlinkClick r:id="rId4">
                  <a:extLst>
                    <a:ext uri="{A12FA001-AC4F-418D-AE19-62706E023703}">
                      <ahyp:hlinkClr xmlns:ahyp="http://schemas.microsoft.com/office/drawing/2018/hyperlinkcolor" val="tx"/>
                    </a:ext>
                  </a:extLst>
                </a:hlinkClick>
              </a:rPr>
              <a:t>32nd International Conference on Parallel Architectures and Compilation Techniques</a:t>
            </a:r>
            <a:r>
              <a:rPr lang="en-US" sz="2000" b="0" i="1" dirty="0">
                <a:solidFill>
                  <a:schemeClr val="accent4"/>
                </a:solidFill>
                <a:effectLst/>
              </a:rPr>
              <a:t> </a:t>
            </a:r>
            <a:r>
              <a:rPr lang="en-US" sz="2000" b="0" i="1" dirty="0">
                <a:solidFill>
                  <a:srgbClr val="000000"/>
                </a:solidFill>
                <a:effectLst/>
              </a:rPr>
              <a:t>(</a:t>
            </a:r>
            <a:r>
              <a:rPr lang="en-US" sz="2000" b="1" i="1" dirty="0">
                <a:solidFill>
                  <a:srgbClr val="000000"/>
                </a:solidFill>
                <a:effectLst/>
              </a:rPr>
              <a:t>PACT</a:t>
            </a:r>
            <a:r>
              <a:rPr lang="en-US" sz="2000" b="0" i="1" dirty="0">
                <a:solidFill>
                  <a:srgbClr val="000000"/>
                </a:solidFill>
                <a:effectLst/>
              </a:rPr>
              <a:t>)</a:t>
            </a:r>
            <a:r>
              <a:rPr lang="en-US" sz="2000" b="0" i="0" dirty="0">
                <a:solidFill>
                  <a:srgbClr val="000000"/>
                </a:solidFill>
                <a:effectLst/>
              </a:rPr>
              <a:t>, </a:t>
            </a:r>
            <a:br>
              <a:rPr lang="en-US" sz="2000" b="0" i="0" dirty="0">
                <a:solidFill>
                  <a:srgbClr val="000000"/>
                </a:solidFill>
                <a:effectLst/>
              </a:rPr>
            </a:br>
            <a:r>
              <a:rPr lang="en-US" sz="2000" b="0" i="0" dirty="0">
                <a:solidFill>
                  <a:srgbClr val="000000"/>
                </a:solidFill>
                <a:effectLst/>
              </a:rPr>
              <a:t>Vienna, Austria, October 2023.</a:t>
            </a:r>
            <a:br>
              <a:rPr lang="en-US" sz="2000" b="0" i="0" dirty="0">
                <a:solidFill>
                  <a:srgbClr val="000000"/>
                </a:solidFill>
                <a:effectLst/>
              </a:rPr>
            </a:br>
            <a:r>
              <a:rPr lang="en-US" sz="2000" b="0" i="0" dirty="0">
                <a:solidFill>
                  <a:srgbClr val="000000"/>
                </a:solidFill>
                <a:effectLst/>
              </a:rPr>
              <a:t>[</a:t>
            </a:r>
            <a:r>
              <a:rPr lang="en-US" sz="2000" b="0" i="0" dirty="0">
                <a:solidFill>
                  <a:schemeClr val="accent4"/>
                </a:solidFill>
                <a:effectLst/>
                <a:hlinkClick r:id="rId5">
                  <a:extLst>
                    <a:ext uri="{A12FA001-AC4F-418D-AE19-62706E023703}">
                      <ahyp:hlinkClr xmlns:ahyp="http://schemas.microsoft.com/office/drawing/2018/hyperlinkcolor" val="tx"/>
                    </a:ext>
                  </a:extLst>
                </a:hlinkClick>
              </a:rPr>
              <a:t>Slides (pptx)</a:t>
            </a:r>
            <a:r>
              <a:rPr lang="en-US" sz="2000" b="0" i="0" dirty="0">
                <a:solidFill>
                  <a:schemeClr val="accent4"/>
                </a:solidFill>
                <a:effectLst/>
              </a:rPr>
              <a:t> </a:t>
            </a:r>
            <a:r>
              <a:rPr lang="en-US" sz="2000" b="0" i="0" dirty="0">
                <a:solidFill>
                  <a:schemeClr val="accent4"/>
                </a:solidFill>
                <a:effectLst/>
                <a:hlinkClick r:id="rId6">
                  <a:extLst>
                    <a:ext uri="{A12FA001-AC4F-418D-AE19-62706E023703}">
                      <ahyp:hlinkClr xmlns:ahyp="http://schemas.microsoft.com/office/drawing/2018/hyperlinkcolor" val="tx"/>
                    </a:ext>
                  </a:extLst>
                </a:hlinkClick>
              </a:rPr>
              <a:t>(pdf)</a:t>
            </a:r>
            <a:r>
              <a:rPr lang="en-US" sz="2000" b="0" i="0" dirty="0">
                <a:effectLst/>
              </a:rPr>
              <a:t>]</a:t>
            </a:r>
            <a:br>
              <a:rPr lang="en-US" sz="2000" b="0" i="0" dirty="0">
                <a:solidFill>
                  <a:srgbClr val="000000"/>
                </a:solidFill>
                <a:effectLst/>
              </a:rPr>
            </a:br>
            <a:r>
              <a:rPr lang="en-US" sz="2000" b="0" i="0" dirty="0">
                <a:solidFill>
                  <a:srgbClr val="000000"/>
                </a:solidFill>
                <a:effectLst/>
              </a:rPr>
              <a:t>[</a:t>
            </a:r>
            <a:r>
              <a:rPr lang="en-US" sz="2000" b="0" i="0" dirty="0">
                <a:solidFill>
                  <a:schemeClr val="accent4"/>
                </a:solidFill>
                <a:effectLst/>
                <a:hlinkClick r:id="rId7">
                  <a:extLst>
                    <a:ext uri="{A12FA001-AC4F-418D-AE19-62706E023703}">
                      <ahyp:hlinkClr xmlns:ahyp="http://schemas.microsoft.com/office/drawing/2018/hyperlinkcolor" val="tx"/>
                    </a:ext>
                  </a:extLst>
                </a:hlinkClick>
              </a:rPr>
              <a:t>SimplePIM Source Code</a:t>
            </a:r>
            <a:r>
              <a:rPr lang="en-US" sz="2000" b="0" i="0" dirty="0">
                <a:solidFill>
                  <a:srgbClr val="000000"/>
                </a:solidFill>
                <a:effectLst/>
              </a:rPr>
              <a:t>]</a:t>
            </a:r>
          </a:p>
          <a:p>
            <a:endParaRPr lang="en-US" dirty="0"/>
          </a:p>
        </p:txBody>
      </p:sp>
      <p:sp>
        <p:nvSpPr>
          <p:cNvPr id="6" name="Title 1">
            <a:extLst>
              <a:ext uri="{FF2B5EF4-FFF2-40B4-BE49-F238E27FC236}">
                <a16:creationId xmlns:a16="http://schemas.microsoft.com/office/drawing/2014/main" id="{5A0455A9-43D1-15E1-4ECF-0B924B5CBC8D}"/>
              </a:ext>
            </a:extLst>
          </p:cNvPr>
          <p:cNvSpPr>
            <a:spLocks noGrp="1"/>
          </p:cNvSpPr>
          <p:nvPr>
            <p:ph type="title"/>
          </p:nvPr>
        </p:nvSpPr>
        <p:spPr>
          <a:xfrm>
            <a:off x="169011" y="132334"/>
            <a:ext cx="8894602" cy="925840"/>
          </a:xfrm>
        </p:spPr>
        <p:txBody>
          <a:bodyPr>
            <a:noAutofit/>
          </a:bodyPr>
          <a:lstStyle/>
          <a:p>
            <a:r>
              <a:rPr lang="en-US" sz="3600" dirty="0"/>
              <a:t>SimplePIM: </a:t>
            </a:r>
            <a:br>
              <a:rPr lang="en-US" sz="3600" dirty="0"/>
            </a:br>
            <a:r>
              <a:rPr lang="en-US" sz="1800" dirty="0"/>
              <a:t>A Software Framework for Productive and Efficient Processing in Memory</a:t>
            </a:r>
            <a:endParaRPr lang="en-US" sz="2800" dirty="0"/>
          </a:p>
        </p:txBody>
      </p:sp>
      <p:pic>
        <p:nvPicPr>
          <p:cNvPr id="8" name="Picture 7">
            <a:extLst>
              <a:ext uri="{FF2B5EF4-FFF2-40B4-BE49-F238E27FC236}">
                <a16:creationId xmlns:a16="http://schemas.microsoft.com/office/drawing/2014/main" id="{D7D39F56-137C-FD72-B9F2-138E940074AC}"/>
              </a:ext>
            </a:extLst>
          </p:cNvPr>
          <p:cNvPicPr>
            <a:picLocks noChangeAspect="1"/>
          </p:cNvPicPr>
          <p:nvPr/>
        </p:nvPicPr>
        <p:blipFill rotWithShape="1">
          <a:blip r:embed="rId8"/>
          <a:srcRect l="3443" t="33338" r="6313"/>
          <a:stretch/>
        </p:blipFill>
        <p:spPr>
          <a:xfrm>
            <a:off x="406539" y="4076638"/>
            <a:ext cx="8330921" cy="1922717"/>
          </a:xfrm>
          <a:prstGeom prst="rect">
            <a:avLst/>
          </a:prstGeom>
          <a:solidFill>
            <a:schemeClr val="accent4"/>
          </a:solidFill>
        </p:spPr>
      </p:pic>
    </p:spTree>
    <p:extLst>
      <p:ext uri="{BB962C8B-B14F-4D97-AF65-F5344CB8AC3E}">
        <p14:creationId xmlns:p14="http://schemas.microsoft.com/office/powerpoint/2010/main" val="2226402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EE7E5-BA02-EB49-B7A9-49BFA3F9D9F1}"/>
              </a:ext>
            </a:extLst>
          </p:cNvPr>
          <p:cNvSpPr>
            <a:spLocks noGrp="1"/>
          </p:cNvSpPr>
          <p:nvPr>
            <p:ph idx="1"/>
          </p:nvPr>
        </p:nvSpPr>
        <p:spPr>
          <a:xfrm>
            <a:off x="169011" y="1327342"/>
            <a:ext cx="8894602" cy="1265945"/>
          </a:xfrm>
        </p:spPr>
        <p:txBody>
          <a:bodyPr>
            <a:normAutofit/>
          </a:bodyPr>
          <a:lstStyle/>
          <a:p>
            <a:pPr marL="0" indent="0" algn="ctr">
              <a:buNone/>
            </a:pPr>
            <a:r>
              <a:rPr lang="en-US" dirty="0"/>
              <a:t>SimplePIM provides </a:t>
            </a:r>
            <a:r>
              <a:rPr lang="en-US" dirty="0">
                <a:solidFill>
                  <a:schemeClr val="accent4"/>
                </a:solidFill>
              </a:rPr>
              <a:t>standard abstractions </a:t>
            </a:r>
            <a:r>
              <a:rPr lang="en-US" dirty="0"/>
              <a:t>to </a:t>
            </a:r>
            <a:br>
              <a:rPr lang="en-US" dirty="0"/>
            </a:br>
            <a:r>
              <a:rPr lang="en-US" dirty="0">
                <a:solidFill>
                  <a:schemeClr val="accent4"/>
                </a:solidFill>
              </a:rPr>
              <a:t>build</a:t>
            </a:r>
            <a:r>
              <a:rPr lang="en-US" dirty="0"/>
              <a:t> and </a:t>
            </a:r>
            <a:r>
              <a:rPr lang="en-US" dirty="0">
                <a:solidFill>
                  <a:schemeClr val="accent4"/>
                </a:solidFill>
              </a:rPr>
              <a:t>deploy</a:t>
            </a:r>
            <a:r>
              <a:rPr lang="en-US" dirty="0"/>
              <a:t> applications on PIM systems</a:t>
            </a:r>
            <a:br>
              <a:rPr lang="en-US" dirty="0"/>
            </a:br>
            <a:endParaRPr lang="en-US" dirty="0"/>
          </a:p>
          <a:p>
            <a:pPr lvl="2"/>
            <a:endParaRPr lang="en-US" dirty="0"/>
          </a:p>
          <a:p>
            <a:pPr lvl="2"/>
            <a:endParaRPr lang="en-US" dirty="0"/>
          </a:p>
          <a:p>
            <a:pPr lvl="2"/>
            <a:endParaRPr lang="en-US" dirty="0"/>
          </a:p>
          <a:p>
            <a:pPr lvl="2"/>
            <a:endParaRPr lang="en-US" dirty="0"/>
          </a:p>
          <a:p>
            <a:pPr lvl="2"/>
            <a:endParaRPr lang="en-US" dirty="0"/>
          </a:p>
          <a:p>
            <a:pPr marL="914400" lvl="2" indent="0">
              <a:buNone/>
            </a:pPr>
            <a:endParaRPr lang="en-US" dirty="0"/>
          </a:p>
          <a:p>
            <a:pPr marL="914400" lvl="2" indent="0">
              <a:buNone/>
            </a:pPr>
            <a:endParaRPr lang="en-US" dirty="0"/>
          </a:p>
          <a:p>
            <a:pPr marL="914400" lvl="2" indent="0">
              <a:buNone/>
            </a:pPr>
            <a:endParaRPr lang="en-US" dirty="0"/>
          </a:p>
        </p:txBody>
      </p:sp>
      <p:sp>
        <p:nvSpPr>
          <p:cNvPr id="8" name="Title 1">
            <a:extLst>
              <a:ext uri="{FF2B5EF4-FFF2-40B4-BE49-F238E27FC236}">
                <a16:creationId xmlns:a16="http://schemas.microsoft.com/office/drawing/2014/main" id="{D19F24BC-69D3-BB17-4BA2-0F0B2BA6C254}"/>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Overview </a:t>
            </a:r>
          </a:p>
        </p:txBody>
      </p:sp>
      <p:grpSp>
        <p:nvGrpSpPr>
          <p:cNvPr id="16" name="Group 15">
            <a:extLst>
              <a:ext uri="{FF2B5EF4-FFF2-40B4-BE49-F238E27FC236}">
                <a16:creationId xmlns:a16="http://schemas.microsoft.com/office/drawing/2014/main" id="{CD8172AB-8E8F-64F5-5B62-DF7A4F4CD1FD}"/>
              </a:ext>
            </a:extLst>
          </p:cNvPr>
          <p:cNvGrpSpPr/>
          <p:nvPr/>
        </p:nvGrpSpPr>
        <p:grpSpPr>
          <a:xfrm>
            <a:off x="76268" y="2652571"/>
            <a:ext cx="8805672" cy="1015663"/>
            <a:chOff x="80387" y="2371858"/>
            <a:chExt cx="6912495" cy="1015663"/>
          </a:xfrm>
        </p:grpSpPr>
        <p:sp>
          <p:nvSpPr>
            <p:cNvPr id="9" name="TextBox 8">
              <a:extLst>
                <a:ext uri="{FF2B5EF4-FFF2-40B4-BE49-F238E27FC236}">
                  <a16:creationId xmlns:a16="http://schemas.microsoft.com/office/drawing/2014/main" id="{A13B68D7-9F6B-A606-0CD1-5BD15E185E11}"/>
                </a:ext>
              </a:extLst>
            </p:cNvPr>
            <p:cNvSpPr txBox="1"/>
            <p:nvPr/>
          </p:nvSpPr>
          <p:spPr>
            <a:xfrm>
              <a:off x="80387" y="2371858"/>
              <a:ext cx="5327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Gill Sans MT"/>
                </a:rPr>
                <a:t>1</a:t>
              </a:r>
            </a:p>
          </p:txBody>
        </p:sp>
        <p:sp>
          <p:nvSpPr>
            <p:cNvPr id="11" name="TextBox 10">
              <a:extLst>
                <a:ext uri="{FF2B5EF4-FFF2-40B4-BE49-F238E27FC236}">
                  <a16:creationId xmlns:a16="http://schemas.microsoft.com/office/drawing/2014/main" id="{611FF784-C57F-5A60-4EBA-CC2B159B455E}"/>
                </a:ext>
              </a:extLst>
            </p:cNvPr>
            <p:cNvSpPr txBox="1"/>
            <p:nvPr/>
          </p:nvSpPr>
          <p:spPr>
            <a:xfrm>
              <a:off x="346755" y="2402635"/>
              <a:ext cx="6646127" cy="954107"/>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Management interface </a:t>
              </a:r>
              <a:br>
                <a:rPr kumimoji="0" lang="en-US" sz="3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Metadata for PIM-resident arrays</a:t>
              </a:r>
              <a:endPar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endParaRPr>
            </a:p>
          </p:txBody>
        </p:sp>
      </p:grpSp>
      <p:grpSp>
        <p:nvGrpSpPr>
          <p:cNvPr id="17" name="Group 16">
            <a:extLst>
              <a:ext uri="{FF2B5EF4-FFF2-40B4-BE49-F238E27FC236}">
                <a16:creationId xmlns:a16="http://schemas.microsoft.com/office/drawing/2014/main" id="{3C9E06B2-B790-1436-6826-1841D05C701F}"/>
              </a:ext>
            </a:extLst>
          </p:cNvPr>
          <p:cNvGrpSpPr/>
          <p:nvPr/>
        </p:nvGrpSpPr>
        <p:grpSpPr>
          <a:xfrm>
            <a:off x="76268" y="3756025"/>
            <a:ext cx="9072040" cy="1015663"/>
            <a:chOff x="80387" y="3359193"/>
            <a:chExt cx="9072040" cy="1015663"/>
          </a:xfrm>
        </p:grpSpPr>
        <p:sp>
          <p:nvSpPr>
            <p:cNvPr id="12" name="TextBox 11">
              <a:extLst>
                <a:ext uri="{FF2B5EF4-FFF2-40B4-BE49-F238E27FC236}">
                  <a16:creationId xmlns:a16="http://schemas.microsoft.com/office/drawing/2014/main" id="{AB29576B-3CB7-346F-E77B-2E796DD2DB70}"/>
                </a:ext>
              </a:extLst>
            </p:cNvPr>
            <p:cNvSpPr txBox="1"/>
            <p:nvPr/>
          </p:nvSpPr>
          <p:spPr>
            <a:xfrm>
              <a:off x="80387" y="3359193"/>
              <a:ext cx="5327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Gill Sans MT"/>
                </a:rPr>
                <a:t>2</a:t>
              </a:r>
            </a:p>
          </p:txBody>
        </p:sp>
        <p:sp>
          <p:nvSpPr>
            <p:cNvPr id="13" name="TextBox 12">
              <a:extLst>
                <a:ext uri="{FF2B5EF4-FFF2-40B4-BE49-F238E27FC236}">
                  <a16:creationId xmlns:a16="http://schemas.microsoft.com/office/drawing/2014/main" id="{F5584464-427C-9DA5-8EB6-66FE159C19B7}"/>
                </a:ext>
              </a:extLst>
            </p:cNvPr>
            <p:cNvSpPr txBox="1"/>
            <p:nvPr/>
          </p:nvSpPr>
          <p:spPr>
            <a:xfrm>
              <a:off x="346755" y="3389970"/>
              <a:ext cx="8805672" cy="954107"/>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Communication interface </a:t>
              </a:r>
              <a:br>
                <a:rPr kumimoji="0" lang="en-US" sz="3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Abstractions for host-PIM and PIM-PIM communication</a:t>
              </a:r>
              <a:endPar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endParaRPr>
            </a:p>
          </p:txBody>
        </p:sp>
      </p:grpSp>
      <p:grpSp>
        <p:nvGrpSpPr>
          <p:cNvPr id="18" name="Group 17">
            <a:extLst>
              <a:ext uri="{FF2B5EF4-FFF2-40B4-BE49-F238E27FC236}">
                <a16:creationId xmlns:a16="http://schemas.microsoft.com/office/drawing/2014/main" id="{600F0519-8F49-98FF-F7BF-A8F6F39B6F9F}"/>
              </a:ext>
            </a:extLst>
          </p:cNvPr>
          <p:cNvGrpSpPr/>
          <p:nvPr/>
        </p:nvGrpSpPr>
        <p:grpSpPr>
          <a:xfrm>
            <a:off x="76268" y="4859478"/>
            <a:ext cx="9071850" cy="1015663"/>
            <a:chOff x="80387" y="4313300"/>
            <a:chExt cx="9071850" cy="1015663"/>
          </a:xfrm>
        </p:grpSpPr>
        <p:sp>
          <p:nvSpPr>
            <p:cNvPr id="14" name="TextBox 13">
              <a:extLst>
                <a:ext uri="{FF2B5EF4-FFF2-40B4-BE49-F238E27FC236}">
                  <a16:creationId xmlns:a16="http://schemas.microsoft.com/office/drawing/2014/main" id="{49EAA445-A521-57E4-95FC-9D01BC2D10B9}"/>
                </a:ext>
              </a:extLst>
            </p:cNvPr>
            <p:cNvSpPr txBox="1"/>
            <p:nvPr/>
          </p:nvSpPr>
          <p:spPr>
            <a:xfrm>
              <a:off x="80387" y="4313300"/>
              <a:ext cx="5327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Gill Sans MT"/>
                </a:rPr>
                <a:t>3</a:t>
              </a:r>
            </a:p>
          </p:txBody>
        </p:sp>
        <p:sp>
          <p:nvSpPr>
            <p:cNvPr id="15" name="TextBox 14">
              <a:extLst>
                <a:ext uri="{FF2B5EF4-FFF2-40B4-BE49-F238E27FC236}">
                  <a16:creationId xmlns:a16="http://schemas.microsoft.com/office/drawing/2014/main" id="{A08FF93E-9AC7-6222-F582-FCD6ACA1BD77}"/>
                </a:ext>
              </a:extLst>
            </p:cNvPr>
            <p:cNvSpPr txBox="1"/>
            <p:nvPr/>
          </p:nvSpPr>
          <p:spPr>
            <a:xfrm>
              <a:off x="346755" y="4344077"/>
              <a:ext cx="8805482" cy="954107"/>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Processing interface </a:t>
              </a:r>
              <a:br>
                <a:rPr kumimoji="0" lang="en-US" sz="3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Iterators (</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map</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reduce</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zip</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to implement workloads</a:t>
              </a:r>
              <a:endPar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endParaRPr>
            </a:p>
          </p:txBody>
        </p:sp>
      </p:grpSp>
    </p:spTree>
    <p:extLst>
      <p:ext uri="{BB962C8B-B14F-4D97-AF65-F5344CB8AC3E}">
        <p14:creationId xmlns:p14="http://schemas.microsoft.com/office/powerpoint/2010/main" val="232554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EE7E5-BA02-EB49-B7A9-49BFA3F9D9F1}"/>
              </a:ext>
            </a:extLst>
          </p:cNvPr>
          <p:cNvSpPr>
            <a:spLocks noGrp="1"/>
          </p:cNvSpPr>
          <p:nvPr>
            <p:ph idx="1"/>
          </p:nvPr>
        </p:nvSpPr>
        <p:spPr>
          <a:xfrm>
            <a:off x="57500" y="1298834"/>
            <a:ext cx="9287223" cy="4931143"/>
          </a:xfrm>
        </p:spPr>
        <p:txBody>
          <a:bodyPr>
            <a:normAutofit/>
          </a:bodyPr>
          <a:lstStyle/>
          <a:p>
            <a:r>
              <a:rPr lang="en-US" sz="2400" b="1" dirty="0"/>
              <a:t>Metadata for PIM-resident arrays</a:t>
            </a:r>
          </a:p>
          <a:p>
            <a:pPr lvl="1"/>
            <a:r>
              <a:rPr lang="en-US" sz="2200" dirty="0" err="1">
                <a:latin typeface="Courier" pitchFamily="2" charset="0"/>
              </a:rPr>
              <a:t>array_meta_data_t</a:t>
            </a:r>
            <a:r>
              <a:rPr lang="en-US" sz="2200" dirty="0"/>
              <a:t> describes a PIM-resident array</a:t>
            </a:r>
          </a:p>
          <a:p>
            <a:pPr lvl="1"/>
            <a:r>
              <a:rPr lang="en-US" sz="2200" dirty="0" err="1">
                <a:latin typeface="Courier" pitchFamily="2" charset="0"/>
              </a:rPr>
              <a:t>simple_pim_management_t</a:t>
            </a:r>
            <a:r>
              <a:rPr lang="en-US" sz="2200" dirty="0"/>
              <a:t> for managing PIM-resident arrays</a:t>
            </a:r>
          </a:p>
          <a:p>
            <a:endParaRPr lang="en-US" sz="2400" dirty="0">
              <a:latin typeface="Courier" pitchFamily="2" charset="0"/>
            </a:endParaRPr>
          </a:p>
          <a:p>
            <a:r>
              <a:rPr lang="en-US" sz="2400" b="1" dirty="0">
                <a:latin typeface="Courier New" panose="02070309020205020404" pitchFamily="49" charset="0"/>
                <a:cs typeface="Courier New" panose="02070309020205020404" pitchFamily="49" charset="0"/>
              </a:rPr>
              <a:t>lookup</a:t>
            </a:r>
            <a:r>
              <a:rPr lang="en-US" sz="2400" dirty="0"/>
              <a:t>: Retrieves all relevant information of an array</a:t>
            </a:r>
          </a:p>
          <a:p>
            <a:pPr lvl="1"/>
            <a:endParaRPr lang="en-US" dirty="0"/>
          </a:p>
          <a:p>
            <a:pPr lvl="1"/>
            <a:endParaRPr lang="en-US" dirty="0"/>
          </a:p>
          <a:p>
            <a:r>
              <a:rPr lang="en-US" sz="2400" b="1" dirty="0">
                <a:latin typeface="Courier New" panose="02070309020205020404" pitchFamily="49" charset="0"/>
                <a:cs typeface="Courier New" panose="02070309020205020404" pitchFamily="49" charset="0"/>
              </a:rPr>
              <a:t>register</a:t>
            </a:r>
            <a:r>
              <a:rPr lang="en-US" sz="2400" dirty="0"/>
              <a:t>: Registers the metadata of an array</a:t>
            </a:r>
          </a:p>
          <a:p>
            <a:pPr lvl="1"/>
            <a:endParaRPr lang="en-US" dirty="0">
              <a:latin typeface="Courier" pitchFamily="2" charset="0"/>
            </a:endParaRPr>
          </a:p>
          <a:p>
            <a:pPr lvl="1"/>
            <a:endParaRPr lang="en-US" dirty="0">
              <a:latin typeface="Courier" pitchFamily="2" charset="0"/>
            </a:endParaRPr>
          </a:p>
          <a:p>
            <a:r>
              <a:rPr lang="en-US" sz="2400" b="1" dirty="0">
                <a:latin typeface="Courier New" panose="02070309020205020404" pitchFamily="49" charset="0"/>
                <a:cs typeface="Courier New" panose="02070309020205020404" pitchFamily="49" charset="0"/>
              </a:rPr>
              <a:t>free</a:t>
            </a:r>
            <a:r>
              <a:rPr lang="en-US" sz="2400" dirty="0"/>
              <a:t>: Removes the metadata of an array</a:t>
            </a:r>
          </a:p>
        </p:txBody>
      </p:sp>
      <p:sp>
        <p:nvSpPr>
          <p:cNvPr id="4" name="TextBox 3">
            <a:extLst>
              <a:ext uri="{FF2B5EF4-FFF2-40B4-BE49-F238E27FC236}">
                <a16:creationId xmlns:a16="http://schemas.microsoft.com/office/drawing/2014/main" id="{F09C3F08-C4AB-DA45-A1F2-B0108CE085F7}"/>
              </a:ext>
            </a:extLst>
          </p:cNvPr>
          <p:cNvSpPr txBox="1"/>
          <p:nvPr/>
        </p:nvSpPr>
        <p:spPr>
          <a:xfrm>
            <a:off x="217112" y="5847252"/>
            <a:ext cx="8798400" cy="307777"/>
          </a:xfrm>
          <a:prstGeom prst="rect">
            <a:avLst/>
          </a:prstGeom>
          <a:solidFill>
            <a:schemeClr val="accent4">
              <a:lumMod val="20000"/>
              <a:lumOff val="80000"/>
            </a:schemeClr>
          </a:solidFill>
          <a:ln w="19050">
            <a:solidFill>
              <a:schemeClr val="accent4"/>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simple_pim_array_free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5" name="TextBox 4">
            <a:extLst>
              <a:ext uri="{FF2B5EF4-FFF2-40B4-BE49-F238E27FC236}">
                <a16:creationId xmlns:a16="http://schemas.microsoft.com/office/drawing/2014/main" id="{10C317E4-5009-7440-A36C-FC9F38D36CF8}"/>
              </a:ext>
            </a:extLst>
          </p:cNvPr>
          <p:cNvSpPr txBox="1"/>
          <p:nvPr/>
        </p:nvSpPr>
        <p:spPr>
          <a:xfrm>
            <a:off x="217112" y="3360500"/>
            <a:ext cx="8798400" cy="523220"/>
          </a:xfrm>
          <a:prstGeom prst="rect">
            <a:avLst/>
          </a:prstGeom>
          <a:solidFill>
            <a:schemeClr val="accent4">
              <a:lumMod val="20000"/>
              <a:lumOff val="80000"/>
            </a:schemeClr>
          </a:solidFill>
          <a:ln w="19050">
            <a:solidFill>
              <a:schemeClr val="accent4"/>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array_meta_data_t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simple_pim_array_lookup</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6" name="TextBox 5">
            <a:extLst>
              <a:ext uri="{FF2B5EF4-FFF2-40B4-BE49-F238E27FC236}">
                <a16:creationId xmlns:a16="http://schemas.microsoft.com/office/drawing/2014/main" id="{F994AF0D-6D75-754B-A2CA-3A722F0423A8}"/>
              </a:ext>
            </a:extLst>
          </p:cNvPr>
          <p:cNvSpPr txBox="1"/>
          <p:nvPr/>
        </p:nvSpPr>
        <p:spPr>
          <a:xfrm>
            <a:off x="217112" y="4641350"/>
            <a:ext cx="8798400" cy="523220"/>
          </a:xfrm>
          <a:prstGeom prst="rect">
            <a:avLst/>
          </a:prstGeom>
          <a:solidFill>
            <a:schemeClr val="accent4">
              <a:lumMod val="20000"/>
              <a:lumOff val="80000"/>
            </a:schemeClr>
          </a:solidFill>
          <a:ln w="19050">
            <a:solidFill>
              <a:schemeClr val="accent4"/>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simple_pim_array_register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array_meta_data_t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meta_data</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9" name="Title 1">
            <a:extLst>
              <a:ext uri="{FF2B5EF4-FFF2-40B4-BE49-F238E27FC236}">
                <a16:creationId xmlns:a16="http://schemas.microsoft.com/office/drawing/2014/main" id="{A8DF6653-080A-C49B-5879-BBB8F6449551}"/>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Management Interface  </a:t>
            </a:r>
          </a:p>
        </p:txBody>
      </p:sp>
    </p:spTree>
    <p:extLst>
      <p:ext uri="{BB962C8B-B14F-4D97-AF65-F5344CB8AC3E}">
        <p14:creationId xmlns:p14="http://schemas.microsoft.com/office/powerpoint/2010/main" val="230757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SimplePIM Host-to-CPU Broadcast</a:t>
            </a:r>
          </a:p>
          <a:p>
            <a:pPr lvl="1"/>
            <a:r>
              <a:rPr lang="en-US" dirty="0"/>
              <a:t>Transfers a host array to all PIM cores in the system</a:t>
            </a:r>
          </a:p>
        </p:txBody>
      </p:sp>
      <p:pic>
        <p:nvPicPr>
          <p:cNvPr id="7" name="Picture 6">
            <a:extLst>
              <a:ext uri="{FF2B5EF4-FFF2-40B4-BE49-F238E27FC236}">
                <a16:creationId xmlns:a16="http://schemas.microsoft.com/office/drawing/2014/main" id="{2061DB10-4938-D349-8D1D-7F22410B5A32}"/>
              </a:ext>
            </a:extLst>
          </p:cNvPr>
          <p:cNvPicPr>
            <a:picLocks noChangeAspect="1"/>
          </p:cNvPicPr>
          <p:nvPr/>
        </p:nvPicPr>
        <p:blipFill>
          <a:blip r:embed="rId2"/>
          <a:stretch>
            <a:fillRect/>
          </a:stretch>
        </p:blipFill>
        <p:spPr>
          <a:xfrm>
            <a:off x="72000" y="3468648"/>
            <a:ext cx="9000000" cy="1977632"/>
          </a:xfrm>
          <a:prstGeom prst="rect">
            <a:avLst/>
          </a:prstGeom>
        </p:spPr>
      </p:pic>
      <p:sp>
        <p:nvSpPr>
          <p:cNvPr id="14" name="TextBox 13">
            <a:extLst>
              <a:ext uri="{FF2B5EF4-FFF2-40B4-BE49-F238E27FC236}">
                <a16:creationId xmlns:a16="http://schemas.microsoft.com/office/drawing/2014/main" id="{7201AC8F-8FCD-474B-B84E-6B78B5022269}"/>
              </a:ext>
            </a:extLst>
          </p:cNvPr>
          <p:cNvSpPr txBox="1"/>
          <p:nvPr/>
        </p:nvSpPr>
        <p:spPr>
          <a:xfrm>
            <a:off x="160624" y="2271140"/>
            <a:ext cx="8798400" cy="523220"/>
          </a:xfrm>
          <a:prstGeom prst="rect">
            <a:avLst/>
          </a:prstGeom>
          <a:solidFill>
            <a:schemeClr val="accent5">
              <a:lumMod val="20000"/>
              <a:lumOff val="80000"/>
            </a:schemeClr>
          </a:solidFill>
          <a:ln w="19050">
            <a:solidFill>
              <a:schemeClr val="accent5"/>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simple_pim_array_broadcast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arr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uint64_t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len</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uint32_t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type_size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6" name="Title 1">
            <a:extLst>
              <a:ext uri="{FF2B5EF4-FFF2-40B4-BE49-F238E27FC236}">
                <a16:creationId xmlns:a16="http://schemas.microsoft.com/office/drawing/2014/main" id="{946FE94F-1C1E-BDD4-D693-E7D43B090E29}"/>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Communication Interface (I)</a:t>
            </a:r>
          </a:p>
        </p:txBody>
      </p:sp>
    </p:spTree>
    <p:extLst>
      <p:ext uri="{BB962C8B-B14F-4D97-AF65-F5344CB8AC3E}">
        <p14:creationId xmlns:p14="http://schemas.microsoft.com/office/powerpoint/2010/main" val="20268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a:xfrm>
            <a:off x="160624" y="1231927"/>
            <a:ext cx="8894602" cy="4931143"/>
          </a:xfrm>
        </p:spPr>
        <p:txBody>
          <a:bodyPr/>
          <a:lstStyle/>
          <a:p>
            <a:r>
              <a:rPr lang="en-US" b="1" dirty="0"/>
              <a:t>Host-to-PIM SimplePIM Scatter</a:t>
            </a:r>
          </a:p>
          <a:p>
            <a:pPr lvl="1"/>
            <a:r>
              <a:rPr lang="en-US" dirty="0"/>
              <a:t>Distributes an array to PIM DRAM banks </a:t>
            </a:r>
          </a:p>
          <a:p>
            <a:pPr lvl="1"/>
            <a:endParaRPr lang="en-US" dirty="0"/>
          </a:p>
          <a:p>
            <a:pPr lvl="1"/>
            <a:endParaRPr lang="en-US" dirty="0"/>
          </a:p>
          <a:p>
            <a:r>
              <a:rPr lang="en-US" b="1" dirty="0"/>
              <a:t>Host-to-PIM SimplePIM Gather</a:t>
            </a:r>
          </a:p>
          <a:p>
            <a:pPr lvl="1"/>
            <a:r>
              <a:rPr lang="en-US" dirty="0"/>
              <a:t>Collects portions of an array from PIM DRAM banks</a:t>
            </a:r>
          </a:p>
        </p:txBody>
      </p:sp>
      <p:pic>
        <p:nvPicPr>
          <p:cNvPr id="5" name="Picture 4">
            <a:extLst>
              <a:ext uri="{FF2B5EF4-FFF2-40B4-BE49-F238E27FC236}">
                <a16:creationId xmlns:a16="http://schemas.microsoft.com/office/drawing/2014/main" id="{4F152B86-C5A8-F242-BFD2-0100426426E8}"/>
              </a:ext>
            </a:extLst>
          </p:cNvPr>
          <p:cNvPicPr>
            <a:picLocks noChangeAspect="1"/>
          </p:cNvPicPr>
          <p:nvPr/>
        </p:nvPicPr>
        <p:blipFill>
          <a:blip r:embed="rId2"/>
          <a:stretch>
            <a:fillRect/>
          </a:stretch>
        </p:blipFill>
        <p:spPr>
          <a:xfrm>
            <a:off x="72000" y="4286049"/>
            <a:ext cx="9000000" cy="2098814"/>
          </a:xfrm>
          <a:prstGeom prst="rect">
            <a:avLst/>
          </a:prstGeom>
        </p:spPr>
      </p:pic>
      <p:sp>
        <p:nvSpPr>
          <p:cNvPr id="6" name="TextBox 5">
            <a:extLst>
              <a:ext uri="{FF2B5EF4-FFF2-40B4-BE49-F238E27FC236}">
                <a16:creationId xmlns:a16="http://schemas.microsoft.com/office/drawing/2014/main" id="{82D1F3FD-888B-5045-B43B-CB33CB16E2E3}"/>
              </a:ext>
            </a:extLst>
          </p:cNvPr>
          <p:cNvSpPr txBox="1"/>
          <p:nvPr/>
        </p:nvSpPr>
        <p:spPr>
          <a:xfrm>
            <a:off x="143850" y="3761901"/>
            <a:ext cx="8798400" cy="523220"/>
          </a:xfrm>
          <a:prstGeom prst="rect">
            <a:avLst/>
          </a:prstGeom>
          <a:solidFill>
            <a:schemeClr val="accent5">
              <a:lumMod val="20000"/>
              <a:lumOff val="80000"/>
            </a:schemeClr>
          </a:solidFill>
          <a:ln w="19050">
            <a:solidFill>
              <a:schemeClr val="accent5"/>
            </a:solidFill>
            <a:prstDash val="sys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simple_pim_array_gather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7" name="TextBox 6">
            <a:extLst>
              <a:ext uri="{FF2B5EF4-FFF2-40B4-BE49-F238E27FC236}">
                <a16:creationId xmlns:a16="http://schemas.microsoft.com/office/drawing/2014/main" id="{B8DB069A-6206-8246-966F-BDDF2021B373}"/>
              </a:ext>
            </a:extLst>
          </p:cNvPr>
          <p:cNvSpPr txBox="1"/>
          <p:nvPr/>
        </p:nvSpPr>
        <p:spPr>
          <a:xfrm>
            <a:off x="143850" y="2156518"/>
            <a:ext cx="8798400" cy="523220"/>
          </a:xfrm>
          <a:prstGeom prst="rect">
            <a:avLst/>
          </a:prstGeom>
          <a:solidFill>
            <a:schemeClr val="accent5">
              <a:lumMod val="20000"/>
              <a:lumOff val="80000"/>
            </a:schemeClr>
          </a:solidFill>
          <a:ln w="19050">
            <a:solidFill>
              <a:schemeClr val="accent5"/>
            </a:solidFill>
            <a:prstDash val="sys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simple_pim_array_scatter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arr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uint64_t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len</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uint32_t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type_size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9" name="Title 1">
            <a:extLst>
              <a:ext uri="{FF2B5EF4-FFF2-40B4-BE49-F238E27FC236}">
                <a16:creationId xmlns:a16="http://schemas.microsoft.com/office/drawing/2014/main" id="{CF6E7225-04D7-657D-D06F-BD0A276045AA}"/>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Communication Interface (II)</a:t>
            </a:r>
          </a:p>
        </p:txBody>
      </p:sp>
    </p:spTree>
    <p:extLst>
      <p:ext uri="{BB962C8B-B14F-4D97-AF65-F5344CB8AC3E}">
        <p14:creationId xmlns:p14="http://schemas.microsoft.com/office/powerpoint/2010/main" val="283339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PIM-to-PIM Communication: </a:t>
            </a:r>
            <a:r>
              <a:rPr lang="en-US" b="1" dirty="0" err="1"/>
              <a:t>AllReduce</a:t>
            </a:r>
            <a:endParaRPr lang="en-US" b="1" dirty="0"/>
          </a:p>
          <a:p>
            <a:pPr lvl="1"/>
            <a:r>
              <a:rPr lang="en-US" dirty="0"/>
              <a:t>Used for algorithm synchronization</a:t>
            </a:r>
          </a:p>
          <a:p>
            <a:pPr lvl="1"/>
            <a:r>
              <a:rPr lang="en-US" dirty="0"/>
              <a:t>The programmer specifies an accumulative function</a:t>
            </a:r>
          </a:p>
        </p:txBody>
      </p:sp>
      <p:pic>
        <p:nvPicPr>
          <p:cNvPr id="5" name="Picture 4">
            <a:extLst>
              <a:ext uri="{FF2B5EF4-FFF2-40B4-BE49-F238E27FC236}">
                <a16:creationId xmlns:a16="http://schemas.microsoft.com/office/drawing/2014/main" id="{CAE69BA3-FC22-FF49-A5B6-6B3983CAD1A8}"/>
              </a:ext>
            </a:extLst>
          </p:cNvPr>
          <p:cNvPicPr>
            <a:picLocks noChangeAspect="1"/>
          </p:cNvPicPr>
          <p:nvPr/>
        </p:nvPicPr>
        <p:blipFill>
          <a:blip r:embed="rId2"/>
          <a:stretch>
            <a:fillRect/>
          </a:stretch>
        </p:blipFill>
        <p:spPr>
          <a:xfrm>
            <a:off x="72000" y="3578990"/>
            <a:ext cx="9000000" cy="2241106"/>
          </a:xfrm>
          <a:prstGeom prst="rect">
            <a:avLst/>
          </a:prstGeom>
        </p:spPr>
      </p:pic>
      <p:sp>
        <p:nvSpPr>
          <p:cNvPr id="6" name="TextBox 5">
            <a:extLst>
              <a:ext uri="{FF2B5EF4-FFF2-40B4-BE49-F238E27FC236}">
                <a16:creationId xmlns:a16="http://schemas.microsoft.com/office/drawing/2014/main" id="{16A3C55E-80FF-8B40-8925-660F378238D5}"/>
              </a:ext>
            </a:extLst>
          </p:cNvPr>
          <p:cNvSpPr txBox="1"/>
          <p:nvPr/>
        </p:nvSpPr>
        <p:spPr>
          <a:xfrm>
            <a:off x="172800" y="2673830"/>
            <a:ext cx="8798400" cy="523220"/>
          </a:xfrm>
          <a:prstGeom prst="rect">
            <a:avLst/>
          </a:prstGeom>
          <a:solidFill>
            <a:schemeClr val="accent5">
              <a:lumMod val="20000"/>
              <a:lumOff val="80000"/>
            </a:schemeClr>
          </a:solidFill>
          <a:ln w="19050">
            <a:solidFill>
              <a:schemeClr val="accent5"/>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simple_pim_array_allreduce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handle_t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handle,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8" name="Title 1">
            <a:extLst>
              <a:ext uri="{FF2B5EF4-FFF2-40B4-BE49-F238E27FC236}">
                <a16:creationId xmlns:a16="http://schemas.microsoft.com/office/drawing/2014/main" id="{7A128A2F-E02E-059E-7FC4-003BEC4182D0}"/>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Communication Interface (III)</a:t>
            </a:r>
          </a:p>
        </p:txBody>
      </p:sp>
    </p:spTree>
    <p:extLst>
      <p:ext uri="{BB962C8B-B14F-4D97-AF65-F5344CB8AC3E}">
        <p14:creationId xmlns:p14="http://schemas.microsoft.com/office/powerpoint/2010/main" val="30217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PIM-to-PIM Communication: </a:t>
            </a:r>
            <a:r>
              <a:rPr lang="en-US" b="1" dirty="0" err="1"/>
              <a:t>AllGather</a:t>
            </a:r>
            <a:endParaRPr lang="en-US" b="1" dirty="0"/>
          </a:p>
          <a:p>
            <a:pPr lvl="1"/>
            <a:r>
              <a:rPr lang="en-US" dirty="0"/>
              <a:t>Combines array pieces and distributes the complete array to all PIM cores</a:t>
            </a:r>
          </a:p>
        </p:txBody>
      </p:sp>
      <p:pic>
        <p:nvPicPr>
          <p:cNvPr id="5" name="Picture 4">
            <a:extLst>
              <a:ext uri="{FF2B5EF4-FFF2-40B4-BE49-F238E27FC236}">
                <a16:creationId xmlns:a16="http://schemas.microsoft.com/office/drawing/2014/main" id="{8B854130-EF36-4146-9976-0A355A63F71A}"/>
              </a:ext>
            </a:extLst>
          </p:cNvPr>
          <p:cNvPicPr>
            <a:picLocks noChangeAspect="1"/>
          </p:cNvPicPr>
          <p:nvPr/>
        </p:nvPicPr>
        <p:blipFill>
          <a:blip r:embed="rId2"/>
          <a:stretch>
            <a:fillRect/>
          </a:stretch>
        </p:blipFill>
        <p:spPr>
          <a:xfrm>
            <a:off x="72000" y="3537435"/>
            <a:ext cx="9000000" cy="2241106"/>
          </a:xfrm>
          <a:prstGeom prst="rect">
            <a:avLst/>
          </a:prstGeom>
        </p:spPr>
      </p:pic>
      <p:sp>
        <p:nvSpPr>
          <p:cNvPr id="6" name="TextBox 5">
            <a:extLst>
              <a:ext uri="{FF2B5EF4-FFF2-40B4-BE49-F238E27FC236}">
                <a16:creationId xmlns:a16="http://schemas.microsoft.com/office/drawing/2014/main" id="{8D5A60B3-4469-7C45-A84E-AD976499EC03}"/>
              </a:ext>
            </a:extLst>
          </p:cNvPr>
          <p:cNvSpPr txBox="1"/>
          <p:nvPr/>
        </p:nvSpPr>
        <p:spPr>
          <a:xfrm>
            <a:off x="172800" y="2562779"/>
            <a:ext cx="8798400" cy="523220"/>
          </a:xfrm>
          <a:prstGeom prst="rect">
            <a:avLst/>
          </a:prstGeom>
          <a:solidFill>
            <a:schemeClr val="accent5">
              <a:lumMod val="20000"/>
              <a:lumOff val="80000"/>
            </a:schemeClr>
          </a:solidFill>
          <a:ln w="19050">
            <a:solidFill>
              <a:schemeClr val="accent5"/>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simple_pim_array_allgather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new_id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9" name="Title 1">
            <a:extLst>
              <a:ext uri="{FF2B5EF4-FFF2-40B4-BE49-F238E27FC236}">
                <a16:creationId xmlns:a16="http://schemas.microsoft.com/office/drawing/2014/main" id="{43144CE5-5552-71F7-DFCE-FD9FA8AAFDE7}"/>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Communication Interface (IV)</a:t>
            </a:r>
          </a:p>
        </p:txBody>
      </p:sp>
    </p:spTree>
    <p:extLst>
      <p:ext uri="{BB962C8B-B14F-4D97-AF65-F5344CB8AC3E}">
        <p14:creationId xmlns:p14="http://schemas.microsoft.com/office/powerpoint/2010/main" val="33952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Array Map</a:t>
            </a:r>
          </a:p>
          <a:p>
            <a:pPr lvl="1"/>
            <a:r>
              <a:rPr lang="en-US" dirty="0"/>
              <a:t>Applies </a:t>
            </a:r>
            <a:r>
              <a:rPr lang="en-US" dirty="0" err="1">
                <a:latin typeface="Courier" pitchFamily="2" charset="0"/>
              </a:rPr>
              <a:t>map_func</a:t>
            </a:r>
            <a:r>
              <a:rPr lang="en-US" dirty="0"/>
              <a:t> to every element of the data array</a:t>
            </a:r>
          </a:p>
        </p:txBody>
      </p:sp>
      <p:pic>
        <p:nvPicPr>
          <p:cNvPr id="6" name="Picture 5">
            <a:extLst>
              <a:ext uri="{FF2B5EF4-FFF2-40B4-BE49-F238E27FC236}">
                <a16:creationId xmlns:a16="http://schemas.microsoft.com/office/drawing/2014/main" id="{5A0045AB-92E5-2144-9B80-816CA2F4A173}"/>
              </a:ext>
            </a:extLst>
          </p:cNvPr>
          <p:cNvPicPr>
            <a:picLocks noChangeAspect="1"/>
          </p:cNvPicPr>
          <p:nvPr/>
        </p:nvPicPr>
        <p:blipFill>
          <a:blip r:embed="rId2"/>
          <a:stretch>
            <a:fillRect/>
          </a:stretch>
        </p:blipFill>
        <p:spPr>
          <a:xfrm>
            <a:off x="992589" y="3666201"/>
            <a:ext cx="7158821" cy="1584671"/>
          </a:xfrm>
          <a:prstGeom prst="rect">
            <a:avLst/>
          </a:prstGeom>
        </p:spPr>
      </p:pic>
      <p:sp>
        <p:nvSpPr>
          <p:cNvPr id="7" name="TextBox 6">
            <a:extLst>
              <a:ext uri="{FF2B5EF4-FFF2-40B4-BE49-F238E27FC236}">
                <a16:creationId xmlns:a16="http://schemas.microsoft.com/office/drawing/2014/main" id="{E019CF32-5D5D-CD45-8AD2-0F8D69D1D34E}"/>
              </a:ext>
            </a:extLst>
          </p:cNvPr>
          <p:cNvSpPr txBox="1"/>
          <p:nvPr/>
        </p:nvSpPr>
        <p:spPr>
          <a:xfrm>
            <a:off x="172799" y="2220908"/>
            <a:ext cx="8798400" cy="523220"/>
          </a:xfrm>
          <a:prstGeom prst="rect">
            <a:avLst/>
          </a:prstGeom>
          <a:solidFill>
            <a:schemeClr val="accent1">
              <a:lumMod val="20000"/>
              <a:lumOff val="80000"/>
            </a:schemeClr>
          </a:solidFill>
          <a:ln w="19050">
            <a:solidFill>
              <a:schemeClr val="accent1"/>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simple_pim_array_map</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src_id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dest_id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uint32_t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output_type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handle_t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handle,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8" name="Title 1">
            <a:extLst>
              <a:ext uri="{FF2B5EF4-FFF2-40B4-BE49-F238E27FC236}">
                <a16:creationId xmlns:a16="http://schemas.microsoft.com/office/drawing/2014/main" id="{D8B1B5E7-A9F4-5A2D-F489-0BF6EB3F318F}"/>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Processing Interface (I)</a:t>
            </a:r>
          </a:p>
        </p:txBody>
      </p:sp>
    </p:spTree>
    <p:extLst>
      <p:ext uri="{BB962C8B-B14F-4D97-AF65-F5344CB8AC3E}">
        <p14:creationId xmlns:p14="http://schemas.microsoft.com/office/powerpoint/2010/main" val="51283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Eliminating the Adoption Barriers</a:t>
            </a:r>
          </a:p>
        </p:txBody>
      </p:sp>
      <p:sp>
        <p:nvSpPr>
          <p:cNvPr id="19459" name="Content Placeholder 2"/>
          <p:cNvSpPr>
            <a:spLocks noGrp="1"/>
          </p:cNvSpPr>
          <p:nvPr>
            <p:ph idx="1"/>
          </p:nvPr>
        </p:nvSpPr>
        <p:spPr>
          <a:xfrm>
            <a:off x="228600" y="1447800"/>
            <a:ext cx="8610600" cy="4876800"/>
          </a:xfrm>
        </p:spPr>
        <p:txBody>
          <a:bodyPr/>
          <a:lstStyle/>
          <a:p>
            <a:pPr marL="0" indent="0" algn="ctr" eaLnBrk="1" hangingPunct="1">
              <a:buNone/>
            </a:pPr>
            <a:endParaRPr lang="en-US" sz="5400" dirty="0">
              <a:solidFill>
                <a:srgbClr val="0000FF"/>
              </a:solidFill>
              <a:latin typeface="Tahoma" charset="0"/>
              <a:ea typeface="ＭＳ Ｐゴシック" charset="0"/>
              <a:cs typeface="ＭＳ Ｐゴシック" charset="0"/>
            </a:endParaRPr>
          </a:p>
          <a:p>
            <a:pPr marL="0" indent="0" algn="ctr" eaLnBrk="1" hangingPunct="1">
              <a:buNone/>
            </a:pPr>
            <a:r>
              <a:rPr lang="en-US" sz="6000" dirty="0">
                <a:solidFill>
                  <a:srgbClr val="0000FF"/>
                </a:solidFill>
                <a:latin typeface="Tahoma" charset="0"/>
                <a:ea typeface="ＭＳ Ｐゴシック" charset="0"/>
                <a:cs typeface="ＭＳ Ｐゴシック" charset="0"/>
              </a:rPr>
              <a:t>How to Enable Adoption of </a:t>
            </a:r>
            <a:r>
              <a:rPr lang="en-US" sz="6000" dirty="0">
                <a:solidFill>
                  <a:srgbClr val="FF0000"/>
                </a:solidFill>
                <a:latin typeface="Tahoma" charset="0"/>
                <a:ea typeface="ＭＳ Ｐゴシック" charset="0"/>
                <a:cs typeface="ＭＳ Ｐゴシック" charset="0"/>
              </a:rPr>
              <a:t>Processing in Memory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419BFC-0704-824A-8642-CF6757650AC5}"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srgbClr val="000000"/>
              </a:solidFill>
              <a:effectLst/>
              <a:uLnTx/>
              <a:uFillTx/>
              <a:latin typeface="Garamond" charset="0"/>
              <a:ea typeface="ＭＳ Ｐゴシック" charset="0"/>
            </a:endParaRPr>
          </a:p>
        </p:txBody>
      </p:sp>
    </p:spTree>
    <p:extLst>
      <p:ext uri="{BB962C8B-B14F-4D97-AF65-F5344CB8AC3E}">
        <p14:creationId xmlns:p14="http://schemas.microsoft.com/office/powerpoint/2010/main" val="37028044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Array Reduction</a:t>
            </a:r>
          </a:p>
          <a:p>
            <a:pPr lvl="1"/>
            <a:r>
              <a:rPr lang="en-US" dirty="0"/>
              <a:t>The </a:t>
            </a:r>
            <a:r>
              <a:rPr lang="en-US" dirty="0" err="1">
                <a:latin typeface="Courier" pitchFamily="2" charset="0"/>
              </a:rPr>
              <a:t>map_to_val_func</a:t>
            </a:r>
            <a:r>
              <a:rPr lang="en-US" dirty="0">
                <a:latin typeface="Courier" pitchFamily="2" charset="0"/>
              </a:rPr>
              <a:t> </a:t>
            </a:r>
            <a:r>
              <a:rPr lang="en-US" dirty="0"/>
              <a:t>function transforms an input element to an output value and an output index</a:t>
            </a:r>
          </a:p>
          <a:p>
            <a:pPr lvl="1"/>
            <a:r>
              <a:rPr lang="en-US" dirty="0"/>
              <a:t>The </a:t>
            </a:r>
            <a:r>
              <a:rPr lang="en-US" dirty="0" err="1">
                <a:latin typeface="Courier" pitchFamily="2" charset="0"/>
              </a:rPr>
              <a:t>acc_func</a:t>
            </a:r>
            <a:r>
              <a:rPr lang="en-US" dirty="0">
                <a:latin typeface="Courier" pitchFamily="2" charset="0"/>
              </a:rPr>
              <a:t> </a:t>
            </a:r>
            <a:r>
              <a:rPr lang="en-US" dirty="0"/>
              <a:t>function accumulates the output values onto the output array</a:t>
            </a:r>
          </a:p>
        </p:txBody>
      </p:sp>
      <p:pic>
        <p:nvPicPr>
          <p:cNvPr id="5" name="Picture 4">
            <a:extLst>
              <a:ext uri="{FF2B5EF4-FFF2-40B4-BE49-F238E27FC236}">
                <a16:creationId xmlns:a16="http://schemas.microsoft.com/office/drawing/2014/main" id="{92018E1B-DBFE-654E-AA87-2CF113FCD93E}"/>
              </a:ext>
            </a:extLst>
          </p:cNvPr>
          <p:cNvPicPr>
            <a:picLocks noChangeAspect="1"/>
          </p:cNvPicPr>
          <p:nvPr/>
        </p:nvPicPr>
        <p:blipFill>
          <a:blip r:embed="rId2"/>
          <a:stretch>
            <a:fillRect/>
          </a:stretch>
        </p:blipFill>
        <p:spPr>
          <a:xfrm>
            <a:off x="1374925" y="4168497"/>
            <a:ext cx="6482773" cy="2363755"/>
          </a:xfrm>
          <a:prstGeom prst="rect">
            <a:avLst/>
          </a:prstGeom>
        </p:spPr>
      </p:pic>
      <p:sp>
        <p:nvSpPr>
          <p:cNvPr id="6" name="TextBox 5">
            <a:extLst>
              <a:ext uri="{FF2B5EF4-FFF2-40B4-BE49-F238E27FC236}">
                <a16:creationId xmlns:a16="http://schemas.microsoft.com/office/drawing/2014/main" id="{8EA3DFB5-54FF-6B4D-9B61-E672E8D204D5}"/>
              </a:ext>
            </a:extLst>
          </p:cNvPr>
          <p:cNvSpPr txBox="1"/>
          <p:nvPr/>
        </p:nvSpPr>
        <p:spPr>
          <a:xfrm>
            <a:off x="265213" y="3309503"/>
            <a:ext cx="8798400" cy="738664"/>
          </a:xfrm>
          <a:prstGeom prst="rect">
            <a:avLst/>
          </a:prstGeom>
          <a:solidFill>
            <a:schemeClr val="accent1">
              <a:lumMod val="20000"/>
              <a:lumOff val="80000"/>
            </a:schemeClr>
          </a:solidFill>
          <a:ln w="19050">
            <a:solidFill>
              <a:schemeClr val="accent1"/>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simple_pim_array_red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src_id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dest_id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uint32_t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output_type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uint32_t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output_len</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handle_t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handle,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11" name="Title 1">
            <a:extLst>
              <a:ext uri="{FF2B5EF4-FFF2-40B4-BE49-F238E27FC236}">
                <a16:creationId xmlns:a16="http://schemas.microsoft.com/office/drawing/2014/main" id="{032D37DB-B236-3C19-5413-7382ADF0F2DB}"/>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Processing Interface (II)</a:t>
            </a:r>
          </a:p>
        </p:txBody>
      </p:sp>
    </p:spTree>
    <p:extLst>
      <p:ext uri="{BB962C8B-B14F-4D97-AF65-F5344CB8AC3E}">
        <p14:creationId xmlns:p14="http://schemas.microsoft.com/office/powerpoint/2010/main" val="237180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2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Array Zip</a:t>
            </a:r>
          </a:p>
          <a:p>
            <a:pPr lvl="1"/>
            <a:r>
              <a:rPr lang="en-US" dirty="0"/>
              <a:t>Takes two input arrays and combines their elements into an output array</a:t>
            </a:r>
          </a:p>
        </p:txBody>
      </p:sp>
      <p:pic>
        <p:nvPicPr>
          <p:cNvPr id="5" name="Picture 4">
            <a:extLst>
              <a:ext uri="{FF2B5EF4-FFF2-40B4-BE49-F238E27FC236}">
                <a16:creationId xmlns:a16="http://schemas.microsoft.com/office/drawing/2014/main" id="{4E169C46-EAA2-8E48-BE88-21CD12D6A276}"/>
              </a:ext>
            </a:extLst>
          </p:cNvPr>
          <p:cNvPicPr>
            <a:picLocks noChangeAspect="1"/>
          </p:cNvPicPr>
          <p:nvPr/>
        </p:nvPicPr>
        <p:blipFill>
          <a:blip r:embed="rId2"/>
          <a:stretch>
            <a:fillRect/>
          </a:stretch>
        </p:blipFill>
        <p:spPr>
          <a:xfrm>
            <a:off x="876300" y="3436507"/>
            <a:ext cx="7391400" cy="2451100"/>
          </a:xfrm>
          <a:prstGeom prst="rect">
            <a:avLst/>
          </a:prstGeom>
        </p:spPr>
      </p:pic>
      <p:sp>
        <p:nvSpPr>
          <p:cNvPr id="6" name="TextBox 5">
            <a:extLst>
              <a:ext uri="{FF2B5EF4-FFF2-40B4-BE49-F238E27FC236}">
                <a16:creationId xmlns:a16="http://schemas.microsoft.com/office/drawing/2014/main" id="{4D54413F-EC5F-E14B-8213-A6BB0B9AA294}"/>
              </a:ext>
            </a:extLst>
          </p:cNvPr>
          <p:cNvSpPr txBox="1"/>
          <p:nvPr/>
        </p:nvSpPr>
        <p:spPr>
          <a:xfrm>
            <a:off x="169011" y="2570917"/>
            <a:ext cx="8798400" cy="523220"/>
          </a:xfrm>
          <a:prstGeom prst="rect">
            <a:avLst/>
          </a:prstGeom>
          <a:solidFill>
            <a:schemeClr val="accent1">
              <a:lumMod val="20000"/>
              <a:lumOff val="80000"/>
            </a:schemeClr>
          </a:solidFill>
          <a:ln w="19050">
            <a:solidFill>
              <a:schemeClr val="accent1"/>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simple_pim_array_zip</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src1_id,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src2_id,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dest_id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8" name="Title 1">
            <a:extLst>
              <a:ext uri="{FF2B5EF4-FFF2-40B4-BE49-F238E27FC236}">
                <a16:creationId xmlns:a16="http://schemas.microsoft.com/office/drawing/2014/main" id="{2DBCAA95-8AE6-5989-501A-D543C13C6CBF}"/>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Processing Interface (III)</a:t>
            </a:r>
          </a:p>
        </p:txBody>
      </p:sp>
    </p:spTree>
    <p:extLst>
      <p:ext uri="{BB962C8B-B14F-4D97-AF65-F5344CB8AC3E}">
        <p14:creationId xmlns:p14="http://schemas.microsoft.com/office/powerpoint/2010/main" val="106376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dirty="0"/>
              <a:t>Strength reduction</a:t>
            </a:r>
          </a:p>
          <a:p>
            <a:endParaRPr lang="en-US" dirty="0"/>
          </a:p>
          <a:p>
            <a:r>
              <a:rPr lang="en-US" dirty="0"/>
              <a:t>Loop unrolling</a:t>
            </a:r>
          </a:p>
          <a:p>
            <a:endParaRPr lang="en-US" dirty="0"/>
          </a:p>
          <a:p>
            <a:r>
              <a:rPr lang="en-US" dirty="0"/>
              <a:t>Avoiding boundary checks</a:t>
            </a:r>
          </a:p>
          <a:p>
            <a:endParaRPr lang="en-US" dirty="0"/>
          </a:p>
          <a:p>
            <a:r>
              <a:rPr lang="en-US" dirty="0"/>
              <a:t>Function </a:t>
            </a:r>
            <a:r>
              <a:rPr lang="en-US" dirty="0" err="1"/>
              <a:t>inlining</a:t>
            </a:r>
            <a:endParaRPr lang="en-US" dirty="0"/>
          </a:p>
          <a:p>
            <a:endParaRPr lang="en-US" dirty="0"/>
          </a:p>
          <a:p>
            <a:r>
              <a:rPr lang="en-US" dirty="0"/>
              <a:t>Adjustment of data transfer sizes</a:t>
            </a:r>
          </a:p>
        </p:txBody>
      </p:sp>
      <p:sp>
        <p:nvSpPr>
          <p:cNvPr id="6" name="Title 1">
            <a:extLst>
              <a:ext uri="{FF2B5EF4-FFF2-40B4-BE49-F238E27FC236}">
                <a16:creationId xmlns:a16="http://schemas.microsoft.com/office/drawing/2014/main" id="{B398F958-009A-CE58-A194-FE9CBBB0B65A}"/>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General Code Optimizations</a:t>
            </a:r>
          </a:p>
        </p:txBody>
      </p:sp>
    </p:spTree>
    <p:extLst>
      <p:ext uri="{BB962C8B-B14F-4D97-AF65-F5344CB8AC3E}">
        <p14:creationId xmlns:p14="http://schemas.microsoft.com/office/powerpoint/2010/main" val="33403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up)">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EE7E5-BA02-EB49-B7A9-49BFA3F9D9F1}"/>
              </a:ext>
            </a:extLst>
          </p:cNvPr>
          <p:cNvSpPr>
            <a:spLocks noGrp="1"/>
          </p:cNvSpPr>
          <p:nvPr>
            <p:ph idx="1"/>
          </p:nvPr>
        </p:nvSpPr>
        <p:spPr>
          <a:xfrm>
            <a:off x="169011" y="1270709"/>
            <a:ext cx="8670189" cy="5503539"/>
          </a:xfrm>
        </p:spPr>
        <p:txBody>
          <a:bodyPr>
            <a:normAutofit/>
          </a:bodyPr>
          <a:lstStyle/>
          <a:p>
            <a:r>
              <a:rPr lang="en-US" b="1" dirty="0">
                <a:solidFill>
                  <a:schemeClr val="accent6"/>
                </a:solidFill>
              </a:rPr>
              <a:t>Evaluated system</a:t>
            </a:r>
          </a:p>
          <a:p>
            <a:pPr lvl="1"/>
            <a:r>
              <a:rPr lang="en-US" dirty="0">
                <a:solidFill>
                  <a:schemeClr val="accent6"/>
                </a:solidFill>
              </a:rPr>
              <a:t>UPMEM PIM system with 2,432 PIM cores with </a:t>
            </a:r>
            <a:br>
              <a:rPr lang="en-US" dirty="0">
                <a:solidFill>
                  <a:schemeClr val="accent6"/>
                </a:solidFill>
              </a:rPr>
            </a:br>
            <a:r>
              <a:rPr lang="en-US" dirty="0">
                <a:solidFill>
                  <a:schemeClr val="accent6"/>
                </a:solidFill>
              </a:rPr>
              <a:t>159 GB of PIM DRAM</a:t>
            </a:r>
          </a:p>
          <a:p>
            <a:r>
              <a:rPr lang="en-US" b="1" dirty="0">
                <a:solidFill>
                  <a:schemeClr val="accent4"/>
                </a:solidFill>
              </a:rPr>
              <a:t>Real-world Benchmarks</a:t>
            </a:r>
          </a:p>
          <a:p>
            <a:pPr lvl="1"/>
            <a:r>
              <a:rPr lang="en-US" dirty="0">
                <a:solidFill>
                  <a:schemeClr val="accent4"/>
                </a:solidFill>
              </a:rPr>
              <a:t>Vector addition</a:t>
            </a:r>
          </a:p>
          <a:p>
            <a:pPr lvl="1"/>
            <a:r>
              <a:rPr lang="en-US" dirty="0">
                <a:solidFill>
                  <a:schemeClr val="accent4"/>
                </a:solidFill>
              </a:rPr>
              <a:t>Reduction</a:t>
            </a:r>
          </a:p>
          <a:p>
            <a:pPr lvl="1"/>
            <a:r>
              <a:rPr lang="en-US" dirty="0">
                <a:solidFill>
                  <a:schemeClr val="accent4"/>
                </a:solidFill>
              </a:rPr>
              <a:t>Histogram</a:t>
            </a:r>
          </a:p>
          <a:p>
            <a:pPr lvl="1"/>
            <a:r>
              <a:rPr lang="en-US" dirty="0">
                <a:solidFill>
                  <a:schemeClr val="accent4"/>
                </a:solidFill>
              </a:rPr>
              <a:t>K-Means</a:t>
            </a:r>
          </a:p>
          <a:p>
            <a:pPr lvl="1"/>
            <a:r>
              <a:rPr lang="en-US" dirty="0">
                <a:solidFill>
                  <a:schemeClr val="accent4"/>
                </a:solidFill>
              </a:rPr>
              <a:t>Linear regression</a:t>
            </a:r>
          </a:p>
          <a:p>
            <a:pPr lvl="1"/>
            <a:r>
              <a:rPr lang="en-US" dirty="0">
                <a:solidFill>
                  <a:schemeClr val="accent4"/>
                </a:solidFill>
              </a:rPr>
              <a:t>Logistic regression</a:t>
            </a:r>
          </a:p>
          <a:p>
            <a:r>
              <a:rPr lang="en-US" dirty="0">
                <a:solidFill>
                  <a:schemeClr val="accent5"/>
                </a:solidFill>
              </a:rPr>
              <a:t>Comparison to hand-optimized codes in terms of programming productivity and performance</a:t>
            </a:r>
          </a:p>
        </p:txBody>
      </p:sp>
      <p:sp>
        <p:nvSpPr>
          <p:cNvPr id="7" name="Title 1">
            <a:extLst>
              <a:ext uri="{FF2B5EF4-FFF2-40B4-BE49-F238E27FC236}">
                <a16:creationId xmlns:a16="http://schemas.microsoft.com/office/drawing/2014/main" id="{71ADC4FC-EA47-9771-A977-2D93120EABC8}"/>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Evaluation Methodology</a:t>
            </a:r>
          </a:p>
        </p:txBody>
      </p:sp>
    </p:spTree>
    <p:extLst>
      <p:ext uri="{BB962C8B-B14F-4D97-AF65-F5344CB8AC3E}">
        <p14:creationId xmlns:p14="http://schemas.microsoft.com/office/powerpoint/2010/main" val="318217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D298C-3654-5E4E-AED5-CDE84D3D797C}"/>
              </a:ext>
            </a:extLst>
          </p:cNvPr>
          <p:cNvSpPr>
            <a:spLocks noGrp="1"/>
          </p:cNvSpPr>
          <p:nvPr>
            <p:ph idx="1"/>
          </p:nvPr>
        </p:nvSpPr>
        <p:spPr>
          <a:xfrm>
            <a:off x="169011" y="1086962"/>
            <a:ext cx="8894602" cy="4931143"/>
          </a:xfrm>
        </p:spPr>
        <p:txBody>
          <a:bodyPr>
            <a:normAutofit/>
          </a:bodyPr>
          <a:lstStyle/>
          <a:p>
            <a:r>
              <a:rPr lang="en-US" sz="2400" dirty="0"/>
              <a:t>Example: Hand-optimized histogram with UPMEM SDK</a:t>
            </a:r>
          </a:p>
        </p:txBody>
      </p:sp>
      <p:sp>
        <p:nvSpPr>
          <p:cNvPr id="4" name="TextBox 3">
            <a:extLst>
              <a:ext uri="{FF2B5EF4-FFF2-40B4-BE49-F238E27FC236}">
                <a16:creationId xmlns:a16="http://schemas.microsoft.com/office/drawing/2014/main" id="{9E4AD367-659F-BB4D-834F-9B1B4D814C18}"/>
              </a:ext>
            </a:extLst>
          </p:cNvPr>
          <p:cNvSpPr txBox="1"/>
          <p:nvPr/>
        </p:nvSpPr>
        <p:spPr>
          <a:xfrm>
            <a:off x="168430" y="1472081"/>
            <a:ext cx="8794984" cy="4968000"/>
          </a:xfrm>
          <a:prstGeom prst="rect">
            <a:avLst/>
          </a:prstGeom>
          <a:solidFill>
            <a:schemeClr val="bg1">
              <a:lumMod val="95000"/>
            </a:schemeClr>
          </a:solidFill>
          <a:ln w="19050">
            <a:solidFill>
              <a:schemeClr val="tx1"/>
            </a:solidFill>
            <a:prstDash val="sys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Initialize global variables and functions for histogram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int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main_kernel</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if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tasklet_id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mem_reset</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Reset the heap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Initialize variables and the histogram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input_buff_A</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mem_alloc</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(2048);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Allocate buffer in scratchpad memory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for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unsigned int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base_tasklet</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&lt;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input_size</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stride)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 Boundary checking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uint32_t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l_size_bytes</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+ 2048 &gt;=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input_size</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input_size</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2048;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 Load scratchpad with a DRAM block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mram_read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const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__</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mram_ptr</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void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mram_base_addr_A</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input_buff_A</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l_size_bytes</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7F7F7F"/>
                </a:solidFill>
                <a:effectLst/>
                <a:uLnTx/>
                <a:uFillTx/>
                <a:latin typeface="Courier" pitchFamily="2" charset="0"/>
                <a:ea typeface="+mn-ea"/>
                <a:cs typeface="+mn-cs"/>
              </a:rPr>
              <a:t>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 Histogram calculation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histogram(hist, bins,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input_buff_A</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l_size_bytes</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FF"/>
                </a:solidFill>
                <a:effectLst/>
                <a:uLnTx/>
                <a:uFillTx/>
                <a:latin typeface="Courier" pitchFamily="2" charset="0"/>
                <a:ea typeface="+mn-ea"/>
                <a:cs typeface="+mn-cs"/>
              </a:rPr>
              <a:t>sizeof</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(uint32_t));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barrier_wait</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(&amp;</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my_barrier</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Barrier to synchronize PIM threads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Merging histograms from different </a:t>
            </a:r>
            <a:r>
              <a:rPr kumimoji="0" lang="en-US" sz="1050" b="0" i="0" u="none" strike="noStrike" kern="1200" cap="none" spc="0" normalizeH="0" baseline="0" noProof="0" dirty="0" err="1">
                <a:ln>
                  <a:noFill/>
                </a:ln>
                <a:solidFill>
                  <a:srgbClr val="009900"/>
                </a:solidFill>
                <a:effectLst/>
                <a:uLnTx/>
                <a:uFillTx/>
                <a:latin typeface="Courier" pitchFamily="2" charset="0"/>
                <a:ea typeface="+mn-ea"/>
                <a:cs typeface="+mn-cs"/>
              </a:rPr>
              <a:t>tasklets</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into one </a:t>
            </a:r>
            <a:r>
              <a:rPr kumimoji="0" lang="en-US" sz="1050" b="0" i="0" u="none" strike="noStrike" kern="1200" cap="none" spc="0" normalizeH="0" baseline="0" noProof="0" dirty="0" err="1">
                <a:ln>
                  <a:noFill/>
                </a:ln>
                <a:solidFill>
                  <a:srgbClr val="009900"/>
                </a:solidFill>
                <a:effectLst/>
                <a:uLnTx/>
                <a:uFillTx/>
                <a:latin typeface="Courier" pitchFamily="2" charset="0"/>
                <a:ea typeface="+mn-ea"/>
                <a:cs typeface="+mn-cs"/>
              </a:rPr>
              <a:t>histo_dpu</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7F7F7F"/>
                </a:solidFill>
                <a:effectLst/>
                <a:uLnTx/>
                <a:uFillTx/>
                <a:latin typeface="Courier" pitchFamily="2" charset="0"/>
                <a:ea typeface="+mn-ea"/>
                <a:cs typeface="+mn-cs"/>
              </a:rPr>
              <a:t>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 Write result from scratchpad to DRAM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if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tasklet_id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if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(bins * </a:t>
            </a:r>
            <a:r>
              <a:rPr kumimoji="0" lang="en-US" sz="1050" b="0" i="0" u="none" strike="noStrike" kern="1200" cap="none" spc="0" normalizeH="0" baseline="0" noProof="0" dirty="0" err="1">
                <a:ln>
                  <a:noFill/>
                </a:ln>
                <a:solidFill>
                  <a:srgbClr val="0000FF"/>
                </a:solidFill>
                <a:effectLst/>
                <a:uLnTx/>
                <a:uFillTx/>
                <a:latin typeface="Courier" pitchFamily="2" charset="0"/>
                <a:ea typeface="+mn-ea"/>
                <a:cs typeface="+mn-cs"/>
              </a:rPr>
              <a:t>sizeof</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(uint32_t) &lt;= 2048)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mram_write</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histo_dpu</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(__</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mram_ptr</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void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mram_base_addr_histo</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bins * </a:t>
            </a:r>
            <a:r>
              <a:rPr kumimoji="0" lang="en-US" sz="1050" b="0" i="0" u="none" strike="noStrike" kern="1200" cap="none" spc="0" normalizeH="0" baseline="0" noProof="0" dirty="0" err="1">
                <a:ln>
                  <a:noFill/>
                </a:ln>
                <a:solidFill>
                  <a:srgbClr val="0000FF"/>
                </a:solidFill>
                <a:effectLst/>
                <a:uLnTx/>
                <a:uFillTx/>
                <a:latin typeface="Courier" pitchFamily="2" charset="0"/>
                <a:ea typeface="+mn-ea"/>
                <a:cs typeface="+mn-cs"/>
              </a:rPr>
              <a:t>sizeof</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(uint32_t));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else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for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unsigned int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offset = 0; offset &lt; ((bins * </a:t>
            </a:r>
            <a:r>
              <a:rPr kumimoji="0" lang="en-US" sz="1050" b="0" i="0" u="none" strike="noStrike" kern="1200" cap="none" spc="0" normalizeH="0" baseline="0" noProof="0" dirty="0" err="1">
                <a:ln>
                  <a:noFill/>
                </a:ln>
                <a:solidFill>
                  <a:srgbClr val="0000FF"/>
                </a:solidFill>
                <a:effectLst/>
                <a:uLnTx/>
                <a:uFillTx/>
                <a:latin typeface="Courier" pitchFamily="2" charset="0"/>
                <a:ea typeface="+mn-ea"/>
                <a:cs typeface="+mn-cs"/>
              </a:rPr>
              <a:t>sizeof</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(uint32_t)) &gt;&gt; 11); offset++)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mram_write</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histo_dpu</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(offset &lt;&lt; 9), (__</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mram_ptr</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void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mram_base_addr_histo</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(offset &lt;&lt; 11)), 2048);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return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p>
        </p:txBody>
      </p:sp>
      <p:sp>
        <p:nvSpPr>
          <p:cNvPr id="7" name="Title 1">
            <a:extLst>
              <a:ext uri="{FF2B5EF4-FFF2-40B4-BE49-F238E27FC236}">
                <a16:creationId xmlns:a16="http://schemas.microsoft.com/office/drawing/2014/main" id="{CFA5898B-92DE-4CEB-905C-F93AEFC766A3}"/>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Productive Improvement (I)</a:t>
            </a:r>
          </a:p>
        </p:txBody>
      </p:sp>
    </p:spTree>
    <p:extLst>
      <p:ext uri="{BB962C8B-B14F-4D97-AF65-F5344CB8AC3E}">
        <p14:creationId xmlns:p14="http://schemas.microsoft.com/office/powerpoint/2010/main" val="3389730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D298C-3654-5E4E-AED5-CDE84D3D797C}"/>
              </a:ext>
            </a:extLst>
          </p:cNvPr>
          <p:cNvSpPr>
            <a:spLocks noGrp="1"/>
          </p:cNvSpPr>
          <p:nvPr>
            <p:ph idx="1"/>
          </p:nvPr>
        </p:nvSpPr>
        <p:spPr/>
        <p:txBody>
          <a:bodyPr/>
          <a:lstStyle/>
          <a:p>
            <a:r>
              <a:rPr lang="en-US" dirty="0"/>
              <a:t>Example: SimplePIM histogram</a:t>
            </a:r>
          </a:p>
        </p:txBody>
      </p:sp>
      <p:sp>
        <p:nvSpPr>
          <p:cNvPr id="6" name="TextBox 5">
            <a:extLst>
              <a:ext uri="{FF2B5EF4-FFF2-40B4-BE49-F238E27FC236}">
                <a16:creationId xmlns:a16="http://schemas.microsoft.com/office/drawing/2014/main" id="{A74203CC-996D-C34E-BB34-C11CC861C329}"/>
              </a:ext>
            </a:extLst>
          </p:cNvPr>
          <p:cNvSpPr txBox="1"/>
          <p:nvPr/>
        </p:nvSpPr>
        <p:spPr>
          <a:xfrm>
            <a:off x="1123780" y="1898336"/>
            <a:ext cx="6896440" cy="4493538"/>
          </a:xfrm>
          <a:prstGeom prst="rect">
            <a:avLst/>
          </a:prstGeom>
          <a:solidFill>
            <a:schemeClr val="bg1">
              <a:lumMod val="95000"/>
            </a:schemeClr>
          </a:solidFill>
          <a:ln w="19050">
            <a:solidFill>
              <a:schemeClr val="tx1"/>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9900"/>
                </a:solidFill>
                <a:effectLst/>
                <a:uLnTx/>
                <a:uFillTx/>
                <a:latin typeface="Courier" pitchFamily="2" charset="0"/>
                <a:ea typeface="+mn-ea"/>
                <a:cs typeface="+mn-cs"/>
              </a:rPr>
              <a:t>// Programmer-defined functions in the file "</a:t>
            </a:r>
            <a:r>
              <a:rPr kumimoji="0" lang="en-US" sz="1100" b="0" i="0" u="none" strike="noStrike" kern="1200" cap="none" spc="0" normalizeH="0" baseline="0" noProof="0" dirty="0" err="1">
                <a:ln>
                  <a:noFill/>
                </a:ln>
                <a:solidFill>
                  <a:srgbClr val="009900"/>
                </a:solidFill>
                <a:effectLst/>
                <a:uLnTx/>
                <a:uFillTx/>
                <a:latin typeface="Courier" pitchFamily="2" charset="0"/>
                <a:ea typeface="+mn-ea"/>
                <a:cs typeface="+mn-cs"/>
              </a:rPr>
              <a:t>histo_filepath</a:t>
            </a:r>
            <a:r>
              <a:rPr kumimoji="0" lang="en-US" sz="1100" b="0" i="0" u="none" strike="noStrike" kern="1200" cap="none" spc="0" normalizeH="0" baseline="0" noProof="0" dirty="0">
                <a:ln>
                  <a:noFill/>
                </a:ln>
                <a:solidFill>
                  <a:srgbClr val="0099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FF"/>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init_func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(uint32_t size,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ptr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  char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casted_value_ptr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ptr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  for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int</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i</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0;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i</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&lt; size;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i</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casted_value_ptr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i</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acc_func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dest</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src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*(uint32_t*)</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dest</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*(uint32_t*)</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src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map_to_val_func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input,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output, uint32_t* key)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uint32_t d = *((uint32_t*)input);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*(uint32_t*)output =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*key = d * bins &gt;&gt; 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9900"/>
                </a:solidFill>
                <a:effectLst/>
                <a:uLnTx/>
                <a:uFillTx/>
                <a:latin typeface="Courier" pitchFamily="2" charset="0"/>
                <a:ea typeface="+mn-ea"/>
                <a:cs typeface="+mn-cs"/>
              </a:rPr>
              <a:t>// Host side handle creation and iterator call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handle_t</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handle =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simple_pim_create_handle</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100" b="0" i="0" u="none" strike="noStrike" kern="1200" cap="none" spc="0" normalizeH="0" baseline="0" noProof="0" dirty="0">
                <a:ln>
                  <a:noFill/>
                </a:ln>
                <a:solidFill>
                  <a:srgbClr val="FF0002"/>
                </a:solidFill>
                <a:effectLst/>
                <a:uLnTx/>
                <a:uFillTx/>
                <a:latin typeface="Courier" pitchFamily="2" charset="0"/>
                <a:ea typeface="+mn-ea"/>
                <a:cs typeface="+mn-cs"/>
              </a:rPr>
              <a:t>"</a:t>
            </a:r>
            <a:r>
              <a:rPr kumimoji="0" lang="en-US" sz="1100" b="0" i="0" u="none" strike="noStrike" kern="1200" cap="none" spc="0" normalizeH="0" baseline="0" noProof="0" dirty="0" err="1">
                <a:ln>
                  <a:noFill/>
                </a:ln>
                <a:solidFill>
                  <a:srgbClr val="FF0002"/>
                </a:solidFill>
                <a:effectLst/>
                <a:uLnTx/>
                <a:uFillTx/>
                <a:latin typeface="Courier" pitchFamily="2" charset="0"/>
                <a:ea typeface="+mn-ea"/>
                <a:cs typeface="+mn-cs"/>
              </a:rPr>
              <a:t>histo_filepath</a:t>
            </a:r>
            <a:r>
              <a:rPr kumimoji="0" lang="en-US" sz="1100" b="0" i="0" u="none" strike="noStrike" kern="1200" cap="none" spc="0" normalizeH="0" baseline="0" noProof="0" dirty="0">
                <a:ln>
                  <a:noFill/>
                </a:ln>
                <a:solidFill>
                  <a:srgbClr val="FF0002"/>
                </a:solidFill>
                <a:effectLst/>
                <a:uLnTx/>
                <a:uFillTx/>
                <a:latin typeface="Courier" pitchFamily="2" charset="0"/>
                <a:ea typeface="+mn-ea"/>
                <a:cs typeface="+mn-cs"/>
              </a:rPr>
              <a:t>"</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REDUCE, NULL, 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9900"/>
                </a:solidFill>
                <a:effectLst/>
                <a:uLnTx/>
                <a:uFillTx/>
                <a:latin typeface="Courier" pitchFamily="2" charset="0"/>
                <a:ea typeface="+mn-ea"/>
                <a:cs typeface="+mn-cs"/>
              </a:rPr>
              <a:t>// Transfer (scatter) data to PIM, register as "t1"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simple_pim_array_scatter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100" b="0" i="0" u="none" strike="noStrike" kern="1200" cap="none" spc="0" normalizeH="0" baseline="0" noProof="0" dirty="0">
                <a:ln>
                  <a:noFill/>
                </a:ln>
                <a:solidFill>
                  <a:srgbClr val="FF0002"/>
                </a:solidFill>
                <a:effectLst/>
                <a:uLnTx/>
                <a:uFillTx/>
                <a:latin typeface="Courier" pitchFamily="2" charset="0"/>
                <a:ea typeface="+mn-ea"/>
                <a:cs typeface="+mn-cs"/>
              </a:rPr>
              <a:t>"t1"</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src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bins, </a:t>
            </a:r>
            <a:r>
              <a:rPr kumimoji="0" lang="en-US" sz="1100" b="0" i="0" u="none" strike="noStrike" kern="1200" cap="none" spc="0" normalizeH="0" baseline="0" noProof="0" dirty="0" err="1">
                <a:ln>
                  <a:noFill/>
                </a:ln>
                <a:solidFill>
                  <a:srgbClr val="1F00F6"/>
                </a:solidFill>
                <a:effectLst/>
                <a:uLnTx/>
                <a:uFillTx/>
                <a:latin typeface="Courier" pitchFamily="2" charset="0"/>
                <a:ea typeface="+mn-ea"/>
                <a:cs typeface="+mn-cs"/>
              </a:rPr>
              <a:t>sizeof</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(T), management);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9900"/>
                </a:solidFill>
                <a:effectLst/>
                <a:uLnTx/>
                <a:uFillTx/>
                <a:latin typeface="Courier" pitchFamily="2" charset="0"/>
                <a:ea typeface="+mn-ea"/>
                <a:cs typeface="+mn-cs"/>
              </a:rPr>
              <a:t>// Run histogram on "t1" and produce "t2"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simple_pim_array_red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100" b="0" i="0" u="none" strike="noStrike" kern="1200" cap="none" spc="0" normalizeH="0" baseline="0" noProof="0" dirty="0">
                <a:ln>
                  <a:noFill/>
                </a:ln>
                <a:solidFill>
                  <a:srgbClr val="FF0002"/>
                </a:solidFill>
                <a:effectLst/>
                <a:uLnTx/>
                <a:uFillTx/>
                <a:latin typeface="Courier" pitchFamily="2" charset="0"/>
                <a:ea typeface="+mn-ea"/>
                <a:cs typeface="+mn-cs"/>
              </a:rPr>
              <a:t>"t1"</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a:ln>
                  <a:noFill/>
                </a:ln>
                <a:solidFill>
                  <a:srgbClr val="FF0002"/>
                </a:solidFill>
                <a:effectLst/>
                <a:uLnTx/>
                <a:uFillTx/>
                <a:latin typeface="Courier" pitchFamily="2" charset="0"/>
                <a:ea typeface="+mn-ea"/>
                <a:cs typeface="+mn-cs"/>
              </a:rPr>
              <a:t>"t2"</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rgbClr val="1F00F6"/>
                </a:solidFill>
                <a:effectLst/>
                <a:uLnTx/>
                <a:uFillTx/>
                <a:latin typeface="Courier" pitchFamily="2" charset="0"/>
                <a:ea typeface="+mn-ea"/>
                <a:cs typeface="+mn-cs"/>
              </a:rPr>
              <a:t>sizeof</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(T), bins, handle, management);</a:t>
            </a:r>
          </a:p>
        </p:txBody>
      </p:sp>
      <p:sp>
        <p:nvSpPr>
          <p:cNvPr id="7" name="Title 1">
            <a:extLst>
              <a:ext uri="{FF2B5EF4-FFF2-40B4-BE49-F238E27FC236}">
                <a16:creationId xmlns:a16="http://schemas.microsoft.com/office/drawing/2014/main" id="{55762D85-6D16-6AFC-578C-523B54B70E75}"/>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Productive Improvement (II)</a:t>
            </a:r>
          </a:p>
        </p:txBody>
      </p:sp>
      <p:sp>
        <p:nvSpPr>
          <p:cNvPr id="8" name="TextBox 7">
            <a:extLst>
              <a:ext uri="{FF2B5EF4-FFF2-40B4-BE49-F238E27FC236}">
                <a16:creationId xmlns:a16="http://schemas.microsoft.com/office/drawing/2014/main" id="{7A59A7D3-8ABC-7222-DB06-0AD03CF46B5C}"/>
              </a:ext>
            </a:extLst>
          </p:cNvPr>
          <p:cNvSpPr txBox="1"/>
          <p:nvPr/>
        </p:nvSpPr>
        <p:spPr>
          <a:xfrm>
            <a:off x="1164056" y="5832181"/>
            <a:ext cx="6711696" cy="400110"/>
          </a:xfrm>
          <a:prstGeom prst="rect">
            <a:avLst/>
          </a:prstGeom>
          <a:solidFill>
            <a:schemeClr val="accent1">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9900"/>
                </a:solidFill>
                <a:effectLst/>
                <a:uLnTx/>
                <a:uFillTx/>
                <a:latin typeface="Courier" pitchFamily="2" charset="0"/>
                <a:ea typeface="+mn-ea"/>
                <a:cs typeface="+mn-cs"/>
              </a:rPr>
              <a:t>// Run histogram on "t1" and produce "t2"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simple_pim_array_red</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000" b="0" i="0" u="none" strike="noStrike" kern="1200" cap="none" spc="0" normalizeH="0" baseline="0" noProof="0" dirty="0">
                <a:ln>
                  <a:noFill/>
                </a:ln>
                <a:solidFill>
                  <a:srgbClr val="FF0002"/>
                </a:solidFill>
                <a:effectLst/>
                <a:uLnTx/>
                <a:uFillTx/>
                <a:latin typeface="Courier" pitchFamily="2" charset="0"/>
                <a:ea typeface="+mn-ea"/>
                <a:cs typeface="+mn-cs"/>
              </a:rPr>
              <a:t>"t1"</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000" b="0" i="0" u="none" strike="noStrike" kern="1200" cap="none" spc="0" normalizeH="0" baseline="0" noProof="0" dirty="0">
                <a:ln>
                  <a:noFill/>
                </a:ln>
                <a:solidFill>
                  <a:srgbClr val="FF0002"/>
                </a:solidFill>
                <a:effectLst/>
                <a:uLnTx/>
                <a:uFillTx/>
                <a:latin typeface="Courier" pitchFamily="2" charset="0"/>
                <a:ea typeface="+mn-ea"/>
                <a:cs typeface="+mn-cs"/>
              </a:rPr>
              <a:t>"t2"</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000" b="0" i="0" u="none" strike="noStrike" kern="1200" cap="none" spc="0" normalizeH="0" baseline="0" noProof="0" dirty="0" err="1">
                <a:ln>
                  <a:noFill/>
                </a:ln>
                <a:solidFill>
                  <a:srgbClr val="1F00F6"/>
                </a:solidFill>
                <a:effectLst/>
                <a:uLnTx/>
                <a:uFillTx/>
                <a:latin typeface="Courier" pitchFamily="2" charset="0"/>
                <a:ea typeface="+mn-ea"/>
                <a:cs typeface="+mn-cs"/>
              </a:rPr>
              <a:t>sizeof</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(T), bins, handle, management);</a:t>
            </a:r>
          </a:p>
        </p:txBody>
      </p:sp>
      <p:sp>
        <p:nvSpPr>
          <p:cNvPr id="9" name="TextBox 8">
            <a:extLst>
              <a:ext uri="{FF2B5EF4-FFF2-40B4-BE49-F238E27FC236}">
                <a16:creationId xmlns:a16="http://schemas.microsoft.com/office/drawing/2014/main" id="{AB343063-1956-D95F-F6D9-77E3C0D4B0F4}"/>
              </a:ext>
            </a:extLst>
          </p:cNvPr>
          <p:cNvSpPr txBox="1"/>
          <p:nvPr/>
        </p:nvSpPr>
        <p:spPr>
          <a:xfrm>
            <a:off x="1164056" y="5304524"/>
            <a:ext cx="6711696" cy="400110"/>
          </a:xfrm>
          <a:prstGeom prst="rect">
            <a:avLst/>
          </a:prstGeom>
          <a:solidFill>
            <a:schemeClr val="accent5">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9900"/>
                </a:solidFill>
                <a:effectLst/>
                <a:uLnTx/>
                <a:uFillTx/>
                <a:latin typeface="Courier" pitchFamily="2" charset="0"/>
                <a:ea typeface="+mn-ea"/>
                <a:cs typeface="+mn-cs"/>
              </a:rPr>
              <a:t>// Transfer (scatter) data to PIM, register as "t1"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simple_pim_array_scatter</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000" b="0" i="0" u="none" strike="noStrike" kern="1200" cap="none" spc="0" normalizeH="0" baseline="0" noProof="0" dirty="0">
                <a:ln>
                  <a:noFill/>
                </a:ln>
                <a:solidFill>
                  <a:srgbClr val="FF0002"/>
                </a:solidFill>
                <a:effectLst/>
                <a:uLnTx/>
                <a:uFillTx/>
                <a:latin typeface="Courier" pitchFamily="2" charset="0"/>
                <a:ea typeface="+mn-ea"/>
                <a:cs typeface="+mn-cs"/>
              </a:rPr>
              <a:t>"t1"</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0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src</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bins, </a:t>
            </a:r>
            <a:r>
              <a:rPr kumimoji="0" lang="en-US" sz="1000" b="0" i="0" u="none" strike="noStrike" kern="1200" cap="none" spc="0" normalizeH="0" baseline="0" noProof="0" dirty="0" err="1">
                <a:ln>
                  <a:noFill/>
                </a:ln>
                <a:solidFill>
                  <a:srgbClr val="1F00F6"/>
                </a:solidFill>
                <a:effectLst/>
                <a:uLnTx/>
                <a:uFillTx/>
                <a:latin typeface="Courier" pitchFamily="2" charset="0"/>
                <a:ea typeface="+mn-ea"/>
                <a:cs typeface="+mn-cs"/>
              </a:rPr>
              <a:t>sizeof</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(T), management);</a:t>
            </a:r>
          </a:p>
        </p:txBody>
      </p:sp>
      <p:sp>
        <p:nvSpPr>
          <p:cNvPr id="10" name="TextBox 9">
            <a:extLst>
              <a:ext uri="{FF2B5EF4-FFF2-40B4-BE49-F238E27FC236}">
                <a16:creationId xmlns:a16="http://schemas.microsoft.com/office/drawing/2014/main" id="{C3FC7F19-D525-F8E3-6E4B-46B43E93B9D9}"/>
              </a:ext>
            </a:extLst>
          </p:cNvPr>
          <p:cNvSpPr txBox="1"/>
          <p:nvPr/>
        </p:nvSpPr>
        <p:spPr>
          <a:xfrm>
            <a:off x="1164056" y="4773830"/>
            <a:ext cx="6711696" cy="400110"/>
          </a:xfrm>
          <a:prstGeom prst="rect">
            <a:avLst/>
          </a:prstGeom>
          <a:solidFill>
            <a:schemeClr val="accent4">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9900"/>
                </a:solidFill>
                <a:effectLst/>
                <a:uLnTx/>
                <a:uFillTx/>
                <a:latin typeface="Courier" pitchFamily="2" charset="0"/>
                <a:ea typeface="+mn-ea"/>
                <a:cs typeface="+mn-cs"/>
              </a:rPr>
              <a:t>// Host side handle creation and iterator call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handle_t</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handle = </a:t>
            </a:r>
            <a:r>
              <a:rPr kumimoji="0" lang="en-US" sz="10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simple_pim_create_handle</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000" b="0" i="0" u="none" strike="noStrike" kern="1200" cap="none" spc="0" normalizeH="0" baseline="0" noProof="0" dirty="0">
                <a:ln>
                  <a:noFill/>
                </a:ln>
                <a:solidFill>
                  <a:srgbClr val="FF0002"/>
                </a:solidFill>
                <a:effectLst/>
                <a:uLnTx/>
                <a:uFillTx/>
                <a:latin typeface="Courier" pitchFamily="2" charset="0"/>
                <a:ea typeface="+mn-ea"/>
                <a:cs typeface="+mn-cs"/>
              </a:rPr>
              <a:t>"</a:t>
            </a:r>
            <a:r>
              <a:rPr kumimoji="0" lang="en-US" sz="1000" b="0" i="0" u="none" strike="noStrike" kern="1200" cap="none" spc="0" normalizeH="0" baseline="0" noProof="0" dirty="0" err="1">
                <a:ln>
                  <a:noFill/>
                </a:ln>
                <a:solidFill>
                  <a:srgbClr val="FF0002"/>
                </a:solidFill>
                <a:effectLst/>
                <a:uLnTx/>
                <a:uFillTx/>
                <a:latin typeface="Courier" pitchFamily="2" charset="0"/>
                <a:ea typeface="+mn-ea"/>
                <a:cs typeface="+mn-cs"/>
              </a:rPr>
              <a:t>histo_filepath</a:t>
            </a:r>
            <a:r>
              <a:rPr kumimoji="0" lang="en-US" sz="1000" b="0" i="0" u="none" strike="noStrike" kern="1200" cap="none" spc="0" normalizeH="0" baseline="0" noProof="0" dirty="0">
                <a:ln>
                  <a:noFill/>
                </a:ln>
                <a:solidFill>
                  <a:srgbClr val="FF0002"/>
                </a:solidFill>
                <a:effectLst/>
                <a:uLnTx/>
                <a:uFillTx/>
                <a:latin typeface="Courier" pitchFamily="2" charset="0"/>
                <a:ea typeface="+mn-ea"/>
                <a:cs typeface="+mn-cs"/>
              </a:rPr>
              <a:t>"</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REDUCE, NULL, 0);</a:t>
            </a:r>
          </a:p>
        </p:txBody>
      </p:sp>
    </p:spTree>
    <p:extLst>
      <p:ext uri="{BB962C8B-B14F-4D97-AF65-F5344CB8AC3E}">
        <p14:creationId xmlns:p14="http://schemas.microsoft.com/office/powerpoint/2010/main" val="759152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EE7E5-BA02-EB49-B7A9-49BFA3F9D9F1}"/>
              </a:ext>
            </a:extLst>
          </p:cNvPr>
          <p:cNvSpPr>
            <a:spLocks noGrp="1"/>
          </p:cNvSpPr>
          <p:nvPr>
            <p:ph idx="1"/>
          </p:nvPr>
        </p:nvSpPr>
        <p:spPr>
          <a:xfrm>
            <a:off x="169011" y="1260088"/>
            <a:ext cx="8709946" cy="5179623"/>
          </a:xfrm>
        </p:spPr>
        <p:txBody>
          <a:bodyPr>
            <a:normAutofit/>
          </a:bodyPr>
          <a:lstStyle/>
          <a:p>
            <a:r>
              <a:rPr lang="en-US" dirty="0"/>
              <a:t>Lines of code (LoC) reduction</a:t>
            </a:r>
          </a:p>
        </p:txBody>
      </p:sp>
      <p:graphicFrame>
        <p:nvGraphicFramePr>
          <p:cNvPr id="4" name="Table 4">
            <a:extLst>
              <a:ext uri="{FF2B5EF4-FFF2-40B4-BE49-F238E27FC236}">
                <a16:creationId xmlns:a16="http://schemas.microsoft.com/office/drawing/2014/main" id="{E8DBCD59-7550-2248-BE7E-E7AFDDC57ED4}"/>
              </a:ext>
            </a:extLst>
          </p:cNvPr>
          <p:cNvGraphicFramePr>
            <a:graphicFrameLocks noGrp="1"/>
          </p:cNvGraphicFramePr>
          <p:nvPr/>
        </p:nvGraphicFramePr>
        <p:xfrm>
          <a:off x="415858" y="1964800"/>
          <a:ext cx="8312284" cy="2595880"/>
        </p:xfrm>
        <a:graphic>
          <a:graphicData uri="http://schemas.openxmlformats.org/drawingml/2006/table">
            <a:tbl>
              <a:tblPr firstRow="1" bandRow="1">
                <a:tableStyleId>{00A15C55-8517-42AA-B614-E9B94910E393}</a:tableStyleId>
              </a:tblPr>
              <a:tblGrid>
                <a:gridCol w="2078071">
                  <a:extLst>
                    <a:ext uri="{9D8B030D-6E8A-4147-A177-3AD203B41FA5}">
                      <a16:colId xmlns:a16="http://schemas.microsoft.com/office/drawing/2014/main" val="830956122"/>
                    </a:ext>
                  </a:extLst>
                </a:gridCol>
                <a:gridCol w="2078071">
                  <a:extLst>
                    <a:ext uri="{9D8B030D-6E8A-4147-A177-3AD203B41FA5}">
                      <a16:colId xmlns:a16="http://schemas.microsoft.com/office/drawing/2014/main" val="910213591"/>
                    </a:ext>
                  </a:extLst>
                </a:gridCol>
                <a:gridCol w="2078071">
                  <a:extLst>
                    <a:ext uri="{9D8B030D-6E8A-4147-A177-3AD203B41FA5}">
                      <a16:colId xmlns:a16="http://schemas.microsoft.com/office/drawing/2014/main" val="2872755117"/>
                    </a:ext>
                  </a:extLst>
                </a:gridCol>
                <a:gridCol w="2078071">
                  <a:extLst>
                    <a:ext uri="{9D8B030D-6E8A-4147-A177-3AD203B41FA5}">
                      <a16:colId xmlns:a16="http://schemas.microsoft.com/office/drawing/2014/main" val="2144823294"/>
                    </a:ext>
                  </a:extLst>
                </a:gridCol>
              </a:tblGrid>
              <a:tr h="370840">
                <a:tc>
                  <a:txBody>
                    <a:bodyPr/>
                    <a:lstStyle/>
                    <a:p>
                      <a:endParaRPr lang="en-US" sz="1600" dirty="0">
                        <a:latin typeface="Avenir Next" panose="020B0503020202020204" pitchFamily="34" charset="0"/>
                      </a:endParaRPr>
                    </a:p>
                  </a:txBody>
                  <a:tcPr/>
                </a:tc>
                <a:tc>
                  <a:txBody>
                    <a:bodyPr/>
                    <a:lstStyle/>
                    <a:p>
                      <a:pPr algn="ctr"/>
                      <a:r>
                        <a:rPr lang="en-US" sz="1600" dirty="0"/>
                        <a:t>SimplePIM</a:t>
                      </a:r>
                      <a:endParaRPr lang="en-US" sz="1600" dirty="0">
                        <a:latin typeface="Avenir Next" panose="020B0503020202020204" pitchFamily="34" charset="0"/>
                      </a:endParaRPr>
                    </a:p>
                  </a:txBody>
                  <a:tcPr/>
                </a:tc>
                <a:tc>
                  <a:txBody>
                    <a:bodyPr/>
                    <a:lstStyle/>
                    <a:p>
                      <a:pPr algn="ctr"/>
                      <a:r>
                        <a:rPr lang="en-US" sz="1600" dirty="0"/>
                        <a:t>Hand-optimized</a:t>
                      </a:r>
                      <a:endParaRPr lang="en-US" sz="1600" dirty="0">
                        <a:latin typeface="Avenir Next" panose="020B0503020202020204" pitchFamily="34" charset="0"/>
                      </a:endParaRPr>
                    </a:p>
                  </a:txBody>
                  <a:tcPr/>
                </a:tc>
                <a:tc>
                  <a:txBody>
                    <a:bodyPr/>
                    <a:lstStyle/>
                    <a:p>
                      <a:pPr algn="ctr"/>
                      <a:r>
                        <a:rPr lang="en-US" sz="1600" dirty="0"/>
                        <a:t>LoC Reduction</a:t>
                      </a:r>
                      <a:endParaRPr lang="en-US" sz="1600" dirty="0">
                        <a:latin typeface="Avenir Next" panose="020B0503020202020204" pitchFamily="34" charset="0"/>
                      </a:endParaRPr>
                    </a:p>
                  </a:txBody>
                  <a:tcPr/>
                </a:tc>
                <a:extLst>
                  <a:ext uri="{0D108BD9-81ED-4DB2-BD59-A6C34878D82A}">
                    <a16:rowId xmlns:a16="http://schemas.microsoft.com/office/drawing/2014/main" val="2642306136"/>
                  </a:ext>
                </a:extLst>
              </a:tr>
              <a:tr h="370840">
                <a:tc>
                  <a:txBody>
                    <a:bodyPr/>
                    <a:lstStyle/>
                    <a:p>
                      <a:r>
                        <a:rPr lang="en-US" sz="1600" b="1" dirty="0"/>
                        <a:t>Reduction</a:t>
                      </a:r>
                      <a:endParaRPr lang="en-US" sz="1600" b="1" dirty="0">
                        <a:latin typeface="Avenir Next" panose="020B0503020202020204" pitchFamily="34" charset="0"/>
                      </a:endParaRPr>
                    </a:p>
                  </a:txBody>
                  <a:tcPr/>
                </a:tc>
                <a:tc>
                  <a:txBody>
                    <a:bodyPr/>
                    <a:lstStyle/>
                    <a:p>
                      <a:pPr algn="ctr"/>
                      <a:r>
                        <a:rPr lang="en-US" sz="1600" dirty="0"/>
                        <a:t>14</a:t>
                      </a:r>
                      <a:endParaRPr lang="en-US" sz="1600" dirty="0">
                        <a:latin typeface="Avenir Next" panose="020B0503020202020204" pitchFamily="34" charset="0"/>
                      </a:endParaRPr>
                    </a:p>
                  </a:txBody>
                  <a:tcPr/>
                </a:tc>
                <a:tc>
                  <a:txBody>
                    <a:bodyPr/>
                    <a:lstStyle/>
                    <a:p>
                      <a:pPr algn="ctr"/>
                      <a:r>
                        <a:rPr lang="en-US" sz="1600" dirty="0"/>
                        <a:t>83</a:t>
                      </a:r>
                      <a:endParaRPr lang="en-US" sz="1600" dirty="0">
                        <a:latin typeface="Avenir Next" panose="020B0503020202020204" pitchFamily="34" charset="0"/>
                      </a:endParaRPr>
                    </a:p>
                  </a:txBody>
                  <a:tcPr/>
                </a:tc>
                <a:tc>
                  <a:txBody>
                    <a:bodyPr/>
                    <a:lstStyle/>
                    <a:p>
                      <a:pPr algn="ctr"/>
                      <a:r>
                        <a:rPr lang="en-US" sz="1600" dirty="0"/>
                        <a:t>5.93×</a:t>
                      </a:r>
                      <a:endParaRPr lang="en-US" sz="1600" dirty="0">
                        <a:latin typeface="Avenir Next" panose="020B0503020202020204" pitchFamily="34" charset="0"/>
                      </a:endParaRPr>
                    </a:p>
                  </a:txBody>
                  <a:tcPr/>
                </a:tc>
                <a:extLst>
                  <a:ext uri="{0D108BD9-81ED-4DB2-BD59-A6C34878D82A}">
                    <a16:rowId xmlns:a16="http://schemas.microsoft.com/office/drawing/2014/main" val="150573186"/>
                  </a:ext>
                </a:extLst>
              </a:tr>
              <a:tr h="370840">
                <a:tc>
                  <a:txBody>
                    <a:bodyPr/>
                    <a:lstStyle/>
                    <a:p>
                      <a:r>
                        <a:rPr lang="en-US" sz="1600" b="1" dirty="0"/>
                        <a:t>Vector Addition</a:t>
                      </a:r>
                      <a:endParaRPr lang="en-US" sz="1600" b="1" dirty="0">
                        <a:latin typeface="Avenir Next" panose="020B0503020202020204" pitchFamily="34" charset="0"/>
                      </a:endParaRPr>
                    </a:p>
                  </a:txBody>
                  <a:tcPr/>
                </a:tc>
                <a:tc>
                  <a:txBody>
                    <a:bodyPr/>
                    <a:lstStyle/>
                    <a:p>
                      <a:pPr algn="ctr"/>
                      <a:r>
                        <a:rPr lang="en-US" sz="1600" dirty="0"/>
                        <a:t>14</a:t>
                      </a:r>
                      <a:endParaRPr lang="en-US" sz="1600" dirty="0">
                        <a:latin typeface="Avenir Next" panose="020B0503020202020204" pitchFamily="34" charset="0"/>
                      </a:endParaRPr>
                    </a:p>
                  </a:txBody>
                  <a:tcPr/>
                </a:tc>
                <a:tc>
                  <a:txBody>
                    <a:bodyPr/>
                    <a:lstStyle/>
                    <a:p>
                      <a:pPr algn="ctr"/>
                      <a:r>
                        <a:rPr lang="en-US" sz="1600" dirty="0"/>
                        <a:t>82</a:t>
                      </a:r>
                      <a:endParaRPr lang="en-US" sz="1600" dirty="0">
                        <a:latin typeface="Avenir Next" panose="020B0503020202020204" pitchFamily="34" charset="0"/>
                      </a:endParaRPr>
                    </a:p>
                  </a:txBody>
                  <a:tcPr/>
                </a:tc>
                <a:tc>
                  <a:txBody>
                    <a:bodyPr/>
                    <a:lstStyle/>
                    <a:p>
                      <a:pPr algn="ctr"/>
                      <a:r>
                        <a:rPr lang="en-US" sz="1600" dirty="0"/>
                        <a:t>5.86×</a:t>
                      </a:r>
                      <a:endParaRPr lang="en-US" sz="1600" dirty="0">
                        <a:latin typeface="Avenir Next" panose="020B0503020202020204" pitchFamily="34" charset="0"/>
                      </a:endParaRPr>
                    </a:p>
                  </a:txBody>
                  <a:tcPr/>
                </a:tc>
                <a:extLst>
                  <a:ext uri="{0D108BD9-81ED-4DB2-BD59-A6C34878D82A}">
                    <a16:rowId xmlns:a16="http://schemas.microsoft.com/office/drawing/2014/main" val="4242882721"/>
                  </a:ext>
                </a:extLst>
              </a:tr>
              <a:tr h="370840">
                <a:tc>
                  <a:txBody>
                    <a:bodyPr/>
                    <a:lstStyle/>
                    <a:p>
                      <a:r>
                        <a:rPr lang="en-US" sz="1600" b="1" dirty="0"/>
                        <a:t>Histogram</a:t>
                      </a:r>
                      <a:endParaRPr lang="en-US" sz="1600" b="1" dirty="0">
                        <a:latin typeface="Avenir Next" panose="020B0503020202020204" pitchFamily="34" charset="0"/>
                      </a:endParaRPr>
                    </a:p>
                  </a:txBody>
                  <a:tcPr/>
                </a:tc>
                <a:tc>
                  <a:txBody>
                    <a:bodyPr/>
                    <a:lstStyle/>
                    <a:p>
                      <a:pPr algn="ctr"/>
                      <a:r>
                        <a:rPr lang="en-US" sz="1600" dirty="0"/>
                        <a:t>21</a:t>
                      </a:r>
                      <a:endParaRPr lang="en-US" sz="1600" dirty="0">
                        <a:latin typeface="Avenir Next" panose="020B0503020202020204" pitchFamily="34" charset="0"/>
                      </a:endParaRPr>
                    </a:p>
                  </a:txBody>
                  <a:tcPr/>
                </a:tc>
                <a:tc>
                  <a:txBody>
                    <a:bodyPr/>
                    <a:lstStyle/>
                    <a:p>
                      <a:pPr algn="ctr"/>
                      <a:r>
                        <a:rPr lang="en-US" sz="1600" dirty="0"/>
                        <a:t>114</a:t>
                      </a:r>
                      <a:endParaRPr lang="en-US" sz="1600" dirty="0">
                        <a:latin typeface="Avenir Next" panose="020B0503020202020204" pitchFamily="34" charset="0"/>
                      </a:endParaRPr>
                    </a:p>
                  </a:txBody>
                  <a:tcPr/>
                </a:tc>
                <a:tc>
                  <a:txBody>
                    <a:bodyPr/>
                    <a:lstStyle/>
                    <a:p>
                      <a:pPr algn="ctr"/>
                      <a:r>
                        <a:rPr lang="en-US" sz="1600" dirty="0"/>
                        <a:t>5.43×</a:t>
                      </a:r>
                      <a:endParaRPr lang="en-US" sz="1600" dirty="0">
                        <a:latin typeface="Avenir Next" panose="020B0503020202020204" pitchFamily="34" charset="0"/>
                      </a:endParaRPr>
                    </a:p>
                  </a:txBody>
                  <a:tcPr/>
                </a:tc>
                <a:extLst>
                  <a:ext uri="{0D108BD9-81ED-4DB2-BD59-A6C34878D82A}">
                    <a16:rowId xmlns:a16="http://schemas.microsoft.com/office/drawing/2014/main" val="2376100669"/>
                  </a:ext>
                </a:extLst>
              </a:tr>
              <a:tr h="370840">
                <a:tc>
                  <a:txBody>
                    <a:bodyPr/>
                    <a:lstStyle/>
                    <a:p>
                      <a:r>
                        <a:rPr lang="en-US" sz="1600" b="1" dirty="0"/>
                        <a:t>Linear Regression</a:t>
                      </a:r>
                      <a:endParaRPr lang="en-US" sz="1600" b="1" dirty="0">
                        <a:latin typeface="Avenir Next" panose="020B0503020202020204" pitchFamily="34" charset="0"/>
                      </a:endParaRPr>
                    </a:p>
                  </a:txBody>
                  <a:tcPr/>
                </a:tc>
                <a:tc>
                  <a:txBody>
                    <a:bodyPr/>
                    <a:lstStyle/>
                    <a:p>
                      <a:pPr algn="ctr"/>
                      <a:r>
                        <a:rPr lang="en-US" sz="1600" dirty="0"/>
                        <a:t>48</a:t>
                      </a:r>
                      <a:endParaRPr lang="en-US" sz="1600" dirty="0">
                        <a:latin typeface="Avenir Next" panose="020B0503020202020204" pitchFamily="34" charset="0"/>
                      </a:endParaRPr>
                    </a:p>
                  </a:txBody>
                  <a:tcPr/>
                </a:tc>
                <a:tc>
                  <a:txBody>
                    <a:bodyPr/>
                    <a:lstStyle/>
                    <a:p>
                      <a:pPr algn="ctr"/>
                      <a:r>
                        <a:rPr lang="en-US" sz="1600" dirty="0"/>
                        <a:t>157</a:t>
                      </a:r>
                      <a:endParaRPr lang="en-US" sz="1600" dirty="0">
                        <a:latin typeface="Avenir Next" panose="020B0503020202020204" pitchFamily="34" charset="0"/>
                      </a:endParaRPr>
                    </a:p>
                  </a:txBody>
                  <a:tcPr/>
                </a:tc>
                <a:tc>
                  <a:txBody>
                    <a:bodyPr/>
                    <a:lstStyle/>
                    <a:p>
                      <a:pPr algn="ctr"/>
                      <a:r>
                        <a:rPr lang="en-US" sz="1600" dirty="0"/>
                        <a:t>3.27×</a:t>
                      </a:r>
                      <a:endParaRPr lang="en-US" sz="1600" dirty="0">
                        <a:latin typeface="Avenir Next" panose="020B0503020202020204" pitchFamily="34" charset="0"/>
                      </a:endParaRPr>
                    </a:p>
                  </a:txBody>
                  <a:tcPr/>
                </a:tc>
                <a:extLst>
                  <a:ext uri="{0D108BD9-81ED-4DB2-BD59-A6C34878D82A}">
                    <a16:rowId xmlns:a16="http://schemas.microsoft.com/office/drawing/2014/main" val="713024859"/>
                  </a:ext>
                </a:extLst>
              </a:tr>
              <a:tr h="370840">
                <a:tc>
                  <a:txBody>
                    <a:bodyPr/>
                    <a:lstStyle/>
                    <a:p>
                      <a:r>
                        <a:rPr lang="en-US" sz="1600" b="1" dirty="0"/>
                        <a:t>Logistic Regression</a:t>
                      </a:r>
                      <a:endParaRPr lang="en-US" sz="1600" b="1" dirty="0">
                        <a:latin typeface="Avenir Next" panose="020B0503020202020204" pitchFamily="34" charset="0"/>
                      </a:endParaRPr>
                    </a:p>
                  </a:txBody>
                  <a:tcPr/>
                </a:tc>
                <a:tc>
                  <a:txBody>
                    <a:bodyPr/>
                    <a:lstStyle/>
                    <a:p>
                      <a:pPr algn="ctr"/>
                      <a:r>
                        <a:rPr lang="en-US" sz="1600" dirty="0"/>
                        <a:t>59</a:t>
                      </a:r>
                      <a:endParaRPr lang="en-US" sz="1600" dirty="0">
                        <a:latin typeface="Avenir Next" panose="020B0503020202020204" pitchFamily="34" charset="0"/>
                      </a:endParaRPr>
                    </a:p>
                  </a:txBody>
                  <a:tcPr/>
                </a:tc>
                <a:tc>
                  <a:txBody>
                    <a:bodyPr/>
                    <a:lstStyle/>
                    <a:p>
                      <a:pPr algn="ctr"/>
                      <a:r>
                        <a:rPr lang="en-US" sz="1600" dirty="0"/>
                        <a:t>176</a:t>
                      </a:r>
                      <a:endParaRPr lang="en-US" sz="1600" dirty="0">
                        <a:latin typeface="Avenir Next" panose="020B0503020202020204" pitchFamily="34" charset="0"/>
                      </a:endParaRPr>
                    </a:p>
                  </a:txBody>
                  <a:tcPr/>
                </a:tc>
                <a:tc>
                  <a:txBody>
                    <a:bodyPr/>
                    <a:lstStyle/>
                    <a:p>
                      <a:pPr algn="ctr"/>
                      <a:r>
                        <a:rPr lang="en-US" sz="1600" dirty="0"/>
                        <a:t>2.98×</a:t>
                      </a:r>
                      <a:endParaRPr lang="en-US" sz="1600" dirty="0">
                        <a:latin typeface="Avenir Next" panose="020B0503020202020204" pitchFamily="34" charset="0"/>
                      </a:endParaRPr>
                    </a:p>
                  </a:txBody>
                  <a:tcPr/>
                </a:tc>
                <a:extLst>
                  <a:ext uri="{0D108BD9-81ED-4DB2-BD59-A6C34878D82A}">
                    <a16:rowId xmlns:a16="http://schemas.microsoft.com/office/drawing/2014/main" val="2228588575"/>
                  </a:ext>
                </a:extLst>
              </a:tr>
              <a:tr h="370840">
                <a:tc>
                  <a:txBody>
                    <a:bodyPr/>
                    <a:lstStyle/>
                    <a:p>
                      <a:r>
                        <a:rPr lang="en-US" sz="1600" b="1" dirty="0"/>
                        <a:t>K-Means</a:t>
                      </a:r>
                      <a:endParaRPr lang="en-US" sz="1600" b="1" dirty="0">
                        <a:latin typeface="Avenir Next" panose="020B0503020202020204" pitchFamily="34" charset="0"/>
                      </a:endParaRPr>
                    </a:p>
                  </a:txBody>
                  <a:tcPr/>
                </a:tc>
                <a:tc>
                  <a:txBody>
                    <a:bodyPr/>
                    <a:lstStyle/>
                    <a:p>
                      <a:pPr algn="ctr"/>
                      <a:r>
                        <a:rPr lang="en-US" sz="1600" dirty="0"/>
                        <a:t>68</a:t>
                      </a:r>
                      <a:endParaRPr lang="en-US" sz="1600" dirty="0">
                        <a:latin typeface="Avenir Next" panose="020B0503020202020204" pitchFamily="34" charset="0"/>
                      </a:endParaRPr>
                    </a:p>
                  </a:txBody>
                  <a:tcPr/>
                </a:tc>
                <a:tc>
                  <a:txBody>
                    <a:bodyPr/>
                    <a:lstStyle/>
                    <a:p>
                      <a:pPr algn="ctr"/>
                      <a:r>
                        <a:rPr lang="en-US" sz="1600" dirty="0"/>
                        <a:t>206</a:t>
                      </a:r>
                      <a:endParaRPr lang="en-US" sz="1600" dirty="0">
                        <a:latin typeface="Avenir Next" panose="020B0503020202020204" pitchFamily="34" charset="0"/>
                      </a:endParaRPr>
                    </a:p>
                  </a:txBody>
                  <a:tcPr/>
                </a:tc>
                <a:tc>
                  <a:txBody>
                    <a:bodyPr/>
                    <a:lstStyle/>
                    <a:p>
                      <a:pPr algn="ctr"/>
                      <a:r>
                        <a:rPr lang="en-US" sz="1600" dirty="0"/>
                        <a:t>3.03×</a:t>
                      </a:r>
                      <a:endParaRPr lang="en-US" sz="1600" dirty="0">
                        <a:latin typeface="Avenir Next" panose="020B0503020202020204" pitchFamily="34" charset="0"/>
                      </a:endParaRPr>
                    </a:p>
                  </a:txBody>
                  <a:tcPr/>
                </a:tc>
                <a:extLst>
                  <a:ext uri="{0D108BD9-81ED-4DB2-BD59-A6C34878D82A}">
                    <a16:rowId xmlns:a16="http://schemas.microsoft.com/office/drawing/2014/main" val="221679092"/>
                  </a:ext>
                </a:extLst>
              </a:tr>
            </a:tbl>
          </a:graphicData>
        </a:graphic>
      </p:graphicFrame>
      <p:sp>
        <p:nvSpPr>
          <p:cNvPr id="5" name="Rounded Rectangle 4">
            <a:extLst>
              <a:ext uri="{FF2B5EF4-FFF2-40B4-BE49-F238E27FC236}">
                <a16:creationId xmlns:a16="http://schemas.microsoft.com/office/drawing/2014/main" id="{9304C52C-B713-D846-B735-911E8F847C2A}"/>
              </a:ext>
            </a:extLst>
          </p:cNvPr>
          <p:cNvSpPr/>
          <p:nvPr/>
        </p:nvSpPr>
        <p:spPr>
          <a:xfrm>
            <a:off x="386810" y="5085395"/>
            <a:ext cx="8370381" cy="1089161"/>
          </a:xfrm>
          <a:prstGeom prst="roundRect">
            <a:avLst/>
          </a:prstGeom>
          <a:solidFill>
            <a:srgbClr val="EEEEEE"/>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SimplePIM </a:t>
            </a:r>
            <a:r>
              <a:rPr kumimoji="0" lang="en-US" sz="26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reduces</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the number of lines of </a:t>
            </a:r>
            <a:b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effective code by a factor of </a:t>
            </a:r>
            <a:r>
              <a:rPr kumimoji="0" lang="en-US" sz="26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2.98× </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to </a:t>
            </a:r>
            <a:r>
              <a:rPr kumimoji="0" lang="en-US" sz="26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5.93×</a:t>
            </a:r>
          </a:p>
        </p:txBody>
      </p:sp>
      <p:sp>
        <p:nvSpPr>
          <p:cNvPr id="8" name="Title 1">
            <a:extLst>
              <a:ext uri="{FF2B5EF4-FFF2-40B4-BE49-F238E27FC236}">
                <a16:creationId xmlns:a16="http://schemas.microsoft.com/office/drawing/2014/main" id="{8111B7E3-CFC3-EE0F-E38C-208D3D59A9E8}"/>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Productive Improvement (III)</a:t>
            </a:r>
          </a:p>
        </p:txBody>
      </p:sp>
    </p:spTree>
    <p:extLst>
      <p:ext uri="{BB962C8B-B14F-4D97-AF65-F5344CB8AC3E}">
        <p14:creationId xmlns:p14="http://schemas.microsoft.com/office/powerpoint/2010/main" val="250222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759BE6-8E7D-B64A-AEF1-8FF857DA2B85}"/>
              </a:ext>
            </a:extLst>
          </p:cNvPr>
          <p:cNvPicPr>
            <a:picLocks noChangeAspect="1"/>
          </p:cNvPicPr>
          <p:nvPr/>
        </p:nvPicPr>
        <p:blipFill>
          <a:blip r:embed="rId3"/>
          <a:stretch>
            <a:fillRect/>
          </a:stretch>
        </p:blipFill>
        <p:spPr>
          <a:xfrm>
            <a:off x="1171995" y="1245693"/>
            <a:ext cx="6800000" cy="3060000"/>
          </a:xfrm>
          <a:prstGeom prst="rect">
            <a:avLst/>
          </a:prstGeom>
        </p:spPr>
      </p:pic>
      <p:sp>
        <p:nvSpPr>
          <p:cNvPr id="6" name="Rounded Rectangle 5">
            <a:extLst>
              <a:ext uri="{FF2B5EF4-FFF2-40B4-BE49-F238E27FC236}">
                <a16:creationId xmlns:a16="http://schemas.microsoft.com/office/drawing/2014/main" id="{F2241054-8B4C-3245-A8ED-868EE0E1B4D5}"/>
              </a:ext>
            </a:extLst>
          </p:cNvPr>
          <p:cNvSpPr/>
          <p:nvPr/>
        </p:nvSpPr>
        <p:spPr>
          <a:xfrm>
            <a:off x="386805" y="4389279"/>
            <a:ext cx="8370381" cy="792000"/>
          </a:xfrm>
          <a:prstGeom prst="roundRect">
            <a:avLst/>
          </a:prstGeom>
          <a:solidFill>
            <a:srgbClr val="EEEEEE"/>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SimplePIM achieves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comparable performance </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for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reduction</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histogram</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and</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linear regression</a:t>
            </a:r>
          </a:p>
        </p:txBody>
      </p:sp>
      <p:sp>
        <p:nvSpPr>
          <p:cNvPr id="8" name="Rounded Rectangle 7">
            <a:extLst>
              <a:ext uri="{FF2B5EF4-FFF2-40B4-BE49-F238E27FC236}">
                <a16:creationId xmlns:a16="http://schemas.microsoft.com/office/drawing/2014/main" id="{B7FD569B-F951-7848-AF16-6DEE6871A849}"/>
              </a:ext>
            </a:extLst>
          </p:cNvPr>
          <p:cNvSpPr/>
          <p:nvPr/>
        </p:nvSpPr>
        <p:spPr>
          <a:xfrm>
            <a:off x="386805" y="5284467"/>
            <a:ext cx="8370381" cy="1116000"/>
          </a:xfrm>
          <a:prstGeom prst="roundRect">
            <a:avLst/>
          </a:prstGeom>
          <a:solidFill>
            <a:srgbClr val="EEEEEE"/>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SimplePIM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outperforms hand-optimized implementations </a:t>
            </a:r>
            <a:br>
              <a:rPr kumimoji="0" lang="en-US" sz="20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b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for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vector addition</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logistic regression</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and</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k-means </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by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10%-37%</a:t>
            </a:r>
          </a:p>
        </p:txBody>
      </p:sp>
      <p:sp>
        <p:nvSpPr>
          <p:cNvPr id="9" name="Title 1">
            <a:extLst>
              <a:ext uri="{FF2B5EF4-FFF2-40B4-BE49-F238E27FC236}">
                <a16:creationId xmlns:a16="http://schemas.microsoft.com/office/drawing/2014/main" id="{F170BE54-1B0D-E6D0-BF7B-8F35860066DF}"/>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Weak Scaling Analysis</a:t>
            </a:r>
          </a:p>
        </p:txBody>
      </p:sp>
    </p:spTree>
    <p:extLst>
      <p:ext uri="{BB962C8B-B14F-4D97-AF65-F5344CB8AC3E}">
        <p14:creationId xmlns:p14="http://schemas.microsoft.com/office/powerpoint/2010/main" val="264081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AC2839-1E8F-FD4D-A0FD-788856DF0CF6}"/>
              </a:ext>
            </a:extLst>
          </p:cNvPr>
          <p:cNvPicPr>
            <a:picLocks noChangeAspect="1"/>
          </p:cNvPicPr>
          <p:nvPr/>
        </p:nvPicPr>
        <p:blipFill>
          <a:blip r:embed="rId3"/>
          <a:stretch>
            <a:fillRect/>
          </a:stretch>
        </p:blipFill>
        <p:spPr>
          <a:xfrm>
            <a:off x="1171995" y="1184195"/>
            <a:ext cx="6800000" cy="3060000"/>
          </a:xfrm>
          <a:prstGeom prst="rect">
            <a:avLst/>
          </a:prstGeom>
        </p:spPr>
      </p:pic>
      <p:sp>
        <p:nvSpPr>
          <p:cNvPr id="9" name="Rounded Rectangle 8">
            <a:extLst>
              <a:ext uri="{FF2B5EF4-FFF2-40B4-BE49-F238E27FC236}">
                <a16:creationId xmlns:a16="http://schemas.microsoft.com/office/drawing/2014/main" id="{985ABA85-D7E6-5245-A2D8-E49D1BB2E215}"/>
              </a:ext>
            </a:extLst>
          </p:cNvPr>
          <p:cNvSpPr/>
          <p:nvPr/>
        </p:nvSpPr>
        <p:spPr>
          <a:xfrm>
            <a:off x="386805" y="4334878"/>
            <a:ext cx="8370381" cy="792000"/>
          </a:xfrm>
          <a:prstGeom prst="roundRect">
            <a:avLst/>
          </a:prstGeom>
          <a:solidFill>
            <a:srgbClr val="EEEEEE"/>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SimplePIM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scales better than hand-optimized implementations </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for</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reduction</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histogram</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and</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linear regression</a:t>
            </a:r>
          </a:p>
        </p:txBody>
      </p:sp>
      <p:sp>
        <p:nvSpPr>
          <p:cNvPr id="10" name="Rounded Rectangle 9">
            <a:extLst>
              <a:ext uri="{FF2B5EF4-FFF2-40B4-BE49-F238E27FC236}">
                <a16:creationId xmlns:a16="http://schemas.microsoft.com/office/drawing/2014/main" id="{88AE5B6F-1A1C-CE4F-80DB-9D719E827947}"/>
              </a:ext>
            </a:extLst>
          </p:cNvPr>
          <p:cNvSpPr/>
          <p:nvPr/>
        </p:nvSpPr>
        <p:spPr>
          <a:xfrm>
            <a:off x="386805" y="5251014"/>
            <a:ext cx="8370381" cy="1116000"/>
          </a:xfrm>
          <a:prstGeom prst="roundRect">
            <a:avLst/>
          </a:prstGeom>
          <a:solidFill>
            <a:srgbClr val="EEEEEE"/>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SimplePIM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outperforms hand-optimized implementations </a:t>
            </a:r>
            <a:b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for</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vector addition</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logistic regression</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and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k-means </a:t>
            </a:r>
            <a:b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b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by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15%-43%</a:t>
            </a:r>
          </a:p>
        </p:txBody>
      </p:sp>
      <p:sp>
        <p:nvSpPr>
          <p:cNvPr id="7" name="Title 1">
            <a:extLst>
              <a:ext uri="{FF2B5EF4-FFF2-40B4-BE49-F238E27FC236}">
                <a16:creationId xmlns:a16="http://schemas.microsoft.com/office/drawing/2014/main" id="{8D745FA1-39ED-5FC7-182A-F278095236EA}"/>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Strong Scaling Analysis</a:t>
            </a:r>
          </a:p>
        </p:txBody>
      </p:sp>
    </p:spTree>
    <p:extLst>
      <p:ext uri="{BB962C8B-B14F-4D97-AF65-F5344CB8AC3E}">
        <p14:creationId xmlns:p14="http://schemas.microsoft.com/office/powerpoint/2010/main" val="131341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5BDB263-411C-9D4D-A4EB-EEB61DD5BD9C}"/>
              </a:ext>
            </a:extLst>
          </p:cNvPr>
          <p:cNvSpPr>
            <a:spLocks noGrp="1"/>
          </p:cNvSpPr>
          <p:nvPr>
            <p:ph idx="1"/>
          </p:nvPr>
        </p:nvSpPr>
        <p:spPr>
          <a:xfrm>
            <a:off x="169010" y="1260088"/>
            <a:ext cx="8894601" cy="5250881"/>
          </a:xfrm>
        </p:spPr>
        <p:txBody>
          <a:bodyPr>
            <a:normAutofit/>
          </a:bodyPr>
          <a:lstStyle/>
          <a:p>
            <a:pPr>
              <a:lnSpc>
                <a:spcPct val="100000"/>
              </a:lnSpc>
            </a:pPr>
            <a:r>
              <a:rPr lang="en-US" u="sng" dirty="0">
                <a:cs typeface="Calibri" panose="020F0502020204030204" pitchFamily="34" charset="0"/>
                <a:hlinkClick r:id="rId3"/>
              </a:rPr>
              <a:t>https://github.com/CMU-SAFARI/SimplePIM</a:t>
            </a:r>
            <a:endParaRPr lang="en-US" u="sng" dirty="0">
              <a:cs typeface="Calibri" panose="020F0502020204030204" pitchFamily="34" charset="0"/>
            </a:endParaRPr>
          </a:p>
          <a:p>
            <a:pPr>
              <a:lnSpc>
                <a:spcPct val="100000"/>
              </a:lnSpc>
            </a:pPr>
            <a:endParaRPr lang="en-US" sz="2500" dirty="0"/>
          </a:p>
        </p:txBody>
      </p:sp>
      <p:sp>
        <p:nvSpPr>
          <p:cNvPr id="2" name="Title 1">
            <a:extLst>
              <a:ext uri="{FF2B5EF4-FFF2-40B4-BE49-F238E27FC236}">
                <a16:creationId xmlns:a16="http://schemas.microsoft.com/office/drawing/2014/main" id="{8AEA0BFA-30BB-EE4C-8007-65EFDB0848B3}"/>
              </a:ext>
            </a:extLst>
          </p:cNvPr>
          <p:cNvSpPr>
            <a:spLocks noGrp="1"/>
          </p:cNvSpPr>
          <p:nvPr>
            <p:ph type="title"/>
          </p:nvPr>
        </p:nvSpPr>
        <p:spPr/>
        <p:txBody>
          <a:bodyPr>
            <a:noAutofit/>
          </a:bodyPr>
          <a:lstStyle/>
          <a:p>
            <a:r>
              <a:rPr lang="en-US" sz="4000" dirty="0"/>
              <a:t>Source Code</a:t>
            </a:r>
          </a:p>
        </p:txBody>
      </p:sp>
      <p:pic>
        <p:nvPicPr>
          <p:cNvPr id="6" name="Picture 5">
            <a:extLst>
              <a:ext uri="{FF2B5EF4-FFF2-40B4-BE49-F238E27FC236}">
                <a16:creationId xmlns:a16="http://schemas.microsoft.com/office/drawing/2014/main" id="{1BC8354C-FD94-13BD-3B99-0A0FAE253CB8}"/>
              </a:ext>
            </a:extLst>
          </p:cNvPr>
          <p:cNvPicPr>
            <a:picLocks noChangeAspect="1"/>
          </p:cNvPicPr>
          <p:nvPr/>
        </p:nvPicPr>
        <p:blipFill>
          <a:blip r:embed="rId4"/>
          <a:stretch>
            <a:fillRect/>
          </a:stretch>
        </p:blipFill>
        <p:spPr>
          <a:xfrm>
            <a:off x="685800" y="1899384"/>
            <a:ext cx="7772400" cy="4363356"/>
          </a:xfrm>
          <a:prstGeom prst="rect">
            <a:avLst/>
          </a:prstGeom>
        </p:spPr>
      </p:pic>
    </p:spTree>
    <p:extLst>
      <p:ext uri="{BB962C8B-B14F-4D97-AF65-F5344CB8AC3E}">
        <p14:creationId xmlns:p14="http://schemas.microsoft.com/office/powerpoint/2010/main" val="265016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Barriers to Adoption of PIM</a:t>
            </a:r>
          </a:p>
        </p:txBody>
      </p:sp>
      <p:sp>
        <p:nvSpPr>
          <p:cNvPr id="3" name="Content Placeholder 2"/>
          <p:cNvSpPr>
            <a:spLocks noGrp="1"/>
          </p:cNvSpPr>
          <p:nvPr>
            <p:ph idx="1"/>
          </p:nvPr>
        </p:nvSpPr>
        <p:spPr>
          <a:xfrm>
            <a:off x="228600" y="928464"/>
            <a:ext cx="8915400" cy="5020816"/>
          </a:xfrm>
        </p:spPr>
        <p:txBody>
          <a:bodyPr/>
          <a:lstStyle/>
          <a:p>
            <a:pPr marL="0" indent="0">
              <a:buNone/>
            </a:pPr>
            <a:r>
              <a:rPr lang="en-US" dirty="0">
                <a:solidFill>
                  <a:srgbClr val="0432FF"/>
                </a:solidFill>
              </a:rPr>
              <a:t>1. </a:t>
            </a:r>
            <a:r>
              <a:rPr lang="en-US" b="1" dirty="0">
                <a:solidFill>
                  <a:srgbClr val="0432FF"/>
                </a:solidFill>
              </a:rPr>
              <a:t>Applications</a:t>
            </a:r>
            <a:r>
              <a:rPr lang="en-US" dirty="0">
                <a:solidFill>
                  <a:srgbClr val="0432FF"/>
                </a:solidFill>
              </a:rPr>
              <a:t> &amp; </a:t>
            </a:r>
            <a:r>
              <a:rPr lang="en-US" b="1" dirty="0">
                <a:solidFill>
                  <a:srgbClr val="0432FF"/>
                </a:solidFill>
              </a:rPr>
              <a:t>software</a:t>
            </a:r>
            <a:r>
              <a:rPr lang="en-US" dirty="0">
                <a:solidFill>
                  <a:srgbClr val="0432FF"/>
                </a:solidFill>
              </a:rPr>
              <a:t> for PIM</a:t>
            </a:r>
          </a:p>
          <a:p>
            <a:pPr marL="0" indent="0">
              <a:buNone/>
            </a:pPr>
            <a:endParaRPr lang="en-US" dirty="0"/>
          </a:p>
          <a:p>
            <a:pPr marL="0" indent="0">
              <a:buNone/>
            </a:pPr>
            <a:r>
              <a:rPr lang="en-US" dirty="0">
                <a:solidFill>
                  <a:srgbClr val="7030A0"/>
                </a:solidFill>
              </a:rPr>
              <a:t>2. Ease of </a:t>
            </a:r>
            <a:r>
              <a:rPr lang="en-US" b="1" dirty="0">
                <a:solidFill>
                  <a:srgbClr val="7030A0"/>
                </a:solidFill>
              </a:rPr>
              <a:t>programming</a:t>
            </a:r>
            <a:r>
              <a:rPr lang="en-US" dirty="0">
                <a:solidFill>
                  <a:srgbClr val="7030A0"/>
                </a:solidFill>
              </a:rPr>
              <a:t> (interfaces and compiler/HW support)</a:t>
            </a:r>
          </a:p>
          <a:p>
            <a:pPr marL="0" indent="0">
              <a:buNone/>
            </a:pPr>
            <a:endParaRPr lang="en-US" dirty="0"/>
          </a:p>
          <a:p>
            <a:pPr marL="0" indent="0">
              <a:buNone/>
            </a:pPr>
            <a:r>
              <a:rPr lang="en-US" dirty="0">
                <a:solidFill>
                  <a:srgbClr val="8C0000"/>
                </a:solidFill>
              </a:rPr>
              <a:t>3. </a:t>
            </a:r>
            <a:r>
              <a:rPr lang="en-US" b="1" dirty="0">
                <a:solidFill>
                  <a:srgbClr val="8C0000"/>
                </a:solidFill>
              </a:rPr>
              <a:t>System</a:t>
            </a:r>
            <a:r>
              <a:rPr lang="en-US" dirty="0">
                <a:solidFill>
                  <a:srgbClr val="8C0000"/>
                </a:solidFill>
              </a:rPr>
              <a:t> and </a:t>
            </a:r>
            <a:r>
              <a:rPr lang="en-US" b="1" dirty="0">
                <a:solidFill>
                  <a:srgbClr val="8C0000"/>
                </a:solidFill>
              </a:rPr>
              <a:t>security</a:t>
            </a:r>
            <a:r>
              <a:rPr lang="en-US" dirty="0">
                <a:solidFill>
                  <a:srgbClr val="8C0000"/>
                </a:solidFill>
              </a:rPr>
              <a:t> support: coherence, synchronization, virtual memory, isolation, communication interfaces, …</a:t>
            </a:r>
          </a:p>
          <a:p>
            <a:pPr marL="0" indent="0">
              <a:buNone/>
            </a:pPr>
            <a:endParaRPr lang="en-US" dirty="0"/>
          </a:p>
          <a:p>
            <a:pPr marL="0" indent="0">
              <a:buNone/>
            </a:pPr>
            <a:r>
              <a:rPr lang="en-US" dirty="0">
                <a:solidFill>
                  <a:schemeClr val="tx2"/>
                </a:solidFill>
              </a:rPr>
              <a:t>4. </a:t>
            </a:r>
            <a:r>
              <a:rPr lang="en-US" b="1" dirty="0">
                <a:solidFill>
                  <a:schemeClr val="tx2"/>
                </a:solidFill>
              </a:rPr>
              <a:t>Runtime</a:t>
            </a:r>
            <a:r>
              <a:rPr lang="en-US" dirty="0">
                <a:solidFill>
                  <a:schemeClr val="tx2"/>
                </a:solidFill>
              </a:rPr>
              <a:t> and </a:t>
            </a:r>
            <a:r>
              <a:rPr lang="en-US" b="1" dirty="0">
                <a:solidFill>
                  <a:schemeClr val="tx2"/>
                </a:solidFill>
              </a:rPr>
              <a:t>compilation</a:t>
            </a:r>
            <a:r>
              <a:rPr lang="en-US" dirty="0">
                <a:solidFill>
                  <a:schemeClr val="tx2"/>
                </a:solidFill>
              </a:rPr>
              <a:t> systems for adaptive scheduling, data mapping, access/sharing control, …</a:t>
            </a:r>
          </a:p>
          <a:p>
            <a:pPr marL="0" indent="0">
              <a:buNone/>
            </a:pPr>
            <a:endParaRPr lang="en-US" dirty="0"/>
          </a:p>
          <a:p>
            <a:pPr marL="0" indent="0">
              <a:buNone/>
            </a:pPr>
            <a:r>
              <a:rPr lang="en-US" dirty="0">
                <a:solidFill>
                  <a:srgbClr val="0070C0"/>
                </a:solidFill>
              </a:rPr>
              <a:t>5. </a:t>
            </a:r>
            <a:r>
              <a:rPr lang="en-US" b="1" dirty="0">
                <a:solidFill>
                  <a:srgbClr val="0070C0"/>
                </a:solidFill>
              </a:rPr>
              <a:t>Infrastructures</a:t>
            </a:r>
            <a:r>
              <a:rPr lang="en-US" dirty="0">
                <a:solidFill>
                  <a:srgbClr val="0070C0"/>
                </a:solidFill>
              </a:rPr>
              <a:t> to assess benefits and feasibility</a:t>
            </a:r>
          </a:p>
          <a:p>
            <a:pPr marL="0" indent="0">
              <a:buNone/>
            </a:pP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5" name="TextBox 4">
            <a:extLst>
              <a:ext uri="{FF2B5EF4-FFF2-40B4-BE49-F238E27FC236}">
                <a16:creationId xmlns:a16="http://schemas.microsoft.com/office/drawing/2014/main" id="{CACA1410-DA7E-F643-8886-992AD3AF089B}"/>
              </a:ext>
            </a:extLst>
          </p:cNvPr>
          <p:cNvSpPr txBox="1"/>
          <p:nvPr/>
        </p:nvSpPr>
        <p:spPr>
          <a:xfrm>
            <a:off x="1364585" y="5877272"/>
            <a:ext cx="6455614" cy="461665"/>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0" cap="none" spc="0" normalizeH="0" baseline="0" noProof="0" dirty="0">
                <a:ln>
                  <a:noFill/>
                </a:ln>
                <a:solidFill>
                  <a:srgbClr val="FF0000"/>
                </a:solidFill>
                <a:effectLst/>
                <a:uLnTx/>
                <a:uFillTx/>
                <a:latin typeface="Tahoma"/>
                <a:ea typeface="+mn-ea"/>
                <a:cs typeface="+mn-cs"/>
              </a:rPr>
              <a:t>All can be solved with change of mindset</a:t>
            </a:r>
            <a:endParaRPr kumimoji="0" lang="ko-KR" altLang="en-US" sz="2400" b="1" i="0" u="none" strike="noStrike" kern="0" cap="none" spc="0" normalizeH="0" baseline="0" noProof="0" dirty="0">
              <a:ln>
                <a:noFill/>
              </a:ln>
              <a:solidFill>
                <a:srgbClr val="FF0000"/>
              </a:solidFill>
              <a:effectLst/>
              <a:uLnTx/>
              <a:uFillTx/>
              <a:latin typeface="Tahoma"/>
              <a:ea typeface="+mn-ea"/>
              <a:cs typeface="+mn-cs"/>
            </a:endParaRPr>
          </a:p>
        </p:txBody>
      </p:sp>
    </p:spTree>
    <p:extLst>
      <p:ext uri="{BB962C8B-B14F-4D97-AF65-F5344CB8AC3E}">
        <p14:creationId xmlns:p14="http://schemas.microsoft.com/office/powerpoint/2010/main" val="33677356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2414F-AEF5-0897-32D4-16F2CF4A0B04}"/>
              </a:ext>
            </a:extLst>
          </p:cNvPr>
          <p:cNvSpPr>
            <a:spLocks noGrp="1"/>
          </p:cNvSpPr>
          <p:nvPr>
            <p:ph idx="1"/>
          </p:nvPr>
        </p:nvSpPr>
        <p:spPr/>
        <p:txBody>
          <a:bodyPr/>
          <a:lstStyle/>
          <a:p>
            <a:r>
              <a:rPr lang="en-US" sz="2000" b="0" i="0" dirty="0" err="1">
                <a:solidFill>
                  <a:srgbClr val="000000"/>
                </a:solidFill>
                <a:effectLst/>
              </a:rPr>
              <a:t>Jinfan</a:t>
            </a:r>
            <a:r>
              <a:rPr lang="en-US" sz="2000" b="0" i="0" dirty="0">
                <a:solidFill>
                  <a:srgbClr val="000000"/>
                </a:solidFill>
                <a:effectLst/>
              </a:rPr>
              <a:t> Chen, Juan Gómez-Luna, Izzat El Hajj, </a:t>
            </a:r>
            <a:r>
              <a:rPr lang="en-US" sz="2000" b="0" i="0" dirty="0" err="1">
                <a:solidFill>
                  <a:srgbClr val="000000"/>
                </a:solidFill>
                <a:effectLst/>
              </a:rPr>
              <a:t>Yuxin</a:t>
            </a:r>
            <a:r>
              <a:rPr lang="en-US" sz="2000" b="0" i="0" dirty="0">
                <a:solidFill>
                  <a:srgbClr val="000000"/>
                </a:solidFill>
                <a:effectLst/>
              </a:rPr>
              <a:t> Guo, and Onur Mutlu,</a:t>
            </a:r>
            <a:br>
              <a:rPr lang="en-US" sz="2000" b="0" i="0" dirty="0">
                <a:solidFill>
                  <a:srgbClr val="000000"/>
                </a:solidFill>
                <a:effectLst/>
              </a:rPr>
            </a:br>
            <a:r>
              <a:rPr lang="en-US" sz="2000" b="1" i="0" dirty="0">
                <a:solidFill>
                  <a:schemeClr val="accent5"/>
                </a:solidFill>
                <a:effectLst/>
                <a:hlinkClick r:id="rId3">
                  <a:extLst>
                    <a:ext uri="{A12FA001-AC4F-418D-AE19-62706E023703}">
                      <ahyp:hlinkClr xmlns:ahyp="http://schemas.microsoft.com/office/drawing/2018/hyperlinkcolor" val="tx"/>
                    </a:ext>
                  </a:extLst>
                </a:hlinkClick>
              </a:rPr>
              <a:t>"SimplePIM: A Software Framework for Productive and Efficient Processing in Memory"</a:t>
            </a:r>
            <a:br>
              <a:rPr lang="en-US" sz="2000" b="0" i="0" dirty="0">
                <a:solidFill>
                  <a:srgbClr val="000000"/>
                </a:solidFill>
                <a:effectLst/>
              </a:rPr>
            </a:br>
            <a:r>
              <a:rPr lang="en-US" sz="2000" b="0" i="1" dirty="0">
                <a:solidFill>
                  <a:srgbClr val="000000"/>
                </a:solidFill>
                <a:effectLst/>
              </a:rPr>
              <a:t>Proceedings of the </a:t>
            </a:r>
            <a:r>
              <a:rPr lang="en-US" sz="2000" b="0" i="1" dirty="0">
                <a:solidFill>
                  <a:schemeClr val="accent4"/>
                </a:solidFill>
                <a:effectLst/>
                <a:hlinkClick r:id="rId4">
                  <a:extLst>
                    <a:ext uri="{A12FA001-AC4F-418D-AE19-62706E023703}">
                      <ahyp:hlinkClr xmlns:ahyp="http://schemas.microsoft.com/office/drawing/2018/hyperlinkcolor" val="tx"/>
                    </a:ext>
                  </a:extLst>
                </a:hlinkClick>
              </a:rPr>
              <a:t>32nd International Conference on Parallel Architectures and Compilation Techniques</a:t>
            </a:r>
            <a:r>
              <a:rPr lang="en-US" sz="2000" b="0" i="1" dirty="0">
                <a:solidFill>
                  <a:schemeClr val="accent4"/>
                </a:solidFill>
                <a:effectLst/>
              </a:rPr>
              <a:t> </a:t>
            </a:r>
            <a:r>
              <a:rPr lang="en-US" sz="2000" b="0" i="1" dirty="0">
                <a:solidFill>
                  <a:srgbClr val="000000"/>
                </a:solidFill>
                <a:effectLst/>
              </a:rPr>
              <a:t>(</a:t>
            </a:r>
            <a:r>
              <a:rPr lang="en-US" sz="2000" b="1" i="1" dirty="0">
                <a:solidFill>
                  <a:srgbClr val="000000"/>
                </a:solidFill>
                <a:effectLst/>
              </a:rPr>
              <a:t>PACT</a:t>
            </a:r>
            <a:r>
              <a:rPr lang="en-US" sz="2000" b="0" i="1" dirty="0">
                <a:solidFill>
                  <a:srgbClr val="000000"/>
                </a:solidFill>
                <a:effectLst/>
              </a:rPr>
              <a:t>)</a:t>
            </a:r>
            <a:r>
              <a:rPr lang="en-US" sz="2000" b="0" i="0" dirty="0">
                <a:solidFill>
                  <a:srgbClr val="000000"/>
                </a:solidFill>
                <a:effectLst/>
              </a:rPr>
              <a:t>, </a:t>
            </a:r>
            <a:br>
              <a:rPr lang="en-US" sz="2000" b="0" i="0" dirty="0">
                <a:solidFill>
                  <a:srgbClr val="000000"/>
                </a:solidFill>
                <a:effectLst/>
              </a:rPr>
            </a:br>
            <a:r>
              <a:rPr lang="en-US" sz="2000" b="0" i="0" dirty="0">
                <a:solidFill>
                  <a:srgbClr val="000000"/>
                </a:solidFill>
                <a:effectLst/>
              </a:rPr>
              <a:t>Vienna, Austria, October 2023.</a:t>
            </a:r>
            <a:br>
              <a:rPr lang="en-US" sz="2000" b="0" i="0" dirty="0">
                <a:solidFill>
                  <a:srgbClr val="000000"/>
                </a:solidFill>
                <a:effectLst/>
              </a:rPr>
            </a:br>
            <a:r>
              <a:rPr lang="en-US" sz="2000" b="0" i="0" dirty="0">
                <a:solidFill>
                  <a:srgbClr val="000000"/>
                </a:solidFill>
                <a:effectLst/>
              </a:rPr>
              <a:t>[</a:t>
            </a:r>
            <a:r>
              <a:rPr lang="en-US" sz="2000" b="0" i="0" dirty="0">
                <a:solidFill>
                  <a:schemeClr val="accent4"/>
                </a:solidFill>
                <a:effectLst/>
                <a:hlinkClick r:id="rId5">
                  <a:extLst>
                    <a:ext uri="{A12FA001-AC4F-418D-AE19-62706E023703}">
                      <ahyp:hlinkClr xmlns:ahyp="http://schemas.microsoft.com/office/drawing/2018/hyperlinkcolor" val="tx"/>
                    </a:ext>
                  </a:extLst>
                </a:hlinkClick>
              </a:rPr>
              <a:t>Slides (pptx)</a:t>
            </a:r>
            <a:r>
              <a:rPr lang="en-US" sz="2000" b="0" i="0" dirty="0">
                <a:solidFill>
                  <a:schemeClr val="accent4"/>
                </a:solidFill>
                <a:effectLst/>
              </a:rPr>
              <a:t> </a:t>
            </a:r>
            <a:r>
              <a:rPr lang="en-US" sz="2000" b="0" i="0" dirty="0">
                <a:solidFill>
                  <a:schemeClr val="accent4"/>
                </a:solidFill>
                <a:effectLst/>
                <a:hlinkClick r:id="rId6">
                  <a:extLst>
                    <a:ext uri="{A12FA001-AC4F-418D-AE19-62706E023703}">
                      <ahyp:hlinkClr xmlns:ahyp="http://schemas.microsoft.com/office/drawing/2018/hyperlinkcolor" val="tx"/>
                    </a:ext>
                  </a:extLst>
                </a:hlinkClick>
              </a:rPr>
              <a:t>(pdf)</a:t>
            </a:r>
            <a:r>
              <a:rPr lang="en-US" sz="2000" b="0" i="0" dirty="0">
                <a:effectLst/>
              </a:rPr>
              <a:t>]</a:t>
            </a:r>
            <a:br>
              <a:rPr lang="en-US" sz="2000" b="0" i="0" dirty="0">
                <a:solidFill>
                  <a:srgbClr val="000000"/>
                </a:solidFill>
                <a:effectLst/>
              </a:rPr>
            </a:br>
            <a:r>
              <a:rPr lang="en-US" sz="2000" b="0" i="0" dirty="0">
                <a:solidFill>
                  <a:srgbClr val="000000"/>
                </a:solidFill>
                <a:effectLst/>
              </a:rPr>
              <a:t>[</a:t>
            </a:r>
            <a:r>
              <a:rPr lang="en-US" sz="2000" b="0" i="0" dirty="0">
                <a:solidFill>
                  <a:schemeClr val="accent4"/>
                </a:solidFill>
                <a:effectLst/>
                <a:hlinkClick r:id="rId7">
                  <a:extLst>
                    <a:ext uri="{A12FA001-AC4F-418D-AE19-62706E023703}">
                      <ahyp:hlinkClr xmlns:ahyp="http://schemas.microsoft.com/office/drawing/2018/hyperlinkcolor" val="tx"/>
                    </a:ext>
                  </a:extLst>
                </a:hlinkClick>
              </a:rPr>
              <a:t>SimplePIM Source Code</a:t>
            </a:r>
            <a:r>
              <a:rPr lang="en-US" sz="2000" b="0" i="0" dirty="0">
                <a:solidFill>
                  <a:srgbClr val="000000"/>
                </a:solidFill>
                <a:effectLst/>
              </a:rPr>
              <a:t>]</a:t>
            </a:r>
          </a:p>
          <a:p>
            <a:endParaRPr lang="en-US" dirty="0"/>
          </a:p>
        </p:txBody>
      </p:sp>
      <p:sp>
        <p:nvSpPr>
          <p:cNvPr id="6" name="Title 1">
            <a:extLst>
              <a:ext uri="{FF2B5EF4-FFF2-40B4-BE49-F238E27FC236}">
                <a16:creationId xmlns:a16="http://schemas.microsoft.com/office/drawing/2014/main" id="{5A0455A9-43D1-15E1-4ECF-0B924B5CBC8D}"/>
              </a:ext>
            </a:extLst>
          </p:cNvPr>
          <p:cNvSpPr>
            <a:spLocks noGrp="1"/>
          </p:cNvSpPr>
          <p:nvPr>
            <p:ph type="title"/>
          </p:nvPr>
        </p:nvSpPr>
        <p:spPr>
          <a:xfrm>
            <a:off x="169011" y="132334"/>
            <a:ext cx="8894602" cy="925840"/>
          </a:xfrm>
        </p:spPr>
        <p:txBody>
          <a:bodyPr>
            <a:noAutofit/>
          </a:bodyPr>
          <a:lstStyle/>
          <a:p>
            <a:r>
              <a:rPr lang="en-US" sz="3600" dirty="0"/>
              <a:t>SimplePIM: </a:t>
            </a:r>
            <a:br>
              <a:rPr lang="en-US" sz="3600" dirty="0"/>
            </a:br>
            <a:r>
              <a:rPr lang="en-US" sz="1800" dirty="0"/>
              <a:t>A Software Framework for Productive and Efficient Processing in Memory</a:t>
            </a:r>
            <a:endParaRPr lang="en-US" sz="2800" dirty="0"/>
          </a:p>
        </p:txBody>
      </p:sp>
      <p:pic>
        <p:nvPicPr>
          <p:cNvPr id="8" name="Picture 7">
            <a:extLst>
              <a:ext uri="{FF2B5EF4-FFF2-40B4-BE49-F238E27FC236}">
                <a16:creationId xmlns:a16="http://schemas.microsoft.com/office/drawing/2014/main" id="{D7D39F56-137C-FD72-B9F2-138E940074AC}"/>
              </a:ext>
            </a:extLst>
          </p:cNvPr>
          <p:cNvPicPr>
            <a:picLocks noChangeAspect="1"/>
          </p:cNvPicPr>
          <p:nvPr/>
        </p:nvPicPr>
        <p:blipFill rotWithShape="1">
          <a:blip r:embed="rId8"/>
          <a:srcRect l="3443" t="33338" r="6313"/>
          <a:stretch/>
        </p:blipFill>
        <p:spPr>
          <a:xfrm>
            <a:off x="406539" y="4076638"/>
            <a:ext cx="8330921" cy="1922717"/>
          </a:xfrm>
          <a:prstGeom prst="rect">
            <a:avLst/>
          </a:prstGeom>
          <a:solidFill>
            <a:schemeClr val="accent4"/>
          </a:solidFill>
        </p:spPr>
      </p:pic>
    </p:spTree>
    <p:extLst>
      <p:ext uri="{BB962C8B-B14F-4D97-AF65-F5344CB8AC3E}">
        <p14:creationId xmlns:p14="http://schemas.microsoft.com/office/powerpoint/2010/main" val="3790643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2414F-AEF5-0897-32D4-16F2CF4A0B04}"/>
              </a:ext>
            </a:extLst>
          </p:cNvPr>
          <p:cNvSpPr>
            <a:spLocks noGrp="1"/>
          </p:cNvSpPr>
          <p:nvPr>
            <p:ph idx="1"/>
          </p:nvPr>
        </p:nvSpPr>
        <p:spPr/>
        <p:txBody>
          <a:bodyPr/>
          <a:lstStyle/>
          <a:p>
            <a:r>
              <a:rPr lang="en-US" sz="2000" b="0" i="0" dirty="0">
                <a:solidFill>
                  <a:srgbClr val="000000"/>
                </a:solidFill>
                <a:effectLst/>
              </a:rPr>
              <a:t>Geraldo F. Oliveira, Alain Kohli, David Novo, Juan Gómez-Luna, </a:t>
            </a:r>
            <a:br>
              <a:rPr lang="en-US" sz="2000" b="0" i="0" dirty="0">
                <a:solidFill>
                  <a:srgbClr val="000000"/>
                </a:solidFill>
                <a:effectLst/>
              </a:rPr>
            </a:br>
            <a:r>
              <a:rPr lang="en-US" sz="2000" b="0" i="0" dirty="0">
                <a:solidFill>
                  <a:srgbClr val="000000"/>
                </a:solidFill>
                <a:effectLst/>
              </a:rPr>
              <a:t>Onur Mutlu</a:t>
            </a:r>
            <a:br>
              <a:rPr lang="en-US" sz="2000" b="0" i="0" dirty="0">
                <a:solidFill>
                  <a:srgbClr val="000000"/>
                </a:solidFill>
                <a:effectLst/>
              </a:rPr>
            </a:br>
            <a:r>
              <a:rPr lang="en-US" sz="2000" b="1" i="0" dirty="0">
                <a:solidFill>
                  <a:schemeClr val="accent5"/>
                </a:solidFill>
                <a:effectLst/>
                <a:hlinkClick r:id="rId3">
                  <a:extLst>
                    <a:ext uri="{A12FA001-AC4F-418D-AE19-62706E023703}">
                      <ahyp:hlinkClr xmlns:ahyp="http://schemas.microsoft.com/office/drawing/2018/hyperlinkcolor" val="tx"/>
                    </a:ext>
                  </a:extLst>
                </a:hlinkClick>
              </a:rPr>
              <a:t>”</a:t>
            </a:r>
            <a:r>
              <a:rPr lang="en-US" sz="2000" b="1" i="0" dirty="0">
                <a:solidFill>
                  <a:schemeClr val="accent5"/>
                </a:solidFill>
                <a:effectLst/>
                <a:hlinkClick r:id="rId4">
                  <a:extLst>
                    <a:ext uri="{A12FA001-AC4F-418D-AE19-62706E023703}">
                      <ahyp:hlinkClr xmlns:ahyp="http://schemas.microsoft.com/office/drawing/2018/hyperlinkcolor" val="tx"/>
                    </a:ext>
                  </a:extLst>
                </a:hlinkClick>
              </a:rPr>
              <a:t>DaPPA: A Data-Parallel Framework for Processing-in-Memory Architectures,”</a:t>
            </a:r>
            <a:br>
              <a:rPr lang="en-US" sz="2000" b="1" i="0" dirty="0">
                <a:solidFill>
                  <a:schemeClr val="accent5"/>
                </a:solidFill>
                <a:effectLst/>
              </a:rPr>
            </a:br>
            <a:r>
              <a:rPr lang="en-US" sz="2000" i="1" dirty="0">
                <a:effectLst/>
              </a:rPr>
              <a:t>arXiv:2310.10168 [</a:t>
            </a:r>
            <a:r>
              <a:rPr lang="en-US" sz="2000" i="1" dirty="0" err="1">
                <a:effectLst/>
              </a:rPr>
              <a:t>cs.AR</a:t>
            </a:r>
            <a:r>
              <a:rPr lang="en-US" sz="2000" i="1" dirty="0">
                <a:effectLst/>
              </a:rPr>
              <a:t>] </a:t>
            </a:r>
            <a:br>
              <a:rPr lang="en-US" sz="2000" b="0" i="0" dirty="0">
                <a:solidFill>
                  <a:srgbClr val="000000"/>
                </a:solidFill>
                <a:effectLst/>
              </a:rPr>
            </a:br>
            <a:r>
              <a:rPr lang="en-US" sz="2000" b="0" i="0" dirty="0">
                <a:solidFill>
                  <a:srgbClr val="000000"/>
                </a:solidFill>
                <a:effectLst/>
              </a:rPr>
              <a:t>2</a:t>
            </a:r>
            <a:r>
              <a:rPr lang="en-US" sz="2000" b="0" i="0" baseline="30000" dirty="0">
                <a:solidFill>
                  <a:srgbClr val="000000"/>
                </a:solidFill>
                <a:effectLst/>
              </a:rPr>
              <a:t>nd</a:t>
            </a:r>
            <a:r>
              <a:rPr lang="en-US" sz="2000" b="0" i="0" dirty="0">
                <a:solidFill>
                  <a:srgbClr val="000000"/>
                </a:solidFill>
                <a:effectLst/>
              </a:rPr>
              <a:t> Place ACM Student Research Competition at </a:t>
            </a:r>
            <a:r>
              <a:rPr lang="en-US" sz="2000" b="0" i="1" dirty="0">
                <a:solidFill>
                  <a:srgbClr val="000000"/>
                </a:solidFill>
                <a:effectLst/>
              </a:rPr>
              <a:t>the </a:t>
            </a:r>
            <a:r>
              <a:rPr lang="en-US" sz="2000" b="0" i="1" dirty="0">
                <a:solidFill>
                  <a:schemeClr val="accent4"/>
                </a:solidFill>
                <a:effectLst/>
                <a:hlinkClick r:id="rId5">
                  <a:extLst>
                    <a:ext uri="{A12FA001-AC4F-418D-AE19-62706E023703}">
                      <ahyp:hlinkClr xmlns:ahyp="http://schemas.microsoft.com/office/drawing/2018/hyperlinkcolor" val="tx"/>
                    </a:ext>
                  </a:extLst>
                </a:hlinkClick>
              </a:rPr>
              <a:t>32nd International Conference on Parallel Architectures and Compilation Techniques</a:t>
            </a:r>
            <a:r>
              <a:rPr lang="en-US" sz="2000" b="0" i="1" dirty="0">
                <a:solidFill>
                  <a:schemeClr val="accent4"/>
                </a:solidFill>
                <a:effectLst/>
              </a:rPr>
              <a:t> </a:t>
            </a:r>
            <a:r>
              <a:rPr lang="en-US" sz="2000" b="0" i="1" dirty="0">
                <a:solidFill>
                  <a:srgbClr val="000000"/>
                </a:solidFill>
                <a:effectLst/>
              </a:rPr>
              <a:t>(</a:t>
            </a:r>
            <a:r>
              <a:rPr lang="en-US" sz="2000" b="1" i="1" dirty="0">
                <a:solidFill>
                  <a:srgbClr val="000000"/>
                </a:solidFill>
                <a:effectLst/>
              </a:rPr>
              <a:t>PACT</a:t>
            </a:r>
            <a:r>
              <a:rPr lang="en-US" sz="2000" b="0" i="1" dirty="0">
                <a:solidFill>
                  <a:srgbClr val="000000"/>
                </a:solidFill>
                <a:effectLst/>
              </a:rPr>
              <a:t>)</a:t>
            </a:r>
            <a:r>
              <a:rPr lang="en-US" sz="2000" b="0" i="0" dirty="0">
                <a:solidFill>
                  <a:srgbClr val="000000"/>
                </a:solidFill>
                <a:effectLst/>
              </a:rPr>
              <a:t>, </a:t>
            </a:r>
            <a:br>
              <a:rPr lang="en-US" sz="2000" b="0" i="0" dirty="0">
                <a:solidFill>
                  <a:srgbClr val="000000"/>
                </a:solidFill>
                <a:effectLst/>
              </a:rPr>
            </a:br>
            <a:r>
              <a:rPr lang="en-US" sz="2000" b="0" i="0" dirty="0">
                <a:solidFill>
                  <a:srgbClr val="000000"/>
                </a:solidFill>
                <a:effectLst/>
              </a:rPr>
              <a:t>Vienna, Austria, October 2023.</a:t>
            </a:r>
            <a:br>
              <a:rPr lang="en-US" sz="2000" b="0" i="0" dirty="0">
                <a:solidFill>
                  <a:srgbClr val="000000"/>
                </a:solidFill>
                <a:effectLst/>
              </a:rPr>
            </a:br>
            <a:endParaRPr lang="en-US" sz="2000" b="0" i="0" dirty="0">
              <a:effectLst/>
            </a:endParaRPr>
          </a:p>
        </p:txBody>
      </p:sp>
      <p:sp>
        <p:nvSpPr>
          <p:cNvPr id="6" name="Title 1">
            <a:extLst>
              <a:ext uri="{FF2B5EF4-FFF2-40B4-BE49-F238E27FC236}">
                <a16:creationId xmlns:a16="http://schemas.microsoft.com/office/drawing/2014/main" id="{5A0455A9-43D1-15E1-4ECF-0B924B5CBC8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1800" dirty="0"/>
              <a:t>A Data-Parallel Framework for Processing-in-Memory Architectures</a:t>
            </a:r>
            <a:endParaRPr lang="en-US" sz="2800" dirty="0"/>
          </a:p>
        </p:txBody>
      </p:sp>
      <p:pic>
        <p:nvPicPr>
          <p:cNvPr id="4" name="Picture 3">
            <a:extLst>
              <a:ext uri="{FF2B5EF4-FFF2-40B4-BE49-F238E27FC236}">
                <a16:creationId xmlns:a16="http://schemas.microsoft.com/office/drawing/2014/main" id="{8D0737A6-9007-C643-6F9F-B7A1D91D5734}"/>
              </a:ext>
            </a:extLst>
          </p:cNvPr>
          <p:cNvPicPr>
            <a:picLocks noChangeAspect="1"/>
          </p:cNvPicPr>
          <p:nvPr/>
        </p:nvPicPr>
        <p:blipFill>
          <a:blip r:embed="rId6"/>
          <a:stretch>
            <a:fillRect/>
          </a:stretch>
        </p:blipFill>
        <p:spPr>
          <a:xfrm>
            <a:off x="530261" y="3764405"/>
            <a:ext cx="8172101" cy="2612322"/>
          </a:xfrm>
          <a:prstGeom prst="rect">
            <a:avLst/>
          </a:prstGeom>
        </p:spPr>
      </p:pic>
    </p:spTree>
    <p:extLst>
      <p:ext uri="{BB962C8B-B14F-4D97-AF65-F5344CB8AC3E}">
        <p14:creationId xmlns:p14="http://schemas.microsoft.com/office/powerpoint/2010/main" val="2401930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Key Idea &amp; Overview</a:t>
            </a:r>
          </a:p>
        </p:txBody>
      </p:sp>
      <p:grpSp>
        <p:nvGrpSpPr>
          <p:cNvPr id="5" name="Group 4">
            <a:extLst>
              <a:ext uri="{FF2B5EF4-FFF2-40B4-BE49-F238E27FC236}">
                <a16:creationId xmlns:a16="http://schemas.microsoft.com/office/drawing/2014/main" id="{5C4F7430-5DA8-E324-9D01-45CE68A113CF}"/>
              </a:ext>
            </a:extLst>
          </p:cNvPr>
          <p:cNvGrpSpPr/>
          <p:nvPr/>
        </p:nvGrpSpPr>
        <p:grpSpPr>
          <a:xfrm>
            <a:off x="415971" y="1208177"/>
            <a:ext cx="8400681" cy="1446415"/>
            <a:chOff x="371659" y="2946718"/>
            <a:chExt cx="8400681" cy="1171032"/>
          </a:xfrm>
        </p:grpSpPr>
        <p:sp>
          <p:nvSpPr>
            <p:cNvPr id="6" name="Rounded Rectangle 5">
              <a:extLst>
                <a:ext uri="{FF2B5EF4-FFF2-40B4-BE49-F238E27FC236}">
                  <a16:creationId xmlns:a16="http://schemas.microsoft.com/office/drawing/2014/main" id="{1F064AFC-06B4-30A7-7C8D-60F7D6F26D74}"/>
                </a:ext>
              </a:extLst>
            </p:cNvPr>
            <p:cNvSpPr/>
            <p:nvPr/>
          </p:nvSpPr>
          <p:spPr>
            <a:xfrm>
              <a:off x="371659" y="2946719"/>
              <a:ext cx="8400681" cy="1171031"/>
            </a:xfrm>
            <a:prstGeom prst="roundRect">
              <a:avLst>
                <a:gd name="adj" fmla="val 9020"/>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Leverage an intuitive </a:t>
              </a:r>
              <a:b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br>
              <a:r>
                <a:rPr kumimoji="0" lang="en-US" sz="2400" b="1" i="0" u="sng" strike="noStrike" kern="1200" cap="none" spc="0" normalizeH="0" baseline="0" noProof="0" dirty="0">
                  <a:ln>
                    <a:noFill/>
                  </a:ln>
                  <a:solidFill>
                    <a:srgbClr val="38A881"/>
                  </a:solidFill>
                  <a:effectLst/>
                  <a:uLnTx/>
                  <a:uFillTx/>
                  <a:latin typeface="Avenir Next" panose="020B0503020202020204" pitchFamily="34" charset="0"/>
                  <a:ea typeface="+mn-ea"/>
                  <a:cs typeface="+mn-cs"/>
                </a:rPr>
                <a:t>data-parallel pattern-based interface</a:t>
              </a:r>
              <a: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 for </a:t>
              </a:r>
              <a:b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PIM programming</a:t>
              </a:r>
            </a:p>
          </p:txBody>
        </p:sp>
        <p:sp>
          <p:nvSpPr>
            <p:cNvPr id="7" name="TextBox 6">
              <a:extLst>
                <a:ext uri="{FF2B5EF4-FFF2-40B4-BE49-F238E27FC236}">
                  <a16:creationId xmlns:a16="http://schemas.microsoft.com/office/drawing/2014/main" id="{1E699432-12F0-FD48-9E4D-271A47C7ED3B}"/>
                </a:ext>
              </a:extLst>
            </p:cNvPr>
            <p:cNvSpPr txBox="1"/>
            <p:nvPr/>
          </p:nvSpPr>
          <p:spPr>
            <a:xfrm rot="16200000">
              <a:off x="47189" y="3347568"/>
              <a:ext cx="1171032"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90000"/>
                    </a:srgbClr>
                  </a:solidFill>
                  <a:effectLst/>
                  <a:uLnTx/>
                  <a:uFillTx/>
                  <a:latin typeface="Avenir Next" panose="020B0503020202020204" pitchFamily="34" charset="0"/>
                  <a:ea typeface="+mn-ea"/>
                  <a:cs typeface="+mn-cs"/>
                </a:rPr>
                <a:t>Key Idea</a:t>
              </a:r>
            </a:p>
          </p:txBody>
        </p:sp>
      </p:grpSp>
      <p:sp>
        <p:nvSpPr>
          <p:cNvPr id="8" name="TextBox 7">
            <a:extLst>
              <a:ext uri="{FF2B5EF4-FFF2-40B4-BE49-F238E27FC236}">
                <a16:creationId xmlns:a16="http://schemas.microsoft.com/office/drawing/2014/main" id="{DCBCCE44-3984-A259-D5EB-520E08C251A5}"/>
              </a:ext>
            </a:extLst>
          </p:cNvPr>
          <p:cNvSpPr txBox="1"/>
          <p:nvPr/>
        </p:nvSpPr>
        <p:spPr>
          <a:xfrm>
            <a:off x="401837" y="3147456"/>
            <a:ext cx="8340327" cy="156966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DaPPA , a </a:t>
            </a:r>
            <a:r>
              <a:rPr kumimoji="0" lang="en-US" sz="2400" b="1"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Da</a:t>
            </a: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ta-</a:t>
            </a:r>
            <a:r>
              <a:rPr kumimoji="0" lang="en-US" sz="2400" b="1"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P</a:t>
            </a: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arallel </a:t>
            </a:r>
            <a:r>
              <a:rPr kumimoji="0" lang="en-US" sz="2400" b="1"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P</a:t>
            </a: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IM </a:t>
            </a:r>
            <a:r>
              <a:rPr kumimoji="0" lang="en-US" sz="2400" b="1"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A</a:t>
            </a: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rchitecture that</a:t>
            </a:r>
            <a: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b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automatically </a:t>
            </a:r>
            <a:r>
              <a:rPr kumimoji="0" lang="en-US" sz="2400" b="0"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distributes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input and </a:t>
            </a:r>
            <a:r>
              <a:rPr kumimoji="0" lang="en-US" sz="2400" b="0"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gathers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output data, </a:t>
            </a:r>
            <a:r>
              <a:rPr kumimoji="0" lang="en-US" sz="2400" b="0"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handles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memory management, and</a:t>
            </a:r>
            <a:b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parallelizes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work across PIM cores</a:t>
            </a:r>
          </a:p>
        </p:txBody>
      </p:sp>
      <p:grpSp>
        <p:nvGrpSpPr>
          <p:cNvPr id="9" name="Group 8">
            <a:extLst>
              <a:ext uri="{FF2B5EF4-FFF2-40B4-BE49-F238E27FC236}">
                <a16:creationId xmlns:a16="http://schemas.microsoft.com/office/drawing/2014/main" id="{118E881C-A4D8-9E86-301C-D56B9764A7D7}"/>
              </a:ext>
            </a:extLst>
          </p:cNvPr>
          <p:cNvGrpSpPr/>
          <p:nvPr/>
        </p:nvGrpSpPr>
        <p:grpSpPr>
          <a:xfrm>
            <a:off x="139121" y="5105623"/>
            <a:ext cx="8891241" cy="584775"/>
            <a:chOff x="568179" y="3421559"/>
            <a:chExt cx="7911116" cy="590487"/>
          </a:xfrm>
        </p:grpSpPr>
        <p:sp>
          <p:nvSpPr>
            <p:cNvPr id="10" name="TextBox 9">
              <a:extLst>
                <a:ext uri="{FF2B5EF4-FFF2-40B4-BE49-F238E27FC236}">
                  <a16:creationId xmlns:a16="http://schemas.microsoft.com/office/drawing/2014/main" id="{36705C8B-2664-5FAD-BC85-3C9143B83754}"/>
                </a:ext>
              </a:extLst>
            </p:cNvPr>
            <p:cNvSpPr txBox="1"/>
            <p:nvPr/>
          </p:nvSpPr>
          <p:spPr>
            <a:xfrm>
              <a:off x="568179" y="3421559"/>
              <a:ext cx="474011" cy="5904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1</a:t>
              </a:r>
            </a:p>
          </p:txBody>
        </p:sp>
        <p:sp>
          <p:nvSpPr>
            <p:cNvPr id="11" name="TextBox 10">
              <a:extLst>
                <a:ext uri="{FF2B5EF4-FFF2-40B4-BE49-F238E27FC236}">
                  <a16:creationId xmlns:a16="http://schemas.microsoft.com/office/drawing/2014/main" id="{A105EF2D-94FB-1235-91F1-4B82CC7FAC22}"/>
                </a:ext>
              </a:extLst>
            </p:cNvPr>
            <p:cNvSpPr txBox="1"/>
            <p:nvPr/>
          </p:nvSpPr>
          <p:spPr>
            <a:xfrm>
              <a:off x="974390" y="3528082"/>
              <a:ext cx="7504905" cy="4040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rPr>
                <a:t>Data-Parallel Pattern APIs</a:t>
              </a:r>
              <a:endParaRPr kumimoji="0" lang="en-US" sz="2000" b="0"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endParaRPr>
            </a:p>
          </p:txBody>
        </p:sp>
      </p:grpSp>
      <p:grpSp>
        <p:nvGrpSpPr>
          <p:cNvPr id="12" name="Group 11">
            <a:extLst>
              <a:ext uri="{FF2B5EF4-FFF2-40B4-BE49-F238E27FC236}">
                <a16:creationId xmlns:a16="http://schemas.microsoft.com/office/drawing/2014/main" id="{CA4C8BA1-74DF-58EA-392A-41605B524F64}"/>
              </a:ext>
            </a:extLst>
          </p:cNvPr>
          <p:cNvGrpSpPr/>
          <p:nvPr/>
        </p:nvGrpSpPr>
        <p:grpSpPr>
          <a:xfrm>
            <a:off x="152385" y="5530129"/>
            <a:ext cx="9077497" cy="584775"/>
            <a:chOff x="406767" y="3421560"/>
            <a:chExt cx="8413372" cy="590486"/>
          </a:xfrm>
        </p:grpSpPr>
        <p:sp>
          <p:nvSpPr>
            <p:cNvPr id="13" name="TextBox 12">
              <a:extLst>
                <a:ext uri="{FF2B5EF4-FFF2-40B4-BE49-F238E27FC236}">
                  <a16:creationId xmlns:a16="http://schemas.microsoft.com/office/drawing/2014/main" id="{11DE6106-D1EC-5A62-4B09-9A6F09372914}"/>
                </a:ext>
              </a:extLst>
            </p:cNvPr>
            <p:cNvSpPr txBox="1"/>
            <p:nvPr/>
          </p:nvSpPr>
          <p:spPr>
            <a:xfrm>
              <a:off x="406767" y="3421560"/>
              <a:ext cx="474011" cy="5904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2</a:t>
              </a:r>
            </a:p>
          </p:txBody>
        </p:sp>
        <p:sp>
          <p:nvSpPr>
            <p:cNvPr id="14" name="TextBox 13">
              <a:extLst>
                <a:ext uri="{FF2B5EF4-FFF2-40B4-BE49-F238E27FC236}">
                  <a16:creationId xmlns:a16="http://schemas.microsoft.com/office/drawing/2014/main" id="{77B31CC6-DF41-59C3-7E1D-52C36156A08E}"/>
                </a:ext>
              </a:extLst>
            </p:cNvPr>
            <p:cNvSpPr txBox="1"/>
            <p:nvPr/>
          </p:nvSpPr>
          <p:spPr>
            <a:xfrm>
              <a:off x="819137" y="3501501"/>
              <a:ext cx="8001002" cy="4040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rPr>
                <a:t>Dataflow Programming Interface</a:t>
              </a:r>
              <a:endParaRPr kumimoji="0" lang="en-US" sz="2000" b="0"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endParaRPr>
            </a:p>
          </p:txBody>
        </p:sp>
      </p:grpSp>
      <p:grpSp>
        <p:nvGrpSpPr>
          <p:cNvPr id="15" name="Group 14">
            <a:extLst>
              <a:ext uri="{FF2B5EF4-FFF2-40B4-BE49-F238E27FC236}">
                <a16:creationId xmlns:a16="http://schemas.microsoft.com/office/drawing/2014/main" id="{E707AFFF-21A1-033E-96D3-BC680CEF1A6B}"/>
              </a:ext>
            </a:extLst>
          </p:cNvPr>
          <p:cNvGrpSpPr/>
          <p:nvPr/>
        </p:nvGrpSpPr>
        <p:grpSpPr>
          <a:xfrm>
            <a:off x="152385" y="5954635"/>
            <a:ext cx="9077499" cy="584775"/>
            <a:chOff x="406767" y="3421560"/>
            <a:chExt cx="8413374" cy="590486"/>
          </a:xfrm>
        </p:grpSpPr>
        <p:sp>
          <p:nvSpPr>
            <p:cNvPr id="16" name="TextBox 15">
              <a:extLst>
                <a:ext uri="{FF2B5EF4-FFF2-40B4-BE49-F238E27FC236}">
                  <a16:creationId xmlns:a16="http://schemas.microsoft.com/office/drawing/2014/main" id="{A3F80FCC-F664-9C45-5E99-2FC9561EF44C}"/>
                </a:ext>
              </a:extLst>
            </p:cNvPr>
            <p:cNvSpPr txBox="1"/>
            <p:nvPr/>
          </p:nvSpPr>
          <p:spPr>
            <a:xfrm>
              <a:off x="406767" y="3421560"/>
              <a:ext cx="474011" cy="5904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3</a:t>
              </a:r>
            </a:p>
          </p:txBody>
        </p:sp>
        <p:sp>
          <p:nvSpPr>
            <p:cNvPr id="17" name="TextBox 16">
              <a:extLst>
                <a:ext uri="{FF2B5EF4-FFF2-40B4-BE49-F238E27FC236}">
                  <a16:creationId xmlns:a16="http://schemas.microsoft.com/office/drawing/2014/main" id="{0DDB0BF5-9C9C-7A42-8EFE-7BCA207CE0E0}"/>
                </a:ext>
              </a:extLst>
            </p:cNvPr>
            <p:cNvSpPr txBox="1"/>
            <p:nvPr/>
          </p:nvSpPr>
          <p:spPr>
            <a:xfrm>
              <a:off x="819139" y="3501501"/>
              <a:ext cx="8001002" cy="4040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rPr>
                <a:t>Dynamic Template-Based Compilation</a:t>
              </a:r>
              <a:endParaRPr kumimoji="0" lang="en-US" sz="2000" b="0"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endParaRPr>
            </a:p>
          </p:txBody>
        </p:sp>
      </p:grpSp>
      <p:sp>
        <p:nvSpPr>
          <p:cNvPr id="18" name="Right Arrow 17">
            <a:extLst>
              <a:ext uri="{FF2B5EF4-FFF2-40B4-BE49-F238E27FC236}">
                <a16:creationId xmlns:a16="http://schemas.microsoft.com/office/drawing/2014/main" id="{D927376E-20DA-8BAB-9793-E3ABEDD62574}"/>
              </a:ext>
            </a:extLst>
          </p:cNvPr>
          <p:cNvSpPr/>
          <p:nvPr/>
        </p:nvSpPr>
        <p:spPr>
          <a:xfrm rot="5400000">
            <a:off x="4389335" y="2689843"/>
            <a:ext cx="365330" cy="509818"/>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 name="Rectangle 19">
            <a:extLst>
              <a:ext uri="{FF2B5EF4-FFF2-40B4-BE49-F238E27FC236}">
                <a16:creationId xmlns:a16="http://schemas.microsoft.com/office/drawing/2014/main" id="{E76C157A-4BEA-90BE-5BC9-ADD4F9E25184}"/>
              </a:ext>
            </a:extLst>
          </p:cNvPr>
          <p:cNvSpPr/>
          <p:nvPr/>
        </p:nvSpPr>
        <p:spPr>
          <a:xfrm>
            <a:off x="78188" y="4766400"/>
            <a:ext cx="8987622" cy="461665"/>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 Next" panose="020B0503020202020204" pitchFamily="34" charset="0"/>
                <a:ea typeface="+mn-ea"/>
                <a:cs typeface="Gill Sans MT"/>
              </a:rPr>
              <a:t>DaPPA is composed of three main components:</a:t>
            </a:r>
          </a:p>
        </p:txBody>
      </p:sp>
    </p:spTree>
    <p:extLst>
      <p:ext uri="{BB962C8B-B14F-4D97-AF65-F5344CB8AC3E}">
        <p14:creationId xmlns:p14="http://schemas.microsoft.com/office/powerpoint/2010/main" val="104269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35BAD4-A5FB-2EAF-7924-27AF69F389FD}"/>
              </a:ext>
            </a:extLst>
          </p:cNvPr>
          <p:cNvSpPr>
            <a:spLocks noGrp="1"/>
          </p:cNvSpPr>
          <p:nvPr>
            <p:ph idx="1"/>
          </p:nvPr>
        </p:nvSpPr>
        <p:spPr>
          <a:xfrm>
            <a:off x="169011" y="1831296"/>
            <a:ext cx="8894602" cy="2983365"/>
          </a:xfrm>
        </p:spPr>
        <p:txBody>
          <a:bodyPr>
            <a:normAutofit/>
          </a:bodyPr>
          <a:lstStyle/>
          <a:p>
            <a:pPr marL="0" indent="0">
              <a:buNone/>
            </a:pPr>
            <a:endParaRPr lang="en-US" sz="1400" dirty="0">
              <a:solidFill>
                <a:schemeClr val="accent5"/>
              </a:solidFill>
              <a:latin typeface="Avenir Next" panose="020B0503020202020204" pitchFamily="34" charset="0"/>
            </a:endParaRPr>
          </a:p>
          <a:p>
            <a:r>
              <a:rPr lang="en-US" sz="2400" dirty="0">
                <a:latin typeface="Avenir Next" panose="020B0503020202020204" pitchFamily="34" charset="0"/>
              </a:rPr>
              <a:t>Skeleton and pattern-based parallel programming are a </a:t>
            </a:r>
            <a:r>
              <a:rPr lang="en-US" sz="2400" b="1" dirty="0">
                <a:latin typeface="Avenir Next" panose="020B0503020202020204" pitchFamily="34" charset="0"/>
              </a:rPr>
              <a:t>common abstraction for parallel architectures </a:t>
            </a:r>
          </a:p>
          <a:p>
            <a:pPr lvl="1"/>
            <a:r>
              <a:rPr lang="en-US" sz="1800" dirty="0">
                <a:solidFill>
                  <a:schemeClr val="tx1">
                    <a:lumMod val="50000"/>
                    <a:lumOff val="50000"/>
                  </a:schemeClr>
                </a:solidFill>
              </a:rPr>
              <a:t>M. Cole, “</a:t>
            </a:r>
            <a:r>
              <a:rPr lang="en-US" sz="1800" i="1" dirty="0">
                <a:solidFill>
                  <a:schemeClr val="tx1">
                    <a:lumMod val="50000"/>
                    <a:lumOff val="50000"/>
                  </a:schemeClr>
                </a:solidFill>
              </a:rPr>
              <a:t>Bringing Skeletons Out of the Closet: A Pragmatic Manifesto for Skeletal Parallel Programming</a:t>
            </a:r>
            <a:r>
              <a:rPr lang="en-US" sz="1800" dirty="0">
                <a:solidFill>
                  <a:schemeClr val="tx1">
                    <a:lumMod val="50000"/>
                    <a:lumOff val="50000"/>
                  </a:schemeClr>
                </a:solidFill>
              </a:rPr>
              <a:t>,” Parallel Computing, 2004</a:t>
            </a:r>
            <a:endParaRPr lang="en-US" sz="2200" dirty="0">
              <a:solidFill>
                <a:schemeClr val="tx1">
                  <a:lumMod val="50000"/>
                  <a:lumOff val="50000"/>
                </a:schemeClr>
              </a:solidFill>
              <a:latin typeface="Avenir Next" panose="020B0503020202020204" pitchFamily="34" charset="0"/>
            </a:endParaRPr>
          </a:p>
          <a:p>
            <a:r>
              <a:rPr lang="en-US" sz="2400" dirty="0">
                <a:latin typeface="Avenir Next" panose="020B0503020202020204" pitchFamily="34" charset="0"/>
              </a:rPr>
              <a:t>DaPPA supports </a:t>
            </a:r>
            <a:r>
              <a:rPr lang="en-US" sz="2400" b="1" dirty="0">
                <a:latin typeface="Avenir Next" panose="020B0503020202020204" pitchFamily="34" charset="0"/>
              </a:rPr>
              <a:t>five primary </a:t>
            </a:r>
            <a:r>
              <a:rPr lang="en-US" sz="2400" dirty="0">
                <a:latin typeface="Avenir Next" panose="020B0503020202020204" pitchFamily="34" charset="0"/>
              </a:rPr>
              <a:t>data-parallel patterns </a:t>
            </a:r>
          </a:p>
          <a:p>
            <a:pPr marL="457200" indent="-457200">
              <a:buFont typeface="System Font Regular"/>
              <a:buChar char="−"/>
            </a:pPr>
            <a:endParaRPr lang="en-US" dirty="0">
              <a:solidFill>
                <a:schemeClr val="accent5"/>
              </a:solidFill>
            </a:endParaRPr>
          </a:p>
          <a:p>
            <a:pPr marL="457200" indent="-457200">
              <a:buFont typeface="System Font Regular"/>
              <a:buChar char="−"/>
            </a:pPr>
            <a:endParaRPr lang="en-US" sz="1400" dirty="0">
              <a:solidFill>
                <a:schemeClr val="accent5"/>
              </a:solidFill>
              <a:latin typeface="Avenir Next" panose="020B0503020202020204" pitchFamily="34" charset="0"/>
            </a:endParaRPr>
          </a:p>
          <a:p>
            <a:pPr marL="457200" indent="-457200">
              <a:buFont typeface="System Font Regular"/>
              <a:buChar char="−"/>
            </a:pPr>
            <a:endParaRPr lang="en-US" sz="1400" dirty="0">
              <a:solidFill>
                <a:schemeClr val="accent5"/>
              </a:solidFill>
            </a:endParaRPr>
          </a:p>
          <a:p>
            <a:pPr marL="457200" indent="-457200">
              <a:buFont typeface="System Font Regular"/>
              <a:buChar char="−"/>
            </a:pPr>
            <a:endParaRPr lang="en-US" sz="1400" dirty="0">
              <a:solidFill>
                <a:schemeClr val="accent5"/>
              </a:solidFill>
              <a:latin typeface="Avenir Next" panose="020B0503020202020204" pitchFamily="34" charset="0"/>
            </a:endParaRPr>
          </a:p>
          <a:p>
            <a:pPr marL="457200" indent="-457200">
              <a:buFont typeface="System Font Regular"/>
              <a:buChar char="−"/>
            </a:pPr>
            <a:endParaRPr lang="en-US" sz="1400" dirty="0">
              <a:solidFill>
                <a:schemeClr val="accent5"/>
              </a:solidFill>
              <a:latin typeface="Avenir Next" panose="020B0503020202020204" pitchFamily="34" charset="0"/>
            </a:endParaRPr>
          </a:p>
        </p:txBody>
      </p:sp>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Data-Parallel Pattern APIs  </a:t>
            </a:r>
          </a:p>
        </p:txBody>
      </p:sp>
      <p:sp>
        <p:nvSpPr>
          <p:cNvPr id="2" name="TextBox 1">
            <a:extLst>
              <a:ext uri="{FF2B5EF4-FFF2-40B4-BE49-F238E27FC236}">
                <a16:creationId xmlns:a16="http://schemas.microsoft.com/office/drawing/2014/main" id="{C21333AC-8E93-4439-0466-F29132F63065}"/>
              </a:ext>
            </a:extLst>
          </p:cNvPr>
          <p:cNvSpPr txBox="1"/>
          <p:nvPr/>
        </p:nvSpPr>
        <p:spPr>
          <a:xfrm>
            <a:off x="0" y="1196531"/>
            <a:ext cx="9144000" cy="914400"/>
          </a:xfrm>
          <a:prstGeom prst="rect">
            <a:avLst/>
          </a:prstGeom>
          <a:solidFill>
            <a:srgbClr val="EEEEEE"/>
          </a:solidFill>
          <a:ln w="76200">
            <a:no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Pre-defined functions that implement high-level </a:t>
            </a:r>
            <a:b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data-parallel pattern primitives</a:t>
            </a:r>
            <a:endParaRPr kumimoji="0" lang="en-US" sz="2400" b="1" i="0" u="none" strike="noStrike" kern="1200" cap="none" spc="0" normalizeH="0" baseline="0" noProof="0" dirty="0">
              <a:ln>
                <a:noFill/>
              </a:ln>
              <a:solidFill>
                <a:srgbClr val="9C80C1"/>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E7080A5B-668F-548F-7CC2-B53CAEA886AB}"/>
              </a:ext>
            </a:extLst>
          </p:cNvPr>
          <p:cNvSpPr txBox="1"/>
          <p:nvPr/>
        </p:nvSpPr>
        <p:spPr>
          <a:xfrm>
            <a:off x="192024" y="5401887"/>
            <a:ext cx="8759952" cy="919401"/>
          </a:xfrm>
          <a:prstGeom prst="roundRect">
            <a:avLst/>
          </a:prstGeom>
          <a:solidFill>
            <a:schemeClr val="bg1">
              <a:lumMod val="95000"/>
            </a:schemeClr>
          </a:solidFill>
          <a:ln w="38100">
            <a:solidFill>
              <a:schemeClr val="accent6"/>
            </a:solidFill>
          </a:ln>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The user can </a:t>
            </a:r>
            <a:r>
              <a:rPr kumimoji="0" lang="en-US" sz="2400" b="1" i="0" u="sng" strike="noStrike" kern="1200" cap="none" spc="0" normalizeH="0" baseline="0" noProof="0" dirty="0">
                <a:ln>
                  <a:noFill/>
                </a:ln>
                <a:solidFill>
                  <a:srgbClr val="EB8F61"/>
                </a:solidFill>
                <a:effectLst/>
                <a:uLnTx/>
                <a:uFillTx/>
                <a:latin typeface="Avenir Next" panose="020B0503020202020204" pitchFamily="34" charset="0"/>
                <a:ea typeface="+mn-ea"/>
                <a:cs typeface="+mn-cs"/>
              </a:rPr>
              <a:t>combine</a:t>
            </a: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 all five data-parallel primitives </a:t>
            </a:r>
            <a:b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to describe </a:t>
            </a:r>
            <a:r>
              <a:rPr kumimoji="0" lang="en-US" sz="2400" b="1" i="0" u="sng" strike="noStrike" kern="1200" cap="none" spc="0" normalizeH="0" baseline="0" noProof="0" dirty="0">
                <a:ln>
                  <a:noFill/>
                </a:ln>
                <a:solidFill>
                  <a:srgbClr val="EB8F61"/>
                </a:solidFill>
                <a:effectLst/>
                <a:uLnTx/>
                <a:uFillTx/>
                <a:latin typeface="Avenir Next" panose="020B0503020202020204" pitchFamily="34" charset="0"/>
                <a:ea typeface="+mn-ea"/>
                <a:cs typeface="+mn-cs"/>
              </a:rPr>
              <a:t>complex data transformations</a:t>
            </a:r>
          </a:p>
        </p:txBody>
      </p:sp>
      <p:grpSp>
        <p:nvGrpSpPr>
          <p:cNvPr id="136" name="Group 135">
            <a:extLst>
              <a:ext uri="{FF2B5EF4-FFF2-40B4-BE49-F238E27FC236}">
                <a16:creationId xmlns:a16="http://schemas.microsoft.com/office/drawing/2014/main" id="{59519007-25A0-B009-889A-C11C8176613E}"/>
              </a:ext>
            </a:extLst>
          </p:cNvPr>
          <p:cNvGrpSpPr/>
          <p:nvPr/>
        </p:nvGrpSpPr>
        <p:grpSpPr>
          <a:xfrm>
            <a:off x="375493" y="3995254"/>
            <a:ext cx="1537874" cy="1202380"/>
            <a:chOff x="375493" y="3349075"/>
            <a:chExt cx="1537874" cy="1202380"/>
          </a:xfrm>
        </p:grpSpPr>
        <p:grpSp>
          <p:nvGrpSpPr>
            <p:cNvPr id="12" name="Group 11">
              <a:extLst>
                <a:ext uri="{FF2B5EF4-FFF2-40B4-BE49-F238E27FC236}">
                  <a16:creationId xmlns:a16="http://schemas.microsoft.com/office/drawing/2014/main" id="{A6577C82-5F12-4FFB-3A60-2A8FC18C9267}"/>
                </a:ext>
              </a:extLst>
            </p:cNvPr>
            <p:cNvGrpSpPr/>
            <p:nvPr/>
          </p:nvGrpSpPr>
          <p:grpSpPr>
            <a:xfrm>
              <a:off x="384063" y="3626109"/>
              <a:ext cx="1529304" cy="925346"/>
              <a:chOff x="226142" y="210269"/>
              <a:chExt cx="822632" cy="497755"/>
            </a:xfrm>
          </p:grpSpPr>
          <p:grpSp>
            <p:nvGrpSpPr>
              <p:cNvPr id="107" name="Group 106">
                <a:extLst>
                  <a:ext uri="{FF2B5EF4-FFF2-40B4-BE49-F238E27FC236}">
                    <a16:creationId xmlns:a16="http://schemas.microsoft.com/office/drawing/2014/main" id="{A00F3A1C-731E-8E52-6D0A-D0F476B403B4}"/>
                  </a:ext>
                </a:extLst>
              </p:cNvPr>
              <p:cNvGrpSpPr/>
              <p:nvPr/>
            </p:nvGrpSpPr>
            <p:grpSpPr>
              <a:xfrm>
                <a:off x="226142" y="210269"/>
                <a:ext cx="822632" cy="88182"/>
                <a:chOff x="226142" y="226143"/>
                <a:chExt cx="822632" cy="123107"/>
              </a:xfrm>
            </p:grpSpPr>
            <p:grpSp>
              <p:nvGrpSpPr>
                <p:cNvPr id="127" name="Group 126">
                  <a:extLst>
                    <a:ext uri="{FF2B5EF4-FFF2-40B4-BE49-F238E27FC236}">
                      <a16:creationId xmlns:a16="http://schemas.microsoft.com/office/drawing/2014/main" id="{15F375DF-8AA4-5928-9FFD-501F1920D2CD}"/>
                    </a:ext>
                  </a:extLst>
                </p:cNvPr>
                <p:cNvGrpSpPr/>
                <p:nvPr/>
              </p:nvGrpSpPr>
              <p:grpSpPr>
                <a:xfrm>
                  <a:off x="226142" y="226143"/>
                  <a:ext cx="411316" cy="123107"/>
                  <a:chOff x="226142" y="226143"/>
                  <a:chExt cx="411316" cy="123107"/>
                </a:xfrm>
              </p:grpSpPr>
              <p:sp>
                <p:nvSpPr>
                  <p:cNvPr id="131" name="Rounded Rectangle 130">
                    <a:extLst>
                      <a:ext uri="{FF2B5EF4-FFF2-40B4-BE49-F238E27FC236}">
                        <a16:creationId xmlns:a16="http://schemas.microsoft.com/office/drawing/2014/main" id="{185E413F-C78A-D578-E259-5BE1B62F6D78}"/>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32" name="Rounded Rectangle 131">
                    <a:extLst>
                      <a:ext uri="{FF2B5EF4-FFF2-40B4-BE49-F238E27FC236}">
                        <a16:creationId xmlns:a16="http://schemas.microsoft.com/office/drawing/2014/main" id="{966D15DC-C24D-8985-4B34-9E4E5800ED2C}"/>
                      </a:ext>
                    </a:extLst>
                  </p:cNvPr>
                  <p:cNvSpPr/>
                  <p:nvPr/>
                </p:nvSpPr>
                <p:spPr>
                  <a:xfrm>
                    <a:off x="431800" y="226143"/>
                    <a:ext cx="205658" cy="123107"/>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128" name="Group 127">
                  <a:extLst>
                    <a:ext uri="{FF2B5EF4-FFF2-40B4-BE49-F238E27FC236}">
                      <a16:creationId xmlns:a16="http://schemas.microsoft.com/office/drawing/2014/main" id="{5EEF7666-52AB-49BA-2423-84400B561720}"/>
                    </a:ext>
                  </a:extLst>
                </p:cNvPr>
                <p:cNvGrpSpPr/>
                <p:nvPr/>
              </p:nvGrpSpPr>
              <p:grpSpPr>
                <a:xfrm>
                  <a:off x="637458" y="226143"/>
                  <a:ext cx="411316" cy="123107"/>
                  <a:chOff x="226142" y="226143"/>
                  <a:chExt cx="411316" cy="123107"/>
                </a:xfrm>
              </p:grpSpPr>
              <p:sp>
                <p:nvSpPr>
                  <p:cNvPr id="129" name="Rounded Rectangle 128">
                    <a:extLst>
                      <a:ext uri="{FF2B5EF4-FFF2-40B4-BE49-F238E27FC236}">
                        <a16:creationId xmlns:a16="http://schemas.microsoft.com/office/drawing/2014/main" id="{983E9A51-451F-F424-9A12-CBC5A5E688E7}"/>
                      </a:ext>
                    </a:extLst>
                  </p:cNvPr>
                  <p:cNvSpPr/>
                  <p:nvPr/>
                </p:nvSpPr>
                <p:spPr>
                  <a:xfrm>
                    <a:off x="226142" y="226143"/>
                    <a:ext cx="205658" cy="123107"/>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130" name="Rounded Rectangle 129">
                    <a:extLst>
                      <a:ext uri="{FF2B5EF4-FFF2-40B4-BE49-F238E27FC236}">
                        <a16:creationId xmlns:a16="http://schemas.microsoft.com/office/drawing/2014/main" id="{7BF44619-9BC1-8F93-D8F8-23922BAC3586}"/>
                      </a:ext>
                    </a:extLst>
                  </p:cNvPr>
                  <p:cNvSpPr/>
                  <p:nvPr/>
                </p:nvSpPr>
                <p:spPr>
                  <a:xfrm>
                    <a:off x="431800" y="226143"/>
                    <a:ext cx="205658" cy="123107"/>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sp>
            <p:nvSpPr>
              <p:cNvPr id="108" name="Oval 107">
                <a:extLst>
                  <a:ext uri="{FF2B5EF4-FFF2-40B4-BE49-F238E27FC236}">
                    <a16:creationId xmlns:a16="http://schemas.microsoft.com/office/drawing/2014/main" id="{B184F5BF-D6B0-BA38-623F-FC157F56E107}"/>
                  </a:ext>
                </a:extLst>
              </p:cNvPr>
              <p:cNvSpPr/>
              <p:nvPr/>
            </p:nvSpPr>
            <p:spPr>
              <a:xfrm>
                <a:off x="267417"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109" name="Oval 108">
                <a:extLst>
                  <a:ext uri="{FF2B5EF4-FFF2-40B4-BE49-F238E27FC236}">
                    <a16:creationId xmlns:a16="http://schemas.microsoft.com/office/drawing/2014/main" id="{014C9158-1D01-0194-A399-975FDF968F3E}"/>
                  </a:ext>
                </a:extLst>
              </p:cNvPr>
              <p:cNvSpPr/>
              <p:nvPr/>
            </p:nvSpPr>
            <p:spPr>
              <a:xfrm>
                <a:off x="473075" y="399898"/>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110" name="Oval 109">
                <a:extLst>
                  <a:ext uri="{FF2B5EF4-FFF2-40B4-BE49-F238E27FC236}">
                    <a16:creationId xmlns:a16="http://schemas.microsoft.com/office/drawing/2014/main" id="{D5E39EFB-742D-08BC-A17A-FB036357DC73}"/>
                  </a:ext>
                </a:extLst>
              </p:cNvPr>
              <p:cNvSpPr/>
              <p:nvPr/>
            </p:nvSpPr>
            <p:spPr>
              <a:xfrm>
                <a:off x="678733"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111" name="Oval 110">
                <a:extLst>
                  <a:ext uri="{FF2B5EF4-FFF2-40B4-BE49-F238E27FC236}">
                    <a16:creationId xmlns:a16="http://schemas.microsoft.com/office/drawing/2014/main" id="{D99E3E5A-FE80-04A1-0ABB-3648C087A5F9}"/>
                  </a:ext>
                </a:extLst>
              </p:cNvPr>
              <p:cNvSpPr/>
              <p:nvPr/>
            </p:nvSpPr>
            <p:spPr>
              <a:xfrm>
                <a:off x="884391"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112" name="Straight Arrow Connector 111">
                <a:extLst>
                  <a:ext uri="{FF2B5EF4-FFF2-40B4-BE49-F238E27FC236}">
                    <a16:creationId xmlns:a16="http://schemas.microsoft.com/office/drawing/2014/main" id="{F72D2ACC-BCC9-19A8-C06F-EABF0ACDA7D8}"/>
                  </a:ext>
                </a:extLst>
              </p:cNvPr>
              <p:cNvCxnSpPr>
                <a:cxnSpLocks/>
                <a:stCxn id="131" idx="2"/>
                <a:endCxn id="108" idx="0"/>
              </p:cNvCxnSpPr>
              <p:nvPr/>
            </p:nvCxnSpPr>
            <p:spPr>
              <a:xfrm>
                <a:off x="328971"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B7903D5C-1DE8-C02D-20B1-10549EB79A6D}"/>
                  </a:ext>
                </a:extLst>
              </p:cNvPr>
              <p:cNvGrpSpPr/>
              <p:nvPr/>
            </p:nvGrpSpPr>
            <p:grpSpPr>
              <a:xfrm>
                <a:off x="226142" y="619842"/>
                <a:ext cx="822632" cy="88182"/>
                <a:chOff x="226142" y="226143"/>
                <a:chExt cx="822632" cy="123107"/>
              </a:xfrm>
            </p:grpSpPr>
            <p:grpSp>
              <p:nvGrpSpPr>
                <p:cNvPr id="121" name="Group 120">
                  <a:extLst>
                    <a:ext uri="{FF2B5EF4-FFF2-40B4-BE49-F238E27FC236}">
                      <a16:creationId xmlns:a16="http://schemas.microsoft.com/office/drawing/2014/main" id="{0562E473-8FFE-BAD6-2BF3-697FB55F9C8C}"/>
                    </a:ext>
                  </a:extLst>
                </p:cNvPr>
                <p:cNvGrpSpPr/>
                <p:nvPr/>
              </p:nvGrpSpPr>
              <p:grpSpPr>
                <a:xfrm>
                  <a:off x="226142" y="226143"/>
                  <a:ext cx="411316" cy="123107"/>
                  <a:chOff x="226142" y="226143"/>
                  <a:chExt cx="411316" cy="123107"/>
                </a:xfrm>
              </p:grpSpPr>
              <p:sp>
                <p:nvSpPr>
                  <p:cNvPr id="125" name="Rounded Rectangle 124">
                    <a:extLst>
                      <a:ext uri="{FF2B5EF4-FFF2-40B4-BE49-F238E27FC236}">
                        <a16:creationId xmlns:a16="http://schemas.microsoft.com/office/drawing/2014/main" id="{7454E772-1382-B446-0FAC-C80EB490D1F5}"/>
                      </a:ext>
                    </a:extLst>
                  </p:cNvPr>
                  <p:cNvSpPr/>
                  <p:nvPr/>
                </p:nvSpPr>
                <p:spPr>
                  <a:xfrm>
                    <a:off x="226142" y="226143"/>
                    <a:ext cx="205658" cy="123107"/>
                  </a:xfrm>
                  <a:prstGeom prst="roundRect">
                    <a:avLst/>
                  </a:prstGeom>
                  <a:solidFill>
                    <a:srgbClr val="F9FD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126" name="Rounded Rectangle 125">
                    <a:extLst>
                      <a:ext uri="{FF2B5EF4-FFF2-40B4-BE49-F238E27FC236}">
                        <a16:creationId xmlns:a16="http://schemas.microsoft.com/office/drawing/2014/main" id="{1C0C2411-D41D-9451-E8F0-593102AEF54E}"/>
                      </a:ext>
                    </a:extLst>
                  </p:cNvPr>
                  <p:cNvSpPr/>
                  <p:nvPr/>
                </p:nvSpPr>
                <p:spPr>
                  <a:xfrm>
                    <a:off x="431800" y="226143"/>
                    <a:ext cx="205658" cy="123107"/>
                  </a:xfrm>
                  <a:prstGeom prst="round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122" name="Group 121">
                  <a:extLst>
                    <a:ext uri="{FF2B5EF4-FFF2-40B4-BE49-F238E27FC236}">
                      <a16:creationId xmlns:a16="http://schemas.microsoft.com/office/drawing/2014/main" id="{4C121971-B964-5F5B-5A91-C635C1552C09}"/>
                    </a:ext>
                  </a:extLst>
                </p:cNvPr>
                <p:cNvGrpSpPr/>
                <p:nvPr/>
              </p:nvGrpSpPr>
              <p:grpSpPr>
                <a:xfrm>
                  <a:off x="637458" y="226143"/>
                  <a:ext cx="411316" cy="123107"/>
                  <a:chOff x="226142" y="226143"/>
                  <a:chExt cx="411316" cy="123107"/>
                </a:xfrm>
              </p:grpSpPr>
              <p:sp>
                <p:nvSpPr>
                  <p:cNvPr id="123" name="Rounded Rectangle 122">
                    <a:extLst>
                      <a:ext uri="{FF2B5EF4-FFF2-40B4-BE49-F238E27FC236}">
                        <a16:creationId xmlns:a16="http://schemas.microsoft.com/office/drawing/2014/main" id="{23063965-C656-3593-4298-7BBF167F48E9}"/>
                      </a:ext>
                    </a:extLst>
                  </p:cNvPr>
                  <p:cNvSpPr/>
                  <p:nvPr/>
                </p:nvSpPr>
                <p:spPr>
                  <a:xfrm>
                    <a:off x="226142" y="226143"/>
                    <a:ext cx="205658" cy="123107"/>
                  </a:xfrm>
                  <a:prstGeom prst="roundRect">
                    <a:avLst/>
                  </a:prstGeom>
                  <a:solidFill>
                    <a:schemeClr val="accent4">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24" name="Rounded Rectangle 123">
                    <a:extLst>
                      <a:ext uri="{FF2B5EF4-FFF2-40B4-BE49-F238E27FC236}">
                        <a16:creationId xmlns:a16="http://schemas.microsoft.com/office/drawing/2014/main" id="{51516607-6D31-0AB4-9118-530B58792C92}"/>
                      </a:ext>
                    </a:extLst>
                  </p:cNvPr>
                  <p:cNvSpPr/>
                  <p:nvPr/>
                </p:nvSpPr>
                <p:spPr>
                  <a:xfrm>
                    <a:off x="431800" y="226143"/>
                    <a:ext cx="205658" cy="123107"/>
                  </a:xfrm>
                  <a:prstGeom prst="roundRect">
                    <a:avLst/>
                  </a:prstGeom>
                  <a:solidFill>
                    <a:schemeClr val="accent4">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cxnSp>
            <p:nvCxnSpPr>
              <p:cNvPr id="114" name="Straight Arrow Connector 113">
                <a:extLst>
                  <a:ext uri="{FF2B5EF4-FFF2-40B4-BE49-F238E27FC236}">
                    <a16:creationId xmlns:a16="http://schemas.microsoft.com/office/drawing/2014/main" id="{3A98C009-5EC9-19DE-3528-E14D7D5AC3FE}"/>
                  </a:ext>
                </a:extLst>
              </p:cNvPr>
              <p:cNvCxnSpPr>
                <a:cxnSpLocks/>
                <a:stCxn id="108" idx="4"/>
                <a:endCxn id="125" idx="0"/>
              </p:cNvCxnSpPr>
              <p:nvPr/>
            </p:nvCxnSpPr>
            <p:spPr>
              <a:xfrm>
                <a:off x="328971"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80A24CD2-9C85-F0E3-8CC2-765C2F2B127B}"/>
                  </a:ext>
                </a:extLst>
              </p:cNvPr>
              <p:cNvCxnSpPr>
                <a:cxnSpLocks/>
                <a:stCxn id="132" idx="2"/>
                <a:endCxn id="109" idx="0"/>
              </p:cNvCxnSpPr>
              <p:nvPr/>
            </p:nvCxnSpPr>
            <p:spPr>
              <a:xfrm>
                <a:off x="534629" y="298451"/>
                <a:ext cx="0" cy="10144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A88401BF-33F8-32D4-76BD-60B5CEC4CE79}"/>
                  </a:ext>
                </a:extLst>
              </p:cNvPr>
              <p:cNvCxnSpPr>
                <a:cxnSpLocks/>
                <a:stCxn id="129" idx="2"/>
                <a:endCxn id="110" idx="0"/>
              </p:cNvCxnSpPr>
              <p:nvPr/>
            </p:nvCxnSpPr>
            <p:spPr>
              <a:xfrm>
                <a:off x="740287"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65A61F07-04A0-4EAE-3988-22E4EC21BDC8}"/>
                  </a:ext>
                </a:extLst>
              </p:cNvPr>
              <p:cNvCxnSpPr>
                <a:cxnSpLocks/>
                <a:stCxn id="130" idx="2"/>
                <a:endCxn id="111" idx="0"/>
              </p:cNvCxnSpPr>
              <p:nvPr/>
            </p:nvCxnSpPr>
            <p:spPr>
              <a:xfrm>
                <a:off x="945945"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5BC5FB48-E251-22E1-7E29-82638351DCF4}"/>
                  </a:ext>
                </a:extLst>
              </p:cNvPr>
              <p:cNvCxnSpPr>
                <a:cxnSpLocks/>
                <a:stCxn id="109" idx="4"/>
                <a:endCxn id="126" idx="0"/>
              </p:cNvCxnSpPr>
              <p:nvPr/>
            </p:nvCxnSpPr>
            <p:spPr>
              <a:xfrm>
                <a:off x="534629" y="523006"/>
                <a:ext cx="0" cy="9683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CD4CC565-B4CD-2C2F-B0E3-81383EC181FB}"/>
                  </a:ext>
                </a:extLst>
              </p:cNvPr>
              <p:cNvCxnSpPr>
                <a:cxnSpLocks/>
                <a:stCxn id="110" idx="4"/>
                <a:endCxn id="123" idx="0"/>
              </p:cNvCxnSpPr>
              <p:nvPr/>
            </p:nvCxnSpPr>
            <p:spPr>
              <a:xfrm>
                <a:off x="740287"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E43D1B86-6282-9E21-84E5-47A0DE6BDC70}"/>
                  </a:ext>
                </a:extLst>
              </p:cNvPr>
              <p:cNvCxnSpPr>
                <a:cxnSpLocks/>
                <a:stCxn id="111" idx="4"/>
                <a:endCxn id="124" idx="0"/>
              </p:cNvCxnSpPr>
              <p:nvPr/>
            </p:nvCxnSpPr>
            <p:spPr>
              <a:xfrm>
                <a:off x="945945"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DDBD55A3-705D-7441-8414-3B3D04335877}"/>
                </a:ext>
              </a:extLst>
            </p:cNvPr>
            <p:cNvSpPr/>
            <p:nvPr/>
          </p:nvSpPr>
          <p:spPr>
            <a:xfrm>
              <a:off x="375493" y="3349075"/>
              <a:ext cx="1529304" cy="206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map</a:t>
              </a:r>
            </a:p>
          </p:txBody>
        </p:sp>
      </p:grpSp>
      <p:grpSp>
        <p:nvGrpSpPr>
          <p:cNvPr id="137" name="Group 136">
            <a:extLst>
              <a:ext uri="{FF2B5EF4-FFF2-40B4-BE49-F238E27FC236}">
                <a16:creationId xmlns:a16="http://schemas.microsoft.com/office/drawing/2014/main" id="{E5FD39FC-385A-5DC5-F915-14656C663601}"/>
              </a:ext>
            </a:extLst>
          </p:cNvPr>
          <p:cNvGrpSpPr/>
          <p:nvPr/>
        </p:nvGrpSpPr>
        <p:grpSpPr>
          <a:xfrm>
            <a:off x="2117764" y="3997351"/>
            <a:ext cx="1537878" cy="1198186"/>
            <a:chOff x="2106813" y="3354360"/>
            <a:chExt cx="1537878" cy="1198186"/>
          </a:xfrm>
        </p:grpSpPr>
        <p:grpSp>
          <p:nvGrpSpPr>
            <p:cNvPr id="91" name="Group 90">
              <a:extLst>
                <a:ext uri="{FF2B5EF4-FFF2-40B4-BE49-F238E27FC236}">
                  <a16:creationId xmlns:a16="http://schemas.microsoft.com/office/drawing/2014/main" id="{3498B69C-89A7-E0C6-5A0F-84C7023704AA}"/>
                </a:ext>
              </a:extLst>
            </p:cNvPr>
            <p:cNvGrpSpPr/>
            <p:nvPr/>
          </p:nvGrpSpPr>
          <p:grpSpPr>
            <a:xfrm>
              <a:off x="2115387" y="3627200"/>
              <a:ext cx="1529304" cy="925346"/>
              <a:chOff x="1213156" y="211856"/>
              <a:chExt cx="822632" cy="497755"/>
            </a:xfrm>
          </p:grpSpPr>
          <p:grpSp>
            <p:nvGrpSpPr>
              <p:cNvPr id="93" name="Group 92">
                <a:extLst>
                  <a:ext uri="{FF2B5EF4-FFF2-40B4-BE49-F238E27FC236}">
                    <a16:creationId xmlns:a16="http://schemas.microsoft.com/office/drawing/2014/main" id="{3629CA55-6C36-8BAE-0391-BED9EEA621AB}"/>
                  </a:ext>
                </a:extLst>
              </p:cNvPr>
              <p:cNvGrpSpPr/>
              <p:nvPr/>
            </p:nvGrpSpPr>
            <p:grpSpPr>
              <a:xfrm>
                <a:off x="1213156" y="211856"/>
                <a:ext cx="822632" cy="88182"/>
                <a:chOff x="226142" y="226143"/>
                <a:chExt cx="822632" cy="123107"/>
              </a:xfrm>
            </p:grpSpPr>
            <p:grpSp>
              <p:nvGrpSpPr>
                <p:cNvPr id="101" name="Group 100">
                  <a:extLst>
                    <a:ext uri="{FF2B5EF4-FFF2-40B4-BE49-F238E27FC236}">
                      <a16:creationId xmlns:a16="http://schemas.microsoft.com/office/drawing/2014/main" id="{E55BD384-6CE4-92D1-0821-CC7519EB6A2B}"/>
                    </a:ext>
                  </a:extLst>
                </p:cNvPr>
                <p:cNvGrpSpPr/>
                <p:nvPr/>
              </p:nvGrpSpPr>
              <p:grpSpPr>
                <a:xfrm>
                  <a:off x="226142" y="226143"/>
                  <a:ext cx="411316" cy="123107"/>
                  <a:chOff x="226142" y="226143"/>
                  <a:chExt cx="411316" cy="123107"/>
                </a:xfrm>
              </p:grpSpPr>
              <p:sp>
                <p:nvSpPr>
                  <p:cNvPr id="105" name="Rounded Rectangle 104">
                    <a:extLst>
                      <a:ext uri="{FF2B5EF4-FFF2-40B4-BE49-F238E27FC236}">
                        <a16:creationId xmlns:a16="http://schemas.microsoft.com/office/drawing/2014/main" id="{52A0182C-7648-035C-690A-B83E8C022389}"/>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06" name="Rounded Rectangle 105">
                    <a:extLst>
                      <a:ext uri="{FF2B5EF4-FFF2-40B4-BE49-F238E27FC236}">
                        <a16:creationId xmlns:a16="http://schemas.microsoft.com/office/drawing/2014/main" id="{B1BD3C4D-2B30-7A79-FBF0-75A39E90458C}"/>
                      </a:ext>
                    </a:extLst>
                  </p:cNvPr>
                  <p:cNvSpPr/>
                  <p:nvPr/>
                </p:nvSpPr>
                <p:spPr>
                  <a:xfrm>
                    <a:off x="431800" y="226143"/>
                    <a:ext cx="205658" cy="123107"/>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102" name="Group 101">
                  <a:extLst>
                    <a:ext uri="{FF2B5EF4-FFF2-40B4-BE49-F238E27FC236}">
                      <a16:creationId xmlns:a16="http://schemas.microsoft.com/office/drawing/2014/main" id="{665BC406-2A9B-F4EA-1CF3-87190EA5E3F2}"/>
                    </a:ext>
                  </a:extLst>
                </p:cNvPr>
                <p:cNvGrpSpPr/>
                <p:nvPr/>
              </p:nvGrpSpPr>
              <p:grpSpPr>
                <a:xfrm>
                  <a:off x="637458" y="226143"/>
                  <a:ext cx="411316" cy="123107"/>
                  <a:chOff x="226142" y="226143"/>
                  <a:chExt cx="411316" cy="123107"/>
                </a:xfrm>
              </p:grpSpPr>
              <p:sp>
                <p:nvSpPr>
                  <p:cNvPr id="103" name="Rounded Rectangle 102">
                    <a:extLst>
                      <a:ext uri="{FF2B5EF4-FFF2-40B4-BE49-F238E27FC236}">
                        <a16:creationId xmlns:a16="http://schemas.microsoft.com/office/drawing/2014/main" id="{4AF7A2CE-CF7C-1ACF-901F-0595031B2753}"/>
                      </a:ext>
                    </a:extLst>
                  </p:cNvPr>
                  <p:cNvSpPr/>
                  <p:nvPr/>
                </p:nvSpPr>
                <p:spPr>
                  <a:xfrm>
                    <a:off x="226142" y="226143"/>
                    <a:ext cx="205658" cy="123107"/>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104" name="Rounded Rectangle 103">
                    <a:extLst>
                      <a:ext uri="{FF2B5EF4-FFF2-40B4-BE49-F238E27FC236}">
                        <a16:creationId xmlns:a16="http://schemas.microsoft.com/office/drawing/2014/main" id="{A2089F94-D672-B9D5-CA3E-1AB91EA60BDA}"/>
                      </a:ext>
                    </a:extLst>
                  </p:cNvPr>
                  <p:cNvSpPr/>
                  <p:nvPr/>
                </p:nvSpPr>
                <p:spPr>
                  <a:xfrm>
                    <a:off x="431800" y="226143"/>
                    <a:ext cx="205658" cy="123107"/>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sp>
            <p:nvSpPr>
              <p:cNvPr id="94" name="Oval 93">
                <a:extLst>
                  <a:ext uri="{FF2B5EF4-FFF2-40B4-BE49-F238E27FC236}">
                    <a16:creationId xmlns:a16="http://schemas.microsoft.com/office/drawing/2014/main" id="{81FA76D5-48EE-9796-8AAA-6B56079D1783}"/>
                  </a:ext>
                </a:extLst>
              </p:cNvPr>
              <p:cNvSpPr/>
              <p:nvPr/>
            </p:nvSpPr>
            <p:spPr>
              <a:xfrm>
                <a:off x="1561689" y="401485"/>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95" name="Straight Arrow Connector 94">
                <a:extLst>
                  <a:ext uri="{FF2B5EF4-FFF2-40B4-BE49-F238E27FC236}">
                    <a16:creationId xmlns:a16="http://schemas.microsoft.com/office/drawing/2014/main" id="{15CDFFFE-9F49-31B7-C228-5D43329BF76C}"/>
                  </a:ext>
                </a:extLst>
              </p:cNvPr>
              <p:cNvCxnSpPr>
                <a:cxnSpLocks/>
                <a:stCxn id="105" idx="2"/>
                <a:endCxn id="94" idx="1"/>
              </p:cNvCxnSpPr>
              <p:nvPr/>
            </p:nvCxnSpPr>
            <p:spPr>
              <a:xfrm>
                <a:off x="1315985" y="300038"/>
                <a:ext cx="263733" cy="11947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96" name="Rounded Rectangle 95">
                <a:extLst>
                  <a:ext uri="{FF2B5EF4-FFF2-40B4-BE49-F238E27FC236}">
                    <a16:creationId xmlns:a16="http://schemas.microsoft.com/office/drawing/2014/main" id="{A2468416-E43D-307C-7816-5011F712C157}"/>
                  </a:ext>
                </a:extLst>
              </p:cNvPr>
              <p:cNvSpPr/>
              <p:nvPr/>
            </p:nvSpPr>
            <p:spPr>
              <a:xfrm>
                <a:off x="1520414" y="621429"/>
                <a:ext cx="205658" cy="88182"/>
              </a:xfrm>
              <a:prstGeom prst="roundRect">
                <a:avLst/>
              </a:prstGeom>
              <a:solidFill>
                <a:srgbClr val="F9FD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cxnSp>
            <p:nvCxnSpPr>
              <p:cNvPr id="97" name="Straight Arrow Connector 96">
                <a:extLst>
                  <a:ext uri="{FF2B5EF4-FFF2-40B4-BE49-F238E27FC236}">
                    <a16:creationId xmlns:a16="http://schemas.microsoft.com/office/drawing/2014/main" id="{C6000616-97E4-7754-62F2-928DEB49F0AF}"/>
                  </a:ext>
                </a:extLst>
              </p:cNvPr>
              <p:cNvCxnSpPr>
                <a:cxnSpLocks/>
                <a:stCxn id="106" idx="2"/>
                <a:endCxn id="94" idx="0"/>
              </p:cNvCxnSpPr>
              <p:nvPr/>
            </p:nvCxnSpPr>
            <p:spPr>
              <a:xfrm>
                <a:off x="1521643" y="300038"/>
                <a:ext cx="101600" cy="10144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AF25D986-5F7B-C71B-27BE-9299ECDF200C}"/>
                  </a:ext>
                </a:extLst>
              </p:cNvPr>
              <p:cNvCxnSpPr>
                <a:cxnSpLocks/>
                <a:stCxn id="103" idx="2"/>
                <a:endCxn id="94" idx="0"/>
              </p:cNvCxnSpPr>
              <p:nvPr/>
            </p:nvCxnSpPr>
            <p:spPr>
              <a:xfrm flipH="1">
                <a:off x="1623243" y="300038"/>
                <a:ext cx="104058" cy="10144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F8B1A9F8-2A30-B3FC-8FE0-0785DA415988}"/>
                  </a:ext>
                </a:extLst>
              </p:cNvPr>
              <p:cNvCxnSpPr>
                <a:cxnSpLocks/>
                <a:stCxn id="104" idx="2"/>
                <a:endCxn id="94" idx="7"/>
              </p:cNvCxnSpPr>
              <p:nvPr/>
            </p:nvCxnSpPr>
            <p:spPr>
              <a:xfrm flipH="1">
                <a:off x="1666768" y="300038"/>
                <a:ext cx="266191" cy="11947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C97AECD6-DA34-A6E8-9DD3-ADBB9BE5DE34}"/>
                  </a:ext>
                </a:extLst>
              </p:cNvPr>
              <p:cNvCxnSpPr>
                <a:cxnSpLocks/>
                <a:stCxn id="94" idx="4"/>
                <a:endCxn id="96" idx="0"/>
              </p:cNvCxnSpPr>
              <p:nvPr/>
            </p:nvCxnSpPr>
            <p:spPr>
              <a:xfrm>
                <a:off x="1623243" y="524593"/>
                <a:ext cx="0" cy="9683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92" name="Rectangle 91">
              <a:extLst>
                <a:ext uri="{FF2B5EF4-FFF2-40B4-BE49-F238E27FC236}">
                  <a16:creationId xmlns:a16="http://schemas.microsoft.com/office/drawing/2014/main" id="{66697843-108C-728E-C5BA-4AFBA2F59B32}"/>
                </a:ext>
              </a:extLst>
            </p:cNvPr>
            <p:cNvSpPr/>
            <p:nvPr/>
          </p:nvSpPr>
          <p:spPr>
            <a:xfrm>
              <a:off x="2106813" y="3354360"/>
              <a:ext cx="1529306" cy="206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reduce</a:t>
              </a:r>
            </a:p>
          </p:txBody>
        </p:sp>
      </p:grpSp>
      <p:grpSp>
        <p:nvGrpSpPr>
          <p:cNvPr id="138" name="Group 137">
            <a:extLst>
              <a:ext uri="{FF2B5EF4-FFF2-40B4-BE49-F238E27FC236}">
                <a16:creationId xmlns:a16="http://schemas.microsoft.com/office/drawing/2014/main" id="{17E7178F-86C7-DA3B-6A23-DF4BEEB38037}"/>
              </a:ext>
            </a:extLst>
          </p:cNvPr>
          <p:cNvGrpSpPr/>
          <p:nvPr/>
        </p:nvGrpSpPr>
        <p:grpSpPr>
          <a:xfrm>
            <a:off x="3860039" y="3998564"/>
            <a:ext cx="1529306" cy="1195760"/>
            <a:chOff x="3854374" y="3356786"/>
            <a:chExt cx="1529306" cy="1195760"/>
          </a:xfrm>
        </p:grpSpPr>
        <p:grpSp>
          <p:nvGrpSpPr>
            <p:cNvPr id="69" name="Group 68">
              <a:extLst>
                <a:ext uri="{FF2B5EF4-FFF2-40B4-BE49-F238E27FC236}">
                  <a16:creationId xmlns:a16="http://schemas.microsoft.com/office/drawing/2014/main" id="{D9B394EE-CC49-B83F-8707-4C4CBD7857A8}"/>
                </a:ext>
              </a:extLst>
            </p:cNvPr>
            <p:cNvGrpSpPr/>
            <p:nvPr/>
          </p:nvGrpSpPr>
          <p:grpSpPr>
            <a:xfrm>
              <a:off x="3854376" y="3627200"/>
              <a:ext cx="1529304" cy="925346"/>
              <a:chOff x="226142" y="210269"/>
              <a:chExt cx="822632" cy="497755"/>
            </a:xfrm>
          </p:grpSpPr>
          <p:grpSp>
            <p:nvGrpSpPr>
              <p:cNvPr id="71" name="Group 70">
                <a:extLst>
                  <a:ext uri="{FF2B5EF4-FFF2-40B4-BE49-F238E27FC236}">
                    <a16:creationId xmlns:a16="http://schemas.microsoft.com/office/drawing/2014/main" id="{AB317BB0-4962-241D-C33E-70D0ABFEC974}"/>
                  </a:ext>
                </a:extLst>
              </p:cNvPr>
              <p:cNvGrpSpPr/>
              <p:nvPr/>
            </p:nvGrpSpPr>
            <p:grpSpPr>
              <a:xfrm>
                <a:off x="226142" y="210269"/>
                <a:ext cx="822632" cy="88182"/>
                <a:chOff x="226142" y="226143"/>
                <a:chExt cx="822632" cy="123107"/>
              </a:xfrm>
            </p:grpSpPr>
            <p:grpSp>
              <p:nvGrpSpPr>
                <p:cNvPr id="85" name="Group 84">
                  <a:extLst>
                    <a:ext uri="{FF2B5EF4-FFF2-40B4-BE49-F238E27FC236}">
                      <a16:creationId xmlns:a16="http://schemas.microsoft.com/office/drawing/2014/main" id="{91D32705-9718-8530-8BBB-4AF1020548C7}"/>
                    </a:ext>
                  </a:extLst>
                </p:cNvPr>
                <p:cNvGrpSpPr/>
                <p:nvPr/>
              </p:nvGrpSpPr>
              <p:grpSpPr>
                <a:xfrm>
                  <a:off x="226142" y="226143"/>
                  <a:ext cx="411316" cy="123107"/>
                  <a:chOff x="226142" y="226143"/>
                  <a:chExt cx="411316" cy="123107"/>
                </a:xfrm>
              </p:grpSpPr>
              <p:sp>
                <p:nvSpPr>
                  <p:cNvPr id="89" name="Rounded Rectangle 88">
                    <a:extLst>
                      <a:ext uri="{FF2B5EF4-FFF2-40B4-BE49-F238E27FC236}">
                        <a16:creationId xmlns:a16="http://schemas.microsoft.com/office/drawing/2014/main" id="{1C3AD9FB-4004-BF74-89FB-64B80663BDBA}"/>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90" name="Rounded Rectangle 89">
                    <a:extLst>
                      <a:ext uri="{FF2B5EF4-FFF2-40B4-BE49-F238E27FC236}">
                        <a16:creationId xmlns:a16="http://schemas.microsoft.com/office/drawing/2014/main" id="{26779C69-E33E-A3FA-F845-836AAB9805E1}"/>
                      </a:ext>
                    </a:extLst>
                  </p:cNvPr>
                  <p:cNvSpPr/>
                  <p:nvPr/>
                </p:nvSpPr>
                <p:spPr>
                  <a:xfrm>
                    <a:off x="431800" y="226143"/>
                    <a:ext cx="205658" cy="123107"/>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86" name="Group 85">
                  <a:extLst>
                    <a:ext uri="{FF2B5EF4-FFF2-40B4-BE49-F238E27FC236}">
                      <a16:creationId xmlns:a16="http://schemas.microsoft.com/office/drawing/2014/main" id="{DCB12E80-C3B9-2837-37B4-7EC3BAE6B3A2}"/>
                    </a:ext>
                  </a:extLst>
                </p:cNvPr>
                <p:cNvGrpSpPr/>
                <p:nvPr/>
              </p:nvGrpSpPr>
              <p:grpSpPr>
                <a:xfrm>
                  <a:off x="637458" y="226143"/>
                  <a:ext cx="411316" cy="123107"/>
                  <a:chOff x="226142" y="226143"/>
                  <a:chExt cx="411316" cy="123107"/>
                </a:xfrm>
              </p:grpSpPr>
              <p:sp>
                <p:nvSpPr>
                  <p:cNvPr id="87" name="Rounded Rectangle 86">
                    <a:extLst>
                      <a:ext uri="{FF2B5EF4-FFF2-40B4-BE49-F238E27FC236}">
                        <a16:creationId xmlns:a16="http://schemas.microsoft.com/office/drawing/2014/main" id="{393D2DFF-A8C3-08B7-6509-D2CE75A3C2DF}"/>
                      </a:ext>
                    </a:extLst>
                  </p:cNvPr>
                  <p:cNvSpPr/>
                  <p:nvPr/>
                </p:nvSpPr>
                <p:spPr>
                  <a:xfrm>
                    <a:off x="226142" y="226143"/>
                    <a:ext cx="205658" cy="123107"/>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88" name="Rounded Rectangle 87">
                    <a:extLst>
                      <a:ext uri="{FF2B5EF4-FFF2-40B4-BE49-F238E27FC236}">
                        <a16:creationId xmlns:a16="http://schemas.microsoft.com/office/drawing/2014/main" id="{CFC9B5DA-BD9E-3BB9-B3AB-8BD94BF5E293}"/>
                      </a:ext>
                    </a:extLst>
                  </p:cNvPr>
                  <p:cNvSpPr/>
                  <p:nvPr/>
                </p:nvSpPr>
                <p:spPr>
                  <a:xfrm>
                    <a:off x="431800" y="226143"/>
                    <a:ext cx="205658" cy="123107"/>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sp>
            <p:nvSpPr>
              <p:cNvPr id="72" name="Oval 71">
                <a:extLst>
                  <a:ext uri="{FF2B5EF4-FFF2-40B4-BE49-F238E27FC236}">
                    <a16:creationId xmlns:a16="http://schemas.microsoft.com/office/drawing/2014/main" id="{1344CCAB-BA3F-7C11-F35C-4CFB4A451B10}"/>
                  </a:ext>
                </a:extLst>
              </p:cNvPr>
              <p:cNvSpPr/>
              <p:nvPr/>
            </p:nvSpPr>
            <p:spPr>
              <a:xfrm>
                <a:off x="267417"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73" name="Oval 72">
                <a:extLst>
                  <a:ext uri="{FF2B5EF4-FFF2-40B4-BE49-F238E27FC236}">
                    <a16:creationId xmlns:a16="http://schemas.microsoft.com/office/drawing/2014/main" id="{3401B869-0FB1-379B-2E95-E6422999789E}"/>
                  </a:ext>
                </a:extLst>
              </p:cNvPr>
              <p:cNvSpPr/>
              <p:nvPr/>
            </p:nvSpPr>
            <p:spPr>
              <a:xfrm>
                <a:off x="473075" y="399898"/>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74" name="Oval 73">
                <a:extLst>
                  <a:ext uri="{FF2B5EF4-FFF2-40B4-BE49-F238E27FC236}">
                    <a16:creationId xmlns:a16="http://schemas.microsoft.com/office/drawing/2014/main" id="{DE62103A-1782-BD7E-C8BC-4F9C25528FE4}"/>
                  </a:ext>
                </a:extLst>
              </p:cNvPr>
              <p:cNvSpPr/>
              <p:nvPr/>
            </p:nvSpPr>
            <p:spPr>
              <a:xfrm>
                <a:off x="678733" y="399180"/>
                <a:ext cx="123108" cy="123108"/>
              </a:xfrm>
              <a:prstGeom prst="ellipse">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lumMod val="50000"/>
                        <a:lumOff val="50000"/>
                      </a:srgbClr>
                    </a:solidFill>
                    <a:effectLst/>
                    <a:uLnTx/>
                    <a:uFillTx/>
                    <a:latin typeface="Avenir Next" panose="020B0503020202020204" pitchFamily="34" charset="0"/>
                    <a:ea typeface="+mn-ea"/>
                    <a:cs typeface="Arial" panose="020B0604020202020204" pitchFamily="34" charset="0"/>
                  </a:rPr>
                  <a:t>f</a:t>
                </a:r>
              </a:p>
            </p:txBody>
          </p:sp>
          <p:sp>
            <p:nvSpPr>
              <p:cNvPr id="75" name="Oval 74">
                <a:extLst>
                  <a:ext uri="{FF2B5EF4-FFF2-40B4-BE49-F238E27FC236}">
                    <a16:creationId xmlns:a16="http://schemas.microsoft.com/office/drawing/2014/main" id="{E6A069F1-F42E-18E1-A10C-145A4D8675B3}"/>
                  </a:ext>
                </a:extLst>
              </p:cNvPr>
              <p:cNvSpPr/>
              <p:nvPr/>
            </p:nvSpPr>
            <p:spPr>
              <a:xfrm>
                <a:off x="884391" y="399180"/>
                <a:ext cx="123108" cy="123108"/>
              </a:xfrm>
              <a:prstGeom prst="ellipse">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lumMod val="50000"/>
                        <a:lumOff val="50000"/>
                      </a:srgbClr>
                    </a:solidFill>
                    <a:effectLst/>
                    <a:uLnTx/>
                    <a:uFillTx/>
                    <a:latin typeface="Avenir Next" panose="020B0503020202020204" pitchFamily="34" charset="0"/>
                    <a:ea typeface="+mn-ea"/>
                    <a:cs typeface="Arial" panose="020B0604020202020204" pitchFamily="34" charset="0"/>
                  </a:rPr>
                  <a:t>f</a:t>
                </a:r>
              </a:p>
            </p:txBody>
          </p:sp>
          <p:cxnSp>
            <p:nvCxnSpPr>
              <p:cNvPr id="76" name="Straight Arrow Connector 75">
                <a:extLst>
                  <a:ext uri="{FF2B5EF4-FFF2-40B4-BE49-F238E27FC236}">
                    <a16:creationId xmlns:a16="http://schemas.microsoft.com/office/drawing/2014/main" id="{2E4A13CA-103E-CA71-1E3B-6B7CDB8330A2}"/>
                  </a:ext>
                </a:extLst>
              </p:cNvPr>
              <p:cNvCxnSpPr>
                <a:cxnSpLocks/>
                <a:stCxn id="89" idx="2"/>
                <a:endCxn id="72" idx="0"/>
              </p:cNvCxnSpPr>
              <p:nvPr/>
            </p:nvCxnSpPr>
            <p:spPr>
              <a:xfrm>
                <a:off x="328971"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54DE1065-81C4-121A-47EA-0E9369CA6C21}"/>
                  </a:ext>
                </a:extLst>
              </p:cNvPr>
              <p:cNvGrpSpPr/>
              <p:nvPr/>
            </p:nvGrpSpPr>
            <p:grpSpPr>
              <a:xfrm>
                <a:off x="226142" y="619842"/>
                <a:ext cx="411316" cy="88182"/>
                <a:chOff x="226142" y="226143"/>
                <a:chExt cx="411316" cy="123107"/>
              </a:xfrm>
            </p:grpSpPr>
            <p:sp>
              <p:nvSpPr>
                <p:cNvPr id="83" name="Rounded Rectangle 82">
                  <a:extLst>
                    <a:ext uri="{FF2B5EF4-FFF2-40B4-BE49-F238E27FC236}">
                      <a16:creationId xmlns:a16="http://schemas.microsoft.com/office/drawing/2014/main" id="{DA3A937B-52B5-961B-8433-F8A91260A9A3}"/>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84" name="Rounded Rectangle 83">
                  <a:extLst>
                    <a:ext uri="{FF2B5EF4-FFF2-40B4-BE49-F238E27FC236}">
                      <a16:creationId xmlns:a16="http://schemas.microsoft.com/office/drawing/2014/main" id="{0F104255-F565-ACE5-55A2-FDBE36BCAFA7}"/>
                    </a:ext>
                  </a:extLst>
                </p:cNvPr>
                <p:cNvSpPr/>
                <p:nvPr/>
              </p:nvSpPr>
              <p:spPr>
                <a:xfrm>
                  <a:off x="431800" y="226143"/>
                  <a:ext cx="205658" cy="123107"/>
                </a:xfrm>
                <a:prstGeom prst="roundRect">
                  <a:avLst/>
                </a:prstGeom>
                <a:solidFill>
                  <a:srgbClr val="DDEBF7"/>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cxnSp>
            <p:nvCxnSpPr>
              <p:cNvPr id="78" name="Straight Arrow Connector 77">
                <a:extLst>
                  <a:ext uri="{FF2B5EF4-FFF2-40B4-BE49-F238E27FC236}">
                    <a16:creationId xmlns:a16="http://schemas.microsoft.com/office/drawing/2014/main" id="{5F063494-0FEA-E655-3D7C-010DE81DECBC}"/>
                  </a:ext>
                </a:extLst>
              </p:cNvPr>
              <p:cNvCxnSpPr>
                <a:cxnSpLocks/>
                <a:stCxn id="72" idx="4"/>
                <a:endCxn id="83" idx="0"/>
              </p:cNvCxnSpPr>
              <p:nvPr/>
            </p:nvCxnSpPr>
            <p:spPr>
              <a:xfrm>
                <a:off x="328971"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E946B64-E320-06BC-3E77-9B455908CB51}"/>
                  </a:ext>
                </a:extLst>
              </p:cNvPr>
              <p:cNvCxnSpPr>
                <a:cxnSpLocks/>
                <a:stCxn id="90" idx="2"/>
                <a:endCxn id="73" idx="0"/>
              </p:cNvCxnSpPr>
              <p:nvPr/>
            </p:nvCxnSpPr>
            <p:spPr>
              <a:xfrm>
                <a:off x="534629" y="298451"/>
                <a:ext cx="0" cy="10144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877BB4A4-A331-91C4-D3E8-4293ECFAFA1D}"/>
                  </a:ext>
                </a:extLst>
              </p:cNvPr>
              <p:cNvCxnSpPr>
                <a:cxnSpLocks/>
                <a:stCxn id="87" idx="2"/>
                <a:endCxn id="74" idx="0"/>
              </p:cNvCxnSpPr>
              <p:nvPr/>
            </p:nvCxnSpPr>
            <p:spPr>
              <a:xfrm>
                <a:off x="740287"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ECDA7D5-1AE2-017C-DDC0-DFF71507AA32}"/>
                  </a:ext>
                </a:extLst>
              </p:cNvPr>
              <p:cNvCxnSpPr>
                <a:cxnSpLocks/>
                <a:stCxn id="88" idx="2"/>
                <a:endCxn id="75" idx="0"/>
              </p:cNvCxnSpPr>
              <p:nvPr/>
            </p:nvCxnSpPr>
            <p:spPr>
              <a:xfrm>
                <a:off x="945945"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47E23E5-654B-68C9-CA1C-D4D57F2CB16D}"/>
                  </a:ext>
                </a:extLst>
              </p:cNvPr>
              <p:cNvCxnSpPr>
                <a:cxnSpLocks/>
                <a:stCxn id="73" idx="4"/>
                <a:endCxn id="84" idx="0"/>
              </p:cNvCxnSpPr>
              <p:nvPr/>
            </p:nvCxnSpPr>
            <p:spPr>
              <a:xfrm>
                <a:off x="534629" y="523006"/>
                <a:ext cx="0" cy="9683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70" name="Rectangle 69">
              <a:extLst>
                <a:ext uri="{FF2B5EF4-FFF2-40B4-BE49-F238E27FC236}">
                  <a16:creationId xmlns:a16="http://schemas.microsoft.com/office/drawing/2014/main" id="{12F1BF9F-91DC-3DC2-A7AB-FAFF0B75BB05}"/>
                </a:ext>
              </a:extLst>
            </p:cNvPr>
            <p:cNvSpPr/>
            <p:nvPr/>
          </p:nvSpPr>
          <p:spPr>
            <a:xfrm>
              <a:off x="3854374" y="3356786"/>
              <a:ext cx="1529306" cy="206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filter</a:t>
              </a:r>
            </a:p>
          </p:txBody>
        </p:sp>
      </p:grpSp>
      <p:grpSp>
        <p:nvGrpSpPr>
          <p:cNvPr id="145" name="Group 144">
            <a:extLst>
              <a:ext uri="{FF2B5EF4-FFF2-40B4-BE49-F238E27FC236}">
                <a16:creationId xmlns:a16="http://schemas.microsoft.com/office/drawing/2014/main" id="{79AE9323-1051-3BA1-F980-0658B3B6FB5C}"/>
              </a:ext>
            </a:extLst>
          </p:cNvPr>
          <p:cNvGrpSpPr/>
          <p:nvPr/>
        </p:nvGrpSpPr>
        <p:grpSpPr>
          <a:xfrm>
            <a:off x="5593742" y="3995060"/>
            <a:ext cx="1529308" cy="1202768"/>
            <a:chOff x="5593742" y="4337972"/>
            <a:chExt cx="1529308" cy="1202768"/>
          </a:xfrm>
        </p:grpSpPr>
        <p:cxnSp>
          <p:nvCxnSpPr>
            <p:cNvPr id="13" name="Straight Arrow Connector 12">
              <a:extLst>
                <a:ext uri="{FF2B5EF4-FFF2-40B4-BE49-F238E27FC236}">
                  <a16:creationId xmlns:a16="http://schemas.microsoft.com/office/drawing/2014/main" id="{231644AE-9F07-72FB-3370-57884BF86A83}"/>
                </a:ext>
              </a:extLst>
            </p:cNvPr>
            <p:cNvCxnSpPr>
              <a:cxnSpLocks/>
              <a:stCxn id="68" idx="2"/>
              <a:endCxn id="44" idx="7"/>
            </p:cNvCxnSpPr>
            <p:nvPr/>
          </p:nvCxnSpPr>
          <p:spPr>
            <a:xfrm flipH="1">
              <a:off x="5865824" y="4779328"/>
              <a:ext cx="301411" cy="22077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2B57EDF-1C19-C1EF-B2B2-BEABD32894DB}"/>
                </a:ext>
              </a:extLst>
            </p:cNvPr>
            <p:cNvCxnSpPr>
              <a:cxnSpLocks/>
              <a:stCxn id="65" idx="2"/>
              <a:endCxn id="45" idx="7"/>
            </p:cNvCxnSpPr>
            <p:nvPr/>
          </p:nvCxnSpPr>
          <p:spPr>
            <a:xfrm flipH="1">
              <a:off x="6248150" y="4779328"/>
              <a:ext cx="301411" cy="22211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6C320A7-0824-64E5-B54C-E2427E9E2075}"/>
                </a:ext>
              </a:extLst>
            </p:cNvPr>
            <p:cNvCxnSpPr>
              <a:cxnSpLocks/>
              <a:stCxn id="66" idx="2"/>
              <a:endCxn id="46" idx="7"/>
            </p:cNvCxnSpPr>
            <p:nvPr/>
          </p:nvCxnSpPr>
          <p:spPr>
            <a:xfrm flipH="1">
              <a:off x="6630476" y="4779328"/>
              <a:ext cx="301411" cy="22077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39" name="Group 138">
              <a:extLst>
                <a:ext uri="{FF2B5EF4-FFF2-40B4-BE49-F238E27FC236}">
                  <a16:creationId xmlns:a16="http://schemas.microsoft.com/office/drawing/2014/main" id="{70A9C161-B41A-B566-58E3-FFDD5A4F9646}"/>
                </a:ext>
              </a:extLst>
            </p:cNvPr>
            <p:cNvGrpSpPr/>
            <p:nvPr/>
          </p:nvGrpSpPr>
          <p:grpSpPr>
            <a:xfrm>
              <a:off x="5593742" y="4337972"/>
              <a:ext cx="1529308" cy="1202768"/>
              <a:chOff x="5590556" y="3349778"/>
              <a:chExt cx="1529308" cy="1202768"/>
            </a:xfrm>
          </p:grpSpPr>
          <p:grpSp>
            <p:nvGrpSpPr>
              <p:cNvPr id="41" name="Group 40">
                <a:extLst>
                  <a:ext uri="{FF2B5EF4-FFF2-40B4-BE49-F238E27FC236}">
                    <a16:creationId xmlns:a16="http://schemas.microsoft.com/office/drawing/2014/main" id="{76EA62FD-76E6-097E-E008-547899151095}"/>
                  </a:ext>
                </a:extLst>
              </p:cNvPr>
              <p:cNvGrpSpPr/>
              <p:nvPr/>
            </p:nvGrpSpPr>
            <p:grpSpPr>
              <a:xfrm>
                <a:off x="5590560" y="3627200"/>
                <a:ext cx="1529304" cy="925346"/>
                <a:chOff x="226142" y="210269"/>
                <a:chExt cx="822632" cy="497755"/>
              </a:xfrm>
            </p:grpSpPr>
            <p:grpSp>
              <p:nvGrpSpPr>
                <p:cNvPr id="43" name="Group 42">
                  <a:extLst>
                    <a:ext uri="{FF2B5EF4-FFF2-40B4-BE49-F238E27FC236}">
                      <a16:creationId xmlns:a16="http://schemas.microsoft.com/office/drawing/2014/main" id="{F9DA45EF-0A35-F21E-6392-62D36EE1D791}"/>
                    </a:ext>
                  </a:extLst>
                </p:cNvPr>
                <p:cNvGrpSpPr/>
                <p:nvPr/>
              </p:nvGrpSpPr>
              <p:grpSpPr>
                <a:xfrm>
                  <a:off x="226142" y="210269"/>
                  <a:ext cx="822632" cy="88182"/>
                  <a:chOff x="226142" y="226143"/>
                  <a:chExt cx="822632" cy="123107"/>
                </a:xfrm>
              </p:grpSpPr>
              <p:grpSp>
                <p:nvGrpSpPr>
                  <p:cNvPr id="63" name="Group 62">
                    <a:extLst>
                      <a:ext uri="{FF2B5EF4-FFF2-40B4-BE49-F238E27FC236}">
                        <a16:creationId xmlns:a16="http://schemas.microsoft.com/office/drawing/2014/main" id="{5EF97602-89F7-3E9B-046A-99041CE36F9E}"/>
                      </a:ext>
                    </a:extLst>
                  </p:cNvPr>
                  <p:cNvGrpSpPr/>
                  <p:nvPr/>
                </p:nvGrpSpPr>
                <p:grpSpPr>
                  <a:xfrm>
                    <a:off x="226142" y="226143"/>
                    <a:ext cx="411316" cy="123107"/>
                    <a:chOff x="226142" y="226143"/>
                    <a:chExt cx="411316" cy="123107"/>
                  </a:xfrm>
                </p:grpSpPr>
                <p:sp>
                  <p:nvSpPr>
                    <p:cNvPr id="67" name="Rounded Rectangle 66">
                      <a:extLst>
                        <a:ext uri="{FF2B5EF4-FFF2-40B4-BE49-F238E27FC236}">
                          <a16:creationId xmlns:a16="http://schemas.microsoft.com/office/drawing/2014/main" id="{416CE429-D2B9-ED9D-0BAF-0AC9C7C63DEC}"/>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68" name="Rounded Rectangle 67">
                      <a:extLst>
                        <a:ext uri="{FF2B5EF4-FFF2-40B4-BE49-F238E27FC236}">
                          <a16:creationId xmlns:a16="http://schemas.microsoft.com/office/drawing/2014/main" id="{470E403D-3189-8BDB-3D10-4F0ABC3B43E0}"/>
                        </a:ext>
                      </a:extLst>
                    </p:cNvPr>
                    <p:cNvSpPr/>
                    <p:nvPr/>
                  </p:nvSpPr>
                  <p:spPr>
                    <a:xfrm>
                      <a:off x="431800" y="226143"/>
                      <a:ext cx="205658" cy="123107"/>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64" name="Group 63">
                    <a:extLst>
                      <a:ext uri="{FF2B5EF4-FFF2-40B4-BE49-F238E27FC236}">
                        <a16:creationId xmlns:a16="http://schemas.microsoft.com/office/drawing/2014/main" id="{C7BF9B83-0591-3DF5-2521-0E5B339E86A9}"/>
                      </a:ext>
                    </a:extLst>
                  </p:cNvPr>
                  <p:cNvGrpSpPr/>
                  <p:nvPr/>
                </p:nvGrpSpPr>
                <p:grpSpPr>
                  <a:xfrm>
                    <a:off x="637458" y="226143"/>
                    <a:ext cx="411316" cy="123107"/>
                    <a:chOff x="226142" y="226143"/>
                    <a:chExt cx="411316" cy="123107"/>
                  </a:xfrm>
                </p:grpSpPr>
                <p:sp>
                  <p:nvSpPr>
                    <p:cNvPr id="65" name="Rounded Rectangle 64">
                      <a:extLst>
                        <a:ext uri="{FF2B5EF4-FFF2-40B4-BE49-F238E27FC236}">
                          <a16:creationId xmlns:a16="http://schemas.microsoft.com/office/drawing/2014/main" id="{EDE99487-EFF8-2F46-4011-334DEB6E1FB9}"/>
                        </a:ext>
                      </a:extLst>
                    </p:cNvPr>
                    <p:cNvSpPr/>
                    <p:nvPr/>
                  </p:nvSpPr>
                  <p:spPr>
                    <a:xfrm>
                      <a:off x="226142" y="226143"/>
                      <a:ext cx="205658" cy="123107"/>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66" name="Rounded Rectangle 65">
                      <a:extLst>
                        <a:ext uri="{FF2B5EF4-FFF2-40B4-BE49-F238E27FC236}">
                          <a16:creationId xmlns:a16="http://schemas.microsoft.com/office/drawing/2014/main" id="{AC3972FE-3C68-C76A-2605-796775471E10}"/>
                        </a:ext>
                      </a:extLst>
                    </p:cNvPr>
                    <p:cNvSpPr/>
                    <p:nvPr/>
                  </p:nvSpPr>
                  <p:spPr>
                    <a:xfrm>
                      <a:off x="431800" y="226143"/>
                      <a:ext cx="205658" cy="123107"/>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sp>
              <p:nvSpPr>
                <p:cNvPr id="44" name="Oval 43">
                  <a:extLst>
                    <a:ext uri="{FF2B5EF4-FFF2-40B4-BE49-F238E27FC236}">
                      <a16:creationId xmlns:a16="http://schemas.microsoft.com/office/drawing/2014/main" id="{950F6EC0-CD12-7B06-81F3-4B402DE0F2EA}"/>
                    </a:ext>
                  </a:extLst>
                </p:cNvPr>
                <p:cNvSpPr/>
                <p:nvPr/>
              </p:nvSpPr>
              <p:spPr>
                <a:xfrm>
                  <a:off x="267417"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45" name="Oval 44">
                  <a:extLst>
                    <a:ext uri="{FF2B5EF4-FFF2-40B4-BE49-F238E27FC236}">
                      <a16:creationId xmlns:a16="http://schemas.microsoft.com/office/drawing/2014/main" id="{0F58C7AC-0472-0974-6C8C-940B1ABD1914}"/>
                    </a:ext>
                  </a:extLst>
                </p:cNvPr>
                <p:cNvSpPr/>
                <p:nvPr/>
              </p:nvSpPr>
              <p:spPr>
                <a:xfrm>
                  <a:off x="473075" y="399898"/>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46" name="Oval 45">
                  <a:extLst>
                    <a:ext uri="{FF2B5EF4-FFF2-40B4-BE49-F238E27FC236}">
                      <a16:creationId xmlns:a16="http://schemas.microsoft.com/office/drawing/2014/main" id="{37EB1A03-F03B-84A9-26CF-D822E8C50187}"/>
                    </a:ext>
                  </a:extLst>
                </p:cNvPr>
                <p:cNvSpPr/>
                <p:nvPr/>
              </p:nvSpPr>
              <p:spPr>
                <a:xfrm>
                  <a:off x="678733"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47" name="Oval 46">
                  <a:extLst>
                    <a:ext uri="{FF2B5EF4-FFF2-40B4-BE49-F238E27FC236}">
                      <a16:creationId xmlns:a16="http://schemas.microsoft.com/office/drawing/2014/main" id="{47DAC29B-78DB-7666-D433-B2F363463736}"/>
                    </a:ext>
                  </a:extLst>
                </p:cNvPr>
                <p:cNvSpPr/>
                <p:nvPr/>
              </p:nvSpPr>
              <p:spPr>
                <a:xfrm>
                  <a:off x="884391"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48" name="Straight Arrow Connector 47">
                  <a:extLst>
                    <a:ext uri="{FF2B5EF4-FFF2-40B4-BE49-F238E27FC236}">
                      <a16:creationId xmlns:a16="http://schemas.microsoft.com/office/drawing/2014/main" id="{B0459893-3C48-D9C2-9935-98978CC43142}"/>
                    </a:ext>
                  </a:extLst>
                </p:cNvPr>
                <p:cNvCxnSpPr>
                  <a:cxnSpLocks/>
                  <a:stCxn id="67" idx="2"/>
                  <a:endCxn id="44" idx="0"/>
                </p:cNvCxnSpPr>
                <p:nvPr/>
              </p:nvCxnSpPr>
              <p:spPr>
                <a:xfrm>
                  <a:off x="328971"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63C23EA8-DE63-3651-6436-6BD16C6C9FA7}"/>
                    </a:ext>
                  </a:extLst>
                </p:cNvPr>
                <p:cNvGrpSpPr/>
                <p:nvPr/>
              </p:nvGrpSpPr>
              <p:grpSpPr>
                <a:xfrm>
                  <a:off x="226142" y="619842"/>
                  <a:ext cx="822632" cy="88182"/>
                  <a:chOff x="226142" y="226143"/>
                  <a:chExt cx="822632" cy="123107"/>
                </a:xfrm>
              </p:grpSpPr>
              <p:grpSp>
                <p:nvGrpSpPr>
                  <p:cNvPr id="57" name="Group 56">
                    <a:extLst>
                      <a:ext uri="{FF2B5EF4-FFF2-40B4-BE49-F238E27FC236}">
                        <a16:creationId xmlns:a16="http://schemas.microsoft.com/office/drawing/2014/main" id="{1A1E5173-2886-0A03-B225-5905152F3EEC}"/>
                      </a:ext>
                    </a:extLst>
                  </p:cNvPr>
                  <p:cNvGrpSpPr/>
                  <p:nvPr/>
                </p:nvGrpSpPr>
                <p:grpSpPr>
                  <a:xfrm>
                    <a:off x="226142" y="226143"/>
                    <a:ext cx="411316" cy="123107"/>
                    <a:chOff x="226142" y="226143"/>
                    <a:chExt cx="411316" cy="123107"/>
                  </a:xfrm>
                </p:grpSpPr>
                <p:sp>
                  <p:nvSpPr>
                    <p:cNvPr id="61" name="Rounded Rectangle 60">
                      <a:extLst>
                        <a:ext uri="{FF2B5EF4-FFF2-40B4-BE49-F238E27FC236}">
                          <a16:creationId xmlns:a16="http://schemas.microsoft.com/office/drawing/2014/main" id="{E863E506-5BD4-C4CF-BD57-A734CC92A1D3}"/>
                        </a:ext>
                      </a:extLst>
                    </p:cNvPr>
                    <p:cNvSpPr/>
                    <p:nvPr/>
                  </p:nvSpPr>
                  <p:spPr>
                    <a:xfrm>
                      <a:off x="226142" y="226143"/>
                      <a:ext cx="205658" cy="123107"/>
                    </a:xfrm>
                    <a:prstGeom prst="roundRect">
                      <a:avLst/>
                    </a:prstGeom>
                    <a:solidFill>
                      <a:srgbClr val="F9FD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62" name="Rounded Rectangle 61">
                      <a:extLst>
                        <a:ext uri="{FF2B5EF4-FFF2-40B4-BE49-F238E27FC236}">
                          <a16:creationId xmlns:a16="http://schemas.microsoft.com/office/drawing/2014/main" id="{4B5F84DD-811C-E175-1D1A-A47E98EABDD6}"/>
                        </a:ext>
                      </a:extLst>
                    </p:cNvPr>
                    <p:cNvSpPr/>
                    <p:nvPr/>
                  </p:nvSpPr>
                  <p:spPr>
                    <a:xfrm>
                      <a:off x="431800" y="226143"/>
                      <a:ext cx="205658" cy="123107"/>
                    </a:xfrm>
                    <a:prstGeom prst="round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58" name="Group 57">
                    <a:extLst>
                      <a:ext uri="{FF2B5EF4-FFF2-40B4-BE49-F238E27FC236}">
                        <a16:creationId xmlns:a16="http://schemas.microsoft.com/office/drawing/2014/main" id="{DB7F28A1-B761-3640-5B15-65A9F9212DB4}"/>
                      </a:ext>
                    </a:extLst>
                  </p:cNvPr>
                  <p:cNvGrpSpPr/>
                  <p:nvPr/>
                </p:nvGrpSpPr>
                <p:grpSpPr>
                  <a:xfrm>
                    <a:off x="637458" y="226143"/>
                    <a:ext cx="411316" cy="123107"/>
                    <a:chOff x="226142" y="226143"/>
                    <a:chExt cx="411316" cy="123107"/>
                  </a:xfrm>
                </p:grpSpPr>
                <p:sp>
                  <p:nvSpPr>
                    <p:cNvPr id="59" name="Rounded Rectangle 58">
                      <a:extLst>
                        <a:ext uri="{FF2B5EF4-FFF2-40B4-BE49-F238E27FC236}">
                          <a16:creationId xmlns:a16="http://schemas.microsoft.com/office/drawing/2014/main" id="{61CC9627-96F1-E036-11B8-D1D34CBCB23D}"/>
                        </a:ext>
                      </a:extLst>
                    </p:cNvPr>
                    <p:cNvSpPr/>
                    <p:nvPr/>
                  </p:nvSpPr>
                  <p:spPr>
                    <a:xfrm>
                      <a:off x="226142" y="226143"/>
                      <a:ext cx="205658" cy="123107"/>
                    </a:xfrm>
                    <a:prstGeom prst="roundRect">
                      <a:avLst/>
                    </a:prstGeom>
                    <a:solidFill>
                      <a:schemeClr val="accent4">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60" name="Rounded Rectangle 59">
                      <a:extLst>
                        <a:ext uri="{FF2B5EF4-FFF2-40B4-BE49-F238E27FC236}">
                          <a16:creationId xmlns:a16="http://schemas.microsoft.com/office/drawing/2014/main" id="{49272E30-3454-E5E0-8E53-200A74C0A279}"/>
                        </a:ext>
                      </a:extLst>
                    </p:cNvPr>
                    <p:cNvSpPr/>
                    <p:nvPr/>
                  </p:nvSpPr>
                  <p:spPr>
                    <a:xfrm>
                      <a:off x="431800" y="226143"/>
                      <a:ext cx="205658" cy="123107"/>
                    </a:xfrm>
                    <a:prstGeom prst="roundRect">
                      <a:avLst/>
                    </a:prstGeom>
                    <a:solidFill>
                      <a:schemeClr val="accent4">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cxnSp>
              <p:nvCxnSpPr>
                <p:cNvPr id="50" name="Straight Arrow Connector 49">
                  <a:extLst>
                    <a:ext uri="{FF2B5EF4-FFF2-40B4-BE49-F238E27FC236}">
                      <a16:creationId xmlns:a16="http://schemas.microsoft.com/office/drawing/2014/main" id="{E438E3D8-DFC0-6799-315B-3B2D46B4744F}"/>
                    </a:ext>
                  </a:extLst>
                </p:cNvPr>
                <p:cNvCxnSpPr>
                  <a:cxnSpLocks/>
                  <a:stCxn id="44" idx="4"/>
                  <a:endCxn id="61" idx="0"/>
                </p:cNvCxnSpPr>
                <p:nvPr/>
              </p:nvCxnSpPr>
              <p:spPr>
                <a:xfrm>
                  <a:off x="328971"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D2B85F2-1C6A-0FA2-1250-0FEE65329300}"/>
                    </a:ext>
                  </a:extLst>
                </p:cNvPr>
                <p:cNvCxnSpPr>
                  <a:cxnSpLocks/>
                  <a:stCxn id="68" idx="2"/>
                  <a:endCxn id="45" idx="0"/>
                </p:cNvCxnSpPr>
                <p:nvPr/>
              </p:nvCxnSpPr>
              <p:spPr>
                <a:xfrm>
                  <a:off x="534629" y="298451"/>
                  <a:ext cx="0" cy="10144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C81D9DD-5619-E00F-6941-C803D67971E9}"/>
                    </a:ext>
                  </a:extLst>
                </p:cNvPr>
                <p:cNvCxnSpPr>
                  <a:cxnSpLocks/>
                  <a:stCxn id="65" idx="2"/>
                  <a:endCxn id="46" idx="0"/>
                </p:cNvCxnSpPr>
                <p:nvPr/>
              </p:nvCxnSpPr>
              <p:spPr>
                <a:xfrm>
                  <a:off x="740287"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7CEBE84-5598-8711-8A3B-6C4FCE78BD5E}"/>
                    </a:ext>
                  </a:extLst>
                </p:cNvPr>
                <p:cNvCxnSpPr>
                  <a:cxnSpLocks/>
                  <a:stCxn id="66" idx="2"/>
                  <a:endCxn id="47" idx="0"/>
                </p:cNvCxnSpPr>
                <p:nvPr/>
              </p:nvCxnSpPr>
              <p:spPr>
                <a:xfrm>
                  <a:off x="945945"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9478552-4AC8-95AB-8F64-0492D5B6960C}"/>
                    </a:ext>
                  </a:extLst>
                </p:cNvPr>
                <p:cNvCxnSpPr>
                  <a:cxnSpLocks/>
                  <a:stCxn id="45" idx="4"/>
                  <a:endCxn id="62" idx="0"/>
                </p:cNvCxnSpPr>
                <p:nvPr/>
              </p:nvCxnSpPr>
              <p:spPr>
                <a:xfrm>
                  <a:off x="534629" y="523006"/>
                  <a:ext cx="0" cy="9683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498A166-0375-A718-79E2-C1C9F0C0915E}"/>
                    </a:ext>
                  </a:extLst>
                </p:cNvPr>
                <p:cNvCxnSpPr>
                  <a:cxnSpLocks/>
                  <a:stCxn id="46" idx="4"/>
                  <a:endCxn id="59" idx="0"/>
                </p:cNvCxnSpPr>
                <p:nvPr/>
              </p:nvCxnSpPr>
              <p:spPr>
                <a:xfrm>
                  <a:off x="740287"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B1A3F5A-2F5A-5483-A314-0B250523A1F1}"/>
                    </a:ext>
                  </a:extLst>
                </p:cNvPr>
                <p:cNvCxnSpPr>
                  <a:cxnSpLocks/>
                  <a:stCxn id="47" idx="4"/>
                  <a:endCxn id="60" idx="0"/>
                </p:cNvCxnSpPr>
                <p:nvPr/>
              </p:nvCxnSpPr>
              <p:spPr>
                <a:xfrm>
                  <a:off x="945945"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0839ADD5-C920-AC7B-340F-4B484981E2DB}"/>
                  </a:ext>
                </a:extLst>
              </p:cNvPr>
              <p:cNvSpPr/>
              <p:nvPr/>
            </p:nvSpPr>
            <p:spPr>
              <a:xfrm>
                <a:off x="5590556" y="3349778"/>
                <a:ext cx="1529306" cy="206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window</a:t>
                </a:r>
              </a:p>
            </p:txBody>
          </p:sp>
        </p:grpSp>
      </p:grpSp>
      <p:grpSp>
        <p:nvGrpSpPr>
          <p:cNvPr id="146" name="Group 145">
            <a:extLst>
              <a:ext uri="{FF2B5EF4-FFF2-40B4-BE49-F238E27FC236}">
                <a16:creationId xmlns:a16="http://schemas.microsoft.com/office/drawing/2014/main" id="{F60EA920-9A3A-312C-D50C-1E4C12EA17F1}"/>
              </a:ext>
            </a:extLst>
          </p:cNvPr>
          <p:cNvGrpSpPr/>
          <p:nvPr/>
        </p:nvGrpSpPr>
        <p:grpSpPr>
          <a:xfrm>
            <a:off x="7327448" y="3998756"/>
            <a:ext cx="1529682" cy="1195377"/>
            <a:chOff x="7327448" y="4341668"/>
            <a:chExt cx="1529682" cy="1195377"/>
          </a:xfrm>
        </p:grpSpPr>
        <p:cxnSp>
          <p:nvCxnSpPr>
            <p:cNvPr id="16" name="Straight Arrow Connector 15">
              <a:extLst>
                <a:ext uri="{FF2B5EF4-FFF2-40B4-BE49-F238E27FC236}">
                  <a16:creationId xmlns:a16="http://schemas.microsoft.com/office/drawing/2014/main" id="{7071D446-32CE-3901-87D9-2D8D4DC0B6F8}"/>
                </a:ext>
              </a:extLst>
            </p:cNvPr>
            <p:cNvCxnSpPr>
              <a:cxnSpLocks/>
              <a:stCxn id="40" idx="2"/>
              <a:endCxn id="25" idx="7"/>
            </p:cNvCxnSpPr>
            <p:nvPr/>
          </p:nvCxnSpPr>
          <p:spPr>
            <a:xfrm flipH="1">
              <a:off x="7599527" y="4775633"/>
              <a:ext cx="301412" cy="22077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2EE035D0-1AC4-A464-E768-3FCC5E1AB3CC}"/>
                </a:ext>
              </a:extLst>
            </p:cNvPr>
            <p:cNvGrpSpPr/>
            <p:nvPr/>
          </p:nvGrpSpPr>
          <p:grpSpPr>
            <a:xfrm>
              <a:off x="7327448" y="4341668"/>
              <a:ext cx="1529682" cy="1195377"/>
              <a:chOff x="7327448" y="3356078"/>
              <a:chExt cx="1529682" cy="1195377"/>
            </a:xfrm>
          </p:grpSpPr>
          <p:grpSp>
            <p:nvGrpSpPr>
              <p:cNvPr id="22" name="Group 21">
                <a:extLst>
                  <a:ext uri="{FF2B5EF4-FFF2-40B4-BE49-F238E27FC236}">
                    <a16:creationId xmlns:a16="http://schemas.microsoft.com/office/drawing/2014/main" id="{6F9F4BAD-A82C-072F-BC87-858C7E7318C8}"/>
                  </a:ext>
                </a:extLst>
              </p:cNvPr>
              <p:cNvGrpSpPr/>
              <p:nvPr/>
            </p:nvGrpSpPr>
            <p:grpSpPr>
              <a:xfrm>
                <a:off x="7327448" y="3626109"/>
                <a:ext cx="1529305" cy="925346"/>
                <a:chOff x="226142" y="210269"/>
                <a:chExt cx="822632" cy="497755"/>
              </a:xfrm>
            </p:grpSpPr>
            <p:grpSp>
              <p:nvGrpSpPr>
                <p:cNvPr id="24" name="Group 23">
                  <a:extLst>
                    <a:ext uri="{FF2B5EF4-FFF2-40B4-BE49-F238E27FC236}">
                      <a16:creationId xmlns:a16="http://schemas.microsoft.com/office/drawing/2014/main" id="{91194E1A-89CD-D592-A38B-BACA886ED090}"/>
                    </a:ext>
                  </a:extLst>
                </p:cNvPr>
                <p:cNvGrpSpPr/>
                <p:nvPr/>
              </p:nvGrpSpPr>
              <p:grpSpPr>
                <a:xfrm>
                  <a:off x="226142" y="210269"/>
                  <a:ext cx="822632" cy="88182"/>
                  <a:chOff x="226142" y="226143"/>
                  <a:chExt cx="822632" cy="123107"/>
                </a:xfrm>
              </p:grpSpPr>
              <p:grpSp>
                <p:nvGrpSpPr>
                  <p:cNvPr id="35" name="Group 34">
                    <a:extLst>
                      <a:ext uri="{FF2B5EF4-FFF2-40B4-BE49-F238E27FC236}">
                        <a16:creationId xmlns:a16="http://schemas.microsoft.com/office/drawing/2014/main" id="{8C92C197-7481-1201-2FE3-120180C8D184}"/>
                      </a:ext>
                    </a:extLst>
                  </p:cNvPr>
                  <p:cNvGrpSpPr/>
                  <p:nvPr/>
                </p:nvGrpSpPr>
                <p:grpSpPr>
                  <a:xfrm>
                    <a:off x="226142" y="226143"/>
                    <a:ext cx="411316" cy="123107"/>
                    <a:chOff x="226142" y="226143"/>
                    <a:chExt cx="411316" cy="123107"/>
                  </a:xfrm>
                </p:grpSpPr>
                <p:sp>
                  <p:nvSpPr>
                    <p:cNvPr id="39" name="Rounded Rectangle 38">
                      <a:extLst>
                        <a:ext uri="{FF2B5EF4-FFF2-40B4-BE49-F238E27FC236}">
                          <a16:creationId xmlns:a16="http://schemas.microsoft.com/office/drawing/2014/main" id="{F9C10D74-AB89-4F19-8AB2-EA79048A1B0E}"/>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40" name="Rounded Rectangle 39">
                      <a:extLst>
                        <a:ext uri="{FF2B5EF4-FFF2-40B4-BE49-F238E27FC236}">
                          <a16:creationId xmlns:a16="http://schemas.microsoft.com/office/drawing/2014/main" id="{26A157BA-DCB4-0501-E090-A5FC8C2B7693}"/>
                        </a:ext>
                      </a:extLst>
                    </p:cNvPr>
                    <p:cNvSpPr/>
                    <p:nvPr/>
                  </p:nvSpPr>
                  <p:spPr>
                    <a:xfrm>
                      <a:off x="431800" y="226143"/>
                      <a:ext cx="205658" cy="123107"/>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36" name="Group 35">
                    <a:extLst>
                      <a:ext uri="{FF2B5EF4-FFF2-40B4-BE49-F238E27FC236}">
                        <a16:creationId xmlns:a16="http://schemas.microsoft.com/office/drawing/2014/main" id="{421E78EA-9058-B182-162E-3EE003EC666D}"/>
                      </a:ext>
                    </a:extLst>
                  </p:cNvPr>
                  <p:cNvGrpSpPr/>
                  <p:nvPr/>
                </p:nvGrpSpPr>
                <p:grpSpPr>
                  <a:xfrm>
                    <a:off x="637458" y="226143"/>
                    <a:ext cx="411316" cy="123107"/>
                    <a:chOff x="226142" y="226143"/>
                    <a:chExt cx="411316" cy="123107"/>
                  </a:xfrm>
                </p:grpSpPr>
                <p:sp>
                  <p:nvSpPr>
                    <p:cNvPr id="37" name="Rounded Rectangle 36">
                      <a:extLst>
                        <a:ext uri="{FF2B5EF4-FFF2-40B4-BE49-F238E27FC236}">
                          <a16:creationId xmlns:a16="http://schemas.microsoft.com/office/drawing/2014/main" id="{740D56E3-06AD-A0E0-431E-67D6265C7A7D}"/>
                        </a:ext>
                      </a:extLst>
                    </p:cNvPr>
                    <p:cNvSpPr/>
                    <p:nvPr/>
                  </p:nvSpPr>
                  <p:spPr>
                    <a:xfrm>
                      <a:off x="226142" y="226143"/>
                      <a:ext cx="205658" cy="123107"/>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38" name="Rounded Rectangle 37">
                      <a:extLst>
                        <a:ext uri="{FF2B5EF4-FFF2-40B4-BE49-F238E27FC236}">
                          <a16:creationId xmlns:a16="http://schemas.microsoft.com/office/drawing/2014/main" id="{2C51A078-8007-B002-BE47-CF187306AA11}"/>
                        </a:ext>
                      </a:extLst>
                    </p:cNvPr>
                    <p:cNvSpPr/>
                    <p:nvPr/>
                  </p:nvSpPr>
                  <p:spPr>
                    <a:xfrm>
                      <a:off x="431800" y="226143"/>
                      <a:ext cx="205658" cy="123107"/>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sp>
              <p:nvSpPr>
                <p:cNvPr id="25" name="Oval 24">
                  <a:extLst>
                    <a:ext uri="{FF2B5EF4-FFF2-40B4-BE49-F238E27FC236}">
                      <a16:creationId xmlns:a16="http://schemas.microsoft.com/office/drawing/2014/main" id="{3A439E04-DB5A-0449-EA22-57679E2CF536}"/>
                    </a:ext>
                  </a:extLst>
                </p:cNvPr>
                <p:cNvSpPr/>
                <p:nvPr/>
              </p:nvSpPr>
              <p:spPr>
                <a:xfrm>
                  <a:off x="267417"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26" name="Oval 25">
                  <a:extLst>
                    <a:ext uri="{FF2B5EF4-FFF2-40B4-BE49-F238E27FC236}">
                      <a16:creationId xmlns:a16="http://schemas.microsoft.com/office/drawing/2014/main" id="{88795C24-9DCD-C95D-D3AD-5B1913205718}"/>
                    </a:ext>
                  </a:extLst>
                </p:cNvPr>
                <p:cNvSpPr/>
                <p:nvPr/>
              </p:nvSpPr>
              <p:spPr>
                <a:xfrm>
                  <a:off x="678733"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27" name="Straight Arrow Connector 26">
                  <a:extLst>
                    <a:ext uri="{FF2B5EF4-FFF2-40B4-BE49-F238E27FC236}">
                      <a16:creationId xmlns:a16="http://schemas.microsoft.com/office/drawing/2014/main" id="{03E0DE93-0FB1-127E-8232-08434532BF8A}"/>
                    </a:ext>
                  </a:extLst>
                </p:cNvPr>
                <p:cNvCxnSpPr>
                  <a:cxnSpLocks/>
                  <a:stCxn id="39" idx="2"/>
                  <a:endCxn id="25" idx="0"/>
                </p:cNvCxnSpPr>
                <p:nvPr/>
              </p:nvCxnSpPr>
              <p:spPr>
                <a:xfrm>
                  <a:off x="328971"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69FB981-5134-9666-1CF2-FCDE2CAC4864}"/>
                    </a:ext>
                  </a:extLst>
                </p:cNvPr>
                <p:cNvGrpSpPr/>
                <p:nvPr/>
              </p:nvGrpSpPr>
              <p:grpSpPr>
                <a:xfrm>
                  <a:off x="226142" y="619842"/>
                  <a:ext cx="416113" cy="88182"/>
                  <a:chOff x="226142" y="226143"/>
                  <a:chExt cx="416113" cy="123107"/>
                </a:xfrm>
              </p:grpSpPr>
              <p:sp>
                <p:nvSpPr>
                  <p:cNvPr id="33" name="Rounded Rectangle 32">
                    <a:extLst>
                      <a:ext uri="{FF2B5EF4-FFF2-40B4-BE49-F238E27FC236}">
                        <a16:creationId xmlns:a16="http://schemas.microsoft.com/office/drawing/2014/main" id="{72474A56-9DE5-6DCA-734C-CC15C40BC7A2}"/>
                      </a:ext>
                    </a:extLst>
                  </p:cNvPr>
                  <p:cNvSpPr/>
                  <p:nvPr/>
                </p:nvSpPr>
                <p:spPr>
                  <a:xfrm>
                    <a:off x="226142" y="226143"/>
                    <a:ext cx="205658" cy="123107"/>
                  </a:xfrm>
                  <a:prstGeom prst="roundRect">
                    <a:avLst/>
                  </a:prstGeom>
                  <a:solidFill>
                    <a:srgbClr val="F9FD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34" name="Rounded Rectangle 33">
                    <a:extLst>
                      <a:ext uri="{FF2B5EF4-FFF2-40B4-BE49-F238E27FC236}">
                        <a16:creationId xmlns:a16="http://schemas.microsoft.com/office/drawing/2014/main" id="{34425575-31CA-F140-1AA0-8EC85AACAD76}"/>
                      </a:ext>
                    </a:extLst>
                  </p:cNvPr>
                  <p:cNvSpPr/>
                  <p:nvPr/>
                </p:nvSpPr>
                <p:spPr>
                  <a:xfrm>
                    <a:off x="436597" y="226143"/>
                    <a:ext cx="205658" cy="123107"/>
                  </a:xfrm>
                  <a:prstGeom prst="round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cxnSp>
              <p:nvCxnSpPr>
                <p:cNvPr id="29" name="Straight Arrow Connector 28">
                  <a:extLst>
                    <a:ext uri="{FF2B5EF4-FFF2-40B4-BE49-F238E27FC236}">
                      <a16:creationId xmlns:a16="http://schemas.microsoft.com/office/drawing/2014/main" id="{6AC3B7FB-6E7E-0AE2-6DD0-E6E32D6F1C0F}"/>
                    </a:ext>
                  </a:extLst>
                </p:cNvPr>
                <p:cNvCxnSpPr>
                  <a:cxnSpLocks/>
                  <a:stCxn id="25" idx="4"/>
                  <a:endCxn id="33" idx="0"/>
                </p:cNvCxnSpPr>
                <p:nvPr/>
              </p:nvCxnSpPr>
              <p:spPr>
                <a:xfrm>
                  <a:off x="328971"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A71999-8383-6AF0-A779-BEC9E90B5BDB}"/>
                    </a:ext>
                  </a:extLst>
                </p:cNvPr>
                <p:cNvCxnSpPr>
                  <a:cxnSpLocks/>
                  <a:stCxn id="37" idx="2"/>
                  <a:endCxn id="26" idx="0"/>
                </p:cNvCxnSpPr>
                <p:nvPr/>
              </p:nvCxnSpPr>
              <p:spPr>
                <a:xfrm>
                  <a:off x="740287"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4420D5B-346D-AF82-DA30-F7BC4E39668B}"/>
                    </a:ext>
                  </a:extLst>
                </p:cNvPr>
                <p:cNvCxnSpPr>
                  <a:cxnSpLocks/>
                  <a:stCxn id="38" idx="2"/>
                  <a:endCxn id="26" idx="7"/>
                </p:cNvCxnSpPr>
                <p:nvPr/>
              </p:nvCxnSpPr>
              <p:spPr>
                <a:xfrm flipH="1">
                  <a:off x="783812" y="298451"/>
                  <a:ext cx="162133" cy="118758"/>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BE919E7-3D6D-ACD5-B1EB-7B4CD2F87209}"/>
                    </a:ext>
                  </a:extLst>
                </p:cNvPr>
                <p:cNvCxnSpPr>
                  <a:cxnSpLocks/>
                  <a:stCxn id="26" idx="4"/>
                  <a:endCxn id="34" idx="0"/>
                </p:cNvCxnSpPr>
                <p:nvPr/>
              </p:nvCxnSpPr>
              <p:spPr>
                <a:xfrm flipH="1">
                  <a:off x="539426" y="522288"/>
                  <a:ext cx="200861"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645C8221-E604-B6C0-96A8-6671410D7681}"/>
                  </a:ext>
                </a:extLst>
              </p:cNvPr>
              <p:cNvSpPr/>
              <p:nvPr/>
            </p:nvSpPr>
            <p:spPr>
              <a:xfrm>
                <a:off x="7327824" y="3356078"/>
                <a:ext cx="1529306" cy="206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group</a:t>
                </a:r>
              </a:p>
            </p:txBody>
          </p:sp>
        </p:grpSp>
      </p:grpSp>
    </p:spTree>
    <p:extLst>
      <p:ext uri="{BB962C8B-B14F-4D97-AF65-F5344CB8AC3E}">
        <p14:creationId xmlns:p14="http://schemas.microsoft.com/office/powerpoint/2010/main" val="110247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fade">
                                      <p:cBhvr>
                                        <p:cTn id="18" dur="500"/>
                                        <p:tgtEl>
                                          <p:spTgt spid="136"/>
                                        </p:tgtEl>
                                      </p:cBhvr>
                                    </p:animEffect>
                                  </p:childTnLst>
                                </p:cTn>
                              </p:par>
                              <p:par>
                                <p:cTn id="19" presetID="10" presetClass="entr" presetSubtype="0" fill="hold" nodeType="withEffect">
                                  <p:stCondLst>
                                    <p:cond delay="0"/>
                                  </p:stCondLst>
                                  <p:childTnLst>
                                    <p:set>
                                      <p:cBhvr>
                                        <p:cTn id="20" dur="1" fill="hold">
                                          <p:stCondLst>
                                            <p:cond delay="0"/>
                                          </p:stCondLst>
                                        </p:cTn>
                                        <p:tgtEl>
                                          <p:spTgt spid="137"/>
                                        </p:tgtEl>
                                        <p:attrNameLst>
                                          <p:attrName>style.visibility</p:attrName>
                                        </p:attrNameLst>
                                      </p:cBhvr>
                                      <p:to>
                                        <p:strVal val="visible"/>
                                      </p:to>
                                    </p:set>
                                    <p:animEffect transition="in" filter="fade">
                                      <p:cBhvr>
                                        <p:cTn id="21" dur="500"/>
                                        <p:tgtEl>
                                          <p:spTgt spid="137"/>
                                        </p:tgtEl>
                                      </p:cBhvr>
                                    </p:animEffect>
                                  </p:childTnLst>
                                </p:cTn>
                              </p:par>
                              <p:par>
                                <p:cTn id="22" presetID="10" presetClass="entr" presetSubtype="0" fill="hold" nodeType="with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fade">
                                      <p:cBhvr>
                                        <p:cTn id="24" dur="500"/>
                                        <p:tgtEl>
                                          <p:spTgt spid="138"/>
                                        </p:tgtEl>
                                      </p:cBhvr>
                                    </p:animEffect>
                                  </p:childTnLst>
                                </p:cTn>
                              </p:par>
                              <p:par>
                                <p:cTn id="25" presetID="10" presetClass="entr" presetSubtype="0" fill="hold" nodeType="with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500"/>
                                        <p:tgtEl>
                                          <p:spTgt spid="145"/>
                                        </p:tgtEl>
                                      </p:cBhvr>
                                    </p:animEffect>
                                  </p:childTnLst>
                                </p:cTn>
                              </p:par>
                              <p:par>
                                <p:cTn id="28" presetID="10" presetClass="entr" presetSubtype="0" fill="hold" nodeType="with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fade">
                                      <p:cBhvr>
                                        <p:cTn id="30" dur="500"/>
                                        <p:tgtEl>
                                          <p:spTgt spid="1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Dataflow Programming Interface</a:t>
            </a:r>
          </a:p>
        </p:txBody>
      </p:sp>
      <p:sp>
        <p:nvSpPr>
          <p:cNvPr id="2" name="TextBox 1">
            <a:extLst>
              <a:ext uri="{FF2B5EF4-FFF2-40B4-BE49-F238E27FC236}">
                <a16:creationId xmlns:a16="http://schemas.microsoft.com/office/drawing/2014/main" id="{497690F2-6CBF-080D-E33B-8F263663567D}"/>
              </a:ext>
            </a:extLst>
          </p:cNvPr>
          <p:cNvSpPr txBox="1"/>
          <p:nvPr/>
        </p:nvSpPr>
        <p:spPr>
          <a:xfrm>
            <a:off x="0" y="1325123"/>
            <a:ext cx="9144000" cy="914400"/>
          </a:xfrm>
          <a:prstGeom prst="rect">
            <a:avLst/>
          </a:prstGeom>
          <a:solidFill>
            <a:srgbClr val="EEEEEE"/>
          </a:solidFill>
          <a:ln w="76200">
            <a:no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DaPPA exposes to the user a </a:t>
            </a:r>
            <a:b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dataflow-based programming interface</a:t>
            </a:r>
            <a:endParaRPr kumimoji="0" lang="en-US" sz="3600" b="0" i="1" u="none" strike="noStrike" kern="1200" cap="none" spc="0" normalizeH="0" baseline="0" noProof="0" dirty="0">
              <a:ln>
                <a:noFill/>
              </a:ln>
              <a:solidFill>
                <a:srgbClr val="E06161"/>
              </a:solidFill>
              <a:effectLst/>
              <a:uLnTx/>
              <a:uFillTx/>
              <a:latin typeface="Corbel" panose="020B0503020204020204"/>
              <a:ea typeface="+mn-ea"/>
              <a:cs typeface="+mn-cs"/>
            </a:endParaRPr>
          </a:p>
        </p:txBody>
      </p:sp>
      <p:grpSp>
        <p:nvGrpSpPr>
          <p:cNvPr id="114" name="Group 113">
            <a:extLst>
              <a:ext uri="{FF2B5EF4-FFF2-40B4-BE49-F238E27FC236}">
                <a16:creationId xmlns:a16="http://schemas.microsoft.com/office/drawing/2014/main" id="{F0BA0428-BAE6-2A3C-5F02-A565526B8DE4}"/>
              </a:ext>
            </a:extLst>
          </p:cNvPr>
          <p:cNvGrpSpPr/>
          <p:nvPr/>
        </p:nvGrpSpPr>
        <p:grpSpPr>
          <a:xfrm>
            <a:off x="207180" y="3701583"/>
            <a:ext cx="1320711" cy="1539158"/>
            <a:chOff x="207180" y="3166328"/>
            <a:chExt cx="1320711" cy="1539158"/>
          </a:xfrm>
        </p:grpSpPr>
        <p:sp>
          <p:nvSpPr>
            <p:cNvPr id="107" name="Rectangle 106">
              <a:extLst>
                <a:ext uri="{FF2B5EF4-FFF2-40B4-BE49-F238E27FC236}">
                  <a16:creationId xmlns:a16="http://schemas.microsoft.com/office/drawing/2014/main" id="{AC0D89CB-C99A-6FB0-3BA1-AABFB7DD61BA}"/>
                </a:ext>
              </a:extLst>
            </p:cNvPr>
            <p:cNvSpPr/>
            <p:nvPr/>
          </p:nvSpPr>
          <p:spPr>
            <a:xfrm>
              <a:off x="391494" y="3567092"/>
              <a:ext cx="928468" cy="113839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16" name="Group 15">
              <a:extLst>
                <a:ext uri="{FF2B5EF4-FFF2-40B4-BE49-F238E27FC236}">
                  <a16:creationId xmlns:a16="http://schemas.microsoft.com/office/drawing/2014/main" id="{4FFAD368-2FE8-0457-5E9C-A3A9A9F93B70}"/>
                </a:ext>
              </a:extLst>
            </p:cNvPr>
            <p:cNvGrpSpPr/>
            <p:nvPr/>
          </p:nvGrpSpPr>
          <p:grpSpPr>
            <a:xfrm>
              <a:off x="667717" y="3707712"/>
              <a:ext cx="382326" cy="849734"/>
              <a:chOff x="384063" y="4615200"/>
              <a:chExt cx="382326" cy="849734"/>
            </a:xfrm>
          </p:grpSpPr>
          <p:sp>
            <p:nvSpPr>
              <p:cNvPr id="7" name="Rounded Rectangle 6">
                <a:extLst>
                  <a:ext uri="{FF2B5EF4-FFF2-40B4-BE49-F238E27FC236}">
                    <a16:creationId xmlns:a16="http://schemas.microsoft.com/office/drawing/2014/main" id="{5509C672-75BC-679F-BCAD-1A036AEAD99D}"/>
                  </a:ext>
                </a:extLst>
              </p:cNvPr>
              <p:cNvSpPr/>
              <p:nvPr/>
            </p:nvSpPr>
            <p:spPr>
              <a:xfrm>
                <a:off x="384063" y="4615200"/>
                <a:ext cx="382326" cy="163934"/>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rPr>
                  <a:t>x</a:t>
                </a:r>
              </a:p>
            </p:txBody>
          </p:sp>
          <p:sp>
            <p:nvSpPr>
              <p:cNvPr id="8" name="Rounded Rectangle 7">
                <a:extLst>
                  <a:ext uri="{FF2B5EF4-FFF2-40B4-BE49-F238E27FC236}">
                    <a16:creationId xmlns:a16="http://schemas.microsoft.com/office/drawing/2014/main" id="{AC777410-4E5A-DDF6-0BF5-52CFF7CBA77A}"/>
                  </a:ext>
                </a:extLst>
              </p:cNvPr>
              <p:cNvSpPr/>
              <p:nvPr/>
            </p:nvSpPr>
            <p:spPr>
              <a:xfrm>
                <a:off x="384063" y="4843800"/>
                <a:ext cx="382326" cy="163934"/>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9" name="Rounded Rectangle 8">
                <a:extLst>
                  <a:ext uri="{FF2B5EF4-FFF2-40B4-BE49-F238E27FC236}">
                    <a16:creationId xmlns:a16="http://schemas.microsoft.com/office/drawing/2014/main" id="{5D8CB30B-8071-99C4-A4F7-9DD751C251D3}"/>
                  </a:ext>
                </a:extLst>
              </p:cNvPr>
              <p:cNvSpPr/>
              <p:nvPr/>
            </p:nvSpPr>
            <p:spPr>
              <a:xfrm>
                <a:off x="384063" y="5072400"/>
                <a:ext cx="382326" cy="163934"/>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10" name="Rounded Rectangle 9">
                <a:extLst>
                  <a:ext uri="{FF2B5EF4-FFF2-40B4-BE49-F238E27FC236}">
                    <a16:creationId xmlns:a16="http://schemas.microsoft.com/office/drawing/2014/main" id="{50742FD0-CBE8-086F-06E1-BA7D07BEFE77}"/>
                  </a:ext>
                </a:extLst>
              </p:cNvPr>
              <p:cNvSpPr/>
              <p:nvPr/>
            </p:nvSpPr>
            <p:spPr>
              <a:xfrm>
                <a:off x="384063" y="5301000"/>
                <a:ext cx="382326" cy="163934"/>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sp>
          <p:nvSpPr>
            <p:cNvPr id="87" name="TextBox 86">
              <a:extLst>
                <a:ext uri="{FF2B5EF4-FFF2-40B4-BE49-F238E27FC236}">
                  <a16:creationId xmlns:a16="http://schemas.microsoft.com/office/drawing/2014/main" id="{6BB242BE-48A5-2938-70B7-DC07B22771BA}"/>
                </a:ext>
              </a:extLst>
            </p:cNvPr>
            <p:cNvSpPr txBox="1"/>
            <p:nvPr/>
          </p:nvSpPr>
          <p:spPr>
            <a:xfrm>
              <a:off x="207180" y="3166328"/>
              <a:ext cx="1320711"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input</a:t>
              </a:r>
              <a:endParaRPr kumimoji="0" lang="en-US" sz="1800" b="0" i="1" u="none" strike="noStrike" kern="1200" cap="none" spc="0" normalizeH="0" baseline="0" noProof="0" dirty="0">
                <a:ln>
                  <a:noFill/>
                </a:ln>
                <a:solidFill>
                  <a:srgbClr val="000000"/>
                </a:solidFill>
                <a:effectLst/>
                <a:uLnTx/>
                <a:uFillTx/>
                <a:latin typeface="Corbel" panose="020B0503020204020204"/>
                <a:ea typeface="+mn-ea"/>
                <a:cs typeface="+mn-cs"/>
              </a:endParaRPr>
            </a:p>
          </p:txBody>
        </p:sp>
      </p:grpSp>
      <p:grpSp>
        <p:nvGrpSpPr>
          <p:cNvPr id="115" name="Group 114">
            <a:extLst>
              <a:ext uri="{FF2B5EF4-FFF2-40B4-BE49-F238E27FC236}">
                <a16:creationId xmlns:a16="http://schemas.microsoft.com/office/drawing/2014/main" id="{EDF6E796-2D39-CF46-656A-8F1113A94C7A}"/>
              </a:ext>
            </a:extLst>
          </p:cNvPr>
          <p:cNvGrpSpPr/>
          <p:nvPr/>
        </p:nvGrpSpPr>
        <p:grpSpPr>
          <a:xfrm>
            <a:off x="7648797" y="3692221"/>
            <a:ext cx="1488447" cy="1550339"/>
            <a:chOff x="7659948" y="3150142"/>
            <a:chExt cx="1488447" cy="1550339"/>
          </a:xfrm>
        </p:grpSpPr>
        <p:sp>
          <p:nvSpPr>
            <p:cNvPr id="109" name="Rectangle 108">
              <a:extLst>
                <a:ext uri="{FF2B5EF4-FFF2-40B4-BE49-F238E27FC236}">
                  <a16:creationId xmlns:a16="http://schemas.microsoft.com/office/drawing/2014/main" id="{C8E7AB10-3E85-CD44-FFB1-B0F05AFF1EE3}"/>
                </a:ext>
              </a:extLst>
            </p:cNvPr>
            <p:cNvSpPr/>
            <p:nvPr/>
          </p:nvSpPr>
          <p:spPr>
            <a:xfrm>
              <a:off x="7934830" y="3562087"/>
              <a:ext cx="928468" cy="113839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104" name="Group 103">
              <a:extLst>
                <a:ext uri="{FF2B5EF4-FFF2-40B4-BE49-F238E27FC236}">
                  <a16:creationId xmlns:a16="http://schemas.microsoft.com/office/drawing/2014/main" id="{5BCB4684-C607-581E-E450-C1CA4984F708}"/>
                </a:ext>
              </a:extLst>
            </p:cNvPr>
            <p:cNvGrpSpPr/>
            <p:nvPr/>
          </p:nvGrpSpPr>
          <p:grpSpPr>
            <a:xfrm>
              <a:off x="7659948" y="3150142"/>
              <a:ext cx="1488447" cy="1409709"/>
              <a:chOff x="7659948" y="3150142"/>
              <a:chExt cx="1488447" cy="1409709"/>
            </a:xfrm>
          </p:grpSpPr>
          <p:sp>
            <p:nvSpPr>
              <p:cNvPr id="88" name="TextBox 87">
                <a:extLst>
                  <a:ext uri="{FF2B5EF4-FFF2-40B4-BE49-F238E27FC236}">
                    <a16:creationId xmlns:a16="http://schemas.microsoft.com/office/drawing/2014/main" id="{093D4803-4BC0-1FE6-F21D-2CE15BC27625}"/>
                  </a:ext>
                </a:extLst>
              </p:cNvPr>
              <p:cNvSpPr txBox="1"/>
              <p:nvPr/>
            </p:nvSpPr>
            <p:spPr>
              <a:xfrm>
                <a:off x="7659948" y="3150142"/>
                <a:ext cx="1488447"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output</a:t>
                </a:r>
                <a:endParaRPr kumimoji="0" lang="en-US" sz="1800" b="0" i="1" u="none" strike="noStrike" kern="1200" cap="none" spc="0" normalizeH="0" baseline="0" noProof="0" dirty="0">
                  <a:ln>
                    <a:noFill/>
                  </a:ln>
                  <a:solidFill>
                    <a:srgbClr val="000000"/>
                  </a:solidFill>
                  <a:effectLst/>
                  <a:uLnTx/>
                  <a:uFillTx/>
                  <a:latin typeface="Corbel" panose="020B0503020204020204"/>
                  <a:ea typeface="+mn-ea"/>
                  <a:cs typeface="+mn-cs"/>
                </a:endParaRPr>
              </a:p>
            </p:txBody>
          </p:sp>
          <p:grpSp>
            <p:nvGrpSpPr>
              <p:cNvPr id="89" name="Group 88">
                <a:extLst>
                  <a:ext uri="{FF2B5EF4-FFF2-40B4-BE49-F238E27FC236}">
                    <a16:creationId xmlns:a16="http://schemas.microsoft.com/office/drawing/2014/main" id="{898D47F2-CAE7-3039-40D7-9FB035828600}"/>
                  </a:ext>
                </a:extLst>
              </p:cNvPr>
              <p:cNvGrpSpPr/>
              <p:nvPr/>
            </p:nvGrpSpPr>
            <p:grpSpPr>
              <a:xfrm>
                <a:off x="8212794" y="3710117"/>
                <a:ext cx="382326" cy="849734"/>
                <a:chOff x="384063" y="4615200"/>
                <a:chExt cx="382326" cy="849734"/>
              </a:xfrm>
            </p:grpSpPr>
            <p:sp>
              <p:nvSpPr>
                <p:cNvPr id="90" name="Rounded Rectangle 89">
                  <a:extLst>
                    <a:ext uri="{FF2B5EF4-FFF2-40B4-BE49-F238E27FC236}">
                      <a16:creationId xmlns:a16="http://schemas.microsoft.com/office/drawing/2014/main" id="{57EC8CE7-09DB-CB08-9DD9-C7D60A662564}"/>
                    </a:ext>
                  </a:extLst>
                </p:cNvPr>
                <p:cNvSpPr/>
                <p:nvPr/>
              </p:nvSpPr>
              <p:spPr>
                <a:xfrm>
                  <a:off x="384063" y="4615200"/>
                  <a:ext cx="382326" cy="163934"/>
                </a:xfrm>
                <a:prstGeom prst="roundRect">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91" name="Rounded Rectangle 90">
                  <a:extLst>
                    <a:ext uri="{FF2B5EF4-FFF2-40B4-BE49-F238E27FC236}">
                      <a16:creationId xmlns:a16="http://schemas.microsoft.com/office/drawing/2014/main" id="{E487D1DE-CF9F-F25C-46C2-C069C045B994}"/>
                    </a:ext>
                  </a:extLst>
                </p:cNvPr>
                <p:cNvSpPr/>
                <p:nvPr/>
              </p:nvSpPr>
              <p:spPr>
                <a:xfrm>
                  <a:off x="384063" y="4843800"/>
                  <a:ext cx="382326" cy="163934"/>
                </a:xfrm>
                <a:prstGeom prst="roundRect">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92" name="Rounded Rectangle 91">
                  <a:extLst>
                    <a:ext uri="{FF2B5EF4-FFF2-40B4-BE49-F238E27FC236}">
                      <a16:creationId xmlns:a16="http://schemas.microsoft.com/office/drawing/2014/main" id="{8A9395DF-A76C-456E-E8C9-C04CDCA8D922}"/>
                    </a:ext>
                  </a:extLst>
                </p:cNvPr>
                <p:cNvSpPr/>
                <p:nvPr/>
              </p:nvSpPr>
              <p:spPr>
                <a:xfrm>
                  <a:off x="384063" y="5072400"/>
                  <a:ext cx="382326" cy="163934"/>
                </a:xfrm>
                <a:prstGeom prst="roundRect">
                  <a:avLst/>
                </a:prstGeom>
                <a:solidFill>
                  <a:schemeClr val="accent4">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93" name="Rounded Rectangle 92">
                  <a:extLst>
                    <a:ext uri="{FF2B5EF4-FFF2-40B4-BE49-F238E27FC236}">
                      <a16:creationId xmlns:a16="http://schemas.microsoft.com/office/drawing/2014/main" id="{F387A165-C427-B028-C5AE-B36B623A3477}"/>
                    </a:ext>
                  </a:extLst>
                </p:cNvPr>
                <p:cNvSpPr/>
                <p:nvPr/>
              </p:nvSpPr>
              <p:spPr>
                <a:xfrm>
                  <a:off x="384063" y="5301000"/>
                  <a:ext cx="382326" cy="163934"/>
                </a:xfrm>
                <a:prstGeom prst="roundRect">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grpSp>
      <p:grpSp>
        <p:nvGrpSpPr>
          <p:cNvPr id="157" name="Group 156">
            <a:extLst>
              <a:ext uri="{FF2B5EF4-FFF2-40B4-BE49-F238E27FC236}">
                <a16:creationId xmlns:a16="http://schemas.microsoft.com/office/drawing/2014/main" id="{07DFA2D7-C1B8-795D-9F23-801F099B9A7A}"/>
              </a:ext>
            </a:extLst>
          </p:cNvPr>
          <p:cNvGrpSpPr/>
          <p:nvPr/>
        </p:nvGrpSpPr>
        <p:grpSpPr>
          <a:xfrm>
            <a:off x="1621652" y="3351828"/>
            <a:ext cx="5989320" cy="2011459"/>
            <a:chOff x="1621652" y="3351828"/>
            <a:chExt cx="5989320" cy="2011459"/>
          </a:xfrm>
        </p:grpSpPr>
        <p:sp>
          <p:nvSpPr>
            <p:cNvPr id="11" name="Rounded Rectangle 10">
              <a:extLst>
                <a:ext uri="{FF2B5EF4-FFF2-40B4-BE49-F238E27FC236}">
                  <a16:creationId xmlns:a16="http://schemas.microsoft.com/office/drawing/2014/main" id="{02AC1A4D-FB38-A51F-5EFE-54D2DC67F1C0}"/>
                </a:ext>
              </a:extLst>
            </p:cNvPr>
            <p:cNvSpPr/>
            <p:nvPr/>
          </p:nvSpPr>
          <p:spPr>
            <a:xfrm>
              <a:off x="1621652" y="3351828"/>
              <a:ext cx="5989320" cy="2011459"/>
            </a:xfrm>
            <a:prstGeom prst="roundRect">
              <a:avLst>
                <a:gd name="adj" fmla="val 6201"/>
              </a:avLst>
            </a:prstGeom>
            <a:solidFill>
              <a:schemeClr val="accent6">
                <a:lumMod val="20000"/>
                <a:lumOff val="80000"/>
              </a:schemeClr>
            </a:solid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8" name="TextBox 47">
              <a:extLst>
                <a:ext uri="{FF2B5EF4-FFF2-40B4-BE49-F238E27FC236}">
                  <a16:creationId xmlns:a16="http://schemas.microsoft.com/office/drawing/2014/main" id="{D2D3CAB1-624F-F0D7-2757-844032D7DC4C}"/>
                </a:ext>
              </a:extLst>
            </p:cNvPr>
            <p:cNvSpPr txBox="1"/>
            <p:nvPr/>
          </p:nvSpPr>
          <p:spPr>
            <a:xfrm>
              <a:off x="1621652" y="3351828"/>
              <a:ext cx="5989320"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Pipeline</a:t>
              </a:r>
              <a:endParaRPr kumimoji="0" lang="en-US" sz="2000" b="0" i="1" u="none" strike="noStrike" kern="1200" cap="none" spc="0" normalizeH="0" baseline="0" noProof="0" dirty="0">
                <a:ln>
                  <a:noFill/>
                </a:ln>
                <a:solidFill>
                  <a:srgbClr val="EB8F61"/>
                </a:solidFill>
                <a:effectLst/>
                <a:uLnTx/>
                <a:uFillTx/>
                <a:latin typeface="Corbel" panose="020B0503020204020204"/>
                <a:ea typeface="+mn-ea"/>
                <a:cs typeface="+mn-cs"/>
              </a:endParaRPr>
            </a:p>
          </p:txBody>
        </p:sp>
        <p:cxnSp>
          <p:nvCxnSpPr>
            <p:cNvPr id="95" name="Straight Connector 94">
              <a:extLst>
                <a:ext uri="{FF2B5EF4-FFF2-40B4-BE49-F238E27FC236}">
                  <a16:creationId xmlns:a16="http://schemas.microsoft.com/office/drawing/2014/main" id="{7C1A62C8-5765-164F-F156-4C2E5EF2D8B5}"/>
                </a:ext>
              </a:extLst>
            </p:cNvPr>
            <p:cNvCxnSpPr>
              <a:cxnSpLocks/>
            </p:cNvCxnSpPr>
            <p:nvPr/>
          </p:nvCxnSpPr>
          <p:spPr>
            <a:xfrm>
              <a:off x="1710647" y="3699045"/>
              <a:ext cx="5794625"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59" name="Group 158">
            <a:extLst>
              <a:ext uri="{FF2B5EF4-FFF2-40B4-BE49-F238E27FC236}">
                <a16:creationId xmlns:a16="http://schemas.microsoft.com/office/drawing/2014/main" id="{B36E1B8A-7FD2-662E-FA7E-5D7EF7BA9B81}"/>
              </a:ext>
            </a:extLst>
          </p:cNvPr>
          <p:cNvGrpSpPr/>
          <p:nvPr/>
        </p:nvGrpSpPr>
        <p:grpSpPr>
          <a:xfrm>
            <a:off x="3911783" y="2445604"/>
            <a:ext cx="5937302" cy="906224"/>
            <a:chOff x="4616313" y="2445604"/>
            <a:chExt cx="5937302" cy="906224"/>
          </a:xfrm>
        </p:grpSpPr>
        <p:sp>
          <p:nvSpPr>
            <p:cNvPr id="122" name="TextBox 121">
              <a:extLst>
                <a:ext uri="{FF2B5EF4-FFF2-40B4-BE49-F238E27FC236}">
                  <a16:creationId xmlns:a16="http://schemas.microsoft.com/office/drawing/2014/main" id="{37BF4312-D736-9BE1-137C-C93038DCFE82}"/>
                </a:ext>
              </a:extLst>
            </p:cNvPr>
            <p:cNvSpPr txBox="1"/>
            <p:nvPr/>
          </p:nvSpPr>
          <p:spPr>
            <a:xfrm>
              <a:off x="5181754" y="2445604"/>
              <a:ext cx="537186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defines a collection of </a:t>
              </a:r>
              <a:br>
                <a:rPr kumimoji="0" lang="en-US" sz="20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br>
              <a:r>
                <a:rPr kumimoji="0" lang="en-US" sz="20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transformations over the input data </a:t>
              </a:r>
              <a:endParaRPr kumimoji="0" lang="en-US" sz="2000" b="1" i="0" u="none" strike="noStrike" kern="1200" cap="none" spc="0" normalizeH="0" baseline="0" noProof="0" dirty="0">
                <a:ln>
                  <a:noFill/>
                </a:ln>
                <a:solidFill>
                  <a:srgbClr val="EB8F61"/>
                </a:solidFill>
                <a:effectLst/>
                <a:uLnTx/>
                <a:uFillTx/>
                <a:latin typeface="Corbel" panose="020B0503020204020204"/>
                <a:ea typeface="+mn-ea"/>
                <a:cs typeface="+mn-cs"/>
              </a:endParaRPr>
            </a:p>
          </p:txBody>
        </p:sp>
        <p:cxnSp>
          <p:nvCxnSpPr>
            <p:cNvPr id="126" name="Curved Connector 125">
              <a:extLst>
                <a:ext uri="{FF2B5EF4-FFF2-40B4-BE49-F238E27FC236}">
                  <a16:creationId xmlns:a16="http://schemas.microsoft.com/office/drawing/2014/main" id="{67ADAA60-3E1A-37E2-8F98-FFC172C23F37}"/>
                </a:ext>
              </a:extLst>
            </p:cNvPr>
            <p:cNvCxnSpPr>
              <a:cxnSpLocks/>
              <a:stCxn id="48" idx="0"/>
            </p:cNvCxnSpPr>
            <p:nvPr/>
          </p:nvCxnSpPr>
          <p:spPr>
            <a:xfrm rot="5400000" flipH="1" flipV="1">
              <a:off x="4695702" y="2848426"/>
              <a:ext cx="424013" cy="582792"/>
            </a:xfrm>
            <a:prstGeom prst="curvedConnector2">
              <a:avLst/>
            </a:prstGeom>
            <a:ln w="38100">
              <a:solidFill>
                <a:schemeClr val="accent6"/>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id="{D53F8D7F-D6E6-2C64-EDB8-5EB376EB1CD7}"/>
              </a:ext>
            </a:extLst>
          </p:cNvPr>
          <p:cNvGrpSpPr/>
          <p:nvPr/>
        </p:nvGrpSpPr>
        <p:grpSpPr>
          <a:xfrm>
            <a:off x="-405153" y="5220691"/>
            <a:ext cx="5371861" cy="1316536"/>
            <a:chOff x="-405153" y="5220691"/>
            <a:chExt cx="5371861" cy="1316536"/>
          </a:xfrm>
        </p:grpSpPr>
        <p:sp>
          <p:nvSpPr>
            <p:cNvPr id="123" name="TextBox 122">
              <a:extLst>
                <a:ext uri="{FF2B5EF4-FFF2-40B4-BE49-F238E27FC236}">
                  <a16:creationId xmlns:a16="http://schemas.microsoft.com/office/drawing/2014/main" id="{02391D70-0081-94FB-71EF-FC034DE41514}"/>
                </a:ext>
              </a:extLst>
            </p:cNvPr>
            <p:cNvSpPr txBox="1"/>
            <p:nvPr/>
          </p:nvSpPr>
          <p:spPr>
            <a:xfrm>
              <a:off x="-405153" y="5829341"/>
              <a:ext cx="5371861"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each stage represents </a:t>
              </a:r>
              <a:b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b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a parallel pattern </a:t>
              </a:r>
              <a:endParaRPr kumimoji="0" lang="en-US" sz="2000" b="1" i="0" u="none" strike="noStrike" kern="1200" cap="none" spc="0" normalizeH="0" baseline="0" noProof="0" dirty="0">
                <a:ln>
                  <a:noFill/>
                </a:ln>
                <a:solidFill>
                  <a:srgbClr val="38A881"/>
                </a:solidFill>
                <a:effectLst/>
                <a:uLnTx/>
                <a:uFillTx/>
                <a:latin typeface="Corbel" panose="020B0503020204020204"/>
                <a:ea typeface="+mn-ea"/>
                <a:cs typeface="+mn-cs"/>
              </a:endParaRPr>
            </a:p>
          </p:txBody>
        </p:sp>
        <p:cxnSp>
          <p:nvCxnSpPr>
            <p:cNvPr id="128" name="Curved Connector 127">
              <a:extLst>
                <a:ext uri="{FF2B5EF4-FFF2-40B4-BE49-F238E27FC236}">
                  <a16:creationId xmlns:a16="http://schemas.microsoft.com/office/drawing/2014/main" id="{AE4E550E-89AC-1F92-E6AE-AD5B66A7BAC1}"/>
                </a:ext>
              </a:extLst>
            </p:cNvPr>
            <p:cNvCxnSpPr>
              <a:cxnSpLocks/>
              <a:stCxn id="22" idx="2"/>
              <a:endCxn id="123" idx="0"/>
            </p:cNvCxnSpPr>
            <p:nvPr/>
          </p:nvCxnSpPr>
          <p:spPr>
            <a:xfrm rot="5400000">
              <a:off x="2097233" y="5404237"/>
              <a:ext cx="608649" cy="241558"/>
            </a:xfrm>
            <a:prstGeom prst="curvedConnector3">
              <a:avLst>
                <a:gd name="adj1" fmla="val 50000"/>
              </a:avLst>
            </a:prstGeom>
            <a:ln w="38100">
              <a:solidFill>
                <a:schemeClr val="accent3"/>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160" name="Group 159">
            <a:extLst>
              <a:ext uri="{FF2B5EF4-FFF2-40B4-BE49-F238E27FC236}">
                <a16:creationId xmlns:a16="http://schemas.microsoft.com/office/drawing/2014/main" id="{E4D42A5C-7E22-0DF1-4E49-ED56E418A9B9}"/>
              </a:ext>
            </a:extLst>
          </p:cNvPr>
          <p:cNvGrpSpPr/>
          <p:nvPr/>
        </p:nvGrpSpPr>
        <p:grpSpPr>
          <a:xfrm>
            <a:off x="4752377" y="5093143"/>
            <a:ext cx="3179445" cy="1493286"/>
            <a:chOff x="4752377" y="5093143"/>
            <a:chExt cx="3179445" cy="1493286"/>
          </a:xfrm>
        </p:grpSpPr>
        <p:sp>
          <p:nvSpPr>
            <p:cNvPr id="124" name="TextBox 123">
              <a:extLst>
                <a:ext uri="{FF2B5EF4-FFF2-40B4-BE49-F238E27FC236}">
                  <a16:creationId xmlns:a16="http://schemas.microsoft.com/office/drawing/2014/main" id="{DE53939D-A93B-EA4C-FA8F-35A88E1F9CFA}"/>
                </a:ext>
              </a:extLst>
            </p:cNvPr>
            <p:cNvSpPr txBox="1"/>
            <p:nvPr/>
          </p:nvSpPr>
          <p:spPr>
            <a:xfrm>
              <a:off x="4752377" y="5878543"/>
              <a:ext cx="3179445" cy="707886"/>
            </a:xfrm>
            <a:prstGeom prst="rect">
              <a:avLst/>
            </a:prstGeom>
            <a:noFill/>
            <a:ln>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3BC61"/>
                  </a:solidFill>
                  <a:effectLst/>
                  <a:uLnTx/>
                  <a:uFillTx/>
                  <a:latin typeface="Avenir Next" panose="020B0503020202020204" pitchFamily="34" charset="0"/>
                  <a:ea typeface="+mn-ea"/>
                  <a:cs typeface="+mn-cs"/>
                </a:rPr>
                <a:t>data flows sequentially </a:t>
              </a:r>
              <a:br>
                <a:rPr kumimoji="0" lang="en-US" sz="2000" b="1" i="0" u="none" strike="noStrike" kern="1200" cap="none" spc="0" normalizeH="0" baseline="0" noProof="0" dirty="0">
                  <a:ln>
                    <a:noFill/>
                  </a:ln>
                  <a:solidFill>
                    <a:srgbClr val="F3BC61"/>
                  </a:solidFill>
                  <a:effectLst/>
                  <a:uLnTx/>
                  <a:uFillTx/>
                  <a:latin typeface="Avenir Next" panose="020B0503020202020204" pitchFamily="34" charset="0"/>
                  <a:ea typeface="+mn-ea"/>
                  <a:cs typeface="+mn-cs"/>
                </a:rPr>
              </a:br>
              <a:r>
                <a:rPr kumimoji="0" lang="en-US" sz="2000" b="1" i="0" u="none" strike="noStrike" kern="1200" cap="none" spc="0" normalizeH="0" baseline="0" noProof="0" dirty="0">
                  <a:ln>
                    <a:noFill/>
                  </a:ln>
                  <a:solidFill>
                    <a:srgbClr val="F3BC61"/>
                  </a:solidFill>
                  <a:effectLst/>
                  <a:uLnTx/>
                  <a:uFillTx/>
                  <a:latin typeface="Avenir Next" panose="020B0503020202020204" pitchFamily="34" charset="0"/>
                  <a:ea typeface="+mn-ea"/>
                  <a:cs typeface="+mn-cs"/>
                </a:rPr>
                <a:t>across each stage </a:t>
              </a:r>
              <a:endParaRPr kumimoji="0" lang="en-US" sz="2000" b="1" i="0" u="none" strike="noStrike" kern="1200" cap="none" spc="0" normalizeH="0" baseline="0" noProof="0" dirty="0">
                <a:ln>
                  <a:noFill/>
                </a:ln>
                <a:solidFill>
                  <a:srgbClr val="F3BC61"/>
                </a:solidFill>
                <a:effectLst/>
                <a:uLnTx/>
                <a:uFillTx/>
                <a:latin typeface="Corbel" panose="020B0503020204020204"/>
                <a:ea typeface="+mn-ea"/>
                <a:cs typeface="+mn-cs"/>
              </a:endParaRPr>
            </a:p>
          </p:txBody>
        </p:sp>
        <p:cxnSp>
          <p:nvCxnSpPr>
            <p:cNvPr id="133" name="Curved Connector 132">
              <a:extLst>
                <a:ext uri="{FF2B5EF4-FFF2-40B4-BE49-F238E27FC236}">
                  <a16:creationId xmlns:a16="http://schemas.microsoft.com/office/drawing/2014/main" id="{DE4C65A3-B07D-1FE9-67B7-C1AB25C83E55}"/>
                </a:ext>
              </a:extLst>
            </p:cNvPr>
            <p:cNvCxnSpPr>
              <a:cxnSpLocks/>
              <a:stCxn id="34" idx="2"/>
            </p:cNvCxnSpPr>
            <p:nvPr/>
          </p:nvCxnSpPr>
          <p:spPr>
            <a:xfrm rot="16200000" flipH="1">
              <a:off x="5608752" y="5095365"/>
              <a:ext cx="732858" cy="728414"/>
            </a:xfrm>
            <a:prstGeom prst="curvedConnector3">
              <a:avLst>
                <a:gd name="adj1" fmla="val 50000"/>
              </a:avLst>
            </a:prstGeom>
            <a:ln w="3810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C784E251-7D69-B177-7D6A-D7AB86A53D3F}"/>
              </a:ext>
            </a:extLst>
          </p:cNvPr>
          <p:cNvGrpSpPr/>
          <p:nvPr/>
        </p:nvGrpSpPr>
        <p:grpSpPr>
          <a:xfrm>
            <a:off x="1319962" y="4519856"/>
            <a:ext cx="6601644" cy="312547"/>
            <a:chOff x="1319962" y="4519856"/>
            <a:chExt cx="6601644" cy="312547"/>
          </a:xfrm>
        </p:grpSpPr>
        <p:sp>
          <p:nvSpPr>
            <p:cNvPr id="116" name="Right Arrow 115">
              <a:extLst>
                <a:ext uri="{FF2B5EF4-FFF2-40B4-BE49-F238E27FC236}">
                  <a16:creationId xmlns:a16="http://schemas.microsoft.com/office/drawing/2014/main" id="{823FEFEB-DFD0-0052-01DC-5A6719A42DD4}"/>
                </a:ext>
              </a:extLst>
            </p:cNvPr>
            <p:cNvSpPr/>
            <p:nvPr/>
          </p:nvSpPr>
          <p:spPr>
            <a:xfrm>
              <a:off x="1319962" y="4519856"/>
              <a:ext cx="557154" cy="304433"/>
            </a:xfrm>
            <a:prstGeom prst="right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7" name="Right Arrow 116">
              <a:extLst>
                <a:ext uri="{FF2B5EF4-FFF2-40B4-BE49-F238E27FC236}">
                  <a16:creationId xmlns:a16="http://schemas.microsoft.com/office/drawing/2014/main" id="{4E33FCD2-AF1A-A46B-12AF-282E1260D5AD}"/>
                </a:ext>
              </a:extLst>
            </p:cNvPr>
            <p:cNvSpPr/>
            <p:nvPr/>
          </p:nvSpPr>
          <p:spPr>
            <a:xfrm>
              <a:off x="7275014" y="4527970"/>
              <a:ext cx="646592" cy="304433"/>
            </a:xfrm>
            <a:prstGeom prst="rightArrow">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5" name="Right Arrow 134">
              <a:extLst>
                <a:ext uri="{FF2B5EF4-FFF2-40B4-BE49-F238E27FC236}">
                  <a16:creationId xmlns:a16="http://schemas.microsoft.com/office/drawing/2014/main" id="{5A2D0438-F8A4-97FC-5FCD-40DAFB434FAC}"/>
                </a:ext>
              </a:extLst>
            </p:cNvPr>
            <p:cNvSpPr/>
            <p:nvPr/>
          </p:nvSpPr>
          <p:spPr>
            <a:xfrm>
              <a:off x="3148700" y="4521243"/>
              <a:ext cx="797420" cy="304433"/>
            </a:xfrm>
            <a:prstGeom prst="rightArrow">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6" name="Right Arrow 135">
              <a:extLst>
                <a:ext uri="{FF2B5EF4-FFF2-40B4-BE49-F238E27FC236}">
                  <a16:creationId xmlns:a16="http://schemas.microsoft.com/office/drawing/2014/main" id="{61526176-8AAC-C7C5-621D-E40592764F67}"/>
                </a:ext>
              </a:extLst>
            </p:cNvPr>
            <p:cNvSpPr/>
            <p:nvPr/>
          </p:nvSpPr>
          <p:spPr>
            <a:xfrm>
              <a:off x="5214662" y="4525948"/>
              <a:ext cx="797420" cy="304433"/>
            </a:xfrm>
            <a:prstGeom prs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grpSp>
        <p:nvGrpSpPr>
          <p:cNvPr id="164" name="Group 163">
            <a:extLst>
              <a:ext uri="{FF2B5EF4-FFF2-40B4-BE49-F238E27FC236}">
                <a16:creationId xmlns:a16="http://schemas.microsoft.com/office/drawing/2014/main" id="{BBA2D697-A8A5-AE7A-89A7-5D6CBD57FD00}"/>
              </a:ext>
            </a:extLst>
          </p:cNvPr>
          <p:cNvGrpSpPr/>
          <p:nvPr/>
        </p:nvGrpSpPr>
        <p:grpSpPr>
          <a:xfrm>
            <a:off x="1895972" y="3767445"/>
            <a:ext cx="5370912" cy="1453247"/>
            <a:chOff x="1895972" y="3767445"/>
            <a:chExt cx="5370912" cy="1453247"/>
          </a:xfrm>
        </p:grpSpPr>
        <p:grpSp>
          <p:nvGrpSpPr>
            <p:cNvPr id="162" name="Group 161">
              <a:extLst>
                <a:ext uri="{FF2B5EF4-FFF2-40B4-BE49-F238E27FC236}">
                  <a16:creationId xmlns:a16="http://schemas.microsoft.com/office/drawing/2014/main" id="{FFB0831A-7129-8471-1793-77536CF885D1}"/>
                </a:ext>
              </a:extLst>
            </p:cNvPr>
            <p:cNvGrpSpPr/>
            <p:nvPr/>
          </p:nvGrpSpPr>
          <p:grpSpPr>
            <a:xfrm>
              <a:off x="1895972" y="3781773"/>
              <a:ext cx="1847073" cy="1438919"/>
              <a:chOff x="1895972" y="3781773"/>
              <a:chExt cx="1847073" cy="1438919"/>
            </a:xfrm>
          </p:grpSpPr>
          <p:grpSp>
            <p:nvGrpSpPr>
              <p:cNvPr id="137" name="Group 136">
                <a:extLst>
                  <a:ext uri="{FF2B5EF4-FFF2-40B4-BE49-F238E27FC236}">
                    <a16:creationId xmlns:a16="http://schemas.microsoft.com/office/drawing/2014/main" id="{DA14CEDB-92ED-BF0E-D611-8CF35FD97690}"/>
                  </a:ext>
                </a:extLst>
              </p:cNvPr>
              <p:cNvGrpSpPr/>
              <p:nvPr/>
            </p:nvGrpSpPr>
            <p:grpSpPr>
              <a:xfrm>
                <a:off x="1895972" y="3781773"/>
                <a:ext cx="1252728" cy="1438919"/>
                <a:chOff x="1895972" y="3761301"/>
                <a:chExt cx="1252728" cy="1438919"/>
              </a:xfrm>
            </p:grpSpPr>
            <p:sp>
              <p:nvSpPr>
                <p:cNvPr id="22" name="Rounded Rectangle 21">
                  <a:extLst>
                    <a:ext uri="{FF2B5EF4-FFF2-40B4-BE49-F238E27FC236}">
                      <a16:creationId xmlns:a16="http://schemas.microsoft.com/office/drawing/2014/main" id="{0FC660EA-1A97-A805-7D93-4DF95E53B628}"/>
                    </a:ext>
                  </a:extLst>
                </p:cNvPr>
                <p:cNvSpPr/>
                <p:nvPr/>
              </p:nvSpPr>
              <p:spPr>
                <a:xfrm>
                  <a:off x="1895972" y="4109831"/>
                  <a:ext cx="1252728" cy="1090389"/>
                </a:xfrm>
                <a:prstGeom prst="roundRect">
                  <a:avLst>
                    <a:gd name="adj" fmla="val 9776"/>
                  </a:avLst>
                </a:prstGeom>
                <a:solidFill>
                  <a:schemeClr val="accent3">
                    <a:lumMod val="20000"/>
                    <a:lumOff val="80000"/>
                  </a:schemeClr>
                </a:solidFill>
                <a:ln w="1587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4" name="TextBox 43">
                  <a:extLst>
                    <a:ext uri="{FF2B5EF4-FFF2-40B4-BE49-F238E27FC236}">
                      <a16:creationId xmlns:a16="http://schemas.microsoft.com/office/drawing/2014/main" id="{D1E620A2-4B22-E3BA-E2E8-0180DC55E716}"/>
                    </a:ext>
                  </a:extLst>
                </p:cNvPr>
                <p:cNvSpPr txBox="1"/>
                <p:nvPr/>
              </p:nvSpPr>
              <p:spPr>
                <a:xfrm>
                  <a:off x="1895972" y="3761301"/>
                  <a:ext cx="1252728"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stage 1</a:t>
                  </a:r>
                  <a:endParaRPr kumimoji="0" lang="en-US" sz="1800" b="0" i="1" u="none" strike="noStrike" kern="1200" cap="none" spc="0" normalizeH="0" baseline="0" noProof="0" dirty="0">
                    <a:ln>
                      <a:noFill/>
                    </a:ln>
                    <a:solidFill>
                      <a:srgbClr val="38A881"/>
                    </a:solidFill>
                    <a:effectLst/>
                    <a:uLnTx/>
                    <a:uFillTx/>
                    <a:latin typeface="Corbel" panose="020B0503020204020204"/>
                    <a:ea typeface="+mn-ea"/>
                    <a:cs typeface="+mn-cs"/>
                  </a:endParaRPr>
                </a:p>
              </p:txBody>
            </p:sp>
            <p:grpSp>
              <p:nvGrpSpPr>
                <p:cNvPr id="52" name="Group 51">
                  <a:extLst>
                    <a:ext uri="{FF2B5EF4-FFF2-40B4-BE49-F238E27FC236}">
                      <a16:creationId xmlns:a16="http://schemas.microsoft.com/office/drawing/2014/main" id="{2716CED2-6F6B-526E-04CF-BF5061C7293F}"/>
                    </a:ext>
                  </a:extLst>
                </p:cNvPr>
                <p:cNvGrpSpPr/>
                <p:nvPr/>
              </p:nvGrpSpPr>
              <p:grpSpPr>
                <a:xfrm rot="16200000">
                  <a:off x="2320339" y="3884391"/>
                  <a:ext cx="403994" cy="1054688"/>
                  <a:chOff x="460795" y="4779134"/>
                  <a:chExt cx="228862" cy="597479"/>
                </a:xfrm>
              </p:grpSpPr>
              <p:sp>
                <p:nvSpPr>
                  <p:cNvPr id="49" name="Oval 48">
                    <a:extLst>
                      <a:ext uri="{FF2B5EF4-FFF2-40B4-BE49-F238E27FC236}">
                        <a16:creationId xmlns:a16="http://schemas.microsoft.com/office/drawing/2014/main" id="{4166D08B-C880-7FB6-8E74-57898FAE803A}"/>
                      </a:ext>
                    </a:extLst>
                  </p:cNvPr>
                  <p:cNvSpPr/>
                  <p:nvPr/>
                </p:nvSpPr>
                <p:spPr>
                  <a:xfrm>
                    <a:off x="460795" y="4966394"/>
                    <a:ext cx="228862" cy="228863"/>
                  </a:xfrm>
                  <a:prstGeom prst="ellipse">
                    <a:avLst/>
                  </a:prstGeom>
                  <a:solidFill>
                    <a:schemeClr val="accent3">
                      <a:lumMod val="60000"/>
                      <a:lumOff val="4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50" name="Straight Arrow Connector 49">
                    <a:extLst>
                      <a:ext uri="{FF2B5EF4-FFF2-40B4-BE49-F238E27FC236}">
                        <a16:creationId xmlns:a16="http://schemas.microsoft.com/office/drawing/2014/main" id="{93AC7C51-0565-5AC1-2C17-83B69456B9E0}"/>
                      </a:ext>
                    </a:extLst>
                  </p:cNvPr>
                  <p:cNvCxnSpPr>
                    <a:cxnSpLocks/>
                    <a:endCxn id="49" idx="0"/>
                  </p:cNvCxnSpPr>
                  <p:nvPr/>
                </p:nvCxnSpPr>
                <p:spPr>
                  <a:xfrm>
                    <a:off x="575226" y="4779134"/>
                    <a:ext cx="0" cy="18725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3E270D7-1BC2-AE9D-58E7-CEC4F2C9B064}"/>
                      </a:ext>
                    </a:extLst>
                  </p:cNvPr>
                  <p:cNvCxnSpPr>
                    <a:cxnSpLocks/>
                    <a:stCxn id="49" idx="4"/>
                  </p:cNvCxnSpPr>
                  <p:nvPr/>
                </p:nvCxnSpPr>
                <p:spPr>
                  <a:xfrm>
                    <a:off x="575226" y="5195256"/>
                    <a:ext cx="0" cy="181357"/>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6BE3C670-B6AF-F4BB-9188-E767A83DD401}"/>
                    </a:ext>
                  </a:extLst>
                </p:cNvPr>
                <p:cNvGrpSpPr/>
                <p:nvPr/>
              </p:nvGrpSpPr>
              <p:grpSpPr>
                <a:xfrm rot="16200000">
                  <a:off x="2320339" y="4374519"/>
                  <a:ext cx="403994" cy="1054688"/>
                  <a:chOff x="460795" y="4779134"/>
                  <a:chExt cx="228862" cy="597479"/>
                </a:xfrm>
              </p:grpSpPr>
              <p:sp>
                <p:nvSpPr>
                  <p:cNvPr id="56" name="Oval 55">
                    <a:extLst>
                      <a:ext uri="{FF2B5EF4-FFF2-40B4-BE49-F238E27FC236}">
                        <a16:creationId xmlns:a16="http://schemas.microsoft.com/office/drawing/2014/main" id="{BA278CBA-3E11-64E7-343D-060A7D8F9B3B}"/>
                      </a:ext>
                    </a:extLst>
                  </p:cNvPr>
                  <p:cNvSpPr/>
                  <p:nvPr/>
                </p:nvSpPr>
                <p:spPr>
                  <a:xfrm>
                    <a:off x="460795" y="4966394"/>
                    <a:ext cx="228862" cy="228863"/>
                  </a:xfrm>
                  <a:prstGeom prst="ellipse">
                    <a:avLst/>
                  </a:prstGeom>
                  <a:solidFill>
                    <a:schemeClr val="accent3">
                      <a:lumMod val="60000"/>
                      <a:lumOff val="4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57" name="Straight Arrow Connector 56">
                    <a:extLst>
                      <a:ext uri="{FF2B5EF4-FFF2-40B4-BE49-F238E27FC236}">
                        <a16:creationId xmlns:a16="http://schemas.microsoft.com/office/drawing/2014/main" id="{7B2093DB-52A6-30E5-D42A-5443EE1A3FC0}"/>
                      </a:ext>
                    </a:extLst>
                  </p:cNvPr>
                  <p:cNvCxnSpPr>
                    <a:cxnSpLocks/>
                    <a:endCxn id="56" idx="0"/>
                  </p:cNvCxnSpPr>
                  <p:nvPr/>
                </p:nvCxnSpPr>
                <p:spPr>
                  <a:xfrm>
                    <a:off x="575226" y="4779134"/>
                    <a:ext cx="0" cy="18725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1B2C65C-0035-0660-72EA-87DD86602085}"/>
                      </a:ext>
                    </a:extLst>
                  </p:cNvPr>
                  <p:cNvCxnSpPr>
                    <a:cxnSpLocks/>
                    <a:stCxn id="56" idx="4"/>
                  </p:cNvCxnSpPr>
                  <p:nvPr/>
                </p:nvCxnSpPr>
                <p:spPr>
                  <a:xfrm>
                    <a:off x="575226" y="5195256"/>
                    <a:ext cx="0" cy="181357"/>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17" name="Group 16">
                <a:extLst>
                  <a:ext uri="{FF2B5EF4-FFF2-40B4-BE49-F238E27FC236}">
                    <a16:creationId xmlns:a16="http://schemas.microsoft.com/office/drawing/2014/main" id="{735DD635-CD50-8314-B165-8766C22F083B}"/>
                  </a:ext>
                </a:extLst>
              </p:cNvPr>
              <p:cNvGrpSpPr/>
              <p:nvPr/>
            </p:nvGrpSpPr>
            <p:grpSpPr>
              <a:xfrm>
                <a:off x="3360719" y="4252989"/>
                <a:ext cx="382326" cy="849734"/>
                <a:chOff x="384063" y="4615200"/>
                <a:chExt cx="382326" cy="849734"/>
              </a:xfrm>
            </p:grpSpPr>
            <p:sp>
              <p:nvSpPr>
                <p:cNvPr id="18" name="Rounded Rectangle 17">
                  <a:extLst>
                    <a:ext uri="{FF2B5EF4-FFF2-40B4-BE49-F238E27FC236}">
                      <a16:creationId xmlns:a16="http://schemas.microsoft.com/office/drawing/2014/main" id="{EDB8A7A8-F99A-C4D1-416A-120758FD3E92}"/>
                    </a:ext>
                  </a:extLst>
                </p:cNvPr>
                <p:cNvSpPr/>
                <p:nvPr/>
              </p:nvSpPr>
              <p:spPr>
                <a:xfrm>
                  <a:off x="384063" y="4615200"/>
                  <a:ext cx="382326" cy="163934"/>
                </a:xfrm>
                <a:prstGeom prst="roundRect">
                  <a:avLst/>
                </a:prstGeom>
                <a:solidFill>
                  <a:srgbClr val="FBFFF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rPr>
                    <a:t>x</a:t>
                  </a:r>
                </a:p>
              </p:txBody>
            </p:sp>
            <p:sp>
              <p:nvSpPr>
                <p:cNvPr id="19" name="Rounded Rectangle 18">
                  <a:extLst>
                    <a:ext uri="{FF2B5EF4-FFF2-40B4-BE49-F238E27FC236}">
                      <a16:creationId xmlns:a16="http://schemas.microsoft.com/office/drawing/2014/main" id="{BF4FF18A-E705-C55C-D079-3A3BD4E6E0EF}"/>
                    </a:ext>
                  </a:extLst>
                </p:cNvPr>
                <p:cNvSpPr/>
                <p:nvPr/>
              </p:nvSpPr>
              <p:spPr>
                <a:xfrm>
                  <a:off x="384063" y="4843800"/>
                  <a:ext cx="382326" cy="163934"/>
                </a:xfrm>
                <a:prstGeom prst="roundRect">
                  <a:avLst/>
                </a:prstGeom>
                <a:solidFill>
                  <a:schemeClr val="accent3">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0" name="Rounded Rectangle 19">
                  <a:extLst>
                    <a:ext uri="{FF2B5EF4-FFF2-40B4-BE49-F238E27FC236}">
                      <a16:creationId xmlns:a16="http://schemas.microsoft.com/office/drawing/2014/main" id="{E6A5224D-E704-2F3B-4C23-62105EF666BC}"/>
                    </a:ext>
                  </a:extLst>
                </p:cNvPr>
                <p:cNvSpPr/>
                <p:nvPr/>
              </p:nvSpPr>
              <p:spPr>
                <a:xfrm>
                  <a:off x="384063" y="5072400"/>
                  <a:ext cx="382326" cy="163934"/>
                </a:xfrm>
                <a:prstGeom prst="roundRect">
                  <a:avLst/>
                </a:prstGeom>
                <a:solidFill>
                  <a:schemeClr val="accent3">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21" name="Rounded Rectangle 20">
                  <a:extLst>
                    <a:ext uri="{FF2B5EF4-FFF2-40B4-BE49-F238E27FC236}">
                      <a16:creationId xmlns:a16="http://schemas.microsoft.com/office/drawing/2014/main" id="{32C6D4F4-D794-8FD7-592B-38606180C1A0}"/>
                    </a:ext>
                  </a:extLst>
                </p:cNvPr>
                <p:cNvSpPr/>
                <p:nvPr/>
              </p:nvSpPr>
              <p:spPr>
                <a:xfrm>
                  <a:off x="384063" y="5301000"/>
                  <a:ext cx="382326" cy="163934"/>
                </a:xfrm>
                <a:prstGeom prst="roundRect">
                  <a:avLst/>
                </a:prstGeom>
                <a:solidFill>
                  <a:schemeClr val="accent3">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grpSp>
          <p:nvGrpSpPr>
            <p:cNvPr id="163" name="Group 162">
              <a:extLst>
                <a:ext uri="{FF2B5EF4-FFF2-40B4-BE49-F238E27FC236}">
                  <a16:creationId xmlns:a16="http://schemas.microsoft.com/office/drawing/2014/main" id="{694F2914-5B08-8881-F18E-5641A6D43488}"/>
                </a:ext>
              </a:extLst>
            </p:cNvPr>
            <p:cNvGrpSpPr/>
            <p:nvPr/>
          </p:nvGrpSpPr>
          <p:grpSpPr>
            <a:xfrm>
              <a:off x="3955064" y="3768125"/>
              <a:ext cx="1847073" cy="1445470"/>
              <a:chOff x="3955064" y="3768125"/>
              <a:chExt cx="1847073" cy="1445470"/>
            </a:xfrm>
          </p:grpSpPr>
          <p:grpSp>
            <p:nvGrpSpPr>
              <p:cNvPr id="139" name="Group 138">
                <a:extLst>
                  <a:ext uri="{FF2B5EF4-FFF2-40B4-BE49-F238E27FC236}">
                    <a16:creationId xmlns:a16="http://schemas.microsoft.com/office/drawing/2014/main" id="{256EB1D9-7B7E-3216-1082-43F17552E96B}"/>
                  </a:ext>
                </a:extLst>
              </p:cNvPr>
              <p:cNvGrpSpPr/>
              <p:nvPr/>
            </p:nvGrpSpPr>
            <p:grpSpPr>
              <a:xfrm>
                <a:off x="3955064" y="3768125"/>
                <a:ext cx="1252728" cy="1445470"/>
                <a:chOff x="3955064" y="3761301"/>
                <a:chExt cx="1252728" cy="1445470"/>
              </a:xfrm>
            </p:grpSpPr>
            <p:grpSp>
              <p:nvGrpSpPr>
                <p:cNvPr id="138" name="Group 137">
                  <a:extLst>
                    <a:ext uri="{FF2B5EF4-FFF2-40B4-BE49-F238E27FC236}">
                      <a16:creationId xmlns:a16="http://schemas.microsoft.com/office/drawing/2014/main" id="{759052BD-2F85-61E2-6F94-99B940028A40}"/>
                    </a:ext>
                  </a:extLst>
                </p:cNvPr>
                <p:cNvGrpSpPr/>
                <p:nvPr/>
              </p:nvGrpSpPr>
              <p:grpSpPr>
                <a:xfrm>
                  <a:off x="3955064" y="3761301"/>
                  <a:ext cx="1252728" cy="1445470"/>
                  <a:chOff x="3955064" y="3761301"/>
                  <a:chExt cx="1252728" cy="1445470"/>
                </a:xfrm>
              </p:grpSpPr>
              <p:sp>
                <p:nvSpPr>
                  <p:cNvPr id="23" name="Rounded Rectangle 22">
                    <a:extLst>
                      <a:ext uri="{FF2B5EF4-FFF2-40B4-BE49-F238E27FC236}">
                        <a16:creationId xmlns:a16="http://schemas.microsoft.com/office/drawing/2014/main" id="{D04D253C-5999-A254-6105-5640811DF741}"/>
                      </a:ext>
                    </a:extLst>
                  </p:cNvPr>
                  <p:cNvSpPr/>
                  <p:nvPr/>
                </p:nvSpPr>
                <p:spPr>
                  <a:xfrm>
                    <a:off x="3955064" y="4116382"/>
                    <a:ext cx="1252728" cy="1090389"/>
                  </a:xfrm>
                  <a:prstGeom prst="roundRect">
                    <a:avLst>
                      <a:gd name="adj" fmla="val 9776"/>
                    </a:avLst>
                  </a:prstGeom>
                  <a:solidFill>
                    <a:schemeClr val="accent2">
                      <a:lumMod val="20000"/>
                      <a:lumOff val="80000"/>
                    </a:schemeClr>
                  </a:solidFill>
                  <a:ln w="15875">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5" name="TextBox 44">
                    <a:extLst>
                      <a:ext uri="{FF2B5EF4-FFF2-40B4-BE49-F238E27FC236}">
                        <a16:creationId xmlns:a16="http://schemas.microsoft.com/office/drawing/2014/main" id="{5C28EC8C-7D4A-3804-4387-F0E4E0E875B2}"/>
                      </a:ext>
                    </a:extLst>
                  </p:cNvPr>
                  <p:cNvSpPr txBox="1"/>
                  <p:nvPr/>
                </p:nvSpPr>
                <p:spPr>
                  <a:xfrm>
                    <a:off x="3955064" y="3761301"/>
                    <a:ext cx="1252728"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3BC61">
                            <a:lumMod val="75000"/>
                          </a:srgbClr>
                        </a:solidFill>
                        <a:effectLst/>
                        <a:uLnTx/>
                        <a:uFillTx/>
                        <a:latin typeface="Avenir Next" panose="020B0503020202020204" pitchFamily="34" charset="0"/>
                        <a:ea typeface="+mn-ea"/>
                        <a:cs typeface="+mn-cs"/>
                      </a:rPr>
                      <a:t>stage 2</a:t>
                    </a:r>
                    <a:endParaRPr kumimoji="0" lang="en-US" sz="1800" b="0" i="1" u="none" strike="noStrike" kern="1200" cap="none" spc="0" normalizeH="0" baseline="0" noProof="0" dirty="0">
                      <a:ln>
                        <a:noFill/>
                      </a:ln>
                      <a:solidFill>
                        <a:srgbClr val="F3BC61">
                          <a:lumMod val="75000"/>
                        </a:srgbClr>
                      </a:solidFill>
                      <a:effectLst/>
                      <a:uLnTx/>
                      <a:uFillTx/>
                      <a:latin typeface="Corbel" panose="020B0503020204020204"/>
                      <a:ea typeface="+mn-ea"/>
                      <a:cs typeface="+mn-cs"/>
                    </a:endParaRPr>
                  </a:p>
                </p:txBody>
              </p:sp>
              <p:grpSp>
                <p:nvGrpSpPr>
                  <p:cNvPr id="59" name="Group 58">
                    <a:extLst>
                      <a:ext uri="{FF2B5EF4-FFF2-40B4-BE49-F238E27FC236}">
                        <a16:creationId xmlns:a16="http://schemas.microsoft.com/office/drawing/2014/main" id="{A8895765-64AD-EA85-319E-04F40DA0D03B}"/>
                      </a:ext>
                    </a:extLst>
                  </p:cNvPr>
                  <p:cNvGrpSpPr/>
                  <p:nvPr/>
                </p:nvGrpSpPr>
                <p:grpSpPr>
                  <a:xfrm rot="16200000">
                    <a:off x="4397435" y="3884391"/>
                    <a:ext cx="403994" cy="1054688"/>
                    <a:chOff x="460795" y="4779134"/>
                    <a:chExt cx="228862" cy="597479"/>
                  </a:xfrm>
                </p:grpSpPr>
                <p:sp>
                  <p:nvSpPr>
                    <p:cNvPr id="60" name="Oval 59">
                      <a:extLst>
                        <a:ext uri="{FF2B5EF4-FFF2-40B4-BE49-F238E27FC236}">
                          <a16:creationId xmlns:a16="http://schemas.microsoft.com/office/drawing/2014/main" id="{2227F321-A0C9-018D-73C5-98FF3C9A600E}"/>
                        </a:ext>
                      </a:extLst>
                    </p:cNvPr>
                    <p:cNvSpPr/>
                    <p:nvPr/>
                  </p:nvSpPr>
                  <p:spPr>
                    <a:xfrm>
                      <a:off x="460795" y="4966394"/>
                      <a:ext cx="228862" cy="228863"/>
                    </a:xfrm>
                    <a:prstGeom prst="ellipse">
                      <a:avLst/>
                    </a:prstGeom>
                    <a:solidFill>
                      <a:schemeClr val="accent2">
                        <a:lumMod val="40000"/>
                        <a:lumOff val="6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61" name="Straight Arrow Connector 60">
                      <a:extLst>
                        <a:ext uri="{FF2B5EF4-FFF2-40B4-BE49-F238E27FC236}">
                          <a16:creationId xmlns:a16="http://schemas.microsoft.com/office/drawing/2014/main" id="{8DEF7661-4D8B-B105-4013-B14B08CF64DB}"/>
                        </a:ext>
                      </a:extLst>
                    </p:cNvPr>
                    <p:cNvCxnSpPr>
                      <a:cxnSpLocks/>
                      <a:endCxn id="60" idx="0"/>
                    </p:cNvCxnSpPr>
                    <p:nvPr/>
                  </p:nvCxnSpPr>
                  <p:spPr>
                    <a:xfrm>
                      <a:off x="575226" y="4779134"/>
                      <a:ext cx="0" cy="18725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3E34C4A-5F45-E20C-2B9B-DAA7339798DB}"/>
                        </a:ext>
                      </a:extLst>
                    </p:cNvPr>
                    <p:cNvCxnSpPr>
                      <a:cxnSpLocks/>
                      <a:stCxn id="60" idx="4"/>
                    </p:cNvCxnSpPr>
                    <p:nvPr/>
                  </p:nvCxnSpPr>
                  <p:spPr>
                    <a:xfrm>
                      <a:off x="575226" y="5195256"/>
                      <a:ext cx="0" cy="181357"/>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7472D6D6-465D-946D-E678-34FD5B36B1A9}"/>
                      </a:ext>
                    </a:extLst>
                  </p:cNvPr>
                  <p:cNvGrpSpPr/>
                  <p:nvPr/>
                </p:nvGrpSpPr>
                <p:grpSpPr>
                  <a:xfrm rot="16200000">
                    <a:off x="4397435" y="4374519"/>
                    <a:ext cx="403994" cy="1054688"/>
                    <a:chOff x="460795" y="4779134"/>
                    <a:chExt cx="228862" cy="597479"/>
                  </a:xfrm>
                </p:grpSpPr>
                <p:sp>
                  <p:nvSpPr>
                    <p:cNvPr id="64" name="Oval 63">
                      <a:extLst>
                        <a:ext uri="{FF2B5EF4-FFF2-40B4-BE49-F238E27FC236}">
                          <a16:creationId xmlns:a16="http://schemas.microsoft.com/office/drawing/2014/main" id="{D31CDEA9-77C5-79C9-2C4F-A04EC02DAA63}"/>
                        </a:ext>
                      </a:extLst>
                    </p:cNvPr>
                    <p:cNvSpPr/>
                    <p:nvPr/>
                  </p:nvSpPr>
                  <p:spPr>
                    <a:xfrm>
                      <a:off x="460795" y="4966394"/>
                      <a:ext cx="228862" cy="228863"/>
                    </a:xfrm>
                    <a:prstGeom prst="ellipse">
                      <a:avLst/>
                    </a:prstGeom>
                    <a:solidFill>
                      <a:schemeClr val="accent2">
                        <a:lumMod val="40000"/>
                        <a:lumOff val="6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65" name="Straight Arrow Connector 64">
                      <a:extLst>
                        <a:ext uri="{FF2B5EF4-FFF2-40B4-BE49-F238E27FC236}">
                          <a16:creationId xmlns:a16="http://schemas.microsoft.com/office/drawing/2014/main" id="{936F86B2-D0BC-6ADE-1DC8-89DB9E95DEAB}"/>
                        </a:ext>
                      </a:extLst>
                    </p:cNvPr>
                    <p:cNvCxnSpPr>
                      <a:cxnSpLocks/>
                      <a:endCxn id="64" idx="0"/>
                    </p:cNvCxnSpPr>
                    <p:nvPr/>
                  </p:nvCxnSpPr>
                  <p:spPr>
                    <a:xfrm>
                      <a:off x="575226" y="4779134"/>
                      <a:ext cx="0" cy="18725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585EAEC-DB1C-2E19-53D7-E1BB3F1800A2}"/>
                        </a:ext>
                      </a:extLst>
                    </p:cNvPr>
                    <p:cNvCxnSpPr>
                      <a:cxnSpLocks/>
                      <a:stCxn id="64" idx="4"/>
                    </p:cNvCxnSpPr>
                    <p:nvPr/>
                  </p:nvCxnSpPr>
                  <p:spPr>
                    <a:xfrm>
                      <a:off x="575226" y="5195256"/>
                      <a:ext cx="0" cy="181357"/>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cxnSp>
              <p:nvCxnSpPr>
                <p:cNvPr id="67" name="Straight Arrow Connector 66">
                  <a:extLst>
                    <a:ext uri="{FF2B5EF4-FFF2-40B4-BE49-F238E27FC236}">
                      <a16:creationId xmlns:a16="http://schemas.microsoft.com/office/drawing/2014/main" id="{61773566-0A2E-C5C6-51AB-3251E5E5D80B}"/>
                    </a:ext>
                  </a:extLst>
                </p:cNvPr>
                <p:cNvCxnSpPr>
                  <a:cxnSpLocks/>
                  <a:endCxn id="64" idx="0"/>
                </p:cNvCxnSpPr>
                <p:nvPr/>
              </p:nvCxnSpPr>
              <p:spPr>
                <a:xfrm>
                  <a:off x="4082509" y="4411734"/>
                  <a:ext cx="320136" cy="49012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295A20D-0140-061A-E7C5-8C6923BFC6EE}"/>
                  </a:ext>
                </a:extLst>
              </p:cNvPr>
              <p:cNvGrpSpPr/>
              <p:nvPr/>
            </p:nvGrpSpPr>
            <p:grpSpPr>
              <a:xfrm>
                <a:off x="5419811" y="4243409"/>
                <a:ext cx="382326" cy="849734"/>
                <a:chOff x="384063" y="4615200"/>
                <a:chExt cx="382326" cy="849734"/>
              </a:xfrm>
            </p:grpSpPr>
            <p:sp>
              <p:nvSpPr>
                <p:cNvPr id="31" name="Rounded Rectangle 30">
                  <a:extLst>
                    <a:ext uri="{FF2B5EF4-FFF2-40B4-BE49-F238E27FC236}">
                      <a16:creationId xmlns:a16="http://schemas.microsoft.com/office/drawing/2014/main" id="{DF6830E7-BA27-34C4-EB48-A0283F9A8336}"/>
                    </a:ext>
                  </a:extLst>
                </p:cNvPr>
                <p:cNvSpPr/>
                <p:nvPr/>
              </p:nvSpPr>
              <p:spPr>
                <a:xfrm>
                  <a:off x="384063" y="4615200"/>
                  <a:ext cx="382326" cy="163934"/>
                </a:xfrm>
                <a:prstGeom prst="roundRect">
                  <a:avLst/>
                </a:prstGeom>
                <a:solidFill>
                  <a:srgbClr val="FFFDF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rPr>
                    <a:t>x</a:t>
                  </a:r>
                </a:p>
              </p:txBody>
            </p:sp>
            <p:sp>
              <p:nvSpPr>
                <p:cNvPr id="32" name="Rounded Rectangle 31">
                  <a:extLst>
                    <a:ext uri="{FF2B5EF4-FFF2-40B4-BE49-F238E27FC236}">
                      <a16:creationId xmlns:a16="http://schemas.microsoft.com/office/drawing/2014/main" id="{02B52CC7-2ED2-38FF-3E07-426453689B93}"/>
                    </a:ext>
                  </a:extLst>
                </p:cNvPr>
                <p:cNvSpPr/>
                <p:nvPr/>
              </p:nvSpPr>
              <p:spPr>
                <a:xfrm>
                  <a:off x="384063" y="4843800"/>
                  <a:ext cx="382326" cy="163934"/>
                </a:xfrm>
                <a:prstGeom prst="roundRect">
                  <a:avLst/>
                </a:prstGeom>
                <a:solidFill>
                  <a:schemeClr val="accent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33" name="Rounded Rectangle 32">
                  <a:extLst>
                    <a:ext uri="{FF2B5EF4-FFF2-40B4-BE49-F238E27FC236}">
                      <a16:creationId xmlns:a16="http://schemas.microsoft.com/office/drawing/2014/main" id="{1D7C76A0-913D-EF27-4A99-03915CCD6D4A}"/>
                    </a:ext>
                  </a:extLst>
                </p:cNvPr>
                <p:cNvSpPr/>
                <p:nvPr/>
              </p:nvSpPr>
              <p:spPr>
                <a:xfrm>
                  <a:off x="384063" y="5072400"/>
                  <a:ext cx="382326" cy="163934"/>
                </a:xfrm>
                <a:prstGeom prst="round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34" name="Rounded Rectangle 33">
                  <a:extLst>
                    <a:ext uri="{FF2B5EF4-FFF2-40B4-BE49-F238E27FC236}">
                      <a16:creationId xmlns:a16="http://schemas.microsoft.com/office/drawing/2014/main" id="{63E06D68-156D-382D-DD84-93D49DB59F3B}"/>
                    </a:ext>
                  </a:extLst>
                </p:cNvPr>
                <p:cNvSpPr/>
                <p:nvPr/>
              </p:nvSpPr>
              <p:spPr>
                <a:xfrm>
                  <a:off x="384063" y="5301000"/>
                  <a:ext cx="382326" cy="163934"/>
                </a:xfrm>
                <a:prstGeom prst="roundRect">
                  <a:avLst/>
                </a:prstGeom>
                <a:solidFill>
                  <a:schemeClr val="accent2">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grpSp>
          <p:nvGrpSpPr>
            <p:cNvPr id="141" name="Group 140">
              <a:extLst>
                <a:ext uri="{FF2B5EF4-FFF2-40B4-BE49-F238E27FC236}">
                  <a16:creationId xmlns:a16="http://schemas.microsoft.com/office/drawing/2014/main" id="{188D69CA-7821-6887-04BA-14920372DC04}"/>
                </a:ext>
              </a:extLst>
            </p:cNvPr>
            <p:cNvGrpSpPr/>
            <p:nvPr/>
          </p:nvGrpSpPr>
          <p:grpSpPr>
            <a:xfrm>
              <a:off x="6014155" y="3767445"/>
              <a:ext cx="1252729" cy="1446150"/>
              <a:chOff x="6014155" y="3760621"/>
              <a:chExt cx="1252729" cy="1446150"/>
            </a:xfrm>
          </p:grpSpPr>
          <p:sp>
            <p:nvSpPr>
              <p:cNvPr id="35" name="Rounded Rectangle 34">
                <a:extLst>
                  <a:ext uri="{FF2B5EF4-FFF2-40B4-BE49-F238E27FC236}">
                    <a16:creationId xmlns:a16="http://schemas.microsoft.com/office/drawing/2014/main" id="{A7B19CE5-EC55-E11F-A278-FD47E2EF9E4B}"/>
                  </a:ext>
                </a:extLst>
              </p:cNvPr>
              <p:cNvSpPr/>
              <p:nvPr/>
            </p:nvSpPr>
            <p:spPr>
              <a:xfrm>
                <a:off x="6014156" y="4116382"/>
                <a:ext cx="1252728" cy="1090389"/>
              </a:xfrm>
              <a:prstGeom prst="roundRect">
                <a:avLst>
                  <a:gd name="adj" fmla="val 9776"/>
                </a:avLst>
              </a:prstGeom>
              <a:solidFill>
                <a:schemeClr val="accent4">
                  <a:lumMod val="20000"/>
                  <a:lumOff val="80000"/>
                </a:schemeClr>
              </a:solidFill>
              <a:ln w="15875">
                <a:solidFill>
                  <a:schemeClr val="accent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140" name="Group 139">
                <a:extLst>
                  <a:ext uri="{FF2B5EF4-FFF2-40B4-BE49-F238E27FC236}">
                    <a16:creationId xmlns:a16="http://schemas.microsoft.com/office/drawing/2014/main" id="{9AEF1449-6FBE-310C-599C-0833E3C89F93}"/>
                  </a:ext>
                </a:extLst>
              </p:cNvPr>
              <p:cNvGrpSpPr/>
              <p:nvPr/>
            </p:nvGrpSpPr>
            <p:grpSpPr>
              <a:xfrm>
                <a:off x="6014155" y="3760621"/>
                <a:ext cx="1252728" cy="1368308"/>
                <a:chOff x="6014155" y="3760621"/>
                <a:chExt cx="1252728" cy="1368308"/>
              </a:xfrm>
            </p:grpSpPr>
            <p:sp>
              <p:nvSpPr>
                <p:cNvPr id="46" name="TextBox 45">
                  <a:extLst>
                    <a:ext uri="{FF2B5EF4-FFF2-40B4-BE49-F238E27FC236}">
                      <a16:creationId xmlns:a16="http://schemas.microsoft.com/office/drawing/2014/main" id="{8FADFB53-5B7F-2468-702F-C36630A684E6}"/>
                    </a:ext>
                  </a:extLst>
                </p:cNvPr>
                <p:cNvSpPr txBox="1"/>
                <p:nvPr/>
              </p:nvSpPr>
              <p:spPr>
                <a:xfrm>
                  <a:off x="6014155" y="3760621"/>
                  <a:ext cx="1252728"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stage N</a:t>
                  </a:r>
                  <a:endParaRPr kumimoji="0" lang="en-US" sz="1800" b="0" i="1" u="none" strike="noStrike" kern="1200" cap="none" spc="0" normalizeH="0" baseline="0" noProof="0" dirty="0">
                    <a:ln>
                      <a:noFill/>
                    </a:ln>
                    <a:solidFill>
                      <a:srgbClr val="5CA2DB"/>
                    </a:solidFill>
                    <a:effectLst/>
                    <a:uLnTx/>
                    <a:uFillTx/>
                    <a:latin typeface="Corbel" panose="020B0503020204020204"/>
                    <a:ea typeface="+mn-ea"/>
                    <a:cs typeface="+mn-cs"/>
                  </a:endParaRPr>
                </a:p>
              </p:txBody>
            </p:sp>
            <p:grpSp>
              <p:nvGrpSpPr>
                <p:cNvPr id="70" name="Group 69">
                  <a:extLst>
                    <a:ext uri="{FF2B5EF4-FFF2-40B4-BE49-F238E27FC236}">
                      <a16:creationId xmlns:a16="http://schemas.microsoft.com/office/drawing/2014/main" id="{B4876AB0-ABD1-7A51-4C32-A95AE2B6329B}"/>
                    </a:ext>
                  </a:extLst>
                </p:cNvPr>
                <p:cNvGrpSpPr/>
                <p:nvPr/>
              </p:nvGrpSpPr>
              <p:grpSpPr>
                <a:xfrm rot="16200000">
                  <a:off x="6461813" y="4111457"/>
                  <a:ext cx="403994" cy="1054688"/>
                  <a:chOff x="460795" y="4779134"/>
                  <a:chExt cx="228862" cy="597479"/>
                </a:xfrm>
              </p:grpSpPr>
              <p:sp>
                <p:nvSpPr>
                  <p:cNvPr id="71" name="Oval 70">
                    <a:extLst>
                      <a:ext uri="{FF2B5EF4-FFF2-40B4-BE49-F238E27FC236}">
                        <a16:creationId xmlns:a16="http://schemas.microsoft.com/office/drawing/2014/main" id="{0C8D518F-4BC4-0544-E5F2-28E733EDB2DC}"/>
                      </a:ext>
                    </a:extLst>
                  </p:cNvPr>
                  <p:cNvSpPr/>
                  <p:nvPr/>
                </p:nvSpPr>
                <p:spPr>
                  <a:xfrm>
                    <a:off x="460795" y="4966394"/>
                    <a:ext cx="228862" cy="228863"/>
                  </a:xfrm>
                  <a:prstGeom prst="ellipse">
                    <a:avLst/>
                  </a:prstGeom>
                  <a:solidFill>
                    <a:schemeClr val="accent4">
                      <a:lumMod val="40000"/>
                      <a:lumOff val="6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72" name="Straight Arrow Connector 71">
                    <a:extLst>
                      <a:ext uri="{FF2B5EF4-FFF2-40B4-BE49-F238E27FC236}">
                        <a16:creationId xmlns:a16="http://schemas.microsoft.com/office/drawing/2014/main" id="{BE967770-0ADD-6AF5-95E0-6110FECA5550}"/>
                      </a:ext>
                    </a:extLst>
                  </p:cNvPr>
                  <p:cNvCxnSpPr>
                    <a:cxnSpLocks/>
                    <a:endCxn id="71" idx="0"/>
                  </p:cNvCxnSpPr>
                  <p:nvPr/>
                </p:nvCxnSpPr>
                <p:spPr>
                  <a:xfrm>
                    <a:off x="575226" y="4779134"/>
                    <a:ext cx="0" cy="18725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FF93797-50CE-4B8B-A0A9-8BCEEB6BEFEB}"/>
                      </a:ext>
                    </a:extLst>
                  </p:cNvPr>
                  <p:cNvCxnSpPr>
                    <a:cxnSpLocks/>
                    <a:stCxn id="71" idx="4"/>
                  </p:cNvCxnSpPr>
                  <p:nvPr/>
                </p:nvCxnSpPr>
                <p:spPr>
                  <a:xfrm>
                    <a:off x="575226" y="5195256"/>
                    <a:ext cx="0" cy="181357"/>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76" name="Straight Arrow Connector 75">
                  <a:extLst>
                    <a:ext uri="{FF2B5EF4-FFF2-40B4-BE49-F238E27FC236}">
                      <a16:creationId xmlns:a16="http://schemas.microsoft.com/office/drawing/2014/main" id="{8AA94D04-F205-222E-4C4A-A3555BA25445}"/>
                    </a:ext>
                  </a:extLst>
                </p:cNvPr>
                <p:cNvCxnSpPr>
                  <a:cxnSpLocks/>
                  <a:endCxn id="71" idx="1"/>
                </p:cNvCxnSpPr>
                <p:nvPr/>
              </p:nvCxnSpPr>
              <p:spPr>
                <a:xfrm flipV="1">
                  <a:off x="6136467" y="4781634"/>
                  <a:ext cx="389720" cy="347295"/>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A422D341-F4B0-122A-C128-C356A83FDBBB}"/>
                    </a:ext>
                  </a:extLst>
                </p:cNvPr>
                <p:cNvCxnSpPr>
                  <a:cxnSpLocks/>
                </p:cNvCxnSpPr>
                <p:nvPr/>
              </p:nvCxnSpPr>
              <p:spPr>
                <a:xfrm>
                  <a:off x="6187368" y="4257585"/>
                  <a:ext cx="362018" cy="239782"/>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82564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par>
                                <p:cTn id="8" presetID="10" presetClass="entr" presetSubtype="0" fill="hold" nodeType="withEffect">
                                  <p:stCondLst>
                                    <p:cond delay="0"/>
                                  </p:stCondLst>
                                  <p:childTnLst>
                                    <p:set>
                                      <p:cBhvr>
                                        <p:cTn id="9" dur="1" fill="hold">
                                          <p:stCondLst>
                                            <p:cond delay="0"/>
                                          </p:stCondLst>
                                        </p:cTn>
                                        <p:tgtEl>
                                          <p:spTgt spid="159"/>
                                        </p:tgtEl>
                                        <p:attrNameLst>
                                          <p:attrName>style.visibility</p:attrName>
                                        </p:attrNameLst>
                                      </p:cBhvr>
                                      <p:to>
                                        <p:strVal val="visible"/>
                                      </p:to>
                                    </p:set>
                                    <p:animEffect transition="in" filter="fade">
                                      <p:cBhvr>
                                        <p:cTn id="10" dur="500"/>
                                        <p:tgtEl>
                                          <p:spTgt spid="1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4"/>
                                        </p:tgtEl>
                                        <p:attrNameLst>
                                          <p:attrName>style.visibility</p:attrName>
                                        </p:attrNameLst>
                                      </p:cBhvr>
                                      <p:to>
                                        <p:strVal val="visible"/>
                                      </p:to>
                                    </p:set>
                                    <p:animEffect transition="in" filter="fade">
                                      <p:cBhvr>
                                        <p:cTn id="15" dur="500"/>
                                        <p:tgtEl>
                                          <p:spTgt spid="164"/>
                                        </p:tgtEl>
                                      </p:cBhvr>
                                    </p:animEffect>
                                  </p:childTnLst>
                                </p:cTn>
                              </p:par>
                              <p:par>
                                <p:cTn id="16" presetID="10" presetClass="entr" presetSubtype="0" fill="hold" nodeType="withEffect">
                                  <p:stCondLst>
                                    <p:cond delay="0"/>
                                  </p:stCondLst>
                                  <p:childTnLst>
                                    <p:set>
                                      <p:cBhvr>
                                        <p:cTn id="17" dur="1" fill="hold">
                                          <p:stCondLst>
                                            <p:cond delay="0"/>
                                          </p:stCondLst>
                                        </p:cTn>
                                        <p:tgtEl>
                                          <p:spTgt spid="161"/>
                                        </p:tgtEl>
                                        <p:attrNameLst>
                                          <p:attrName>style.visibility</p:attrName>
                                        </p:attrNameLst>
                                      </p:cBhvr>
                                      <p:to>
                                        <p:strVal val="visible"/>
                                      </p:to>
                                    </p:set>
                                    <p:animEffect transition="in" filter="fade">
                                      <p:cBhvr>
                                        <p:cTn id="18" dur="500"/>
                                        <p:tgtEl>
                                          <p:spTgt spid="16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8"/>
                                        </p:tgtEl>
                                        <p:attrNameLst>
                                          <p:attrName>style.visibility</p:attrName>
                                        </p:attrNameLst>
                                      </p:cBhvr>
                                      <p:to>
                                        <p:strVal val="visible"/>
                                      </p:to>
                                    </p:set>
                                    <p:animEffect transition="in" filter="fade">
                                      <p:cBhvr>
                                        <p:cTn id="23" dur="500"/>
                                        <p:tgtEl>
                                          <p:spTgt spid="158"/>
                                        </p:tgtEl>
                                      </p:cBhvr>
                                    </p:animEffect>
                                  </p:childTnLst>
                                </p:cTn>
                              </p:par>
                              <p:par>
                                <p:cTn id="24" presetID="10" presetClass="entr" presetSubtype="0" fill="hold" nodeType="withEffect">
                                  <p:stCondLst>
                                    <p:cond delay="0"/>
                                  </p:stCondLst>
                                  <p:childTnLst>
                                    <p:set>
                                      <p:cBhvr>
                                        <p:cTn id="25" dur="1" fill="hold">
                                          <p:stCondLst>
                                            <p:cond delay="0"/>
                                          </p:stCondLst>
                                        </p:cTn>
                                        <p:tgtEl>
                                          <p:spTgt spid="160"/>
                                        </p:tgtEl>
                                        <p:attrNameLst>
                                          <p:attrName>style.visibility</p:attrName>
                                        </p:attrNameLst>
                                      </p:cBhvr>
                                      <p:to>
                                        <p:strVal val="visible"/>
                                      </p:to>
                                    </p:set>
                                    <p:animEffect transition="in" filter="fade">
                                      <p:cBhvr>
                                        <p:cTn id="26"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35BAD4-A5FB-2EAF-7924-27AF69F389FD}"/>
              </a:ext>
            </a:extLst>
          </p:cNvPr>
          <p:cNvSpPr>
            <a:spLocks noGrp="1"/>
          </p:cNvSpPr>
          <p:nvPr>
            <p:ph idx="1"/>
          </p:nvPr>
        </p:nvSpPr>
        <p:spPr>
          <a:xfrm>
            <a:off x="566529" y="2363121"/>
            <a:ext cx="8497083" cy="3062542"/>
          </a:xfrm>
        </p:spPr>
        <p:txBody>
          <a:bodyPr>
            <a:normAutofit/>
          </a:bodyPr>
          <a:lstStyle/>
          <a:p>
            <a:pPr marL="0" indent="0" algn="ctr">
              <a:buNone/>
            </a:pPr>
            <a:r>
              <a:rPr lang="en-US" sz="2400" b="1" u="sng" dirty="0">
                <a:solidFill>
                  <a:schemeClr val="accent4"/>
                </a:solidFill>
                <a:latin typeface="Avenir Next" panose="020B0503020202020204" pitchFamily="34" charset="0"/>
              </a:rPr>
              <a:t>Templating</a:t>
            </a:r>
            <a:r>
              <a:rPr lang="en-US" sz="2400" dirty="0">
                <a:solidFill>
                  <a:schemeClr val="accent4"/>
                </a:solidFill>
                <a:latin typeface="Avenir Next" panose="020B0503020202020204" pitchFamily="34" charset="0"/>
              </a:rPr>
              <a:t>: DaPPA creates a base UPMEM code based on a </a:t>
            </a:r>
            <a:r>
              <a:rPr lang="en-US" sz="2400" b="1" i="1" u="none" dirty="0">
                <a:solidFill>
                  <a:schemeClr val="accent4"/>
                </a:solidFill>
                <a:latin typeface="Avenir Next" panose="020B0503020202020204" pitchFamily="34" charset="0"/>
              </a:rPr>
              <a:t>basic skeleton</a:t>
            </a:r>
            <a:r>
              <a:rPr lang="en-US" sz="2400" i="1" dirty="0">
                <a:solidFill>
                  <a:schemeClr val="accent4"/>
                </a:solidFill>
                <a:latin typeface="Avenir Next" panose="020B0503020202020204" pitchFamily="34" charset="0"/>
              </a:rPr>
              <a:t> </a:t>
            </a:r>
            <a:r>
              <a:rPr lang="en-US" sz="2400" dirty="0">
                <a:solidFill>
                  <a:schemeClr val="accent4"/>
                </a:solidFill>
                <a:latin typeface="Avenir Next" panose="020B0503020202020204" pitchFamily="34" charset="0"/>
              </a:rPr>
              <a:t>of a UPMEM application</a:t>
            </a:r>
          </a:p>
          <a:p>
            <a:pPr lvl="1"/>
            <a:r>
              <a:rPr lang="en-US" sz="2000" dirty="0">
                <a:solidFill>
                  <a:schemeClr val="tx1">
                    <a:lumMod val="65000"/>
                    <a:lumOff val="35000"/>
                  </a:schemeClr>
                </a:solidFill>
              </a:rPr>
              <a:t>We use the </a:t>
            </a:r>
            <a:r>
              <a:rPr lang="en-US" sz="2000" b="1" dirty="0" err="1">
                <a:solidFill>
                  <a:schemeClr val="tx1">
                    <a:lumMod val="65000"/>
                    <a:lumOff val="35000"/>
                  </a:schemeClr>
                </a:solidFill>
              </a:rPr>
              <a:t>Inja</a:t>
            </a:r>
            <a:r>
              <a:rPr lang="en-US" sz="2000" b="1" dirty="0">
                <a:solidFill>
                  <a:schemeClr val="tx1">
                    <a:lumMod val="65000"/>
                    <a:lumOff val="35000"/>
                  </a:schemeClr>
                </a:solidFill>
              </a:rPr>
              <a:t> C++ templating engine</a:t>
            </a:r>
            <a:br>
              <a:rPr lang="en-US" sz="1200" b="1" dirty="0">
                <a:solidFill>
                  <a:schemeClr val="tx1">
                    <a:lumMod val="65000"/>
                    <a:lumOff val="35000"/>
                  </a:schemeClr>
                </a:solidFill>
              </a:rPr>
            </a:br>
            <a:br>
              <a:rPr lang="en-US" sz="1400" dirty="0">
                <a:solidFill>
                  <a:schemeClr val="tx1">
                    <a:lumMod val="65000"/>
                    <a:lumOff val="35000"/>
                  </a:schemeClr>
                </a:solidFill>
                <a:latin typeface="Avenir Next" panose="020B0503020202020204" pitchFamily="34" charset="0"/>
              </a:rPr>
            </a:br>
            <a:endParaRPr lang="en-US" sz="300" dirty="0">
              <a:solidFill>
                <a:schemeClr val="tx1">
                  <a:lumMod val="65000"/>
                  <a:lumOff val="35000"/>
                </a:schemeClr>
              </a:solidFill>
              <a:latin typeface="Avenir Next" panose="020B0503020202020204" pitchFamily="34" charset="0"/>
            </a:endParaRPr>
          </a:p>
          <a:p>
            <a:pPr marL="0" indent="0" algn="ctr">
              <a:buNone/>
            </a:pPr>
            <a:r>
              <a:rPr lang="en-US" sz="2400" b="1" u="sng" dirty="0">
                <a:solidFill>
                  <a:schemeClr val="accent3"/>
                </a:solidFill>
                <a:latin typeface="Avenir Next" panose="020B0503020202020204" pitchFamily="34" charset="0"/>
              </a:rPr>
              <a:t>Optimizations</a:t>
            </a:r>
            <a:r>
              <a:rPr lang="en-US" sz="2400" dirty="0">
                <a:solidFill>
                  <a:schemeClr val="accent3"/>
                </a:solidFill>
                <a:latin typeface="Avenir Next" panose="020B0503020202020204" pitchFamily="34" charset="0"/>
              </a:rPr>
              <a:t>: DaPPA uses a series of transformations to </a:t>
            </a:r>
          </a:p>
          <a:p>
            <a:pPr lvl="1"/>
            <a:r>
              <a:rPr lang="en-US" sz="2000" b="1" i="1" u="none" dirty="0">
                <a:solidFill>
                  <a:schemeClr val="tx1">
                    <a:lumMod val="65000"/>
                    <a:lumOff val="35000"/>
                  </a:schemeClr>
                </a:solidFill>
                <a:latin typeface="Avenir Next" panose="020B0503020202020204" pitchFamily="34" charset="0"/>
              </a:rPr>
              <a:t>extract</a:t>
            </a:r>
            <a:r>
              <a:rPr lang="en-US" sz="2000" dirty="0">
                <a:solidFill>
                  <a:schemeClr val="tx1">
                    <a:lumMod val="65000"/>
                    <a:lumOff val="35000"/>
                  </a:schemeClr>
                </a:solidFill>
                <a:latin typeface="Avenir Next" panose="020B0503020202020204" pitchFamily="34" charset="0"/>
              </a:rPr>
              <a:t> data required by the UPMEM code template </a:t>
            </a:r>
          </a:p>
          <a:p>
            <a:pPr lvl="1"/>
            <a:r>
              <a:rPr lang="en-US" sz="2000" dirty="0">
                <a:solidFill>
                  <a:schemeClr val="tx1">
                    <a:lumMod val="65000"/>
                    <a:lumOff val="35000"/>
                  </a:schemeClr>
                </a:solidFill>
                <a:latin typeface="Avenir Next" panose="020B0503020202020204" pitchFamily="34" charset="0"/>
              </a:rPr>
              <a:t>calculate the </a:t>
            </a:r>
            <a:r>
              <a:rPr lang="en-US" sz="2000" b="1" i="1" u="none" dirty="0">
                <a:solidFill>
                  <a:schemeClr val="tx1">
                    <a:lumMod val="65000"/>
                    <a:lumOff val="35000"/>
                  </a:schemeClr>
                </a:solidFill>
                <a:latin typeface="Avenir Next" panose="020B0503020202020204" pitchFamily="34" charset="0"/>
              </a:rPr>
              <a:t>memory offsets </a:t>
            </a:r>
            <a:r>
              <a:rPr lang="en-US" sz="2000" dirty="0">
                <a:solidFill>
                  <a:schemeClr val="tx1">
                    <a:lumMod val="65000"/>
                    <a:lumOff val="35000"/>
                  </a:schemeClr>
                </a:solidFill>
                <a:latin typeface="Avenir Next" panose="020B0503020202020204" pitchFamily="34" charset="0"/>
              </a:rPr>
              <a:t>for MRAMs and WRAMs </a:t>
            </a:r>
          </a:p>
          <a:p>
            <a:pPr lvl="1"/>
            <a:r>
              <a:rPr lang="en-US" sz="2000" b="1" i="1" u="none" dirty="0">
                <a:solidFill>
                  <a:schemeClr val="tx1">
                    <a:lumMod val="65000"/>
                    <a:lumOff val="35000"/>
                  </a:schemeClr>
                </a:solidFill>
                <a:latin typeface="Avenir Next" panose="020B0503020202020204" pitchFamily="34" charset="0"/>
              </a:rPr>
              <a:t>divide computation </a:t>
            </a:r>
            <a:r>
              <a:rPr lang="en-US" sz="2000" dirty="0">
                <a:solidFill>
                  <a:schemeClr val="tx1">
                    <a:lumMod val="65000"/>
                    <a:lumOff val="35000"/>
                  </a:schemeClr>
                </a:solidFill>
                <a:latin typeface="Avenir Next" panose="020B0503020202020204" pitchFamily="34" charset="0"/>
              </a:rPr>
              <a:t>between CPU and PIM cores </a:t>
            </a:r>
            <a:endParaRPr lang="en-US" sz="2000" dirty="0">
              <a:solidFill>
                <a:schemeClr val="tx1">
                  <a:lumMod val="65000"/>
                  <a:lumOff val="35000"/>
                </a:schemeClr>
              </a:solidFill>
            </a:endParaRPr>
          </a:p>
        </p:txBody>
      </p:sp>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Dynamic Template-Based Compilation</a:t>
            </a:r>
          </a:p>
        </p:txBody>
      </p:sp>
      <p:sp>
        <p:nvSpPr>
          <p:cNvPr id="2" name="TextBox 1">
            <a:extLst>
              <a:ext uri="{FF2B5EF4-FFF2-40B4-BE49-F238E27FC236}">
                <a16:creationId xmlns:a16="http://schemas.microsoft.com/office/drawing/2014/main" id="{3E07DAC5-7256-7A79-5B37-57FB8F22D069}"/>
              </a:ext>
            </a:extLst>
          </p:cNvPr>
          <p:cNvSpPr txBox="1"/>
          <p:nvPr/>
        </p:nvSpPr>
        <p:spPr>
          <a:xfrm>
            <a:off x="0" y="1282259"/>
            <a:ext cx="9144000" cy="914400"/>
          </a:xfrm>
          <a:prstGeom prst="rect">
            <a:avLst/>
          </a:prstGeom>
          <a:solidFill>
            <a:srgbClr val="EEEEEE"/>
          </a:solidFill>
          <a:ln w="76200">
            <a:no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DaPPA uses a dynamic template-based compilation to </a:t>
            </a:r>
            <a:b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generate PIM code </a:t>
            </a: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in two main steps</a:t>
            </a:r>
            <a:endParaRPr kumimoji="0" lang="en-US" sz="3600" b="1" i="1" u="none" strike="noStrike" kern="1200" cap="none" spc="0" normalizeH="0" baseline="0" noProof="0" dirty="0">
              <a:ln>
                <a:noFill/>
              </a:ln>
              <a:solidFill>
                <a:srgbClr val="9C80C1"/>
              </a:solidFill>
              <a:effectLst/>
              <a:uLnTx/>
              <a:uFillTx/>
              <a:latin typeface="Avenir Next" panose="020B0503020202020204" pitchFamily="34" charset="0"/>
              <a:ea typeface="+mn-ea"/>
              <a:cs typeface="+mn-cs"/>
            </a:endParaRPr>
          </a:p>
        </p:txBody>
      </p:sp>
      <p:sp>
        <p:nvSpPr>
          <p:cNvPr id="5" name="TextBox 4">
            <a:extLst>
              <a:ext uri="{FF2B5EF4-FFF2-40B4-BE49-F238E27FC236}">
                <a16:creationId xmlns:a16="http://schemas.microsoft.com/office/drawing/2014/main" id="{DE738B30-2950-92E9-F4ED-99C94CC38137}"/>
              </a:ext>
            </a:extLst>
          </p:cNvPr>
          <p:cNvSpPr txBox="1"/>
          <p:nvPr/>
        </p:nvSpPr>
        <p:spPr>
          <a:xfrm>
            <a:off x="0" y="2214824"/>
            <a:ext cx="53273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Gill Sans MT"/>
              </a:rPr>
              <a:t>1</a:t>
            </a:r>
          </a:p>
        </p:txBody>
      </p:sp>
      <p:sp>
        <p:nvSpPr>
          <p:cNvPr id="6" name="TextBox 5">
            <a:extLst>
              <a:ext uri="{FF2B5EF4-FFF2-40B4-BE49-F238E27FC236}">
                <a16:creationId xmlns:a16="http://schemas.microsoft.com/office/drawing/2014/main" id="{006F9064-2470-0FAF-8353-4F2F55ABDE3C}"/>
              </a:ext>
            </a:extLst>
          </p:cNvPr>
          <p:cNvSpPr txBox="1"/>
          <p:nvPr/>
        </p:nvSpPr>
        <p:spPr>
          <a:xfrm>
            <a:off x="0" y="3546390"/>
            <a:ext cx="53273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Gill Sans MT"/>
              </a:rPr>
              <a:t>2</a:t>
            </a:r>
          </a:p>
        </p:txBody>
      </p:sp>
      <p:sp>
        <p:nvSpPr>
          <p:cNvPr id="7" name="Content Placeholder 2">
            <a:extLst>
              <a:ext uri="{FF2B5EF4-FFF2-40B4-BE49-F238E27FC236}">
                <a16:creationId xmlns:a16="http://schemas.microsoft.com/office/drawing/2014/main" id="{CEC9D9E9-969A-BE8D-6B47-EBCD1C45BAE0}"/>
              </a:ext>
            </a:extLst>
          </p:cNvPr>
          <p:cNvSpPr txBox="1">
            <a:spLocks/>
          </p:cNvSpPr>
          <p:nvPr/>
        </p:nvSpPr>
        <p:spPr>
          <a:xfrm>
            <a:off x="0" y="5608805"/>
            <a:ext cx="9144000" cy="821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EB8F61"/>
              </a:solidFill>
              <a:effectLst/>
              <a:uLnTx/>
              <a:uFillTx/>
              <a:latin typeface="Avenir Next" panose="020B0503020202020204" pitchFamily="34" charset="0"/>
              <a:ea typeface="+mn-ea"/>
              <a:cs typeface="Segoe UI" panose="020B0502040204020203" pitchFamily="34" charset="0"/>
            </a:endParaRPr>
          </a:p>
        </p:txBody>
      </p:sp>
      <p:sp>
        <p:nvSpPr>
          <p:cNvPr id="8" name="TextBox 7">
            <a:extLst>
              <a:ext uri="{FF2B5EF4-FFF2-40B4-BE49-F238E27FC236}">
                <a16:creationId xmlns:a16="http://schemas.microsoft.com/office/drawing/2014/main" id="{C47C2ACA-25CC-3675-EA4E-2D7773571DE9}"/>
              </a:ext>
            </a:extLst>
          </p:cNvPr>
          <p:cNvSpPr txBox="1"/>
          <p:nvPr/>
        </p:nvSpPr>
        <p:spPr>
          <a:xfrm>
            <a:off x="192024" y="5313745"/>
            <a:ext cx="8759952" cy="919401"/>
          </a:xfrm>
          <a:prstGeom prst="roundRect">
            <a:avLst/>
          </a:prstGeom>
          <a:solidFill>
            <a:schemeClr val="bg1">
              <a:lumMod val="95000"/>
            </a:schemeClr>
          </a:solidFill>
          <a:ln w="38100">
            <a:solidFill>
              <a:schemeClr val="accent6"/>
            </a:solidFill>
          </a:ln>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DaPPA </a:t>
            </a:r>
            <a:r>
              <a:rPr kumimoji="0" lang="en-US" sz="2400" b="1" i="0" u="sng" strike="noStrike" kern="1200" cap="none" spc="0" normalizeH="0" baseline="0" noProof="0" dirty="0">
                <a:ln>
                  <a:noFill/>
                </a:ln>
                <a:solidFill>
                  <a:srgbClr val="EB8F61"/>
                </a:solidFill>
                <a:effectLst/>
                <a:uLnTx/>
                <a:uFillTx/>
                <a:latin typeface="Avenir Next" panose="020B0503020202020204" pitchFamily="34" charset="0"/>
                <a:ea typeface="+mn-ea"/>
                <a:cs typeface="+mn-cs"/>
              </a:rPr>
              <a:t>compiles</a:t>
            </a: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 and </a:t>
            </a:r>
            <a:r>
              <a:rPr kumimoji="0" lang="en-US" sz="2400" b="1" i="0" u="sng" strike="noStrike" kern="1200" cap="none" spc="0" normalizeH="0" baseline="0" noProof="0" dirty="0">
                <a:ln>
                  <a:noFill/>
                </a:ln>
                <a:solidFill>
                  <a:srgbClr val="EB8F61"/>
                </a:solidFill>
                <a:effectLst/>
                <a:uLnTx/>
                <a:uFillTx/>
                <a:latin typeface="Avenir Next" panose="020B0503020202020204" pitchFamily="34" charset="0"/>
                <a:ea typeface="+mn-ea"/>
                <a:cs typeface="+mn-cs"/>
              </a:rPr>
              <a:t>executes</a:t>
            </a: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 each stage in a Pipeline per time → allows for </a:t>
            </a:r>
            <a:r>
              <a:rPr kumimoji="0" lang="en-US" sz="2400" b="1" i="0" u="sng" strike="noStrike" kern="1200" cap="none" spc="0" normalizeH="0" baseline="0" noProof="0" dirty="0">
                <a:ln>
                  <a:noFill/>
                </a:ln>
                <a:solidFill>
                  <a:srgbClr val="EB8F61"/>
                </a:solidFill>
                <a:effectLst/>
                <a:uLnTx/>
                <a:uFillTx/>
                <a:latin typeface="Avenir Next" panose="020B0503020202020204" pitchFamily="34" charset="0"/>
                <a:ea typeface="+mn-ea"/>
                <a:cs typeface="+mn-cs"/>
              </a:rPr>
              <a:t>runtime optimizations</a:t>
            </a:r>
          </a:p>
        </p:txBody>
      </p:sp>
    </p:spTree>
    <p:extLst>
      <p:ext uri="{BB962C8B-B14F-4D97-AF65-F5344CB8AC3E}">
        <p14:creationId xmlns:p14="http://schemas.microsoft.com/office/powerpoint/2010/main" val="373308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Putting All Together</a:t>
            </a:r>
          </a:p>
        </p:txBody>
      </p:sp>
      <p:pic>
        <p:nvPicPr>
          <p:cNvPr id="2" name="Picture 1">
            <a:extLst>
              <a:ext uri="{FF2B5EF4-FFF2-40B4-BE49-F238E27FC236}">
                <a16:creationId xmlns:a16="http://schemas.microsoft.com/office/drawing/2014/main" id="{9AD2D256-2757-633D-2C05-FB57EB89CD28}"/>
              </a:ext>
            </a:extLst>
          </p:cNvPr>
          <p:cNvPicPr>
            <a:picLocks noChangeAspect="1"/>
          </p:cNvPicPr>
          <p:nvPr/>
        </p:nvPicPr>
        <p:blipFill>
          <a:blip r:embed="rId3"/>
          <a:stretch>
            <a:fillRect/>
          </a:stretch>
        </p:blipFill>
        <p:spPr>
          <a:xfrm>
            <a:off x="168606" y="2506051"/>
            <a:ext cx="8806789" cy="3144106"/>
          </a:xfrm>
          <a:prstGeom prst="rect">
            <a:avLst/>
          </a:prstGeom>
        </p:spPr>
      </p:pic>
      <p:sp>
        <p:nvSpPr>
          <p:cNvPr id="5" name="TextBox 4">
            <a:extLst>
              <a:ext uri="{FF2B5EF4-FFF2-40B4-BE49-F238E27FC236}">
                <a16:creationId xmlns:a16="http://schemas.microsoft.com/office/drawing/2014/main" id="{61A0DCF7-D79B-1276-AE30-90D665AC072E}"/>
              </a:ext>
            </a:extLst>
          </p:cNvPr>
          <p:cNvSpPr txBox="1"/>
          <p:nvPr/>
        </p:nvSpPr>
        <p:spPr>
          <a:xfrm>
            <a:off x="0" y="1374944"/>
            <a:ext cx="914400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Example of </a:t>
            </a:r>
            <a:r>
              <a:rPr kumimoji="0" lang="en-US" sz="2400" b="0" i="0" u="none" strike="noStrike" kern="1200" cap="none" spc="0" normalizeH="0" baseline="0" noProof="0" dirty="0" err="1">
                <a:ln>
                  <a:noFill/>
                </a:ln>
                <a:solidFill>
                  <a:srgbClr val="000000"/>
                </a:solidFill>
                <a:effectLst/>
                <a:uLnTx/>
                <a:uFillTx/>
                <a:latin typeface="Avenir Next" panose="020B0503020202020204" pitchFamily="34" charset="0"/>
                <a:ea typeface="+mn-ea"/>
                <a:cs typeface="+mn-cs"/>
              </a:rPr>
              <a:t>DaPPA’s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implementation of 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vector dot product operation</a:t>
            </a:r>
          </a:p>
        </p:txBody>
      </p:sp>
      <p:sp>
        <p:nvSpPr>
          <p:cNvPr id="6" name="Rectangle 5">
            <a:extLst>
              <a:ext uri="{FF2B5EF4-FFF2-40B4-BE49-F238E27FC236}">
                <a16:creationId xmlns:a16="http://schemas.microsoft.com/office/drawing/2014/main" id="{8F56C6CD-4EE6-69BA-1C79-08AEE5AAAFFE}"/>
              </a:ext>
            </a:extLst>
          </p:cNvPr>
          <p:cNvSpPr/>
          <p:nvPr/>
        </p:nvSpPr>
        <p:spPr>
          <a:xfrm>
            <a:off x="-1" y="2506051"/>
            <a:ext cx="8975394"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05483031-09B2-01E1-E881-F5EB069FA56F}"/>
              </a:ext>
            </a:extLst>
          </p:cNvPr>
          <p:cNvSpPr/>
          <p:nvPr/>
        </p:nvSpPr>
        <p:spPr>
          <a:xfrm>
            <a:off x="1043608" y="3995530"/>
            <a:ext cx="7931785"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859E1D47-3192-3871-BB38-F884391E7682}"/>
              </a:ext>
            </a:extLst>
          </p:cNvPr>
          <p:cNvSpPr/>
          <p:nvPr/>
        </p:nvSpPr>
        <p:spPr>
          <a:xfrm>
            <a:off x="1196008" y="4147930"/>
            <a:ext cx="7931785" cy="18023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3599512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Putting All Together</a:t>
            </a:r>
          </a:p>
        </p:txBody>
      </p:sp>
      <p:pic>
        <p:nvPicPr>
          <p:cNvPr id="2" name="Picture 1">
            <a:extLst>
              <a:ext uri="{FF2B5EF4-FFF2-40B4-BE49-F238E27FC236}">
                <a16:creationId xmlns:a16="http://schemas.microsoft.com/office/drawing/2014/main" id="{9AD2D256-2757-633D-2C05-FB57EB89CD28}"/>
              </a:ext>
            </a:extLst>
          </p:cNvPr>
          <p:cNvPicPr>
            <a:picLocks noChangeAspect="1"/>
          </p:cNvPicPr>
          <p:nvPr/>
        </p:nvPicPr>
        <p:blipFill>
          <a:blip r:embed="rId3"/>
          <a:stretch>
            <a:fillRect/>
          </a:stretch>
        </p:blipFill>
        <p:spPr>
          <a:xfrm>
            <a:off x="168606" y="2506051"/>
            <a:ext cx="8806789" cy="3144106"/>
          </a:xfrm>
          <a:prstGeom prst="rect">
            <a:avLst/>
          </a:prstGeom>
        </p:spPr>
      </p:pic>
      <p:sp>
        <p:nvSpPr>
          <p:cNvPr id="5" name="TextBox 4">
            <a:extLst>
              <a:ext uri="{FF2B5EF4-FFF2-40B4-BE49-F238E27FC236}">
                <a16:creationId xmlns:a16="http://schemas.microsoft.com/office/drawing/2014/main" id="{61A0DCF7-D79B-1276-AE30-90D665AC072E}"/>
              </a:ext>
            </a:extLst>
          </p:cNvPr>
          <p:cNvSpPr txBox="1"/>
          <p:nvPr/>
        </p:nvSpPr>
        <p:spPr>
          <a:xfrm>
            <a:off x="0" y="1374944"/>
            <a:ext cx="914400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Example of </a:t>
            </a:r>
            <a:r>
              <a:rPr kumimoji="0" lang="en-US" sz="2400" b="0" i="0" u="none" strike="noStrike" kern="1200" cap="none" spc="0" normalizeH="0" baseline="0" noProof="0" dirty="0" err="1">
                <a:ln>
                  <a:noFill/>
                </a:ln>
                <a:solidFill>
                  <a:srgbClr val="000000"/>
                </a:solidFill>
                <a:effectLst/>
                <a:uLnTx/>
                <a:uFillTx/>
                <a:latin typeface="Avenir Next" panose="020B0503020202020204" pitchFamily="34" charset="0"/>
                <a:ea typeface="+mn-ea"/>
                <a:cs typeface="+mn-cs"/>
              </a:rPr>
              <a:t>DaPPA’s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implementation of 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vector dot product operation</a:t>
            </a:r>
          </a:p>
        </p:txBody>
      </p:sp>
      <p:sp>
        <p:nvSpPr>
          <p:cNvPr id="6" name="Rectangle 5">
            <a:extLst>
              <a:ext uri="{FF2B5EF4-FFF2-40B4-BE49-F238E27FC236}">
                <a16:creationId xmlns:a16="http://schemas.microsoft.com/office/drawing/2014/main" id="{8F56C6CD-4EE6-69BA-1C79-08AEE5AAAFFE}"/>
              </a:ext>
            </a:extLst>
          </p:cNvPr>
          <p:cNvSpPr/>
          <p:nvPr/>
        </p:nvSpPr>
        <p:spPr>
          <a:xfrm>
            <a:off x="7225747" y="2506051"/>
            <a:ext cx="1749645"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05483031-09B2-01E1-E881-F5EB069FA56F}"/>
              </a:ext>
            </a:extLst>
          </p:cNvPr>
          <p:cNvSpPr/>
          <p:nvPr/>
        </p:nvSpPr>
        <p:spPr>
          <a:xfrm>
            <a:off x="1043608" y="3995530"/>
            <a:ext cx="7931785"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859E1D47-3192-3871-BB38-F884391E7682}"/>
              </a:ext>
            </a:extLst>
          </p:cNvPr>
          <p:cNvSpPr/>
          <p:nvPr/>
        </p:nvSpPr>
        <p:spPr>
          <a:xfrm>
            <a:off x="1196008" y="3756991"/>
            <a:ext cx="7931785" cy="2193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Rounded Rectangle 2">
            <a:extLst>
              <a:ext uri="{FF2B5EF4-FFF2-40B4-BE49-F238E27FC236}">
                <a16:creationId xmlns:a16="http://schemas.microsoft.com/office/drawing/2014/main" id="{F048281E-B67A-C2C3-D59E-23F70F08E225}"/>
              </a:ext>
            </a:extLst>
          </p:cNvPr>
          <p:cNvSpPr/>
          <p:nvPr/>
        </p:nvSpPr>
        <p:spPr>
          <a:xfrm>
            <a:off x="178544" y="2748170"/>
            <a:ext cx="6043352" cy="1008821"/>
          </a:xfrm>
          <a:prstGeom prst="roundRect">
            <a:avLst>
              <a:gd name="adj" fmla="val 10513"/>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920644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Putting All Together</a:t>
            </a:r>
          </a:p>
        </p:txBody>
      </p:sp>
      <p:pic>
        <p:nvPicPr>
          <p:cNvPr id="2" name="Picture 1">
            <a:extLst>
              <a:ext uri="{FF2B5EF4-FFF2-40B4-BE49-F238E27FC236}">
                <a16:creationId xmlns:a16="http://schemas.microsoft.com/office/drawing/2014/main" id="{9AD2D256-2757-633D-2C05-FB57EB89CD28}"/>
              </a:ext>
            </a:extLst>
          </p:cNvPr>
          <p:cNvPicPr>
            <a:picLocks noChangeAspect="1"/>
          </p:cNvPicPr>
          <p:nvPr/>
        </p:nvPicPr>
        <p:blipFill>
          <a:blip r:embed="rId3"/>
          <a:stretch>
            <a:fillRect/>
          </a:stretch>
        </p:blipFill>
        <p:spPr>
          <a:xfrm>
            <a:off x="168606" y="2506051"/>
            <a:ext cx="8806789" cy="3144106"/>
          </a:xfrm>
          <a:prstGeom prst="rect">
            <a:avLst/>
          </a:prstGeom>
        </p:spPr>
      </p:pic>
      <p:sp>
        <p:nvSpPr>
          <p:cNvPr id="5" name="TextBox 4">
            <a:extLst>
              <a:ext uri="{FF2B5EF4-FFF2-40B4-BE49-F238E27FC236}">
                <a16:creationId xmlns:a16="http://schemas.microsoft.com/office/drawing/2014/main" id="{61A0DCF7-D79B-1276-AE30-90D665AC072E}"/>
              </a:ext>
            </a:extLst>
          </p:cNvPr>
          <p:cNvSpPr txBox="1"/>
          <p:nvPr/>
        </p:nvSpPr>
        <p:spPr>
          <a:xfrm>
            <a:off x="0" y="1374944"/>
            <a:ext cx="914400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Example of </a:t>
            </a:r>
            <a:r>
              <a:rPr kumimoji="0" lang="en-US" sz="2400" b="0" i="0" u="none" strike="noStrike" kern="1200" cap="none" spc="0" normalizeH="0" baseline="0" noProof="0" dirty="0" err="1">
                <a:ln>
                  <a:noFill/>
                </a:ln>
                <a:solidFill>
                  <a:srgbClr val="000000"/>
                </a:solidFill>
                <a:effectLst/>
                <a:uLnTx/>
                <a:uFillTx/>
                <a:latin typeface="Avenir Next" panose="020B0503020202020204" pitchFamily="34" charset="0"/>
                <a:ea typeface="+mn-ea"/>
                <a:cs typeface="+mn-cs"/>
              </a:rPr>
              <a:t>DaPPA’s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implementation of 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vector dot product operation</a:t>
            </a:r>
          </a:p>
        </p:txBody>
      </p:sp>
      <p:sp>
        <p:nvSpPr>
          <p:cNvPr id="6" name="Rectangle 5">
            <a:extLst>
              <a:ext uri="{FF2B5EF4-FFF2-40B4-BE49-F238E27FC236}">
                <a16:creationId xmlns:a16="http://schemas.microsoft.com/office/drawing/2014/main" id="{8F56C6CD-4EE6-69BA-1C79-08AEE5AAAFFE}"/>
              </a:ext>
            </a:extLst>
          </p:cNvPr>
          <p:cNvSpPr/>
          <p:nvPr/>
        </p:nvSpPr>
        <p:spPr>
          <a:xfrm>
            <a:off x="7225747" y="2506051"/>
            <a:ext cx="1749645"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05483031-09B2-01E1-E881-F5EB069FA56F}"/>
              </a:ext>
            </a:extLst>
          </p:cNvPr>
          <p:cNvSpPr/>
          <p:nvPr/>
        </p:nvSpPr>
        <p:spPr>
          <a:xfrm>
            <a:off x="4721087" y="3995530"/>
            <a:ext cx="4254306"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859E1D47-3192-3871-BB38-F884391E7682}"/>
              </a:ext>
            </a:extLst>
          </p:cNvPr>
          <p:cNvSpPr/>
          <p:nvPr/>
        </p:nvSpPr>
        <p:spPr>
          <a:xfrm>
            <a:off x="4532244" y="3756991"/>
            <a:ext cx="4555792" cy="2193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Rounded Rectangle 2">
            <a:extLst>
              <a:ext uri="{FF2B5EF4-FFF2-40B4-BE49-F238E27FC236}">
                <a16:creationId xmlns:a16="http://schemas.microsoft.com/office/drawing/2014/main" id="{92212A8C-2606-5B56-9A9A-FECF4F5E52E7}"/>
              </a:ext>
            </a:extLst>
          </p:cNvPr>
          <p:cNvSpPr/>
          <p:nvPr/>
        </p:nvSpPr>
        <p:spPr>
          <a:xfrm>
            <a:off x="1272209" y="4017833"/>
            <a:ext cx="3250094" cy="1401660"/>
          </a:xfrm>
          <a:prstGeom prst="roundRect">
            <a:avLst>
              <a:gd name="adj" fmla="val 10513"/>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6881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Putting All Together</a:t>
            </a:r>
          </a:p>
        </p:txBody>
      </p:sp>
      <p:pic>
        <p:nvPicPr>
          <p:cNvPr id="2" name="Picture 1">
            <a:extLst>
              <a:ext uri="{FF2B5EF4-FFF2-40B4-BE49-F238E27FC236}">
                <a16:creationId xmlns:a16="http://schemas.microsoft.com/office/drawing/2014/main" id="{9AD2D256-2757-633D-2C05-FB57EB89CD28}"/>
              </a:ext>
            </a:extLst>
          </p:cNvPr>
          <p:cNvPicPr>
            <a:picLocks noChangeAspect="1"/>
          </p:cNvPicPr>
          <p:nvPr/>
        </p:nvPicPr>
        <p:blipFill>
          <a:blip r:embed="rId3"/>
          <a:stretch>
            <a:fillRect/>
          </a:stretch>
        </p:blipFill>
        <p:spPr>
          <a:xfrm>
            <a:off x="168606" y="2506051"/>
            <a:ext cx="8806789" cy="3144106"/>
          </a:xfrm>
          <a:prstGeom prst="rect">
            <a:avLst/>
          </a:prstGeom>
        </p:spPr>
      </p:pic>
      <p:sp>
        <p:nvSpPr>
          <p:cNvPr id="5" name="TextBox 4">
            <a:extLst>
              <a:ext uri="{FF2B5EF4-FFF2-40B4-BE49-F238E27FC236}">
                <a16:creationId xmlns:a16="http://schemas.microsoft.com/office/drawing/2014/main" id="{61A0DCF7-D79B-1276-AE30-90D665AC072E}"/>
              </a:ext>
            </a:extLst>
          </p:cNvPr>
          <p:cNvSpPr txBox="1"/>
          <p:nvPr/>
        </p:nvSpPr>
        <p:spPr>
          <a:xfrm>
            <a:off x="0" y="1374944"/>
            <a:ext cx="914400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Example of </a:t>
            </a:r>
            <a:r>
              <a:rPr kumimoji="0" lang="en-US" sz="2400" b="0" i="0" u="none" strike="noStrike" kern="1200" cap="none" spc="0" normalizeH="0" baseline="0" noProof="0" dirty="0" err="1">
                <a:ln>
                  <a:noFill/>
                </a:ln>
                <a:solidFill>
                  <a:srgbClr val="000000"/>
                </a:solidFill>
                <a:effectLst/>
                <a:uLnTx/>
                <a:uFillTx/>
                <a:latin typeface="Avenir Next" panose="020B0503020202020204" pitchFamily="34" charset="0"/>
                <a:ea typeface="+mn-ea"/>
                <a:cs typeface="+mn-cs"/>
              </a:rPr>
              <a:t>DaPPA’s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implementation of 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vector dot product operation</a:t>
            </a:r>
          </a:p>
        </p:txBody>
      </p:sp>
      <p:sp>
        <p:nvSpPr>
          <p:cNvPr id="3" name="Rounded Rectangle 2">
            <a:extLst>
              <a:ext uri="{FF2B5EF4-FFF2-40B4-BE49-F238E27FC236}">
                <a16:creationId xmlns:a16="http://schemas.microsoft.com/office/drawing/2014/main" id="{B0331B01-7F4E-C30A-7F70-4AE77A663BD2}"/>
              </a:ext>
            </a:extLst>
          </p:cNvPr>
          <p:cNvSpPr/>
          <p:nvPr/>
        </p:nvSpPr>
        <p:spPr>
          <a:xfrm>
            <a:off x="4740605" y="4068165"/>
            <a:ext cx="3031795" cy="1318844"/>
          </a:xfrm>
          <a:prstGeom prst="roundRect">
            <a:avLst>
              <a:gd name="adj" fmla="val 10513"/>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607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Need to Revisit the Entire Stack</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5" name="Text Box 17"/>
          <p:cNvSpPr txBox="1">
            <a:spLocks noChangeArrowheads="1"/>
          </p:cNvSpPr>
          <p:nvPr/>
        </p:nvSpPr>
        <p:spPr bwMode="auto">
          <a:xfrm>
            <a:off x="3501600" y="3906838"/>
            <a:ext cx="2041525" cy="368300"/>
          </a:xfrm>
          <a:prstGeom prst="rect">
            <a:avLst/>
          </a:prstGeom>
          <a:solidFill>
            <a:srgbClr val="00FF00"/>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charset="0"/>
                <a:ea typeface="ＭＳ Ｐゴシック" charset="0"/>
              </a:rPr>
              <a:t>Micro-architecture</a:t>
            </a:r>
          </a:p>
        </p:txBody>
      </p:sp>
      <p:sp>
        <p:nvSpPr>
          <p:cNvPr id="6" name="Text Box 18"/>
          <p:cNvSpPr txBox="1">
            <a:spLocks noChangeAspect="1" noChangeArrowheads="1"/>
          </p:cNvSpPr>
          <p:nvPr/>
        </p:nvSpPr>
        <p:spPr bwMode="auto">
          <a:xfrm>
            <a:off x="3501600" y="3535363"/>
            <a:ext cx="2041525" cy="366712"/>
          </a:xfrm>
          <a:prstGeom prst="rect">
            <a:avLst/>
          </a:prstGeom>
          <a:solidFill>
            <a:srgbClr val="FFFF00"/>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charset="0"/>
                <a:ea typeface="ＭＳ Ｐゴシック" charset="0"/>
              </a:rPr>
              <a:t>SW/HW Interface</a:t>
            </a:r>
          </a:p>
        </p:txBody>
      </p:sp>
      <p:sp>
        <p:nvSpPr>
          <p:cNvPr id="7" name="Text Box 19"/>
          <p:cNvSpPr txBox="1">
            <a:spLocks noChangeAspect="1" noChangeArrowheads="1"/>
          </p:cNvSpPr>
          <p:nvPr/>
        </p:nvSpPr>
        <p:spPr bwMode="auto">
          <a:xfrm>
            <a:off x="3498425" y="2871044"/>
            <a:ext cx="2043113" cy="368300"/>
          </a:xfrm>
          <a:prstGeom prst="rect">
            <a:avLst/>
          </a:prstGeom>
          <a:solidFill>
            <a:srgbClr val="00FFFF"/>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rPr>
              <a:t>Program/Language</a:t>
            </a:r>
          </a:p>
        </p:txBody>
      </p:sp>
      <p:sp>
        <p:nvSpPr>
          <p:cNvPr id="8" name="Text Box 20"/>
          <p:cNvSpPr txBox="1">
            <a:spLocks noChangeAspect="1" noChangeArrowheads="1"/>
          </p:cNvSpPr>
          <p:nvPr/>
        </p:nvSpPr>
        <p:spPr bwMode="auto">
          <a:xfrm>
            <a:off x="3498425" y="2499569"/>
            <a:ext cx="2043113" cy="368300"/>
          </a:xfrm>
          <a:prstGeom prst="rect">
            <a:avLst/>
          </a:prstGeom>
          <a:solidFill>
            <a:srgbClr val="00FFFF"/>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rPr>
              <a:t>Algorithm</a:t>
            </a:r>
          </a:p>
        </p:txBody>
      </p:sp>
      <p:sp>
        <p:nvSpPr>
          <p:cNvPr id="9" name="Text Box 21"/>
          <p:cNvSpPr txBox="1">
            <a:spLocks noChangeAspect="1" noChangeArrowheads="1"/>
          </p:cNvSpPr>
          <p:nvPr/>
        </p:nvSpPr>
        <p:spPr bwMode="auto">
          <a:xfrm>
            <a:off x="3498425" y="2132856"/>
            <a:ext cx="2043113" cy="366713"/>
          </a:xfrm>
          <a:prstGeom prst="rect">
            <a:avLst/>
          </a:prstGeom>
          <a:solidFill>
            <a:srgbClr val="00FFFF"/>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rPr>
              <a:t>Problem</a:t>
            </a:r>
          </a:p>
        </p:txBody>
      </p:sp>
      <p:sp>
        <p:nvSpPr>
          <p:cNvPr id="10" name="Text Box 22"/>
          <p:cNvSpPr txBox="1">
            <a:spLocks noChangeAspect="1" noChangeArrowheads="1"/>
          </p:cNvSpPr>
          <p:nvPr/>
        </p:nvSpPr>
        <p:spPr bwMode="auto">
          <a:xfrm>
            <a:off x="3501600" y="4279900"/>
            <a:ext cx="2039938" cy="373063"/>
          </a:xfrm>
          <a:prstGeom prst="rect">
            <a:avLst/>
          </a:prstGeom>
          <a:solidFill>
            <a:srgbClr val="00FF00"/>
          </a:solidFill>
          <a:ln w="9525">
            <a:solidFill>
              <a:schemeClr val="tx1"/>
            </a:solidFill>
            <a:miter lim="800000"/>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000000"/>
                </a:solidFill>
                <a:effectLst/>
                <a:uLnTx/>
                <a:uFillTx/>
                <a:latin typeface="Tahoma" pitchFamily="34" charset="0"/>
                <a:ea typeface="+mn-ea"/>
                <a:cs typeface="Arial" charset="0"/>
              </a:rPr>
              <a:t>Logic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50" b="0"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sp>
        <p:nvSpPr>
          <p:cNvPr id="11" name="Text Box 23"/>
          <p:cNvSpPr txBox="1">
            <a:spLocks noChangeAspect="1" noChangeArrowheads="1"/>
          </p:cNvSpPr>
          <p:nvPr/>
        </p:nvSpPr>
        <p:spPr bwMode="auto">
          <a:xfrm>
            <a:off x="3501600" y="4651375"/>
            <a:ext cx="2041525" cy="368300"/>
          </a:xfrm>
          <a:prstGeom prst="rect">
            <a:avLst/>
          </a:prstGeom>
          <a:solidFill>
            <a:srgbClr val="00FF00"/>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rPr>
              <a:t>Devices</a:t>
            </a:r>
          </a:p>
        </p:txBody>
      </p:sp>
      <p:sp>
        <p:nvSpPr>
          <p:cNvPr id="12" name="Text Box 24"/>
          <p:cNvSpPr txBox="1">
            <a:spLocks noChangeAspect="1" noChangeArrowheads="1"/>
          </p:cNvSpPr>
          <p:nvPr/>
        </p:nvSpPr>
        <p:spPr bwMode="auto">
          <a:xfrm>
            <a:off x="3501600" y="3212976"/>
            <a:ext cx="2041525" cy="327322"/>
          </a:xfrm>
          <a:prstGeom prst="rect">
            <a:avLst/>
          </a:prstGeom>
          <a:solidFill>
            <a:srgbClr val="35F6FF"/>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charset="0"/>
                <a:ea typeface="ＭＳ Ｐゴシック" charset="0"/>
              </a:rPr>
              <a:t>System Software</a:t>
            </a:r>
          </a:p>
        </p:txBody>
      </p:sp>
      <p:sp>
        <p:nvSpPr>
          <p:cNvPr id="13" name="Text Box 23"/>
          <p:cNvSpPr txBox="1">
            <a:spLocks noChangeAspect="1" noChangeArrowheads="1"/>
          </p:cNvSpPr>
          <p:nvPr/>
        </p:nvSpPr>
        <p:spPr bwMode="auto">
          <a:xfrm>
            <a:off x="3503188" y="5006975"/>
            <a:ext cx="2043112" cy="366713"/>
          </a:xfrm>
          <a:prstGeom prst="rect">
            <a:avLst/>
          </a:prstGeom>
          <a:solidFill>
            <a:srgbClr val="00FF00"/>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rPr>
              <a:t>Electrons</a:t>
            </a:r>
          </a:p>
        </p:txBody>
      </p:sp>
      <p:sp>
        <p:nvSpPr>
          <p:cNvPr id="14" name="Rounded Rectangle 13"/>
          <p:cNvSpPr>
            <a:spLocks noChangeArrowheads="1"/>
          </p:cNvSpPr>
          <p:nvPr/>
        </p:nvSpPr>
        <p:spPr bwMode="auto">
          <a:xfrm rot="5400000">
            <a:off x="3392996" y="2610036"/>
            <a:ext cx="2232248" cy="2286000"/>
          </a:xfrm>
          <a:prstGeom prst="roundRect">
            <a:avLst>
              <a:gd name="adj" fmla="val 16667"/>
            </a:avLst>
          </a:prstGeom>
          <a:noFill/>
          <a:ln w="444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Tahoma"/>
              <a:ea typeface="+mn-ea"/>
              <a:cs typeface="+mn-cs"/>
            </a:endParaRPr>
          </a:p>
        </p:txBody>
      </p:sp>
      <p:sp>
        <p:nvSpPr>
          <p:cNvPr id="15" name="TextBox 14">
            <a:extLst>
              <a:ext uri="{FF2B5EF4-FFF2-40B4-BE49-F238E27FC236}">
                <a16:creationId xmlns:a16="http://schemas.microsoft.com/office/drawing/2014/main" id="{96A6595C-436B-B546-8CE9-DFF850FBB246}"/>
              </a:ext>
            </a:extLst>
          </p:cNvPr>
          <p:cNvSpPr txBox="1"/>
          <p:nvPr/>
        </p:nvSpPr>
        <p:spPr>
          <a:xfrm>
            <a:off x="2195736" y="5805264"/>
            <a:ext cx="4793300" cy="461665"/>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0" cap="none" spc="0" normalizeH="0" baseline="0" noProof="0" dirty="0">
                <a:ln>
                  <a:noFill/>
                </a:ln>
                <a:solidFill>
                  <a:srgbClr val="FF0000"/>
                </a:solidFill>
                <a:effectLst/>
                <a:uLnTx/>
                <a:uFillTx/>
                <a:latin typeface="Tahoma"/>
                <a:ea typeface="+mn-ea"/>
                <a:cs typeface="+mn-cs"/>
              </a:rPr>
              <a:t>We can get there step by step</a:t>
            </a:r>
            <a:endParaRPr kumimoji="0" lang="ko-KR" altLang="en-US" sz="2400" b="1" i="0" u="none" strike="noStrike" kern="0" cap="none" spc="0" normalizeH="0" baseline="0" noProof="0" dirty="0">
              <a:ln>
                <a:noFill/>
              </a:ln>
              <a:solidFill>
                <a:srgbClr val="FF0000"/>
              </a:solidFill>
              <a:effectLst/>
              <a:uLnTx/>
              <a:uFillTx/>
              <a:latin typeface="Tahoma"/>
              <a:ea typeface="+mn-ea"/>
              <a:cs typeface="+mn-cs"/>
            </a:endParaRPr>
          </a:p>
        </p:txBody>
      </p:sp>
    </p:spTree>
    <p:extLst>
      <p:ext uri="{BB962C8B-B14F-4D97-AF65-F5344CB8AC3E}">
        <p14:creationId xmlns:p14="http://schemas.microsoft.com/office/powerpoint/2010/main" val="371797030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35BAD4-A5FB-2EAF-7924-27AF69F389FD}"/>
              </a:ext>
            </a:extLst>
          </p:cNvPr>
          <p:cNvSpPr>
            <a:spLocks noGrp="1"/>
          </p:cNvSpPr>
          <p:nvPr>
            <p:ph idx="1"/>
          </p:nvPr>
        </p:nvSpPr>
        <p:spPr>
          <a:xfrm>
            <a:off x="169011" y="1231679"/>
            <a:ext cx="8894602" cy="4869089"/>
          </a:xfrm>
        </p:spPr>
        <p:txBody>
          <a:bodyPr>
            <a:normAutofit/>
          </a:bodyPr>
          <a:lstStyle/>
          <a:p>
            <a:pPr>
              <a:lnSpc>
                <a:spcPct val="140000"/>
              </a:lnSpc>
              <a:spcBef>
                <a:spcPts val="600"/>
              </a:spcBef>
            </a:pPr>
            <a:r>
              <a:rPr lang="en-US" sz="2400" b="1" dirty="0">
                <a:solidFill>
                  <a:srgbClr val="D5712F"/>
                </a:solidFill>
                <a:latin typeface="Avenir Next" panose="020B0503020202020204" pitchFamily="34" charset="0"/>
              </a:rPr>
              <a:t>Evaluation Setup </a:t>
            </a:r>
          </a:p>
          <a:p>
            <a:pPr lvl="1">
              <a:lnSpc>
                <a:spcPct val="120000"/>
              </a:lnSpc>
              <a:spcBef>
                <a:spcPts val="0"/>
              </a:spcBef>
            </a:pPr>
            <a:r>
              <a:rPr lang="en-US" sz="2000" b="1" dirty="0">
                <a:solidFill>
                  <a:srgbClr val="D5712F"/>
                </a:solidFill>
                <a:latin typeface="Avenir Next" panose="020B0503020202020204" pitchFamily="34" charset="0"/>
              </a:rPr>
              <a:t>Host CPU: </a:t>
            </a:r>
            <a:r>
              <a:rPr lang="en-US" sz="2000" dirty="0">
                <a:solidFill>
                  <a:srgbClr val="D5712F"/>
                </a:solidFill>
                <a:latin typeface="Avenir Next" panose="020B0503020202020204" pitchFamily="34" charset="0"/>
              </a:rPr>
              <a:t>2-socket Intel® Xeon Silver 4110 CPU </a:t>
            </a:r>
          </a:p>
          <a:p>
            <a:pPr lvl="1">
              <a:lnSpc>
                <a:spcPct val="120000"/>
              </a:lnSpc>
              <a:spcBef>
                <a:spcPts val="0"/>
              </a:spcBef>
            </a:pPr>
            <a:r>
              <a:rPr lang="en-US" sz="2000" b="1" dirty="0">
                <a:solidFill>
                  <a:srgbClr val="D5712F"/>
                </a:solidFill>
                <a:latin typeface="Avenir Next" panose="020B0503020202020204" pitchFamily="34" charset="0"/>
              </a:rPr>
              <a:t>PIM Cores: </a:t>
            </a:r>
            <a:r>
              <a:rPr lang="en-US" sz="2000" dirty="0">
                <a:solidFill>
                  <a:srgbClr val="D5712F"/>
                </a:solidFill>
                <a:latin typeface="Avenir Next" panose="020B0503020202020204" pitchFamily="34" charset="0"/>
              </a:rPr>
              <a:t>20 UPMEM PIM DIMMs (160 GB PIM memory)</a:t>
            </a:r>
          </a:p>
          <a:p>
            <a:pPr lvl="1">
              <a:lnSpc>
                <a:spcPct val="120000"/>
              </a:lnSpc>
              <a:spcBef>
                <a:spcPts val="0"/>
              </a:spcBef>
            </a:pPr>
            <a:r>
              <a:rPr lang="en-US" sz="2000" b="1" dirty="0">
                <a:solidFill>
                  <a:srgbClr val="D5712F"/>
                </a:solidFill>
                <a:latin typeface="Avenir Next" panose="020B0503020202020204" pitchFamily="34" charset="0"/>
              </a:rPr>
              <a:t>2560 DPUs</a:t>
            </a:r>
            <a:r>
              <a:rPr lang="en-US" sz="2000" dirty="0">
                <a:solidFill>
                  <a:srgbClr val="D5712F"/>
                </a:solidFill>
                <a:latin typeface="Avenir Next" panose="020B0503020202020204" pitchFamily="34" charset="0"/>
              </a:rPr>
              <a:t> in total</a:t>
            </a:r>
            <a:br>
              <a:rPr lang="en-US" sz="2000" dirty="0">
                <a:solidFill>
                  <a:srgbClr val="D5712F"/>
                </a:solidFill>
                <a:latin typeface="Avenir Next" panose="020B0503020202020204" pitchFamily="34" charset="0"/>
              </a:rPr>
            </a:br>
            <a:endParaRPr lang="en-US" sz="2000" dirty="0">
              <a:solidFill>
                <a:srgbClr val="D5712F"/>
              </a:solidFill>
              <a:latin typeface="Avenir Next" panose="020B0503020202020204" pitchFamily="34" charset="0"/>
            </a:endParaRP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accent4"/>
                </a:solidFill>
                <a:effectLst/>
                <a:uLnTx/>
                <a:uFillTx/>
                <a:latin typeface="Avenir Next" panose="020B0503020202020204" pitchFamily="34" charset="0"/>
              </a:rPr>
              <a:t>Workloads: </a:t>
            </a:r>
            <a:r>
              <a:rPr kumimoji="0" lang="en-US" sz="2400" i="0" u="none" strike="noStrike" kern="1200" cap="none" spc="0" normalizeH="0" baseline="0" noProof="0" dirty="0">
                <a:ln>
                  <a:noFill/>
                </a:ln>
                <a:solidFill>
                  <a:schemeClr val="accent4"/>
                </a:solidFill>
                <a:effectLst/>
                <a:uLnTx/>
                <a:uFillTx/>
                <a:latin typeface="Avenir Next" panose="020B0503020202020204" pitchFamily="34" charset="0"/>
              </a:rPr>
              <a:t>6 workloads from the PrIM benchmark</a:t>
            </a:r>
            <a:r>
              <a:rPr kumimoji="0" lang="en-US" sz="2400" i="0" u="none" strike="noStrike" kern="1200" cap="none" spc="0" normalizeH="0" noProof="0" dirty="0">
                <a:ln>
                  <a:noFill/>
                </a:ln>
                <a:solidFill>
                  <a:schemeClr val="accent4"/>
                </a:solidFill>
                <a:effectLst/>
                <a:uLnTx/>
                <a:uFillTx/>
                <a:latin typeface="Avenir Next" panose="020B0503020202020204" pitchFamily="34" charset="0"/>
              </a:rPr>
              <a:t> suite</a:t>
            </a:r>
          </a:p>
          <a:p>
            <a:pPr lvl="1">
              <a:lnSpc>
                <a:spcPct val="100000"/>
              </a:lnSpc>
              <a:spcBef>
                <a:spcPts val="600"/>
              </a:spcBef>
              <a:defRPr/>
            </a:pPr>
            <a:r>
              <a:rPr lang="en-US" sz="2000" baseline="0" dirty="0">
                <a:solidFill>
                  <a:schemeClr val="accent4"/>
                </a:solidFill>
                <a:latin typeface="Avenir Next" panose="020B0503020202020204" pitchFamily="34" charset="0"/>
              </a:rPr>
              <a:t>Vector addition (</a:t>
            </a:r>
            <a:r>
              <a:rPr lang="en-US" sz="2000" b="1" baseline="0" dirty="0">
                <a:solidFill>
                  <a:schemeClr val="accent4"/>
                </a:solidFill>
                <a:latin typeface="Avenir Next" panose="020B0503020202020204" pitchFamily="34" charset="0"/>
              </a:rPr>
              <a:t>VA</a:t>
            </a:r>
            <a:r>
              <a:rPr lang="en-US" sz="2000" baseline="0" dirty="0">
                <a:solidFill>
                  <a:schemeClr val="accent4"/>
                </a:solidFill>
                <a:latin typeface="Avenir Next" panose="020B0503020202020204" pitchFamily="34" charset="0"/>
              </a:rPr>
              <a:t>); </a:t>
            </a:r>
            <a:r>
              <a:rPr lang="en-US" sz="2000" dirty="0">
                <a:solidFill>
                  <a:schemeClr val="accent4"/>
                </a:solidFill>
                <a:latin typeface="Avenir Next" panose="020B0503020202020204" pitchFamily="34" charset="0"/>
              </a:rPr>
              <a:t>S</a:t>
            </a:r>
            <a:r>
              <a:rPr lang="en-US" sz="2000" baseline="0" dirty="0">
                <a:solidFill>
                  <a:schemeClr val="accent4"/>
                </a:solidFill>
                <a:latin typeface="Avenir Next" panose="020B0503020202020204" pitchFamily="34" charset="0"/>
              </a:rPr>
              <a:t>elect (</a:t>
            </a:r>
            <a:r>
              <a:rPr lang="en-US" sz="2000" b="1" baseline="0" dirty="0">
                <a:solidFill>
                  <a:schemeClr val="accent4"/>
                </a:solidFill>
                <a:latin typeface="Avenir Next" panose="020B0503020202020204" pitchFamily="34" charset="0"/>
              </a:rPr>
              <a:t>SEL</a:t>
            </a:r>
            <a:r>
              <a:rPr lang="en-US" sz="2000" baseline="0" dirty="0">
                <a:solidFill>
                  <a:schemeClr val="accent4"/>
                </a:solidFill>
                <a:latin typeface="Avenir Next" panose="020B0503020202020204" pitchFamily="34" charset="0"/>
              </a:rPr>
              <a:t>); Unique (</a:t>
            </a:r>
            <a:r>
              <a:rPr lang="en-US" sz="2000" b="1" baseline="0" dirty="0">
                <a:solidFill>
                  <a:schemeClr val="accent4"/>
                </a:solidFill>
                <a:latin typeface="Avenir Next" panose="020B0503020202020204" pitchFamily="34" charset="0"/>
              </a:rPr>
              <a:t>UNI</a:t>
            </a:r>
            <a:r>
              <a:rPr lang="en-US" sz="2000" baseline="0" dirty="0">
                <a:solidFill>
                  <a:schemeClr val="accent4"/>
                </a:solidFill>
                <a:latin typeface="Avenir Next" panose="020B0503020202020204" pitchFamily="34" charset="0"/>
              </a:rPr>
              <a:t>); </a:t>
            </a:r>
            <a:r>
              <a:rPr lang="en-US" sz="2000" dirty="0">
                <a:solidFill>
                  <a:schemeClr val="accent4"/>
                </a:solidFill>
                <a:latin typeface="Avenir Next" panose="020B0503020202020204" pitchFamily="34" charset="0"/>
              </a:rPr>
              <a:t>Reduce (</a:t>
            </a:r>
            <a:r>
              <a:rPr lang="en-US" sz="2000" b="1" dirty="0">
                <a:solidFill>
                  <a:schemeClr val="accent4"/>
                </a:solidFill>
                <a:latin typeface="Avenir Next" panose="020B0503020202020204" pitchFamily="34" charset="0"/>
              </a:rPr>
              <a:t>RED</a:t>
            </a:r>
            <a:r>
              <a:rPr lang="en-US" sz="2000" dirty="0">
                <a:solidFill>
                  <a:schemeClr val="accent4"/>
                </a:solidFill>
                <a:latin typeface="Avenir Next" panose="020B0503020202020204" pitchFamily="34" charset="0"/>
              </a:rPr>
              <a:t>)</a:t>
            </a:r>
            <a:r>
              <a:rPr lang="en-US" sz="2000" dirty="0">
                <a:solidFill>
                  <a:schemeClr val="accent4"/>
                </a:solidFill>
              </a:rPr>
              <a:t>; </a:t>
            </a:r>
            <a:r>
              <a:rPr lang="en-US" sz="2000" dirty="0">
                <a:solidFill>
                  <a:schemeClr val="accent4"/>
                </a:solidFill>
                <a:latin typeface="Avenir Next" panose="020B0503020202020204" pitchFamily="34" charset="0"/>
              </a:rPr>
              <a:t>General matrix-vector multiply (</a:t>
            </a:r>
            <a:r>
              <a:rPr lang="en-US" sz="2000" b="1" baseline="0" dirty="0">
                <a:solidFill>
                  <a:schemeClr val="accent4"/>
                </a:solidFill>
                <a:latin typeface="Avenir Next" panose="020B0503020202020204" pitchFamily="34" charset="0"/>
              </a:rPr>
              <a:t>GEMV</a:t>
            </a:r>
            <a:r>
              <a:rPr lang="en-US" sz="2000" baseline="0" dirty="0">
                <a:solidFill>
                  <a:schemeClr val="accent4"/>
                </a:solidFill>
                <a:latin typeface="Avenir Next" panose="020B0503020202020204" pitchFamily="34" charset="0"/>
              </a:rPr>
              <a:t>); </a:t>
            </a:r>
            <a:r>
              <a:rPr lang="en-US" sz="2000" dirty="0">
                <a:solidFill>
                  <a:schemeClr val="accent4"/>
                </a:solidFill>
                <a:latin typeface="Avenir Next" panose="020B0503020202020204" pitchFamily="34" charset="0"/>
              </a:rPr>
              <a:t>Histogram small (</a:t>
            </a:r>
            <a:r>
              <a:rPr lang="en-US" sz="2000" b="1" dirty="0">
                <a:solidFill>
                  <a:schemeClr val="accent4"/>
                </a:solidFill>
                <a:latin typeface="Avenir Next" panose="020B0503020202020204" pitchFamily="34" charset="0"/>
              </a:rPr>
              <a:t>HST-S</a:t>
            </a:r>
            <a:r>
              <a:rPr lang="en-US" sz="2000" dirty="0">
                <a:solidFill>
                  <a:schemeClr val="accent4"/>
                </a:solidFill>
                <a:latin typeface="Avenir Next" panose="020B0503020202020204" pitchFamily="34" charset="0"/>
              </a:rPr>
              <a:t>)</a:t>
            </a:r>
            <a:br>
              <a:rPr lang="en-US" sz="2000" dirty="0">
                <a:solidFill>
                  <a:schemeClr val="accent4"/>
                </a:solidFill>
                <a:latin typeface="Avenir Next" panose="020B0503020202020204" pitchFamily="34" charset="0"/>
              </a:rPr>
            </a:br>
            <a:endParaRPr lang="en-US" sz="2000" dirty="0">
              <a:solidFill>
                <a:schemeClr val="accent4"/>
              </a:solidFill>
              <a:latin typeface="Avenir Next" panose="020B0503020202020204" pitchFamily="34" charset="0"/>
            </a:endParaRPr>
          </a:p>
          <a:p>
            <a:pPr>
              <a:lnSpc>
                <a:spcPct val="100000"/>
              </a:lnSpc>
              <a:spcBef>
                <a:spcPts val="600"/>
              </a:spcBef>
              <a:defRPr/>
            </a:pPr>
            <a:r>
              <a:rPr lang="en-US" sz="2400" b="1" dirty="0">
                <a:solidFill>
                  <a:schemeClr val="accent5"/>
                </a:solidFill>
              </a:rPr>
              <a:t>Metrics</a:t>
            </a:r>
            <a:endParaRPr lang="en-US" sz="2400" b="1" dirty="0">
              <a:solidFill>
                <a:schemeClr val="accent5"/>
              </a:solidFill>
              <a:latin typeface="Avenir Next" panose="020B0503020202020204" pitchFamily="34" charset="0"/>
            </a:endParaRPr>
          </a:p>
          <a:p>
            <a:pPr lvl="1"/>
            <a:r>
              <a:rPr lang="en-US" sz="2000" b="1" dirty="0">
                <a:solidFill>
                  <a:schemeClr val="accent5"/>
                </a:solidFill>
              </a:rPr>
              <a:t>End-to-end execution time </a:t>
            </a:r>
            <a:r>
              <a:rPr lang="en-US" sz="2000" dirty="0">
                <a:solidFill>
                  <a:schemeClr val="accent5"/>
                </a:solidFill>
              </a:rPr>
              <a:t>(average of 10 runs)</a:t>
            </a:r>
          </a:p>
          <a:p>
            <a:pPr lvl="1"/>
            <a:r>
              <a:rPr lang="en-US" sz="2000" b="1" dirty="0">
                <a:solidFill>
                  <a:schemeClr val="accent5"/>
                </a:solidFill>
              </a:rPr>
              <a:t>Programming complexity </a:t>
            </a:r>
            <a:r>
              <a:rPr lang="en-US" sz="2000" dirty="0">
                <a:solidFill>
                  <a:schemeClr val="accent5"/>
                </a:solidFill>
              </a:rPr>
              <a:t>(in lines of code)</a:t>
            </a:r>
          </a:p>
        </p:txBody>
      </p:sp>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Evaluation:  </a:t>
            </a:r>
            <a:br>
              <a:rPr lang="en-US" sz="3600" dirty="0"/>
            </a:br>
            <a:r>
              <a:rPr lang="en-US" sz="2800" dirty="0"/>
              <a:t>Methodology Overview</a:t>
            </a:r>
          </a:p>
        </p:txBody>
      </p:sp>
    </p:spTree>
    <p:extLst>
      <p:ext uri="{BB962C8B-B14F-4D97-AF65-F5344CB8AC3E}">
        <p14:creationId xmlns:p14="http://schemas.microsoft.com/office/powerpoint/2010/main" val="289298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Evaluation:  </a:t>
            </a:r>
            <a:br>
              <a:rPr lang="en-US" sz="3600" dirty="0"/>
            </a:br>
            <a:r>
              <a:rPr lang="en-US" sz="2800" dirty="0"/>
              <a:t>Performance Analysis</a:t>
            </a:r>
          </a:p>
        </p:txBody>
      </p:sp>
      <p:graphicFrame>
        <p:nvGraphicFramePr>
          <p:cNvPr id="2" name="Chart 1">
            <a:extLst>
              <a:ext uri="{FF2B5EF4-FFF2-40B4-BE49-F238E27FC236}">
                <a16:creationId xmlns:a16="http://schemas.microsoft.com/office/drawing/2014/main" id="{3B9DE6F5-39B1-05CA-355D-DDE53C3F1FD4}"/>
              </a:ext>
            </a:extLst>
          </p:cNvPr>
          <p:cNvGraphicFramePr>
            <a:graphicFrameLocks/>
          </p:cNvGraphicFramePr>
          <p:nvPr/>
        </p:nvGraphicFramePr>
        <p:xfrm>
          <a:off x="-102667" y="1165642"/>
          <a:ext cx="9246667" cy="4577516"/>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D2D9AE17-BB3D-0616-FA4A-0A8A5C73A551}"/>
              </a:ext>
            </a:extLst>
          </p:cNvPr>
          <p:cNvCxnSpPr>
            <a:cxnSpLocks/>
          </p:cNvCxnSpPr>
          <p:nvPr/>
        </p:nvCxnSpPr>
        <p:spPr>
          <a:xfrm>
            <a:off x="1282700" y="4378123"/>
            <a:ext cx="7780913" cy="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544320A8-5E65-9E97-A11F-F232210805A0}"/>
              </a:ext>
            </a:extLst>
          </p:cNvPr>
          <p:cNvSpPr/>
          <p:nvPr/>
        </p:nvSpPr>
        <p:spPr>
          <a:xfrm>
            <a:off x="2486026" y="1705652"/>
            <a:ext cx="2085974" cy="3551841"/>
          </a:xfrm>
          <a:prstGeom prst="roundRect">
            <a:avLst>
              <a:gd name="adj" fmla="val 10513"/>
            </a:avLst>
          </a:prstGeom>
          <a:solidFill>
            <a:schemeClr val="accent1">
              <a:alpha val="9804"/>
            </a:schemeClr>
          </a:solidFill>
          <a:ln w="7620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TextBox 14">
            <a:extLst>
              <a:ext uri="{FF2B5EF4-FFF2-40B4-BE49-F238E27FC236}">
                <a16:creationId xmlns:a16="http://schemas.microsoft.com/office/drawing/2014/main" id="{58198152-DA38-537B-611A-83503651A6F0}"/>
              </a:ext>
            </a:extLst>
          </p:cNvPr>
          <p:cNvSpPr txBox="1"/>
          <p:nvPr/>
        </p:nvSpPr>
        <p:spPr>
          <a:xfrm>
            <a:off x="4656639" y="2271893"/>
            <a:ext cx="4259840" cy="1544479"/>
          </a:xfrm>
          <a:prstGeom prst="roundRect">
            <a:avLst>
              <a:gd name="adj" fmla="val 12327"/>
            </a:avLst>
          </a:prstGeom>
          <a:solidFill>
            <a:schemeClr val="bg1">
              <a:lumMod val="95000"/>
            </a:schemeClr>
          </a:solidFill>
          <a:ln w="38100">
            <a:solidFill>
              <a:schemeClr val="accent6"/>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EB8F61"/>
                </a:solidFill>
                <a:effectLst/>
                <a:uLnTx/>
                <a:uFillTx/>
                <a:latin typeface="Avenir Next" panose="020B0503020202020204" pitchFamily="34" charset="0"/>
                <a:ea typeface="+mn-ea"/>
                <a:cs typeface="+mn-cs"/>
              </a:rPr>
              <a:t>Large performance improvement due to </a:t>
            </a:r>
            <a:br>
              <a:rPr kumimoji="0" lang="en-US" sz="2200" b="1" i="0" u="none" strike="noStrike" kern="0" cap="none" spc="0" normalizeH="0" baseline="0" noProof="0" dirty="0">
                <a:ln>
                  <a:noFill/>
                </a:ln>
                <a:solidFill>
                  <a:srgbClr val="EB8F61"/>
                </a:solidFill>
                <a:effectLst/>
                <a:uLnTx/>
                <a:uFillTx/>
                <a:latin typeface="Avenir Next" panose="020B0503020202020204" pitchFamily="34" charset="0"/>
                <a:ea typeface="+mn-ea"/>
                <a:cs typeface="+mn-cs"/>
              </a:rPr>
            </a:br>
            <a:r>
              <a:rPr kumimoji="0" lang="en-US" sz="2200" b="1" i="0" u="sng" strike="noStrike" kern="0" cap="none" spc="0" normalizeH="0" baseline="0" noProof="0" dirty="0">
                <a:ln>
                  <a:noFill/>
                </a:ln>
                <a:solidFill>
                  <a:srgbClr val="EB8F61"/>
                </a:solidFill>
                <a:effectLst/>
                <a:uLnTx/>
                <a:uFillTx/>
                <a:latin typeface="Avenir Next" panose="020B0503020202020204" pitchFamily="34" charset="0"/>
                <a:ea typeface="+mn-ea"/>
                <a:cs typeface="+mn-cs"/>
              </a:rPr>
              <a:t>parallel data transfers </a:t>
            </a:r>
            <a:r>
              <a:rPr kumimoji="0" lang="en-US" sz="2200" b="1" i="0" u="none" strike="noStrike" kern="0" cap="none" spc="0" normalizeH="0" baseline="0" noProof="0" dirty="0">
                <a:ln>
                  <a:noFill/>
                </a:ln>
                <a:solidFill>
                  <a:srgbClr val="EB8F61"/>
                </a:solidFill>
                <a:effectLst/>
                <a:uLnTx/>
                <a:uFillTx/>
                <a:latin typeface="Avenir Next" panose="020B0503020202020204" pitchFamily="34" charset="0"/>
                <a:ea typeface="+mn-ea"/>
                <a:cs typeface="+mn-cs"/>
              </a:rPr>
              <a:t>&amp; </a:t>
            </a:r>
            <a:r>
              <a:rPr kumimoji="0" lang="en-US" sz="2200" b="1" i="0" u="sng" strike="noStrike" kern="0" cap="none" spc="0" normalizeH="0" baseline="0" noProof="0" dirty="0">
                <a:ln>
                  <a:noFill/>
                </a:ln>
                <a:solidFill>
                  <a:srgbClr val="EB8F61"/>
                </a:solidFill>
                <a:effectLst/>
                <a:uLnTx/>
                <a:uFillTx/>
                <a:latin typeface="Avenir Next" panose="020B0503020202020204" pitchFamily="34" charset="0"/>
                <a:ea typeface="+mn-ea"/>
                <a:cs typeface="+mn-cs"/>
              </a:rPr>
              <a:t>host+PIM collaborative exec.</a:t>
            </a:r>
            <a:endParaRPr kumimoji="0" lang="en-US" sz="2200" b="1" i="0" u="sng" strike="noStrike" kern="1200" cap="none" spc="0" normalizeH="0" baseline="0" noProof="0" dirty="0">
              <a:ln>
                <a:noFill/>
              </a:ln>
              <a:solidFill>
                <a:srgbClr val="EB8F61"/>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7172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Evaluation:  </a:t>
            </a:r>
            <a:br>
              <a:rPr lang="en-US" sz="3600" dirty="0"/>
            </a:br>
            <a:r>
              <a:rPr lang="en-US" sz="2800" dirty="0"/>
              <a:t>Performance Analysis</a:t>
            </a:r>
          </a:p>
        </p:txBody>
      </p:sp>
      <p:graphicFrame>
        <p:nvGraphicFramePr>
          <p:cNvPr id="2" name="Chart 1">
            <a:extLst>
              <a:ext uri="{FF2B5EF4-FFF2-40B4-BE49-F238E27FC236}">
                <a16:creationId xmlns:a16="http://schemas.microsoft.com/office/drawing/2014/main" id="{3B9DE6F5-39B1-05CA-355D-DDE53C3F1FD4}"/>
              </a:ext>
            </a:extLst>
          </p:cNvPr>
          <p:cNvGraphicFramePr>
            <a:graphicFrameLocks/>
          </p:cNvGraphicFramePr>
          <p:nvPr/>
        </p:nvGraphicFramePr>
        <p:xfrm>
          <a:off x="-102667" y="1165642"/>
          <a:ext cx="9246667" cy="4577516"/>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D2D9AE17-BB3D-0616-FA4A-0A8A5C73A551}"/>
              </a:ext>
            </a:extLst>
          </p:cNvPr>
          <p:cNvCxnSpPr>
            <a:cxnSpLocks/>
          </p:cNvCxnSpPr>
          <p:nvPr/>
        </p:nvCxnSpPr>
        <p:spPr>
          <a:xfrm>
            <a:off x="1282700" y="4378123"/>
            <a:ext cx="7780913" cy="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13560E0-E467-CFE1-567F-F5EA068EF934}"/>
              </a:ext>
            </a:extLst>
          </p:cNvPr>
          <p:cNvGrpSpPr/>
          <p:nvPr/>
        </p:nvGrpSpPr>
        <p:grpSpPr>
          <a:xfrm>
            <a:off x="7861300" y="3457062"/>
            <a:ext cx="1282701" cy="1657555"/>
            <a:chOff x="7861300" y="3457062"/>
            <a:chExt cx="1282701" cy="1657555"/>
          </a:xfrm>
        </p:grpSpPr>
        <p:sp>
          <p:nvSpPr>
            <p:cNvPr id="13" name="Rounded Rectangle 12">
              <a:extLst>
                <a:ext uri="{FF2B5EF4-FFF2-40B4-BE49-F238E27FC236}">
                  <a16:creationId xmlns:a16="http://schemas.microsoft.com/office/drawing/2014/main" id="{544320A8-5E65-9E97-A11F-F232210805A0}"/>
                </a:ext>
              </a:extLst>
            </p:cNvPr>
            <p:cNvSpPr/>
            <p:nvPr/>
          </p:nvSpPr>
          <p:spPr>
            <a:xfrm>
              <a:off x="7861301" y="3826168"/>
              <a:ext cx="1282700" cy="1288449"/>
            </a:xfrm>
            <a:prstGeom prst="roundRect">
              <a:avLst>
                <a:gd name="adj" fmla="val 10513"/>
              </a:avLst>
            </a:prstGeom>
            <a:solidFill>
              <a:srgbClr val="38A881">
                <a:alpha val="9804"/>
              </a:srgbClr>
            </a:solidFill>
            <a:ln w="349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TextBox 14">
              <a:extLst>
                <a:ext uri="{FF2B5EF4-FFF2-40B4-BE49-F238E27FC236}">
                  <a16:creationId xmlns:a16="http://schemas.microsoft.com/office/drawing/2014/main" id="{58198152-DA38-537B-611A-83503651A6F0}"/>
                </a:ext>
              </a:extLst>
            </p:cNvPr>
            <p:cNvSpPr txBox="1"/>
            <p:nvPr/>
          </p:nvSpPr>
          <p:spPr>
            <a:xfrm>
              <a:off x="7861300" y="3457062"/>
              <a:ext cx="1202313"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2.1x</a:t>
              </a:r>
              <a:endParaRPr kumimoji="0" lang="en-US" sz="2400" b="0" i="0" u="none" strike="noStrike" kern="1200" cap="none" spc="0" normalizeH="0" baseline="0" noProof="0" dirty="0">
                <a:ln>
                  <a:noFill/>
                </a:ln>
                <a:solidFill>
                  <a:srgbClr val="38A881"/>
                </a:solidFill>
                <a:effectLst/>
                <a:uLnTx/>
                <a:uFillTx/>
                <a:latin typeface="Corbel" panose="020B0503020204020204"/>
                <a:ea typeface="+mn-ea"/>
                <a:cs typeface="+mn-cs"/>
              </a:endParaRPr>
            </a:p>
          </p:txBody>
        </p:sp>
      </p:grpSp>
      <p:sp>
        <p:nvSpPr>
          <p:cNvPr id="3" name="Rounded Rectangle 2">
            <a:extLst>
              <a:ext uri="{FF2B5EF4-FFF2-40B4-BE49-F238E27FC236}">
                <a16:creationId xmlns:a16="http://schemas.microsoft.com/office/drawing/2014/main" id="{A4A0FB4B-133C-8A71-BC54-D91C5802CD66}"/>
              </a:ext>
            </a:extLst>
          </p:cNvPr>
          <p:cNvSpPr/>
          <p:nvPr/>
        </p:nvSpPr>
        <p:spPr>
          <a:xfrm>
            <a:off x="192024" y="5293526"/>
            <a:ext cx="8759952" cy="1042416"/>
          </a:xfrm>
          <a:prstGeom prst="roundRect">
            <a:avLst>
              <a:gd name="adj" fmla="val 8906"/>
            </a:avLst>
          </a:prstGeom>
          <a:solidFill>
            <a:schemeClr val="bg1">
              <a:lumMod val="95000"/>
            </a:schemeClr>
          </a:solidFill>
          <a:ln w="38100">
            <a:solidFill>
              <a:schemeClr val="accent3"/>
            </a:solid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DaPPA </a:t>
            </a:r>
            <a:r>
              <a:rPr kumimoji="0" lang="en-US" sz="2400" b="1" i="0" u="sng" strike="noStrike" kern="0" cap="none" spc="0" normalizeH="0" baseline="0" noProof="0" dirty="0">
                <a:ln>
                  <a:noFill/>
                </a:ln>
                <a:solidFill>
                  <a:srgbClr val="38A881"/>
                </a:solidFill>
                <a:effectLst/>
                <a:uLnTx/>
                <a:uFillTx/>
                <a:latin typeface="Avenir Next" panose="020B0503020202020204" pitchFamily="34" charset="0"/>
                <a:ea typeface="+mn-ea"/>
                <a:cs typeface="+mn-cs"/>
              </a:rPr>
              <a:t>significantly improves</a:t>
            </a: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 end-to-end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compared to hand-tuned implementations</a:t>
            </a:r>
            <a:endParaRPr kumimoji="0" lang="en-US" sz="2400" b="0" i="0" u="none" strike="noStrike" kern="0" cap="none" spc="0" normalizeH="0" baseline="0" noProof="0" dirty="0">
              <a:ln>
                <a:noFill/>
              </a:ln>
              <a:solidFill>
                <a:srgbClr val="38A881"/>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538412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Evaluation:  </a:t>
            </a:r>
            <a:br>
              <a:rPr lang="en-US" sz="3600" dirty="0"/>
            </a:br>
            <a:r>
              <a:rPr lang="en-US" sz="2800" dirty="0"/>
              <a:t>Programming Complexity Analysis</a:t>
            </a:r>
          </a:p>
        </p:txBody>
      </p:sp>
      <p:sp>
        <p:nvSpPr>
          <p:cNvPr id="7" name="Rounded Rectangle 6">
            <a:extLst>
              <a:ext uri="{FF2B5EF4-FFF2-40B4-BE49-F238E27FC236}">
                <a16:creationId xmlns:a16="http://schemas.microsoft.com/office/drawing/2014/main" id="{26229CA4-F971-D9D9-06F8-208989B7A44F}"/>
              </a:ext>
            </a:extLst>
          </p:cNvPr>
          <p:cNvSpPr/>
          <p:nvPr/>
        </p:nvSpPr>
        <p:spPr>
          <a:xfrm>
            <a:off x="192024" y="5264950"/>
            <a:ext cx="8759952" cy="1042416"/>
          </a:xfrm>
          <a:prstGeom prst="roundRect">
            <a:avLst>
              <a:gd name="adj" fmla="val 11184"/>
            </a:avLst>
          </a:prstGeom>
          <a:solidFill>
            <a:schemeClr val="bg1">
              <a:lumMod val="95000"/>
            </a:schemeClr>
          </a:solidFill>
          <a:ln w="38100">
            <a:solidFill>
              <a:schemeClr val="accent3"/>
            </a:solid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DaPPA </a:t>
            </a:r>
            <a:r>
              <a:rPr kumimoji="0" lang="en-US" sz="2400" b="1" i="0" u="sng" strike="noStrike" kern="0" cap="none" spc="0" normalizeH="0" baseline="0" noProof="0" dirty="0">
                <a:ln>
                  <a:noFill/>
                </a:ln>
                <a:solidFill>
                  <a:srgbClr val="38A881"/>
                </a:solidFill>
                <a:effectLst/>
                <a:uLnTx/>
                <a:uFillTx/>
                <a:latin typeface="Avenir Next" panose="020B0503020202020204" pitchFamily="34" charset="0"/>
                <a:ea typeface="+mn-ea"/>
                <a:cs typeface="+mn-cs"/>
              </a:rPr>
              <a:t>significantly reduces</a:t>
            </a: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 programming complexity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by abstracting hardware components  </a:t>
            </a:r>
            <a:endParaRPr kumimoji="0" lang="en-US" sz="2400" b="0" i="0" u="none" strike="noStrike" kern="0" cap="none" spc="0" normalizeH="0" baseline="0" noProof="0" dirty="0">
              <a:ln>
                <a:noFill/>
              </a:ln>
              <a:solidFill>
                <a:srgbClr val="38A881"/>
              </a:solidFill>
              <a:effectLst/>
              <a:uLnTx/>
              <a:uFillTx/>
              <a:latin typeface="Avenir Next" panose="020B0503020202020204" pitchFamily="34" charset="0"/>
              <a:ea typeface="+mn-ea"/>
              <a:cs typeface="+mn-cs"/>
            </a:endParaRPr>
          </a:p>
        </p:txBody>
      </p:sp>
      <p:graphicFrame>
        <p:nvGraphicFramePr>
          <p:cNvPr id="8" name="Chart 7">
            <a:extLst>
              <a:ext uri="{FF2B5EF4-FFF2-40B4-BE49-F238E27FC236}">
                <a16:creationId xmlns:a16="http://schemas.microsoft.com/office/drawing/2014/main" id="{72DEBFD4-223D-2631-4992-8848B421F514}"/>
              </a:ext>
            </a:extLst>
          </p:cNvPr>
          <p:cNvGraphicFramePr>
            <a:graphicFrameLocks/>
          </p:cNvGraphicFramePr>
          <p:nvPr/>
        </p:nvGraphicFramePr>
        <p:xfrm>
          <a:off x="-1" y="1149143"/>
          <a:ext cx="9348717" cy="439365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E9185FA4-DBE2-6FBD-97C3-27DB86EAC985}"/>
              </a:ext>
            </a:extLst>
          </p:cNvPr>
          <p:cNvGrpSpPr/>
          <p:nvPr/>
        </p:nvGrpSpPr>
        <p:grpSpPr>
          <a:xfrm>
            <a:off x="6875461" y="2213296"/>
            <a:ext cx="1312541" cy="2962314"/>
            <a:chOff x="7789861" y="2295183"/>
            <a:chExt cx="1312541" cy="2962314"/>
          </a:xfrm>
        </p:grpSpPr>
        <p:sp>
          <p:nvSpPr>
            <p:cNvPr id="10" name="Rounded Rectangle 9">
              <a:extLst>
                <a:ext uri="{FF2B5EF4-FFF2-40B4-BE49-F238E27FC236}">
                  <a16:creationId xmlns:a16="http://schemas.microsoft.com/office/drawing/2014/main" id="{A1CFDC99-B811-D468-3C0E-DDD0611318D4}"/>
                </a:ext>
              </a:extLst>
            </p:cNvPr>
            <p:cNvSpPr/>
            <p:nvPr/>
          </p:nvSpPr>
          <p:spPr>
            <a:xfrm>
              <a:off x="7789861" y="2756848"/>
              <a:ext cx="1282700" cy="2500649"/>
            </a:xfrm>
            <a:prstGeom prst="roundRect">
              <a:avLst>
                <a:gd name="adj" fmla="val 10513"/>
              </a:avLst>
            </a:prstGeom>
            <a:solidFill>
              <a:schemeClr val="accent3">
                <a:alpha val="9804"/>
              </a:schemeClr>
            </a:solidFill>
            <a:ln w="349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 name="TextBox 10">
              <a:extLst>
                <a:ext uri="{FF2B5EF4-FFF2-40B4-BE49-F238E27FC236}">
                  <a16:creationId xmlns:a16="http://schemas.microsoft.com/office/drawing/2014/main" id="{500B684F-74FD-2101-AA72-E66DD5EDA85B}"/>
                </a:ext>
              </a:extLst>
            </p:cNvPr>
            <p:cNvSpPr txBox="1"/>
            <p:nvPr/>
          </p:nvSpPr>
          <p:spPr>
            <a:xfrm>
              <a:off x="7900089" y="2295183"/>
              <a:ext cx="1202313"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94.4%</a:t>
              </a:r>
              <a:endParaRPr kumimoji="0" lang="en-US" sz="2400" b="0" i="0" u="none" strike="noStrike" kern="1200" cap="none" spc="0" normalizeH="0" baseline="0" noProof="0" dirty="0">
                <a:ln>
                  <a:noFill/>
                </a:ln>
                <a:solidFill>
                  <a:srgbClr val="38A881"/>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265963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452611-E77A-7738-2CC0-731C95A31B15}"/>
              </a:ext>
            </a:extLst>
          </p:cNvPr>
          <p:cNvSpPr/>
          <p:nvPr/>
        </p:nvSpPr>
        <p:spPr>
          <a:xfrm>
            <a:off x="0" y="1192896"/>
            <a:ext cx="9144000" cy="1140872"/>
          </a:xfrm>
          <a:prstGeom prst="rect">
            <a:avLst/>
          </a:prstGeom>
          <a:solidFill>
            <a:srgbClr val="EEEEE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endParaRPr>
          </a:p>
        </p:txBody>
      </p:sp>
      <p:sp>
        <p:nvSpPr>
          <p:cNvPr id="3" name="Content Placeholder 2">
            <a:extLst>
              <a:ext uri="{FF2B5EF4-FFF2-40B4-BE49-F238E27FC236}">
                <a16:creationId xmlns:a16="http://schemas.microsoft.com/office/drawing/2014/main" id="{5935BAD4-A5FB-2EAF-7924-27AF69F389FD}"/>
              </a:ext>
            </a:extLst>
          </p:cNvPr>
          <p:cNvSpPr>
            <a:spLocks noGrp="1"/>
          </p:cNvSpPr>
          <p:nvPr>
            <p:ph idx="1"/>
          </p:nvPr>
        </p:nvSpPr>
        <p:spPr>
          <a:xfrm>
            <a:off x="0" y="1208840"/>
            <a:ext cx="9144000" cy="4869089"/>
          </a:xfrm>
        </p:spPr>
        <p:txBody>
          <a:bodyPr>
            <a:normAutofit/>
          </a:bodyPr>
          <a:lstStyle/>
          <a:p>
            <a:pPr marL="0" indent="0" algn="ctr">
              <a:buNone/>
            </a:pPr>
            <a:r>
              <a:rPr lang="en-US" sz="2400" b="1" dirty="0">
                <a:solidFill>
                  <a:schemeClr val="accent6"/>
                </a:solidFill>
              </a:rPr>
              <a:t>SimplePIM </a:t>
            </a:r>
            <a:r>
              <a:rPr lang="en-US" sz="1800" b="1" dirty="0">
                <a:solidFill>
                  <a:schemeClr val="accent6"/>
                </a:solidFill>
              </a:rPr>
              <a:t>[</a:t>
            </a:r>
            <a:r>
              <a:rPr lang="en-US" sz="1800" b="1" i="0" dirty="0">
                <a:solidFill>
                  <a:schemeClr val="accent6"/>
                </a:solidFill>
                <a:effectLst/>
              </a:rPr>
              <a:t>Chen+, PACT’23</a:t>
            </a:r>
            <a:r>
              <a:rPr lang="en-US" sz="1800" b="1" dirty="0">
                <a:solidFill>
                  <a:schemeClr val="accent6"/>
                </a:solidFill>
              </a:rPr>
              <a:t>]</a:t>
            </a:r>
            <a:r>
              <a:rPr lang="en-US" sz="2400" b="1" dirty="0">
                <a:solidFill>
                  <a:schemeClr val="accent6"/>
                </a:solidFill>
              </a:rPr>
              <a:t>: a framework that uses </a:t>
            </a:r>
            <a:br>
              <a:rPr lang="en-US" sz="2400" dirty="0">
                <a:solidFill>
                  <a:schemeClr val="accent6"/>
                </a:solidFill>
              </a:rPr>
            </a:br>
            <a:r>
              <a:rPr lang="en-US" sz="2400" dirty="0"/>
              <a:t>(1) iterator functions and (2) primitives for communication </a:t>
            </a:r>
            <a:br>
              <a:rPr lang="en-US" sz="2400" dirty="0"/>
            </a:br>
            <a:r>
              <a:rPr lang="en-US" sz="2400" dirty="0"/>
              <a:t>to aid PIM programmability </a:t>
            </a:r>
            <a:br>
              <a:rPr lang="en-US" sz="2400" dirty="0"/>
            </a:br>
            <a:br>
              <a:rPr lang="en-US" sz="1400" dirty="0"/>
            </a:br>
            <a:r>
              <a:rPr lang="en-US" sz="2400" b="1" dirty="0"/>
              <a:t>Compared to SimplePIM, DaPPA provides three key benefits</a:t>
            </a:r>
          </a:p>
          <a:p>
            <a:pPr marL="914400" lvl="1" indent="-457200">
              <a:buFont typeface="+mj-lt"/>
              <a:buAutoNum type="arabicPeriod"/>
            </a:pPr>
            <a:r>
              <a:rPr lang="en-US" sz="2000" b="1" dirty="0">
                <a:solidFill>
                  <a:schemeClr val="accent4"/>
                </a:solidFill>
              </a:rPr>
              <a:t>Higher abstraction level </a:t>
            </a:r>
            <a:r>
              <a:rPr lang="en-US" sz="2000" dirty="0">
                <a:solidFill>
                  <a:schemeClr val="tx1">
                    <a:lumMod val="50000"/>
                    <a:lumOff val="50000"/>
                  </a:schemeClr>
                </a:solidFill>
              </a:rPr>
              <a:t>→ The programmer does </a:t>
            </a:r>
            <a:r>
              <a:rPr lang="en-US" sz="2000" i="1" dirty="0">
                <a:solidFill>
                  <a:schemeClr val="tx1">
                    <a:lumMod val="50000"/>
                    <a:lumOff val="50000"/>
                  </a:schemeClr>
                </a:solidFill>
              </a:rPr>
              <a:t>not</a:t>
            </a:r>
            <a:r>
              <a:rPr lang="en-US" sz="2000" dirty="0">
                <a:solidFill>
                  <a:schemeClr val="tx1">
                    <a:lumMod val="50000"/>
                    <a:lumOff val="50000"/>
                  </a:schemeClr>
                </a:solidFill>
              </a:rPr>
              <a:t> need </a:t>
            </a:r>
            <a:br>
              <a:rPr lang="en-US" sz="2000" dirty="0">
                <a:solidFill>
                  <a:schemeClr val="tx1">
                    <a:lumMod val="50000"/>
                    <a:lumOff val="50000"/>
                  </a:schemeClr>
                </a:solidFill>
              </a:rPr>
            </a:br>
            <a:r>
              <a:rPr lang="en-US" sz="2000" dirty="0">
                <a:solidFill>
                  <a:schemeClr val="tx1">
                    <a:lumMod val="50000"/>
                    <a:lumOff val="50000"/>
                  </a:schemeClr>
                </a:solidFill>
              </a:rPr>
              <a:t>to </a:t>
            </a:r>
            <a:r>
              <a:rPr lang="en-US" sz="2000" b="1" dirty="0">
                <a:solidFill>
                  <a:schemeClr val="tx1">
                    <a:lumMod val="50000"/>
                    <a:lumOff val="50000"/>
                  </a:schemeClr>
                </a:solidFill>
              </a:rPr>
              <a:t>manually specify communication patterns </a:t>
            </a:r>
            <a:r>
              <a:rPr lang="en-US" sz="2000" dirty="0">
                <a:solidFill>
                  <a:schemeClr val="tx1">
                    <a:lumMod val="50000"/>
                    <a:lumOff val="50000"/>
                  </a:schemeClr>
                </a:solidFill>
              </a:rPr>
              <a:t>used </a:t>
            </a:r>
            <a:br>
              <a:rPr lang="en-US" sz="2000" dirty="0">
                <a:solidFill>
                  <a:schemeClr val="tx1">
                    <a:lumMod val="50000"/>
                    <a:lumOff val="50000"/>
                  </a:schemeClr>
                </a:solidFill>
              </a:rPr>
            </a:br>
            <a:r>
              <a:rPr lang="en-US" sz="2000" dirty="0">
                <a:solidFill>
                  <a:schemeClr val="tx1">
                    <a:lumMod val="50000"/>
                    <a:lumOff val="50000"/>
                  </a:schemeClr>
                </a:solidFill>
              </a:rPr>
              <a:t>during computation</a:t>
            </a:r>
          </a:p>
          <a:p>
            <a:pPr marL="914400" lvl="1" indent="-457200">
              <a:buFont typeface="+mj-lt"/>
              <a:buAutoNum type="arabicPeriod"/>
            </a:pPr>
            <a:r>
              <a:rPr lang="en-US" sz="2000" b="1" dirty="0">
                <a:solidFill>
                  <a:schemeClr val="accent4"/>
                </a:solidFill>
              </a:rPr>
              <a:t>Support for more parallel patterns </a:t>
            </a:r>
            <a:r>
              <a:rPr lang="en-US" sz="2000" dirty="0">
                <a:solidFill>
                  <a:schemeClr val="tx1">
                    <a:lumMod val="50000"/>
                    <a:lumOff val="50000"/>
                  </a:schemeClr>
                </a:solidFill>
              </a:rPr>
              <a:t>→ DaPPA supports </a:t>
            </a:r>
            <a:br>
              <a:rPr lang="en-US" sz="2000" dirty="0">
                <a:solidFill>
                  <a:schemeClr val="tx1">
                    <a:lumMod val="50000"/>
                    <a:lumOff val="50000"/>
                  </a:schemeClr>
                </a:solidFill>
              </a:rPr>
            </a:br>
            <a:r>
              <a:rPr lang="en-US" sz="2000" b="1" dirty="0">
                <a:solidFill>
                  <a:schemeClr val="tx1">
                    <a:lumMod val="50000"/>
                    <a:lumOff val="50000"/>
                  </a:schemeClr>
                </a:solidFill>
              </a:rPr>
              <a:t>two more parallel primitives </a:t>
            </a:r>
            <a:r>
              <a:rPr lang="en-US" sz="2000" dirty="0">
                <a:solidFill>
                  <a:schemeClr val="tx1">
                    <a:lumMod val="50000"/>
                    <a:lumOff val="50000"/>
                  </a:schemeClr>
                </a:solidFill>
              </a:rPr>
              <a:t>(window and group), and </a:t>
            </a:r>
            <a:br>
              <a:rPr lang="en-US" sz="2000" dirty="0">
                <a:solidFill>
                  <a:schemeClr val="tx1">
                    <a:lumMod val="50000"/>
                    <a:lumOff val="50000"/>
                  </a:schemeClr>
                </a:solidFill>
              </a:rPr>
            </a:br>
            <a:r>
              <a:rPr lang="en-US" sz="2000" dirty="0">
                <a:solidFill>
                  <a:schemeClr val="tx1">
                    <a:lumMod val="50000"/>
                    <a:lumOff val="50000"/>
                  </a:schemeClr>
                </a:solidFill>
              </a:rPr>
              <a:t>allows the </a:t>
            </a:r>
            <a:r>
              <a:rPr lang="en-US" sz="2000" b="1" dirty="0">
                <a:solidFill>
                  <a:schemeClr val="tx1">
                    <a:lumMod val="50000"/>
                    <a:lumOff val="50000"/>
                  </a:schemeClr>
                </a:solidFill>
              </a:rPr>
              <a:t>mixing of parallel patterns </a:t>
            </a:r>
          </a:p>
          <a:p>
            <a:pPr marL="914400" lvl="1" indent="-457200">
              <a:buFont typeface="+mj-lt"/>
              <a:buAutoNum type="arabicPeriod"/>
            </a:pPr>
            <a:r>
              <a:rPr lang="en-US" sz="2000" b="1" dirty="0">
                <a:solidFill>
                  <a:schemeClr val="accent4"/>
                </a:solidFill>
              </a:rPr>
              <a:t>Further execution optimizations </a:t>
            </a:r>
            <a:r>
              <a:rPr lang="en-US" sz="2000" dirty="0">
                <a:solidFill>
                  <a:schemeClr val="tx1">
                    <a:lumMod val="50000"/>
                    <a:lumOff val="50000"/>
                  </a:schemeClr>
                </a:solidFill>
              </a:rPr>
              <a:t>→ DaPPA allows </a:t>
            </a:r>
            <a:br>
              <a:rPr lang="en-US" sz="2000" dirty="0">
                <a:solidFill>
                  <a:schemeClr val="tx1">
                    <a:lumMod val="50000"/>
                    <a:lumOff val="50000"/>
                  </a:schemeClr>
                </a:solidFill>
              </a:rPr>
            </a:br>
            <a:r>
              <a:rPr lang="en-US" sz="2000" dirty="0">
                <a:solidFill>
                  <a:schemeClr val="tx1">
                    <a:lumMod val="50000"/>
                    <a:lumOff val="50000"/>
                  </a:schemeClr>
                </a:solidFill>
              </a:rPr>
              <a:t>using idle host resources for </a:t>
            </a:r>
            <a:r>
              <a:rPr lang="en-US" sz="2000" b="1" dirty="0">
                <a:solidFill>
                  <a:schemeClr val="tx1">
                    <a:lumMod val="50000"/>
                    <a:lumOff val="50000"/>
                  </a:schemeClr>
                </a:solidFill>
              </a:rPr>
              <a:t>collaborative execution </a:t>
            </a:r>
          </a:p>
          <a:p>
            <a:pPr marL="457200" lvl="1" indent="0">
              <a:buNone/>
            </a:pPr>
            <a:endParaRPr lang="en-US" sz="2000" dirty="0"/>
          </a:p>
        </p:txBody>
      </p:sp>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Evaluation:  </a:t>
            </a:r>
            <a:br>
              <a:rPr lang="en-US" sz="3600" dirty="0"/>
            </a:br>
            <a:r>
              <a:rPr lang="en-US" sz="2800" dirty="0"/>
              <a:t>Comparison to State-of-the-Art</a:t>
            </a:r>
          </a:p>
        </p:txBody>
      </p:sp>
      <p:sp>
        <p:nvSpPr>
          <p:cNvPr id="2" name="TextBox 1">
            <a:extLst>
              <a:ext uri="{FF2B5EF4-FFF2-40B4-BE49-F238E27FC236}">
                <a16:creationId xmlns:a16="http://schemas.microsoft.com/office/drawing/2014/main" id="{CBB9835F-EF1C-A9C9-8F7E-4A3EC6E0BA6F}"/>
              </a:ext>
            </a:extLst>
          </p:cNvPr>
          <p:cNvSpPr txBox="1"/>
          <p:nvPr/>
        </p:nvSpPr>
        <p:spPr>
          <a:xfrm>
            <a:off x="192024" y="5282793"/>
            <a:ext cx="8759952" cy="1042416"/>
          </a:xfrm>
          <a:prstGeom prst="roundRect">
            <a:avLst>
              <a:gd name="adj" fmla="val 7073"/>
            </a:avLst>
          </a:prstGeom>
          <a:solidFill>
            <a:schemeClr val="bg1">
              <a:lumMod val="95000"/>
            </a:schemeClr>
          </a:solidFill>
          <a:ln w="38100">
            <a:solidFill>
              <a:schemeClr val="accent3"/>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DaPPA </a:t>
            </a:r>
            <a:r>
              <a:rPr kumimoji="0" lang="en-US" sz="2400" b="1" i="0" u="sng" strike="noStrike" kern="0" cap="none" spc="0" normalizeH="0" baseline="0" noProof="0" dirty="0">
                <a:ln>
                  <a:noFill/>
                </a:ln>
                <a:solidFill>
                  <a:srgbClr val="38A881"/>
                </a:solidFill>
                <a:effectLst/>
                <a:uLnTx/>
                <a:uFillTx/>
                <a:latin typeface="Avenir Next" panose="020B0503020202020204" pitchFamily="34" charset="0"/>
                <a:ea typeface="+mn-ea"/>
                <a:cs typeface="+mn-cs"/>
              </a:rPr>
              <a:t>improves</a:t>
            </a: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 state-of-the-art frameworks for </a:t>
            </a:r>
            <a:b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b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PIM programmability </a:t>
            </a:r>
            <a:endParaRPr kumimoji="0" lang="en-US" sz="2400" b="1" i="0" u="none" strike="noStrike" kern="0" cap="none" spc="0" normalizeH="0" baseline="30000" noProof="0" dirty="0">
              <a:ln>
                <a:noFill/>
              </a:ln>
              <a:solidFill>
                <a:srgbClr val="38A881"/>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65859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2414F-AEF5-0897-32D4-16F2CF4A0B04}"/>
              </a:ext>
            </a:extLst>
          </p:cNvPr>
          <p:cNvSpPr>
            <a:spLocks noGrp="1"/>
          </p:cNvSpPr>
          <p:nvPr>
            <p:ph idx="1"/>
          </p:nvPr>
        </p:nvSpPr>
        <p:spPr/>
        <p:txBody>
          <a:bodyPr/>
          <a:lstStyle/>
          <a:p>
            <a:r>
              <a:rPr lang="en-US" sz="2000" b="0" i="0" dirty="0">
                <a:solidFill>
                  <a:srgbClr val="000000"/>
                </a:solidFill>
                <a:effectLst/>
              </a:rPr>
              <a:t>Geraldo F. Oliveira, Alain Kohli, David Novo, Juan Gómez-Luna, </a:t>
            </a:r>
            <a:br>
              <a:rPr lang="en-US" sz="2000" b="0" i="0" dirty="0">
                <a:solidFill>
                  <a:srgbClr val="000000"/>
                </a:solidFill>
                <a:effectLst/>
              </a:rPr>
            </a:br>
            <a:r>
              <a:rPr lang="en-US" sz="2000" b="0" i="0" dirty="0">
                <a:solidFill>
                  <a:srgbClr val="000000"/>
                </a:solidFill>
                <a:effectLst/>
              </a:rPr>
              <a:t>Onur Mutlu</a:t>
            </a:r>
            <a:br>
              <a:rPr lang="en-US" sz="2000" b="0" i="0" dirty="0">
                <a:solidFill>
                  <a:srgbClr val="000000"/>
                </a:solidFill>
                <a:effectLst/>
              </a:rPr>
            </a:br>
            <a:r>
              <a:rPr lang="en-US" sz="2000" b="1" i="0" dirty="0">
                <a:solidFill>
                  <a:schemeClr val="accent5"/>
                </a:solidFill>
                <a:effectLst/>
                <a:hlinkClick r:id="rId3">
                  <a:extLst>
                    <a:ext uri="{A12FA001-AC4F-418D-AE19-62706E023703}">
                      <ahyp:hlinkClr xmlns:ahyp="http://schemas.microsoft.com/office/drawing/2018/hyperlinkcolor" val="tx"/>
                    </a:ext>
                  </a:extLst>
                </a:hlinkClick>
              </a:rPr>
              <a:t>”</a:t>
            </a:r>
            <a:r>
              <a:rPr lang="en-US" sz="2000" b="1" i="0" dirty="0">
                <a:solidFill>
                  <a:schemeClr val="accent5"/>
                </a:solidFill>
                <a:effectLst/>
                <a:hlinkClick r:id="rId4">
                  <a:extLst>
                    <a:ext uri="{A12FA001-AC4F-418D-AE19-62706E023703}">
                      <ahyp:hlinkClr xmlns:ahyp="http://schemas.microsoft.com/office/drawing/2018/hyperlinkcolor" val="tx"/>
                    </a:ext>
                  </a:extLst>
                </a:hlinkClick>
              </a:rPr>
              <a:t>DaPPA: A Data-Parallel Framework for Processing-in-Memory Architectures,”</a:t>
            </a:r>
            <a:br>
              <a:rPr lang="en-US" sz="2000" b="1" i="0" dirty="0">
                <a:solidFill>
                  <a:schemeClr val="accent5"/>
                </a:solidFill>
                <a:effectLst/>
              </a:rPr>
            </a:br>
            <a:r>
              <a:rPr lang="en-US" sz="2000" i="1" dirty="0">
                <a:effectLst/>
              </a:rPr>
              <a:t>arXiv:2310.10168 [</a:t>
            </a:r>
            <a:r>
              <a:rPr lang="en-US" sz="2000" i="1" dirty="0" err="1">
                <a:effectLst/>
              </a:rPr>
              <a:t>cs.AR</a:t>
            </a:r>
            <a:r>
              <a:rPr lang="en-US" sz="2000" i="1" dirty="0">
                <a:effectLst/>
              </a:rPr>
              <a:t>] </a:t>
            </a:r>
            <a:br>
              <a:rPr lang="en-US" sz="2000" b="0" i="0" dirty="0">
                <a:solidFill>
                  <a:srgbClr val="000000"/>
                </a:solidFill>
                <a:effectLst/>
              </a:rPr>
            </a:br>
            <a:r>
              <a:rPr lang="en-US" sz="2000" b="0" i="0" dirty="0">
                <a:solidFill>
                  <a:srgbClr val="000000"/>
                </a:solidFill>
                <a:effectLst/>
              </a:rPr>
              <a:t>2</a:t>
            </a:r>
            <a:r>
              <a:rPr lang="en-US" sz="2000" b="0" i="0" baseline="30000" dirty="0">
                <a:solidFill>
                  <a:srgbClr val="000000"/>
                </a:solidFill>
                <a:effectLst/>
              </a:rPr>
              <a:t>nd</a:t>
            </a:r>
            <a:r>
              <a:rPr lang="en-US" sz="2000" b="0" i="0" dirty="0">
                <a:solidFill>
                  <a:srgbClr val="000000"/>
                </a:solidFill>
                <a:effectLst/>
              </a:rPr>
              <a:t> Place ACM Student Research Competition at </a:t>
            </a:r>
            <a:r>
              <a:rPr lang="en-US" sz="2000" b="0" i="1" dirty="0">
                <a:solidFill>
                  <a:srgbClr val="000000"/>
                </a:solidFill>
                <a:effectLst/>
              </a:rPr>
              <a:t>the </a:t>
            </a:r>
            <a:r>
              <a:rPr lang="en-US" sz="2000" b="0" i="1" dirty="0">
                <a:solidFill>
                  <a:schemeClr val="accent4"/>
                </a:solidFill>
                <a:effectLst/>
                <a:hlinkClick r:id="rId5">
                  <a:extLst>
                    <a:ext uri="{A12FA001-AC4F-418D-AE19-62706E023703}">
                      <ahyp:hlinkClr xmlns:ahyp="http://schemas.microsoft.com/office/drawing/2018/hyperlinkcolor" val="tx"/>
                    </a:ext>
                  </a:extLst>
                </a:hlinkClick>
              </a:rPr>
              <a:t>32nd International Conference on Parallel Architectures and Compilation Techniques</a:t>
            </a:r>
            <a:r>
              <a:rPr lang="en-US" sz="2000" b="0" i="1" dirty="0">
                <a:solidFill>
                  <a:schemeClr val="accent4"/>
                </a:solidFill>
                <a:effectLst/>
              </a:rPr>
              <a:t> </a:t>
            </a:r>
            <a:r>
              <a:rPr lang="en-US" sz="2000" b="0" i="1" dirty="0">
                <a:solidFill>
                  <a:srgbClr val="000000"/>
                </a:solidFill>
                <a:effectLst/>
              </a:rPr>
              <a:t>(</a:t>
            </a:r>
            <a:r>
              <a:rPr lang="en-US" sz="2000" b="1" i="1" dirty="0">
                <a:solidFill>
                  <a:srgbClr val="000000"/>
                </a:solidFill>
                <a:effectLst/>
              </a:rPr>
              <a:t>PACT</a:t>
            </a:r>
            <a:r>
              <a:rPr lang="en-US" sz="2000" b="0" i="1" dirty="0">
                <a:solidFill>
                  <a:srgbClr val="000000"/>
                </a:solidFill>
                <a:effectLst/>
              </a:rPr>
              <a:t>)</a:t>
            </a:r>
            <a:r>
              <a:rPr lang="en-US" sz="2000" b="0" i="0" dirty="0">
                <a:solidFill>
                  <a:srgbClr val="000000"/>
                </a:solidFill>
                <a:effectLst/>
              </a:rPr>
              <a:t>, </a:t>
            </a:r>
            <a:br>
              <a:rPr lang="en-US" sz="2000" b="0" i="0" dirty="0">
                <a:solidFill>
                  <a:srgbClr val="000000"/>
                </a:solidFill>
                <a:effectLst/>
              </a:rPr>
            </a:br>
            <a:r>
              <a:rPr lang="en-US" sz="2000" b="0" i="0" dirty="0">
                <a:solidFill>
                  <a:srgbClr val="000000"/>
                </a:solidFill>
                <a:effectLst/>
              </a:rPr>
              <a:t>Vienna, Austria, October 2023.</a:t>
            </a:r>
            <a:br>
              <a:rPr lang="en-US" sz="2000" b="0" i="0" dirty="0">
                <a:solidFill>
                  <a:srgbClr val="000000"/>
                </a:solidFill>
                <a:effectLst/>
              </a:rPr>
            </a:br>
            <a:endParaRPr lang="en-US" sz="2000" b="0" i="0" dirty="0">
              <a:effectLst/>
            </a:endParaRPr>
          </a:p>
        </p:txBody>
      </p:sp>
      <p:sp>
        <p:nvSpPr>
          <p:cNvPr id="6" name="Title 1">
            <a:extLst>
              <a:ext uri="{FF2B5EF4-FFF2-40B4-BE49-F238E27FC236}">
                <a16:creationId xmlns:a16="http://schemas.microsoft.com/office/drawing/2014/main" id="{5A0455A9-43D1-15E1-4ECF-0B924B5CBC8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1800" dirty="0"/>
              <a:t>A Data-Parallel Framework for Processing-in-Memory Architectures</a:t>
            </a:r>
            <a:endParaRPr lang="en-US" sz="2800" dirty="0"/>
          </a:p>
        </p:txBody>
      </p:sp>
      <p:pic>
        <p:nvPicPr>
          <p:cNvPr id="4" name="Picture 3">
            <a:extLst>
              <a:ext uri="{FF2B5EF4-FFF2-40B4-BE49-F238E27FC236}">
                <a16:creationId xmlns:a16="http://schemas.microsoft.com/office/drawing/2014/main" id="{8D0737A6-9007-C643-6F9F-B7A1D91D5734}"/>
              </a:ext>
            </a:extLst>
          </p:cNvPr>
          <p:cNvPicPr>
            <a:picLocks noChangeAspect="1"/>
          </p:cNvPicPr>
          <p:nvPr/>
        </p:nvPicPr>
        <p:blipFill>
          <a:blip r:embed="rId6"/>
          <a:stretch>
            <a:fillRect/>
          </a:stretch>
        </p:blipFill>
        <p:spPr>
          <a:xfrm>
            <a:off x="530261" y="3764405"/>
            <a:ext cx="8172101" cy="2612322"/>
          </a:xfrm>
          <a:prstGeom prst="rect">
            <a:avLst/>
          </a:prstGeom>
        </p:spPr>
      </p:pic>
    </p:spTree>
    <p:extLst>
      <p:ext uri="{BB962C8B-B14F-4D97-AF65-F5344CB8AC3E}">
        <p14:creationId xmlns:p14="http://schemas.microsoft.com/office/powerpoint/2010/main" val="42115321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45B1E4-4A3E-4B44-B90F-77CA8B5BE6E4}"/>
              </a:ext>
            </a:extLst>
          </p:cNvPr>
          <p:cNvSpPr>
            <a:spLocks noGrp="1"/>
          </p:cNvSpPr>
          <p:nvPr>
            <p:ph type="ctrTitle"/>
          </p:nvPr>
        </p:nvSpPr>
        <p:spPr>
          <a:xfrm>
            <a:off x="381000" y="1143000"/>
            <a:ext cx="8382000" cy="2209800"/>
          </a:xfrm>
        </p:spPr>
        <p:txBody>
          <a:bodyPr anchor="ctr"/>
          <a:lstStyle/>
          <a:p>
            <a:pPr algn="ctr"/>
            <a:r>
              <a:rPr lang="en-US" altLang="en-US" b="1" dirty="0">
                <a:solidFill>
                  <a:srgbClr val="C00000"/>
                </a:solidFill>
                <a:ea typeface="ＭＳ Ｐゴシック" charset="-128"/>
              </a:rPr>
              <a:t>Tutorial on </a:t>
            </a:r>
            <a:br>
              <a:rPr lang="en-US" altLang="en-US" b="1" dirty="0">
                <a:solidFill>
                  <a:srgbClr val="C00000"/>
                </a:solidFill>
                <a:ea typeface="ＭＳ Ｐゴシック" charset="-128"/>
              </a:rPr>
            </a:br>
            <a:r>
              <a:rPr lang="en-US" altLang="en-US" b="1" dirty="0">
                <a:solidFill>
                  <a:srgbClr val="C00000"/>
                </a:solidFill>
                <a:ea typeface="ＭＳ Ｐゴシック" panose="020B0600070205080204" pitchFamily="34" charset="-128"/>
              </a:rPr>
              <a:t>Memory-Centric Computing:</a:t>
            </a:r>
            <a:br>
              <a:rPr lang="en-US" altLang="en-US" b="1" dirty="0">
                <a:solidFill>
                  <a:srgbClr val="C00000"/>
                </a:solidFill>
                <a:ea typeface="ＭＳ Ｐゴシック" panose="020B0600070205080204" pitchFamily="34" charset="-128"/>
              </a:rPr>
            </a:br>
            <a:r>
              <a:rPr lang="en-US" altLang="en-US" sz="4000" dirty="0">
                <a:solidFill>
                  <a:srgbClr val="006633"/>
                </a:solidFill>
                <a:ea typeface="ＭＳ Ｐゴシック" panose="020B0600070205080204" pitchFamily="34" charset="-128"/>
              </a:rPr>
              <a:t>Programming PNM Systems</a:t>
            </a:r>
            <a:endParaRPr lang="en-US" b="1" dirty="0">
              <a:solidFill>
                <a:srgbClr val="C00000"/>
              </a:solidFill>
            </a:endParaRPr>
          </a:p>
        </p:txBody>
      </p:sp>
      <p:pic>
        <p:nvPicPr>
          <p:cNvPr id="4" name="Picture 3" descr="safari.png">
            <a:extLst>
              <a:ext uri="{FF2B5EF4-FFF2-40B4-BE49-F238E27FC236}">
                <a16:creationId xmlns:a16="http://schemas.microsoft.com/office/drawing/2014/main" id="{6F338064-9249-C04B-BB1E-830D09E56900}"/>
              </a:ext>
            </a:extLst>
          </p:cNvPr>
          <p:cNvPicPr>
            <a:picLocks noChangeAspect="1"/>
          </p:cNvPicPr>
          <p:nvPr/>
        </p:nvPicPr>
        <p:blipFill>
          <a:blip r:embed="rId3" cstate="print"/>
          <a:stretch>
            <a:fillRect/>
          </a:stretch>
        </p:blipFill>
        <p:spPr>
          <a:xfrm>
            <a:off x="107023" y="6133800"/>
            <a:ext cx="2239579" cy="648000"/>
          </a:xfrm>
          <a:prstGeom prst="rect">
            <a:avLst/>
          </a:prstGeom>
        </p:spPr>
      </p:pic>
      <p:pic>
        <p:nvPicPr>
          <p:cNvPr id="5" name="Picture 2" descr="ETH Zurich short logo, black">
            <a:extLst>
              <a:ext uri="{FF2B5EF4-FFF2-40B4-BE49-F238E27FC236}">
                <a16:creationId xmlns:a16="http://schemas.microsoft.com/office/drawing/2014/main" id="{6BB9B15D-F9ED-6140-BDA2-30DF4E4A36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82" t="19970" r="7940" b="18111"/>
          <a:stretch/>
        </p:blipFill>
        <p:spPr bwMode="auto">
          <a:xfrm>
            <a:off x="6357969" y="6074246"/>
            <a:ext cx="2750535" cy="78375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5">
            <a:extLst>
              <a:ext uri="{FF2B5EF4-FFF2-40B4-BE49-F238E27FC236}">
                <a16:creationId xmlns:a16="http://schemas.microsoft.com/office/drawing/2014/main" id="{86957E2F-C1A4-A3BE-483B-9F1225948C0D}"/>
              </a:ext>
            </a:extLst>
          </p:cNvPr>
          <p:cNvSpPr txBox="1">
            <a:spLocks noChangeArrowheads="1"/>
          </p:cNvSpPr>
          <p:nvPr/>
        </p:nvSpPr>
        <p:spPr bwMode="auto">
          <a:xfrm>
            <a:off x="647700" y="3573017"/>
            <a:ext cx="7848600" cy="336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1"/>
              </a:buClr>
              <a:buSzPct val="65000"/>
              <a:buFont typeface="Wingdings" pitchFamily="2" charset="2"/>
              <a:buNone/>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r>
              <a:rPr kumimoji="0" lang="en-US" altLang="en-US" sz="3200" b="0" i="0" u="none" strike="noStrike" kern="0" cap="none" spc="0" normalizeH="0" baseline="0" noProof="0" dirty="0">
                <a:ln>
                  <a:noFill/>
                </a:ln>
                <a:solidFill>
                  <a:srgbClr val="003399"/>
                </a:solidFill>
                <a:effectLst/>
                <a:uLnTx/>
                <a:uFillTx/>
                <a:latin typeface="Tahoma"/>
                <a:ea typeface="ＭＳ Ｐゴシック" panose="020B0600070205080204" pitchFamily="34" charset="-128"/>
              </a:rPr>
              <a:t>Geraldo F. Oliveira</a:t>
            </a: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r>
              <a:rPr kumimoji="0" lang="en-US" altLang="en-US" sz="32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hlinkClick r:id="rId5"/>
              </a:rPr>
              <a:t>https://geraldofojunior.github.io</a:t>
            </a:r>
            <a:br>
              <a:rPr kumimoji="0" lang="en-US" altLang="en-US" sz="32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rPr>
            </a:br>
            <a:endParaRPr kumimoji="0" lang="en-US" altLang="en-US" sz="28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r>
              <a:rPr kumimoji="0" lang="en-US" altLang="en-US" sz="2800" b="0" i="0" u="none" strike="noStrike" kern="0" cap="none" spc="0" normalizeH="0" baseline="0" noProof="0" dirty="0" err="1">
                <a:ln>
                  <a:noFill/>
                </a:ln>
                <a:solidFill>
                  <a:srgbClr val="000000"/>
                </a:solidFill>
                <a:effectLst/>
                <a:uLnTx/>
                <a:uFillTx/>
                <a:latin typeface="Tahoma"/>
                <a:ea typeface="ＭＳ Ｐゴシック" panose="020B0600070205080204" pitchFamily="34" charset="-128"/>
              </a:rPr>
              <a:t>PPoPP</a:t>
            </a:r>
            <a:r>
              <a:rPr kumimoji="0" lang="en-US" altLang="en-US" sz="28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rPr>
              <a:t> 2025</a:t>
            </a: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r>
              <a:rPr kumimoji="0" lang="en-US" altLang="en-US" sz="28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rPr>
              <a:t>1</a:t>
            </a:r>
            <a:r>
              <a:rPr kumimoji="0" lang="en-US" altLang="en-US" sz="2800" b="0" i="0" u="none" strike="noStrike" kern="0" cap="none" spc="0" normalizeH="0" baseline="30000" noProof="0" dirty="0">
                <a:ln>
                  <a:noFill/>
                </a:ln>
                <a:solidFill>
                  <a:srgbClr val="000000"/>
                </a:solidFill>
                <a:effectLst/>
                <a:uLnTx/>
                <a:uFillTx/>
                <a:latin typeface="Tahoma"/>
                <a:ea typeface="ＭＳ Ｐゴシック" panose="020B0600070205080204" pitchFamily="34" charset="-128"/>
              </a:rPr>
              <a:t>st</a:t>
            </a:r>
            <a:r>
              <a:rPr kumimoji="0" lang="en-US" altLang="en-US" sz="28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rPr>
              <a:t> March 2025</a:t>
            </a:r>
            <a:endParaRPr kumimoji="0" lang="en-US" altLang="en-US" sz="24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endParaRPr kumimoji="0" lang="en-US" altLang="en-US" sz="24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endParaRPr kumimoji="0" lang="en-US" altLang="en-US" sz="24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endParaRPr kumimoji="0" lang="en-US" altLang="en-US" sz="24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endParaRPr>
          </a:p>
        </p:txBody>
      </p:sp>
    </p:spTree>
    <p:extLst>
      <p:ext uri="{BB962C8B-B14F-4D97-AF65-F5344CB8AC3E}">
        <p14:creationId xmlns:p14="http://schemas.microsoft.com/office/powerpoint/2010/main" val="215556595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6D87-696D-EBE3-B3FB-6E893454A93F}"/>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E7E9F7F1-2CCF-BFF6-A24D-8078A7448CD3}"/>
              </a:ext>
            </a:extLst>
          </p:cNvPr>
          <p:cNvSpPr>
            <a:spLocks noGrp="1"/>
          </p:cNvSpPr>
          <p:nvPr>
            <p:ph idx="1"/>
          </p:nvPr>
        </p:nvSpPr>
        <p:spPr>
          <a:xfrm>
            <a:off x="228600" y="1052736"/>
            <a:ext cx="8610600" cy="5123656"/>
          </a:xfrm>
        </p:spPr>
        <p:txBody>
          <a:bodyPr/>
          <a:lstStyle/>
          <a:p>
            <a:r>
              <a:rPr lang="en-US" b="0" i="0" dirty="0">
                <a:effectLst/>
                <a:latin typeface="Tahoma" panose="020B0604030504040204" pitchFamily="34" charset="0"/>
                <a:ea typeface="Tahoma" panose="020B0604030504040204" pitchFamily="34" charset="0"/>
                <a:cs typeface="Tahoma" panose="020B0604030504040204" pitchFamily="34" charset="0"/>
              </a:rPr>
              <a:t>Processing-Near-Memory Systems: Developments from </a:t>
            </a:r>
            <a:br>
              <a:rPr lang="en-US" b="0" i="0" dirty="0">
                <a:effectLst/>
                <a:latin typeface="Tahoma" panose="020B0604030504040204" pitchFamily="34" charset="0"/>
                <a:ea typeface="Tahoma" panose="020B0604030504040204" pitchFamily="34" charset="0"/>
                <a:cs typeface="Tahoma" panose="020B0604030504040204" pitchFamily="34" charset="0"/>
              </a:rPr>
            </a:br>
            <a:r>
              <a:rPr lang="en-US" b="0" i="0" dirty="0">
                <a:effectLst/>
                <a:latin typeface="Tahoma" panose="020B0604030504040204" pitchFamily="34" charset="0"/>
                <a:ea typeface="Tahoma" panose="020B0604030504040204" pitchFamily="34" charset="0"/>
                <a:cs typeface="Tahoma" panose="020B0604030504040204" pitchFamily="34" charset="0"/>
              </a:rPr>
              <a:t>Academia &amp; Industry</a:t>
            </a:r>
            <a:br>
              <a:rPr lang="en-US" sz="1200" b="0" i="0" dirty="0">
                <a:effectLst/>
                <a:latin typeface="Tahoma" panose="020B0604030504040204" pitchFamily="34" charset="0"/>
                <a:ea typeface="Tahoma" panose="020B0604030504040204" pitchFamily="34" charset="0"/>
                <a:cs typeface="Tahoma" panose="020B0604030504040204" pitchFamily="34" charset="0"/>
              </a:rPr>
            </a:br>
            <a:endParaRPr lang="en-US" sz="1200" b="0" i="0" dirty="0">
              <a:effectLst/>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Programming Processing-Near-Memory Systems</a:t>
            </a:r>
            <a:br>
              <a:rPr lang="en-US" sz="1200" dirty="0">
                <a:latin typeface="Tahoma" panose="020B0604030504040204" pitchFamily="34" charset="0"/>
                <a:ea typeface="Tahoma" panose="020B0604030504040204" pitchFamily="34" charset="0"/>
                <a:cs typeface="Tahoma" panose="020B0604030504040204" pitchFamily="34" charset="0"/>
              </a:rPr>
            </a:b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Coffee Break</a:t>
            </a:r>
            <a:br>
              <a:rPr lang="en-US" sz="1200" dirty="0">
                <a:latin typeface="Tahoma" panose="020B0604030504040204" pitchFamily="34" charset="0"/>
                <a:ea typeface="Tahoma" panose="020B0604030504040204" pitchFamily="34" charset="0"/>
                <a:cs typeface="Tahoma" panose="020B0604030504040204" pitchFamily="34" charset="0"/>
              </a:rPr>
            </a:b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Processing-Using-Memory Systems for Bulk Bitwise Operations</a:t>
            </a:r>
            <a:br>
              <a:rPr lang="en-US" sz="1200" dirty="0">
                <a:latin typeface="Tahoma" panose="020B0604030504040204" pitchFamily="34" charset="0"/>
                <a:ea typeface="Tahoma" panose="020B0604030504040204" pitchFamily="34" charset="0"/>
                <a:cs typeface="Tahoma" panose="020B0604030504040204" pitchFamily="34" charset="0"/>
              </a:rPr>
            </a:b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b="1" dirty="0" err="1">
                <a:latin typeface="Tahoma" panose="020B0604030504040204" pitchFamily="34" charset="0"/>
                <a:ea typeface="Tahoma" panose="020B0604030504040204" pitchFamily="34" charset="0"/>
                <a:cs typeface="Tahoma" panose="020B0604030504040204" pitchFamily="34" charset="0"/>
              </a:rPr>
              <a:t>Ataberk</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Olgun</a:t>
            </a:r>
            <a:r>
              <a:rPr lang="en-US" b="1"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Infrastructure for Processing-Using-Memory Research</a:t>
            </a:r>
            <a:br>
              <a:rPr lang="en-US" sz="1200" dirty="0">
                <a:latin typeface="Tahoma" panose="020B0604030504040204" pitchFamily="34" charset="0"/>
                <a:ea typeface="Tahoma" panose="020B0604030504040204" pitchFamily="34" charset="0"/>
                <a:cs typeface="Tahoma" panose="020B0604030504040204" pitchFamily="34" charset="0"/>
              </a:rPr>
            </a:b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Invited Talk by Prof. John Kim: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Is it Memory-Centric or Communication-Centric?</a:t>
            </a:r>
          </a:p>
        </p:txBody>
      </p:sp>
      <p:sp>
        <p:nvSpPr>
          <p:cNvPr id="4" name="Slide Number Placeholder 3">
            <a:extLst>
              <a:ext uri="{FF2B5EF4-FFF2-40B4-BE49-F238E27FC236}">
                <a16:creationId xmlns:a16="http://schemas.microsoft.com/office/drawing/2014/main" id="{1718CF5E-3525-5BE8-7EE2-34D14BBC1C1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altLang="en-US" sz="1600" b="0" i="0" u="none" strike="noStrike" kern="1200" cap="none" spc="0" normalizeH="0" baseline="0" noProof="0" dirty="0">
                <a:ln>
                  <a:noFill/>
                </a:ln>
                <a:solidFill>
                  <a:srgbClr val="000000"/>
                </a:solidFill>
                <a:effectLst/>
                <a:uLnTx/>
                <a:uFillTx/>
                <a:latin typeface="Garamond" charset="0"/>
                <a:ea typeface="ＭＳ Ｐゴシック" charset="-128"/>
                <a:cs typeface="+mn-cs"/>
              </a:rPr>
            </a:b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altLang="en-US" sz="1600" b="0" i="0" u="none" strike="noStrike" kern="1200" cap="none" spc="0" normalizeH="0" baseline="0" noProof="0" dirty="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1021302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Adoption: How to Keep It </a:t>
            </a:r>
            <a:r>
              <a:rPr lang="en-US" b="1" dirty="0"/>
              <a:t>Simple</a:t>
            </a:r>
            <a:r>
              <a:rPr lang="en-US" dirty="0"/>
              <a:t>?</a:t>
            </a:r>
          </a:p>
        </p:txBody>
      </p:sp>
      <p:sp>
        <p:nvSpPr>
          <p:cNvPr id="3" name="Content Placeholder 2"/>
          <p:cNvSpPr>
            <a:spLocks noGrp="1"/>
          </p:cNvSpPr>
          <p:nvPr>
            <p:ph idx="1"/>
          </p:nvPr>
        </p:nvSpPr>
        <p:spPr>
          <a:xfrm>
            <a:off x="228600" y="1052736"/>
            <a:ext cx="8610600" cy="5195664"/>
          </a:xfrm>
        </p:spPr>
        <p:txBody>
          <a:bodyPr/>
          <a:lstStyle/>
          <a:p>
            <a:r>
              <a:rPr lang="en-US" dirty="0" err="1"/>
              <a:t>Junwhan</a:t>
            </a:r>
            <a:r>
              <a:rPr lang="en-US" dirty="0"/>
              <a:t> </a:t>
            </a:r>
            <a:r>
              <a:rPr lang="en-US" dirty="0" err="1"/>
              <a:t>Ahn</a:t>
            </a:r>
            <a:r>
              <a:rPr lang="en-US" dirty="0"/>
              <a:t>, </a:t>
            </a:r>
            <a:r>
              <a:rPr lang="en-US" dirty="0" err="1"/>
              <a:t>Sungjoo</a:t>
            </a:r>
            <a:r>
              <a:rPr lang="en-US" dirty="0"/>
              <a:t> </a:t>
            </a:r>
            <a:r>
              <a:rPr lang="en-US" dirty="0" err="1"/>
              <a:t>Yoo</a:t>
            </a:r>
            <a:r>
              <a:rPr lang="en-US" dirty="0"/>
              <a:t>, Onur Mutlu, and </a:t>
            </a:r>
            <a:r>
              <a:rPr lang="en-US" dirty="0" err="1"/>
              <a:t>Kiyoung</a:t>
            </a:r>
            <a:r>
              <a:rPr lang="en-US" dirty="0"/>
              <a:t> Choi,</a:t>
            </a:r>
            <a:br>
              <a:rPr lang="en-US" dirty="0"/>
            </a:br>
            <a:r>
              <a:rPr lang="en-US" b="1" dirty="0">
                <a:solidFill>
                  <a:srgbClr val="0432FF"/>
                </a:solidFill>
                <a:hlinkClick r:id="rId2">
                  <a:extLst>
                    <a:ext uri="{A12FA001-AC4F-418D-AE19-62706E023703}">
                      <ahyp:hlinkClr xmlns:ahyp="http://schemas.microsoft.com/office/drawing/2018/hyperlinkcolor" val="tx"/>
                    </a:ext>
                  </a:extLst>
                </a:hlinkClick>
              </a:rPr>
              <a:t>"PIM-Enabled Instructions: A Low-Overhead, Locality-Aware Processing-in-Memory Architecture"</a:t>
            </a:r>
            <a:br>
              <a:rPr lang="en-US" dirty="0">
                <a:solidFill>
                  <a:srgbClr val="0432FF"/>
                </a:solidFill>
              </a:rPr>
            </a:br>
            <a:r>
              <a:rPr lang="en-US" i="1" dirty="0"/>
              <a:t>Proceedings of the </a:t>
            </a:r>
            <a:r>
              <a:rPr lang="en-US" i="1" dirty="0">
                <a:hlinkClick r:id="rId3"/>
              </a:rPr>
              <a:t>42nd International Symposium on Computer Architecture</a:t>
            </a:r>
            <a:r>
              <a:rPr lang="en-US" i="1" dirty="0"/>
              <a:t> (</a:t>
            </a:r>
            <a:r>
              <a:rPr lang="en-US" b="1" i="1" dirty="0"/>
              <a:t>ISCA</a:t>
            </a:r>
            <a:r>
              <a:rPr lang="en-US" i="1" dirty="0"/>
              <a:t>)</a:t>
            </a:r>
            <a:r>
              <a:rPr lang="en-US" dirty="0"/>
              <a:t>, Portland, OR, June 2015. </a:t>
            </a:r>
            <a:br>
              <a:rPr lang="en-US" dirty="0"/>
            </a:br>
            <a:r>
              <a:rPr lang="en-US" dirty="0"/>
              <a:t>[</a:t>
            </a:r>
            <a:r>
              <a:rPr lang="en-US" dirty="0">
                <a:hlinkClick r:id="rId4"/>
              </a:rPr>
              <a:t>Slides (pdf)</a:t>
            </a:r>
            <a:r>
              <a:rPr lang="en-US" dirty="0"/>
              <a:t>] [</a:t>
            </a:r>
            <a:r>
              <a:rPr lang="en-US" dirty="0">
                <a:hlinkClick r:id="rId5"/>
              </a:rPr>
              <a:t>Lightning Session Slides (pdf)</a:t>
            </a:r>
            <a:r>
              <a:rPr lang="en-US" dirty="0"/>
              <a:t>]  </a:t>
            </a:r>
          </a:p>
          <a:p>
            <a:endParaRPr lang="en-US" dirty="0"/>
          </a:p>
          <a:p>
            <a:endParaRPr lang="en-US" dirty="0"/>
          </a:p>
        </p:txBody>
      </p:sp>
      <p:pic>
        <p:nvPicPr>
          <p:cNvPr id="5" name="Picture 4"/>
          <p:cNvPicPr>
            <a:picLocks noChangeAspect="1"/>
          </p:cNvPicPr>
          <p:nvPr/>
        </p:nvPicPr>
        <p:blipFill>
          <a:blip r:embed="rId6"/>
          <a:stretch>
            <a:fillRect/>
          </a:stretch>
        </p:blipFill>
        <p:spPr>
          <a:xfrm>
            <a:off x="0" y="4177496"/>
            <a:ext cx="9144000" cy="2275840"/>
          </a:xfrm>
          <a:prstGeom prst="rect">
            <a:avLst/>
          </a:prstGeom>
        </p:spPr>
      </p:pic>
      <p:sp>
        <p:nvSpPr>
          <p:cNvPr id="4" name="Slide Number Placeholder 3">
            <a:extLst>
              <a:ext uri="{FF2B5EF4-FFF2-40B4-BE49-F238E27FC236}">
                <a16:creationId xmlns:a16="http://schemas.microsoft.com/office/drawing/2014/main" id="{A6A8D773-6BAA-0917-252B-04A7CECA8E78}"/>
              </a:ext>
            </a:extLst>
          </p:cNvPr>
          <p:cNvSpPr>
            <a:spLocks noGrp="1"/>
          </p:cNvSpPr>
          <p:nvPr>
            <p:ph type="sldNum" sz="quarter" idx="11"/>
          </p:nvPr>
        </p:nvSpPr>
        <p:spPr>
          <a:xfrm>
            <a:off x="6553200" y="6243638"/>
            <a:ext cx="21336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758463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Adoption: How to Ease </a:t>
            </a:r>
            <a:r>
              <a:rPr lang="en-US" sz="3600" b="1" dirty="0"/>
              <a:t>Programmability</a:t>
            </a:r>
            <a:r>
              <a:rPr lang="en-US" sz="3600" dirty="0"/>
              <a:t>? (I)</a:t>
            </a:r>
          </a:p>
        </p:txBody>
      </p:sp>
      <p:sp>
        <p:nvSpPr>
          <p:cNvPr id="3" name="Content Placeholder 2"/>
          <p:cNvSpPr>
            <a:spLocks noGrp="1"/>
          </p:cNvSpPr>
          <p:nvPr>
            <p:ph idx="1"/>
          </p:nvPr>
        </p:nvSpPr>
        <p:spPr>
          <a:xfrm>
            <a:off x="228600" y="1052736"/>
            <a:ext cx="8610600" cy="5195664"/>
          </a:xfrm>
        </p:spPr>
        <p:txBody>
          <a:bodyPr/>
          <a:lstStyle/>
          <a:p>
            <a:pPr algn="l"/>
            <a:r>
              <a:rPr lang="en-US" dirty="0"/>
              <a:t>Geraldo F. Oliveira, Alain Kohli, David Novo, </a:t>
            </a:r>
            <a:br>
              <a:rPr lang="en-US" dirty="0"/>
            </a:br>
            <a:r>
              <a:rPr lang="en-US" dirty="0"/>
              <a:t>Juan Gómez-Luna, Onur Mutlu,</a:t>
            </a:r>
            <a:br>
              <a:rPr lang="en-US" dirty="0"/>
            </a:br>
            <a:r>
              <a:rPr lang="en-US" b="1" dirty="0">
                <a:solidFill>
                  <a:srgbClr val="0432FF"/>
                </a:solidFill>
              </a:rPr>
              <a:t>“</a:t>
            </a:r>
            <a:r>
              <a:rPr lang="en-US" b="1" i="0" dirty="0">
                <a:solidFill>
                  <a:srgbClr val="0000FF"/>
                </a:solidFill>
                <a:effectLst/>
                <a:hlinkClick r:id="rId2">
                  <a:extLst>
                    <a:ext uri="{A12FA001-AC4F-418D-AE19-62706E023703}">
                      <ahyp:hlinkClr xmlns:ahyp="http://schemas.microsoft.com/office/drawing/2018/hyperlinkcolor" val="tx"/>
                    </a:ext>
                  </a:extLst>
                </a:hlinkClick>
              </a:rPr>
              <a:t>DaPPA: A Data-Parallel Framework for Processing-in-Memory Architectures</a:t>
            </a:r>
            <a:r>
              <a:rPr lang="en-US" b="1" dirty="0">
                <a:solidFill>
                  <a:srgbClr val="0000FF"/>
                </a:solidFill>
              </a:rPr>
              <a:t>,</a:t>
            </a:r>
            <a:r>
              <a:rPr lang="en-US" b="1" i="0" dirty="0">
                <a:solidFill>
                  <a:srgbClr val="0432FF"/>
                </a:solidFill>
                <a:effectLst/>
              </a:rPr>
              <a:t>”</a:t>
            </a:r>
            <a:br>
              <a:rPr lang="en-US" dirty="0">
                <a:solidFill>
                  <a:srgbClr val="0432FF"/>
                </a:solidFill>
              </a:rPr>
            </a:br>
            <a:r>
              <a:rPr lang="en-US" dirty="0"/>
              <a:t>in</a:t>
            </a:r>
            <a:r>
              <a:rPr lang="en-US" i="1" dirty="0">
                <a:solidFill>
                  <a:srgbClr val="0432FF"/>
                </a:solidFill>
              </a:rPr>
              <a:t> </a:t>
            </a:r>
            <a:r>
              <a:rPr lang="en-US" i="1" dirty="0"/>
              <a:t>PACT SRC Student Competition,</a:t>
            </a:r>
            <a:r>
              <a:rPr lang="en-US" dirty="0"/>
              <a:t> Vienna, Austria, October 2023. </a:t>
            </a:r>
          </a:p>
        </p:txBody>
      </p:sp>
      <p:pic>
        <p:nvPicPr>
          <p:cNvPr id="6" name="Picture 5">
            <a:extLst>
              <a:ext uri="{FF2B5EF4-FFF2-40B4-BE49-F238E27FC236}">
                <a16:creationId xmlns:a16="http://schemas.microsoft.com/office/drawing/2014/main" id="{6868EA55-2B8A-A9F7-A0A1-192101D87475}"/>
              </a:ext>
            </a:extLst>
          </p:cNvPr>
          <p:cNvPicPr>
            <a:picLocks noChangeAspect="1"/>
          </p:cNvPicPr>
          <p:nvPr/>
        </p:nvPicPr>
        <p:blipFill rotWithShape="1">
          <a:blip r:embed="rId3">
            <a:extLst>
              <a:ext uri="{28A0092B-C50C-407E-A947-70E740481C1C}">
                <a14:useLocalDpi xmlns:a14="http://schemas.microsoft.com/office/drawing/2010/main" val="0"/>
              </a:ext>
            </a:extLst>
          </a:blip>
          <a:srcRect l="2342" t="25000" r="3187"/>
          <a:stretch/>
        </p:blipFill>
        <p:spPr>
          <a:xfrm>
            <a:off x="304800" y="3650568"/>
            <a:ext cx="8610600" cy="1280916"/>
          </a:xfrm>
          <a:prstGeom prst="rect">
            <a:avLst/>
          </a:prstGeom>
        </p:spPr>
      </p:pic>
      <p:sp>
        <p:nvSpPr>
          <p:cNvPr id="4" name="Slide Number Placeholder 3">
            <a:extLst>
              <a:ext uri="{FF2B5EF4-FFF2-40B4-BE49-F238E27FC236}">
                <a16:creationId xmlns:a16="http://schemas.microsoft.com/office/drawing/2014/main" id="{93C82876-4BF9-05D6-B9A3-A3BB275A5461}"/>
              </a:ext>
            </a:extLst>
          </p:cNvPr>
          <p:cNvSpPr>
            <a:spLocks noGrp="1"/>
          </p:cNvSpPr>
          <p:nvPr>
            <p:ph type="sldNum" sz="quarter" idx="11"/>
          </p:nvPr>
        </p:nvSpPr>
        <p:spPr>
          <a:xfrm>
            <a:off x="6553200" y="6243638"/>
            <a:ext cx="21336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1871160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600" dirty="0"/>
              <a:t>Adoption: How to Ease </a:t>
            </a:r>
            <a:r>
              <a:rPr lang="en-US" sz="3600" b="1" dirty="0"/>
              <a:t>Programmability</a:t>
            </a:r>
            <a:r>
              <a:rPr lang="en-US" sz="3600" dirty="0"/>
              <a:t>? (II)</a:t>
            </a:r>
          </a:p>
        </p:txBody>
      </p:sp>
      <p:sp>
        <p:nvSpPr>
          <p:cNvPr id="3" name="Content Placeholder 2"/>
          <p:cNvSpPr>
            <a:spLocks noGrp="1"/>
          </p:cNvSpPr>
          <p:nvPr>
            <p:ph idx="1"/>
          </p:nvPr>
        </p:nvSpPr>
        <p:spPr>
          <a:xfrm>
            <a:off x="228600" y="1052736"/>
            <a:ext cx="8610600" cy="5195664"/>
          </a:xfrm>
        </p:spPr>
        <p:txBody>
          <a:bodyPr/>
          <a:lstStyle/>
          <a:p>
            <a:r>
              <a:rPr lang="en-US" b="0" i="0" dirty="0" err="1">
                <a:solidFill>
                  <a:srgbClr val="000000"/>
                </a:solidFill>
                <a:effectLst/>
              </a:rPr>
              <a:t>Jinfan</a:t>
            </a:r>
            <a:r>
              <a:rPr lang="en-US" b="0" i="0" dirty="0">
                <a:solidFill>
                  <a:srgbClr val="000000"/>
                </a:solidFill>
                <a:effectLst/>
              </a:rPr>
              <a:t> Chen, Juan Gómez-Luna, Izzat El Hajj, </a:t>
            </a:r>
            <a:r>
              <a:rPr lang="en-US" b="0" i="0" dirty="0" err="1">
                <a:solidFill>
                  <a:srgbClr val="000000"/>
                </a:solidFill>
                <a:effectLst/>
              </a:rPr>
              <a:t>YuXin</a:t>
            </a:r>
            <a:r>
              <a:rPr lang="en-US" b="0" i="0" dirty="0">
                <a:solidFill>
                  <a:srgbClr val="000000"/>
                </a:solidFill>
                <a:effectLst/>
              </a:rPr>
              <a:t> Guo, and Onur Mutlu,</a:t>
            </a:r>
            <a:br>
              <a:rPr lang="en-US" b="0" i="0" dirty="0">
                <a:solidFill>
                  <a:srgbClr val="000000"/>
                </a:solidFill>
                <a:effectLst/>
              </a:rPr>
            </a:br>
            <a:r>
              <a:rPr lang="en-US" b="1" i="0" dirty="0">
                <a:solidFill>
                  <a:srgbClr val="0000FF"/>
                </a:solidFill>
                <a:effectLst/>
                <a:hlinkClick r:id="rId2">
                  <a:extLst>
                    <a:ext uri="{A12FA001-AC4F-418D-AE19-62706E023703}">
                      <ahyp:hlinkClr xmlns:ahyp="http://schemas.microsoft.com/office/drawing/2018/hyperlinkcolor" val="tx"/>
                    </a:ext>
                  </a:extLst>
                </a:hlinkClick>
              </a:rPr>
              <a:t>"SimplePIM: A Software Framework for Productive and Efficient Processing in Memory"</a:t>
            </a:r>
            <a:br>
              <a:rPr lang="en-US" b="0" i="0" dirty="0">
                <a:solidFill>
                  <a:srgbClr val="000000"/>
                </a:solidFill>
                <a:effectLst/>
              </a:rPr>
            </a:br>
            <a:r>
              <a:rPr lang="en-US" b="0" i="1" dirty="0">
                <a:solidFill>
                  <a:srgbClr val="000000"/>
                </a:solidFill>
                <a:effectLst/>
              </a:rPr>
              <a:t>Proceedings of the </a:t>
            </a:r>
            <a:r>
              <a:rPr lang="en-US" b="0" i="1" dirty="0">
                <a:solidFill>
                  <a:srgbClr val="000000"/>
                </a:solidFill>
                <a:effectLst/>
                <a:hlinkClick r:id="rId3"/>
              </a:rPr>
              <a:t>32nd International Conference on Parallel Architectures and Compilation Techniques</a:t>
            </a:r>
            <a:r>
              <a:rPr lang="en-US" b="0" i="1" dirty="0">
                <a:solidFill>
                  <a:srgbClr val="000000"/>
                </a:solidFill>
                <a:effectLst/>
              </a:rPr>
              <a:t> (</a:t>
            </a:r>
            <a:r>
              <a:rPr lang="en-US" b="1" i="1" dirty="0">
                <a:solidFill>
                  <a:srgbClr val="000000"/>
                </a:solidFill>
                <a:effectLst/>
              </a:rPr>
              <a:t>PACT</a:t>
            </a:r>
            <a:r>
              <a:rPr lang="en-US" b="0" i="1" dirty="0">
                <a:solidFill>
                  <a:srgbClr val="000000"/>
                </a:solidFill>
                <a:effectLst/>
              </a:rPr>
              <a:t>)</a:t>
            </a:r>
            <a:r>
              <a:rPr lang="en-US" b="0" i="0" dirty="0">
                <a:solidFill>
                  <a:srgbClr val="000000"/>
                </a:solidFill>
                <a:effectLst/>
              </a:rPr>
              <a:t>, Vienna, Austria, October 2023.</a:t>
            </a:r>
          </a:p>
          <a:p>
            <a:pPr algn="l"/>
            <a:endParaRPr lang="en-US" dirty="0"/>
          </a:p>
        </p:txBody>
      </p:sp>
      <p:pic>
        <p:nvPicPr>
          <p:cNvPr id="8" name="Picture 7">
            <a:extLst>
              <a:ext uri="{FF2B5EF4-FFF2-40B4-BE49-F238E27FC236}">
                <a16:creationId xmlns:a16="http://schemas.microsoft.com/office/drawing/2014/main" id="{1A329194-07DC-81E6-E817-34E625D975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3789040"/>
            <a:ext cx="7772400" cy="2183887"/>
          </a:xfrm>
          <a:prstGeom prst="rect">
            <a:avLst/>
          </a:prstGeom>
        </p:spPr>
      </p:pic>
      <p:sp>
        <p:nvSpPr>
          <p:cNvPr id="4" name="Slide Number Placeholder 3">
            <a:extLst>
              <a:ext uri="{FF2B5EF4-FFF2-40B4-BE49-F238E27FC236}">
                <a16:creationId xmlns:a16="http://schemas.microsoft.com/office/drawing/2014/main" id="{4747C8FF-7C0E-F8E4-9426-E148FA73D909}"/>
              </a:ext>
            </a:extLst>
          </p:cNvPr>
          <p:cNvSpPr>
            <a:spLocks noGrp="1"/>
          </p:cNvSpPr>
          <p:nvPr>
            <p:ph type="sldNum" sz="quarter" idx="11"/>
          </p:nvPr>
        </p:nvSpPr>
        <p:spPr>
          <a:xfrm>
            <a:off x="6553200" y="6243638"/>
            <a:ext cx="21336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28035216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Overview</a:t>
            </a:r>
          </a:p>
        </p:txBody>
      </p:sp>
      <p:sp>
        <p:nvSpPr>
          <p:cNvPr id="2" name="Rectangle 1">
            <a:extLst>
              <a:ext uri="{FF2B5EF4-FFF2-40B4-BE49-F238E27FC236}">
                <a16:creationId xmlns:a16="http://schemas.microsoft.com/office/drawing/2014/main" id="{9F21429B-B9BD-F5B5-6688-2989E0B511D6}"/>
              </a:ext>
            </a:extLst>
          </p:cNvPr>
          <p:cNvSpPr/>
          <p:nvPr/>
        </p:nvSpPr>
        <p:spPr>
          <a:xfrm>
            <a:off x="92148" y="1174452"/>
            <a:ext cx="8987622" cy="461665"/>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 Next" panose="020B0503020202020204" pitchFamily="34" charset="0"/>
                <a:ea typeface="+mn-ea"/>
                <a:cs typeface="Gill Sans MT"/>
              </a:rPr>
              <a:t>Programming the UPMEM-based system requires:</a:t>
            </a:r>
          </a:p>
        </p:txBody>
      </p:sp>
      <p:grpSp>
        <p:nvGrpSpPr>
          <p:cNvPr id="3" name="Group 2">
            <a:extLst>
              <a:ext uri="{FF2B5EF4-FFF2-40B4-BE49-F238E27FC236}">
                <a16:creationId xmlns:a16="http://schemas.microsoft.com/office/drawing/2014/main" id="{664E558B-A0D2-3450-1F06-49A89F1C9044}"/>
              </a:ext>
            </a:extLst>
          </p:cNvPr>
          <p:cNvGrpSpPr/>
          <p:nvPr/>
        </p:nvGrpSpPr>
        <p:grpSpPr>
          <a:xfrm>
            <a:off x="312374" y="1551523"/>
            <a:ext cx="9448800" cy="707886"/>
            <a:chOff x="568179" y="3421559"/>
            <a:chExt cx="8407213" cy="714800"/>
          </a:xfrm>
        </p:grpSpPr>
        <p:sp>
          <p:nvSpPr>
            <p:cNvPr id="4" name="TextBox 3">
              <a:extLst>
                <a:ext uri="{FF2B5EF4-FFF2-40B4-BE49-F238E27FC236}">
                  <a16:creationId xmlns:a16="http://schemas.microsoft.com/office/drawing/2014/main" id="{B3784127-8AAC-542F-98FC-800D2C481D6F}"/>
                </a:ext>
              </a:extLst>
            </p:cNvPr>
            <p:cNvSpPr txBox="1"/>
            <p:nvPr/>
          </p:nvSpPr>
          <p:spPr>
            <a:xfrm>
              <a:off x="568179" y="3421559"/>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1</a:t>
              </a:r>
            </a:p>
          </p:txBody>
        </p:sp>
        <p:sp>
          <p:nvSpPr>
            <p:cNvPr id="5" name="TextBox 4">
              <a:extLst>
                <a:ext uri="{FF2B5EF4-FFF2-40B4-BE49-F238E27FC236}">
                  <a16:creationId xmlns:a16="http://schemas.microsoft.com/office/drawing/2014/main" id="{8A44C40D-B419-63E7-ABE8-4DA7D9A8D9F3}"/>
                </a:ext>
              </a:extLst>
            </p:cNvPr>
            <p:cNvSpPr txBox="1"/>
            <p:nvPr/>
          </p:nvSpPr>
          <p:spPr>
            <a:xfrm>
              <a:off x="974390" y="3528082"/>
              <a:ext cx="8001002" cy="4350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Gill Sans MT"/>
                </a:rPr>
                <a:t>Splitting </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input data and computation across PIM chips</a:t>
              </a:r>
            </a:p>
          </p:txBody>
        </p:sp>
      </p:grpSp>
      <p:grpSp>
        <p:nvGrpSpPr>
          <p:cNvPr id="6" name="Group 5">
            <a:extLst>
              <a:ext uri="{FF2B5EF4-FFF2-40B4-BE49-F238E27FC236}">
                <a16:creationId xmlns:a16="http://schemas.microsoft.com/office/drawing/2014/main" id="{A3057CA2-1936-11B1-4CA8-6AE37BDDFF36}"/>
              </a:ext>
            </a:extLst>
          </p:cNvPr>
          <p:cNvGrpSpPr/>
          <p:nvPr/>
        </p:nvGrpSpPr>
        <p:grpSpPr>
          <a:xfrm>
            <a:off x="312374" y="2137091"/>
            <a:ext cx="9144000" cy="707887"/>
            <a:chOff x="406767" y="3421560"/>
            <a:chExt cx="8475011" cy="714800"/>
          </a:xfrm>
        </p:grpSpPr>
        <p:sp>
          <p:nvSpPr>
            <p:cNvPr id="8" name="TextBox 7">
              <a:extLst>
                <a:ext uri="{FF2B5EF4-FFF2-40B4-BE49-F238E27FC236}">
                  <a16:creationId xmlns:a16="http://schemas.microsoft.com/office/drawing/2014/main" id="{FB6DC044-99BD-714F-296F-2C7541E22561}"/>
                </a:ext>
              </a:extLst>
            </p:cNvPr>
            <p:cNvSpPr txBox="1"/>
            <p:nvPr/>
          </p:nvSpPr>
          <p:spPr>
            <a:xfrm>
              <a:off x="406767" y="3421560"/>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2</a:t>
              </a:r>
            </a:p>
          </p:txBody>
        </p:sp>
        <p:sp>
          <p:nvSpPr>
            <p:cNvPr id="9" name="TextBox 8">
              <a:extLst>
                <a:ext uri="{FF2B5EF4-FFF2-40B4-BE49-F238E27FC236}">
                  <a16:creationId xmlns:a16="http://schemas.microsoft.com/office/drawing/2014/main" id="{CE5442E0-1736-E798-B11C-C396A30B4AB9}"/>
                </a:ext>
              </a:extLst>
            </p:cNvPr>
            <p:cNvSpPr txBox="1"/>
            <p:nvPr/>
          </p:nvSpPr>
          <p:spPr>
            <a:xfrm>
              <a:off x="880776" y="3501501"/>
              <a:ext cx="8001002" cy="435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Gill Sans MT"/>
                </a:rPr>
                <a:t>Transferring input data </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from main memory to PIM chips </a:t>
              </a:r>
            </a:p>
          </p:txBody>
        </p:sp>
      </p:grpSp>
      <p:grpSp>
        <p:nvGrpSpPr>
          <p:cNvPr id="10" name="Group 9">
            <a:extLst>
              <a:ext uri="{FF2B5EF4-FFF2-40B4-BE49-F238E27FC236}">
                <a16:creationId xmlns:a16="http://schemas.microsoft.com/office/drawing/2014/main" id="{39C207C3-2A4A-7832-A1FE-925E422D34E0}"/>
              </a:ext>
            </a:extLst>
          </p:cNvPr>
          <p:cNvGrpSpPr/>
          <p:nvPr/>
        </p:nvGrpSpPr>
        <p:grpSpPr>
          <a:xfrm>
            <a:off x="312374" y="2722660"/>
            <a:ext cx="9144000" cy="707887"/>
            <a:chOff x="406767" y="3421560"/>
            <a:chExt cx="8475008" cy="714800"/>
          </a:xfrm>
        </p:grpSpPr>
        <p:sp>
          <p:nvSpPr>
            <p:cNvPr id="11" name="TextBox 10">
              <a:extLst>
                <a:ext uri="{FF2B5EF4-FFF2-40B4-BE49-F238E27FC236}">
                  <a16:creationId xmlns:a16="http://schemas.microsoft.com/office/drawing/2014/main" id="{12A86D67-1AEE-0064-4084-11191EF0ABED}"/>
                </a:ext>
              </a:extLst>
            </p:cNvPr>
            <p:cNvSpPr txBox="1"/>
            <p:nvPr/>
          </p:nvSpPr>
          <p:spPr>
            <a:xfrm>
              <a:off x="406767" y="3421560"/>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3</a:t>
              </a:r>
            </a:p>
          </p:txBody>
        </p:sp>
        <p:sp>
          <p:nvSpPr>
            <p:cNvPr id="12" name="TextBox 11">
              <a:extLst>
                <a:ext uri="{FF2B5EF4-FFF2-40B4-BE49-F238E27FC236}">
                  <a16:creationId xmlns:a16="http://schemas.microsoft.com/office/drawing/2014/main" id="{FCEB072E-E51F-8E65-481C-28B596D3E1A1}"/>
                </a:ext>
              </a:extLst>
            </p:cNvPr>
            <p:cNvSpPr txBox="1"/>
            <p:nvPr/>
          </p:nvSpPr>
          <p:spPr>
            <a:xfrm>
              <a:off x="880776" y="3501501"/>
              <a:ext cx="8001002" cy="435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Gill Sans MT"/>
                </a:rPr>
                <a:t>Manually handling caching </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in PIM’s scratchpad memory</a:t>
              </a:r>
            </a:p>
          </p:txBody>
        </p:sp>
      </p:grpSp>
      <p:grpSp>
        <p:nvGrpSpPr>
          <p:cNvPr id="13" name="Group 12">
            <a:extLst>
              <a:ext uri="{FF2B5EF4-FFF2-40B4-BE49-F238E27FC236}">
                <a16:creationId xmlns:a16="http://schemas.microsoft.com/office/drawing/2014/main" id="{090A3850-9A3E-3323-2E38-327878B1C8CA}"/>
              </a:ext>
            </a:extLst>
          </p:cNvPr>
          <p:cNvGrpSpPr/>
          <p:nvPr/>
        </p:nvGrpSpPr>
        <p:grpSpPr>
          <a:xfrm>
            <a:off x="312374" y="3308229"/>
            <a:ext cx="9144000" cy="707887"/>
            <a:chOff x="406767" y="3421560"/>
            <a:chExt cx="8475011" cy="714800"/>
          </a:xfrm>
        </p:grpSpPr>
        <p:sp>
          <p:nvSpPr>
            <p:cNvPr id="14" name="TextBox 13">
              <a:extLst>
                <a:ext uri="{FF2B5EF4-FFF2-40B4-BE49-F238E27FC236}">
                  <a16:creationId xmlns:a16="http://schemas.microsoft.com/office/drawing/2014/main" id="{162DC18E-2DA4-4B8D-1F43-736922D477FC}"/>
                </a:ext>
              </a:extLst>
            </p:cNvPr>
            <p:cNvSpPr txBox="1"/>
            <p:nvPr/>
          </p:nvSpPr>
          <p:spPr>
            <a:xfrm>
              <a:off x="406767" y="3421560"/>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4</a:t>
              </a:r>
            </a:p>
          </p:txBody>
        </p:sp>
        <p:sp>
          <p:nvSpPr>
            <p:cNvPr id="15" name="TextBox 14">
              <a:extLst>
                <a:ext uri="{FF2B5EF4-FFF2-40B4-BE49-F238E27FC236}">
                  <a16:creationId xmlns:a16="http://schemas.microsoft.com/office/drawing/2014/main" id="{6C9BF028-C2B1-6E3A-EAC6-9EBA1B373AB7}"/>
                </a:ext>
              </a:extLst>
            </p:cNvPr>
            <p:cNvSpPr txBox="1"/>
            <p:nvPr/>
          </p:nvSpPr>
          <p:spPr>
            <a:xfrm>
              <a:off x="880776" y="3501501"/>
              <a:ext cx="8001002" cy="435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Gill Sans MT"/>
                </a:rPr>
                <a:t>Transferring output data </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from PIM chips to main memory</a:t>
              </a:r>
            </a:p>
          </p:txBody>
        </p:sp>
      </p:grpSp>
      <p:sp>
        <p:nvSpPr>
          <p:cNvPr id="16" name="Rectangle 15">
            <a:extLst>
              <a:ext uri="{FF2B5EF4-FFF2-40B4-BE49-F238E27FC236}">
                <a16:creationId xmlns:a16="http://schemas.microsoft.com/office/drawing/2014/main" id="{C4001F45-A9CF-3320-4D10-2CAC1D8FA78B}"/>
              </a:ext>
            </a:extLst>
          </p:cNvPr>
          <p:cNvSpPr/>
          <p:nvPr/>
        </p:nvSpPr>
        <p:spPr>
          <a:xfrm>
            <a:off x="-13283276" y="14382360"/>
            <a:ext cx="9144000" cy="1692771"/>
          </a:xfrm>
          <a:prstGeom prst="rect">
            <a:avLst/>
          </a:prstGeom>
          <a:solidFill>
            <a:srgbClr val="E4E4E4"/>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Programming a general-purpose PIM architecture leads to </a:t>
            </a:r>
            <a:r>
              <a:rPr kumimoji="0" lang="en-US" sz="2600" b="1" i="0" u="none" strike="noStrike" kern="1200" cap="none" spc="0" normalizeH="0" baseline="0" noProof="0" dirty="0">
                <a:ln>
                  <a:noFill/>
                </a:ln>
                <a:solidFill>
                  <a:srgbClr val="C00000"/>
                </a:solidFill>
                <a:effectLst/>
                <a:uLnTx/>
                <a:uFillTx/>
                <a:latin typeface="Avenir Next" panose="020B0503020202020204" pitchFamily="34" charset="0"/>
                <a:ea typeface="+mn-ea"/>
                <a:cs typeface="+mn-cs"/>
              </a:rPr>
              <a:t>non-trivial effort </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requires </a:t>
            </a:r>
            <a:b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600" b="1" i="0" u="none" strike="noStrike" kern="1200" cap="none" spc="0" normalizeH="0" baseline="0" noProof="0" dirty="0">
                <a:ln>
                  <a:noFill/>
                </a:ln>
                <a:solidFill>
                  <a:srgbClr val="0000FF"/>
                </a:solidFill>
                <a:effectLst/>
                <a:uLnTx/>
                <a:uFillTx/>
                <a:latin typeface="Avenir Next" panose="020B0503020202020204" pitchFamily="34" charset="0"/>
                <a:ea typeface="+mn-ea"/>
                <a:cs typeface="+mn-cs"/>
              </a:rPr>
              <a:t>knowledge of the </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underlying </a:t>
            </a:r>
            <a:r>
              <a:rPr kumimoji="0" lang="en-US" sz="2600" b="1" i="0" u="none" strike="noStrike" kern="1200" cap="none" spc="0" normalizeH="0" baseline="0" noProof="0" dirty="0">
                <a:ln>
                  <a:noFill/>
                </a:ln>
                <a:solidFill>
                  <a:srgbClr val="0000FF"/>
                </a:solidFill>
                <a:effectLst/>
                <a:uLnTx/>
                <a:uFillTx/>
                <a:latin typeface="Avenir Next" panose="020B0503020202020204" pitchFamily="34" charset="0"/>
                <a:ea typeface="+mn-ea"/>
                <a:cs typeface="+mn-cs"/>
              </a:rPr>
              <a:t>hardware </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and </a:t>
            </a:r>
            <a:b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600" b="1" i="0" u="none" strike="noStrike" kern="1200" cap="none" spc="0" normalizeH="0" baseline="0" noProof="0" dirty="0">
                <a:ln>
                  <a:noFill/>
                </a:ln>
                <a:solidFill>
                  <a:srgbClr val="0000FF"/>
                </a:solidFill>
                <a:effectLst/>
                <a:uLnTx/>
                <a:uFillTx/>
                <a:latin typeface="Avenir Next" panose="020B0503020202020204" pitchFamily="34" charset="0"/>
                <a:ea typeface="+mn-ea"/>
                <a:cs typeface="+mn-cs"/>
              </a:rPr>
              <a:t>manual</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fine-grained </a:t>
            </a:r>
            <a:r>
              <a:rPr kumimoji="0" lang="en-US" sz="2600" b="1" i="0" u="none" strike="noStrike" kern="1200" cap="none" spc="0" normalizeH="0" baseline="0" noProof="0" dirty="0">
                <a:ln>
                  <a:noFill/>
                </a:ln>
                <a:solidFill>
                  <a:srgbClr val="0000FF"/>
                </a:solidFill>
                <a:effectLst/>
                <a:uLnTx/>
                <a:uFillTx/>
                <a:latin typeface="Avenir Next" panose="020B0503020202020204" pitchFamily="34" charset="0"/>
                <a:ea typeface="+mn-ea"/>
                <a:cs typeface="+mn-cs"/>
              </a:rPr>
              <a:t>data movement </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handling </a:t>
            </a:r>
          </a:p>
        </p:txBody>
      </p:sp>
      <p:grpSp>
        <p:nvGrpSpPr>
          <p:cNvPr id="18" name="Group 17">
            <a:extLst>
              <a:ext uri="{FF2B5EF4-FFF2-40B4-BE49-F238E27FC236}">
                <a16:creationId xmlns:a16="http://schemas.microsoft.com/office/drawing/2014/main" id="{54D4D90F-0801-0628-7BB0-EA3F2D9E49B2}"/>
              </a:ext>
            </a:extLst>
          </p:cNvPr>
          <p:cNvGrpSpPr/>
          <p:nvPr/>
        </p:nvGrpSpPr>
        <p:grpSpPr>
          <a:xfrm>
            <a:off x="312374" y="3751372"/>
            <a:ext cx="8519252" cy="2633414"/>
            <a:chOff x="523290" y="4044605"/>
            <a:chExt cx="8126720" cy="2512077"/>
          </a:xfrm>
        </p:grpSpPr>
        <p:pic>
          <p:nvPicPr>
            <p:cNvPr id="43" name="Picture 42">
              <a:extLst>
                <a:ext uri="{FF2B5EF4-FFF2-40B4-BE49-F238E27FC236}">
                  <a16:creationId xmlns:a16="http://schemas.microsoft.com/office/drawing/2014/main" id="{BD958CD1-F53A-7C97-D215-08B5FB338B6E}"/>
                </a:ext>
              </a:extLst>
            </p:cNvPr>
            <p:cNvPicPr>
              <a:picLocks noChangeAspect="1"/>
            </p:cNvPicPr>
            <p:nvPr/>
          </p:nvPicPr>
          <p:blipFill>
            <a:blip r:embed="rId3">
              <a:duotone>
                <a:prstClr val="black"/>
                <a:schemeClr val="bg2">
                  <a:tint val="45000"/>
                  <a:satMod val="400000"/>
                </a:schemeClr>
              </a:duotone>
            </a:blip>
            <a:stretch>
              <a:fillRect/>
            </a:stretch>
          </p:blipFill>
          <p:spPr>
            <a:xfrm>
              <a:off x="523290" y="4044605"/>
              <a:ext cx="3719964" cy="2217056"/>
            </a:xfrm>
            <a:prstGeom prst="rect">
              <a:avLst/>
            </a:prstGeom>
          </p:spPr>
        </p:pic>
        <p:pic>
          <p:nvPicPr>
            <p:cNvPr id="44" name="Picture 43">
              <a:extLst>
                <a:ext uri="{FF2B5EF4-FFF2-40B4-BE49-F238E27FC236}">
                  <a16:creationId xmlns:a16="http://schemas.microsoft.com/office/drawing/2014/main" id="{BD094EC1-3C8B-2520-0995-1820AC2980B5}"/>
                </a:ext>
              </a:extLst>
            </p:cNvPr>
            <p:cNvPicPr>
              <a:picLocks noChangeAspect="1"/>
            </p:cNvPicPr>
            <p:nvPr/>
          </p:nvPicPr>
          <p:blipFill>
            <a:blip r:embed="rId4">
              <a:duotone>
                <a:prstClr val="black"/>
                <a:schemeClr val="bg2">
                  <a:tint val="45000"/>
                  <a:satMod val="400000"/>
                </a:schemeClr>
              </a:duotone>
            </a:blip>
            <a:stretch>
              <a:fillRect/>
            </a:stretch>
          </p:blipFill>
          <p:spPr>
            <a:xfrm>
              <a:off x="3819064" y="4097882"/>
              <a:ext cx="4830946" cy="2458800"/>
            </a:xfrm>
            <a:prstGeom prst="rect">
              <a:avLst/>
            </a:prstGeom>
          </p:spPr>
        </p:pic>
        <p:pic>
          <p:nvPicPr>
            <p:cNvPr id="45" name="Picture 44">
              <a:extLst>
                <a:ext uri="{FF2B5EF4-FFF2-40B4-BE49-F238E27FC236}">
                  <a16:creationId xmlns:a16="http://schemas.microsoft.com/office/drawing/2014/main" id="{75C24E61-1DA7-055F-8F3D-81DE08E64F96}"/>
                </a:ext>
              </a:extLst>
            </p:cNvPr>
            <p:cNvPicPr>
              <a:picLocks noChangeAspect="1"/>
            </p:cNvPicPr>
            <p:nvPr/>
          </p:nvPicPr>
          <p:blipFill>
            <a:blip r:embed="rId5">
              <a:duotone>
                <a:prstClr val="black"/>
                <a:schemeClr val="bg2">
                  <a:tint val="45000"/>
                  <a:satMod val="400000"/>
                </a:schemeClr>
              </a:duotone>
            </a:blip>
            <a:stretch>
              <a:fillRect/>
            </a:stretch>
          </p:blipFill>
          <p:spPr>
            <a:xfrm>
              <a:off x="4708631" y="5036849"/>
              <a:ext cx="2197507" cy="1389600"/>
            </a:xfrm>
            <a:prstGeom prst="rect">
              <a:avLst/>
            </a:prstGeom>
          </p:spPr>
        </p:pic>
        <p:pic>
          <p:nvPicPr>
            <p:cNvPr id="46" name="Picture 45">
              <a:extLst>
                <a:ext uri="{FF2B5EF4-FFF2-40B4-BE49-F238E27FC236}">
                  <a16:creationId xmlns:a16="http://schemas.microsoft.com/office/drawing/2014/main" id="{9C248BCB-AA24-D302-F531-F47CACCAA2CD}"/>
                </a:ext>
              </a:extLst>
            </p:cNvPr>
            <p:cNvPicPr>
              <a:picLocks noChangeAspect="1"/>
            </p:cNvPicPr>
            <p:nvPr/>
          </p:nvPicPr>
          <p:blipFill>
            <a:blip r:embed="rId6">
              <a:duotone>
                <a:prstClr val="black"/>
                <a:schemeClr val="bg2">
                  <a:tint val="45000"/>
                  <a:satMod val="400000"/>
                </a:schemeClr>
              </a:duotone>
            </a:blip>
            <a:stretch>
              <a:fillRect/>
            </a:stretch>
          </p:blipFill>
          <p:spPr>
            <a:xfrm>
              <a:off x="6880148" y="5036849"/>
              <a:ext cx="1195702" cy="1389600"/>
            </a:xfrm>
            <a:prstGeom prst="rect">
              <a:avLst/>
            </a:prstGeom>
          </p:spPr>
        </p:pic>
      </p:grpSp>
      <p:grpSp>
        <p:nvGrpSpPr>
          <p:cNvPr id="53" name="Group 52">
            <a:extLst>
              <a:ext uri="{FF2B5EF4-FFF2-40B4-BE49-F238E27FC236}">
                <a16:creationId xmlns:a16="http://schemas.microsoft.com/office/drawing/2014/main" id="{EBAA9120-F079-CBE0-1818-9191E1818E74}"/>
              </a:ext>
            </a:extLst>
          </p:cNvPr>
          <p:cNvGrpSpPr/>
          <p:nvPr/>
        </p:nvGrpSpPr>
        <p:grpSpPr>
          <a:xfrm>
            <a:off x="1329186" y="4745427"/>
            <a:ext cx="2328859" cy="541058"/>
            <a:chOff x="1329186" y="4745427"/>
            <a:chExt cx="2328859" cy="541058"/>
          </a:xfrm>
        </p:grpSpPr>
        <p:sp>
          <p:nvSpPr>
            <p:cNvPr id="19" name="Oval 18">
              <a:extLst>
                <a:ext uri="{FF2B5EF4-FFF2-40B4-BE49-F238E27FC236}">
                  <a16:creationId xmlns:a16="http://schemas.microsoft.com/office/drawing/2014/main" id="{381FA623-04D1-B6EF-9B6D-78F97791668E}"/>
                </a:ext>
              </a:extLst>
            </p:cNvPr>
            <p:cNvSpPr/>
            <p:nvPr/>
          </p:nvSpPr>
          <p:spPr>
            <a:xfrm>
              <a:off x="1329186" y="4837338"/>
              <a:ext cx="301752" cy="301752"/>
            </a:xfrm>
            <a:prstGeom prst="ellipse">
              <a:avLst/>
            </a:pr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1</a:t>
              </a:r>
            </a:p>
          </p:txBody>
        </p:sp>
        <p:grpSp>
          <p:nvGrpSpPr>
            <p:cNvPr id="20" name="Group 19">
              <a:extLst>
                <a:ext uri="{FF2B5EF4-FFF2-40B4-BE49-F238E27FC236}">
                  <a16:creationId xmlns:a16="http://schemas.microsoft.com/office/drawing/2014/main" id="{D95EAA5A-577B-E4AF-84A8-C3C8D841DC3A}"/>
                </a:ext>
              </a:extLst>
            </p:cNvPr>
            <p:cNvGrpSpPr/>
            <p:nvPr/>
          </p:nvGrpSpPr>
          <p:grpSpPr>
            <a:xfrm>
              <a:off x="1750894" y="4745427"/>
              <a:ext cx="1907151" cy="541058"/>
              <a:chOff x="2434261" y="18566575"/>
              <a:chExt cx="2105042" cy="597199"/>
            </a:xfrm>
          </p:grpSpPr>
          <p:grpSp>
            <p:nvGrpSpPr>
              <p:cNvPr id="26" name="Group 25">
                <a:extLst>
                  <a:ext uri="{FF2B5EF4-FFF2-40B4-BE49-F238E27FC236}">
                    <a16:creationId xmlns:a16="http://schemas.microsoft.com/office/drawing/2014/main" id="{170C3727-E39D-6C4A-E9F8-A93855155366}"/>
                  </a:ext>
                </a:extLst>
              </p:cNvPr>
              <p:cNvGrpSpPr/>
              <p:nvPr/>
            </p:nvGrpSpPr>
            <p:grpSpPr>
              <a:xfrm>
                <a:off x="2434261" y="18789662"/>
                <a:ext cx="2105041" cy="374112"/>
                <a:chOff x="2434261" y="18789662"/>
                <a:chExt cx="2105041" cy="374112"/>
              </a:xfrm>
            </p:grpSpPr>
            <p:cxnSp>
              <p:nvCxnSpPr>
                <p:cNvPr id="36" name="Elbow Connector 35">
                  <a:extLst>
                    <a:ext uri="{FF2B5EF4-FFF2-40B4-BE49-F238E27FC236}">
                      <a16:creationId xmlns:a16="http://schemas.microsoft.com/office/drawing/2014/main" id="{5573DF6D-F9D6-119A-0605-0348D295F858}"/>
                    </a:ext>
                  </a:extLst>
                </p:cNvPr>
                <p:cNvCxnSpPr>
                  <a:cxnSpLocks/>
                </p:cNvCxnSpPr>
                <p:nvPr/>
              </p:nvCxnSpPr>
              <p:spPr>
                <a:xfrm rot="5400000" flipH="1" flipV="1">
                  <a:off x="3484857" y="18109328"/>
                  <a:ext cx="3850" cy="2105041"/>
                </a:xfrm>
                <a:prstGeom prst="bentConnector3">
                  <a:avLst>
                    <a:gd name="adj1" fmla="val 9253844"/>
                  </a:avLst>
                </a:prstGeom>
                <a:ln w="57150">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3D63AA1-0157-CA60-38D8-7463B0094F93}"/>
                    </a:ext>
                  </a:extLst>
                </p:cNvPr>
                <p:cNvCxnSpPr/>
                <p:nvPr/>
              </p:nvCxnSpPr>
              <p:spPr>
                <a:xfrm>
                  <a:off x="2731296" y="1879274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C2D3531-E3DC-1251-8511-1A8AC1ABF61E}"/>
                    </a:ext>
                  </a:extLst>
                </p:cNvPr>
                <p:cNvCxnSpPr/>
                <p:nvPr/>
              </p:nvCxnSpPr>
              <p:spPr>
                <a:xfrm>
                  <a:off x="3026571" y="1879283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6BFCACF-423D-5916-E3E6-E21E3A3C49A0}"/>
                    </a:ext>
                  </a:extLst>
                </p:cNvPr>
                <p:cNvCxnSpPr/>
                <p:nvPr/>
              </p:nvCxnSpPr>
              <p:spPr>
                <a:xfrm>
                  <a:off x="3331371" y="1879264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C3218D8-386A-45AF-A7C5-DD60573DB692}"/>
                    </a:ext>
                  </a:extLst>
                </p:cNvPr>
                <p:cNvCxnSpPr/>
                <p:nvPr/>
              </p:nvCxnSpPr>
              <p:spPr>
                <a:xfrm>
                  <a:off x="3626646" y="1879274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062BA8F-0EC4-BD9E-3474-C2617785A4CB}"/>
                    </a:ext>
                  </a:extLst>
                </p:cNvPr>
                <p:cNvCxnSpPr/>
                <p:nvPr/>
              </p:nvCxnSpPr>
              <p:spPr>
                <a:xfrm>
                  <a:off x="3931446" y="1878966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FC485A0-39EF-D0F2-8192-324DE5862884}"/>
                    </a:ext>
                  </a:extLst>
                </p:cNvPr>
                <p:cNvCxnSpPr/>
                <p:nvPr/>
              </p:nvCxnSpPr>
              <p:spPr>
                <a:xfrm>
                  <a:off x="4226721" y="1878975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4D4CEA73-2D11-2C6A-CFF8-E787F27C81DB}"/>
                  </a:ext>
                </a:extLst>
              </p:cNvPr>
              <p:cNvGrpSpPr/>
              <p:nvPr/>
            </p:nvGrpSpPr>
            <p:grpSpPr>
              <a:xfrm rot="10800000">
                <a:off x="2732373" y="18567326"/>
                <a:ext cx="1495425" cy="237674"/>
                <a:chOff x="2731296" y="18789662"/>
                <a:chExt cx="1495425" cy="337258"/>
              </a:xfrm>
            </p:grpSpPr>
            <p:cxnSp>
              <p:nvCxnSpPr>
                <p:cNvPr id="30" name="Straight Arrow Connector 29">
                  <a:extLst>
                    <a:ext uri="{FF2B5EF4-FFF2-40B4-BE49-F238E27FC236}">
                      <a16:creationId xmlns:a16="http://schemas.microsoft.com/office/drawing/2014/main" id="{C526692A-B946-EFB2-0D72-B0D0D91A776D}"/>
                    </a:ext>
                  </a:extLst>
                </p:cNvPr>
                <p:cNvCxnSpPr/>
                <p:nvPr/>
              </p:nvCxnSpPr>
              <p:spPr>
                <a:xfrm>
                  <a:off x="2731296" y="1879274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D8F2BD3-A2DC-3F15-FE9F-554681BF004D}"/>
                    </a:ext>
                  </a:extLst>
                </p:cNvPr>
                <p:cNvCxnSpPr/>
                <p:nvPr/>
              </p:nvCxnSpPr>
              <p:spPr>
                <a:xfrm>
                  <a:off x="3026571" y="1879283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16773DF-41F7-1707-EE1C-7AE7BC36AA99}"/>
                    </a:ext>
                  </a:extLst>
                </p:cNvPr>
                <p:cNvCxnSpPr/>
                <p:nvPr/>
              </p:nvCxnSpPr>
              <p:spPr>
                <a:xfrm>
                  <a:off x="3331371" y="1879264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BDD1B06-5FEC-272D-A8D3-131A6E82AE2D}"/>
                    </a:ext>
                  </a:extLst>
                </p:cNvPr>
                <p:cNvCxnSpPr/>
                <p:nvPr/>
              </p:nvCxnSpPr>
              <p:spPr>
                <a:xfrm>
                  <a:off x="3626646" y="1879274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72DCE13-F62F-C7F7-2C1C-4A87E4B4EAB1}"/>
                    </a:ext>
                  </a:extLst>
                </p:cNvPr>
                <p:cNvCxnSpPr/>
                <p:nvPr/>
              </p:nvCxnSpPr>
              <p:spPr>
                <a:xfrm>
                  <a:off x="3931446" y="1878966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3955CE2-435C-DF4F-C3C1-63C6B2B59EB6}"/>
                    </a:ext>
                  </a:extLst>
                </p:cNvPr>
                <p:cNvCxnSpPr/>
                <p:nvPr/>
              </p:nvCxnSpPr>
              <p:spPr>
                <a:xfrm>
                  <a:off x="4226721" y="1878975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a:extLst>
                  <a:ext uri="{FF2B5EF4-FFF2-40B4-BE49-F238E27FC236}">
                    <a16:creationId xmlns:a16="http://schemas.microsoft.com/office/drawing/2014/main" id="{F7299E56-F87F-E7CB-36FE-7AFABB5F734A}"/>
                  </a:ext>
                </a:extLst>
              </p:cNvPr>
              <p:cNvCxnSpPr/>
              <p:nvPr/>
            </p:nvCxnSpPr>
            <p:spPr>
              <a:xfrm rot="10800000">
                <a:off x="4539303" y="18566575"/>
                <a:ext cx="0" cy="235436"/>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D044301-4A23-6962-8CF2-56BEE8548AAD}"/>
                  </a:ext>
                </a:extLst>
              </p:cNvPr>
              <p:cNvCxnSpPr/>
              <p:nvPr/>
            </p:nvCxnSpPr>
            <p:spPr>
              <a:xfrm rot="10800000">
                <a:off x="2434261" y="18569355"/>
                <a:ext cx="0" cy="235436"/>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54" name="Group 53">
            <a:extLst>
              <a:ext uri="{FF2B5EF4-FFF2-40B4-BE49-F238E27FC236}">
                <a16:creationId xmlns:a16="http://schemas.microsoft.com/office/drawing/2014/main" id="{AFF59C07-CAF1-B897-82EB-EB57671D774F}"/>
              </a:ext>
            </a:extLst>
          </p:cNvPr>
          <p:cNvGrpSpPr/>
          <p:nvPr/>
        </p:nvGrpSpPr>
        <p:grpSpPr>
          <a:xfrm>
            <a:off x="545499" y="4418924"/>
            <a:ext cx="571851" cy="1133046"/>
            <a:chOff x="545499" y="4418924"/>
            <a:chExt cx="571851" cy="1133046"/>
          </a:xfrm>
        </p:grpSpPr>
        <p:cxnSp>
          <p:nvCxnSpPr>
            <p:cNvPr id="21" name="Elbow Connector 20">
              <a:extLst>
                <a:ext uri="{FF2B5EF4-FFF2-40B4-BE49-F238E27FC236}">
                  <a16:creationId xmlns:a16="http://schemas.microsoft.com/office/drawing/2014/main" id="{1B4E26C4-6F10-148E-B03A-AA99442E9F7E}"/>
                </a:ext>
              </a:extLst>
            </p:cNvPr>
            <p:cNvCxnSpPr>
              <a:cxnSpLocks/>
            </p:cNvCxnSpPr>
            <p:nvPr/>
          </p:nvCxnSpPr>
          <p:spPr>
            <a:xfrm rot="10800000" flipV="1">
              <a:off x="1108267" y="4418924"/>
              <a:ext cx="9083" cy="1039757"/>
            </a:xfrm>
            <a:prstGeom prst="bentConnector3">
              <a:avLst>
                <a:gd name="adj1" fmla="val 2253616"/>
              </a:avLst>
            </a:prstGeom>
            <a:ln w="57150">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DCB16221-3E04-5F85-6631-3C306D3B3CE5}"/>
                </a:ext>
              </a:extLst>
            </p:cNvPr>
            <p:cNvSpPr/>
            <p:nvPr/>
          </p:nvSpPr>
          <p:spPr>
            <a:xfrm>
              <a:off x="545499" y="5250218"/>
              <a:ext cx="301752" cy="301752"/>
            </a:xfrm>
            <a:prstGeom prst="ellipse">
              <a:avLst/>
            </a:pr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2</a:t>
              </a:r>
            </a:p>
          </p:txBody>
        </p:sp>
      </p:grpSp>
      <p:cxnSp>
        <p:nvCxnSpPr>
          <p:cNvPr id="23" name="Elbow Connector 22">
            <a:extLst>
              <a:ext uri="{FF2B5EF4-FFF2-40B4-BE49-F238E27FC236}">
                <a16:creationId xmlns:a16="http://schemas.microsoft.com/office/drawing/2014/main" id="{30532ABD-5673-23AE-6AF7-F0FA5616139D}"/>
              </a:ext>
            </a:extLst>
          </p:cNvPr>
          <p:cNvCxnSpPr>
            <a:cxnSpLocks/>
          </p:cNvCxnSpPr>
          <p:nvPr/>
        </p:nvCxnSpPr>
        <p:spPr>
          <a:xfrm rot="16200000" flipH="1">
            <a:off x="6963837" y="5366909"/>
            <a:ext cx="67292" cy="1656461"/>
          </a:xfrm>
          <a:prstGeom prst="bentConnector3">
            <a:avLst>
              <a:gd name="adj1" fmla="val 496991"/>
            </a:avLst>
          </a:prstGeom>
          <a:ln w="57150">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78927D9F-3015-29D2-3D7C-0D7CD00210F8}"/>
              </a:ext>
            </a:extLst>
          </p:cNvPr>
          <p:cNvSpPr/>
          <p:nvPr/>
        </p:nvSpPr>
        <p:spPr>
          <a:xfrm>
            <a:off x="5764814" y="6229869"/>
            <a:ext cx="301752" cy="301752"/>
          </a:xfrm>
          <a:prstGeom prst="ellipse">
            <a:avLst/>
          </a:pr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3</a:t>
            </a:r>
          </a:p>
        </p:txBody>
      </p:sp>
      <p:sp>
        <p:nvSpPr>
          <p:cNvPr id="25" name="Oval 24">
            <a:extLst>
              <a:ext uri="{FF2B5EF4-FFF2-40B4-BE49-F238E27FC236}">
                <a16:creationId xmlns:a16="http://schemas.microsoft.com/office/drawing/2014/main" id="{7BCA706A-C4C9-CB79-D3B8-FEF59568D0D2}"/>
              </a:ext>
            </a:extLst>
          </p:cNvPr>
          <p:cNvSpPr/>
          <p:nvPr/>
        </p:nvSpPr>
        <p:spPr>
          <a:xfrm>
            <a:off x="534404" y="4386184"/>
            <a:ext cx="301752" cy="301752"/>
          </a:xfrm>
          <a:prstGeom prst="ellipse">
            <a:avLst/>
          </a:pr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4</a:t>
            </a:r>
          </a:p>
        </p:txBody>
      </p:sp>
      <p:sp>
        <p:nvSpPr>
          <p:cNvPr id="48" name="Oval 47">
            <a:extLst>
              <a:ext uri="{FF2B5EF4-FFF2-40B4-BE49-F238E27FC236}">
                <a16:creationId xmlns:a16="http://schemas.microsoft.com/office/drawing/2014/main" id="{88A0508B-F469-4821-51CC-D3EE86B69D51}"/>
              </a:ext>
            </a:extLst>
          </p:cNvPr>
          <p:cNvSpPr/>
          <p:nvPr/>
        </p:nvSpPr>
        <p:spPr>
          <a:xfrm>
            <a:off x="-13307330" y="11901151"/>
            <a:ext cx="241042" cy="235436"/>
          </a:xfrm>
          <a:prstGeom prst="ellipse">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1</a:t>
            </a:r>
          </a:p>
        </p:txBody>
      </p:sp>
      <p:sp>
        <p:nvSpPr>
          <p:cNvPr id="49" name="Oval 48">
            <a:extLst>
              <a:ext uri="{FF2B5EF4-FFF2-40B4-BE49-F238E27FC236}">
                <a16:creationId xmlns:a16="http://schemas.microsoft.com/office/drawing/2014/main" id="{6158131C-CA80-CC5D-B2DA-871920744F0B}"/>
              </a:ext>
            </a:extLst>
          </p:cNvPr>
          <p:cNvSpPr/>
          <p:nvPr/>
        </p:nvSpPr>
        <p:spPr>
          <a:xfrm>
            <a:off x="-13307330" y="12510953"/>
            <a:ext cx="241042" cy="235436"/>
          </a:xfrm>
          <a:prstGeom prst="ellipse">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2</a:t>
            </a:r>
          </a:p>
        </p:txBody>
      </p:sp>
      <p:sp>
        <p:nvSpPr>
          <p:cNvPr id="50" name="Oval 49">
            <a:extLst>
              <a:ext uri="{FF2B5EF4-FFF2-40B4-BE49-F238E27FC236}">
                <a16:creationId xmlns:a16="http://schemas.microsoft.com/office/drawing/2014/main" id="{DBD3F967-4408-7332-AA40-C319B32E66B5}"/>
              </a:ext>
            </a:extLst>
          </p:cNvPr>
          <p:cNvSpPr/>
          <p:nvPr/>
        </p:nvSpPr>
        <p:spPr>
          <a:xfrm>
            <a:off x="-13307330" y="13121178"/>
            <a:ext cx="241042" cy="235436"/>
          </a:xfrm>
          <a:prstGeom prst="ellipse">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3</a:t>
            </a:r>
          </a:p>
        </p:txBody>
      </p:sp>
      <p:sp>
        <p:nvSpPr>
          <p:cNvPr id="51" name="Oval 50">
            <a:extLst>
              <a:ext uri="{FF2B5EF4-FFF2-40B4-BE49-F238E27FC236}">
                <a16:creationId xmlns:a16="http://schemas.microsoft.com/office/drawing/2014/main" id="{1CF60E32-9B71-2DBC-46AB-5C1B1825811D}"/>
              </a:ext>
            </a:extLst>
          </p:cNvPr>
          <p:cNvSpPr/>
          <p:nvPr/>
        </p:nvSpPr>
        <p:spPr>
          <a:xfrm>
            <a:off x="-13307330" y="13731739"/>
            <a:ext cx="241042" cy="235436"/>
          </a:xfrm>
          <a:prstGeom prst="ellipse">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4</a:t>
            </a:r>
          </a:p>
        </p:txBody>
      </p:sp>
    </p:spTree>
    <p:extLst>
      <p:ext uri="{BB962C8B-B14F-4D97-AF65-F5344CB8AC3E}">
        <p14:creationId xmlns:p14="http://schemas.microsoft.com/office/powerpoint/2010/main" val="351210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4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9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9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24.xml><?xml version="1.0" encoding="utf-8"?>
<a:theme xmlns:a="http://schemas.openxmlformats.org/drawingml/2006/main" name="98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Office 테마">
  <a:themeElements>
    <a:clrScheme name="기본">
      <a:dk1>
        <a:sysClr val="windowText" lastClr="000000"/>
      </a:dk1>
      <a:lt1>
        <a:sysClr val="window" lastClr="FFFFFF"/>
      </a:lt1>
      <a:dk2>
        <a:srgbClr val="1B6AA3"/>
      </a:dk2>
      <a:lt2>
        <a:srgbClr val="FFFFFF"/>
      </a:lt2>
      <a:accent1>
        <a:srgbClr val="5DA5DA"/>
      </a:accent1>
      <a:accent2>
        <a:srgbClr val="FAA43A"/>
      </a:accent2>
      <a:accent3>
        <a:srgbClr val="60BD68"/>
      </a:accent3>
      <a:accent4>
        <a:srgbClr val="F17CB0"/>
      </a:accent4>
      <a:accent5>
        <a:srgbClr val="B2912F"/>
      </a:accent5>
      <a:accent6>
        <a:srgbClr val="307D99"/>
      </a:accent6>
      <a:hlink>
        <a:srgbClr val="0563C1"/>
      </a:hlink>
      <a:folHlink>
        <a:srgbClr val="954F72"/>
      </a:folHlink>
    </a:clrScheme>
    <a:fontScheme name="Calibri - 나눔고딕">
      <a:majorFont>
        <a:latin typeface="Calibri"/>
        <a:ea typeface="나눔고딕"/>
        <a:cs typeface=""/>
      </a:majorFont>
      <a:minorFont>
        <a:latin typeface="Calibri"/>
        <a:ea typeface="나눔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4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5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5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5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safari">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fari" id="{1E4A3212-A6D8-EB49-8049-412E3186FEB9}" vid="{93387931-C767-9D4F-BD0F-4952975219FD}"/>
    </a:ext>
  </a:extLst>
</a:theme>
</file>

<file path=ppt/theme/theme36.xml><?xml version="1.0" encoding="utf-8"?>
<a:theme xmlns:a="http://schemas.openxmlformats.org/drawingml/2006/main" name="5_Edg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just">
          <a:defRPr sz="400" b="1" dirty="0">
            <a:solidFill>
              <a:schemeClr val="bg2"/>
            </a:solidFill>
            <a:latin typeface="europa"/>
          </a:defRPr>
        </a:defPPr>
      </a:lstStyle>
    </a:sp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9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5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00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01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57.xml><?xml version="1.0" encoding="utf-8"?>
<a:theme xmlns:a="http://schemas.openxmlformats.org/drawingml/2006/main" name="15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31_Edge">
  <a:themeElements>
    <a:clrScheme name="Custom 4">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0432FF"/>
      </a:hlink>
      <a:folHlink>
        <a:srgbClr val="0432FF"/>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34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2.xml><?xml version="1.0" encoding="utf-8"?>
<a:theme xmlns:a="http://schemas.openxmlformats.org/drawingml/2006/main" name="BE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er" id="{8BF39661-A2EB-4A57-959D-1412D4B6AA4D}" vid="{29ACB7AB-B96D-4826-A0CC-9CFCC9A4501F}"/>
    </a:ext>
  </a:extLst>
</a:theme>
</file>

<file path=ppt/theme/theme63.xml><?xml version="1.0" encoding="utf-8"?>
<a:theme xmlns:a="http://schemas.openxmlformats.org/drawingml/2006/main" name="1_Office Theme">
  <a:themeElements>
    <a:clrScheme name="Custom 3">
      <a:dk1>
        <a:srgbClr val="000000"/>
      </a:dk1>
      <a:lt1>
        <a:srgbClr val="FFFFFF"/>
      </a:lt1>
      <a:dk2>
        <a:srgbClr val="44546A"/>
      </a:dk2>
      <a:lt2>
        <a:srgbClr val="E7E6E6"/>
      </a:lt2>
      <a:accent1>
        <a:srgbClr val="E06161"/>
      </a:accent1>
      <a:accent2>
        <a:srgbClr val="F3BC61"/>
      </a:accent2>
      <a:accent3>
        <a:srgbClr val="38A881"/>
      </a:accent3>
      <a:accent4>
        <a:srgbClr val="5CA2DB"/>
      </a:accent4>
      <a:accent5>
        <a:srgbClr val="9C80C1"/>
      </a:accent5>
      <a:accent6>
        <a:srgbClr val="EB8F61"/>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cktothechip" id="{D2CD858D-3514-044E-BB40-B3A4C30B63CC}" vid="{C34570FE-74FD-B045-831A-09CD35599A16}"/>
    </a:ext>
  </a:extLst>
</a:theme>
</file>

<file path=ppt/theme/theme6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336425</TotalTime>
  <Words>5969</Words>
  <Application>Microsoft Macintosh PowerPoint</Application>
  <PresentationFormat>On-screen Show (4:3)</PresentationFormat>
  <Paragraphs>842</Paragraphs>
  <Slides>57</Slides>
  <Notes>41</Notes>
  <HiddenSlides>0</HiddenSlides>
  <MMClips>0</MMClips>
  <ScaleCrop>false</ScaleCrop>
  <HeadingPairs>
    <vt:vector size="6" baseType="variant">
      <vt:variant>
        <vt:lpstr>Fonts Used</vt:lpstr>
      </vt:variant>
      <vt:variant>
        <vt:i4>15</vt:i4>
      </vt:variant>
      <vt:variant>
        <vt:lpstr>Theme</vt:lpstr>
      </vt:variant>
      <vt:variant>
        <vt:i4>63</vt:i4>
      </vt:variant>
      <vt:variant>
        <vt:lpstr>Slide Titles</vt:lpstr>
      </vt:variant>
      <vt:variant>
        <vt:i4>57</vt:i4>
      </vt:variant>
    </vt:vector>
  </HeadingPairs>
  <TitlesOfParts>
    <vt:vector size="135" baseType="lpstr">
      <vt:lpstr>System Font Regular</vt:lpstr>
      <vt:lpstr>Arial</vt:lpstr>
      <vt:lpstr>Avenir Next</vt:lpstr>
      <vt:lpstr>Calibri</vt:lpstr>
      <vt:lpstr>Cambria</vt:lpstr>
      <vt:lpstr>Candara</vt:lpstr>
      <vt:lpstr>Corbel</vt:lpstr>
      <vt:lpstr>Courier</vt:lpstr>
      <vt:lpstr>Courier New</vt:lpstr>
      <vt:lpstr>Garamond</vt:lpstr>
      <vt:lpstr>Roboto Mono</vt:lpstr>
      <vt:lpstr>Tahoma</vt:lpstr>
      <vt:lpstr>Times New Roman</vt:lpstr>
      <vt:lpstr>Trebuchet MS</vt:lpstr>
      <vt:lpstr>Wingdings</vt:lpstr>
      <vt:lpstr>Edge</vt:lpstr>
      <vt:lpstr>1_Edge</vt:lpstr>
      <vt:lpstr>3_Edge</vt:lpstr>
      <vt:lpstr>4_Edge</vt:lpstr>
      <vt:lpstr>6_Edge</vt:lpstr>
      <vt:lpstr>8_Edge</vt:lpstr>
      <vt:lpstr>2_Office Theme</vt:lpstr>
      <vt:lpstr>9_Edge</vt:lpstr>
      <vt:lpstr>17_Edge</vt:lpstr>
      <vt:lpstr>13_Edge</vt:lpstr>
      <vt:lpstr>23_Edge</vt:lpstr>
      <vt:lpstr>35_Edge</vt:lpstr>
      <vt:lpstr>39_Edge</vt:lpstr>
      <vt:lpstr>49_Edge</vt:lpstr>
      <vt:lpstr>56_Edge</vt:lpstr>
      <vt:lpstr>57_Edge</vt:lpstr>
      <vt:lpstr>58_Edge</vt:lpstr>
      <vt:lpstr>59_Edge</vt:lpstr>
      <vt:lpstr>64_Edge</vt:lpstr>
      <vt:lpstr>85_Edge</vt:lpstr>
      <vt:lpstr>90_Edge</vt:lpstr>
      <vt:lpstr>91_Edge</vt:lpstr>
      <vt:lpstr>1_Metropolitan_bullet</vt:lpstr>
      <vt:lpstr>98_Edge</vt:lpstr>
      <vt:lpstr>1_Office 테마</vt:lpstr>
      <vt:lpstr>136_Edge</vt:lpstr>
      <vt:lpstr>144_Edge</vt:lpstr>
      <vt:lpstr>148_Edge</vt:lpstr>
      <vt:lpstr>3_Metropolitan_bullet</vt:lpstr>
      <vt:lpstr>151_Edge</vt:lpstr>
      <vt:lpstr>152_Edge</vt:lpstr>
      <vt:lpstr>154_Edge</vt:lpstr>
      <vt:lpstr>156_Edge</vt:lpstr>
      <vt:lpstr>159_Edge</vt:lpstr>
      <vt:lpstr>safari</vt:lpstr>
      <vt:lpstr>5_Edge</vt:lpstr>
      <vt:lpstr>7_Edge</vt:lpstr>
      <vt:lpstr>18_Edge</vt:lpstr>
      <vt:lpstr>19_Edge</vt:lpstr>
      <vt:lpstr>11_Edge</vt:lpstr>
      <vt:lpstr>14_Edge</vt:lpstr>
      <vt:lpstr>40_Edge</vt:lpstr>
      <vt:lpstr>15_Edge</vt:lpstr>
      <vt:lpstr>99_Edge</vt:lpstr>
      <vt:lpstr>137_Edge</vt:lpstr>
      <vt:lpstr>24_Edge</vt:lpstr>
      <vt:lpstr>155_Edge</vt:lpstr>
      <vt:lpstr>27_Edge</vt:lpstr>
      <vt:lpstr>28_Edge</vt:lpstr>
      <vt:lpstr>100_Edge</vt:lpstr>
      <vt:lpstr>29_Edge</vt:lpstr>
      <vt:lpstr>41_Edge</vt:lpstr>
      <vt:lpstr>101_Edge</vt:lpstr>
      <vt:lpstr>16_Edge</vt:lpstr>
      <vt:lpstr>12_Edge</vt:lpstr>
      <vt:lpstr>Metropolitan_bullet</vt:lpstr>
      <vt:lpstr>157_Edge</vt:lpstr>
      <vt:lpstr>31_Edge</vt:lpstr>
      <vt:lpstr>34_Edge</vt:lpstr>
      <vt:lpstr>Office Theme</vt:lpstr>
      <vt:lpstr>Custom Design</vt:lpstr>
      <vt:lpstr>BEER</vt:lpstr>
      <vt:lpstr>1_Office Theme</vt:lpstr>
      <vt:lpstr>Tutorial on  Memory-Centric Computing: Programming PNM Systems</vt:lpstr>
      <vt:lpstr>Agenda </vt:lpstr>
      <vt:lpstr>Eliminating the Adoption Barriers</vt:lpstr>
      <vt:lpstr>Potential Barriers to Adoption of PIM</vt:lpstr>
      <vt:lpstr>We Need to Revisit the Entire Stack</vt:lpstr>
      <vt:lpstr>Adoption: How to Keep It Simple?</vt:lpstr>
      <vt:lpstr>Adoption: How to Ease Programmability? (I)</vt:lpstr>
      <vt:lpstr>Adoption: How to Ease Programmability? (II)</vt:lpstr>
      <vt:lpstr>The Programmability Barrier:  Overview</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Summary </vt:lpstr>
      <vt:lpstr>Our Goal</vt:lpstr>
      <vt:lpstr>Outline </vt:lpstr>
      <vt:lpstr>SimplePIM:  A Software Framework for Productive and Efficient Processing in Memory</vt:lpstr>
      <vt:lpstr>SimplePIM Programming Framework:  Overview </vt:lpstr>
      <vt:lpstr>SimplePIM Programming Framework:  Management Interface  </vt:lpstr>
      <vt:lpstr>SimplePIM Programming Framework:  Communication Interface (I)</vt:lpstr>
      <vt:lpstr>SimplePIM Programming Framework:  Communication Interface (II)</vt:lpstr>
      <vt:lpstr>SimplePIM Programming Framework:  Communication Interface (III)</vt:lpstr>
      <vt:lpstr>SimplePIM Programming Framework:  Communication Interface (IV)</vt:lpstr>
      <vt:lpstr>SimplePIM Programming Framework:  Processing Interface (I)</vt:lpstr>
      <vt:lpstr>SimplePIM Programming Framework:  Processing Interface (II)</vt:lpstr>
      <vt:lpstr>SimplePIM Programming Framework:  Processing Interface (III)</vt:lpstr>
      <vt:lpstr>SimplePIM Programming Framework:  General Code Optimizations</vt:lpstr>
      <vt:lpstr>Evaluation Results:  Evaluation Methodology</vt:lpstr>
      <vt:lpstr>Evaluation Results:  Productive Improvement (I)</vt:lpstr>
      <vt:lpstr>Evaluation Results:  Productive Improvement (II)</vt:lpstr>
      <vt:lpstr>Evaluation Results:  Productive Improvement (III)</vt:lpstr>
      <vt:lpstr>Evaluation Results:  Weak Scaling Analysis</vt:lpstr>
      <vt:lpstr>Evaluation Results:  Strong Scaling Analysis</vt:lpstr>
      <vt:lpstr>Source Code</vt:lpstr>
      <vt:lpstr>SimplePIM:  A Software Framework for Productive and Efficient Processing in Memory</vt:lpstr>
      <vt:lpstr>DaPPA:  A Data-Parallel Framework for Processing-in-Memory Architectures</vt:lpstr>
      <vt:lpstr>DaPPA:   Key Idea &amp; Overview</vt:lpstr>
      <vt:lpstr>DaPPA:   Data-Parallel Pattern APIs  </vt:lpstr>
      <vt:lpstr>DaPPA:   Dataflow Programming Interface</vt:lpstr>
      <vt:lpstr>DaPPA:   Dynamic Template-Based Compilation</vt:lpstr>
      <vt:lpstr>DaPPA:   Putting All Together</vt:lpstr>
      <vt:lpstr>DaPPA:   Putting All Together</vt:lpstr>
      <vt:lpstr>DaPPA:   Putting All Together</vt:lpstr>
      <vt:lpstr>DaPPA:   Putting All Together</vt:lpstr>
      <vt:lpstr>Evaluation:   Methodology Overview</vt:lpstr>
      <vt:lpstr>Evaluation:   Performance Analysis</vt:lpstr>
      <vt:lpstr>Evaluation:   Performance Analysis</vt:lpstr>
      <vt:lpstr>Evaluation:   Programming Complexity Analysis</vt:lpstr>
      <vt:lpstr>Evaluation:   Comparison to State-of-the-Art</vt:lpstr>
      <vt:lpstr>DaPPA:  A Data-Parallel Framework for Processing-in-Memory Architectures</vt:lpstr>
      <vt:lpstr>Tutorial on  Memory-Centric Computing: Programming PNM Systems</vt:lpstr>
      <vt:lpstr>Agenda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De Oliveira Junior  Geraldo Francisco</cp:lastModifiedBy>
  <cp:revision>3255</cp:revision>
  <cp:lastPrinted>2017-12-05T03:30:35Z</cp:lastPrinted>
  <dcterms:created xsi:type="dcterms:W3CDTF">2010-10-08T20:41:54Z</dcterms:created>
  <dcterms:modified xsi:type="dcterms:W3CDTF">2025-02-28T22:34:35Z</dcterms:modified>
</cp:coreProperties>
</file>