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7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8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40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2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3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4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5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6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47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50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theme/theme53.xml" ContentType="application/vnd.openxmlformats-officedocument.theme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56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58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theme/theme59.xml" ContentType="application/vnd.openxmlformats-officedocument.theme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60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63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6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65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theme/theme66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7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8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9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theme/theme70.xml" ContentType="application/vnd.openxmlformats-officedocument.theme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71.xml" ContentType="application/vnd.openxmlformats-officedocument.theme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theme/theme72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72" r:id="rId37"/>
    <p:sldMasterId id="2147488085" r:id="rId38"/>
    <p:sldMasterId id="2147488097" r:id="rId39"/>
    <p:sldMasterId id="2147488265" r:id="rId40"/>
    <p:sldMasterId id="2147488340" r:id="rId41"/>
    <p:sldMasterId id="2147488378" r:id="rId42"/>
    <p:sldMasterId id="2147488559" r:id="rId43"/>
    <p:sldMasterId id="2147488624" r:id="rId44"/>
    <p:sldMasterId id="2147488637" r:id="rId45"/>
    <p:sldMasterId id="2147488747" r:id="rId46"/>
    <p:sldMasterId id="2147488978" r:id="rId47"/>
    <p:sldMasterId id="2147488991" r:id="rId48"/>
    <p:sldMasterId id="2147489016" r:id="rId49"/>
    <p:sldMasterId id="2147489028" r:id="rId50"/>
    <p:sldMasterId id="2147489216" r:id="rId51"/>
    <p:sldMasterId id="2147489228" r:id="rId52"/>
    <p:sldMasterId id="2147489252" r:id="rId53"/>
    <p:sldMasterId id="2147489265" r:id="rId54"/>
    <p:sldMasterId id="2147489277" r:id="rId55"/>
    <p:sldMasterId id="2147489289" r:id="rId56"/>
    <p:sldMasterId id="2147489550" r:id="rId57"/>
    <p:sldMasterId id="2147489562" r:id="rId58"/>
    <p:sldMasterId id="2147489587" r:id="rId59"/>
    <p:sldMasterId id="2147489611" r:id="rId60"/>
    <p:sldMasterId id="2147489643" r:id="rId61"/>
    <p:sldMasterId id="2147489805" r:id="rId62"/>
    <p:sldMasterId id="2147489818" r:id="rId63"/>
    <p:sldMasterId id="2147489843" r:id="rId64"/>
    <p:sldMasterId id="2147489925" r:id="rId65"/>
    <p:sldMasterId id="2147489950" r:id="rId66"/>
    <p:sldMasterId id="2147490040" r:id="rId67"/>
    <p:sldMasterId id="2147490045" r:id="rId68"/>
    <p:sldMasterId id="2147490057" r:id="rId69"/>
    <p:sldMasterId id="2147490114" r:id="rId70"/>
    <p:sldMasterId id="2147490120" r:id="rId71"/>
    <p:sldMasterId id="2147490132" r:id="rId72"/>
    <p:sldMasterId id="2147490135" r:id="rId73"/>
  </p:sldMasterIdLst>
  <p:notesMasterIdLst>
    <p:notesMasterId r:id="rId159"/>
  </p:notesMasterIdLst>
  <p:handoutMasterIdLst>
    <p:handoutMasterId r:id="rId160"/>
  </p:handoutMasterIdLst>
  <p:sldIdLst>
    <p:sldId id="7250" r:id="rId74"/>
    <p:sldId id="7681" r:id="rId75"/>
    <p:sldId id="2147470625" r:id="rId76"/>
    <p:sldId id="2147470628" r:id="rId77"/>
    <p:sldId id="7908" r:id="rId78"/>
    <p:sldId id="7909" r:id="rId79"/>
    <p:sldId id="7910" r:id="rId80"/>
    <p:sldId id="2147470624" r:id="rId81"/>
    <p:sldId id="7999" r:id="rId82"/>
    <p:sldId id="7885" r:id="rId83"/>
    <p:sldId id="7886" r:id="rId84"/>
    <p:sldId id="7887" r:id="rId85"/>
    <p:sldId id="7888" r:id="rId86"/>
    <p:sldId id="3738" r:id="rId87"/>
    <p:sldId id="7911" r:id="rId88"/>
    <p:sldId id="7912" r:id="rId89"/>
    <p:sldId id="7913" r:id="rId90"/>
    <p:sldId id="7914" r:id="rId91"/>
    <p:sldId id="7915" r:id="rId92"/>
    <p:sldId id="7889" r:id="rId93"/>
    <p:sldId id="7890" r:id="rId94"/>
    <p:sldId id="7891" r:id="rId95"/>
    <p:sldId id="7892" r:id="rId96"/>
    <p:sldId id="2630" r:id="rId97"/>
    <p:sldId id="7893" r:id="rId98"/>
    <p:sldId id="7894" r:id="rId99"/>
    <p:sldId id="7895" r:id="rId100"/>
    <p:sldId id="7896" r:id="rId101"/>
    <p:sldId id="7897" r:id="rId102"/>
    <p:sldId id="8095" r:id="rId103"/>
    <p:sldId id="2147470611" r:id="rId104"/>
    <p:sldId id="5228" r:id="rId105"/>
    <p:sldId id="7104" r:id="rId106"/>
    <p:sldId id="7153" r:id="rId107"/>
    <p:sldId id="5645" r:id="rId108"/>
    <p:sldId id="7154" r:id="rId109"/>
    <p:sldId id="5374" r:id="rId110"/>
    <p:sldId id="5388" r:id="rId111"/>
    <p:sldId id="7239" r:id="rId112"/>
    <p:sldId id="5465" r:id="rId113"/>
    <p:sldId id="2147470612" r:id="rId114"/>
    <p:sldId id="7276" r:id="rId115"/>
    <p:sldId id="7918" r:id="rId116"/>
    <p:sldId id="7919" r:id="rId117"/>
    <p:sldId id="7268" r:id="rId118"/>
    <p:sldId id="7255" r:id="rId119"/>
    <p:sldId id="2147470616" r:id="rId120"/>
    <p:sldId id="2147470617" r:id="rId121"/>
    <p:sldId id="7626" r:id="rId122"/>
    <p:sldId id="3584" r:id="rId123"/>
    <p:sldId id="6050" r:id="rId124"/>
    <p:sldId id="3586" r:id="rId125"/>
    <p:sldId id="3848" r:id="rId126"/>
    <p:sldId id="3585" r:id="rId127"/>
    <p:sldId id="7571" r:id="rId128"/>
    <p:sldId id="7572" r:id="rId129"/>
    <p:sldId id="7627" r:id="rId130"/>
    <p:sldId id="7611" r:id="rId131"/>
    <p:sldId id="7612" r:id="rId132"/>
    <p:sldId id="7613" r:id="rId133"/>
    <p:sldId id="7628" r:id="rId134"/>
    <p:sldId id="7271" r:id="rId135"/>
    <p:sldId id="7298" r:id="rId136"/>
    <p:sldId id="7374" r:id="rId137"/>
    <p:sldId id="7375" r:id="rId138"/>
    <p:sldId id="7376" r:id="rId139"/>
    <p:sldId id="7379" r:id="rId140"/>
    <p:sldId id="1026" r:id="rId141"/>
    <p:sldId id="7025" r:id="rId142"/>
    <p:sldId id="4143" r:id="rId143"/>
    <p:sldId id="4144" r:id="rId144"/>
    <p:sldId id="5215" r:id="rId145"/>
    <p:sldId id="2147470618" r:id="rId146"/>
    <p:sldId id="5540" r:id="rId147"/>
    <p:sldId id="6595" r:id="rId148"/>
    <p:sldId id="7253" r:id="rId149"/>
    <p:sldId id="7907" r:id="rId150"/>
    <p:sldId id="2147470619" r:id="rId151"/>
    <p:sldId id="7924" r:id="rId152"/>
    <p:sldId id="2147470631" r:id="rId153"/>
    <p:sldId id="2147470632" r:id="rId154"/>
    <p:sldId id="2147470633" r:id="rId155"/>
    <p:sldId id="2147470621" r:id="rId156"/>
    <p:sldId id="2147470629" r:id="rId157"/>
    <p:sldId id="2147470630" r:id="rId1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4" autoAdjust="0"/>
    <p:restoredTop sz="95872" autoAdjust="0"/>
  </p:normalViewPr>
  <p:slideViewPr>
    <p:cSldViewPr>
      <p:cViewPr varScale="1">
        <p:scale>
          <a:sx n="121" d="100"/>
          <a:sy n="121" d="100"/>
        </p:scale>
        <p:origin x="19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1.xml"/><Relationship Id="rId138" Type="http://schemas.openxmlformats.org/officeDocument/2006/relationships/slide" Target="slides/slide65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3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.xml"/><Relationship Id="rId128" Type="http://schemas.openxmlformats.org/officeDocument/2006/relationships/slide" Target="slides/slide55.xml"/><Relationship Id="rId149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2.xml"/><Relationship Id="rId160" Type="http://schemas.openxmlformats.org/officeDocument/2006/relationships/handoutMaster" Target="handoutMasters/handoutMaster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5.xml"/><Relationship Id="rId139" Type="http://schemas.openxmlformats.org/officeDocument/2006/relationships/slide" Target="slides/slide66.xml"/><Relationship Id="rId85" Type="http://schemas.openxmlformats.org/officeDocument/2006/relationships/slide" Target="slides/slide12.xml"/><Relationship Id="rId150" Type="http://schemas.openxmlformats.org/officeDocument/2006/relationships/slide" Target="slides/slide7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0.xml"/><Relationship Id="rId108" Type="http://schemas.openxmlformats.org/officeDocument/2006/relationships/slide" Target="slides/slide35.xml"/><Relationship Id="rId124" Type="http://schemas.openxmlformats.org/officeDocument/2006/relationships/slide" Target="slides/slide51.xml"/><Relationship Id="rId129" Type="http://schemas.openxmlformats.org/officeDocument/2006/relationships/slide" Target="slides/slide56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2.xml"/><Relationship Id="rId91" Type="http://schemas.openxmlformats.org/officeDocument/2006/relationships/slide" Target="slides/slide18.xml"/><Relationship Id="rId96" Type="http://schemas.openxmlformats.org/officeDocument/2006/relationships/slide" Target="slides/slide23.xml"/><Relationship Id="rId140" Type="http://schemas.openxmlformats.org/officeDocument/2006/relationships/slide" Target="slides/slide67.xml"/><Relationship Id="rId145" Type="http://schemas.openxmlformats.org/officeDocument/2006/relationships/slide" Target="slides/slide72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1.xml"/><Relationship Id="rId119" Type="http://schemas.openxmlformats.org/officeDocument/2006/relationships/slide" Target="slides/slide46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8.xml"/><Relationship Id="rId86" Type="http://schemas.openxmlformats.org/officeDocument/2006/relationships/slide" Target="slides/slide13.xml"/><Relationship Id="rId130" Type="http://schemas.openxmlformats.org/officeDocument/2006/relationships/slide" Target="slides/slide57.xml"/><Relationship Id="rId135" Type="http://schemas.openxmlformats.org/officeDocument/2006/relationships/slide" Target="slides/slide62.xml"/><Relationship Id="rId151" Type="http://schemas.openxmlformats.org/officeDocument/2006/relationships/slide" Target="slides/slide78.xml"/><Relationship Id="rId156" Type="http://schemas.openxmlformats.org/officeDocument/2006/relationships/slide" Target="slides/slide83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3.xml"/><Relationship Id="rId97" Type="http://schemas.openxmlformats.org/officeDocument/2006/relationships/slide" Target="slides/slide24.xml"/><Relationship Id="rId104" Type="http://schemas.openxmlformats.org/officeDocument/2006/relationships/slide" Target="slides/slide31.xml"/><Relationship Id="rId120" Type="http://schemas.openxmlformats.org/officeDocument/2006/relationships/slide" Target="slides/slide47.xml"/><Relationship Id="rId125" Type="http://schemas.openxmlformats.org/officeDocument/2006/relationships/slide" Target="slides/slide52.xml"/><Relationship Id="rId141" Type="http://schemas.openxmlformats.org/officeDocument/2006/relationships/slide" Target="slides/slide68.xml"/><Relationship Id="rId146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9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4.xml"/><Relationship Id="rId110" Type="http://schemas.openxmlformats.org/officeDocument/2006/relationships/slide" Target="slides/slide37.xml"/><Relationship Id="rId115" Type="http://schemas.openxmlformats.org/officeDocument/2006/relationships/slide" Target="slides/slide42.xml"/><Relationship Id="rId131" Type="http://schemas.openxmlformats.org/officeDocument/2006/relationships/slide" Target="slides/slide58.xml"/><Relationship Id="rId136" Type="http://schemas.openxmlformats.org/officeDocument/2006/relationships/slide" Target="slides/slide63.xml"/><Relationship Id="rId157" Type="http://schemas.openxmlformats.org/officeDocument/2006/relationships/slide" Target="slides/slide84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9.xml"/><Relationship Id="rId152" Type="http://schemas.openxmlformats.org/officeDocument/2006/relationships/slide" Target="slides/slide7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4.xml"/><Relationship Id="rId100" Type="http://schemas.openxmlformats.org/officeDocument/2006/relationships/slide" Target="slides/slide27.xml"/><Relationship Id="rId105" Type="http://schemas.openxmlformats.org/officeDocument/2006/relationships/slide" Target="slides/slide32.xml"/><Relationship Id="rId126" Type="http://schemas.openxmlformats.org/officeDocument/2006/relationships/slide" Target="slides/slide53.xml"/><Relationship Id="rId147" Type="http://schemas.openxmlformats.org/officeDocument/2006/relationships/slide" Target="slides/slide74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20.xml"/><Relationship Id="rId98" Type="http://schemas.openxmlformats.org/officeDocument/2006/relationships/slide" Target="slides/slide25.xml"/><Relationship Id="rId121" Type="http://schemas.openxmlformats.org/officeDocument/2006/relationships/slide" Target="slides/slide48.xml"/><Relationship Id="rId142" Type="http://schemas.openxmlformats.org/officeDocument/2006/relationships/slide" Target="slides/slide69.xml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43.xml"/><Relationship Id="rId137" Type="http://schemas.openxmlformats.org/officeDocument/2006/relationships/slide" Target="slides/slide64.xml"/><Relationship Id="rId158" Type="http://schemas.openxmlformats.org/officeDocument/2006/relationships/slide" Target="slides/slide85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0.xml"/><Relationship Id="rId88" Type="http://schemas.openxmlformats.org/officeDocument/2006/relationships/slide" Target="slides/slide15.xml"/><Relationship Id="rId111" Type="http://schemas.openxmlformats.org/officeDocument/2006/relationships/slide" Target="slides/slide38.xml"/><Relationship Id="rId132" Type="http://schemas.openxmlformats.org/officeDocument/2006/relationships/slide" Target="slides/slide59.xml"/><Relationship Id="rId153" Type="http://schemas.openxmlformats.org/officeDocument/2006/relationships/slide" Target="slides/slide8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3.xml"/><Relationship Id="rId127" Type="http://schemas.openxmlformats.org/officeDocument/2006/relationships/slide" Target="slides/slide5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5.xml"/><Relationship Id="rId94" Type="http://schemas.openxmlformats.org/officeDocument/2006/relationships/slide" Target="slides/slide21.xml"/><Relationship Id="rId99" Type="http://schemas.openxmlformats.org/officeDocument/2006/relationships/slide" Target="slides/slide26.xml"/><Relationship Id="rId101" Type="http://schemas.openxmlformats.org/officeDocument/2006/relationships/slide" Target="slides/slide28.xml"/><Relationship Id="rId122" Type="http://schemas.openxmlformats.org/officeDocument/2006/relationships/slide" Target="slides/slide49.xml"/><Relationship Id="rId143" Type="http://schemas.openxmlformats.org/officeDocument/2006/relationships/slide" Target="slides/slide70.xml"/><Relationship Id="rId148" Type="http://schemas.openxmlformats.org/officeDocument/2006/relationships/slide" Target="slides/slide75.xml"/><Relationship Id="rId16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6.xml"/><Relationship Id="rId112" Type="http://schemas.openxmlformats.org/officeDocument/2006/relationships/slide" Target="slides/slide39.xml"/><Relationship Id="rId133" Type="http://schemas.openxmlformats.org/officeDocument/2006/relationships/slide" Target="slides/slide60.xml"/><Relationship Id="rId154" Type="http://schemas.openxmlformats.org/officeDocument/2006/relationships/slide" Target="slides/slide81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6.xml"/><Relationship Id="rId102" Type="http://schemas.openxmlformats.org/officeDocument/2006/relationships/slide" Target="slides/slide29.xml"/><Relationship Id="rId123" Type="http://schemas.openxmlformats.org/officeDocument/2006/relationships/slide" Target="slides/slide50.xml"/><Relationship Id="rId144" Type="http://schemas.openxmlformats.org/officeDocument/2006/relationships/slide" Target="slides/slide71.xml"/><Relationship Id="rId90" Type="http://schemas.openxmlformats.org/officeDocument/2006/relationships/slide" Target="slides/slide17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0.xml"/><Relationship Id="rId134" Type="http://schemas.openxmlformats.org/officeDocument/2006/relationships/slide" Target="slides/slide61.xml"/><Relationship Id="rId80" Type="http://schemas.openxmlformats.org/officeDocument/2006/relationships/slide" Target="slides/slide7.xml"/><Relationship Id="rId155" Type="http://schemas.openxmlformats.org/officeDocument/2006/relationships/slide" Target="slides/slide8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acintosh%20HD:Users:amiraliboroumand:cmu:Google-Internship-EdgeTPU:ML-Workload-Analysis-repaired%20-backup-graphs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375865926595"/>
          <c:y val="0.12945946535953601"/>
          <c:w val="0.86863689170001301"/>
          <c:h val="0.4782394043354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'Noronha-Proposal-Result'!$T$116</c:f>
              <c:strCache>
                <c:ptCount val="1"/>
                <c:pt idx="0">
                  <c:v>Total Static</c:v>
                </c:pt>
              </c:strCache>
            </c:strRef>
          </c:tx>
          <c:spPr>
            <a:solidFill>
              <a:schemeClr val="tx1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'Noronha-Proposal-Result'!$T$117:$T$146</c:f>
              <c:numCache>
                <c:formatCode>General</c:formatCode>
                <c:ptCount val="30"/>
                <c:pt idx="0">
                  <c:v>0.18336898082999201</c:v>
                </c:pt>
                <c:pt idx="1">
                  <c:v>2.8807456200452601E-2</c:v>
                </c:pt>
                <c:pt idx="2">
                  <c:v>1.6648405087365599E-3</c:v>
                </c:pt>
                <c:pt idx="3">
                  <c:v>0.182605477659394</c:v>
                </c:pt>
                <c:pt idx="4">
                  <c:v>5.0529269869651901E-2</c:v>
                </c:pt>
                <c:pt idx="5">
                  <c:v>2.9201875643069201E-3</c:v>
                </c:pt>
                <c:pt idx="6">
                  <c:v>0.18196233170166501</c:v>
                </c:pt>
                <c:pt idx="7">
                  <c:v>4.9264944264114E-2</c:v>
                </c:pt>
                <c:pt idx="8">
                  <c:v>2.8471196589116799E-3</c:v>
                </c:pt>
                <c:pt idx="9">
                  <c:v>0.181601258270706</c:v>
                </c:pt>
                <c:pt idx="10">
                  <c:v>0.17418796532873601</c:v>
                </c:pt>
                <c:pt idx="11">
                  <c:v>4.5879366886306699E-2</c:v>
                </c:pt>
                <c:pt idx="12">
                  <c:v>0.22843217304160399</c:v>
                </c:pt>
                <c:pt idx="13">
                  <c:v>0.21229569166946</c:v>
                </c:pt>
                <c:pt idx="14">
                  <c:v>3.3444521070352798E-2</c:v>
                </c:pt>
                <c:pt idx="15">
                  <c:v>0.104250085428801</c:v>
                </c:pt>
                <c:pt idx="16">
                  <c:v>7.1166821286420004E-2</c:v>
                </c:pt>
                <c:pt idx="17">
                  <c:v>1.3518392297138899E-2</c:v>
                </c:pt>
                <c:pt idx="18">
                  <c:v>0.23801422149787699</c:v>
                </c:pt>
                <c:pt idx="19">
                  <c:v>0.21306709112519201</c:v>
                </c:pt>
                <c:pt idx="20">
                  <c:v>3.72371671329675E-2</c:v>
                </c:pt>
                <c:pt idx="21">
                  <c:v>0.18269874330908201</c:v>
                </c:pt>
                <c:pt idx="22">
                  <c:v>8.3928929598445196E-2</c:v>
                </c:pt>
                <c:pt idx="23">
                  <c:v>1.8428916065629301E-2</c:v>
                </c:pt>
                <c:pt idx="24">
                  <c:v>0.13761116944635801</c:v>
                </c:pt>
                <c:pt idx="25">
                  <c:v>5.9898695965186703E-2</c:v>
                </c:pt>
                <c:pt idx="26">
                  <c:v>3.06159912286584E-2</c:v>
                </c:pt>
                <c:pt idx="27">
                  <c:v>0.16493306137688599</c:v>
                </c:pt>
                <c:pt idx="28">
                  <c:v>8.6827059138931101E-2</c:v>
                </c:pt>
                <c:pt idx="29">
                  <c:v>2.41168260877586E-2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DC-2444-9296-EB85C77333E5}"/>
            </c:ext>
          </c:extLst>
        </c:ser>
        <c:ser>
          <c:idx val="1"/>
          <c:order val="1"/>
          <c:tx>
            <c:strRef>
              <c:f>'Noronha-Proposal-Result'!$U$116</c:f>
              <c:strCache>
                <c:ptCount val="1"/>
                <c:pt idx="0">
                  <c:v>PE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'Noronha-Proposal-Result'!$U$117:$U$146</c:f>
              <c:numCache>
                <c:formatCode>General</c:formatCode>
                <c:ptCount val="30"/>
                <c:pt idx="0">
                  <c:v>9.0239276490578692E-3</c:v>
                </c:pt>
                <c:pt idx="1">
                  <c:v>9.0239276490578692E-3</c:v>
                </c:pt>
                <c:pt idx="2">
                  <c:v>9.0239276490578692E-3</c:v>
                </c:pt>
                <c:pt idx="3">
                  <c:v>8.9025020670481202E-3</c:v>
                </c:pt>
                <c:pt idx="4">
                  <c:v>8.9025020670481202E-3</c:v>
                </c:pt>
                <c:pt idx="5">
                  <c:v>8.9025020670481202E-3</c:v>
                </c:pt>
                <c:pt idx="6">
                  <c:v>8.9121432902873107E-3</c:v>
                </c:pt>
                <c:pt idx="7">
                  <c:v>8.9121432902873107E-3</c:v>
                </c:pt>
                <c:pt idx="8">
                  <c:v>8.9121432902873107E-3</c:v>
                </c:pt>
                <c:pt idx="9">
                  <c:v>0.30264670529030102</c:v>
                </c:pt>
                <c:pt idx="10">
                  <c:v>0.30264670529030102</c:v>
                </c:pt>
                <c:pt idx="11">
                  <c:v>0.30264670529030102</c:v>
                </c:pt>
                <c:pt idx="12">
                  <c:v>0.211107476403575</c:v>
                </c:pt>
                <c:pt idx="13">
                  <c:v>0.211107476403575</c:v>
                </c:pt>
                <c:pt idx="14">
                  <c:v>0.211107476403575</c:v>
                </c:pt>
                <c:pt idx="15">
                  <c:v>7.8692141780799404E-2</c:v>
                </c:pt>
                <c:pt idx="16">
                  <c:v>7.8692141780799404E-2</c:v>
                </c:pt>
                <c:pt idx="17">
                  <c:v>7.8692141780799404E-2</c:v>
                </c:pt>
                <c:pt idx="18">
                  <c:v>0.19984411775074201</c:v>
                </c:pt>
                <c:pt idx="19">
                  <c:v>0.19984411775074201</c:v>
                </c:pt>
                <c:pt idx="20">
                  <c:v>0.19984411775074201</c:v>
                </c:pt>
                <c:pt idx="21">
                  <c:v>0.12035191944</c:v>
                </c:pt>
                <c:pt idx="22">
                  <c:v>0.12035191944</c:v>
                </c:pt>
                <c:pt idx="23">
                  <c:v>0.12035191944</c:v>
                </c:pt>
                <c:pt idx="24">
                  <c:v>0.24015212256121099</c:v>
                </c:pt>
                <c:pt idx="25">
                  <c:v>0.24015212256121099</c:v>
                </c:pt>
                <c:pt idx="26">
                  <c:v>0.24015212256121099</c:v>
                </c:pt>
                <c:pt idx="27">
                  <c:v>0.198221753537866</c:v>
                </c:pt>
                <c:pt idx="28">
                  <c:v>0.198221753537866</c:v>
                </c:pt>
                <c:pt idx="29">
                  <c:v>0.198221753537866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C-2444-9296-EB85C77333E5}"/>
            </c:ext>
          </c:extLst>
        </c:ser>
        <c:ser>
          <c:idx val="2"/>
          <c:order val="2"/>
          <c:tx>
            <c:strRef>
              <c:f>'Noronha-Proposal-Result'!$V$116</c:f>
              <c:strCache>
                <c:ptCount val="1"/>
                <c:pt idx="0">
                  <c:v>Param Buffer+NoC</c:v>
                </c:pt>
              </c:strCache>
            </c:strRef>
          </c:tx>
          <c:spPr>
            <a:solidFill>
              <a:schemeClr val="bg2">
                <a:lumMod val="65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'Noronha-Proposal-Result'!$V$117:$V$146</c:f>
              <c:numCache>
                <c:formatCode>General</c:formatCode>
                <c:ptCount val="30"/>
                <c:pt idx="0">
                  <c:v>1.17319578794446E-2</c:v>
                </c:pt>
                <c:pt idx="1">
                  <c:v>1.17319578794446E-2</c:v>
                </c:pt>
                <c:pt idx="2">
                  <c:v>0</c:v>
                </c:pt>
                <c:pt idx="3">
                  <c:v>1.26463384742045E-2</c:v>
                </c:pt>
                <c:pt idx="4">
                  <c:v>1.26463384742045E-2</c:v>
                </c:pt>
                <c:pt idx="5">
                  <c:v>0</c:v>
                </c:pt>
                <c:pt idx="6">
                  <c:v>1.22304942107313E-2</c:v>
                </c:pt>
                <c:pt idx="7">
                  <c:v>1.22304942107313E-2</c:v>
                </c:pt>
                <c:pt idx="8">
                  <c:v>0</c:v>
                </c:pt>
                <c:pt idx="9">
                  <c:v>0.35616827105794402</c:v>
                </c:pt>
                <c:pt idx="10">
                  <c:v>0.35616827105794402</c:v>
                </c:pt>
                <c:pt idx="11">
                  <c:v>6.6223757251329196E-3</c:v>
                </c:pt>
                <c:pt idx="12">
                  <c:v>0.364500915103388</c:v>
                </c:pt>
                <c:pt idx="13">
                  <c:v>0.364500915103388</c:v>
                </c:pt>
                <c:pt idx="14">
                  <c:v>8.6009506674301801E-3</c:v>
                </c:pt>
                <c:pt idx="15">
                  <c:v>0.62156848757749905</c:v>
                </c:pt>
                <c:pt idx="16">
                  <c:v>0.62156848757749905</c:v>
                </c:pt>
                <c:pt idx="17">
                  <c:v>1.14344534757841E-2</c:v>
                </c:pt>
                <c:pt idx="18">
                  <c:v>0.35461763122291701</c:v>
                </c:pt>
                <c:pt idx="19">
                  <c:v>0.35461763122291701</c:v>
                </c:pt>
                <c:pt idx="20">
                  <c:v>8.1578121744225098E-3</c:v>
                </c:pt>
                <c:pt idx="21">
                  <c:v>0.14232606012886101</c:v>
                </c:pt>
                <c:pt idx="22">
                  <c:v>0.14232606012886101</c:v>
                </c:pt>
                <c:pt idx="23">
                  <c:v>2.5231355232569201E-3</c:v>
                </c:pt>
                <c:pt idx="24">
                  <c:v>0.157034360792177</c:v>
                </c:pt>
                <c:pt idx="25">
                  <c:v>0.157034360792177</c:v>
                </c:pt>
                <c:pt idx="26">
                  <c:v>2.5904245573330799E-3</c:v>
                </c:pt>
                <c:pt idx="27">
                  <c:v>0.191725325515018</c:v>
                </c:pt>
                <c:pt idx="28">
                  <c:v>0.191725325515018</c:v>
                </c:pt>
                <c:pt idx="29">
                  <c:v>3.8424508294236498E-3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DC-2444-9296-EB85C77333E5}"/>
            </c:ext>
          </c:extLst>
        </c:ser>
        <c:ser>
          <c:idx val="3"/>
          <c:order val="3"/>
          <c:tx>
            <c:strRef>
              <c:f>'Noronha-Proposal-Result'!$W$116</c:f>
              <c:strCache>
                <c:ptCount val="1"/>
                <c:pt idx="0">
                  <c:v>Act Buffer+NoC 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'Noronha-Proposal-Result'!$W$117:$W$146</c:f>
              <c:numCache>
                <c:formatCode>General</c:formatCode>
                <c:ptCount val="30"/>
                <c:pt idx="0">
                  <c:v>2.9555537094047102E-4</c:v>
                </c:pt>
                <c:pt idx="1">
                  <c:v>2.9555537094047102E-4</c:v>
                </c:pt>
                <c:pt idx="2">
                  <c:v>9.2361053418897092E-6</c:v>
                </c:pt>
                <c:pt idx="3">
                  <c:v>5.0107283867161596E-4</c:v>
                </c:pt>
                <c:pt idx="4">
                  <c:v>5.0107283867161596E-4</c:v>
                </c:pt>
                <c:pt idx="5">
                  <c:v>1.5658526208487999E-5</c:v>
                </c:pt>
                <c:pt idx="6">
                  <c:v>4.7681475228888098E-4</c:v>
                </c:pt>
                <c:pt idx="7">
                  <c:v>4.7681475228888098E-4</c:v>
                </c:pt>
                <c:pt idx="8">
                  <c:v>1.49004610090275E-5</c:v>
                </c:pt>
                <c:pt idx="9">
                  <c:v>1.1177727163700701E-2</c:v>
                </c:pt>
                <c:pt idx="10">
                  <c:v>1.1177727163700701E-2</c:v>
                </c:pt>
                <c:pt idx="11">
                  <c:v>2.0783184535549999E-4</c:v>
                </c:pt>
                <c:pt idx="12">
                  <c:v>1.3213716411052699E-2</c:v>
                </c:pt>
                <c:pt idx="13">
                  <c:v>1.3213716411052699E-2</c:v>
                </c:pt>
                <c:pt idx="14">
                  <c:v>3.1179763417779101E-4</c:v>
                </c:pt>
                <c:pt idx="15">
                  <c:v>2.4600990708866101E-2</c:v>
                </c:pt>
                <c:pt idx="16">
                  <c:v>2.4600990708866101E-2</c:v>
                </c:pt>
                <c:pt idx="17">
                  <c:v>4.6662127278753298E-4</c:v>
                </c:pt>
                <c:pt idx="18">
                  <c:v>1.3074099229801499E-2</c:v>
                </c:pt>
                <c:pt idx="19">
                  <c:v>1.3074099229801499E-2</c:v>
                </c:pt>
                <c:pt idx="20">
                  <c:v>3.0237853406216598E-4</c:v>
                </c:pt>
                <c:pt idx="21">
                  <c:v>4.4215647416857599E-3</c:v>
                </c:pt>
                <c:pt idx="22">
                  <c:v>4.4215647416857599E-3</c:v>
                </c:pt>
                <c:pt idx="23">
                  <c:v>8.4816955952810505E-5</c:v>
                </c:pt>
                <c:pt idx="24">
                  <c:v>5.4670362156908703E-3</c:v>
                </c:pt>
                <c:pt idx="25">
                  <c:v>5.4670362156908703E-3</c:v>
                </c:pt>
                <c:pt idx="26">
                  <c:v>9.32644896359156E-5</c:v>
                </c:pt>
                <c:pt idx="27">
                  <c:v>6.4590966926953404E-3</c:v>
                </c:pt>
                <c:pt idx="28">
                  <c:v>6.4590966926953404E-3</c:v>
                </c:pt>
                <c:pt idx="29">
                  <c:v>1.3406096723522499E-4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DC-2444-9296-EB85C77333E5}"/>
            </c:ext>
          </c:extLst>
        </c:ser>
        <c:ser>
          <c:idx val="4"/>
          <c:order val="4"/>
          <c:tx>
            <c:strRef>
              <c:f>'Noronha-Proposal-Result'!$X$116</c:f>
              <c:strCache>
                <c:ptCount val="1"/>
                <c:pt idx="0">
                  <c:v>Off-chip Interconnect </c:v>
                </c:pt>
              </c:strCache>
            </c:strRef>
          </c:tx>
          <c:spPr>
            <a:solidFill>
              <a:srgbClr val="2661B1"/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'Noronha-Proposal-Result'!$X$117:$X$146</c:f>
              <c:numCache>
                <c:formatCode>General</c:formatCode>
                <c:ptCount val="30"/>
                <c:pt idx="0">
                  <c:v>0.31791391739083502</c:v>
                </c:pt>
                <c:pt idx="1">
                  <c:v>0.31791391739083502</c:v>
                </c:pt>
                <c:pt idx="2">
                  <c:v>0</c:v>
                </c:pt>
                <c:pt idx="3">
                  <c:v>0.31782002356071198</c:v>
                </c:pt>
                <c:pt idx="4">
                  <c:v>0.31782002356071198</c:v>
                </c:pt>
                <c:pt idx="5">
                  <c:v>0</c:v>
                </c:pt>
                <c:pt idx="6">
                  <c:v>0.31824903738062998</c:v>
                </c:pt>
                <c:pt idx="7">
                  <c:v>0.31824903738062998</c:v>
                </c:pt>
                <c:pt idx="8">
                  <c:v>0</c:v>
                </c:pt>
                <c:pt idx="9">
                  <c:v>5.9303112174764402E-2</c:v>
                </c:pt>
                <c:pt idx="10">
                  <c:v>5.9303112174764402E-2</c:v>
                </c:pt>
                <c:pt idx="11">
                  <c:v>2.8786138858653401E-2</c:v>
                </c:pt>
                <c:pt idx="12">
                  <c:v>7.3025262353798304E-2</c:v>
                </c:pt>
                <c:pt idx="13">
                  <c:v>7.3025262353798304E-2</c:v>
                </c:pt>
                <c:pt idx="14">
                  <c:v>1.08559513443764E-2</c:v>
                </c:pt>
                <c:pt idx="15">
                  <c:v>6.8287030770842597E-2</c:v>
                </c:pt>
                <c:pt idx="16">
                  <c:v>6.8287030770842597E-2</c:v>
                </c:pt>
                <c:pt idx="17">
                  <c:v>6.8711290198049096E-3</c:v>
                </c:pt>
                <c:pt idx="18">
                  <c:v>7.7702269849615493E-2</c:v>
                </c:pt>
                <c:pt idx="19">
                  <c:v>7.7702269849615493E-2</c:v>
                </c:pt>
                <c:pt idx="20">
                  <c:v>8.00304014363434E-3</c:v>
                </c:pt>
                <c:pt idx="21">
                  <c:v>0.21986082412801999</c:v>
                </c:pt>
                <c:pt idx="22">
                  <c:v>0.21986082412801999</c:v>
                </c:pt>
                <c:pt idx="23">
                  <c:v>1.09143543164239E-2</c:v>
                </c:pt>
                <c:pt idx="24">
                  <c:v>0.183710413979845</c:v>
                </c:pt>
                <c:pt idx="25">
                  <c:v>0.183710413979845</c:v>
                </c:pt>
                <c:pt idx="26">
                  <c:v>1.8102743050721699E-2</c:v>
                </c:pt>
                <c:pt idx="27">
                  <c:v>0.192662946552287</c:v>
                </c:pt>
                <c:pt idx="28">
                  <c:v>0.192662946552287</c:v>
                </c:pt>
                <c:pt idx="29">
                  <c:v>1.25364080315724E-2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DC-2444-9296-EB85C77333E5}"/>
            </c:ext>
          </c:extLst>
        </c:ser>
        <c:ser>
          <c:idx val="5"/>
          <c:order val="5"/>
          <c:tx>
            <c:strRef>
              <c:f>'Noronha-Proposal-Result'!$Y$116</c:f>
              <c:strCache>
                <c:ptCount val="1"/>
                <c:pt idx="0">
                  <c:v>DRAM 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multiLvlStrRef>
              <c:f>'Noronha-Proposal-Result'!$R$117:$S$146</c:f>
              <c:multiLvlStrCache>
                <c:ptCount val="30"/>
                <c:lvl>
                  <c:pt idx="0">
                    <c:v>Baseline</c:v>
                  </c:pt>
                  <c:pt idx="1">
                    <c:v>Base+HB</c:v>
                  </c:pt>
                  <c:pt idx="2">
                    <c:v>Mensa</c:v>
                  </c:pt>
                  <c:pt idx="3">
                    <c:v>Baseline</c:v>
                  </c:pt>
                  <c:pt idx="4">
                    <c:v>Base+HB</c:v>
                  </c:pt>
                  <c:pt idx="5">
                    <c:v>Mensa</c:v>
                  </c:pt>
                  <c:pt idx="6">
                    <c:v>Baseline</c:v>
                  </c:pt>
                  <c:pt idx="7">
                    <c:v>Base+HB</c:v>
                  </c:pt>
                  <c:pt idx="8">
                    <c:v>Mensa</c:v>
                  </c:pt>
                  <c:pt idx="9">
                    <c:v>Baseline</c:v>
                  </c:pt>
                  <c:pt idx="10">
                    <c:v>Base+HB</c:v>
                  </c:pt>
                  <c:pt idx="11">
                    <c:v>Mensa</c:v>
                  </c:pt>
                  <c:pt idx="12">
                    <c:v>Baseline</c:v>
                  </c:pt>
                  <c:pt idx="13">
                    <c:v>Base+HB</c:v>
                  </c:pt>
                  <c:pt idx="14">
                    <c:v>Mensa</c:v>
                  </c:pt>
                  <c:pt idx="15">
                    <c:v>Baseline</c:v>
                  </c:pt>
                  <c:pt idx="16">
                    <c:v>Base+HB</c:v>
                  </c:pt>
                  <c:pt idx="17">
                    <c:v>Mensa</c:v>
                  </c:pt>
                  <c:pt idx="18">
                    <c:v>Baseline</c:v>
                  </c:pt>
                  <c:pt idx="19">
                    <c:v>Base+HB</c:v>
                  </c:pt>
                  <c:pt idx="20">
                    <c:v>Mensa</c:v>
                  </c:pt>
                  <c:pt idx="21">
                    <c:v>Baseline</c:v>
                  </c:pt>
                  <c:pt idx="22">
                    <c:v>Base+HB</c:v>
                  </c:pt>
                  <c:pt idx="23">
                    <c:v>Mensa</c:v>
                  </c:pt>
                  <c:pt idx="24">
                    <c:v>Baseline</c:v>
                  </c:pt>
                  <c:pt idx="25">
                    <c:v>Base+HB</c:v>
                  </c:pt>
                  <c:pt idx="26">
                    <c:v>Mensa</c:v>
                  </c:pt>
                  <c:pt idx="27">
                    <c:v>Baseline</c:v>
                  </c:pt>
                  <c:pt idx="28">
                    <c:v>Base+HB</c:v>
                  </c:pt>
                  <c:pt idx="29">
                    <c:v>Mensa</c:v>
                  </c:pt>
                </c:lvl>
                <c:lvl>
                  <c:pt idx="0">
                    <c:v>LSTM1</c:v>
                  </c:pt>
                  <c:pt idx="3">
                    <c:v>Transd.1</c:v>
                  </c:pt>
                  <c:pt idx="6">
                    <c:v>Transd.2</c:v>
                  </c:pt>
                  <c:pt idx="9">
                    <c:v>CNN5</c:v>
                  </c:pt>
                  <c:pt idx="12">
                    <c:v>CNN9</c:v>
                  </c:pt>
                  <c:pt idx="15">
                    <c:v>CNN10</c:v>
                  </c:pt>
                  <c:pt idx="18">
                    <c:v>CNN12</c:v>
                  </c:pt>
                  <c:pt idx="21">
                    <c:v>RCNN1</c:v>
                  </c:pt>
                  <c:pt idx="24">
                    <c:v>RCNN3</c:v>
                  </c:pt>
                  <c:pt idx="27">
                    <c:v>Average</c:v>
                  </c:pt>
                </c:lvl>
              </c:multiLvlStrCache>
            </c:multiLvlStrRef>
          </c:cat>
          <c:val>
            <c:numRef>
              <c:f>'Noronha-Proposal-Result'!$Y$117:$Y$146</c:f>
              <c:numCache>
                <c:formatCode>General</c:formatCode>
                <c:ptCount val="30"/>
                <c:pt idx="0">
                  <c:v>0.47766566087973</c:v>
                </c:pt>
                <c:pt idx="1">
                  <c:v>0.47766566087973</c:v>
                </c:pt>
                <c:pt idx="2">
                  <c:v>0.166110021836711</c:v>
                </c:pt>
                <c:pt idx="3">
                  <c:v>0.47752458539997</c:v>
                </c:pt>
                <c:pt idx="4">
                  <c:v>0.47752458539997</c:v>
                </c:pt>
                <c:pt idx="5">
                  <c:v>0.16606096231047199</c:v>
                </c:pt>
                <c:pt idx="6">
                  <c:v>0.47816917866439701</c:v>
                </c:pt>
                <c:pt idx="7">
                  <c:v>0.47816917866439701</c:v>
                </c:pt>
                <c:pt idx="8">
                  <c:v>0.16628512203137899</c:v>
                </c:pt>
                <c:pt idx="9">
                  <c:v>8.9102926042583602E-2</c:v>
                </c:pt>
                <c:pt idx="10">
                  <c:v>8.9102926042583602E-2</c:v>
                </c:pt>
                <c:pt idx="11">
                  <c:v>3.0985876111314401E-2</c:v>
                </c:pt>
                <c:pt idx="12">
                  <c:v>0.10972045668658199</c:v>
                </c:pt>
                <c:pt idx="13">
                  <c:v>0.10972045668658199</c:v>
                </c:pt>
                <c:pt idx="14">
                  <c:v>3.8155699579859599E-2</c:v>
                </c:pt>
                <c:pt idx="15">
                  <c:v>0.10260126373319101</c:v>
                </c:pt>
                <c:pt idx="16">
                  <c:v>0.10260126373319101</c:v>
                </c:pt>
                <c:pt idx="17">
                  <c:v>3.5679973577765298E-2</c:v>
                </c:pt>
                <c:pt idx="18">
                  <c:v>0.116747660449047</c:v>
                </c:pt>
                <c:pt idx="19">
                  <c:v>0.116747660449047</c:v>
                </c:pt>
                <c:pt idx="20">
                  <c:v>4.0599435996424099E-2</c:v>
                </c:pt>
                <c:pt idx="21">
                  <c:v>0.33034088825234997</c:v>
                </c:pt>
                <c:pt idx="22">
                  <c:v>0.33034088825234997</c:v>
                </c:pt>
                <c:pt idx="23">
                  <c:v>0.11487728060688999</c:v>
                </c:pt>
                <c:pt idx="24">
                  <c:v>0.276024897004718</c:v>
                </c:pt>
                <c:pt idx="25">
                  <c:v>0.276024897004718</c:v>
                </c:pt>
                <c:pt idx="26">
                  <c:v>9.5988691304469201E-2</c:v>
                </c:pt>
                <c:pt idx="27">
                  <c:v>0.289476077194812</c:v>
                </c:pt>
                <c:pt idx="28">
                  <c:v>0.289476077194812</c:v>
                </c:pt>
                <c:pt idx="29">
                  <c:v>0.101005795165806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DC-2444-9296-EB85C7733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2949240"/>
        <c:axId val="1822952264"/>
      </c:barChart>
      <c:catAx>
        <c:axId val="1822949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 b="0">
                <a:latin typeface="Gill Sans MT" panose="020B0502020104020203" pitchFamily="34" charset="77"/>
              </a:defRPr>
            </a:pPr>
            <a:endParaRPr lang="en-US"/>
          </a:p>
        </c:txPr>
        <c:crossAx val="1822952264"/>
        <c:crosses val="autoZero"/>
        <c:auto val="1"/>
        <c:lblAlgn val="ctr"/>
        <c:lblOffset val="100"/>
        <c:noMultiLvlLbl val="0"/>
      </c:catAx>
      <c:valAx>
        <c:axId val="1822952264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>
                    <a:latin typeface="Gill Sans MT" panose="020B0502020104020203" pitchFamily="34" charset="77"/>
                  </a:defRPr>
                </a:pPr>
                <a:r>
                  <a:rPr lang="en-US" sz="2000">
                    <a:latin typeface="Gill Sans MT" panose="020B0502020104020203" pitchFamily="34" charset="77"/>
                  </a:rPr>
                  <a:t>Normalized Energy</a:t>
                </a:r>
              </a:p>
            </c:rich>
          </c:tx>
          <c:layout>
            <c:manualLayout>
              <c:xMode val="edge"/>
              <c:yMode val="edge"/>
              <c:x val="1.0928961748633901E-2"/>
              <c:y val="0.1364772721547999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Gill Sans MT" panose="020B0502020104020203" pitchFamily="34" charset="77"/>
              </a:defRPr>
            </a:pPr>
            <a:endParaRPr lang="en-US"/>
          </a:p>
        </c:txPr>
        <c:crossAx val="1822949240"/>
        <c:crosses val="autoZero"/>
        <c:crossBetween val="between"/>
        <c:majorUnit val="0.25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0.107947399089509"/>
        </c:manualLayout>
      </c:layout>
      <c:overlay val="0"/>
      <c:txPr>
        <a:bodyPr/>
        <a:lstStyle/>
        <a:p>
          <a:pPr>
            <a:defRPr sz="2000" b="1">
              <a:latin typeface="Gill Sans MT" panose="020B0502020104020203" pitchFamily="34" charset="77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41513380226432"/>
          <c:y val="0.10773477041388814"/>
          <c:w val="0.79131450995388553"/>
          <c:h val="0.65582134073878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00000"/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C9-6442-8728-6CDBF45E02C2}"/>
              </c:ext>
            </c:extLst>
          </c:dPt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C9-6442-8728-6CDBF45E02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C9-6442-8728-6CDBF45E02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139.19999999999999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C9-6442-8728-6CDBF45E0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1754165519"/>
        <c:axId val="1509368063"/>
      </c:barChart>
      <c:catAx>
        <c:axId val="175416551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9368063"/>
        <c:crosses val="autoZero"/>
        <c:auto val="1"/>
        <c:lblAlgn val="ctr"/>
        <c:lblOffset val="100"/>
        <c:noMultiLvlLbl val="0"/>
      </c:catAx>
      <c:valAx>
        <c:axId val="1509368063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K;\-0\K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1754165519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0.90288</cdr:x>
      <cdr:y>0.12877</cdr:y>
    </cdr:from>
    <cdr:to>
      <cdr:x>0.90288</cdr:x>
      <cdr:y>0.59181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98D1079-4621-DC4F-9D9C-ECCF83AB901A}"/>
            </a:ext>
          </a:extLst>
        </cdr:cNvPr>
        <cdr:cNvCxnSpPr/>
      </cdr:nvCxnSpPr>
      <cdr:spPr>
        <a:xfrm xmlns:a="http://schemas.openxmlformats.org/drawingml/2006/main" flipV="1">
          <a:off x="8393575" y="613458"/>
          <a:ext cx="0" cy="2205942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>
              <a:lumMod val="75000"/>
              <a:lumOff val="25000"/>
            </a:schemeClr>
          </a:solidFill>
          <a:prstDash val="dash"/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0.2297</cdr:x>
      <cdr:y>0.33558</cdr:y>
    </cdr:from>
    <cdr:to>
      <cdr:x>0.91915</cdr:x>
      <cdr:y>0.47396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E86B0E8-1993-A74C-B05D-48CA2A51169E}"/>
            </a:ext>
          </a:extLst>
        </cdr:cNvPr>
        <cdr:cNvGrpSpPr/>
      </cdr:nvGrpSpPr>
      <cdr:grpSpPr>
        <a:xfrm xmlns:a="http://schemas.openxmlformats.org/drawingml/2006/main">
          <a:off x="2037463" y="870295"/>
          <a:ext cx="6115493" cy="358876"/>
          <a:chOff x="5493358" y="-924114"/>
          <a:chExt cx="3106984" cy="195197"/>
        </a:xfrm>
      </cdr:grpSpPr>
      <cdr:cxnSp macro="">
        <cdr:nvCxnSpPr>
          <cdr:cNvPr id="7" name="Straight Arrow Connector 6">
            <a:extLst xmlns:a="http://schemas.openxmlformats.org/drawingml/2006/main">
              <a:ext uri="{FF2B5EF4-FFF2-40B4-BE49-F238E27FC236}">
                <a16:creationId xmlns:a16="http://schemas.microsoft.com/office/drawing/2014/main" id="{E14E8D98-2FA7-9A48-ABDF-B0E9FFA5C572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flipH="1">
            <a:off x="5493358" y="-728917"/>
            <a:ext cx="3090670" cy="0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chemeClr val="accent2">
                <a:lumMod val="75000"/>
              </a:schemeClr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8" name="TextBox 12">
            <a:extLst xmlns:a="http://schemas.openxmlformats.org/drawingml/2006/main">
              <a:ext uri="{FF2B5EF4-FFF2-40B4-BE49-F238E27FC236}">
                <a16:creationId xmlns:a16="http://schemas.microsoft.com/office/drawing/2014/main" id="{39E1B207-FADD-674A-9FCB-D6D907713E1E}"/>
              </a:ext>
            </a:extLst>
          </cdr:cNvPr>
          <cdr:cNvSpPr txBox="1"/>
        </cdr:nvSpPr>
        <cdr:spPr>
          <a:xfrm xmlns:a="http://schemas.openxmlformats.org/drawingml/2006/main">
            <a:off x="6263766" y="-924114"/>
            <a:ext cx="2336576" cy="18412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More than 10X reduction</a:t>
            </a:r>
          </a:p>
        </cdr:txBody>
      </cdr:sp>
    </cdr:grpSp>
  </cdr:relSizeAnchor>
  <cdr:relSizeAnchor xmlns:cdr="http://schemas.openxmlformats.org/drawingml/2006/chartDrawing">
    <cdr:from>
      <cdr:x>0.18061</cdr:x>
      <cdr:y>0.85718</cdr:y>
    </cdr:from>
    <cdr:to>
      <cdr:x>0.92448</cdr:x>
      <cdr:y>0.97586</cdr:y>
    </cdr:to>
    <cdr:sp macro="" textlink="">
      <cdr:nvSpPr>
        <cdr:cNvPr id="10" name="TextBox 16">
          <a:extLst xmlns:a="http://schemas.openxmlformats.org/drawingml/2006/main">
            <a:ext uri="{FF2B5EF4-FFF2-40B4-BE49-F238E27FC236}">
              <a16:creationId xmlns:a16="http://schemas.microsoft.com/office/drawing/2014/main" id="{5133D1B7-58C4-6C59-A91F-EFF72FAB742C}"/>
            </a:ext>
          </a:extLst>
        </cdr:cNvPr>
        <cdr:cNvSpPr txBox="1"/>
      </cdr:nvSpPr>
      <cdr:spPr>
        <a:xfrm xmlns:a="http://schemas.openxmlformats.org/drawingml/2006/main">
          <a:off x="1602054" y="2223016"/>
          <a:ext cx="6598200" cy="30778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solidFill>
                <a:schemeClr val="tx1"/>
              </a:solidFill>
              <a:latin typeface="Cambria" panose="02040503050406030204" pitchFamily="18" charset="0"/>
            </a:rPr>
            <a:t>Minimum hammer count needed to induce the first read disturbance bitflip</a:t>
          </a:r>
        </a:p>
      </cdr:txBody>
    </cdr:sp>
  </cdr:relSizeAnchor>
  <cdr:relSizeAnchor xmlns:cdr="http://schemas.openxmlformats.org/drawingml/2006/chartDrawing">
    <cdr:from>
      <cdr:x>0.18325</cdr:x>
      <cdr:y>0.50704</cdr:y>
    </cdr:from>
    <cdr:to>
      <cdr:x>0.92179</cdr:x>
      <cdr:y>0.64309</cdr:y>
    </cdr:to>
    <cdr:grpSp>
      <cdr:nvGrpSpPr>
        <cdr:cNvPr id="12" name="Group 11">
          <a:extLst xmlns:a="http://schemas.openxmlformats.org/drawingml/2006/main">
            <a:ext uri="{FF2B5EF4-FFF2-40B4-BE49-F238E27FC236}">
              <a16:creationId xmlns:a16="http://schemas.microsoft.com/office/drawing/2014/main" id="{568889B3-AF04-08B7-0E5E-01C77B07CE14}"/>
            </a:ext>
          </a:extLst>
        </cdr:cNvPr>
        <cdr:cNvGrpSpPr/>
      </cdr:nvGrpSpPr>
      <cdr:grpSpPr>
        <a:xfrm xmlns:a="http://schemas.openxmlformats.org/drawingml/2006/main">
          <a:off x="1625447" y="1314961"/>
          <a:ext cx="6550926" cy="352832"/>
          <a:chOff x="7236762" y="-3542230"/>
          <a:chExt cx="1485075" cy="148287"/>
        </a:xfrm>
      </cdr:grpSpPr>
      <cdr:cxnSp macro="">
        <cdr:nvCxnSpPr>
          <cdr:cNvPr id="13" name="Straight Arrow Connector 12">
            <a:extLst xmlns:a="http://schemas.openxmlformats.org/drawingml/2006/main">
              <a:ext uri="{FF2B5EF4-FFF2-40B4-BE49-F238E27FC236}">
                <a16:creationId xmlns:a16="http://schemas.microsoft.com/office/drawing/2014/main" id="{071BDCAD-B506-21CF-A5C9-9C3103090160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flipH="1">
            <a:off x="7236762" y="-3393943"/>
            <a:ext cx="1475359" cy="0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rgbClr val="C00000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14" name="TextBox 12">
            <a:extLst xmlns:a="http://schemas.openxmlformats.org/drawingml/2006/main">
              <a:ext uri="{FF2B5EF4-FFF2-40B4-BE49-F238E27FC236}">
                <a16:creationId xmlns:a16="http://schemas.microsoft.com/office/drawing/2014/main" id="{77CE63B6-C641-E3E4-078B-A5600B44E5CA}"/>
              </a:ext>
            </a:extLst>
          </cdr:cNvPr>
          <cdr:cNvSpPr txBox="1"/>
        </cdr:nvSpPr>
        <cdr:spPr>
          <a:xfrm xmlns:a="http://schemas.openxmlformats.org/drawingml/2006/main">
            <a:off x="7534720" y="-3542230"/>
            <a:ext cx="1187117" cy="142280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r"/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More than 100X reduction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2/28/25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2/28/25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018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2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E2350-F2DF-964B-A38F-A60565610F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1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5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4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With technology node scaling, DRAM cells get smaller in size and closer to each other</a:t>
            </a:r>
            <a:r>
              <a:rPr lang="en-US" b="1" dirty="0"/>
              <a:t>[CLICK]</a:t>
            </a:r>
          </a:p>
          <a:p>
            <a:r>
              <a:rPr lang="en-US" b="0" dirty="0"/>
              <a:t>Such that we observe significant reductions in the minimum hammer count to induce the first bitflip</a:t>
            </a:r>
            <a:r>
              <a:rPr lang="en-US" b="1" dirty="0"/>
              <a:t> </a:t>
            </a:r>
            <a:r>
              <a:rPr lang="en-US" b="0" dirty="0"/>
              <a:t>in the last decade </a:t>
            </a:r>
            <a:r>
              <a:rPr lang="en-US" b="1" dirty="0"/>
              <a:t>[CLICK]</a:t>
            </a:r>
          </a:p>
          <a:p>
            <a:r>
              <a:rPr lang="en-US" b="0" dirty="0"/>
              <a:t>Thus DRAM cells become increasingly more vulnerable to read disturbance </a:t>
            </a:r>
            <a:r>
              <a:rPr lang="en-US" b="1" dirty="0"/>
              <a:t>[CLICK]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3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2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Processing-in-Memory architectures alleviate data movement bottlenecks by moving computation to where the data resides. Such architectures can be implemented </a:t>
            </a:r>
          </a:p>
          <a:p>
            <a:endParaRPr lang="en-US" dirty="0"/>
          </a:p>
          <a:p>
            <a:r>
              <a:rPr lang="en-US" dirty="0"/>
              <a:t>[CLICK] by adding logic near the memory arrays, in what is called processing-near-memory or</a:t>
            </a:r>
          </a:p>
          <a:p>
            <a:endParaRPr lang="en-US" dirty="0"/>
          </a:p>
          <a:p>
            <a:r>
              <a:rPr lang="en-US" dirty="0"/>
              <a:t>[CLICK] by using the analog operating principles of the memory cells to perform computation, in what is called processing-using-memory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323FB-BF2C-9B4E-83B8-1F1A8785A5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029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3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8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4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82DFE-E98A-254F-BFEC-3824591F84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935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5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8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CCD = Core </a:t>
            </a:r>
            <a:r>
              <a:rPr lang="en-US" dirty="0" err="1">
                <a:latin typeface="medium-content-sans-serif-font"/>
              </a:rPr>
              <a:t>Chiplet</a:t>
            </a:r>
            <a:r>
              <a:rPr lang="en-US" dirty="0">
                <a:latin typeface="medium-content-sans-serif-font"/>
              </a:rPr>
              <a:t> Die</a:t>
            </a:r>
            <a:endParaRPr lang="en-US" dirty="0"/>
          </a:p>
          <a:p>
            <a:r>
              <a:rPr lang="en-US" dirty="0"/>
              <a:t>Structural silicon is used to equalize the height and facilitate heat dissipation from the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4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7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Fist, Mensa-G placement of accelerators and careful dataflow design enables to reduce the energy consumed by  on-chip and off-chip parameter traffic by 15.3x on average compared to the baseline.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Second, Mensa-G reduces the dynamic energy of on-chip buffers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almost 50x compared to the Baseline system with high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bw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memory.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We conclude that Mensa-G  reduces energy by 66% and improves inference energy efficiency by 3.0x compared to the baseline edge TPU.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[NEXT] 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8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0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Relationship Id="rId4" Type="http://schemas.openxmlformats.org/officeDocument/2006/relationships/image" Target="../media/image9.jpeg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0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2.xml"/></Relationships>
</file>

<file path=ppt/slideLayouts/_rels/slideLayout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3337BF1A-2471-8F44-AA10-9A6AA4B4E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766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693BED2-1B18-8744-B8F0-03CBD3594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14943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F36C014-2CFC-0248-B17F-D9D3ED4B0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75498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7884B9F-AA6F-5146-9D4E-F8B9364A5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448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632DC94-572A-394E-9D76-1A9221DAD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4570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1F917F0-9109-1345-BF35-EE606B428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1960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D5049F-F691-FD4A-87B4-FC136EBC2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73685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4FF2DC8-52E2-BA40-9B61-ADB6606C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0089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6DCD5A-1682-9A4A-A8BE-C69B256BA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828218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82F0991-4873-3C42-B683-77E9BCEE3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93441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8C91F0-DD8C-7E4D-9F03-2FF316F79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905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0A46D-7C23-D442-BDA7-74E36D162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143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578482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9855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300859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176024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142666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534073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76437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44785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92138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06529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3414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68065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6032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95746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071484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74735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28761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49230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7666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020726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2176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74077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671225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38151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2779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1177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8346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46772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789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64224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89733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5316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636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9548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14815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5272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228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77200" y="6340475"/>
            <a:ext cx="685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898989"/>
                </a:solidFill>
                <a:latin typeface="Cambria Math" charset="0"/>
                <a:ea typeface="ＭＳ Ｐゴシック" charset="0"/>
                <a:cs typeface="Cambria Math" charset="0"/>
              </a:defRPr>
            </a:lvl1pPr>
          </a:lstStyle>
          <a:p>
            <a:fld id="{2F9AB1DC-1F54-3E4A-95A3-3C4F38B382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1631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5ABD69-D797-204B-8AF8-3D380E69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07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67CB6-3B08-5F41-8B2C-916DD676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8740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D681A-F5B4-9644-896C-61B2B0FD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925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E30A7-2F09-2442-8BD0-04F2DD3C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6753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6C5735-7F4B-8947-B422-F91141E3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0474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E84826-6BA8-884D-A601-2AAB8825D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693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31BACC-C330-6040-8E9C-315FB8A2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0336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13EE9E-551C-B04A-8AEF-33C04041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0986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00974D-7775-EC48-B655-6C7A7623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5759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22537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57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9904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40422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40594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73701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31075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82333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53531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28273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17092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35679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62958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5951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7640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2/28/25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65341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2/28/25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28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2/28/25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4937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7825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2/28/25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21555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295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6475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1"/>
            <a:ext cx="9144000" cy="3543300"/>
          </a:xfrm>
          <a:prstGeom prst="rect">
            <a:avLst/>
          </a:prstGeom>
          <a:solidFill>
            <a:srgbClr val="9DD1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96729"/>
            <a:ext cx="6858000" cy="607662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4" y="5893016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3046" y="5857819"/>
            <a:ext cx="2640412" cy="607662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92519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FUTURA MEDIUM" panose="020B0602020204020303" pitchFamily="34" charset="-79"/>
                <a:ea typeface="Segoe UI Symbol" panose="020B0502040204020203" pitchFamily="34" charset="0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05567758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4D57C2-5A43-56AF-5C3B-A53FEAB50635}"/>
              </a:ext>
            </a:extLst>
          </p:cNvPr>
          <p:cNvSpPr/>
          <p:nvPr userDrawn="1"/>
        </p:nvSpPr>
        <p:spPr>
          <a:xfrm>
            <a:off x="0" y="0"/>
            <a:ext cx="9144000" cy="1068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solidFill>
                  <a:srgbClr val="1A82C4"/>
                </a:solidFill>
                <a:latin typeface="Avenir Next" panose="020B050302020202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venir Next" panose="020B0503020202020204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Avenir Next" panose="020B0503020202020204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Avenir Next" panose="020B0503020202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8716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b="0" smtClean="0">
                <a:latin typeface="Avenir Next" panose="020B0503020202020204" pitchFamily="34" charset="0"/>
                <a:cs typeface="Futura Medium" panose="020B0602020204020303" pitchFamily="34" charset="-79"/>
              </a:rPr>
              <a:pPr/>
              <a:t>‹#›</a:t>
            </a:fld>
            <a:endParaRPr lang="en-US" b="0" dirty="0"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93154"/>
            <a:ext cx="1080120" cy="31252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3DC045-997A-35AB-E700-44B03E28D48E}"/>
              </a:ext>
            </a:extLst>
          </p:cNvPr>
          <p:cNvCxnSpPr>
            <a:cxnSpLocks/>
          </p:cNvCxnSpPr>
          <p:nvPr userDrawn="1"/>
        </p:nvCxnSpPr>
        <p:spPr>
          <a:xfrm>
            <a:off x="0" y="1068007"/>
            <a:ext cx="9144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2698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85B736-2E4D-B759-B843-D55F41DE6A6A}"/>
              </a:ext>
            </a:extLst>
          </p:cNvPr>
          <p:cNvSpPr/>
          <p:nvPr userDrawn="1"/>
        </p:nvSpPr>
        <p:spPr>
          <a:xfrm>
            <a:off x="0" y="0"/>
            <a:ext cx="9144000" cy="2837203"/>
          </a:xfrm>
          <a:prstGeom prst="rect">
            <a:avLst/>
          </a:prstGeom>
          <a:solidFill>
            <a:srgbClr val="0076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" y="1"/>
            <a:ext cx="9138920" cy="283720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9138920" cy="1655762"/>
          </a:xfrm>
        </p:spPr>
        <p:txBody>
          <a:bodyPr/>
          <a:lstStyle>
            <a:lvl1pPr marL="0" indent="0" algn="ctr">
              <a:buNone/>
              <a:defRPr sz="24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7212297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2" cy="965201"/>
          </a:xfrm>
          <a:noFill/>
          <a:ln w="57150">
            <a:noFill/>
          </a:ln>
        </p:spPr>
        <p:txBody>
          <a:bodyPr>
            <a:normAutofit/>
          </a:bodyPr>
          <a:lstStyle>
            <a:lvl1pPr marL="57150" indent="0">
              <a:tabLst/>
              <a:defRPr sz="3200" b="1">
                <a:solidFill>
                  <a:srgbClr val="007698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65201"/>
            <a:ext cx="9143999" cy="5336922"/>
          </a:xfrm>
        </p:spPr>
        <p:txBody>
          <a:bodyPr/>
          <a:lstStyle>
            <a:lvl1pPr marL="347663" indent="-225425">
              <a:tabLst/>
              <a:defRPr sz="2400">
                <a:latin typeface="Cambria" panose="02040503050406030204" pitchFamily="18" charset="0"/>
              </a:defRPr>
            </a:lvl1pPr>
            <a:lvl2pPr>
              <a:defRPr sz="20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3351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fld id="{676C2683-0D41-1E45-8714-724CB25706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1349BC-8832-A76F-9942-43CFE38A2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" y="6505366"/>
            <a:ext cx="1488394" cy="2863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E9B19-38F1-183D-F6F1-A74A32694004}"/>
              </a:ext>
            </a:extLst>
          </p:cNvPr>
          <p:cNvCxnSpPr>
            <a:cxnSpLocks/>
          </p:cNvCxnSpPr>
          <p:nvPr userDrawn="1"/>
        </p:nvCxnSpPr>
        <p:spPr>
          <a:xfrm>
            <a:off x="-80786" y="-229361"/>
            <a:ext cx="9149371" cy="0"/>
          </a:xfrm>
          <a:prstGeom prst="line">
            <a:avLst/>
          </a:prstGeom>
          <a:ln w="38100">
            <a:solidFill>
              <a:srgbClr val="001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90086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8CCC66-8E36-7493-9695-6DDFEE53BD22}"/>
              </a:ext>
            </a:extLst>
          </p:cNvPr>
          <p:cNvSpPr/>
          <p:nvPr userDrawn="1"/>
        </p:nvSpPr>
        <p:spPr>
          <a:xfrm>
            <a:off x="0" y="1045029"/>
            <a:ext cx="9144000" cy="326662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47861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871ACC-E68E-BED9-EB6C-AFC43D39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3351"/>
            <a:ext cx="20574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fld id="{676C2683-0D41-1E45-8714-724CB25706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E9166A-3F5C-4D2C-7519-887171422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" y="6505366"/>
            <a:ext cx="1488394" cy="2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08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3482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33599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9AB2BEA-0D81-8879-3801-5680F9814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" y="6505366"/>
            <a:ext cx="1488394" cy="28633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FEC925-B833-C9B0-19C2-21AA88F43C95}"/>
              </a:ext>
            </a:extLst>
          </p:cNvPr>
          <p:cNvSpPr txBox="1">
            <a:spLocks/>
          </p:cNvSpPr>
          <p:nvPr userDrawn="1"/>
        </p:nvSpPr>
        <p:spPr>
          <a:xfrm>
            <a:off x="7086600" y="6483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6C2683-0D41-1E45-8714-724CB2570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53615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49431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3924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4463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0843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875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>
            <a:extLst>
              <a:ext uri="{FF2B5EF4-FFF2-40B4-BE49-F238E27FC236}">
                <a16:creationId xmlns:a16="http://schemas.microsoft.com/office/drawing/2014/main" id="{67A03328-A26B-0D75-E944-B0D91AFD99F5}"/>
              </a:ext>
            </a:extLst>
          </p:cNvPr>
          <p:cNvSpPr/>
          <p:nvPr userDrawn="1"/>
        </p:nvSpPr>
        <p:spPr>
          <a:xfrm>
            <a:off x="0" y="0"/>
            <a:ext cx="9143998" cy="872836"/>
          </a:xfrm>
          <a:prstGeom prst="rect">
            <a:avLst/>
          </a:prstGeom>
          <a:solidFill>
            <a:srgbClr val="CFD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04" y="0"/>
            <a:ext cx="8894618" cy="931025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2963E3"/>
                </a:solidFill>
              </a:defRPr>
            </a:lvl1pPr>
          </a:lstStyle>
          <a:p>
            <a:r>
              <a:rPr lang="tr-TR" dirty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88967"/>
            <a:ext cx="9143999" cy="5087996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1078" y="6517178"/>
            <a:ext cx="1033897" cy="204298"/>
          </a:xfrm>
        </p:spPr>
        <p:txBody>
          <a:bodyPr/>
          <a:lstStyle/>
          <a:p>
            <a:fld id="{A332BEE0-9135-4AC6-885F-82FD1AE2535E}" type="datetime1">
              <a:rPr lang="tr-TR" smtClean="0"/>
              <a:t>28.02.2025</a:t>
            </a:fld>
            <a:endParaRPr lang="tr-T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8299" y="6517178"/>
            <a:ext cx="4427556" cy="204298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5854" y="6517178"/>
            <a:ext cx="489065" cy="204298"/>
          </a:xfrm>
        </p:spPr>
        <p:txBody>
          <a:bodyPr/>
          <a:lstStyle>
            <a:lvl1pPr>
              <a:defRPr sz="1800"/>
            </a:lvl1pPr>
          </a:lstStyle>
          <a:p>
            <a:fld id="{CBE5B309-C2CE-4D90-B104-F7E98438FC65}" type="slidenum">
              <a:rPr lang="tr-TR" smtClean="0"/>
              <a:pPr/>
              <a:t>‹#›</a:t>
            </a:fld>
            <a:endParaRPr lang="tr-TR" dirty="0"/>
          </a:p>
        </p:txBody>
      </p:sp>
      <p:pic>
        <p:nvPicPr>
          <p:cNvPr id="9" name="Graphic 2">
            <a:extLst>
              <a:ext uri="{FF2B5EF4-FFF2-40B4-BE49-F238E27FC236}">
                <a16:creationId xmlns:a16="http://schemas.microsoft.com/office/drawing/2014/main" id="{2D315ADC-F693-4AFB-AC3B-1C4C4DCE7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6514678"/>
            <a:ext cx="1315489" cy="2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0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slideLayout" Target="../slideLayouts/slideLayout478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slideLayout" Target="../slideLayouts/slideLayout512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Relationship Id="rId14" Type="http://schemas.openxmlformats.org/officeDocument/2006/relationships/image" Target="../media/image1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9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13.xml"/><Relationship Id="rId6" Type="http://schemas.openxmlformats.org/officeDocument/2006/relationships/slideLayout" Target="../slideLayouts/slideLayout518.xml"/><Relationship Id="rId11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517.xml"/><Relationship Id="rId10" Type="http://schemas.openxmlformats.org/officeDocument/2006/relationships/slideLayout" Target="../slideLayouts/slideLayout522.xml"/><Relationship Id="rId4" Type="http://schemas.openxmlformats.org/officeDocument/2006/relationships/slideLayout" Target="../slideLayouts/slideLayout516.xml"/><Relationship Id="rId9" Type="http://schemas.openxmlformats.org/officeDocument/2006/relationships/slideLayout" Target="../slideLayouts/slideLayout521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slideLayout" Target="../slideLayouts/slideLayout579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Relationship Id="rId14" Type="http://schemas.openxmlformats.org/officeDocument/2006/relationships/image" Target="../media/image1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2.xml"/><Relationship Id="rId7" Type="http://schemas.openxmlformats.org/officeDocument/2006/relationships/slideLayout" Target="../slideLayouts/slideLayout58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1.xml"/><Relationship Id="rId1" Type="http://schemas.openxmlformats.org/officeDocument/2006/relationships/slideLayout" Target="../slideLayouts/slideLayout580.xml"/><Relationship Id="rId6" Type="http://schemas.openxmlformats.org/officeDocument/2006/relationships/slideLayout" Target="../slideLayouts/slideLayout585.xml"/><Relationship Id="rId11" Type="http://schemas.openxmlformats.org/officeDocument/2006/relationships/slideLayout" Target="../slideLayouts/slideLayout590.xml"/><Relationship Id="rId5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89.xml"/><Relationship Id="rId4" Type="http://schemas.openxmlformats.org/officeDocument/2006/relationships/slideLayout" Target="../slideLayouts/slideLayout583.xml"/><Relationship Id="rId9" Type="http://schemas.openxmlformats.org/officeDocument/2006/relationships/slideLayout" Target="../slideLayouts/slideLayout58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slideLayout" Target="../slideLayouts/slideLayout613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Relationship Id="rId14" Type="http://schemas.openxmlformats.org/officeDocument/2006/relationships/image" Target="../media/image1.pn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2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5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5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slideLayout" Target="../slideLayouts/slideLayout647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5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54.xml"/><Relationship Id="rId12" Type="http://schemas.openxmlformats.org/officeDocument/2006/relationships/slideLayout" Target="../slideLayouts/slideLayout659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Relationship Id="rId6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8.xml"/><Relationship Id="rId5" Type="http://schemas.openxmlformats.org/officeDocument/2006/relationships/slideLayout" Target="../slideLayouts/slideLayout652.xml"/><Relationship Id="rId10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51.xml"/><Relationship Id="rId9" Type="http://schemas.openxmlformats.org/officeDocument/2006/relationships/slideLayout" Target="../slideLayouts/slideLayout656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66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1.xml"/><Relationship Id="rId1" Type="http://schemas.openxmlformats.org/officeDocument/2006/relationships/slideLayout" Target="../slideLayouts/slideLayout660.xml"/><Relationship Id="rId6" Type="http://schemas.openxmlformats.org/officeDocument/2006/relationships/slideLayout" Target="../slideLayouts/slideLayout665.xml"/><Relationship Id="rId11" Type="http://schemas.openxmlformats.org/officeDocument/2006/relationships/slideLayout" Target="../slideLayouts/slideLayout670.xml"/><Relationship Id="rId5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69.xml"/><Relationship Id="rId4" Type="http://schemas.openxmlformats.org/officeDocument/2006/relationships/slideLayout" Target="../slideLayouts/slideLayout663.xml"/><Relationship Id="rId9" Type="http://schemas.openxmlformats.org/officeDocument/2006/relationships/slideLayout" Target="../slideLayouts/slideLayout668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slideLayout" Target="../slideLayouts/slideLayout68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Relationship Id="rId14" Type="http://schemas.openxmlformats.org/officeDocument/2006/relationships/image" Target="../media/image1.pn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slideLayout" Target="../slideLayouts/slideLayout694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6.xml"/><Relationship Id="rId2" Type="http://schemas.openxmlformats.org/officeDocument/2006/relationships/slideLayout" Target="../slideLayouts/slideLayout696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0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image" Target="../media/image1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713.xml"/><Relationship Id="rId12" Type="http://schemas.openxmlformats.org/officeDocument/2006/relationships/slideLayout" Target="../slideLayouts/slideLayout718.xml"/><Relationship Id="rId2" Type="http://schemas.openxmlformats.org/officeDocument/2006/relationships/slideLayout" Target="../slideLayouts/slideLayout708.xml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716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1.xml"/><Relationship Id="rId2" Type="http://schemas.openxmlformats.org/officeDocument/2006/relationships/slideLayout" Target="../slideLayouts/slideLayout720.xml"/><Relationship Id="rId1" Type="http://schemas.openxmlformats.org/officeDocument/2006/relationships/slideLayout" Target="../slideLayouts/slideLayout719.xml"/><Relationship Id="rId5" Type="http://schemas.openxmlformats.org/officeDocument/2006/relationships/theme" Target="../theme/theme66.xml"/><Relationship Id="rId4" Type="http://schemas.openxmlformats.org/officeDocument/2006/relationships/slideLayout" Target="../slideLayouts/slideLayout722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5.xml"/><Relationship Id="rId2" Type="http://schemas.openxmlformats.org/officeDocument/2006/relationships/slideLayout" Target="../slideLayouts/slideLayout724.xml"/><Relationship Id="rId1" Type="http://schemas.openxmlformats.org/officeDocument/2006/relationships/slideLayout" Target="../slideLayouts/slideLayout723.xml"/><Relationship Id="rId5" Type="http://schemas.openxmlformats.org/officeDocument/2006/relationships/theme" Target="../theme/theme67.xml"/><Relationship Id="rId4" Type="http://schemas.openxmlformats.org/officeDocument/2006/relationships/slideLayout" Target="../slideLayouts/slideLayout72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1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theme" Target="../theme/theme70.xml"/><Relationship Id="rId5" Type="http://schemas.openxmlformats.org/officeDocument/2006/relationships/slideLayout" Target="../slideLayouts/slideLayout753.xml"/><Relationship Id="rId4" Type="http://schemas.openxmlformats.org/officeDocument/2006/relationships/slideLayout" Target="../slideLayouts/slideLayout752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1.xml"/><Relationship Id="rId3" Type="http://schemas.openxmlformats.org/officeDocument/2006/relationships/slideLayout" Target="../slideLayouts/slideLayout756.xml"/><Relationship Id="rId7" Type="http://schemas.openxmlformats.org/officeDocument/2006/relationships/slideLayout" Target="../slideLayouts/slideLayout760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55.xml"/><Relationship Id="rId1" Type="http://schemas.openxmlformats.org/officeDocument/2006/relationships/slideLayout" Target="../slideLayouts/slideLayout754.xml"/><Relationship Id="rId6" Type="http://schemas.openxmlformats.org/officeDocument/2006/relationships/slideLayout" Target="../slideLayouts/slideLayout759.xml"/><Relationship Id="rId11" Type="http://schemas.openxmlformats.org/officeDocument/2006/relationships/slideLayout" Target="../slideLayouts/slideLayout764.xml"/><Relationship Id="rId5" Type="http://schemas.openxmlformats.org/officeDocument/2006/relationships/slideLayout" Target="../slideLayouts/slideLayout758.xml"/><Relationship Id="rId10" Type="http://schemas.openxmlformats.org/officeDocument/2006/relationships/slideLayout" Target="../slideLayouts/slideLayout763.xml"/><Relationship Id="rId4" Type="http://schemas.openxmlformats.org/officeDocument/2006/relationships/slideLayout" Target="../slideLayouts/slideLayout757.xml"/><Relationship Id="rId9" Type="http://schemas.openxmlformats.org/officeDocument/2006/relationships/slideLayout" Target="../slideLayouts/slideLayout762.xml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theme" Target="../theme/theme72.xml"/><Relationship Id="rId2" Type="http://schemas.openxmlformats.org/officeDocument/2006/relationships/slideLayout" Target="../slideLayouts/slideLayout766.xml"/><Relationship Id="rId1" Type="http://schemas.openxmlformats.org/officeDocument/2006/relationships/slideLayout" Target="../slideLayouts/slideLayout765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4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73.xml"/><Relationship Id="rId12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67.xml"/><Relationship Id="rId6" Type="http://schemas.openxmlformats.org/officeDocument/2006/relationships/slideLayout" Target="../slideLayouts/slideLayout772.xml"/><Relationship Id="rId11" Type="http://schemas.openxmlformats.org/officeDocument/2006/relationships/slideLayout" Target="../slideLayouts/slideLayout777.xml"/><Relationship Id="rId5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76.xml"/><Relationship Id="rId4" Type="http://schemas.openxmlformats.org/officeDocument/2006/relationships/slideLayout" Target="../slideLayouts/slideLayout770.xml"/><Relationship Id="rId9" Type="http://schemas.openxmlformats.org/officeDocument/2006/relationships/slideLayout" Target="../slideLayouts/slideLayout7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2025. 2. 28.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2/28/25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29E3-D8D3-9442-B127-7FC5C7AABDC8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8090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090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4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3" r:id="rId1"/>
    <p:sldLayoutId id="2147488074" r:id="rId2"/>
    <p:sldLayoutId id="2147488075" r:id="rId3"/>
    <p:sldLayoutId id="2147488076" r:id="rId4"/>
    <p:sldLayoutId id="2147488077" r:id="rId5"/>
    <p:sldLayoutId id="2147488078" r:id="rId6"/>
    <p:sldLayoutId id="2147488079" r:id="rId7"/>
    <p:sldLayoutId id="2147488080" r:id="rId8"/>
    <p:sldLayoutId id="2147488081" r:id="rId9"/>
    <p:sldLayoutId id="2147488082" r:id="rId10"/>
    <p:sldLayoutId id="2147488083" r:id="rId11"/>
    <p:sldLayoutId id="21474880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  <p:sldLayoutId id="214748962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9" r:id="rId1"/>
    <p:sldLayoutId id="2147489820" r:id="rId2"/>
    <p:sldLayoutId id="2147489821" r:id="rId3"/>
    <p:sldLayoutId id="2147489822" r:id="rId4"/>
    <p:sldLayoutId id="2147489823" r:id="rId5"/>
    <p:sldLayoutId id="2147489824" r:id="rId6"/>
    <p:sldLayoutId id="2147489825" r:id="rId7"/>
    <p:sldLayoutId id="2147489826" r:id="rId8"/>
    <p:sldLayoutId id="2147489827" r:id="rId9"/>
    <p:sldLayoutId id="2147489828" r:id="rId10"/>
    <p:sldLayoutId id="2147489829" r:id="rId11"/>
    <p:sldLayoutId id="21474898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  <p:sldLayoutId id="214748985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9200"/>
            <a:ext cx="8686800" cy="5502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427566-1EA6-5D4B-A5C7-FD3E6A54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6" r:id="rId1"/>
    <p:sldLayoutId id="2147490047" r:id="rId2"/>
    <p:sldLayoutId id="2147490048" r:id="rId3"/>
    <p:sldLayoutId id="2147490049" r:id="rId4"/>
    <p:sldLayoutId id="2147490050" r:id="rId5"/>
    <p:sldLayoutId id="2147490051" r:id="rId6"/>
    <p:sldLayoutId id="2147490052" r:id="rId7"/>
    <p:sldLayoutId id="2147490053" r:id="rId8"/>
    <p:sldLayoutId id="2147490054" r:id="rId9"/>
    <p:sldLayoutId id="2147490055" r:id="rId10"/>
    <p:sldLayoutId id="2147490056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8" r:id="rId1"/>
    <p:sldLayoutId id="2147490059" r:id="rId2"/>
    <p:sldLayoutId id="2147490060" r:id="rId3"/>
    <p:sldLayoutId id="2147490061" r:id="rId4"/>
    <p:sldLayoutId id="2147490062" r:id="rId5"/>
    <p:sldLayoutId id="2147490063" r:id="rId6"/>
    <p:sldLayoutId id="2147490064" r:id="rId7"/>
    <p:sldLayoutId id="2147490065" r:id="rId8"/>
    <p:sldLayoutId id="2147490066" r:id="rId9"/>
    <p:sldLayoutId id="2147490067" r:id="rId10"/>
    <p:sldLayoutId id="21474900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21" r:id="rId1"/>
    <p:sldLayoutId id="2147490122" r:id="rId2"/>
    <p:sldLayoutId id="2147490123" r:id="rId3"/>
    <p:sldLayoutId id="2147490124" r:id="rId4"/>
    <p:sldLayoutId id="2147490125" r:id="rId5"/>
    <p:sldLayoutId id="2147490126" r:id="rId6"/>
    <p:sldLayoutId id="2147490127" r:id="rId7"/>
    <p:sldLayoutId id="2147490128" r:id="rId8"/>
    <p:sldLayoutId id="2147490129" r:id="rId9"/>
    <p:sldLayoutId id="2147490130" r:id="rId10"/>
    <p:sldLayoutId id="21474901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2/28/25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3" r:id="rId1"/>
    <p:sldLayoutId id="21474901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2683-0D41-1E45-8714-724CB257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6" r:id="rId1"/>
    <p:sldLayoutId id="2147490137" r:id="rId2"/>
    <p:sldLayoutId id="2147490138" r:id="rId3"/>
    <p:sldLayoutId id="2147490139" r:id="rId4"/>
    <p:sldLayoutId id="2147490140" r:id="rId5"/>
    <p:sldLayoutId id="2147490141" r:id="rId6"/>
    <p:sldLayoutId id="2147490142" r:id="rId7"/>
    <p:sldLayoutId id="2147490143" r:id="rId8"/>
    <p:sldLayoutId id="2147490144" r:id="rId9"/>
    <p:sldLayoutId id="2147490145" r:id="rId10"/>
    <p:sldLayoutId id="2147490146" r:id="rId11"/>
    <p:sldLayoutId id="214749014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qAYMx34euU" TargetMode="External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8.xml"/><Relationship Id="rId6" Type="http://schemas.openxmlformats.org/officeDocument/2006/relationships/hyperlink" Target="https://community.microcenter.com/discussion/5134/comparing-zen-3-to-zen-2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www.tech-critter.com/amd-keynote-computex-202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-techblog.de/ibm-power10-prozessor-mehr-speicher-mehr-tempo-mehr-sicherheit/09/2020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8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marena.com/apple_announces_m1_ultra_with_20core_cpu_and_64core_gpu-news-53481.php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gyaglikci@gmail.com" TargetMode="External"/><Relationship Id="rId2" Type="http://schemas.openxmlformats.org/officeDocument/2006/relationships/hyperlink" Target="https://geraldofojunior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safari.ethz.ch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va.stanford.edu/classes/cs99s/papers/architects_look_to_future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0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rizona.edu/hpca9/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390.xml"/><Relationship Id="rId5" Type="http://schemas.openxmlformats.org/officeDocument/2006/relationships/image" Target="../media/image35.tiff"/><Relationship Id="rId4" Type="http://schemas.openxmlformats.org/officeDocument/2006/relationships/hyperlink" Target="https://people.inf.ethz.ch/omutlu/pub/mutlu_hpca03_talk.pdf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558.xml"/><Relationship Id="rId4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vents.safari.ethz.ch/ppopp25-memorycentric-tutorial/doku.php?id=st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5.xml"/><Relationship Id="rId5" Type="http://schemas.openxmlformats.org/officeDocument/2006/relationships/hyperlink" Target="https://arxiv.org/pdf/2109.14320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ZZGDlsDAY" TargetMode="External"/><Relationship Id="rId3" Type="http://schemas.openxmlformats.org/officeDocument/2006/relationships/hyperlink" Target="http://www.date-conference.com/" TargetMode="External"/><Relationship Id="rId7" Type="http://schemas.openxmlformats.org/officeDocument/2006/relationships/hyperlink" Target="https://people.inf.ethz.ch/omutlu/pub/onur-IEDM-Tutorial-MemoryCentricComputingSystems-December-12-2020-FINAL.pdf" TargetMode="External"/><Relationship Id="rId2" Type="http://schemas.openxmlformats.org/officeDocument/2006/relationships/hyperlink" Target="https://people.inf.ethz.ch/omutlu/pub/intelligent-architectures-for-intelligent-computingsystems-invited_paper_DATE21.pdf" TargetMode="External"/><Relationship Id="rId1" Type="http://schemas.openxmlformats.org/officeDocument/2006/relationships/slideLayout" Target="../slideLayouts/slideLayout581.xml"/><Relationship Id="rId6" Type="http://schemas.openxmlformats.org/officeDocument/2006/relationships/hyperlink" Target="https://people.inf.ethz.ch/omutlu/pub/onur-IEDM-Tutorial-MemoryCentricComputingSystems-December-12-2020-FINAL.pptx" TargetMode="External"/><Relationship Id="rId5" Type="http://schemas.openxmlformats.org/officeDocument/2006/relationships/hyperlink" Target="https://people.inf.ethz.ch/omutlu/pub/onur-DATE-InvitedTalk-IntelligentArchitecturesForIntelligentComputingSystems-January-22-2021.pdf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people.inf.ethz.ch/omutlu/pub/onur-DATE-InvitedTalk-IntelligentArchitecturesForIntelligentComputingSystems-January-22-2021.pptx" TargetMode="External"/><Relationship Id="rId9" Type="http://schemas.openxmlformats.org/officeDocument/2006/relationships/hyperlink" Target="https://www.youtube.com/watch?v=H3sEaINPBOE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marena.com/apple_announces_m1_ultra_with_20core_cpu_and_64core_gpu-news-53481.php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vents.safari.ethz.ch/ppopp25-memorycentric-tutorial/doku.php?id=st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oi.org/10.1109/T-C.1969.222754" TargetMode="External"/><Relationship Id="rId1" Type="http://schemas.openxmlformats.org/officeDocument/2006/relationships/slideLayout" Target="../slideLayouts/slideLayout64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afari.ethz.ch/architecture/fall2020/lib/exe/fetch.php?media=stone_logic_in_memory_1970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oi.org/10.1109/40.592312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emory-scaling_memcon13.pdf" TargetMode="External"/><Relationship Id="rId3" Type="http://schemas.openxmlformats.org/officeDocument/2006/relationships/hyperlink" Target="http://www.ewh.ieee.org/soc/eds/imw/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people.inf.ethz.ch/omutlu/pub/memory-scaling_imw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eetimes.com/document.asp?doc_id=1280950" TargetMode="External"/><Relationship Id="rId5" Type="http://schemas.openxmlformats.org/officeDocument/2006/relationships/hyperlink" Target="https://people.inf.ethz.ch/omutlu/pub/mutlu_memory-scaling_imw13_invited-talk.pdf" TargetMode="External"/><Relationship Id="rId4" Type="http://schemas.openxmlformats.org/officeDocument/2006/relationships/hyperlink" Target="https://people.inf.ethz.ch/omutlu/pub/mutlu_memory-scaling_imw13_invited-talk.ppt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ub/dram-row-hammer_isca14.pdf" TargetMode="External"/><Relationship Id="rId1" Type="http://schemas.openxmlformats.org/officeDocument/2006/relationships/slideLayout" Target="../slideLayouts/slideLayout55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9.xml"/><Relationship Id="rId5" Type="http://schemas.openxmlformats.org/officeDocument/2006/relationships/hyperlink" Target="http://users.ece.cmu.edu/~omutlu/pub/dram-row-hammer_isca14.pdf" TargetMode="Externa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5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13" Type="http://schemas.openxmlformats.org/officeDocument/2006/relationships/hyperlink" Target="https://sites.coecis.cornell.edu/isca50retrospective/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12" Type="http://schemas.openxmlformats.org/officeDocument/2006/relationships/hyperlink" Target="https://people.inf.ethz.ch/omutlu/pub/RowHammer_50YearsOfISCA-Retrospective_isca23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dram-row-hammer_kim_talk_isca14.pdf" TargetMode="External"/><Relationship Id="rId11" Type="http://schemas.openxmlformats.org/officeDocument/2006/relationships/hyperlink" Target="https://wp.nyu.edu/toppicksinhardwaresecurity/" TargetMode="External"/><Relationship Id="rId5" Type="http://schemas.openxmlformats.org/officeDocument/2006/relationships/hyperlink" Target="https://people.inf.ethz.ch/omutlu/pub/dram-row-hammer_kim_talk_isca14.pptx" TargetMode="External"/><Relationship Id="rId10" Type="http://schemas.openxmlformats.org/officeDocument/2006/relationships/hyperlink" Target="https://www.youtube.com/watch?v=KDy632z23UE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d7PHQQ1AI&amp;list=PL5Q2soXY2Zi8D_5MGV6EnXEJHnV2YFBJl&amp;index=39" TargetMode="External"/><Relationship Id="rId3" Type="http://schemas.openxmlformats.org/officeDocument/2006/relationships/hyperlink" Target="https://ieeexplore.ieee.org/xpl/RecentIssue.jsp?punumber=43" TargetMode="External"/><Relationship Id="rId7" Type="http://schemas.openxmlformats.org/officeDocument/2006/relationships/hyperlink" Target="https://people.inf.ethz.ch/omutlu/pub/onur-RowHammer-VLSI-SOC-October-9-2020.pdf" TargetMode="External"/><Relationship Id="rId2" Type="http://schemas.openxmlformats.org/officeDocument/2006/relationships/hyperlink" Target="https://people.inf.ethz.ch/omutlu/pub/RowHammer-Retrospective_ieee_tcad19.pdf" TargetMode="Externa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onur-RowHammer-VLSI-SOC-October-9-2020.pptx" TargetMode="External"/><Relationship Id="rId5" Type="http://schemas.openxmlformats.org/officeDocument/2006/relationships/hyperlink" Target="https://people.inf.ethz.ch/omutlu/pub/onur-RowHammer-COSADE-Keynote-April-4-2019.pptx" TargetMode="External"/><Relationship Id="rId4" Type="http://schemas.openxmlformats.org/officeDocument/2006/relationships/hyperlink" Target="https://arxiv.org/pdf/1904.09724.pdf" TargetMode="External"/><Relationship Id="rId9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www.aspdac.com/aspdac2023/" TargetMode="External"/><Relationship Id="rId7" Type="http://schemas.openxmlformats.org/officeDocument/2006/relationships/hyperlink" Target="https://www.youtube.com/watch?v=1kpDJkh_I8s" TargetMode="External"/><Relationship Id="rId2" Type="http://schemas.openxmlformats.org/officeDocument/2006/relationships/hyperlink" Target="https://arxiv.org/pdf/2211.07613.pdf" TargetMode="Externa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rowhammer_aspdac23-talk.pdf" TargetMode="External"/><Relationship Id="rId5" Type="http://schemas.openxmlformats.org/officeDocument/2006/relationships/hyperlink" Target="https://people.inf.ethz.ch/omutlu/pub/rowhammer_aspdac23-talk.pptx" TargetMode="External"/><Relationship Id="rId4" Type="http://schemas.openxmlformats.org/officeDocument/2006/relationships/hyperlink" Target="https://arxiv.org/abs/2211.07613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wh.ieee.org/soc/eds/imw/" TargetMode="External"/><Relationship Id="rId2" Type="http://schemas.openxmlformats.org/officeDocument/2006/relationships/hyperlink" Target="https://people.inf.ethz.ch/omutlu/pub/onur-RowHammer-IMW-Tutorial-May-15-2022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53.png"/><Relationship Id="rId5" Type="http://schemas.openxmlformats.org/officeDocument/2006/relationships/hyperlink" Target="https://www.youtube.com/watch?v=37hWglkQRG0" TargetMode="External"/><Relationship Id="rId4" Type="http://schemas.openxmlformats.org/officeDocument/2006/relationships/hyperlink" Target="https://people.inf.ethz.ch/omutlu/pub/onur-RowHammer-IMW-Tutorial-May-15-2022-FINAL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rss2workshop.github.io/" TargetMode="External"/><Relationship Id="rId7" Type="http://schemas.openxmlformats.org/officeDocument/2006/relationships/hyperlink" Target="https://www.youtube.com/watch?v=ctKTRyi96Bk" TargetMode="External"/><Relationship Id="rId2" Type="http://schemas.openxmlformats.org/officeDocument/2006/relationships/hyperlink" Target="https://people.inf.ethz.ch/omutlu/pub/onur-RowHammer-RSS2-ASPLOS-February-28-2022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54.png"/><Relationship Id="rId5" Type="http://schemas.openxmlformats.org/officeDocument/2006/relationships/hyperlink" Target="https://people.inf.ethz.ch/omutlu/pub/onur-RowHammer-RSS2-ASPLOS-February-28-2022.pdf" TargetMode="External"/><Relationship Id="rId4" Type="http://schemas.openxmlformats.org/officeDocument/2006/relationships/hyperlink" Target="https://asplos-conference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p1pjF8WvERQ" TargetMode="External"/><Relationship Id="rId1" Type="http://schemas.openxmlformats.org/officeDocument/2006/relationships/slideLayout" Target="../slideLayouts/slideLayout2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BlockHammer-IntelHardwareSecurityAcademicAwards-short-talk.pptx" TargetMode="External"/><Relationship Id="rId13" Type="http://schemas.openxmlformats.org/officeDocument/2006/relationships/hyperlink" Target="https://github.com/CMU-SAFARI/BlockHammer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BlockHammer-preventing-rowhammer-at-low-cost-by-blacklisting-rapidly-accessed-dram-rows_hpca21-short-talk.pdf" TargetMode="External"/><Relationship Id="rId12" Type="http://schemas.openxmlformats.org/officeDocument/2006/relationships/hyperlink" Target="https://www.youtube.com/watch?v=5TymwquygZM" TargetMode="External"/><Relationship Id="rId2" Type="http://schemas.openxmlformats.org/officeDocument/2006/relationships/hyperlink" Target="https://people.inf.ethz.ch/omutlu/pub/BlockHammer_preventing-DRAM-rowhammer-at-low-cost_hpca21.pdf" TargetMode="Externa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people.inf.ethz.ch/omutlu/pub/BlockHammer-preventing-rowhammer-at-low-cost-by-blacklisting-rapidly-accessed-dram-rows_hpca21-short-talk.pptx" TargetMode="External"/><Relationship Id="rId11" Type="http://schemas.openxmlformats.org/officeDocument/2006/relationships/hyperlink" Target="https://www.youtube.com/watch?v=h0WiOTVIH70&amp;list=PL5Q2soXY2Zi8_VVChACnON4sfh2bJ5IrD&amp;index=124" TargetMode="External"/><Relationship Id="rId5" Type="http://schemas.openxmlformats.org/officeDocument/2006/relationships/hyperlink" Target="https://people.inf.ethz.ch/omutlu/pub/BlockHammer-preventing-rowhammer-at-low-cost-by-blacklisting-rapidly-accessed-dram-rows_hpca21-talk.pdf" TargetMode="External"/><Relationship Id="rId10" Type="http://schemas.openxmlformats.org/officeDocument/2006/relationships/hyperlink" Target="https://www.youtube.com/watch?v=4Y01N1BhWv4&amp;list=PL5Q2soXY2Zi8_VVChACnON4sfh2bJ5IrD&amp;index=102" TargetMode="External"/><Relationship Id="rId4" Type="http://schemas.openxmlformats.org/officeDocument/2006/relationships/hyperlink" Target="https://people.inf.ethz.ch/omutlu/pub/BlockHammer-preventing-rowhammer-at-low-cost-by-blacklisting-rapidly-accessed-dram-rows_hpca21-talk.pptx" TargetMode="External"/><Relationship Id="rId9" Type="http://schemas.openxmlformats.org/officeDocument/2006/relationships/hyperlink" Target="https://people.inf.ethz.ch/omutlu/pub/BlockHammer-IntelHardwareSecurityAcademicAwards-short-talk.pdf" TargetMode="External"/><Relationship Id="rId14" Type="http://schemas.openxmlformats.org/officeDocument/2006/relationships/image" Target="../media/image56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2.03591v1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RowPress_isca23-lightning-talk.pptx" TargetMode="External"/><Relationship Id="rId3" Type="http://schemas.openxmlformats.org/officeDocument/2006/relationships/image" Target="../media/image62.png"/><Relationship Id="rId7" Type="http://schemas.openxmlformats.org/officeDocument/2006/relationships/hyperlink" Target="https://people.inf.ethz.ch/omutlu/pub/RowPress_isca23-talk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9.xml"/><Relationship Id="rId6" Type="http://schemas.openxmlformats.org/officeDocument/2006/relationships/hyperlink" Target="https://people.inf.ethz.ch/omutlu/pub/RowPress_isca23-talk.pptx" TargetMode="External"/><Relationship Id="rId5" Type="http://schemas.openxmlformats.org/officeDocument/2006/relationships/hyperlink" Target="http://iscaconf.org/isca2023/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people.inf.ethz.ch/omutlu/pub/RowPress_isca23.pdf" TargetMode="External"/><Relationship Id="rId9" Type="http://schemas.openxmlformats.org/officeDocument/2006/relationships/hyperlink" Target="https://people.inf.ethz.ch/omutlu/pub/RowPress_isca23-lightning-talk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2" Type="http://schemas.openxmlformats.org/officeDocument/2006/relationships/hyperlink" Target="https://people.inf.ethz.ch/omutlu/pub/pcm_isca09.pdf" TargetMode="External"/><Relationship Id="rId1" Type="http://schemas.openxmlformats.org/officeDocument/2006/relationships/slideLayout" Target="../slideLayouts/slideLayout696.xml"/><Relationship Id="rId5" Type="http://schemas.openxmlformats.org/officeDocument/2006/relationships/image" Target="../media/image64.png"/><Relationship Id="rId4" Type="http://schemas.openxmlformats.org/officeDocument/2006/relationships/hyperlink" Target="https://people.inf.ethz.ch/omutlu/pub/lee_isca09_talk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ModernPrimerOnPIM_springer-emerging-computing-bookchapter21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people.inf.ethz.ch/omutlu/projects.htm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ModernPrimerOnPIM_springer-emerging-computing-bookchapter21.pdf" TargetMode="Externa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1.xml"/><Relationship Id="rId6" Type="http://schemas.openxmlformats.org/officeDocument/2006/relationships/image" Target="../media/image68.png"/><Relationship Id="rId5" Type="http://schemas.openxmlformats.org/officeDocument/2006/relationships/hyperlink" Target="https://www.youtube.com/watch?v=H3sEaINPBOE" TargetMode="External"/><Relationship Id="rId4" Type="http://schemas.openxmlformats.org/officeDocument/2006/relationships/hyperlink" Target="https://people.inf.ethz.ch/omutlu/projects.htm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pdf/2403.14123" TargetMode="External"/><Relationship Id="rId1" Type="http://schemas.openxmlformats.org/officeDocument/2006/relationships/slideLayout" Target="../slideLayouts/slideLayout58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events.safari.ethz.ch/asplos25-MCCSys/doku.php" TargetMode="External"/><Relationship Id="rId1" Type="http://schemas.openxmlformats.org/officeDocument/2006/relationships/slideLayout" Target="../slideLayouts/slideLayout6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events.safari.ethz.ch/asplos25-MCCSys/doku.php" TargetMode="External"/><Relationship Id="rId1" Type="http://schemas.openxmlformats.org/officeDocument/2006/relationships/slideLayout" Target="../slideLayouts/slideLayout66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fari.ethz.ch/asplos25-MCCSys/doku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1.xm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 err="1">
                <a:ea typeface="ＭＳ Ｐゴシック" panose="020B0600070205080204" pitchFamily="34" charset="-128"/>
              </a:rPr>
              <a:t>PPoPP</a:t>
            </a:r>
            <a:r>
              <a:rPr lang="en-US" altLang="en-US" sz="2800" kern="0" dirty="0">
                <a:ea typeface="ＭＳ Ｐゴシック" panose="020B0600070205080204" pitchFamily="34" charset="-128"/>
              </a:rPr>
              <a:t> 2025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kern="0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sz="2800" kern="0" dirty="0">
                <a:ea typeface="ＭＳ Ｐゴシック" panose="020B0600070205080204" pitchFamily="34" charset="-128"/>
              </a:rPr>
              <a:t> March 2025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5650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 Efficient,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Sustainable</a:t>
            </a:r>
          </a:p>
          <a:p>
            <a:pPr marL="0" indent="0" algn="ctr">
              <a:buNone/>
            </a:pPr>
            <a:r>
              <a:rPr lang="en-US" sz="6400" dirty="0"/>
              <a:t>(All at the Same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0442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34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7033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Processor centric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at great system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1331640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5559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Most of the system is dedicated to storing and moving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D4B64-D30F-324B-9083-BD2752766A75}"/>
              </a:ext>
            </a:extLst>
          </p:cNvPr>
          <p:cNvSpPr txBox="1"/>
          <p:nvPr/>
        </p:nvSpPr>
        <p:spPr>
          <a:xfrm>
            <a:off x="1599443" y="6457890"/>
            <a:ext cx="586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Yet, system is still bottlenecked by memory</a:t>
            </a:r>
          </a:p>
        </p:txBody>
      </p:sp>
    </p:spTree>
    <p:extLst>
      <p:ext uri="{BB962C8B-B14F-4D97-AF65-F5344CB8AC3E}">
        <p14:creationId xmlns:p14="http://schemas.microsoft.com/office/powerpoint/2010/main" val="1205391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" y="1399401"/>
            <a:ext cx="6722200" cy="4433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974" y="6520190"/>
            <a:ext cx="84938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https://wccftech.com/amd-ryzen-5000-zen-3-vermeer-undressed-high-res-die-shots-close-ups-pictured-detailed/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3702" y="6047457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Ryzen 5000,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432441"/>
            <a:ext cx="2499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Count: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cores/16 threads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KB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512 KB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E43B13E5-F680-354D-8F66-3B88FCFE52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3157" y="1924098"/>
            <a:ext cx="3711767" cy="4022321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830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AMD’s 3D Last Level Cache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87233" y="6459379"/>
            <a:ext cx="1946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https://youtu.be/gqAYMx34euU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187233" y="66117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https://www.tech-critter.com/amd-keynote-computex-2021/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57267-7C22-2546-AC36-075A3FCB4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9" y="1143000"/>
            <a:ext cx="2321095" cy="160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E69AA-9F57-594C-94FD-1C2F8CE71CE7}"/>
              </a:ext>
            </a:extLst>
          </p:cNvPr>
          <p:cNvSpPr txBox="1"/>
          <p:nvPr/>
        </p:nvSpPr>
        <p:spPr>
          <a:xfrm>
            <a:off x="189215" y="2720681"/>
            <a:ext cx="18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https://community.microcenter.com/discussion/5134/comparing-zen-3-to-zen-2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1BA0A-A982-F949-9AD7-117233B4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86073"/>
            <a:ext cx="7081838" cy="3238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4E1FF-4B6E-B549-A45F-DEC4188FF16D}"/>
              </a:ext>
            </a:extLst>
          </p:cNvPr>
          <p:cNvSpPr txBox="1"/>
          <p:nvPr/>
        </p:nvSpPr>
        <p:spPr>
          <a:xfrm>
            <a:off x="5075226" y="1905000"/>
            <a:ext cx="406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Additional 64 MB L3 cache die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stacked on top of the processor die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Connected using Through Silicon Vias (TSVs)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Total of 96 MB L3 cache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D9142-3631-7D49-9D01-95EB2AD2E5B2}"/>
              </a:ext>
            </a:extLst>
          </p:cNvPr>
          <p:cNvSpPr txBox="1"/>
          <p:nvPr/>
        </p:nvSpPr>
        <p:spPr>
          <a:xfrm>
            <a:off x="2667000" y="1048434"/>
            <a:ext cx="57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increases the L3 size of their 8-core Zen 3 processors from 32 MB to 96 MB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15932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A72A-7A5D-D742-AA80-43A4ED0F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463F-D9A5-F246-AEBF-B6E35DCE8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Logical structure of the IBM POWER10 processor">
            <a:extLst>
              <a:ext uri="{FF2B5EF4-FFF2-40B4-BE49-F238E27FC236}">
                <a16:creationId xmlns:a16="http://schemas.microsoft.com/office/drawing/2014/main" id="{6ADD481E-19DE-9A41-BC9C-3EE0A79F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679107" cy="54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642F6-54C9-E34D-85DE-D198E153BB67}"/>
              </a:ext>
            </a:extLst>
          </p:cNvPr>
          <p:cNvSpPr txBox="1"/>
          <p:nvPr/>
        </p:nvSpPr>
        <p:spPr>
          <a:xfrm>
            <a:off x="738673" y="6498451"/>
            <a:ext cx="724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https://www.it-techblog.de/ibm-power10-prozessor-mehr-speicher-mehr-tempo-mehr-sicherheit/09/2020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BC4D-1A2D-3F42-9A30-04C1B7FB7A52}"/>
              </a:ext>
            </a:extLst>
          </p:cNvPr>
          <p:cNvSpPr txBox="1"/>
          <p:nvPr/>
        </p:nvSpPr>
        <p:spPr>
          <a:xfrm>
            <a:off x="7304291" y="106553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IBM POWER10,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2020</a:t>
            </a: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354C51D2-A9DE-7B4B-8BF6-162BD3236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398" y="289560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F37681C-67D9-8347-A15E-41A1230164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01552" y="56887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AAC93-B839-BF47-AAD1-4D6898B3644F}"/>
              </a:ext>
            </a:extLst>
          </p:cNvPr>
          <p:cNvSpPr txBox="1"/>
          <p:nvPr/>
        </p:nvSpPr>
        <p:spPr>
          <a:xfrm>
            <a:off x="7239000" y="2166640"/>
            <a:ext cx="249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15-16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 threads/core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MB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120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587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Deeper and Larger Memory Hierarchies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https://www.gsmarena.com/apple_announces_m1_ultra_with_20core_cpu_and_64core_gpu-news-53481.php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593186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59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Geraldo F. Oliveira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Researcher @ SAFARI Research Group since November 2017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Very soon, I will defend my PhD thesis, advised by Onur Mutlu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am in the job market for industry positions </a:t>
            </a: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endParaRPr lang="en-US" altLang="en-US" sz="18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(Best way to reach me)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Tahoma" charset="0"/>
                <a:ea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lang="en-US" sz="18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D0893-1369-5A50-76C4-07E42D3D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152400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602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29C9-C5BC-B34A-B25A-0F6966BB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1A5712"/>
                </a:solidFill>
              </a:rPr>
              <a:t>It</a:t>
            </a:r>
            <a:r>
              <a:rPr lang="fr-FR" sz="4400" dirty="0">
                <a:solidFill>
                  <a:srgbClr val="1A5712"/>
                </a:solidFill>
              </a:rPr>
              <a:t>’</a:t>
            </a:r>
            <a:r>
              <a:rPr lang="en-US" sz="4400" dirty="0">
                <a:solidFill>
                  <a:srgbClr val="1A5712"/>
                </a:solidFill>
              </a:rPr>
              <a:t>s the Memory, Stupid!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C7EF-C03C-8C4A-8FAD-799B8EE3A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6E78-3DDD-9C4C-A5E7-9CE593547F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728D2-2746-8246-9859-889F4D12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24" y="1767874"/>
            <a:ext cx="5868888" cy="317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FFB468-0E15-E34B-ABDB-0D1808EAC96F}"/>
              </a:ext>
            </a:extLst>
          </p:cNvPr>
          <p:cNvSpPr txBox="1"/>
          <p:nvPr/>
        </p:nvSpPr>
        <p:spPr>
          <a:xfrm>
            <a:off x="1699751" y="6516415"/>
            <a:ext cx="5343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http://cva.stanford.edu/classes/cs99s/papers/architects_look_to_future.pdf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C73D8-45B5-DC76-9AD1-050AF0AC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832" y="5445028"/>
            <a:ext cx="6017480" cy="8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0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268760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21297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Mutlu+,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Runahead Execution: An Alternative to Very Large Instruction Windows for Out-of-Order Processors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,” HPCA 2003.</a:t>
            </a:r>
          </a:p>
        </p:txBody>
      </p:sp>
    </p:spTree>
    <p:extLst>
      <p:ext uri="{BB962C8B-B14F-4D97-AF65-F5344CB8AC3E}">
        <p14:creationId xmlns:p14="http://schemas.microsoft.com/office/powerpoint/2010/main" val="384278581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1800" dirty="0"/>
              <a:t>Onur Mutlu, Jared Stark, Chris Wilkerson, and Yale N. </a:t>
            </a:r>
            <a:r>
              <a:rPr lang="en-US" sz="1800" dirty="0" err="1"/>
              <a:t>Patt</a:t>
            </a:r>
            <a:r>
              <a:rPr lang="en-US" sz="1800" dirty="0"/>
              <a:t>, 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"Runahead Execution: An Alternative to Very Large Instruction Windows for Out-of-order Processors"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9th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pages 129-140, Anaheim, CA, February 2003. </a:t>
            </a:r>
            <a:r>
              <a:rPr lang="en-US" sz="1800" dirty="0">
                <a:hlinkClick r:id="rId4"/>
              </a:rPr>
              <a:t>Slides (pdf)</a:t>
            </a:r>
            <a:r>
              <a:rPr lang="en-US" sz="1800" dirty="0"/>
              <a:t> </a:t>
            </a:r>
            <a:r>
              <a:rPr lang="en-US" sz="1800" b="1" i="1" dirty="0"/>
              <a:t> </a:t>
            </a:r>
          </a:p>
          <a:p>
            <a:pPr marL="327025" lvl="1" indent="0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One of the 15 computer arch. papers of 2003 selected as Top Picks by IEEE Micro.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1" dirty="0">
                <a:solidFill>
                  <a:srgbClr val="FF0000"/>
                </a:solidFill>
              </a:rPr>
              <a:t>HPCA Test of Time Award (awarded in 2021).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8774"/>
            <a:ext cx="9144000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03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267796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Systems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1. Data access is a major bottleneck</a:t>
            </a:r>
          </a:p>
          <a:p>
            <a:pPr lvl="1"/>
            <a:r>
              <a:rPr lang="en-US" dirty="0"/>
              <a:t>Applications are increasingly data hungry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2. Energy consumption is a key limiter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3. Data movement energy dominates compute</a:t>
            </a:r>
          </a:p>
          <a:p>
            <a:pPr lvl="1"/>
            <a:r>
              <a:rPr lang="en-US" dirty="0"/>
              <a:t>Especially true for off-chip to on-chip movement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923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22990468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</p:spTree>
    <p:extLst>
      <p:ext uri="{BB962C8B-B14F-4D97-AF65-F5344CB8AC3E}">
        <p14:creationId xmlns:p14="http://schemas.microsoft.com/office/powerpoint/2010/main" val="35029787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08893-8A27-9240-93C2-6EECFADC9969}"/>
              </a:ext>
            </a:extLst>
          </p:cNvPr>
          <p:cNvCxnSpPr>
            <a:cxnSpLocks/>
          </p:cNvCxnSpPr>
          <p:nvPr/>
        </p:nvCxnSpPr>
        <p:spPr>
          <a:xfrm flipV="1">
            <a:off x="1905000" y="1676400"/>
            <a:ext cx="64770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08F94A4-B4A7-C941-9E76-8E5F06CE95CE}"/>
              </a:ext>
            </a:extLst>
          </p:cNvPr>
          <p:cNvSpPr/>
          <p:nvPr/>
        </p:nvSpPr>
        <p:spPr>
          <a:xfrm>
            <a:off x="7848600" y="112946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6400X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9D75-0F0F-1055-1031-865FCB768539}"/>
              </a:ext>
            </a:extLst>
          </p:cNvPr>
          <p:cNvSpPr txBox="1"/>
          <p:nvPr/>
        </p:nvSpPr>
        <p:spPr>
          <a:xfrm>
            <a:off x="0" y="5623500"/>
            <a:ext cx="914400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 simple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17113636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000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62.7%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Energy Waste in Mobile Devices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99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Energy Waste in Accelerators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536"/>
            <a:ext cx="8610600" cy="5195664"/>
          </a:xfrm>
        </p:spPr>
        <p:txBody>
          <a:bodyPr/>
          <a:lstStyle/>
          <a:p>
            <a:r>
              <a:rPr lang="en-US" sz="1500" dirty="0" err="1"/>
              <a:t>Amirali</a:t>
            </a:r>
            <a:r>
              <a:rPr lang="en-US" sz="1500" dirty="0"/>
              <a:t> </a:t>
            </a:r>
            <a:r>
              <a:rPr lang="en-US" sz="1500" dirty="0" err="1"/>
              <a:t>Boroumand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</a:t>
            </a:r>
            <a:r>
              <a:rPr lang="en-US" sz="1500" dirty="0" err="1"/>
              <a:t>Berkin</a:t>
            </a:r>
            <a:r>
              <a:rPr lang="en-US" sz="1500" dirty="0"/>
              <a:t> Akin, Ravi Narayanaswami, Geraldo F. Oliveira, </a:t>
            </a:r>
            <a:r>
              <a:rPr lang="en-US" sz="1500" dirty="0" err="1"/>
              <a:t>Xiaoyu</a:t>
            </a:r>
            <a:r>
              <a:rPr lang="en-US" sz="1500" dirty="0"/>
              <a:t> Ma, Eric </a:t>
            </a:r>
            <a:r>
              <a:rPr lang="en-US" sz="1500" dirty="0" err="1"/>
              <a:t>Shiu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30th International Conference on Parallel Architectures and Compilation Techniques</a:t>
            </a:r>
            <a:r>
              <a:rPr lang="en-US" sz="1500" i="1" dirty="0"/>
              <a:t> (</a:t>
            </a:r>
            <a:r>
              <a:rPr lang="en-US" sz="1500" b="1" i="1" dirty="0"/>
              <a:t>PACT</a:t>
            </a:r>
            <a:r>
              <a:rPr lang="en-US" sz="1500" i="1" dirty="0"/>
              <a:t>)</a:t>
            </a:r>
            <a:r>
              <a:rPr lang="en-US" sz="1500" dirty="0"/>
              <a:t>, Virtual, September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Talk Video</a:t>
            </a:r>
            <a:r>
              <a:rPr lang="en-US" sz="15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3707"/>
            <a:ext cx="9144000" cy="1794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B1348-F067-3402-A629-42472D44DBC9}"/>
              </a:ext>
            </a:extLst>
          </p:cNvPr>
          <p:cNvSpPr/>
          <p:nvPr/>
        </p:nvSpPr>
        <p:spPr>
          <a:xfrm>
            <a:off x="0" y="320040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&gt; 90%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memory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in large ML models</a:t>
            </a:r>
          </a:p>
        </p:txBody>
      </p:sp>
    </p:spTree>
    <p:extLst>
      <p:ext uri="{BB962C8B-B14F-4D97-AF65-F5344CB8AC3E}">
        <p14:creationId xmlns:p14="http://schemas.microsoft.com/office/powerpoint/2010/main" val="40277137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459A-6246-E821-487F-B760678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Materials Online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D72-EBA8-04B4-8F08-B4DF19FD3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DD02A-3612-669B-C50F-A10C7F298CCF}"/>
              </a:ext>
            </a:extLst>
          </p:cNvPr>
          <p:cNvSpPr txBox="1"/>
          <p:nvPr/>
        </p:nvSpPr>
        <p:spPr>
          <a:xfrm>
            <a:off x="29005" y="1952310"/>
            <a:ext cx="9114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https://events.safari.ethz.ch/ppopp25-memorycentric-tutorial/doku.php?id=start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B9236-4FA3-E578-2AD9-9E6B18EC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0039"/>
            <a:ext cx="8219256" cy="3703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A8CC3D-AE73-B5B3-1342-05ED0F128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064" y="0"/>
            <a:ext cx="1713136" cy="17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0616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>
            <a:graphicFrameLocks/>
          </p:cNvGraphicFramePr>
          <p:nvPr/>
        </p:nvGraphicFramePr>
        <p:xfrm>
          <a:off x="-2" y="914400"/>
          <a:ext cx="9144001" cy="476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/>
          <a:lstStyle/>
          <a:p>
            <a:r>
              <a:rPr lang="en-US" sz="4000" dirty="0">
                <a:latin typeface="Gill Sans MT"/>
                <a:cs typeface="Gill Sans MT"/>
              </a:rPr>
              <a:t>Example Energy Breakdowns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10600" cy="55626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solidFill>
                <a:srgbClr val="595959"/>
              </a:solidFill>
            </a:endParaRPr>
          </a:p>
          <a:p>
            <a:pPr lvl="2"/>
            <a:endParaRPr lang="en-US" sz="1800" dirty="0">
              <a:solidFill>
                <a:srgbClr val="595959"/>
              </a:solidFill>
            </a:endParaRPr>
          </a:p>
          <a:p>
            <a:pPr marL="914400" lvl="2" indent="0">
              <a:buNone/>
            </a:pPr>
            <a:endParaRPr lang="en-US" sz="1400" dirty="0">
              <a:solidFill>
                <a:srgbClr val="0000FF"/>
              </a:solidFill>
            </a:endParaRPr>
          </a:p>
          <a:p>
            <a:pPr lvl="1"/>
            <a:endParaRPr lang="en-US" sz="1600" dirty="0"/>
          </a:p>
        </p:txBody>
      </p:sp>
      <p:pic>
        <p:nvPicPr>
          <p:cNvPr id="55" name="Picture 54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24A528-0F27-354B-9D3B-E5E0990277DC}"/>
              </a:ext>
            </a:extLst>
          </p:cNvPr>
          <p:cNvSpPr/>
          <p:nvPr/>
        </p:nvSpPr>
        <p:spPr>
          <a:xfrm>
            <a:off x="8252748" y="1524965"/>
            <a:ext cx="807542" cy="2268638"/>
          </a:xfrm>
          <a:prstGeom prst="rect">
            <a:avLst/>
          </a:prstGeom>
          <a:solidFill>
            <a:srgbClr val="FDC6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373216"/>
            <a:ext cx="9144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Gill Sans MT"/>
              </a:rPr>
              <a:t>In LSTMs and Transducers used by Google,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Gill Sans MT"/>
              </a:rPr>
              <a:t>&gt;90% energy spent on off-chip interconnect and DRAM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FB915-DEBB-9811-F247-BD90B7D914FC}"/>
              </a:ext>
            </a:extLst>
          </p:cNvPr>
          <p:cNvSpPr txBox="1"/>
          <p:nvPr/>
        </p:nvSpPr>
        <p:spPr>
          <a:xfrm>
            <a:off x="2187787" y="6343469"/>
            <a:ext cx="476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  <a:hlinkClick r:id="rId5"/>
              </a:rPr>
              <a:t>https://arxiv.org/pdf/2109.14320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455CE-AC04-8F36-0D2C-8EB825FFCF95}"/>
              </a:ext>
            </a:extLst>
          </p:cNvPr>
          <p:cNvSpPr/>
          <p:nvPr/>
        </p:nvSpPr>
        <p:spPr>
          <a:xfrm>
            <a:off x="1035496" y="1497720"/>
            <a:ext cx="2456384" cy="2363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89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We Do Not Want to Move Data!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786B6-2FA5-F746-BEAB-9E9E6CF3FEAC}"/>
              </a:ext>
            </a:extLst>
          </p:cNvPr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160614914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An Intelligent Architecture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Handles Data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7119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A2A0-7490-744D-B60D-81215B72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Data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9C49-7CA6-0A4F-B6A6-39271AEA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487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Ensure data does not overwhelm </a:t>
            </a:r>
            <a:r>
              <a:rPr lang="en-US" dirty="0">
                <a:solidFill>
                  <a:srgbClr val="0000FF"/>
                </a:solidFill>
              </a:rPr>
              <a:t>the components</a:t>
            </a:r>
          </a:p>
          <a:p>
            <a:pPr lvl="1"/>
            <a:r>
              <a:rPr lang="en-US" dirty="0"/>
              <a:t>via intelligent algorithms</a:t>
            </a:r>
          </a:p>
          <a:p>
            <a:pPr lvl="1"/>
            <a:r>
              <a:rPr lang="en-US" dirty="0"/>
              <a:t>via intelligent architectures</a:t>
            </a:r>
          </a:p>
          <a:p>
            <a:pPr lvl="1"/>
            <a:r>
              <a:rPr lang="en-US" dirty="0"/>
              <a:t>via whole system designs: algorithm-architecture-devices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Take advantage of </a:t>
            </a:r>
            <a:r>
              <a:rPr lang="en-US" dirty="0">
                <a:solidFill>
                  <a:srgbClr val="0000FF"/>
                </a:solidFill>
              </a:rPr>
              <a:t>vast amounts of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  <a:r>
              <a:rPr lang="en-US" dirty="0">
                <a:solidFill>
                  <a:srgbClr val="0000FF"/>
                </a:solidFill>
              </a:rPr>
              <a:t> and metadata</a:t>
            </a:r>
          </a:p>
          <a:p>
            <a:pPr lvl="1"/>
            <a:r>
              <a:rPr lang="en-US" dirty="0"/>
              <a:t>to improve architectural &amp; system-level decisions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Understand and exploit </a:t>
            </a:r>
            <a:r>
              <a:rPr lang="en-US" dirty="0">
                <a:solidFill>
                  <a:srgbClr val="0000FF"/>
                </a:solidFill>
              </a:rPr>
              <a:t>properties of (different)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</a:p>
          <a:p>
            <a:pPr lvl="1"/>
            <a:r>
              <a:rPr lang="en-US" dirty="0"/>
              <a:t>to improve algorithms &amp; architectures in various metrics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48-EF17-B147-BE03-65013286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94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E84E-ADC1-5249-886C-9508528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Corollaries: Computing Systems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8612-8984-844F-B9E9-73680A05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Are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processor-centric</a:t>
            </a:r>
            <a:r>
              <a:rPr lang="en-US" dirty="0">
                <a:solidFill>
                  <a:srgbClr val="0432FF"/>
                </a:solidFill>
              </a:rPr>
              <a:t> vs. </a:t>
            </a:r>
            <a:r>
              <a:rPr lang="en-US" b="1" dirty="0">
                <a:solidFill>
                  <a:srgbClr val="0432FF"/>
                </a:solidFill>
              </a:rPr>
              <a:t>data-centric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designer-dictated </a:t>
            </a:r>
            <a:r>
              <a:rPr lang="en-US" dirty="0">
                <a:solidFill>
                  <a:srgbClr val="0432FF"/>
                </a:solidFill>
              </a:rPr>
              <a:t>decisions vs. </a:t>
            </a:r>
            <a:r>
              <a:rPr lang="en-US" b="1" dirty="0">
                <a:solidFill>
                  <a:srgbClr val="0432FF"/>
                </a:solidFill>
              </a:rPr>
              <a:t>data-driven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component-based myopic </a:t>
            </a:r>
            <a:r>
              <a:rPr lang="en-US" dirty="0">
                <a:solidFill>
                  <a:srgbClr val="0000FF"/>
                </a:solidFill>
              </a:rPr>
              <a:t>decisions vs. </a:t>
            </a:r>
            <a:r>
              <a:rPr lang="en-US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36A3-DE7D-504A-A23C-315D49EE6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00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4901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3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167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Data-Centric (Memory-Centric)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567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36DD-E071-084E-A698-25D80E2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Data-Centric Architectures: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5FF-65F1-9148-84F8-D897101D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Process data where it resides </a:t>
            </a:r>
            <a:r>
              <a:rPr lang="en-US" dirty="0">
                <a:solidFill>
                  <a:srgbClr val="0000FF"/>
                </a:solidFill>
              </a:rPr>
              <a:t>(where it makes sense)</a:t>
            </a:r>
          </a:p>
          <a:p>
            <a:pPr lvl="1"/>
            <a:r>
              <a:rPr lang="en-US" dirty="0"/>
              <a:t>Processing in and near memory structures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Low-latency and low-energy data access</a:t>
            </a:r>
          </a:p>
          <a:p>
            <a:pPr lvl="1"/>
            <a:r>
              <a:rPr lang="en-US" dirty="0"/>
              <a:t>Low latency memory</a:t>
            </a:r>
          </a:p>
          <a:p>
            <a:pPr lvl="1"/>
            <a:r>
              <a:rPr lang="en-US" dirty="0"/>
              <a:t>Low energy memory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Low-cost data storage and processing</a:t>
            </a:r>
          </a:p>
          <a:p>
            <a:pPr lvl="1"/>
            <a:r>
              <a:rPr lang="en-US" dirty="0"/>
              <a:t>High capacity memory at low cost: hybrid memory, compression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Intelligent data management</a:t>
            </a:r>
          </a:p>
          <a:p>
            <a:pPr lvl="1"/>
            <a:r>
              <a:rPr lang="en-US" dirty="0"/>
              <a:t>Intelligent controllers handling robustness, security, cost, perf.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47AA-F773-7243-876F-B38D973B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F2DDA778-26A3-A449-9FF9-F9A4D785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24744"/>
            <a:ext cx="7920880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2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Process Data Where It Makes Sense 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https://www.gsmarena.com/apple_announces_m1_ultra_with_20core_cpu_and_64core_gpu-news-53481.php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71AD81D4-F29E-78E6-F541-517C58C8DC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17705" y="-3213695"/>
            <a:ext cx="534558" cy="9035225"/>
          </a:xfrm>
          <a:prstGeom prst="rect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3D85F-140C-F27C-6FA0-DFE552ECD580}"/>
              </a:ext>
            </a:extLst>
          </p:cNvPr>
          <p:cNvSpPr txBox="1"/>
          <p:nvPr/>
        </p:nvSpPr>
        <p:spPr>
          <a:xfrm>
            <a:off x="4104204" y="110859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4204716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459A-6246-E821-487F-B760678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Materials Online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D72-EBA8-04B4-8F08-B4DF19FD3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DD02A-3612-669B-C50F-A10C7F298CCF}"/>
              </a:ext>
            </a:extLst>
          </p:cNvPr>
          <p:cNvSpPr txBox="1"/>
          <p:nvPr/>
        </p:nvSpPr>
        <p:spPr>
          <a:xfrm>
            <a:off x="29005" y="1952310"/>
            <a:ext cx="9114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https://events.safari.ethz.ch/ppopp25-memorycentric-tutorial/doku.php?id=start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B9236-4FA3-E578-2AD9-9E6B18EC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0039"/>
            <a:ext cx="8219256" cy="37034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D137D4-614A-EA79-6C86-8AE7C424BCC3}"/>
              </a:ext>
            </a:extLst>
          </p:cNvPr>
          <p:cNvSpPr/>
          <p:nvPr/>
        </p:nvSpPr>
        <p:spPr>
          <a:xfrm>
            <a:off x="29005" y="980728"/>
            <a:ext cx="9085990" cy="54006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AC14F-E7B9-2514-5D5F-E3E44498D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708" y="931168"/>
            <a:ext cx="5256584" cy="5256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9A935E-AE5F-0EAA-85B5-679D119DC2E6}"/>
              </a:ext>
            </a:extLst>
          </p:cNvPr>
          <p:cNvSpPr txBox="1"/>
          <p:nvPr/>
        </p:nvSpPr>
        <p:spPr>
          <a:xfrm>
            <a:off x="-540568" y="5949280"/>
            <a:ext cx="10404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https://events.safari.ethz.ch/ppopp25-memorycentric 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83338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9B52-F2B8-8348-BBF0-9CC33837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43" y="14127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We Need to Think Differently from the Past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3E67C-D070-004D-ADD7-E5EC7486A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EE094-EFFB-5A43-AF3E-89177181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3869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</a:t>
            </a:r>
            <a:r>
              <a:rPr lang="en-US" b="1" dirty="0"/>
              <a:t>Paradigm Shift </a:t>
            </a:r>
            <a:r>
              <a:rPr lang="en-US" dirty="0"/>
              <a:t>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80202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54687" y="3598090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" y="5991671"/>
            <a:ext cx="912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6E0C4E6-C94B-1BDF-A646-85E4D9FA24EB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42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C6A04-D80E-184D-BC07-63C1F510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Kautz, “</a:t>
            </a:r>
            <a:r>
              <a:rPr lang="en-US" dirty="0">
                <a:solidFill>
                  <a:srgbClr val="0000FF"/>
                </a:solidFill>
              </a:rPr>
              <a:t>Cellular Logic-in-Memory Arrays</a:t>
            </a:r>
            <a:r>
              <a:rPr lang="en-US" dirty="0"/>
              <a:t>”, IEEE TC 1969.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9EA16-0367-EB43-921A-3C42949CA66E}"/>
              </a:ext>
            </a:extLst>
          </p:cNvPr>
          <p:cNvSpPr txBox="1"/>
          <p:nvPr/>
        </p:nvSpPr>
        <p:spPr>
          <a:xfrm>
            <a:off x="3384816" y="6557759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https://doi.org/10.1109/T-C.1969.222754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4192-E29D-E24F-8502-741864FE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" y="1545034"/>
            <a:ext cx="7422488" cy="161485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F294C-7C0D-9C40-83D9-362BA232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" y="3159887"/>
            <a:ext cx="3821257" cy="3260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F4E44-82BE-F649-AE47-8490FABD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30" y="3594249"/>
            <a:ext cx="3289819" cy="24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FFEB3E-E419-4F42-ACDC-B356AE1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z="3600" dirty="0"/>
              <a:t>Processing in/near Memory: An Old Idea (I)</a:t>
            </a:r>
          </a:p>
        </p:txBody>
      </p:sp>
    </p:spTree>
    <p:extLst>
      <p:ext uri="{BB962C8B-B14F-4D97-AF65-F5344CB8AC3E}">
        <p14:creationId xmlns:p14="http://schemas.microsoft.com/office/powerpoint/2010/main" val="309380271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Processing in/near Memory: An Old Idea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Stone, “</a:t>
            </a:r>
            <a:r>
              <a:rPr lang="en-US" dirty="0">
                <a:solidFill>
                  <a:srgbClr val="0000FF"/>
                </a:solidFill>
              </a:rPr>
              <a:t>A Logic-in-Memory Computer,</a:t>
            </a:r>
            <a:r>
              <a:rPr lang="en-US" dirty="0"/>
              <a:t>” IEEE TC 1970.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22" name="Picture 2" descr="https://lh4.googleusercontent.com/U1R3vifukrki6oE_6n0P6HEXhr0-6hnFc-YEWOmKgJErOZXD7VhesI797XMOeMxkM-noaFtXVfpS4SZ7WoDIcJ-N4M2SciBhN8Bh5H1JW9tYfXt6vybr78FdMyDrURzG_C9R2mlSuS8">
            <a:extLst>
              <a:ext uri="{FF2B5EF4-FFF2-40B4-BE49-F238E27FC236}">
                <a16:creationId xmlns:a16="http://schemas.microsoft.com/office/drawing/2014/main" id="{31087902-35DE-004D-94F5-7D88418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2259569"/>
            <a:ext cx="91440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1475656" y="6467135"/>
            <a:ext cx="6631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https://safari.ethz.ch/architecture/fall2020/lib/exe/fetch.php?media=stone_logic_in_memory_1970.pdf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6215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Processing in/near Memory: An Old Idea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Patterson et al., “</a:t>
            </a:r>
            <a:r>
              <a:rPr lang="en-US" dirty="0">
                <a:solidFill>
                  <a:srgbClr val="0000FF"/>
                </a:solidFill>
              </a:rPr>
              <a:t>A Case for Intelligent RAM,</a:t>
            </a:r>
            <a:r>
              <a:rPr lang="en-US" dirty="0"/>
              <a:t>” IEEE Micro 1997.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3388824" y="6467135"/>
            <a:ext cx="23663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https://doi.org/10.1109/40.592312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150CE-D5FB-DB4F-BCBE-CC2EB6A6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2061023"/>
            <a:ext cx="5832648" cy="42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919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Huge problems with Memory Technology</a:t>
            </a:r>
          </a:p>
          <a:p>
            <a:pPr lvl="1"/>
            <a:r>
              <a:rPr lang="en-US" dirty="0"/>
              <a:t>Memory technology scaling is not going well </a:t>
            </a:r>
            <a:r>
              <a:rPr lang="en-US" dirty="0">
                <a:sym typeface="Wingdings" pitchFamily="2" charset="2"/>
              </a:rPr>
              <a:t>(e.g., RowHammer)</a:t>
            </a:r>
            <a:endParaRPr lang="en-US" dirty="0"/>
          </a:p>
          <a:p>
            <a:pPr lvl="1"/>
            <a:r>
              <a:rPr lang="en-US" dirty="0"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5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/>
              <a:t>Huge demand from Applications &amp; Systems</a:t>
            </a:r>
          </a:p>
          <a:p>
            <a:pPr lvl="1"/>
            <a:r>
              <a:rPr lang="en-US" dirty="0"/>
              <a:t>Data access bottleneck</a:t>
            </a:r>
          </a:p>
          <a:p>
            <a:pPr lvl="1"/>
            <a:r>
              <a:rPr lang="en-US" dirty="0"/>
              <a:t>Energy &amp; power bottlenecks</a:t>
            </a:r>
          </a:p>
          <a:p>
            <a:pPr lvl="1"/>
            <a:r>
              <a:rPr lang="en-US" dirty="0"/>
              <a:t>Data movement energy dominates computation energy</a:t>
            </a:r>
          </a:p>
          <a:p>
            <a:pPr lvl="1"/>
            <a:r>
              <a:rPr lang="en-US" dirty="0"/>
              <a:t>Need all at the same time: performance, energy, sustainability</a:t>
            </a:r>
          </a:p>
          <a:p>
            <a:pPr lvl="1"/>
            <a:r>
              <a:rPr lang="en-US" dirty="0"/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/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52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Scaling: A Systems Architecture Perspective"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 </a:t>
            </a:r>
            <a:r>
              <a:rPr lang="en-US" i="1" dirty="0">
                <a:hlinkClick r:id="rId3"/>
              </a:rPr>
              <a:t>5th International Memory Workshop</a:t>
            </a:r>
            <a:r>
              <a:rPr lang="en-US" i="1" dirty="0"/>
              <a:t> (</a:t>
            </a:r>
            <a:r>
              <a:rPr lang="en-US" b="1" i="1" dirty="0"/>
              <a:t>IMW</a:t>
            </a:r>
            <a:r>
              <a:rPr lang="en-US" i="1" dirty="0"/>
              <a:t>)</a:t>
            </a:r>
            <a:r>
              <a:rPr lang="en-US" dirty="0"/>
              <a:t>, Monterey, CA, May 2013. 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>
                <a:hlinkClick r:id="rId6"/>
              </a:rPr>
              <a:t>EETimes Reprint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85127DD-DD17-399B-1787-34923054CAC4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365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7863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 Curious Phenomenon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61AD-6F6C-BFFD-F5E3-D83AE6F5B82F}"/>
              </a:ext>
            </a:extLst>
          </p:cNvPr>
          <p:cNvSpPr/>
          <p:nvPr/>
        </p:nvSpPr>
        <p:spPr>
          <a:xfrm>
            <a:off x="107504" y="5857527"/>
            <a:ext cx="9217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Kim+,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Flipping Bits in Memory Without Accessing Them: An Experimental Study of DRAM Disturbance Errors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,” ISCA 2014.</a:t>
            </a:r>
          </a:p>
        </p:txBody>
      </p:sp>
    </p:spTree>
    <p:extLst>
      <p:ext uri="{BB962C8B-B14F-4D97-AF65-F5344CB8AC3E}">
        <p14:creationId xmlns:p14="http://schemas.microsoft.com/office/powerpoint/2010/main" val="4236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04664"/>
            <a:ext cx="9144000" cy="60579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E44B7AA-B122-FD22-3645-1546B58B1B98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51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06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371600" y="16764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71600" y="22860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Wordline"/>
          <p:cNvCxnSpPr/>
          <p:nvPr/>
        </p:nvCxnSpPr>
        <p:spPr>
          <a:xfrm flipH="1">
            <a:off x="1371600" y="28956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5052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371600" y="4116388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28800" y="1382713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 of Cells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8800" y="19812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7" name="Row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38100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21" name="Low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High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rror"/>
          <p:cNvSpPr/>
          <p:nvPr/>
        </p:nvSpPr>
        <p:spPr>
          <a:xfrm>
            <a:off x="48768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rror"/>
          <p:cNvSpPr/>
          <p:nvPr/>
        </p:nvSpPr>
        <p:spPr>
          <a:xfrm>
            <a:off x="4267200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rror"/>
          <p:cNvSpPr/>
          <p:nvPr/>
        </p:nvSpPr>
        <p:spPr>
          <a:xfrm>
            <a:off x="36576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rror"/>
          <p:cNvSpPr/>
          <p:nvPr/>
        </p:nvSpPr>
        <p:spPr>
          <a:xfrm>
            <a:off x="3657600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rror"/>
          <p:cNvSpPr/>
          <p:nvPr/>
        </p:nvSpPr>
        <p:spPr>
          <a:xfrm>
            <a:off x="241935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Victim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2" name="Victim"/>
          <p:cNvSpPr/>
          <p:nvPr/>
        </p:nvSpPr>
        <p:spPr>
          <a:xfrm>
            <a:off x="1828800" y="1982788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3" name="Aggressor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Hammered Row</a:t>
            </a:r>
          </a:p>
        </p:txBody>
      </p:sp>
      <p:sp>
        <p:nvSpPr>
          <p:cNvPr id="34" name="Punchline"/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Repeatedly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reading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a row enough times (before memory gets refreshed) induces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adjacent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rows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pened"/>
          <p:cNvSpPr txBox="1"/>
          <p:nvPr/>
        </p:nvSpPr>
        <p:spPr>
          <a:xfrm>
            <a:off x="3124200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28" name="Closed"/>
          <p:cNvSpPr txBox="1"/>
          <p:nvPr/>
        </p:nvSpPr>
        <p:spPr>
          <a:xfrm>
            <a:off x="3133725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23964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EFCF5-C8B9-AF45-B0E3-7DB4F7D988EA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mbria Math" charset="0"/>
                <a:ea typeface="ＭＳ Ｐゴシック" charset="0"/>
                <a:cs typeface="Cambria Math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mbria Math" charset="0"/>
              <a:ea typeface="ＭＳ Ｐゴシック" charset="0"/>
              <a:cs typeface="Cambria Math" charset="0"/>
            </a:endParaRPr>
          </a:p>
        </p:txBody>
      </p:sp>
      <p:sp>
        <p:nvSpPr>
          <p:cNvPr id="239643" name="Title 1"/>
          <p:cNvSpPr>
            <a:spLocks noGrp="1"/>
          </p:cNvSpPr>
          <p:nvPr>
            <p:ph type="title"/>
          </p:nvPr>
        </p:nvSpPr>
        <p:spPr>
          <a:xfrm>
            <a:off x="228600" y="-14288"/>
            <a:ext cx="8915400" cy="1066801"/>
          </a:xfrm>
        </p:spPr>
        <p:txBody>
          <a:bodyPr/>
          <a:lstStyle/>
          <a:p>
            <a:r>
              <a:rPr lang="en-US" sz="3600" b="0" dirty="0">
                <a:solidFill>
                  <a:schemeClr val="accent6">
                    <a:lumMod val="50000"/>
                  </a:schemeClr>
                </a:solidFill>
                <a:latin typeface="Garamond" charset="0"/>
              </a:rPr>
              <a:t>Modern Memory is Prone to Disturbance Errors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3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9029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1" grpId="8"/>
      <p:bldP spid="21" grpId="9"/>
      <p:bldP spid="21" grpId="10"/>
      <p:bldP spid="21" grpId="11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2" grpId="10"/>
      <p:bldP spid="22" grpId="11"/>
      <p:bldP spid="22" grpId="12"/>
      <p:bldP spid="31" grpId="0" animBg="1"/>
      <p:bldP spid="32" grpId="0" animBg="1"/>
      <p:bldP spid="33" grpId="0" animBg="1"/>
      <p:bldP spid="34" grpId="0"/>
      <p:bldP spid="35" grpId="0"/>
      <p:bldP spid="35" grpId="1"/>
      <p:bldP spid="28" grpId="0"/>
      <p:bldP spid="2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057399"/>
            <a:ext cx="2147590" cy="1295400"/>
            <a:chOff x="914400" y="2095500"/>
            <a:chExt cx="2147590" cy="1295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X"/>
          <p:cNvSpPr/>
          <p:nvPr/>
        </p:nvSpPr>
        <p:spPr>
          <a:xfrm>
            <a:off x="762000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8205" y="2057400"/>
            <a:ext cx="2147590" cy="1295400"/>
            <a:chOff x="914400" y="2095500"/>
            <a:chExt cx="2147590" cy="1295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X"/>
          <p:cNvSpPr/>
          <p:nvPr/>
        </p:nvSpPr>
        <p:spPr>
          <a:xfrm>
            <a:off x="3498205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48400" y="2057399"/>
            <a:ext cx="2147590" cy="1295400"/>
            <a:chOff x="914400" y="2095500"/>
            <a:chExt cx="2147590" cy="12954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X"/>
          <p:cNvSpPr/>
          <p:nvPr/>
        </p:nvSpPr>
        <p:spPr>
          <a:xfrm>
            <a:off x="6248400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2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2801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1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5" name="X"/>
          <p:cNvSpPr/>
          <p:nvPr/>
        </p:nvSpPr>
        <p:spPr>
          <a:xfrm>
            <a:off x="7480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6" name="X"/>
          <p:cNvSpPr/>
          <p:nvPr/>
        </p:nvSpPr>
        <p:spPr>
          <a:xfrm>
            <a:off x="3484215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7" name="X"/>
          <p:cNvSpPr/>
          <p:nvPr/>
        </p:nvSpPr>
        <p:spPr>
          <a:xfrm>
            <a:off x="62344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2B188-1D62-4FCA-8363-938AD4629BB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Vulnerable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7950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5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33575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The RowHammer Vulnerability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B1D-8F75-8B42-8367-02A3C0FD41C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8A616-645F-CCC1-FE03-2C4993C70A55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54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72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[ISCA 2014]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310268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436215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1800" dirty="0" err="1"/>
              <a:t>Yoongu</a:t>
            </a:r>
            <a:r>
              <a:rPr lang="en-US" sz="1800" dirty="0"/>
              <a:t> Kim, Ross Daly, </a:t>
            </a:r>
            <a:r>
              <a:rPr lang="en-US" sz="1800" dirty="0" err="1"/>
              <a:t>Jeremie</a:t>
            </a:r>
            <a:r>
              <a:rPr lang="en-US" sz="1800" dirty="0"/>
              <a:t> Kim, Chris </a:t>
            </a:r>
            <a:r>
              <a:rPr lang="en-US" sz="1800" dirty="0" err="1"/>
              <a:t>Fallin</a:t>
            </a:r>
            <a:r>
              <a:rPr lang="en-US" sz="1800" dirty="0"/>
              <a:t>, Ji Hye Lee, </a:t>
            </a:r>
            <a:r>
              <a:rPr lang="en-US" sz="1800" dirty="0" err="1"/>
              <a:t>Donghyuk</a:t>
            </a:r>
            <a:r>
              <a:rPr lang="en-US" sz="1800" dirty="0"/>
              <a:t> Lee, Chris Wilkerson, Konrad Lai, and 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"Flipping Bits in Memory Without Accessing Them: An Experimental Study of DRAM Disturbance Errors"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41st International Symposium on Computer Architecture</a:t>
            </a:r>
            <a:r>
              <a:rPr lang="en-US" sz="1800" i="1" dirty="0"/>
              <a:t> (</a:t>
            </a:r>
            <a:r>
              <a:rPr lang="en-US" sz="1800" b="1" i="1" dirty="0"/>
              <a:t>ISCA</a:t>
            </a:r>
            <a:r>
              <a:rPr lang="en-US" sz="1800" i="1" dirty="0"/>
              <a:t>)</a:t>
            </a:r>
            <a:r>
              <a:rPr lang="en-US" sz="1800" dirty="0"/>
              <a:t>, Minneapolis, MN, June 2014. 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9"/>
              </a:rPr>
              <a:t>Source Code and Data</a:t>
            </a:r>
            <a:r>
              <a:rPr lang="en-US" sz="1800" dirty="0"/>
              <a:t>] [</a:t>
            </a:r>
            <a:r>
              <a:rPr lang="en-US" sz="1800" dirty="0">
                <a:hlinkClick r:id="rId10"/>
              </a:rPr>
              <a:t>Lecture Video</a:t>
            </a:r>
            <a:r>
              <a:rPr lang="en-US" sz="1800" dirty="0"/>
              <a:t> (1 </a:t>
            </a:r>
            <a:r>
              <a:rPr lang="en-US" sz="1800" dirty="0" err="1"/>
              <a:t>hr</a:t>
            </a:r>
            <a:r>
              <a:rPr lang="en-US" sz="1800" dirty="0"/>
              <a:t> 49 mins), 25 September 2020]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One of the 7 papers of 2012-2017 selected as Top Picks in Hardware and Embedded Security for IEEE TCAD (</a:t>
            </a:r>
            <a:r>
              <a:rPr lang="en-US" sz="1800" b="1" i="1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800" b="1" i="1" dirty="0">
                <a:solidFill>
                  <a:srgbClr val="FF0000"/>
                </a:solidFill>
              </a:rPr>
              <a:t>).</a:t>
            </a:r>
            <a:br>
              <a:rPr lang="en-US" dirty="0"/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45262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</a:t>
            </a:r>
            <a:r>
              <a:rPr lang="en-US" sz="2000" dirty="0" err="1"/>
              <a:t>Jeremie</a:t>
            </a:r>
            <a:r>
              <a:rPr lang="en-US" sz="2000" dirty="0"/>
              <a:t> Kim,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15 minutes, with Q&amp;A)]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40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Onur Mutlu,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and A.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Yaglikci,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"Fundamentally Understanding and Solving RowHammer"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1" dirty="0">
                <a:solidFill>
                  <a:srgbClr val="000000"/>
                </a:solidFill>
                <a:effectLst/>
              </a:rPr>
              <a:t>Invited Special Session Paper at the 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28th Asia and South Pacific Design Automation Conference (</a:t>
            </a: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ASP-DAC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Tokyo, Japan, January 2023.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7"/>
              </a:rPr>
              <a:t>Talk Video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(26 minutes)]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196C5-02F3-2C63-ED8C-CD164A3D875F}"/>
              </a:ext>
            </a:extLst>
          </p:cNvPr>
          <p:cNvSpPr txBox="1"/>
          <p:nvPr/>
        </p:nvSpPr>
        <p:spPr>
          <a:xfrm>
            <a:off x="242228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https://arxiv.org/pdf/2211.07613.pdf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12868-A861-EB93-7A79-3523C1F79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021703"/>
            <a:ext cx="8792194" cy="15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10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Story of RowHammer </a:t>
            </a:r>
            <a:r>
              <a:rPr lang="en-US" dirty="0"/>
              <a:t>Tutorial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"Security Aspects of DRAM: The Story of RowHammer"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Invited Tutorial at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14th IEEE Electron Devices Society International Memory Workshop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IMW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Dresden, Germany, May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2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Tutorial Video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(57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B286E-F79B-FDB9-56D1-AB444EE33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488351"/>
            <a:ext cx="6178042" cy="4287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2483768" y="6546850"/>
            <a:ext cx="371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https://www.youtube.com/watch?v=37hWglkQRG0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33496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b="1" dirty="0"/>
              <a:t>10 Years of RowHammer </a:t>
            </a:r>
            <a:r>
              <a:rPr lang="en-US" dirty="0"/>
              <a:t>in 20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Story of RowHammer"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i="1" dirty="0"/>
              <a:t>Invited Talk at the </a:t>
            </a:r>
            <a:r>
              <a:rPr lang="en-US" sz="1600" i="1" dirty="0">
                <a:hlinkClick r:id="rId3"/>
              </a:rPr>
              <a:t>Workshop on Robust and Safe Software 2.0 (</a:t>
            </a:r>
            <a:r>
              <a:rPr lang="en-US" sz="1600" b="1" i="1" dirty="0">
                <a:hlinkClick r:id="rId3"/>
              </a:rPr>
              <a:t>RSS2</a:t>
            </a:r>
            <a:r>
              <a:rPr lang="en-US" sz="1600" i="1" dirty="0">
                <a:hlinkClick r:id="rId3"/>
              </a:rPr>
              <a:t>)</a:t>
            </a:r>
            <a:r>
              <a:rPr lang="en-US" sz="1600" dirty="0"/>
              <a:t>, held with </a:t>
            </a:r>
            <a:r>
              <a:rPr lang="en-US" sz="1600" i="1" dirty="0">
                <a:hlinkClick r:id="rId4"/>
              </a:rPr>
              <a:t>the 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28 February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723C9-FE25-9385-0C6B-05C68AF3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524" y="2456204"/>
            <a:ext cx="5531788" cy="434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14425" y="6536377"/>
            <a:ext cx="357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https://www.youtube.com/watch?v=ctKTRyi96Bk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6691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r>
              <a:rPr lang="en-US" dirty="0"/>
              <a:t>We need to perform more sophisticated analyses on more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12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5D34-26B4-5307-08C3-107C164F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Latest RowHammer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EE245-D620-D528-51B8-644D4397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347F4-CE55-B036-976D-2412C95E1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E5183-096E-AC2B-78BF-87261DEF6BDF}"/>
              </a:ext>
            </a:extLst>
          </p:cNvPr>
          <p:cNvSpPr txBox="1"/>
          <p:nvPr/>
        </p:nvSpPr>
        <p:spPr>
          <a:xfrm>
            <a:off x="1768476" y="6460468"/>
            <a:ext cx="576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https://www.youtube.com/watch?v=p1pjF8WvERQ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826DE-FBB5-E87A-3592-B64BDCB6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9115"/>
            <a:ext cx="7772400" cy="54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882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Push from Circuits and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55587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B0F1-22FF-5647-9EA2-576FA50F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Intelligent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2BFC6-3EA8-844B-B6B5-0C6543648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0271"/>
            <a:ext cx="8610600" cy="5153025"/>
          </a:xfrm>
        </p:spPr>
        <p:txBody>
          <a:bodyPr/>
          <a:lstStyle/>
          <a:p>
            <a:r>
              <a:rPr lang="en-US" sz="1500" dirty="0"/>
              <a:t>A. </a:t>
            </a:r>
            <a:r>
              <a:rPr lang="en-US" sz="1500" dirty="0" err="1"/>
              <a:t>Giray</a:t>
            </a:r>
            <a:r>
              <a:rPr lang="en-US" sz="1500" dirty="0"/>
              <a:t> </a:t>
            </a:r>
            <a:r>
              <a:rPr lang="en-US" sz="1500" dirty="0" err="1"/>
              <a:t>Yaglikci</a:t>
            </a:r>
            <a:r>
              <a:rPr lang="en-US" sz="1500" dirty="0"/>
              <a:t>, Minesh Patel,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Roknoddin</a:t>
            </a:r>
            <a:r>
              <a:rPr lang="en-US" sz="1500" dirty="0"/>
              <a:t> Azizi, </a:t>
            </a:r>
            <a:r>
              <a:rPr lang="en-US" sz="1500" dirty="0" err="1"/>
              <a:t>Ataberk</a:t>
            </a:r>
            <a:r>
              <a:rPr lang="en-US" sz="1500" dirty="0"/>
              <a:t> </a:t>
            </a:r>
            <a:r>
              <a:rPr lang="en-US" sz="1500" dirty="0" err="1"/>
              <a:t>Olgun</a:t>
            </a:r>
            <a:r>
              <a:rPr lang="en-US" sz="1500" dirty="0"/>
              <a:t>, Lois </a:t>
            </a:r>
            <a:r>
              <a:rPr lang="en-US" sz="1500" dirty="0" err="1"/>
              <a:t>Orosa</a:t>
            </a:r>
            <a:r>
              <a:rPr lang="en-US" sz="1500" dirty="0"/>
              <a:t>, Hasan Hassan, </a:t>
            </a:r>
            <a:r>
              <a:rPr lang="en-US" sz="1500" dirty="0" err="1"/>
              <a:t>Jisung</a:t>
            </a:r>
            <a:r>
              <a:rPr lang="en-US" sz="1500" dirty="0"/>
              <a:t> Park, Konstantinos </a:t>
            </a:r>
            <a:r>
              <a:rPr lang="en-US" sz="1500" dirty="0" err="1"/>
              <a:t>Kanellopoulos</a:t>
            </a:r>
            <a:r>
              <a:rPr lang="en-US" sz="1500" dirty="0"/>
              <a:t>, Taha </a:t>
            </a:r>
            <a:r>
              <a:rPr lang="en-US" sz="1500" dirty="0" err="1"/>
              <a:t>Shahroodi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"BlockHammer: Preventing RowHammer at Low Cost by Blacklisting Rapidly-Accessed DRAM Rows"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27th International Symposium on High-Performance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HPCA</a:t>
            </a:r>
            <a:r>
              <a:rPr lang="en-US" sz="1500" i="1" dirty="0"/>
              <a:t>)</a:t>
            </a:r>
            <a:r>
              <a:rPr lang="en-US" sz="1500" dirty="0"/>
              <a:t>, Virtual, February-March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Intel Hardware Security Academic Awards 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Short Talk Video</a:t>
            </a:r>
            <a:r>
              <a:rPr lang="en-US" sz="1500" dirty="0"/>
              <a:t> (7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Intel Hardware Security Academic Awards Short Talk Video</a:t>
            </a:r>
            <a:r>
              <a:rPr lang="en-US" sz="1500" dirty="0"/>
              <a:t> (2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3"/>
              </a:rPr>
              <a:t>BlockHammer Source Code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b="1" i="1" dirty="0">
                <a:solidFill>
                  <a:srgbClr val="FF0000"/>
                </a:solidFill>
              </a:rPr>
              <a:t>Intel Hardware Security Academic Award Finalist (one of 4 finalists out of 34 nominations)</a:t>
            </a: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83A9-2106-8E46-A4D9-BF54A23B8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D06FD-75D7-A34F-BBF6-07F7398B7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027328"/>
            <a:ext cx="9144000" cy="14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3967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319-8E66-00F6-93DD-5722518E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884238"/>
          </a:xfrm>
        </p:spPr>
        <p:txBody>
          <a:bodyPr/>
          <a:lstStyle/>
          <a:p>
            <a:r>
              <a:rPr lang="en-US" dirty="0"/>
              <a:t>Industry’s Intelligent DRAM Controllers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365F-0157-71AB-EE28-F37F7F5A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6D3A6-F51A-07E9-0938-5B27AEBFC6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D02F1-D557-14EC-35D5-3427B990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16" y="969962"/>
            <a:ext cx="6522180" cy="4430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6A4D7-6D7A-2850-497F-89229559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985185"/>
            <a:ext cx="4335618" cy="13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659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dirty="0"/>
              <a:t>Industry’s Intelligent DRAM Controllers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5A21-4CB9-8B74-EBC7-9CC55B409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162051"/>
            <a:ext cx="6845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800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01C-343C-5A36-824B-7546B134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95928" cy="884238"/>
          </a:xfrm>
        </p:spPr>
        <p:txBody>
          <a:bodyPr/>
          <a:lstStyle/>
          <a:p>
            <a:r>
              <a:rPr lang="en-US" sz="3900" dirty="0"/>
              <a:t>Industry’s Intelligent DRAM Controllers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DB4A-C62C-8126-3A46-E74923B2E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40593-8450-7483-393A-8B4DBB79E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564D4-3ABE-D817-0CBB-AE75FE50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93663"/>
            <a:ext cx="5541529" cy="535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29F55-ED59-1DFC-F7B8-41092CC2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69" y="4742904"/>
            <a:ext cx="2319745" cy="15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40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sz="3900" dirty="0"/>
              <a:t>Industry’s Intelligent DRAM Controllers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27A97-F7BB-2650-ADCB-37E17A06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47547"/>
            <a:ext cx="7772400" cy="236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AA65C-143F-FE03-0282-08D7A1127241}"/>
              </a:ext>
            </a:extLst>
          </p:cNvPr>
          <p:cNvSpPr txBox="1"/>
          <p:nvPr/>
        </p:nvSpPr>
        <p:spPr>
          <a:xfrm>
            <a:off x="2123728" y="5577958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https://arxiv.org/pdf/2302.03591v1.pdf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222100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4DC4-F332-078B-7A9F-E840E9FE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Now </a:t>
            </a:r>
            <a:r>
              <a:rPr lang="en-US" dirty="0" err="1"/>
              <a:t>BitFlip</a:t>
            </a:r>
            <a:r>
              <a:rPr lang="en-US" dirty="0"/>
              <a:t> Free?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4A4F-7D74-3D31-7A9C-2D7F33B14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693CA-E872-8F99-BF9D-9AC9DEA4D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6" y="3738136"/>
            <a:ext cx="9036618" cy="213913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7B11DE-B375-7871-ADDE-97B93EDB6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Steve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Rhyner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M.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"RowPress: Amplifying Read Disturbance in Modern DRAM Chips"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5"/>
              </a:rPr>
              <a:t>50th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Orlando, FL, USA, June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800" b="0" i="0" dirty="0">
                <a:solidFill>
                  <a:srgbClr val="FF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artifact award at ISCA 2023.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b="1" dirty="0">
              <a:solidFill>
                <a:srgbClr val="0432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77AD52-DFF6-53CE-0095-FB46E7E0B4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6459" y="88763"/>
            <a:ext cx="2410037" cy="7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840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8751-980E-8B48-BBF4-A176728E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latin typeface="Cambria"/>
                <a:ea typeface="Cambria"/>
              </a:rPr>
              <a:t>DRAM Read Disturbance: A Critical Challenge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E352725-6F45-DF68-6F70-349EC9E6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6C2683-0D41-1E45-8714-724CB257065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9A6E1-3767-26B7-B139-7D361B42CB96}"/>
              </a:ext>
            </a:extLst>
          </p:cNvPr>
          <p:cNvSpPr/>
          <p:nvPr/>
        </p:nvSpPr>
        <p:spPr>
          <a:xfrm>
            <a:off x="0" y="5317652"/>
            <a:ext cx="9144000" cy="100536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cells become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increasingly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vulnerable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 disturbance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C1005F-1701-603E-12A9-0CF2B8D1BD16}"/>
              </a:ext>
            </a:extLst>
          </p:cNvPr>
          <p:cNvSpPr/>
          <p:nvPr/>
        </p:nvSpPr>
        <p:spPr>
          <a:xfrm>
            <a:off x="1107670" y="942303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AA6A38-CA3D-93B8-A01C-7AB881E4AC59}"/>
              </a:ext>
            </a:extLst>
          </p:cNvPr>
          <p:cNvSpPr/>
          <p:nvPr/>
        </p:nvSpPr>
        <p:spPr>
          <a:xfrm>
            <a:off x="1746958" y="942303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082FDE-110D-743D-ACF8-82C9902CF0DC}"/>
              </a:ext>
            </a:extLst>
          </p:cNvPr>
          <p:cNvSpPr/>
          <p:nvPr/>
        </p:nvSpPr>
        <p:spPr>
          <a:xfrm>
            <a:off x="2386246" y="957514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45D191-8A8D-01D7-16D7-A5C7D89F2459}"/>
              </a:ext>
            </a:extLst>
          </p:cNvPr>
          <p:cNvSpPr/>
          <p:nvPr/>
        </p:nvSpPr>
        <p:spPr>
          <a:xfrm>
            <a:off x="1107670" y="1595810"/>
            <a:ext cx="540000" cy="54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E29317-81CB-1F46-BFF7-34C410ACD5BE}"/>
              </a:ext>
            </a:extLst>
          </p:cNvPr>
          <p:cNvSpPr/>
          <p:nvPr/>
        </p:nvSpPr>
        <p:spPr>
          <a:xfrm>
            <a:off x="1107670" y="2249317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956349C-AB51-0F4E-AD8B-AAC074C74CD6}"/>
              </a:ext>
            </a:extLst>
          </p:cNvPr>
          <p:cNvSpPr/>
          <p:nvPr/>
        </p:nvSpPr>
        <p:spPr>
          <a:xfrm>
            <a:off x="1746958" y="2251922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7385FD-9B57-954E-9EE2-5AA031067AC9}"/>
              </a:ext>
            </a:extLst>
          </p:cNvPr>
          <p:cNvSpPr/>
          <p:nvPr/>
        </p:nvSpPr>
        <p:spPr>
          <a:xfrm>
            <a:off x="2386246" y="1595810"/>
            <a:ext cx="540000" cy="54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D3EEA1-D63B-B862-17A3-44980E69E7D4}"/>
              </a:ext>
            </a:extLst>
          </p:cNvPr>
          <p:cNvSpPr/>
          <p:nvPr/>
        </p:nvSpPr>
        <p:spPr>
          <a:xfrm>
            <a:off x="2386246" y="2234106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455623-D394-855D-6DA5-C62CE7823B6F}"/>
              </a:ext>
            </a:extLst>
          </p:cNvPr>
          <p:cNvSpPr/>
          <p:nvPr/>
        </p:nvSpPr>
        <p:spPr>
          <a:xfrm>
            <a:off x="1746958" y="1595810"/>
            <a:ext cx="540000" cy="54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4F5D99-0E67-8A20-5AB6-9E9B458B8F15}"/>
              </a:ext>
            </a:extLst>
          </p:cNvPr>
          <p:cNvSpPr/>
          <p:nvPr/>
        </p:nvSpPr>
        <p:spPr>
          <a:xfrm>
            <a:off x="7090637" y="113998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A1CFE0F-F497-9C7D-DDC9-6362CCB15BE8}"/>
              </a:ext>
            </a:extLst>
          </p:cNvPr>
          <p:cNvSpPr/>
          <p:nvPr/>
        </p:nvSpPr>
        <p:spPr>
          <a:xfrm>
            <a:off x="7090637" y="24495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0E9CD1-11D0-894E-D728-A37FBBEBCD42}"/>
              </a:ext>
            </a:extLst>
          </p:cNvPr>
          <p:cNvSpPr/>
          <p:nvPr/>
        </p:nvSpPr>
        <p:spPr>
          <a:xfrm>
            <a:off x="7090637" y="1793487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D03EE6A-223A-C4C4-99B5-30A86D1A3331}"/>
              </a:ext>
            </a:extLst>
          </p:cNvPr>
          <p:cNvSpPr/>
          <p:nvPr/>
        </p:nvSpPr>
        <p:spPr>
          <a:xfrm>
            <a:off x="7087179" y="135204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6CB8F6B-C992-6EB8-F45E-C0F84A8DE2BE}"/>
              </a:ext>
            </a:extLst>
          </p:cNvPr>
          <p:cNvSpPr/>
          <p:nvPr/>
        </p:nvSpPr>
        <p:spPr>
          <a:xfrm>
            <a:off x="7087179" y="156734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1D635F0-292E-A66E-5A32-9AD56C73AD09}"/>
              </a:ext>
            </a:extLst>
          </p:cNvPr>
          <p:cNvSpPr/>
          <p:nvPr/>
        </p:nvSpPr>
        <p:spPr>
          <a:xfrm>
            <a:off x="7087179" y="200544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315A9E8-9340-9A55-C57A-453A9F868241}"/>
              </a:ext>
            </a:extLst>
          </p:cNvPr>
          <p:cNvSpPr/>
          <p:nvPr/>
        </p:nvSpPr>
        <p:spPr>
          <a:xfrm>
            <a:off x="7087179" y="222074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11EF1FE-B208-2923-754C-86195AD1DB74}"/>
              </a:ext>
            </a:extLst>
          </p:cNvPr>
          <p:cNvSpPr/>
          <p:nvPr/>
        </p:nvSpPr>
        <p:spPr>
          <a:xfrm>
            <a:off x="7316161" y="11350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289E17-508B-BF5D-33A5-1E329BF2393D}"/>
              </a:ext>
            </a:extLst>
          </p:cNvPr>
          <p:cNvSpPr/>
          <p:nvPr/>
        </p:nvSpPr>
        <p:spPr>
          <a:xfrm>
            <a:off x="7316161" y="2444718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8E7ADB-3AE8-6284-AD9D-4E4EAF273DB5}"/>
              </a:ext>
            </a:extLst>
          </p:cNvPr>
          <p:cNvSpPr/>
          <p:nvPr/>
        </p:nvSpPr>
        <p:spPr>
          <a:xfrm>
            <a:off x="7316161" y="1788606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19191C6-DAE1-B485-96AC-07E7E343A0C9}"/>
              </a:ext>
            </a:extLst>
          </p:cNvPr>
          <p:cNvSpPr/>
          <p:nvPr/>
        </p:nvSpPr>
        <p:spPr>
          <a:xfrm>
            <a:off x="7312703" y="134716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EDBFDB9-9A95-953F-AE32-BA5AFAD718B6}"/>
              </a:ext>
            </a:extLst>
          </p:cNvPr>
          <p:cNvSpPr/>
          <p:nvPr/>
        </p:nvSpPr>
        <p:spPr>
          <a:xfrm>
            <a:off x="7312703" y="156246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2816B4-492A-5D5F-04B4-BFDCD06B0DC1}"/>
              </a:ext>
            </a:extLst>
          </p:cNvPr>
          <p:cNvSpPr/>
          <p:nvPr/>
        </p:nvSpPr>
        <p:spPr>
          <a:xfrm>
            <a:off x="7312703" y="200056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E170001-F8BC-0658-4AE2-BB773BD98B09}"/>
              </a:ext>
            </a:extLst>
          </p:cNvPr>
          <p:cNvSpPr/>
          <p:nvPr/>
        </p:nvSpPr>
        <p:spPr>
          <a:xfrm>
            <a:off x="7312703" y="22158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80668E6-0A59-1686-F4E9-8584D45CBCB4}"/>
              </a:ext>
            </a:extLst>
          </p:cNvPr>
          <p:cNvSpPr/>
          <p:nvPr/>
        </p:nvSpPr>
        <p:spPr>
          <a:xfrm>
            <a:off x="6863202" y="114143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1CBEA01-0385-ABBF-9FF5-3F325CE96FF7}"/>
              </a:ext>
            </a:extLst>
          </p:cNvPr>
          <p:cNvSpPr/>
          <p:nvPr/>
        </p:nvSpPr>
        <p:spPr>
          <a:xfrm>
            <a:off x="6863202" y="245105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DF21DAF-7AAD-6F40-7CF3-443C6D14D57C}"/>
              </a:ext>
            </a:extLst>
          </p:cNvPr>
          <p:cNvSpPr/>
          <p:nvPr/>
        </p:nvSpPr>
        <p:spPr>
          <a:xfrm>
            <a:off x="6863202" y="1794938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CBA53E1-B39D-9FE3-5EE8-4EAD5E826C18}"/>
              </a:ext>
            </a:extLst>
          </p:cNvPr>
          <p:cNvSpPr/>
          <p:nvPr/>
        </p:nvSpPr>
        <p:spPr>
          <a:xfrm>
            <a:off x="6859744" y="135349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FAD1F14-8FC1-3D9E-0621-18AD4ECBE554}"/>
              </a:ext>
            </a:extLst>
          </p:cNvPr>
          <p:cNvSpPr/>
          <p:nvPr/>
        </p:nvSpPr>
        <p:spPr>
          <a:xfrm>
            <a:off x="6859744" y="156879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6640DD-4005-5CD0-8449-B94700983CCF}"/>
              </a:ext>
            </a:extLst>
          </p:cNvPr>
          <p:cNvSpPr/>
          <p:nvPr/>
        </p:nvSpPr>
        <p:spPr>
          <a:xfrm>
            <a:off x="6859744" y="200689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A857577-D21A-8C3D-2C89-8182F4BEA50F}"/>
              </a:ext>
            </a:extLst>
          </p:cNvPr>
          <p:cNvSpPr/>
          <p:nvPr/>
        </p:nvSpPr>
        <p:spPr>
          <a:xfrm>
            <a:off x="6859744" y="222219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23F2A32-2F7B-0653-88ED-AB865B3EADAB}"/>
              </a:ext>
            </a:extLst>
          </p:cNvPr>
          <p:cNvSpPr/>
          <p:nvPr/>
        </p:nvSpPr>
        <p:spPr>
          <a:xfrm>
            <a:off x="6641136" y="114213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A38E38C-1816-2F48-C4F6-303CE46707A5}"/>
              </a:ext>
            </a:extLst>
          </p:cNvPr>
          <p:cNvSpPr/>
          <p:nvPr/>
        </p:nvSpPr>
        <p:spPr>
          <a:xfrm>
            <a:off x="6641136" y="24517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2200EFE-8070-E240-CECA-7761597726C4}"/>
              </a:ext>
            </a:extLst>
          </p:cNvPr>
          <p:cNvSpPr/>
          <p:nvPr/>
        </p:nvSpPr>
        <p:spPr>
          <a:xfrm>
            <a:off x="6641136" y="1795643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0F7C7F3-B6C9-4CD3-E26E-13F577AA07DB}"/>
              </a:ext>
            </a:extLst>
          </p:cNvPr>
          <p:cNvSpPr/>
          <p:nvPr/>
        </p:nvSpPr>
        <p:spPr>
          <a:xfrm>
            <a:off x="6637678" y="135420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AE604DE-9FCE-7065-FEDF-9D0AED010C04}"/>
              </a:ext>
            </a:extLst>
          </p:cNvPr>
          <p:cNvSpPr/>
          <p:nvPr/>
        </p:nvSpPr>
        <p:spPr>
          <a:xfrm>
            <a:off x="6637678" y="156949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9F70DD-62B5-D06E-F601-51F355BD4721}"/>
              </a:ext>
            </a:extLst>
          </p:cNvPr>
          <p:cNvSpPr/>
          <p:nvPr/>
        </p:nvSpPr>
        <p:spPr>
          <a:xfrm>
            <a:off x="6637678" y="200759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B704883-575D-2A19-F9F6-B1BE799C8594}"/>
              </a:ext>
            </a:extLst>
          </p:cNvPr>
          <p:cNvSpPr/>
          <p:nvPr/>
        </p:nvSpPr>
        <p:spPr>
          <a:xfrm>
            <a:off x="6637678" y="222289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FE28CA1-E178-2966-BD23-73D70141BF28}"/>
              </a:ext>
            </a:extLst>
          </p:cNvPr>
          <p:cNvSpPr/>
          <p:nvPr/>
        </p:nvSpPr>
        <p:spPr>
          <a:xfrm>
            <a:off x="7545143" y="113857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DAF1B2A-114B-F969-2E2E-49D16E3EEE28}"/>
              </a:ext>
            </a:extLst>
          </p:cNvPr>
          <p:cNvSpPr/>
          <p:nvPr/>
        </p:nvSpPr>
        <p:spPr>
          <a:xfrm>
            <a:off x="7545143" y="244819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70CD91F-3B85-E3D2-176E-FE677A5670B3}"/>
              </a:ext>
            </a:extLst>
          </p:cNvPr>
          <p:cNvSpPr/>
          <p:nvPr/>
        </p:nvSpPr>
        <p:spPr>
          <a:xfrm>
            <a:off x="7545143" y="1792080"/>
            <a:ext cx="180000" cy="180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B62E4-1C68-AD65-F3DE-17A02B2C28C6}"/>
              </a:ext>
            </a:extLst>
          </p:cNvPr>
          <p:cNvSpPr/>
          <p:nvPr/>
        </p:nvSpPr>
        <p:spPr>
          <a:xfrm>
            <a:off x="7541685" y="135063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CD26EB3-4BF7-654F-7B1F-D5C7B041A93D}"/>
              </a:ext>
            </a:extLst>
          </p:cNvPr>
          <p:cNvSpPr/>
          <p:nvPr/>
        </p:nvSpPr>
        <p:spPr>
          <a:xfrm>
            <a:off x="7541685" y="156593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929D2D-AED2-0C7C-16E1-38E37846C222}"/>
              </a:ext>
            </a:extLst>
          </p:cNvPr>
          <p:cNvSpPr/>
          <p:nvPr/>
        </p:nvSpPr>
        <p:spPr>
          <a:xfrm>
            <a:off x="7541685" y="200403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ABF8308-F01B-5CBC-3815-2F6E40118EEC}"/>
              </a:ext>
            </a:extLst>
          </p:cNvPr>
          <p:cNvSpPr/>
          <p:nvPr/>
        </p:nvSpPr>
        <p:spPr>
          <a:xfrm>
            <a:off x="7541685" y="221933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6ABA89DE-0BB3-8C70-0AC4-26288B9803F9}"/>
              </a:ext>
            </a:extLst>
          </p:cNvPr>
          <p:cNvSpPr/>
          <p:nvPr/>
        </p:nvSpPr>
        <p:spPr>
          <a:xfrm>
            <a:off x="3421271" y="1393155"/>
            <a:ext cx="2692509" cy="61088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B829F7-9F43-448A-D823-650CD828E89A}"/>
              </a:ext>
            </a:extLst>
          </p:cNvPr>
          <p:cNvSpPr txBox="1"/>
          <p:nvPr/>
        </p:nvSpPr>
        <p:spPr>
          <a:xfrm>
            <a:off x="3342021" y="1899011"/>
            <a:ext cx="269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Technology node scaling</a:t>
            </a:r>
          </a:p>
        </p:txBody>
      </p:sp>
      <p:sp>
        <p:nvSpPr>
          <p:cNvPr id="79" name="Lightning Bolt 78">
            <a:extLst>
              <a:ext uri="{FF2B5EF4-FFF2-40B4-BE49-F238E27FC236}">
                <a16:creationId xmlns:a16="http://schemas.microsoft.com/office/drawing/2014/main" id="{CE042B6C-F4B7-D423-C677-F706BD9D0CED}"/>
              </a:ext>
            </a:extLst>
          </p:cNvPr>
          <p:cNvSpPr/>
          <p:nvPr/>
        </p:nvSpPr>
        <p:spPr>
          <a:xfrm>
            <a:off x="975723" y="865465"/>
            <a:ext cx="522514" cy="449634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Lightning Bolt 80">
            <a:extLst>
              <a:ext uri="{FF2B5EF4-FFF2-40B4-BE49-F238E27FC236}">
                <a16:creationId xmlns:a16="http://schemas.microsoft.com/office/drawing/2014/main" id="{F9FC8ECC-5DED-2D23-269A-DBB7024AC956}"/>
              </a:ext>
            </a:extLst>
          </p:cNvPr>
          <p:cNvSpPr/>
          <p:nvPr/>
        </p:nvSpPr>
        <p:spPr>
          <a:xfrm>
            <a:off x="2269251" y="2186894"/>
            <a:ext cx="522514" cy="449634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Lightning Bolt 81">
            <a:extLst>
              <a:ext uri="{FF2B5EF4-FFF2-40B4-BE49-F238E27FC236}">
                <a16:creationId xmlns:a16="http://schemas.microsoft.com/office/drawing/2014/main" id="{454F998A-77E0-297A-795D-AEC85212E5F9}"/>
              </a:ext>
            </a:extLst>
          </p:cNvPr>
          <p:cNvSpPr/>
          <p:nvPr/>
        </p:nvSpPr>
        <p:spPr>
          <a:xfrm>
            <a:off x="6613638" y="1525708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Lightning Bolt 83">
            <a:extLst>
              <a:ext uri="{FF2B5EF4-FFF2-40B4-BE49-F238E27FC236}">
                <a16:creationId xmlns:a16="http://schemas.microsoft.com/office/drawing/2014/main" id="{E32075D9-345C-FE60-C2AD-E1A1FB52771B}"/>
              </a:ext>
            </a:extLst>
          </p:cNvPr>
          <p:cNvSpPr/>
          <p:nvPr/>
        </p:nvSpPr>
        <p:spPr>
          <a:xfrm>
            <a:off x="6834252" y="1987430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Lightning Bolt 84">
            <a:extLst>
              <a:ext uri="{FF2B5EF4-FFF2-40B4-BE49-F238E27FC236}">
                <a16:creationId xmlns:a16="http://schemas.microsoft.com/office/drawing/2014/main" id="{4596B635-1B91-EBCD-7011-C0A69AEEE185}"/>
              </a:ext>
            </a:extLst>
          </p:cNvPr>
          <p:cNvSpPr/>
          <p:nvPr/>
        </p:nvSpPr>
        <p:spPr>
          <a:xfrm>
            <a:off x="7059776" y="1981206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Lightning Bolt 85">
            <a:extLst>
              <a:ext uri="{FF2B5EF4-FFF2-40B4-BE49-F238E27FC236}">
                <a16:creationId xmlns:a16="http://schemas.microsoft.com/office/drawing/2014/main" id="{79A9432D-1532-62A4-3F5A-9D71F33B9C50}"/>
              </a:ext>
            </a:extLst>
          </p:cNvPr>
          <p:cNvSpPr/>
          <p:nvPr/>
        </p:nvSpPr>
        <p:spPr>
          <a:xfrm>
            <a:off x="7286500" y="1525993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Lightning Bolt 86">
            <a:extLst>
              <a:ext uri="{FF2B5EF4-FFF2-40B4-BE49-F238E27FC236}">
                <a16:creationId xmlns:a16="http://schemas.microsoft.com/office/drawing/2014/main" id="{8D51E862-6C3D-BBF9-F2DE-664BE7C98BD2}"/>
              </a:ext>
            </a:extLst>
          </p:cNvPr>
          <p:cNvSpPr/>
          <p:nvPr/>
        </p:nvSpPr>
        <p:spPr>
          <a:xfrm>
            <a:off x="6613638" y="2203498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Lightning Bolt 87">
            <a:extLst>
              <a:ext uri="{FF2B5EF4-FFF2-40B4-BE49-F238E27FC236}">
                <a16:creationId xmlns:a16="http://schemas.microsoft.com/office/drawing/2014/main" id="{7055D68A-DDDA-F2C3-EA7E-7951E437A83A}"/>
              </a:ext>
            </a:extLst>
          </p:cNvPr>
          <p:cNvSpPr/>
          <p:nvPr/>
        </p:nvSpPr>
        <p:spPr>
          <a:xfrm>
            <a:off x="7057196" y="2186807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Lightning Bolt 88">
            <a:extLst>
              <a:ext uri="{FF2B5EF4-FFF2-40B4-BE49-F238E27FC236}">
                <a16:creationId xmlns:a16="http://schemas.microsoft.com/office/drawing/2014/main" id="{C2EE4269-C362-2DCF-D453-11078C010018}"/>
              </a:ext>
            </a:extLst>
          </p:cNvPr>
          <p:cNvSpPr/>
          <p:nvPr/>
        </p:nvSpPr>
        <p:spPr>
          <a:xfrm>
            <a:off x="7495753" y="1988322"/>
            <a:ext cx="216000" cy="216000"/>
          </a:xfrm>
          <a:prstGeom prst="lightningBol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E7018A6-A5F7-F297-5D3E-EC8446BAC752}"/>
              </a:ext>
            </a:extLst>
          </p:cNvPr>
          <p:cNvGraphicFramePr>
            <a:graphicFrameLocks/>
          </p:cNvGraphicFramePr>
          <p:nvPr/>
        </p:nvGraphicFramePr>
        <p:xfrm>
          <a:off x="273896" y="2674289"/>
          <a:ext cx="8870104" cy="259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9388FA-0B6D-1C65-0A23-8866B6DE024F}"/>
              </a:ext>
            </a:extLst>
          </p:cNvPr>
          <p:cNvSpPr txBox="1"/>
          <p:nvPr/>
        </p:nvSpPr>
        <p:spPr>
          <a:xfrm>
            <a:off x="152400" y="4184969"/>
            <a:ext cx="169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[Luo+, ISCA’23]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EC62F-E8DB-D97D-4099-9939E1DD205C}"/>
              </a:ext>
            </a:extLst>
          </p:cNvPr>
          <p:cNvSpPr txBox="1"/>
          <p:nvPr/>
        </p:nvSpPr>
        <p:spPr>
          <a:xfrm>
            <a:off x="152400" y="3633074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[Kim+, ISCA’20]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2DF7C-C543-4A45-F110-D38E9AEB6135}"/>
              </a:ext>
            </a:extLst>
          </p:cNvPr>
          <p:cNvSpPr txBox="1"/>
          <p:nvPr/>
        </p:nvSpPr>
        <p:spPr>
          <a:xfrm>
            <a:off x="152400" y="31022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[Kim+, ISCA’14]</a:t>
            </a:r>
          </a:p>
        </p:txBody>
      </p:sp>
    </p:spTree>
    <p:extLst>
      <p:ext uri="{BB962C8B-B14F-4D97-AF65-F5344CB8AC3E}">
        <p14:creationId xmlns:p14="http://schemas.microsoft.com/office/powerpoint/2010/main" val="36564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3" grpId="0">
        <p:bldAsOne/>
      </p:bldGraphic>
      <p:bldP spid="8" grpId="0"/>
      <p:bldP spid="9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200" dirty="0"/>
              <a:t>Emerging Memories Also Need Intelligent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527"/>
            <a:ext cx="9144000" cy="5193723"/>
          </a:xfrm>
        </p:spPr>
        <p:txBody>
          <a:bodyPr/>
          <a:lstStyle/>
          <a:p>
            <a:r>
              <a:rPr lang="en-US" sz="1900" dirty="0"/>
              <a:t>Benjamin C. Lee, Engin Ipek, Onur Mutlu, and Doug Burger,</a:t>
            </a:r>
            <a:br>
              <a:rPr lang="en-US" sz="1900" dirty="0"/>
            </a:br>
            <a:r>
              <a:rPr lang="en-US" sz="19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"Architecting Phase Change Memory as a Scalable DRAM Alternative"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36th International Symposium on Computer Architecture</a:t>
            </a:r>
            <a:r>
              <a:rPr lang="en-US" sz="1900" i="1" dirty="0"/>
              <a:t> (</a:t>
            </a:r>
            <a:r>
              <a:rPr lang="en-US" sz="1900" b="1" i="1" dirty="0"/>
              <a:t>ISCA</a:t>
            </a:r>
            <a:r>
              <a:rPr lang="en-US" sz="1900" i="1" dirty="0"/>
              <a:t>)</a:t>
            </a:r>
            <a:r>
              <a:rPr lang="en-US" sz="1900" dirty="0"/>
              <a:t>, pages 2-13, Austin, TX, June 2009. </a:t>
            </a:r>
            <a:r>
              <a:rPr lang="en-US" sz="1900" dirty="0">
                <a:hlinkClick r:id="rId4"/>
              </a:rPr>
              <a:t>Slides (pdf)</a:t>
            </a:r>
            <a:br>
              <a:rPr lang="en-US" sz="1900" dirty="0"/>
            </a:br>
            <a:r>
              <a:rPr lang="en-US" sz="1900" b="1" i="1" dirty="0">
                <a:solidFill>
                  <a:srgbClr val="FF0000"/>
                </a:solidFill>
              </a:rPr>
              <a:t>One of the 13 computer architecture papers of 2009 selected as Top Picks by IEEE Micro. Selected as a CACM Research Highlight.           2022 Persistent Impact Prize.</a:t>
            </a:r>
          </a:p>
          <a:p>
            <a:endParaRPr lang="en-US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016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45C2-D56A-F349-9D1D-3A399E6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964-3B8A-EB4B-90E3-4FAF562F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39E1-0CC7-ED4B-90C7-E21FEA67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AFB4-569C-7941-BC9F-F91503D3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228"/>
            <a:ext cx="9144000" cy="511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EA380-E863-364E-AE27-A90C0B722468}"/>
              </a:ext>
            </a:extLst>
          </p:cNvPr>
          <p:cNvSpPr txBox="1"/>
          <p:nvPr/>
        </p:nvSpPr>
        <p:spPr>
          <a:xfrm>
            <a:off x="2438400" y="6462299"/>
            <a:ext cx="3801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Source: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youtu.be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/Bh13Idwcb0Q?t=283</a:t>
            </a:r>
          </a:p>
        </p:txBody>
      </p:sp>
    </p:spTree>
    <p:extLst>
      <p:ext uri="{BB962C8B-B14F-4D97-AF65-F5344CB8AC3E}">
        <p14:creationId xmlns:p14="http://schemas.microsoft.com/office/powerpoint/2010/main" val="224450179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Industry Is Writing Papers About It,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153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Takeaway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Intelligent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Can Avoid Many Failures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&amp; Enable Better Scaling</a:t>
            </a:r>
          </a:p>
          <a:p>
            <a:pPr marL="0" indent="0" algn="ctr">
              <a:buNone/>
            </a:pPr>
            <a:endParaRPr lang="en-US" sz="6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2190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/>
              <a:t>Huge demand from Applications &amp; Systems</a:t>
            </a:r>
          </a:p>
          <a:p>
            <a:pPr lvl="1"/>
            <a:r>
              <a:rPr lang="en-US" dirty="0"/>
              <a:t>Data access bottleneck</a:t>
            </a:r>
          </a:p>
          <a:p>
            <a:pPr lvl="1"/>
            <a:r>
              <a:rPr lang="en-US" dirty="0"/>
              <a:t>Energy &amp; power bottlenecks</a:t>
            </a:r>
          </a:p>
          <a:p>
            <a:pPr lvl="1"/>
            <a:r>
              <a:rPr lang="en-US" dirty="0"/>
              <a:t>Data movement energy dominates computation energy</a:t>
            </a:r>
          </a:p>
          <a:p>
            <a:pPr lvl="1"/>
            <a:r>
              <a:rPr lang="en-US" dirty="0"/>
              <a:t>Need all at the same time: performance, energy, sustainability</a:t>
            </a:r>
          </a:p>
          <a:p>
            <a:pPr lvl="1"/>
            <a:r>
              <a:rPr lang="en-US" dirty="0"/>
              <a:t>We can improve all metrics by minimizing data movement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/>
              <a:t>Huge problems with Memory Technology</a:t>
            </a:r>
          </a:p>
          <a:p>
            <a:pPr lvl="1"/>
            <a:r>
              <a:rPr lang="en-US" dirty="0"/>
              <a:t>Memory technology scaling is not going well </a:t>
            </a:r>
            <a:r>
              <a:rPr lang="en-US" dirty="0">
                <a:sym typeface="Wingdings" pitchFamily="2" charset="2"/>
              </a:rPr>
              <a:t>(e.g., RowHammer)</a:t>
            </a:r>
            <a:endParaRPr lang="en-US" dirty="0"/>
          </a:p>
          <a:p>
            <a:pPr lvl="1"/>
            <a:r>
              <a:rPr lang="en-US" dirty="0">
                <a:sym typeface="Wingdings"/>
              </a:rPr>
              <a:t>Many scaling issues demand intelligence in memory</a:t>
            </a: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p</a:t>
            </a:r>
            <a:r>
              <a:rPr lang="en-US" sz="2200" dirty="0">
                <a:latin typeface="Tahoma"/>
                <a:cs typeface="Tahoma"/>
              </a:rPr>
              <a:t>rocessors </a:t>
            </a:r>
            <a:r>
              <a:rPr lang="en-US" dirty="0">
                <a:latin typeface="Tahoma"/>
                <a:cs typeface="Tahoma"/>
              </a:rPr>
              <a:t>&amp;</a:t>
            </a:r>
            <a:r>
              <a:rPr lang="en-US" sz="2200" dirty="0">
                <a:latin typeface="Tahoma"/>
                <a:cs typeface="Tahoma"/>
              </a:rPr>
              <a:t> communication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&amp;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&amp;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617E10-1F41-AFB9-2707-9143FD2F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28898"/>
            <a:ext cx="8763000" cy="31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4"/>
              </a:rPr>
              <a:t>Emerging Computing: From Devices to Systems - Looking Beyond Moore and Von Neumann</a:t>
            </a:r>
            <a:r>
              <a:rPr lang="en-US" sz="1200" dirty="0"/>
              <a:t>, Springer, to be published in 2021.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D8FFF-445C-E441-A3A7-FFE2CB54C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38545" y="6472238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 dirty="0"/>
              <a:t>		Two 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Processing </a:t>
            </a:r>
            <a:r>
              <a:rPr lang="en-US" sz="3600" b="1" dirty="0">
                <a:solidFill>
                  <a:srgbClr val="0000FF"/>
                </a:solidFill>
              </a:rPr>
              <a:t>using</a:t>
            </a:r>
            <a:r>
              <a:rPr lang="en-US" sz="3600" dirty="0">
                <a:solidFill>
                  <a:srgbClr val="0000FF"/>
                </a:solidFill>
              </a:rPr>
              <a:t> Memory</a:t>
            </a:r>
          </a:p>
          <a:p>
            <a:pPr algn="l"/>
            <a:r>
              <a:rPr lang="en-US" sz="3600" dirty="0">
                <a:solidFill>
                  <a:srgbClr val="FF0000"/>
                </a:solidFill>
              </a:rPr>
              <a:t>2. Processing </a:t>
            </a:r>
            <a:r>
              <a:rPr lang="en-US" sz="3600" b="1" dirty="0">
                <a:solidFill>
                  <a:srgbClr val="FF0000"/>
                </a:solidFill>
              </a:rPr>
              <a:t>near</a:t>
            </a:r>
            <a:r>
              <a:rPr lang="en-US" sz="3600" dirty="0">
                <a:solidFill>
                  <a:srgbClr val="FF0000"/>
                </a:solidFill>
              </a:rPr>
              <a:t> Memory</a:t>
            </a:r>
          </a:p>
        </p:txBody>
      </p:sp>
    </p:spTree>
    <p:extLst>
      <p:ext uri="{BB962C8B-B14F-4D97-AF65-F5344CB8AC3E}">
        <p14:creationId xmlns:p14="http://schemas.microsoft.com/office/powerpoint/2010/main" val="8915873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1CB1-FFDA-03E2-F66D-FD85DFF2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9258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A82C4"/>
                </a:solidFill>
              </a:rPr>
              <a:t>Processing-in-Memory:</a:t>
            </a:r>
            <a:br>
              <a:rPr lang="en-US" sz="3600" dirty="0">
                <a:solidFill>
                  <a:srgbClr val="1A82C4"/>
                </a:solidFill>
              </a:rPr>
            </a:br>
            <a:r>
              <a:rPr lang="en-US" sz="2800" dirty="0">
                <a:solidFill>
                  <a:srgbClr val="1A82C4"/>
                </a:solidFill>
              </a:rPr>
              <a:t>Nature of Computation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906072-A2EB-CF4E-B3FA-28F4F772FBEF}"/>
              </a:ext>
            </a:extLst>
          </p:cNvPr>
          <p:cNvGrpSpPr/>
          <p:nvPr/>
        </p:nvGrpSpPr>
        <p:grpSpPr>
          <a:xfrm>
            <a:off x="385649" y="3544620"/>
            <a:ext cx="8269510" cy="2917121"/>
            <a:chOff x="416994" y="3429000"/>
            <a:chExt cx="8269510" cy="29171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478B4F-A463-3645-CE4D-8A6A1AEE5053}"/>
                </a:ext>
              </a:extLst>
            </p:cNvPr>
            <p:cNvSpPr/>
            <p:nvPr/>
          </p:nvSpPr>
          <p:spPr>
            <a:xfrm>
              <a:off x="6343592" y="3837207"/>
              <a:ext cx="2334238" cy="2281204"/>
            </a:xfrm>
            <a:prstGeom prst="rect">
              <a:avLst/>
            </a:prstGeom>
            <a:solidFill>
              <a:srgbClr val="E3F0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0DF4A2-D756-04F2-ED82-DB5B6FEB1BB9}"/>
                </a:ext>
              </a:extLst>
            </p:cNvPr>
            <p:cNvSpPr/>
            <p:nvPr/>
          </p:nvSpPr>
          <p:spPr>
            <a:xfrm>
              <a:off x="6343592" y="6112628"/>
              <a:ext cx="2342912" cy="2334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Arial" panose="020B0604020202020204" pitchFamily="34" charset="0"/>
                </a:rPr>
                <a:t>Processing-Near-Bank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B78A6D-D02D-71C8-0F90-AAFAA3A3F14C}"/>
                </a:ext>
              </a:extLst>
            </p:cNvPr>
            <p:cNvSpPr/>
            <p:nvPr/>
          </p:nvSpPr>
          <p:spPr>
            <a:xfrm>
              <a:off x="6358845" y="3537542"/>
              <a:ext cx="2326611" cy="2930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DRAM Bank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6E1E609-5B77-53FB-3605-69C668E09E8F}"/>
                </a:ext>
              </a:extLst>
            </p:cNvPr>
            <p:cNvGrpSpPr/>
            <p:nvPr/>
          </p:nvGrpSpPr>
          <p:grpSpPr>
            <a:xfrm>
              <a:off x="416994" y="3429000"/>
              <a:ext cx="5954407" cy="2888405"/>
              <a:chOff x="416994" y="3429000"/>
              <a:chExt cx="5954407" cy="288840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ECA9E8-4B99-7DCF-EBB3-CFF89117EE10}"/>
                  </a:ext>
                </a:extLst>
              </p:cNvPr>
              <p:cNvCxnSpPr>
                <a:cxnSpLocks/>
                <a:stCxn id="42" idx="0"/>
              </p:cNvCxnSpPr>
              <p:nvPr/>
            </p:nvCxnSpPr>
            <p:spPr>
              <a:xfrm flipH="1" flipV="1">
                <a:off x="2417391" y="5605357"/>
                <a:ext cx="771000" cy="28372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91AE01F-022B-B37F-75AC-10DC21F823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33261" y="4308595"/>
                <a:ext cx="1143796" cy="147177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BF31969-137B-573C-539D-7DF3ADC1C359}"/>
                  </a:ext>
                </a:extLst>
              </p:cNvPr>
              <p:cNvGrpSpPr/>
              <p:nvPr/>
            </p:nvGrpSpPr>
            <p:grpSpPr>
              <a:xfrm>
                <a:off x="3034303" y="3429000"/>
                <a:ext cx="3180072" cy="2575996"/>
                <a:chOff x="3104761" y="2702044"/>
                <a:chExt cx="2503107" cy="2027625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27722869-5B7E-5D56-FD34-DC0C2EF5E75A}"/>
                    </a:ext>
                  </a:extLst>
                </p:cNvPr>
                <p:cNvGrpSpPr/>
                <p:nvPr/>
              </p:nvGrpSpPr>
              <p:grpSpPr>
                <a:xfrm>
                  <a:off x="3105186" y="3753062"/>
                  <a:ext cx="2163886" cy="976607"/>
                  <a:chOff x="1659954" y="548768"/>
                  <a:chExt cx="1668502" cy="753030"/>
                </a:xfrm>
              </p:grpSpPr>
              <p:sp>
                <p:nvSpPr>
                  <p:cNvPr id="133" name="Cube 132">
                    <a:extLst>
                      <a:ext uri="{FF2B5EF4-FFF2-40B4-BE49-F238E27FC236}">
                        <a16:creationId xmlns:a16="http://schemas.microsoft.com/office/drawing/2014/main" id="{87BF7633-46A9-2710-8264-B0C49679654B}"/>
                      </a:ext>
                    </a:extLst>
                  </p:cNvPr>
                  <p:cNvSpPr/>
                  <p:nvPr/>
                </p:nvSpPr>
                <p:spPr>
                  <a:xfrm>
                    <a:off x="1659954" y="554219"/>
                    <a:ext cx="1668502" cy="747579"/>
                  </a:xfrm>
                  <a:prstGeom prst="cube">
                    <a:avLst>
                      <a:gd name="adj" fmla="val 95887"/>
                    </a:avLst>
                  </a:prstGeom>
                  <a:solidFill>
                    <a:sysClr val="window" lastClr="FFFFFF">
                      <a:lumMod val="50000"/>
                    </a:sys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93C0C863-00D0-12D7-6448-6151626D6CA3}"/>
                      </a:ext>
                    </a:extLst>
                  </p:cNvPr>
                  <p:cNvGrpSpPr/>
                  <p:nvPr/>
                </p:nvGrpSpPr>
                <p:grpSpPr>
                  <a:xfrm>
                    <a:off x="1849990" y="548768"/>
                    <a:ext cx="1316493" cy="723135"/>
                    <a:chOff x="1849990" y="548768"/>
                    <a:chExt cx="1316493" cy="723135"/>
                  </a:xfrm>
                </p:grpSpPr>
                <p:cxnSp>
                  <p:nvCxnSpPr>
                    <p:cNvPr id="135" name="Straight Connector 134">
                      <a:extLst>
                        <a:ext uri="{FF2B5EF4-FFF2-40B4-BE49-F238E27FC236}">
                          <a16:creationId xmlns:a16="http://schemas.microsoft.com/office/drawing/2014/main" id="{C2C3D016-78C0-0AC3-7BF7-82534548DE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132614" y="548768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6" name="Straight Connector 135">
                      <a:extLst>
                        <a:ext uri="{FF2B5EF4-FFF2-40B4-BE49-F238E27FC236}">
                          <a16:creationId xmlns:a16="http://schemas.microsoft.com/office/drawing/2014/main" id="{61C88949-762E-9832-4168-2F609D94A214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1901824" y="551559"/>
                      <a:ext cx="713232" cy="720344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7" name="Straight Connector 136">
                      <a:extLst>
                        <a:ext uri="{FF2B5EF4-FFF2-40B4-BE49-F238E27FC236}">
                          <a16:creationId xmlns:a16="http://schemas.microsoft.com/office/drawing/2014/main" id="{8DF48F77-2738-01D4-B288-D35C1158C2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382270" y="550407"/>
                      <a:ext cx="708109" cy="71906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8" name="Straight Connector 137">
                      <a:extLst>
                        <a:ext uri="{FF2B5EF4-FFF2-40B4-BE49-F238E27FC236}">
                          <a16:creationId xmlns:a16="http://schemas.microsoft.com/office/drawing/2014/main" id="{5CE2DC34-63D5-0C16-5C71-FA14146E26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044699" y="889000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39" name="Straight Connector 138">
                      <a:extLst>
                        <a:ext uri="{FF2B5EF4-FFF2-40B4-BE49-F238E27FC236}">
                          <a16:creationId xmlns:a16="http://schemas.microsoft.com/office/drawing/2014/main" id="{166F4447-5DDB-CED6-9AEE-409D8D78CD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49990" y="1086348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40" name="Straight Connector 139">
                      <a:extLst>
                        <a:ext uri="{FF2B5EF4-FFF2-40B4-BE49-F238E27FC236}">
                          <a16:creationId xmlns:a16="http://schemas.microsoft.com/office/drawing/2014/main" id="{9F1639CF-1717-3A87-CF81-ADFFA21140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24651" y="711698"/>
                      <a:ext cx="941832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sp>
              <p:nvSpPr>
                <p:cNvPr id="42" name="Parallelogram 123">
                  <a:extLst>
                    <a:ext uri="{FF2B5EF4-FFF2-40B4-BE49-F238E27FC236}">
                      <a16:creationId xmlns:a16="http://schemas.microsoft.com/office/drawing/2014/main" id="{6A2C84CF-C24C-3D69-B32F-AA5A257A2D1A}"/>
                    </a:ext>
                  </a:extLst>
                </p:cNvPr>
                <p:cNvSpPr/>
                <p:nvPr/>
              </p:nvSpPr>
              <p:spPr>
                <a:xfrm rot="608511">
                  <a:off x="3240568" y="4474784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0D758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3" name="Parallelogram 123">
                  <a:extLst>
                    <a:ext uri="{FF2B5EF4-FFF2-40B4-BE49-F238E27FC236}">
                      <a16:creationId xmlns:a16="http://schemas.microsoft.com/office/drawing/2014/main" id="{791FB689-E138-8E89-9A9B-ED630F9FD58A}"/>
                    </a:ext>
                  </a:extLst>
                </p:cNvPr>
                <p:cNvSpPr/>
                <p:nvPr/>
              </p:nvSpPr>
              <p:spPr>
                <a:xfrm rot="608511">
                  <a:off x="3488468" y="4220991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4" name="Parallelogram 123">
                  <a:extLst>
                    <a:ext uri="{FF2B5EF4-FFF2-40B4-BE49-F238E27FC236}">
                      <a16:creationId xmlns:a16="http://schemas.microsoft.com/office/drawing/2014/main" id="{B037094F-9A54-D32D-8D7D-029EE552E04B}"/>
                    </a:ext>
                  </a:extLst>
                </p:cNvPr>
                <p:cNvSpPr/>
                <p:nvPr/>
              </p:nvSpPr>
              <p:spPr>
                <a:xfrm rot="608511">
                  <a:off x="3731774" y="3984286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5" name="Parallelogram 123">
                  <a:extLst>
                    <a:ext uri="{FF2B5EF4-FFF2-40B4-BE49-F238E27FC236}">
                      <a16:creationId xmlns:a16="http://schemas.microsoft.com/office/drawing/2014/main" id="{4918EF66-474D-0470-7719-FEB94B285B80}"/>
                    </a:ext>
                  </a:extLst>
                </p:cNvPr>
                <p:cNvSpPr/>
                <p:nvPr/>
              </p:nvSpPr>
              <p:spPr>
                <a:xfrm rot="608511">
                  <a:off x="3942615" y="3763435"/>
                  <a:ext cx="289377" cy="190610"/>
                </a:xfrm>
                <a:custGeom>
                  <a:avLst/>
                  <a:gdLst>
                    <a:gd name="connsiteX0" fmla="*/ 0 w 228232"/>
                    <a:gd name="connsiteY0" fmla="*/ 120507 h 120507"/>
                    <a:gd name="connsiteX1" fmla="*/ 91249 w 228232"/>
                    <a:gd name="connsiteY1" fmla="*/ 0 h 120507"/>
                    <a:gd name="connsiteX2" fmla="*/ 228232 w 228232"/>
                    <a:gd name="connsiteY2" fmla="*/ 0 h 120507"/>
                    <a:gd name="connsiteX3" fmla="*/ 136983 w 228232"/>
                    <a:gd name="connsiteY3" fmla="*/ 120507 h 120507"/>
                    <a:gd name="connsiteX4" fmla="*/ 0 w 228232"/>
                    <a:gd name="connsiteY4" fmla="*/ 120507 h 120507"/>
                    <a:gd name="connsiteX0" fmla="*/ 0 w 243630"/>
                    <a:gd name="connsiteY0" fmla="*/ 142614 h 142614"/>
                    <a:gd name="connsiteX1" fmla="*/ 91249 w 243630"/>
                    <a:gd name="connsiteY1" fmla="*/ 22107 h 142614"/>
                    <a:gd name="connsiteX2" fmla="*/ 243630 w 243630"/>
                    <a:gd name="connsiteY2" fmla="*/ 0 h 142614"/>
                    <a:gd name="connsiteX3" fmla="*/ 136983 w 243630"/>
                    <a:gd name="connsiteY3" fmla="*/ 142614 h 142614"/>
                    <a:gd name="connsiteX4" fmla="*/ 0 w 243630"/>
                    <a:gd name="connsiteY4" fmla="*/ 142614 h 142614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0145 w 256792"/>
                    <a:gd name="connsiteY3" fmla="*/ 142614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52941 w 256792"/>
                    <a:gd name="connsiteY3" fmla="*/ 158241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8539 w 256792"/>
                    <a:gd name="connsiteY3" fmla="*/ 15497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6534 w 256792"/>
                    <a:gd name="connsiteY3" fmla="*/ 143020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5471 w 256792"/>
                    <a:gd name="connsiteY3" fmla="*/ 159668 h 177222"/>
                    <a:gd name="connsiteX4" fmla="*/ 0 w 256792"/>
                    <a:gd name="connsiteY4" fmla="*/ 177222 h 177222"/>
                    <a:gd name="connsiteX0" fmla="*/ 0 w 256792"/>
                    <a:gd name="connsiteY0" fmla="*/ 177222 h 177222"/>
                    <a:gd name="connsiteX1" fmla="*/ 104411 w 256792"/>
                    <a:gd name="connsiteY1" fmla="*/ 22107 h 177222"/>
                    <a:gd name="connsiteX2" fmla="*/ 256792 w 256792"/>
                    <a:gd name="connsiteY2" fmla="*/ 0 h 177222"/>
                    <a:gd name="connsiteX3" fmla="*/ 147202 w 256792"/>
                    <a:gd name="connsiteY3" fmla="*/ 147005 h 177222"/>
                    <a:gd name="connsiteX4" fmla="*/ 0 w 256792"/>
                    <a:gd name="connsiteY4" fmla="*/ 177222 h 177222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47202 w 266661"/>
                    <a:gd name="connsiteY3" fmla="*/ 157110 h 187327"/>
                    <a:gd name="connsiteX4" fmla="*/ 0 w 266661"/>
                    <a:gd name="connsiteY4" fmla="*/ 187327 h 187327"/>
                    <a:gd name="connsiteX0" fmla="*/ 0 w 266661"/>
                    <a:gd name="connsiteY0" fmla="*/ 187327 h 187327"/>
                    <a:gd name="connsiteX1" fmla="*/ 104411 w 266661"/>
                    <a:gd name="connsiteY1" fmla="*/ 32212 h 187327"/>
                    <a:gd name="connsiteX2" fmla="*/ 266661 w 266661"/>
                    <a:gd name="connsiteY2" fmla="*/ 0 h 187327"/>
                    <a:gd name="connsiteX3" fmla="*/ 159076 w 266661"/>
                    <a:gd name="connsiteY3" fmla="*/ 158955 h 187327"/>
                    <a:gd name="connsiteX4" fmla="*/ 0 w 266661"/>
                    <a:gd name="connsiteY4" fmla="*/ 187327 h 187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61" h="187327">
                      <a:moveTo>
                        <a:pt x="0" y="187327"/>
                      </a:moveTo>
                      <a:lnTo>
                        <a:pt x="104411" y="32212"/>
                      </a:lnTo>
                      <a:lnTo>
                        <a:pt x="266661" y="0"/>
                      </a:lnTo>
                      <a:lnTo>
                        <a:pt x="159076" y="158955"/>
                      </a:lnTo>
                      <a:lnTo>
                        <a:pt x="0" y="1873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A8D25A-678E-6AA6-93D2-757E8117F22E}"/>
                    </a:ext>
                  </a:extLst>
                </p:cNvPr>
                <p:cNvGrpSpPr/>
                <p:nvPr/>
              </p:nvGrpSpPr>
              <p:grpSpPr>
                <a:xfrm>
                  <a:off x="3546692" y="3763436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9" name="Parallelogram 123">
                    <a:extLst>
                      <a:ext uri="{FF2B5EF4-FFF2-40B4-BE49-F238E27FC236}">
                        <a16:creationId xmlns:a16="http://schemas.microsoft.com/office/drawing/2014/main" id="{3AA75E80-8E1E-6EBE-5CBD-D0A604436282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30" name="Parallelogram 123">
                    <a:extLst>
                      <a:ext uri="{FF2B5EF4-FFF2-40B4-BE49-F238E27FC236}">
                        <a16:creationId xmlns:a16="http://schemas.microsoft.com/office/drawing/2014/main" id="{5522C7F8-902A-3452-2FBD-34F918D4FE8C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31" name="Parallelogram 123">
                    <a:extLst>
                      <a:ext uri="{FF2B5EF4-FFF2-40B4-BE49-F238E27FC236}">
                        <a16:creationId xmlns:a16="http://schemas.microsoft.com/office/drawing/2014/main" id="{AA486BD4-BCCD-32C4-77B8-E68A6B25A33E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32" name="Parallelogram 123">
                    <a:extLst>
                      <a:ext uri="{FF2B5EF4-FFF2-40B4-BE49-F238E27FC236}">
                        <a16:creationId xmlns:a16="http://schemas.microsoft.com/office/drawing/2014/main" id="{72CDAACD-2011-959C-9419-905008A49BA3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577D1B3-781C-7161-265B-ED05805007C6}"/>
                    </a:ext>
                  </a:extLst>
                </p:cNvPr>
                <p:cNvGrpSpPr/>
                <p:nvPr/>
              </p:nvGrpSpPr>
              <p:grpSpPr>
                <a:xfrm>
                  <a:off x="3859547" y="3760684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5" name="Parallelogram 123">
                    <a:extLst>
                      <a:ext uri="{FF2B5EF4-FFF2-40B4-BE49-F238E27FC236}">
                        <a16:creationId xmlns:a16="http://schemas.microsoft.com/office/drawing/2014/main" id="{60144F42-BFF4-9F60-F5A3-25FECD3860B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6" name="Parallelogram 123">
                    <a:extLst>
                      <a:ext uri="{FF2B5EF4-FFF2-40B4-BE49-F238E27FC236}">
                        <a16:creationId xmlns:a16="http://schemas.microsoft.com/office/drawing/2014/main" id="{67D3D742-6F75-B866-0BB9-8D944507DC1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7" name="Parallelogram 123">
                    <a:extLst>
                      <a:ext uri="{FF2B5EF4-FFF2-40B4-BE49-F238E27FC236}">
                        <a16:creationId xmlns:a16="http://schemas.microsoft.com/office/drawing/2014/main" id="{3939A4DD-54E5-9986-ACFD-29061FC318C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8" name="Parallelogram 123">
                    <a:extLst>
                      <a:ext uri="{FF2B5EF4-FFF2-40B4-BE49-F238E27FC236}">
                        <a16:creationId xmlns:a16="http://schemas.microsoft.com/office/drawing/2014/main" id="{48CA9589-E2D1-34DE-66E4-28545A487A7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FC000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8E1919D-AC5B-EE63-6743-9F0612B183F4}"/>
                    </a:ext>
                  </a:extLst>
                </p:cNvPr>
                <p:cNvGrpSpPr/>
                <p:nvPr/>
              </p:nvGrpSpPr>
              <p:grpSpPr>
                <a:xfrm>
                  <a:off x="4161030" y="3767909"/>
                  <a:ext cx="991424" cy="901958"/>
                  <a:chOff x="3077365" y="1725423"/>
                  <a:chExt cx="764455" cy="695471"/>
                </a:xfrm>
              </p:grpSpPr>
              <p:sp>
                <p:nvSpPr>
                  <p:cNvPr id="121" name="Parallelogram 123">
                    <a:extLst>
                      <a:ext uri="{FF2B5EF4-FFF2-40B4-BE49-F238E27FC236}">
                        <a16:creationId xmlns:a16="http://schemas.microsoft.com/office/drawing/2014/main" id="{53A1A16B-2C4E-539E-26DA-F4F078B1069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077365" y="2273921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2" name="Parallelogram 123">
                    <a:extLst>
                      <a:ext uri="{FF2B5EF4-FFF2-40B4-BE49-F238E27FC236}">
                        <a16:creationId xmlns:a16="http://schemas.microsoft.com/office/drawing/2014/main" id="{2B91E7BD-A55D-5C11-D936-C6D15BECB993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268513" y="207823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3" name="Parallelogram 123">
                    <a:extLst>
                      <a:ext uri="{FF2B5EF4-FFF2-40B4-BE49-F238E27FC236}">
                        <a16:creationId xmlns:a16="http://schemas.microsoft.com/office/drawing/2014/main" id="{3F67DAF1-4B33-6F3A-D564-3E2546F2E88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456118" y="189571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124" name="Parallelogram 123">
                    <a:extLst>
                      <a:ext uri="{FF2B5EF4-FFF2-40B4-BE49-F238E27FC236}">
                        <a16:creationId xmlns:a16="http://schemas.microsoft.com/office/drawing/2014/main" id="{43119840-DAAC-9FCE-ADA0-20E47A62207D}"/>
                      </a:ext>
                    </a:extLst>
                  </p:cNvPr>
                  <p:cNvSpPr/>
                  <p:nvPr/>
                </p:nvSpPr>
                <p:spPr>
                  <a:xfrm rot="608511">
                    <a:off x="3618691" y="1725423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F0D758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sp>
              <p:nvSpPr>
                <p:cNvPr id="49" name="Can 48">
                  <a:extLst>
                    <a:ext uri="{FF2B5EF4-FFF2-40B4-BE49-F238E27FC236}">
                      <a16:creationId xmlns:a16="http://schemas.microsoft.com/office/drawing/2014/main" id="{59B30949-F5C4-EC22-6A51-A190B8F8E14F}"/>
                    </a:ext>
                  </a:extLst>
                </p:cNvPr>
                <p:cNvSpPr/>
                <p:nvPr/>
              </p:nvSpPr>
              <p:spPr>
                <a:xfrm>
                  <a:off x="3352096" y="4307966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0" name="Can 49">
                  <a:extLst>
                    <a:ext uri="{FF2B5EF4-FFF2-40B4-BE49-F238E27FC236}">
                      <a16:creationId xmlns:a16="http://schemas.microsoft.com/office/drawing/2014/main" id="{5DB57BAE-D27B-5D4D-31E6-CCACF13924CB}"/>
                    </a:ext>
                  </a:extLst>
                </p:cNvPr>
                <p:cNvSpPr/>
                <p:nvPr/>
              </p:nvSpPr>
              <p:spPr>
                <a:xfrm>
                  <a:off x="3636617" y="4316296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1" name="Can 50">
                  <a:extLst>
                    <a:ext uri="{FF2B5EF4-FFF2-40B4-BE49-F238E27FC236}">
                      <a16:creationId xmlns:a16="http://schemas.microsoft.com/office/drawing/2014/main" id="{0B502808-7302-3D8E-C3A1-61EF9BF7296B}"/>
                    </a:ext>
                  </a:extLst>
                </p:cNvPr>
                <p:cNvSpPr/>
                <p:nvPr/>
              </p:nvSpPr>
              <p:spPr>
                <a:xfrm>
                  <a:off x="3602969" y="4032304"/>
                  <a:ext cx="64604" cy="280156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2" name="Can 51">
                  <a:extLst>
                    <a:ext uri="{FF2B5EF4-FFF2-40B4-BE49-F238E27FC236}">
                      <a16:creationId xmlns:a16="http://schemas.microsoft.com/office/drawing/2014/main" id="{E27022D1-B8AB-CF6E-5569-2166B9A2E278}"/>
                    </a:ext>
                  </a:extLst>
                </p:cNvPr>
                <p:cNvSpPr/>
                <p:nvPr/>
              </p:nvSpPr>
              <p:spPr>
                <a:xfrm>
                  <a:off x="3899306" y="4037081"/>
                  <a:ext cx="64604" cy="280156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3" name="Can 52">
                  <a:extLst>
                    <a:ext uri="{FF2B5EF4-FFF2-40B4-BE49-F238E27FC236}">
                      <a16:creationId xmlns:a16="http://schemas.microsoft.com/office/drawing/2014/main" id="{1AEC25FA-7B2A-0E18-9434-7A4EB0ABEEBA}"/>
                    </a:ext>
                  </a:extLst>
                </p:cNvPr>
                <p:cNvSpPr/>
                <p:nvPr/>
              </p:nvSpPr>
              <p:spPr>
                <a:xfrm>
                  <a:off x="4974605" y="3585377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4" name="Can 53">
                  <a:extLst>
                    <a:ext uri="{FF2B5EF4-FFF2-40B4-BE49-F238E27FC236}">
                      <a16:creationId xmlns:a16="http://schemas.microsoft.com/office/drawing/2014/main" id="{E95700CC-0A48-C7E1-B743-B04B577C4E13}"/>
                    </a:ext>
                  </a:extLst>
                </p:cNvPr>
                <p:cNvSpPr/>
                <p:nvPr/>
              </p:nvSpPr>
              <p:spPr>
                <a:xfrm>
                  <a:off x="4759284" y="3818204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5" name="Can 54">
                  <a:extLst>
                    <a:ext uri="{FF2B5EF4-FFF2-40B4-BE49-F238E27FC236}">
                      <a16:creationId xmlns:a16="http://schemas.microsoft.com/office/drawing/2014/main" id="{B96D1848-0B2D-6338-CCD3-2EAF239EC986}"/>
                    </a:ext>
                  </a:extLst>
                </p:cNvPr>
                <p:cNvSpPr/>
                <p:nvPr/>
              </p:nvSpPr>
              <p:spPr>
                <a:xfrm>
                  <a:off x="4520498" y="4048475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6" name="Can 55">
                  <a:extLst>
                    <a:ext uri="{FF2B5EF4-FFF2-40B4-BE49-F238E27FC236}">
                      <a16:creationId xmlns:a16="http://schemas.microsoft.com/office/drawing/2014/main" id="{DB809037-4759-13AA-EBDA-CEC1209BCF40}"/>
                    </a:ext>
                  </a:extLst>
                </p:cNvPr>
                <p:cNvSpPr/>
                <p:nvPr/>
              </p:nvSpPr>
              <p:spPr>
                <a:xfrm>
                  <a:off x="3953091" y="4315468"/>
                  <a:ext cx="64604" cy="280156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51DF085-CC74-9205-DE87-71C86284D9C0}"/>
                    </a:ext>
                  </a:extLst>
                </p:cNvPr>
                <p:cNvSpPr txBox="1"/>
                <p:nvPr/>
              </p:nvSpPr>
              <p:spPr>
                <a:xfrm>
                  <a:off x="3225189" y="2702044"/>
                  <a:ext cx="2382679" cy="387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DRAM</a:t>
                  </a:r>
                  <a:b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</a:b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(e.g., 3D-Stacked Memory)</a:t>
                  </a:r>
                </a:p>
              </p:txBody>
            </p:sp>
            <p:sp>
              <p:nvSpPr>
                <p:cNvPr id="58" name="Can 57">
                  <a:extLst>
                    <a:ext uri="{FF2B5EF4-FFF2-40B4-BE49-F238E27FC236}">
                      <a16:creationId xmlns:a16="http://schemas.microsoft.com/office/drawing/2014/main" id="{E7DEBDC5-7385-A5C0-626D-657879F67017}"/>
                    </a:ext>
                  </a:extLst>
                </p:cNvPr>
                <p:cNvSpPr/>
                <p:nvPr/>
              </p:nvSpPr>
              <p:spPr>
                <a:xfrm>
                  <a:off x="4272028" y="4415103"/>
                  <a:ext cx="73820" cy="169177"/>
                </a:xfrm>
                <a:prstGeom prst="can">
                  <a:avLst/>
                </a:prstGeom>
                <a:gradFill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path path="rect">
                    <a:fillToRect l="100000" t="10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F5ED925E-5327-2AF3-0397-A6834DCC6481}"/>
                    </a:ext>
                  </a:extLst>
                </p:cNvPr>
                <p:cNvGrpSpPr/>
                <p:nvPr/>
              </p:nvGrpSpPr>
              <p:grpSpPr>
                <a:xfrm>
                  <a:off x="3104761" y="3364172"/>
                  <a:ext cx="2163886" cy="1073780"/>
                  <a:chOff x="3552923" y="4813095"/>
                  <a:chExt cx="1668502" cy="827957"/>
                </a:xfrm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2302BF2F-AA89-F5B3-7DCC-1771918970BE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92971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107" name="Cube 106">
                      <a:extLst>
                        <a:ext uri="{FF2B5EF4-FFF2-40B4-BE49-F238E27FC236}">
                          <a16:creationId xmlns:a16="http://schemas.microsoft.com/office/drawing/2014/main" id="{DBE15A98-8284-B7A4-3D7C-5C7776742A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D2AC49FB-C42F-D5EB-4C67-A0BB36D3D722}"/>
                        </a:ext>
                      </a:extLst>
                    </p:cNvPr>
                    <p:cNvCxnSpPr>
                      <a:cxnSpLocks/>
                      <a:stCxn id="107" idx="1"/>
                      <a:endCxn id="107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BD55B7C1-9ADF-5662-AC66-A579E7C3C5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31F1FBA5-EDD2-FBA6-F9CF-AD554DDB5D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FB8FA59E-050E-9E05-2618-64100DC75C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937880F0-CE11-D9F8-CD8B-4B1F29D93E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72AFC254-BCAC-C1D5-EDC0-FBE85103B8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727EEFFD-4A44-E24D-F104-49FA228862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115" name="Straight Connector 114">
                        <a:extLst>
                          <a:ext uri="{FF2B5EF4-FFF2-40B4-BE49-F238E27FC236}">
                            <a16:creationId xmlns:a16="http://schemas.microsoft.com/office/drawing/2014/main" id="{468A5026-C504-E150-E788-7B0A1A3CB19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6" name="Straight Connector 115">
                        <a:extLst>
                          <a:ext uri="{FF2B5EF4-FFF2-40B4-BE49-F238E27FC236}">
                            <a16:creationId xmlns:a16="http://schemas.microsoft.com/office/drawing/2014/main" id="{95D1A367-2B4C-EDF3-14E1-A89593D4F5C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7" name="Straight Connector 116">
                        <a:extLst>
                          <a:ext uri="{FF2B5EF4-FFF2-40B4-BE49-F238E27FC236}">
                            <a16:creationId xmlns:a16="http://schemas.microsoft.com/office/drawing/2014/main" id="{2A392AAB-AA3F-3FA6-1E08-D6D74E1CD5F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8" name="Straight Connector 117">
                        <a:extLst>
                          <a:ext uri="{FF2B5EF4-FFF2-40B4-BE49-F238E27FC236}">
                            <a16:creationId xmlns:a16="http://schemas.microsoft.com/office/drawing/2014/main" id="{76AF407D-9160-8F7A-9D56-3D167D1BCA4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19" name="Straight Connector 118">
                        <a:extLst>
                          <a:ext uri="{FF2B5EF4-FFF2-40B4-BE49-F238E27FC236}">
                            <a16:creationId xmlns:a16="http://schemas.microsoft.com/office/drawing/2014/main" id="{AFF104F9-A1B6-D712-21F8-144D49814C9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20" name="Straight Connector 119">
                        <a:extLst>
                          <a:ext uri="{FF2B5EF4-FFF2-40B4-BE49-F238E27FC236}">
                            <a16:creationId xmlns:a16="http://schemas.microsoft.com/office/drawing/2014/main" id="{D1F11C77-17FB-D919-BDB6-64A8BD6E0E3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B91A6559-6B4A-7634-0247-5C138AF41637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13095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93" name="Cube 92">
                      <a:extLst>
                        <a:ext uri="{FF2B5EF4-FFF2-40B4-BE49-F238E27FC236}">
                          <a16:creationId xmlns:a16="http://schemas.microsoft.com/office/drawing/2014/main" id="{FC4A8365-B53F-75C7-4FA5-8763CF0C89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70E7CCA9-37B9-9C10-1224-ED95F774607C}"/>
                        </a:ext>
                      </a:extLst>
                    </p:cNvPr>
                    <p:cNvCxnSpPr>
                      <a:cxnSpLocks/>
                      <a:stCxn id="93" idx="1"/>
                      <a:endCxn id="93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50121C2E-5C04-E02B-D1C3-434C4FBE7D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24CAC7DD-BFAE-086A-E124-33D1C9EB24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39FDB5A5-31D9-3C8B-B1E6-F52580ED53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F8F84A55-61F3-3FB5-848E-47522633F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8A6CF4CA-B8ED-E267-0345-D354DE3FA2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4FCD59D1-2156-A249-96DE-25FD1189CB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101" name="Straight Connector 100">
                        <a:extLst>
                          <a:ext uri="{FF2B5EF4-FFF2-40B4-BE49-F238E27FC236}">
                            <a16:creationId xmlns:a16="http://schemas.microsoft.com/office/drawing/2014/main" id="{88E58BAD-B317-C23F-256E-E1FB43D76F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2" name="Straight Connector 101">
                        <a:extLst>
                          <a:ext uri="{FF2B5EF4-FFF2-40B4-BE49-F238E27FC236}">
                            <a16:creationId xmlns:a16="http://schemas.microsoft.com/office/drawing/2014/main" id="{FA3AEEC4-ABEF-8B61-3875-0043E5970D8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3" name="Straight Connector 102">
                        <a:extLst>
                          <a:ext uri="{FF2B5EF4-FFF2-40B4-BE49-F238E27FC236}">
                            <a16:creationId xmlns:a16="http://schemas.microsoft.com/office/drawing/2014/main" id="{CAC987BF-5540-1BE6-1F9D-7C29E5335B8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4" name="Straight Connector 103">
                        <a:extLst>
                          <a:ext uri="{FF2B5EF4-FFF2-40B4-BE49-F238E27FC236}">
                            <a16:creationId xmlns:a16="http://schemas.microsoft.com/office/drawing/2014/main" id="{A0A0C824-45F2-D280-A407-06DC0C2C23A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5" name="Straight Connector 104">
                        <a:extLst>
                          <a:ext uri="{FF2B5EF4-FFF2-40B4-BE49-F238E27FC236}">
                            <a16:creationId xmlns:a16="http://schemas.microsoft.com/office/drawing/2014/main" id="{2F1F796D-8633-AD0B-9E3F-E8DE5618CDA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106" name="Straight Connector 105">
                        <a:extLst>
                          <a:ext uri="{FF2B5EF4-FFF2-40B4-BE49-F238E27FC236}">
                            <a16:creationId xmlns:a16="http://schemas.microsoft.com/office/drawing/2014/main" id="{7D6EC20E-F77B-4765-04CE-B3D87299B13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4DFE84CE-2EE0-B2A1-8C79-6A307006BF74}"/>
                    </a:ext>
                  </a:extLst>
                </p:cNvPr>
                <p:cNvGrpSpPr/>
                <p:nvPr/>
              </p:nvGrpSpPr>
              <p:grpSpPr>
                <a:xfrm>
                  <a:off x="3104761" y="3156448"/>
                  <a:ext cx="2163886" cy="1073780"/>
                  <a:chOff x="3552923" y="4813095"/>
                  <a:chExt cx="1668502" cy="827957"/>
                </a:xfrm>
              </p:grpSpPr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53FB32FF-9130-8100-561F-1DB71DD25A12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92971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77" name="Cube 76">
                      <a:extLst>
                        <a:ext uri="{FF2B5EF4-FFF2-40B4-BE49-F238E27FC236}">
                          <a16:creationId xmlns:a16="http://schemas.microsoft.com/office/drawing/2014/main" id="{E8A0A9E9-8C2A-E458-4BFF-E917FC282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238D447A-724C-62A4-4429-989E88EB929C}"/>
                        </a:ext>
                      </a:extLst>
                    </p:cNvPr>
                    <p:cNvCxnSpPr>
                      <a:cxnSpLocks/>
                      <a:stCxn id="77" idx="1"/>
                      <a:endCxn id="77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A1F577D6-80EE-D5EF-F811-4A4B4A3098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F1B716AE-78A2-DEC7-2158-CF07CCCA01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C8B914D6-FA64-22A1-EF4A-AAB8B4A28D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7BBBA2BE-6F6A-D8B0-C220-8591C9D4F4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9309" y="520438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F5F469A5-521B-B158-70C5-5FB4E70202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84" name="Group 83">
                      <a:extLst>
                        <a:ext uri="{FF2B5EF4-FFF2-40B4-BE49-F238E27FC236}">
                          <a16:creationId xmlns:a16="http://schemas.microsoft.com/office/drawing/2014/main" id="{F577D688-D8C0-A143-3FB1-3D90152A34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85" name="Straight Connector 84">
                        <a:extLst>
                          <a:ext uri="{FF2B5EF4-FFF2-40B4-BE49-F238E27FC236}">
                            <a16:creationId xmlns:a16="http://schemas.microsoft.com/office/drawing/2014/main" id="{D6BB3A67-6FBA-C313-01FF-90D79045BAC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6" name="Straight Connector 85">
                        <a:extLst>
                          <a:ext uri="{FF2B5EF4-FFF2-40B4-BE49-F238E27FC236}">
                            <a16:creationId xmlns:a16="http://schemas.microsoft.com/office/drawing/2014/main" id="{1251BA62-F234-A4D7-A699-274A8489FA5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7" name="Straight Connector 86">
                        <a:extLst>
                          <a:ext uri="{FF2B5EF4-FFF2-40B4-BE49-F238E27FC236}">
                            <a16:creationId xmlns:a16="http://schemas.microsoft.com/office/drawing/2014/main" id="{00D93E1B-ABB4-5296-78D3-9E5BD9B3F94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8" name="Straight Connector 87">
                        <a:extLst>
                          <a:ext uri="{FF2B5EF4-FFF2-40B4-BE49-F238E27FC236}">
                            <a16:creationId xmlns:a16="http://schemas.microsoft.com/office/drawing/2014/main" id="{5043B216-3D70-003B-CB65-2FF297BADB5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89" name="Straight Connector 88">
                        <a:extLst>
                          <a:ext uri="{FF2B5EF4-FFF2-40B4-BE49-F238E27FC236}">
                            <a16:creationId xmlns:a16="http://schemas.microsoft.com/office/drawing/2014/main" id="{3D2CE95D-C3E1-3D5D-B5C7-FA380D723CF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90" name="Straight Connector 89">
                        <a:extLst>
                          <a:ext uri="{FF2B5EF4-FFF2-40B4-BE49-F238E27FC236}">
                            <a16:creationId xmlns:a16="http://schemas.microsoft.com/office/drawing/2014/main" id="{BD821D06-B5FD-1097-E4C1-FD053E50184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3EE6C9B7-98BB-7A05-2EF7-55CD8ED4BF4A}"/>
                      </a:ext>
                    </a:extLst>
                  </p:cNvPr>
                  <p:cNvGrpSpPr/>
                  <p:nvPr/>
                </p:nvGrpSpPr>
                <p:grpSpPr>
                  <a:xfrm>
                    <a:off x="3552923" y="4813095"/>
                    <a:ext cx="1668502" cy="748081"/>
                    <a:chOff x="3552923" y="4677071"/>
                    <a:chExt cx="1668502" cy="748081"/>
                  </a:xfrm>
                </p:grpSpPr>
                <p:sp>
                  <p:nvSpPr>
                    <p:cNvPr id="63" name="Cube 62">
                      <a:extLst>
                        <a:ext uri="{FF2B5EF4-FFF2-40B4-BE49-F238E27FC236}">
                          <a16:creationId xmlns:a16="http://schemas.microsoft.com/office/drawing/2014/main" id="{1443D44A-194B-BDD7-E351-DBCF31E3FA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2923" y="4677573"/>
                      <a:ext cx="1668502" cy="747579"/>
                    </a:xfrm>
                    <a:prstGeom prst="cube">
                      <a:avLst>
                        <a:gd name="adj" fmla="val 95887"/>
                      </a:avLst>
                    </a:prstGeom>
                    <a:solidFill>
                      <a:srgbClr val="9FBF92"/>
                    </a:solidFill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ＭＳ Ｐゴシック" panose="020B0600070205080204" pitchFamily="34" charset="-128"/>
                        <a:cs typeface="+mn-cs"/>
                      </a:endParaRPr>
                    </a:p>
                  </p:txBody>
                </p: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DC663A18-A570-F884-9F94-3D2206ACCBE5}"/>
                        </a:ext>
                      </a:extLst>
                    </p:cNvPr>
                    <p:cNvCxnSpPr>
                      <a:cxnSpLocks/>
                      <a:stCxn id="63" idx="1"/>
                      <a:endCxn id="63" idx="0"/>
                    </p:cNvCxnSpPr>
                    <p:nvPr/>
                  </p:nvCxnSpPr>
                  <p:spPr>
                    <a:xfrm flipV="1">
                      <a:off x="4028758" y="4677573"/>
                      <a:ext cx="716832" cy="7168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EF37C5F4-C94F-149F-D98A-AF73FF6099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97968" y="4679123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761F8772-251C-C53A-5323-750CEA6A26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0077" y="4677071"/>
                      <a:ext cx="713232" cy="71323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7823FED7-F7FC-14AC-F1EF-F427121DC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37668" y="5007038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988A714D-37C4-429C-7ACE-FC9FCDC513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42959" y="5204386"/>
                      <a:ext cx="96012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7B1BB776-B2EC-4044-DD1F-BADDEF187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117620" y="4829736"/>
                      <a:ext cx="9509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FAECCF4B-72E3-3161-6AC6-B12D1A63D4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99799" y="4834553"/>
                      <a:ext cx="1269167" cy="587223"/>
                      <a:chOff x="3799799" y="4834553"/>
                      <a:chExt cx="1269167" cy="587223"/>
                    </a:xfrm>
                  </p:grpSpPr>
                  <p:cxnSp>
                    <p:nvCxnSpPr>
                      <p:cNvPr id="71" name="Straight Connector 70">
                        <a:extLst>
                          <a:ext uri="{FF2B5EF4-FFF2-40B4-BE49-F238E27FC236}">
                            <a16:creationId xmlns:a16="http://schemas.microsoft.com/office/drawing/2014/main" id="{DFF9B1C0-2BC0-D8C4-776B-96B4A690BD9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99799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2" name="Straight Connector 71">
                        <a:extLst>
                          <a:ext uri="{FF2B5EF4-FFF2-40B4-BE49-F238E27FC236}">
                            <a16:creationId xmlns:a16="http://schemas.microsoft.com/office/drawing/2014/main" id="{296F4014-5AFC-7929-0C40-19B9CE69F73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03157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3" name="Straight Connector 72">
                        <a:extLst>
                          <a:ext uri="{FF2B5EF4-FFF2-40B4-BE49-F238E27FC236}">
                            <a16:creationId xmlns:a16="http://schemas.microsoft.com/office/drawing/2014/main" id="{C02B81AB-8078-89EA-6AE5-04E065EF276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91924" y="5394344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4" name="Straight Connector 73">
                        <a:extLst>
                          <a:ext uri="{FF2B5EF4-FFF2-40B4-BE49-F238E27FC236}">
                            <a16:creationId xmlns:a16="http://schemas.microsoft.com/office/drawing/2014/main" id="{6A159694-2E29-107E-98D1-27FE6850FEA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94316" y="52028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5" name="Straight Connector 74">
                        <a:extLst>
                          <a:ext uri="{FF2B5EF4-FFF2-40B4-BE49-F238E27FC236}">
                            <a16:creationId xmlns:a16="http://schemas.microsoft.com/office/drawing/2014/main" id="{6AF882B5-67AA-402B-94B1-28E2D0DA915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891166" y="5009178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cxnSp>
                    <p:nvCxnSpPr>
                      <p:cNvPr id="76" name="Straight Connector 75">
                        <a:extLst>
                          <a:ext uri="{FF2B5EF4-FFF2-40B4-BE49-F238E27FC236}">
                            <a16:creationId xmlns:a16="http://schemas.microsoft.com/office/drawing/2014/main" id="{156671F9-7C49-796A-E283-BE4F03A7340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068966" y="4834553"/>
                        <a:ext cx="0" cy="2743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</p:grp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8BD21D2-8C4E-4D7A-F862-9F2C581A65EA}"/>
                  </a:ext>
                </a:extLst>
              </p:cNvPr>
              <p:cNvGrpSpPr/>
              <p:nvPr/>
            </p:nvGrpSpPr>
            <p:grpSpPr>
              <a:xfrm>
                <a:off x="3205749" y="4008926"/>
                <a:ext cx="2462966" cy="1144749"/>
                <a:chOff x="3524315" y="2835244"/>
                <a:chExt cx="1938656" cy="901058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7F55EDB-A1AA-CE57-CA1A-1B31D87BF1EE}"/>
                    </a:ext>
                  </a:extLst>
                </p:cNvPr>
                <p:cNvGrpSpPr/>
                <p:nvPr/>
              </p:nvGrpSpPr>
              <p:grpSpPr>
                <a:xfrm>
                  <a:off x="3524315" y="2838779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37" name="Parallelogram 123">
                    <a:extLst>
                      <a:ext uri="{FF2B5EF4-FFF2-40B4-BE49-F238E27FC236}">
                        <a16:creationId xmlns:a16="http://schemas.microsoft.com/office/drawing/2014/main" id="{64148A78-2698-26F3-AB5C-DF273CA81745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8" name="Parallelogram 123">
                    <a:extLst>
                      <a:ext uri="{FF2B5EF4-FFF2-40B4-BE49-F238E27FC236}">
                        <a16:creationId xmlns:a16="http://schemas.microsoft.com/office/drawing/2014/main" id="{D6702C2D-F4E4-F328-7A52-4A7CB314DEB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9" name="Parallelogram 123">
                    <a:extLst>
                      <a:ext uri="{FF2B5EF4-FFF2-40B4-BE49-F238E27FC236}">
                        <a16:creationId xmlns:a16="http://schemas.microsoft.com/office/drawing/2014/main" id="{94F7FA42-9B52-DE1C-082C-2F39835D9A6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40" name="Parallelogram 123">
                    <a:extLst>
                      <a:ext uri="{FF2B5EF4-FFF2-40B4-BE49-F238E27FC236}">
                        <a16:creationId xmlns:a16="http://schemas.microsoft.com/office/drawing/2014/main" id="{3601A900-CF39-70BD-36D1-8D552C042F2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13FDEEC8-7033-F930-D978-B72333860952}"/>
                    </a:ext>
                  </a:extLst>
                </p:cNvPr>
                <p:cNvGrpSpPr/>
                <p:nvPr/>
              </p:nvGrpSpPr>
              <p:grpSpPr>
                <a:xfrm>
                  <a:off x="3819577" y="2839468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33" name="Parallelogram 123">
                    <a:extLst>
                      <a:ext uri="{FF2B5EF4-FFF2-40B4-BE49-F238E27FC236}">
                        <a16:creationId xmlns:a16="http://schemas.microsoft.com/office/drawing/2014/main" id="{8CECCFF0-D3F0-AB1D-B605-599FC8ABD0E8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4" name="Parallelogram 123">
                    <a:extLst>
                      <a:ext uri="{FF2B5EF4-FFF2-40B4-BE49-F238E27FC236}">
                        <a16:creationId xmlns:a16="http://schemas.microsoft.com/office/drawing/2014/main" id="{EC6A7D7B-AB33-4163-1297-C7958C5FB5AF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5" name="Parallelogram 123">
                    <a:extLst>
                      <a:ext uri="{FF2B5EF4-FFF2-40B4-BE49-F238E27FC236}">
                        <a16:creationId xmlns:a16="http://schemas.microsoft.com/office/drawing/2014/main" id="{91C6F280-A98D-A0A1-E0BF-BB3A676AE58E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6" name="Parallelogram 123">
                    <a:extLst>
                      <a:ext uri="{FF2B5EF4-FFF2-40B4-BE49-F238E27FC236}">
                        <a16:creationId xmlns:a16="http://schemas.microsoft.com/office/drawing/2014/main" id="{0EA8D47D-258E-76A2-F144-8015DBD04EF4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9D1D0F4-EF8C-ED76-22F4-81AEB78E457F}"/>
                    </a:ext>
                  </a:extLst>
                </p:cNvPr>
                <p:cNvGrpSpPr/>
                <p:nvPr/>
              </p:nvGrpSpPr>
              <p:grpSpPr>
                <a:xfrm>
                  <a:off x="4145460" y="2835244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29" name="Parallelogram 123">
                    <a:extLst>
                      <a:ext uri="{FF2B5EF4-FFF2-40B4-BE49-F238E27FC236}">
                        <a16:creationId xmlns:a16="http://schemas.microsoft.com/office/drawing/2014/main" id="{FBE15BC3-F060-35A1-F439-E9C5B4ACB93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0" name="Parallelogram 123">
                    <a:extLst>
                      <a:ext uri="{FF2B5EF4-FFF2-40B4-BE49-F238E27FC236}">
                        <a16:creationId xmlns:a16="http://schemas.microsoft.com/office/drawing/2014/main" id="{42F253A0-274D-F630-4AE7-C688A94F08F4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1" name="Parallelogram 123">
                    <a:extLst>
                      <a:ext uri="{FF2B5EF4-FFF2-40B4-BE49-F238E27FC236}">
                        <a16:creationId xmlns:a16="http://schemas.microsoft.com/office/drawing/2014/main" id="{CEB379A5-5B4C-3B0E-861E-DE651D24CD97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44157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32" name="Parallelogram 123">
                    <a:extLst>
                      <a:ext uri="{FF2B5EF4-FFF2-40B4-BE49-F238E27FC236}">
                        <a16:creationId xmlns:a16="http://schemas.microsoft.com/office/drawing/2014/main" id="{44ACC763-6549-5549-2F5C-9A481CCD67FB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28321F72-B324-BC85-0319-B71EFF61CF83}"/>
                    </a:ext>
                  </a:extLst>
                </p:cNvPr>
                <p:cNvGrpSpPr/>
                <p:nvPr/>
              </p:nvGrpSpPr>
              <p:grpSpPr>
                <a:xfrm>
                  <a:off x="4454939" y="2835408"/>
                  <a:ext cx="1008032" cy="896834"/>
                  <a:chOff x="2444527" y="6391190"/>
                  <a:chExt cx="777261" cy="691520"/>
                </a:xfrm>
              </p:grpSpPr>
              <p:sp>
                <p:nvSpPr>
                  <p:cNvPr id="25" name="Parallelogram 123">
                    <a:extLst>
                      <a:ext uri="{FF2B5EF4-FFF2-40B4-BE49-F238E27FC236}">
                        <a16:creationId xmlns:a16="http://schemas.microsoft.com/office/drawing/2014/main" id="{5EBEE730-91C7-DF95-791B-EDA128766A5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998659" y="6391190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6" name="Parallelogram 123">
                    <a:extLst>
                      <a:ext uri="{FF2B5EF4-FFF2-40B4-BE49-F238E27FC236}">
                        <a16:creationId xmlns:a16="http://schemas.microsoft.com/office/drawing/2014/main" id="{16E24EF8-3E67-E563-82D5-673BD8D6ABBA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831021" y="655591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7" name="Parallelogram 123">
                    <a:extLst>
                      <a:ext uri="{FF2B5EF4-FFF2-40B4-BE49-F238E27FC236}">
                        <a16:creationId xmlns:a16="http://schemas.microsoft.com/office/drawing/2014/main" id="{6A5EFD57-E253-232F-C15F-3600AA907750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655174" y="6734984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  <p:sp>
                <p:nvSpPr>
                  <p:cNvPr id="28" name="Parallelogram 123">
                    <a:extLst>
                      <a:ext uri="{FF2B5EF4-FFF2-40B4-BE49-F238E27FC236}">
                        <a16:creationId xmlns:a16="http://schemas.microsoft.com/office/drawing/2014/main" id="{2BBB8AF1-970E-C2EF-7A71-648DC0236D19}"/>
                      </a:ext>
                    </a:extLst>
                  </p:cNvPr>
                  <p:cNvSpPr/>
                  <p:nvPr/>
                </p:nvSpPr>
                <p:spPr>
                  <a:xfrm rot="608511">
                    <a:off x="2444527" y="6935737"/>
                    <a:ext cx="223129" cy="146973"/>
                  </a:xfrm>
                  <a:custGeom>
                    <a:avLst/>
                    <a:gdLst>
                      <a:gd name="connsiteX0" fmla="*/ 0 w 228232"/>
                      <a:gd name="connsiteY0" fmla="*/ 120507 h 120507"/>
                      <a:gd name="connsiteX1" fmla="*/ 91249 w 228232"/>
                      <a:gd name="connsiteY1" fmla="*/ 0 h 120507"/>
                      <a:gd name="connsiteX2" fmla="*/ 228232 w 228232"/>
                      <a:gd name="connsiteY2" fmla="*/ 0 h 120507"/>
                      <a:gd name="connsiteX3" fmla="*/ 136983 w 228232"/>
                      <a:gd name="connsiteY3" fmla="*/ 120507 h 120507"/>
                      <a:gd name="connsiteX4" fmla="*/ 0 w 228232"/>
                      <a:gd name="connsiteY4" fmla="*/ 120507 h 120507"/>
                      <a:gd name="connsiteX0" fmla="*/ 0 w 243630"/>
                      <a:gd name="connsiteY0" fmla="*/ 142614 h 142614"/>
                      <a:gd name="connsiteX1" fmla="*/ 91249 w 243630"/>
                      <a:gd name="connsiteY1" fmla="*/ 22107 h 142614"/>
                      <a:gd name="connsiteX2" fmla="*/ 243630 w 243630"/>
                      <a:gd name="connsiteY2" fmla="*/ 0 h 142614"/>
                      <a:gd name="connsiteX3" fmla="*/ 136983 w 243630"/>
                      <a:gd name="connsiteY3" fmla="*/ 142614 h 142614"/>
                      <a:gd name="connsiteX4" fmla="*/ 0 w 243630"/>
                      <a:gd name="connsiteY4" fmla="*/ 142614 h 142614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0145 w 256792"/>
                      <a:gd name="connsiteY3" fmla="*/ 142614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52941 w 256792"/>
                      <a:gd name="connsiteY3" fmla="*/ 158241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8539 w 256792"/>
                      <a:gd name="connsiteY3" fmla="*/ 15497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6534 w 256792"/>
                      <a:gd name="connsiteY3" fmla="*/ 143020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5471 w 256792"/>
                      <a:gd name="connsiteY3" fmla="*/ 159668 h 177222"/>
                      <a:gd name="connsiteX4" fmla="*/ 0 w 256792"/>
                      <a:gd name="connsiteY4" fmla="*/ 177222 h 177222"/>
                      <a:gd name="connsiteX0" fmla="*/ 0 w 256792"/>
                      <a:gd name="connsiteY0" fmla="*/ 177222 h 177222"/>
                      <a:gd name="connsiteX1" fmla="*/ 104411 w 256792"/>
                      <a:gd name="connsiteY1" fmla="*/ 22107 h 177222"/>
                      <a:gd name="connsiteX2" fmla="*/ 256792 w 256792"/>
                      <a:gd name="connsiteY2" fmla="*/ 0 h 177222"/>
                      <a:gd name="connsiteX3" fmla="*/ 147202 w 256792"/>
                      <a:gd name="connsiteY3" fmla="*/ 147005 h 177222"/>
                      <a:gd name="connsiteX4" fmla="*/ 0 w 256792"/>
                      <a:gd name="connsiteY4" fmla="*/ 177222 h 177222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47202 w 266661"/>
                      <a:gd name="connsiteY3" fmla="*/ 157110 h 187327"/>
                      <a:gd name="connsiteX4" fmla="*/ 0 w 266661"/>
                      <a:gd name="connsiteY4" fmla="*/ 187327 h 187327"/>
                      <a:gd name="connsiteX0" fmla="*/ 0 w 266661"/>
                      <a:gd name="connsiteY0" fmla="*/ 187327 h 187327"/>
                      <a:gd name="connsiteX1" fmla="*/ 104411 w 266661"/>
                      <a:gd name="connsiteY1" fmla="*/ 32212 h 187327"/>
                      <a:gd name="connsiteX2" fmla="*/ 266661 w 266661"/>
                      <a:gd name="connsiteY2" fmla="*/ 0 h 187327"/>
                      <a:gd name="connsiteX3" fmla="*/ 159076 w 266661"/>
                      <a:gd name="connsiteY3" fmla="*/ 158955 h 187327"/>
                      <a:gd name="connsiteX4" fmla="*/ 0 w 266661"/>
                      <a:gd name="connsiteY4" fmla="*/ 187327 h 187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661" h="187327">
                        <a:moveTo>
                          <a:pt x="0" y="187327"/>
                        </a:moveTo>
                        <a:lnTo>
                          <a:pt x="104411" y="32212"/>
                        </a:lnTo>
                        <a:lnTo>
                          <a:pt x="266661" y="0"/>
                        </a:lnTo>
                        <a:lnTo>
                          <a:pt x="159076" y="158955"/>
                        </a:lnTo>
                        <a:lnTo>
                          <a:pt x="0" y="187327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20000"/>
                      <a:lumOff val="80000"/>
                    </a:srgbClr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+mn-cs"/>
                    </a:endParaRPr>
                  </a:p>
                </p:txBody>
              </p:sp>
            </p:grp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D85E3C-2292-9CA1-871B-720FBADC7C3A}"/>
                  </a:ext>
                </a:extLst>
              </p:cNvPr>
              <p:cNvSpPr/>
              <p:nvPr/>
            </p:nvSpPr>
            <p:spPr>
              <a:xfrm>
                <a:off x="416994" y="4313357"/>
                <a:ext cx="2289191" cy="131720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7A8FDE9-0F48-2DBF-981B-737416B5CBC5}"/>
                  </a:ext>
                </a:extLst>
              </p:cNvPr>
              <p:cNvGrpSpPr/>
              <p:nvPr/>
            </p:nvGrpSpPr>
            <p:grpSpPr>
              <a:xfrm>
                <a:off x="416994" y="4019775"/>
                <a:ext cx="2289191" cy="1508415"/>
                <a:chOff x="1053260" y="2822902"/>
                <a:chExt cx="1988169" cy="150841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EFE6FCE9-25B3-B259-BC19-8BD60F9F37D6}"/>
                    </a:ext>
                  </a:extLst>
                </p:cNvPr>
                <p:cNvSpPr/>
                <p:nvPr/>
              </p:nvSpPr>
              <p:spPr>
                <a:xfrm rot="5400000">
                  <a:off x="1763347" y="2589824"/>
                  <a:ext cx="560100" cy="180131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Vault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Controller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DE2221D-E619-B39B-CC81-4B915A060594}"/>
                    </a:ext>
                  </a:extLst>
                </p:cNvPr>
                <p:cNvSpPr/>
                <p:nvPr/>
              </p:nvSpPr>
              <p:spPr>
                <a:xfrm rot="5400000">
                  <a:off x="1248188" y="3766797"/>
                  <a:ext cx="462580" cy="66645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PHY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E4B8DA4-73F6-23AC-7D37-B58D440C3035}"/>
                    </a:ext>
                  </a:extLst>
                </p:cNvPr>
                <p:cNvSpPr/>
                <p:nvPr/>
              </p:nvSpPr>
              <p:spPr>
                <a:xfrm>
                  <a:off x="1947963" y="3868225"/>
                  <a:ext cx="988989" cy="462581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16161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Arial" panose="020B0604020202020204" pitchFamily="34" charset="0"/>
                    </a:rPr>
                    <a:t>Processing-Near-Vault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25CA127-B522-9490-D11E-55ECDC18FD34}"/>
                    </a:ext>
                  </a:extLst>
                </p:cNvPr>
                <p:cNvSpPr/>
                <p:nvPr/>
              </p:nvSpPr>
              <p:spPr>
                <a:xfrm>
                  <a:off x="1053260" y="2822902"/>
                  <a:ext cx="1988169" cy="253792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DRAM Vault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C0D6C40-DFFD-B113-ED53-03458D28C2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0825" y="4228779"/>
                <a:ext cx="860576" cy="208862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70CF9C2-B37E-0934-0487-BAA32C8693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50745" y="3837207"/>
                <a:ext cx="682204" cy="19894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dash"/>
                <a:miter lim="800000"/>
              </a:ln>
              <a:effectLst/>
            </p:spPr>
          </p:cxn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246A472-210E-CEAC-295A-C13F92DC8622}"/>
              </a:ext>
            </a:extLst>
          </p:cNvPr>
          <p:cNvSpPr/>
          <p:nvPr/>
        </p:nvSpPr>
        <p:spPr>
          <a:xfrm>
            <a:off x="92148" y="1271437"/>
            <a:ext cx="898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  <a:cs typeface="Gill Sans MT"/>
              </a:rPr>
              <a:t>Two main approaches for Processing-in-Memory: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A861C42-B756-6464-B41B-453233FC275B}"/>
              </a:ext>
            </a:extLst>
          </p:cNvPr>
          <p:cNvGrpSpPr/>
          <p:nvPr/>
        </p:nvGrpSpPr>
        <p:grpSpPr>
          <a:xfrm>
            <a:off x="169011" y="1667303"/>
            <a:ext cx="9448800" cy="874934"/>
            <a:chOff x="568179" y="3421559"/>
            <a:chExt cx="8407213" cy="883480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691201B-09D1-ACFB-AE9A-44C6E956EC16}"/>
                </a:ext>
              </a:extLst>
            </p:cNvPr>
            <p:cNvSpPr txBox="1"/>
            <p:nvPr/>
          </p:nvSpPr>
          <p:spPr>
            <a:xfrm>
              <a:off x="568179" y="3421559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120920D-6FD2-C5BC-6413-DBE726B90E98}"/>
                </a:ext>
              </a:extLst>
            </p:cNvPr>
            <p:cNvSpPr txBox="1"/>
            <p:nvPr/>
          </p:nvSpPr>
          <p:spPr>
            <a:xfrm>
              <a:off x="974390" y="3528082"/>
              <a:ext cx="8001002" cy="77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Processing-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Near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E16161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-Memory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: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Design compute logic and memory separately (as today) and integrate logic closer to memory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3F8991A-89D3-1EAE-A333-DB22CA481894}"/>
              </a:ext>
            </a:extLst>
          </p:cNvPr>
          <p:cNvGrpSpPr/>
          <p:nvPr/>
        </p:nvGrpSpPr>
        <p:grpSpPr>
          <a:xfrm>
            <a:off x="169011" y="2529949"/>
            <a:ext cx="9144000" cy="848609"/>
            <a:chOff x="406767" y="3421560"/>
            <a:chExt cx="8475011" cy="856896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6D8A42F-A19F-FC2C-2748-55631161CD29}"/>
                </a:ext>
              </a:extLst>
            </p:cNvPr>
            <p:cNvSpPr txBox="1"/>
            <p:nvPr/>
          </p:nvSpPr>
          <p:spPr>
            <a:xfrm>
              <a:off x="406767" y="3421560"/>
              <a:ext cx="474011" cy="71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2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E987BB1-B568-485D-558D-86BC9451A2BF}"/>
                </a:ext>
              </a:extLst>
            </p:cNvPr>
            <p:cNvSpPr txBox="1"/>
            <p:nvPr/>
          </p:nvSpPr>
          <p:spPr>
            <a:xfrm>
              <a:off x="880776" y="3501501"/>
              <a:ext cx="8001002" cy="77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Processing-</a:t>
              </a:r>
              <a:r>
                <a:rPr kumimoji="0" lang="en-US" sz="2200" b="1" i="0" u="sng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Using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-Memory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: Use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analog operational principles of </a:t>
              </a:r>
              <a:b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</a:b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memory circuitry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Gill Sans MT"/>
                </a:rPr>
                <a:t> to perform computation (no compute logic)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48AD135-6F6C-B89D-25B0-F05E0413A8CB}"/>
              </a:ext>
            </a:extLst>
          </p:cNvPr>
          <p:cNvGrpSpPr/>
          <p:nvPr/>
        </p:nvGrpSpPr>
        <p:grpSpPr>
          <a:xfrm>
            <a:off x="6474270" y="3990552"/>
            <a:ext cx="2310105" cy="2244814"/>
            <a:chOff x="6505615" y="3874932"/>
            <a:chExt cx="2310105" cy="224481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CA545588-4C02-7CBA-AD69-83B70DC72DFA}"/>
                </a:ext>
              </a:extLst>
            </p:cNvPr>
            <p:cNvSpPr txBox="1"/>
            <p:nvPr/>
          </p:nvSpPr>
          <p:spPr>
            <a:xfrm>
              <a:off x="7136275" y="3874932"/>
              <a:ext cx="1679445" cy="43088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Processing-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694C93"/>
                  </a:solidFill>
                  <a:effectLst/>
                  <a:uLnTx/>
                  <a:uFillTx/>
                  <a:latin typeface="Avenir Next" panose="020B05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Using-DRAM</a:t>
              </a: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FF44942-01EF-027A-084E-4AE7906FD9C1}"/>
                </a:ext>
              </a:extLst>
            </p:cNvPr>
            <p:cNvGrpSpPr/>
            <p:nvPr/>
          </p:nvGrpSpPr>
          <p:grpSpPr>
            <a:xfrm>
              <a:off x="6505615" y="4269171"/>
              <a:ext cx="2072910" cy="1850575"/>
              <a:chOff x="6505615" y="4269171"/>
              <a:chExt cx="2072910" cy="1850575"/>
            </a:xfrm>
          </p:grpSpPr>
          <p:sp>
            <p:nvSpPr>
              <p:cNvPr id="153" name="Trapezoid 152">
                <a:extLst>
                  <a:ext uri="{FF2B5EF4-FFF2-40B4-BE49-F238E27FC236}">
                    <a16:creationId xmlns:a16="http://schemas.microsoft.com/office/drawing/2014/main" id="{33DF1A2A-722C-9A7D-E444-E776E9E2AC7B}"/>
                  </a:ext>
                </a:extLst>
              </p:cNvPr>
              <p:cNvSpPr/>
              <p:nvPr/>
            </p:nvSpPr>
            <p:spPr>
              <a:xfrm rot="16200000">
                <a:off x="5839693" y="4935093"/>
                <a:ext cx="1581693" cy="249849"/>
              </a:xfrm>
              <a:prstGeom prst="trapezoid">
                <a:avLst>
                  <a:gd name="adj" fmla="val 82574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" panose="020B0503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7EA2218-B401-C869-13CE-99CEB1CF53BC}"/>
                  </a:ext>
                </a:extLst>
              </p:cNvPr>
              <p:cNvCxnSpPr>
                <a:cxnSpLocks/>
                <a:endCxn id="167" idx="0"/>
              </p:cNvCxnSpPr>
              <p:nvPr/>
            </p:nvCxnSpPr>
            <p:spPr>
              <a:xfrm>
                <a:off x="6936106" y="4634507"/>
                <a:ext cx="1333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A3B5543-34C8-1456-07F0-EA99DEC4990D}"/>
                  </a:ext>
                </a:extLst>
              </p:cNvPr>
              <p:cNvCxnSpPr>
                <a:cxnSpLocks/>
                <a:endCxn id="200" idx="0"/>
              </p:cNvCxnSpPr>
              <p:nvPr/>
            </p:nvCxnSpPr>
            <p:spPr>
              <a:xfrm>
                <a:off x="6936106" y="5514107"/>
                <a:ext cx="1333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F487461-57BE-B43D-2768-BA31AB15AA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6106" y="4516136"/>
                <a:ext cx="0" cy="11153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5FBF352-A54E-F034-993F-362B41AAABC1}"/>
                  </a:ext>
                </a:extLst>
              </p:cNvPr>
              <p:cNvCxnSpPr>
                <a:cxnSpLocks/>
                <a:stCxn id="153" idx="2"/>
              </p:cNvCxnSpPr>
              <p:nvPr/>
            </p:nvCxnSpPr>
            <p:spPr>
              <a:xfrm>
                <a:off x="6755464" y="5060017"/>
                <a:ext cx="16537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0231C7BD-7972-6953-937C-8B49A2B39B21}"/>
                  </a:ext>
                </a:extLst>
              </p:cNvPr>
              <p:cNvGrpSpPr/>
              <p:nvPr/>
            </p:nvGrpSpPr>
            <p:grpSpPr>
              <a:xfrm>
                <a:off x="7069492" y="4319864"/>
                <a:ext cx="1509033" cy="1799882"/>
                <a:chOff x="7069492" y="4319864"/>
                <a:chExt cx="1509033" cy="1799882"/>
              </a:xfrm>
            </p:grpSpPr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EAAC9EE5-1E0D-17C7-B721-1C364D2EC821}"/>
                    </a:ext>
                  </a:extLst>
                </p:cNvPr>
                <p:cNvGrpSpPr/>
                <p:nvPr/>
              </p:nvGrpSpPr>
              <p:grpSpPr>
                <a:xfrm>
                  <a:off x="7069492" y="5200300"/>
                  <a:ext cx="1509033" cy="919446"/>
                  <a:chOff x="4697310" y="1380763"/>
                  <a:chExt cx="1347890" cy="796381"/>
                </a:xfrm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391BBB7C-B515-323E-6632-96F43ADB5DF8}"/>
                      </a:ext>
                    </a:extLst>
                  </p:cNvPr>
                  <p:cNvGrpSpPr/>
                  <p:nvPr/>
                </p:nvGrpSpPr>
                <p:grpSpPr>
                  <a:xfrm>
                    <a:off x="4961468" y="1380763"/>
                    <a:ext cx="1083732" cy="796381"/>
                    <a:chOff x="4961468" y="1380763"/>
                    <a:chExt cx="1083732" cy="796381"/>
                  </a:xfrm>
                </p:grpSpPr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FDF51636-E86B-63C9-D94B-0090FB49B0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61468" y="1380763"/>
                      <a:ext cx="1083732" cy="5930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05" name="Group 204">
                      <a:extLst>
                        <a:ext uri="{FF2B5EF4-FFF2-40B4-BE49-F238E27FC236}">
                          <a16:creationId xmlns:a16="http://schemas.microsoft.com/office/drawing/2014/main" id="{04DA0B64-7A3A-9D42-D65B-E67F444E9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94689" y="1414865"/>
                      <a:ext cx="996193" cy="762279"/>
                      <a:chOff x="4994689" y="1414865"/>
                      <a:chExt cx="996193" cy="762279"/>
                    </a:xfrm>
                  </p:grpSpPr>
                  <p:cxnSp>
                    <p:nvCxnSpPr>
                      <p:cNvPr id="206" name="Straight Connector 205">
                        <a:extLst>
                          <a:ext uri="{FF2B5EF4-FFF2-40B4-BE49-F238E27FC236}">
                            <a16:creationId xmlns:a16="http://schemas.microsoft.com/office/drawing/2014/main" id="{88D21BA5-C538-F9DB-C920-42AA337CA408}"/>
                          </a:ext>
                        </a:extLst>
                      </p:cNvPr>
                      <p:cNvCxnSpPr>
                        <a:cxnSpLocks/>
                        <a:stCxn id="217" idx="2"/>
                        <a:endCxn id="221" idx="6"/>
                      </p:cNvCxnSpPr>
                      <p:nvPr/>
                    </p:nvCxnSpPr>
                    <p:spPr>
                      <a:xfrm flipV="1">
                        <a:off x="4995336" y="1676639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7" name="Straight Connector 206">
                        <a:extLst>
                          <a:ext uri="{FF2B5EF4-FFF2-40B4-BE49-F238E27FC236}">
                            <a16:creationId xmlns:a16="http://schemas.microsoft.com/office/drawing/2014/main" id="{C84734EF-EA9B-81B9-466F-E77E17701993}"/>
                          </a:ext>
                        </a:extLst>
                      </p:cNvPr>
                      <p:cNvCxnSpPr>
                        <a:cxnSpLocks/>
                        <a:stCxn id="218" idx="2"/>
                        <a:endCxn id="222" idx="6"/>
                      </p:cNvCxnSpPr>
                      <p:nvPr/>
                    </p:nvCxnSpPr>
                    <p:spPr>
                      <a:xfrm flipV="1">
                        <a:off x="4995335" y="1856558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Straight Connector 207">
                        <a:extLst>
                          <a:ext uri="{FF2B5EF4-FFF2-40B4-BE49-F238E27FC236}">
                            <a16:creationId xmlns:a16="http://schemas.microsoft.com/office/drawing/2014/main" id="{2B6B5A4C-E452-2DB6-7D01-CE5495E427E3}"/>
                          </a:ext>
                        </a:extLst>
                      </p:cNvPr>
                      <p:cNvCxnSpPr>
                        <a:cxnSpLocks/>
                        <a:stCxn id="219" idx="2"/>
                        <a:endCxn id="223" idx="6"/>
                      </p:cNvCxnSpPr>
                      <p:nvPr/>
                    </p:nvCxnSpPr>
                    <p:spPr>
                      <a:xfrm flipV="1">
                        <a:off x="4994689" y="1496974"/>
                        <a:ext cx="995546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09" name="Group 208">
                        <a:extLst>
                          <a:ext uri="{FF2B5EF4-FFF2-40B4-BE49-F238E27FC236}">
                            <a16:creationId xmlns:a16="http://schemas.microsoft.com/office/drawing/2014/main" id="{969EFD6A-4718-A89C-64E9-93CD22238F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04995" y="1424282"/>
                        <a:ext cx="146030" cy="752862"/>
                        <a:chOff x="5204995" y="1424282"/>
                        <a:chExt cx="146030" cy="752862"/>
                      </a:xfrm>
                    </p:grpSpPr>
                    <p:cxnSp>
                      <p:nvCxnSpPr>
                        <p:cNvPr id="228" name="Straight Connector 227">
                          <a:extLst>
                            <a:ext uri="{FF2B5EF4-FFF2-40B4-BE49-F238E27FC236}">
                              <a16:creationId xmlns:a16="http://schemas.microsoft.com/office/drawing/2014/main" id="{31838316-2D43-945B-3A20-93A9C4CD132A}"/>
                            </a:ext>
                          </a:extLst>
                        </p:cNvPr>
                        <p:cNvCxnSpPr>
                          <a:cxnSpLocks/>
                          <a:stCxn id="231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286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9" name="Oval 228">
                          <a:extLst>
                            <a:ext uri="{FF2B5EF4-FFF2-40B4-BE49-F238E27FC236}">
                              <a16:creationId xmlns:a16="http://schemas.microsoft.com/office/drawing/2014/main" id="{CED4FA0A-9D9C-83B4-8F81-F2E7FB6FD6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0" name="Oval 229">
                          <a:extLst>
                            <a:ext uri="{FF2B5EF4-FFF2-40B4-BE49-F238E27FC236}">
                              <a16:creationId xmlns:a16="http://schemas.microsoft.com/office/drawing/2014/main" id="{D4C45ABF-DC25-A4C0-4D76-33380F79A5E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31" name="Oval 230">
                          <a:extLst>
                            <a:ext uri="{FF2B5EF4-FFF2-40B4-BE49-F238E27FC236}">
                              <a16:creationId xmlns:a16="http://schemas.microsoft.com/office/drawing/2014/main" id="{8D5A55F7-926F-F40E-FC2D-AA0790808A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10" name="Group 209">
                        <a:extLst>
                          <a:ext uri="{FF2B5EF4-FFF2-40B4-BE49-F238E27FC236}">
                            <a16:creationId xmlns:a16="http://schemas.microsoft.com/office/drawing/2014/main" id="{2240EB8B-5B86-1D61-0A70-7FBFD77A07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19036" y="1419988"/>
                        <a:ext cx="146030" cy="757156"/>
                        <a:chOff x="5204995" y="1424282"/>
                        <a:chExt cx="146030" cy="757156"/>
                      </a:xfrm>
                    </p:grpSpPr>
                    <p:cxnSp>
                      <p:nvCxnSpPr>
                        <p:cNvPr id="224" name="Straight Connector 223">
                          <a:extLst>
                            <a:ext uri="{FF2B5EF4-FFF2-40B4-BE49-F238E27FC236}">
                              <a16:creationId xmlns:a16="http://schemas.microsoft.com/office/drawing/2014/main" id="{66C4C24C-9A57-262C-0016-04952F52AD66}"/>
                            </a:ext>
                          </a:extLst>
                        </p:cNvPr>
                        <p:cNvCxnSpPr>
                          <a:cxnSpLocks/>
                          <a:stCxn id="227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7156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5" name="Oval 224">
                          <a:extLst>
                            <a:ext uri="{FF2B5EF4-FFF2-40B4-BE49-F238E27FC236}">
                              <a16:creationId xmlns:a16="http://schemas.microsoft.com/office/drawing/2014/main" id="{38DE10E1-DD0A-26A8-932D-6C8603ABE3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6" name="Oval 225">
                          <a:extLst>
                            <a:ext uri="{FF2B5EF4-FFF2-40B4-BE49-F238E27FC236}">
                              <a16:creationId xmlns:a16="http://schemas.microsoft.com/office/drawing/2014/main" id="{8BBA384A-FD4C-4165-2130-5ABFF15875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7" name="Oval 226">
                          <a:extLst>
                            <a:ext uri="{FF2B5EF4-FFF2-40B4-BE49-F238E27FC236}">
                              <a16:creationId xmlns:a16="http://schemas.microsoft.com/office/drawing/2014/main" id="{59C42B11-9842-E329-11E3-96DA5F8289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1" name="Oval 210">
                        <a:extLst>
                          <a:ext uri="{FF2B5EF4-FFF2-40B4-BE49-F238E27FC236}">
                            <a16:creationId xmlns:a16="http://schemas.microsoft.com/office/drawing/2014/main" id="{92EDE11A-28DD-F3B4-4C7D-A61ACC247F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3076" y="1599653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Arial" panose="020B0604020202020204" pitchFamily="34" charset="0"/>
                          </a:rPr>
                          <a:t>…</a:t>
                        </a:r>
                      </a:p>
                    </p:txBody>
                  </p:sp>
                  <p:grpSp>
                    <p:nvGrpSpPr>
                      <p:cNvPr id="212" name="Group 211">
                        <a:extLst>
                          <a:ext uri="{FF2B5EF4-FFF2-40B4-BE49-F238E27FC236}">
                            <a16:creationId xmlns:a16="http://schemas.microsoft.com/office/drawing/2014/main" id="{E831BA7D-97A9-48F1-40DC-9477D6B01EB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844852" y="1424282"/>
                        <a:ext cx="146030" cy="752862"/>
                        <a:chOff x="5204995" y="1424282"/>
                        <a:chExt cx="146030" cy="752862"/>
                      </a:xfrm>
                    </p:grpSpPr>
                    <p:cxnSp>
                      <p:nvCxnSpPr>
                        <p:cNvPr id="220" name="Straight Connector 219">
                          <a:extLst>
                            <a:ext uri="{FF2B5EF4-FFF2-40B4-BE49-F238E27FC236}">
                              <a16:creationId xmlns:a16="http://schemas.microsoft.com/office/drawing/2014/main" id="{A26064B1-CE0C-A884-304A-FEBA8CC87173}"/>
                            </a:ext>
                          </a:extLst>
                        </p:cNvPr>
                        <p:cNvCxnSpPr>
                          <a:cxnSpLocks/>
                          <a:stCxn id="223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5286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21" name="Oval 220">
                          <a:extLst>
                            <a:ext uri="{FF2B5EF4-FFF2-40B4-BE49-F238E27FC236}">
                              <a16:creationId xmlns:a16="http://schemas.microsoft.com/office/drawing/2014/main" id="{DA27A7F8-A7A3-94B6-CB12-6B086E5A7FD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2" name="Oval 221">
                          <a:extLst>
                            <a:ext uri="{FF2B5EF4-FFF2-40B4-BE49-F238E27FC236}">
                              <a16:creationId xmlns:a16="http://schemas.microsoft.com/office/drawing/2014/main" id="{FB447ED3-29DE-FD26-DB3A-49BB85A8C4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23" name="Oval 222">
                          <a:extLst>
                            <a:ext uri="{FF2B5EF4-FFF2-40B4-BE49-F238E27FC236}">
                              <a16:creationId xmlns:a16="http://schemas.microsoft.com/office/drawing/2014/main" id="{8F459794-632D-5DAF-6F00-23BC2C1BB7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13" name="Group 212">
                        <a:extLst>
                          <a:ext uri="{FF2B5EF4-FFF2-40B4-BE49-F238E27FC236}">
                            <a16:creationId xmlns:a16="http://schemas.microsoft.com/office/drawing/2014/main" id="{7FB7E9E9-607E-65BE-9948-9AF84AF833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94689" y="1429152"/>
                        <a:ext cx="146030" cy="747992"/>
                        <a:chOff x="5204995" y="1424282"/>
                        <a:chExt cx="146030" cy="747992"/>
                      </a:xfrm>
                    </p:grpSpPr>
                    <p:cxnSp>
                      <p:nvCxnSpPr>
                        <p:cNvPr id="216" name="Straight Connector 215">
                          <a:extLst>
                            <a:ext uri="{FF2B5EF4-FFF2-40B4-BE49-F238E27FC236}">
                              <a16:creationId xmlns:a16="http://schemas.microsoft.com/office/drawing/2014/main" id="{C0362FED-F863-B353-DD65-C08218F67039}"/>
                            </a:ext>
                          </a:extLst>
                        </p:cNvPr>
                        <p:cNvCxnSpPr>
                          <a:cxnSpLocks/>
                          <a:stCxn id="219" idx="0"/>
                        </p:cNvCxnSpPr>
                        <p:nvPr/>
                      </p:nvCxnSpPr>
                      <p:spPr>
                        <a:xfrm>
                          <a:off x="5277687" y="1424282"/>
                          <a:ext cx="0" cy="747992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17" name="Oval 216">
                          <a:extLst>
                            <a:ext uri="{FF2B5EF4-FFF2-40B4-BE49-F238E27FC236}">
                              <a16:creationId xmlns:a16="http://schemas.microsoft.com/office/drawing/2014/main" id="{79BE26BA-E630-9303-331D-2A373A8285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2" y="1603947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8" name="Oval 217">
                          <a:extLst>
                            <a:ext uri="{FF2B5EF4-FFF2-40B4-BE49-F238E27FC236}">
                              <a16:creationId xmlns:a16="http://schemas.microsoft.com/office/drawing/2014/main" id="{0E1A1183-BC46-50BE-F976-7CBDF5D1A0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5641" y="1783866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9" name="Oval 218">
                          <a:extLst>
                            <a:ext uri="{FF2B5EF4-FFF2-40B4-BE49-F238E27FC236}">
                              <a16:creationId xmlns:a16="http://schemas.microsoft.com/office/drawing/2014/main" id="{6D197176-A524-E762-6297-9ADD6F2845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4995" y="1424282"/>
                          <a:ext cx="145383" cy="145383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4" name="Oval 213">
                        <a:extLst>
                          <a:ext uri="{FF2B5EF4-FFF2-40B4-BE49-F238E27FC236}">
                            <a16:creationId xmlns:a16="http://schemas.microsoft.com/office/drawing/2014/main" id="{CCD4E9E0-0759-7A57-5155-F0C60E0FC5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6464" y="1414865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215" name="Oval 214">
                        <a:extLst>
                          <a:ext uri="{FF2B5EF4-FFF2-40B4-BE49-F238E27FC236}">
                            <a16:creationId xmlns:a16="http://schemas.microsoft.com/office/drawing/2014/main" id="{E4CCC99E-F9E8-01D1-D52B-5A44F09EB6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30166" y="1787487"/>
                        <a:ext cx="145383" cy="14538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200" name="Trapezoid 199">
                    <a:extLst>
                      <a:ext uri="{FF2B5EF4-FFF2-40B4-BE49-F238E27FC236}">
                        <a16:creationId xmlns:a16="http://schemas.microsoft.com/office/drawing/2014/main" id="{C3269B1D-665A-B842-355A-91A6C313D35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534878" y="1580684"/>
                    <a:ext cx="487028" cy="162163"/>
                  </a:xfrm>
                  <a:prstGeom prst="trapezoid">
                    <a:avLst>
                      <a:gd name="adj" fmla="val 34124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86AF9430-0567-6A8F-8492-68B10A1B6039}"/>
                      </a:ext>
                    </a:extLst>
                  </p:cNvPr>
                  <p:cNvSpPr/>
                  <p:nvPr/>
                </p:nvSpPr>
                <p:spPr>
                  <a:xfrm>
                    <a:off x="4961468" y="1974809"/>
                    <a:ext cx="1083732" cy="111866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venir Next" panose="020B0503020202020204" pitchFamily="34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02" name="Straight Connector 201">
                    <a:extLst>
                      <a:ext uri="{FF2B5EF4-FFF2-40B4-BE49-F238E27FC236}">
                        <a16:creationId xmlns:a16="http://schemas.microsoft.com/office/drawing/2014/main" id="{8B46416B-2148-BED3-4AE2-10AD47CA44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2605" y="1560248"/>
                    <a:ext cx="10886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>
                    <a:extLst>
                      <a:ext uri="{FF2B5EF4-FFF2-40B4-BE49-F238E27FC236}">
                        <a16:creationId xmlns:a16="http://schemas.microsoft.com/office/drawing/2014/main" id="{304589A4-11B1-FD4F-B3EF-BFDB60A67E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52605" y="1763683"/>
                    <a:ext cx="108863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A20A4F1A-CA51-73D8-0445-0C5E5C507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97996" y="6017421"/>
                  <a:ext cx="0" cy="1023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855096CD-27BA-D817-D7C7-BDFB9506589E}"/>
                    </a:ext>
                  </a:extLst>
                </p:cNvPr>
                <p:cNvGrpSpPr/>
                <p:nvPr/>
              </p:nvGrpSpPr>
              <p:grpSpPr>
                <a:xfrm>
                  <a:off x="7069492" y="4319864"/>
                  <a:ext cx="1509033" cy="880436"/>
                  <a:chOff x="7069492" y="4319864"/>
                  <a:chExt cx="1509033" cy="880436"/>
                </a:xfrm>
              </p:grpSpPr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8A44072D-085B-74B7-F667-955F6A79FF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95254" y="5134860"/>
                    <a:ext cx="0" cy="6544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18F74EB-D3EB-D0ED-1D0D-81DBAC8EE43E}"/>
                      </a:ext>
                    </a:extLst>
                  </p:cNvPr>
                  <p:cNvGrpSpPr/>
                  <p:nvPr/>
                </p:nvGrpSpPr>
                <p:grpSpPr>
                  <a:xfrm>
                    <a:off x="7069492" y="4319864"/>
                    <a:ext cx="1509033" cy="880436"/>
                    <a:chOff x="7069492" y="4319864"/>
                    <a:chExt cx="1509033" cy="880436"/>
                  </a:xfrm>
                </p:grpSpPr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77C9E622-3511-E27C-FB81-A0AD36F51F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9492" y="4319864"/>
                      <a:ext cx="1509033" cy="880436"/>
                      <a:chOff x="4697310" y="1380763"/>
                      <a:chExt cx="1347890" cy="762593"/>
                    </a:xfrm>
                  </p:grpSpPr>
                  <p:grpSp>
                    <p:nvGrpSpPr>
                      <p:cNvPr id="166" name="Group 165">
                        <a:extLst>
                          <a:ext uri="{FF2B5EF4-FFF2-40B4-BE49-F238E27FC236}">
                            <a16:creationId xmlns:a16="http://schemas.microsoft.com/office/drawing/2014/main" id="{EF8DF4BF-81AD-D8DC-A317-686DBE54361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61468" y="1380763"/>
                        <a:ext cx="1083732" cy="762593"/>
                        <a:chOff x="4961468" y="1380763"/>
                        <a:chExt cx="1083732" cy="762593"/>
                      </a:xfrm>
                    </p:grpSpPr>
                    <p:sp>
                      <p:nvSpPr>
                        <p:cNvPr id="171" name="Rectangle 170">
                          <a:extLst>
                            <a:ext uri="{FF2B5EF4-FFF2-40B4-BE49-F238E27FC236}">
                              <a16:creationId xmlns:a16="http://schemas.microsoft.com/office/drawing/2014/main" id="{573C131C-D1CC-4A1A-2272-EEB48D69EB4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61468" y="1380763"/>
                          <a:ext cx="1083732" cy="593087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venir Next" panose="020B0503020202020204" pitchFamily="34" charset="0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72" name="Group 171">
                          <a:extLst>
                            <a:ext uri="{FF2B5EF4-FFF2-40B4-BE49-F238E27FC236}">
                              <a16:creationId xmlns:a16="http://schemas.microsoft.com/office/drawing/2014/main" id="{41B6E082-21CE-1ADE-276E-9951D041E2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94689" y="1414865"/>
                          <a:ext cx="996193" cy="728491"/>
                          <a:chOff x="4994689" y="1414865"/>
                          <a:chExt cx="996193" cy="728491"/>
                        </a:xfrm>
                      </p:grpSpPr>
                      <p:cxnSp>
                        <p:nvCxnSpPr>
                          <p:cNvPr id="173" name="Straight Connector 172">
                            <a:extLst>
                              <a:ext uri="{FF2B5EF4-FFF2-40B4-BE49-F238E27FC236}">
                                <a16:creationId xmlns:a16="http://schemas.microsoft.com/office/drawing/2014/main" id="{EEBC9874-96BA-2329-8D38-342B5405A4DB}"/>
                              </a:ext>
                            </a:extLst>
                          </p:cNvPr>
                          <p:cNvCxnSpPr>
                            <a:cxnSpLocks/>
                            <a:stCxn id="184" idx="2"/>
                            <a:endCxn id="188" idx="6"/>
                          </p:cNvCxnSpPr>
                          <p:nvPr/>
                        </p:nvCxnSpPr>
                        <p:spPr>
                          <a:xfrm flipV="1">
                            <a:off x="4995336" y="1676639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4" name="Straight Connector 173">
                            <a:extLst>
                              <a:ext uri="{FF2B5EF4-FFF2-40B4-BE49-F238E27FC236}">
                                <a16:creationId xmlns:a16="http://schemas.microsoft.com/office/drawing/2014/main" id="{BB623F7D-3796-E2E5-4CDA-4FF442D280F4}"/>
                              </a:ext>
                            </a:extLst>
                          </p:cNvPr>
                          <p:cNvCxnSpPr>
                            <a:cxnSpLocks/>
                            <a:stCxn id="185" idx="2"/>
                            <a:endCxn id="189" idx="6"/>
                          </p:cNvCxnSpPr>
                          <p:nvPr/>
                        </p:nvCxnSpPr>
                        <p:spPr>
                          <a:xfrm flipV="1">
                            <a:off x="4995335" y="1856558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75" name="Straight Connector 174">
                            <a:extLst>
                              <a:ext uri="{FF2B5EF4-FFF2-40B4-BE49-F238E27FC236}">
                                <a16:creationId xmlns:a16="http://schemas.microsoft.com/office/drawing/2014/main" id="{C27549A3-A0CE-F0B7-A5C7-29BA8DD03DA7}"/>
                              </a:ext>
                            </a:extLst>
                          </p:cNvPr>
                          <p:cNvCxnSpPr>
                            <a:cxnSpLocks/>
                            <a:stCxn id="186" idx="2"/>
                            <a:endCxn id="190" idx="6"/>
                          </p:cNvCxnSpPr>
                          <p:nvPr/>
                        </p:nvCxnSpPr>
                        <p:spPr>
                          <a:xfrm flipV="1">
                            <a:off x="4994689" y="1496974"/>
                            <a:ext cx="99554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176" name="Group 175">
                            <a:extLst>
                              <a:ext uri="{FF2B5EF4-FFF2-40B4-BE49-F238E27FC236}">
                                <a16:creationId xmlns:a16="http://schemas.microsoft.com/office/drawing/2014/main" id="{E929ED2B-AE9C-757B-ED6E-6B0F1084FE3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204995" y="1424282"/>
                            <a:ext cx="146030" cy="719074"/>
                            <a:chOff x="5204995" y="1424282"/>
                            <a:chExt cx="146030" cy="719074"/>
                          </a:xfrm>
                        </p:grpSpPr>
                        <p:cxnSp>
                          <p:nvCxnSpPr>
                            <p:cNvPr id="195" name="Straight Connector 194">
                              <a:extLst>
                                <a:ext uri="{FF2B5EF4-FFF2-40B4-BE49-F238E27FC236}">
                                  <a16:creationId xmlns:a16="http://schemas.microsoft.com/office/drawing/2014/main" id="{2E2758CD-09E0-4990-A7FC-053C13C2D738}"/>
                                </a:ext>
                              </a:extLst>
                            </p:cNvPr>
                            <p:cNvCxnSpPr>
                              <a:cxnSpLocks/>
                              <a:stCxn id="198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19074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96" name="Oval 195">
                              <a:extLst>
                                <a:ext uri="{FF2B5EF4-FFF2-40B4-BE49-F238E27FC236}">
                                  <a16:creationId xmlns:a16="http://schemas.microsoft.com/office/drawing/2014/main" id="{F36A98A0-52C1-C696-D87D-55BE2B1F499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7" name="Oval 196">
                              <a:extLst>
                                <a:ext uri="{FF2B5EF4-FFF2-40B4-BE49-F238E27FC236}">
                                  <a16:creationId xmlns:a16="http://schemas.microsoft.com/office/drawing/2014/main" id="{D59026F8-577C-0C6A-D6D5-0D11B6E643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8" name="Oval 197">
                              <a:extLst>
                                <a:ext uri="{FF2B5EF4-FFF2-40B4-BE49-F238E27FC236}">
                                  <a16:creationId xmlns:a16="http://schemas.microsoft.com/office/drawing/2014/main" id="{967A8A82-4FE3-5455-C91D-B3AB3686B6F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77" name="Group 176">
                            <a:extLst>
                              <a:ext uri="{FF2B5EF4-FFF2-40B4-BE49-F238E27FC236}">
                                <a16:creationId xmlns:a16="http://schemas.microsoft.com/office/drawing/2014/main" id="{F569E83D-2140-FC9C-C1EA-50C8C94E162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19036" y="1419988"/>
                            <a:ext cx="146030" cy="723368"/>
                            <a:chOff x="5204995" y="1424282"/>
                            <a:chExt cx="146030" cy="723368"/>
                          </a:xfrm>
                        </p:grpSpPr>
                        <p:cxnSp>
                          <p:nvCxnSpPr>
                            <p:cNvPr id="191" name="Straight Connector 190">
                              <a:extLst>
                                <a:ext uri="{FF2B5EF4-FFF2-40B4-BE49-F238E27FC236}">
                                  <a16:creationId xmlns:a16="http://schemas.microsoft.com/office/drawing/2014/main" id="{336B1E6A-4429-75C0-0AF0-D802C40D245A}"/>
                                </a:ext>
                              </a:extLst>
                            </p:cNvPr>
                            <p:cNvCxnSpPr>
                              <a:cxnSpLocks/>
                              <a:stCxn id="194" idx="0"/>
                              <a:endCxn id="204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23368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92" name="Oval 191">
                              <a:extLst>
                                <a:ext uri="{FF2B5EF4-FFF2-40B4-BE49-F238E27FC236}">
                                  <a16:creationId xmlns:a16="http://schemas.microsoft.com/office/drawing/2014/main" id="{C18B25D3-8BC7-8AEE-394C-F900ABEF87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3" name="Oval 192">
                              <a:extLst>
                                <a:ext uri="{FF2B5EF4-FFF2-40B4-BE49-F238E27FC236}">
                                  <a16:creationId xmlns:a16="http://schemas.microsoft.com/office/drawing/2014/main" id="{D5818DDC-4F97-D8D8-3C57-38B06E44CD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4" name="Oval 193">
                              <a:extLst>
                                <a:ext uri="{FF2B5EF4-FFF2-40B4-BE49-F238E27FC236}">
                                  <a16:creationId xmlns:a16="http://schemas.microsoft.com/office/drawing/2014/main" id="{C59C739D-D67B-1BF1-1C8F-8F2B944A1FB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78" name="Oval 177">
                            <a:extLst>
                              <a:ext uri="{FF2B5EF4-FFF2-40B4-BE49-F238E27FC236}">
                                <a16:creationId xmlns:a16="http://schemas.microsoft.com/office/drawing/2014/main" id="{FF2870C9-C744-7314-2A21-2084682AE8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3076" y="1599653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Arial" panose="020B0604020202020204" pitchFamily="34" charset="0"/>
                              </a:rPr>
                              <a:t>…</a:t>
                            </a:r>
                          </a:p>
                        </p:txBody>
                      </p:sp>
                      <p:grpSp>
                        <p:nvGrpSpPr>
                          <p:cNvPr id="179" name="Group 178">
                            <a:extLst>
                              <a:ext uri="{FF2B5EF4-FFF2-40B4-BE49-F238E27FC236}">
                                <a16:creationId xmlns:a16="http://schemas.microsoft.com/office/drawing/2014/main" id="{A9C060B1-03A0-EB93-483B-10183B5499F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44852" y="1424282"/>
                            <a:ext cx="146030" cy="719074"/>
                            <a:chOff x="5204995" y="1424282"/>
                            <a:chExt cx="146030" cy="719074"/>
                          </a:xfrm>
                        </p:grpSpPr>
                        <p:cxnSp>
                          <p:nvCxnSpPr>
                            <p:cNvPr id="187" name="Straight Connector 186">
                              <a:extLst>
                                <a:ext uri="{FF2B5EF4-FFF2-40B4-BE49-F238E27FC236}">
                                  <a16:creationId xmlns:a16="http://schemas.microsoft.com/office/drawing/2014/main" id="{BD2923EF-B26D-A423-63EA-329244DEEF3F}"/>
                                </a:ext>
                              </a:extLst>
                            </p:cNvPr>
                            <p:cNvCxnSpPr>
                              <a:cxnSpLocks/>
                              <a:stCxn id="190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19074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88" name="Oval 187">
                              <a:extLst>
                                <a:ext uri="{FF2B5EF4-FFF2-40B4-BE49-F238E27FC236}">
                                  <a16:creationId xmlns:a16="http://schemas.microsoft.com/office/drawing/2014/main" id="{6E1F3310-6A3A-3C21-D904-C478F15946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9" name="Oval 188">
                              <a:extLst>
                                <a:ext uri="{FF2B5EF4-FFF2-40B4-BE49-F238E27FC236}">
                                  <a16:creationId xmlns:a16="http://schemas.microsoft.com/office/drawing/2014/main" id="{069C747E-E527-36A1-F205-305D2ED161A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90" name="Oval 189">
                              <a:extLst>
                                <a:ext uri="{FF2B5EF4-FFF2-40B4-BE49-F238E27FC236}">
                                  <a16:creationId xmlns:a16="http://schemas.microsoft.com/office/drawing/2014/main" id="{97B5DE9F-A0EB-DFDA-5F05-4185E50761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80" name="Group 179">
                            <a:extLst>
                              <a:ext uri="{FF2B5EF4-FFF2-40B4-BE49-F238E27FC236}">
                                <a16:creationId xmlns:a16="http://schemas.microsoft.com/office/drawing/2014/main" id="{FF5CE1DC-DEC2-A7A7-D914-C2826502DA7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994689" y="1429152"/>
                            <a:ext cx="146030" cy="706836"/>
                            <a:chOff x="5204995" y="1424282"/>
                            <a:chExt cx="146030" cy="706836"/>
                          </a:xfrm>
                        </p:grpSpPr>
                        <p:cxnSp>
                          <p:nvCxnSpPr>
                            <p:cNvPr id="183" name="Straight Connector 182">
                              <a:extLst>
                                <a:ext uri="{FF2B5EF4-FFF2-40B4-BE49-F238E27FC236}">
                                  <a16:creationId xmlns:a16="http://schemas.microsoft.com/office/drawing/2014/main" id="{124CF17B-B9D1-903B-2C8D-F6927F6AE193}"/>
                                </a:ext>
                              </a:extLst>
                            </p:cNvPr>
                            <p:cNvCxnSpPr>
                              <a:cxnSpLocks/>
                              <a:stCxn id="186" idx="0"/>
                            </p:cNvCxnSpPr>
                            <p:nvPr/>
                          </p:nvCxnSpPr>
                          <p:spPr>
                            <a:xfrm>
                              <a:off x="5277687" y="1424282"/>
                              <a:ext cx="0" cy="706836"/>
                            </a:xfrm>
                            <a:prstGeom prst="line">
                              <a:avLst/>
                            </a:prstGeom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5108AAE-AA4C-F4AA-8327-F3D0C274F7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2" y="1603947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E9BDE862-B95C-BAD8-E917-8DE53166569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5641" y="1783866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186" name="Oval 185">
                              <a:extLst>
                                <a:ext uri="{FF2B5EF4-FFF2-40B4-BE49-F238E27FC236}">
                                  <a16:creationId xmlns:a16="http://schemas.microsoft.com/office/drawing/2014/main" id="{0739E9FD-F508-456C-B50F-0E1ADCC55B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04995" y="1424282"/>
                              <a:ext cx="145383" cy="145383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rgbClr val="FF0000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Avenir Next" panose="020B0503020202020204" pitchFamily="34" charset="0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81" name="Oval 180">
                            <a:extLst>
                              <a:ext uri="{FF2B5EF4-FFF2-40B4-BE49-F238E27FC236}">
                                <a16:creationId xmlns:a16="http://schemas.microsoft.com/office/drawing/2014/main" id="{A8755C7E-8F61-C76C-2F27-CDC172E38F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6464" y="1414865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venir Next" panose="020B0503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82" name="Oval 181">
                            <a:extLst>
                              <a:ext uri="{FF2B5EF4-FFF2-40B4-BE49-F238E27FC236}">
                                <a16:creationId xmlns:a16="http://schemas.microsoft.com/office/drawing/2014/main" id="{72FEBFC8-F2EB-361C-B5B9-03C72A1958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30166" y="1787487"/>
                            <a:ext cx="145383" cy="145383"/>
                          </a:xfrm>
                          <a:prstGeom prst="ellipse">
                            <a:avLst/>
                          </a:prstGeom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4572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venir Next" panose="020B0503020202020204" pitchFamily="34" charset="0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167" name="Trapezoid 166">
                        <a:extLst>
                          <a:ext uri="{FF2B5EF4-FFF2-40B4-BE49-F238E27FC236}">
                            <a16:creationId xmlns:a16="http://schemas.microsoft.com/office/drawing/2014/main" id="{2628D0AD-3A44-4042-CD86-3C31A7A838E4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534878" y="1580684"/>
                        <a:ext cx="487028" cy="162163"/>
                      </a:xfrm>
                      <a:prstGeom prst="trapezoid">
                        <a:avLst>
                          <a:gd name="adj" fmla="val 34124"/>
                        </a:avLst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" name="Rectangle 167">
                        <a:extLst>
                          <a:ext uri="{FF2B5EF4-FFF2-40B4-BE49-F238E27FC236}">
                            <a16:creationId xmlns:a16="http://schemas.microsoft.com/office/drawing/2014/main" id="{04EB38B2-A70A-7B26-434D-A57DCE8D8D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1468" y="1969094"/>
                        <a:ext cx="1083732" cy="111866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FF0000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venir Next" panose="020B0503020202020204" pitchFamily="34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69" name="Straight Connector 168">
                        <a:extLst>
                          <a:ext uri="{FF2B5EF4-FFF2-40B4-BE49-F238E27FC236}">
                            <a16:creationId xmlns:a16="http://schemas.microsoft.com/office/drawing/2014/main" id="{7D47312D-8307-709E-58E0-B286F1976D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852605" y="1560248"/>
                        <a:ext cx="10886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0" name="Straight Connector 169">
                        <a:extLst>
                          <a:ext uri="{FF2B5EF4-FFF2-40B4-BE49-F238E27FC236}">
                            <a16:creationId xmlns:a16="http://schemas.microsoft.com/office/drawing/2014/main" id="{83947BF2-0ADF-D9B2-0585-51221B774E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4852605" y="1763683"/>
                        <a:ext cx="108863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D2837DC6-D6BB-243C-7183-F89AB1078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6464" y="4319864"/>
                      <a:ext cx="1222060" cy="679246"/>
                    </a:xfrm>
                    <a:prstGeom prst="rect">
                      <a:avLst/>
                    </a:prstGeom>
                    <a:noFill/>
                    <a:ln w="15875">
                      <a:solidFill>
                        <a:srgbClr val="FF0000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venir Next" panose="020B0503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4304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27ED-E103-0D3F-A304-86572DA2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PIM Taxonomy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D24F-1D37-949E-FE67-1742B45A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566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Nature</a:t>
            </a:r>
            <a:r>
              <a:rPr lang="en-US" dirty="0">
                <a:solidFill>
                  <a:srgbClr val="0000FF"/>
                </a:solidFill>
              </a:rPr>
              <a:t> (of computation)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Using</a:t>
            </a:r>
            <a:r>
              <a:rPr lang="en-US" dirty="0"/>
              <a:t>: Use operational properties of memory structures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Near</a:t>
            </a:r>
            <a:r>
              <a:rPr lang="en-US" dirty="0"/>
              <a:t>: Add logic close to memory structures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Technology</a:t>
            </a:r>
          </a:p>
          <a:p>
            <a:pPr lvl="1"/>
            <a:r>
              <a:rPr lang="en-US" dirty="0"/>
              <a:t>Flash, DRAM, SRAM, RRAM, MRAM, </a:t>
            </a:r>
            <a:r>
              <a:rPr lang="en-US" dirty="0" err="1"/>
              <a:t>FeRAM</a:t>
            </a:r>
            <a:r>
              <a:rPr lang="en-US" dirty="0"/>
              <a:t>, PCM, 3D, …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Location</a:t>
            </a:r>
          </a:p>
          <a:p>
            <a:pPr lvl="1"/>
            <a:r>
              <a:rPr lang="en-US" dirty="0"/>
              <a:t>Sensor, Cold Storage, Hard Disk, SSD, Main Memory, Cache, Register File, Memory Controller, Interconnect, …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 tuple of the three determines “PIM type”</a:t>
            </a:r>
          </a:p>
          <a:p>
            <a:r>
              <a:rPr lang="en-US" dirty="0">
                <a:solidFill>
                  <a:srgbClr val="7030A0"/>
                </a:solidFill>
              </a:rPr>
              <a:t>One can combine multiple “PIM types” in a system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2EB92-BCA7-43A8-9600-0F327F9DF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1420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28E7-7171-CA26-056A-95A47929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8FFFD-3900-29B3-B092-D02350C02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4" y="1124744"/>
            <a:ext cx="9095928" cy="5123656"/>
          </a:xfrm>
        </p:spPr>
        <p:txBody>
          <a:bodyPr/>
          <a:lstStyle/>
          <a:p>
            <a:r>
              <a:rPr lang="en-US" dirty="0" err="1"/>
              <a:t>Gholami</a:t>
            </a:r>
            <a:r>
              <a:rPr lang="en-US" dirty="0"/>
              <a:t>, Amir, et al. "</a:t>
            </a:r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 and Memory Wall</a:t>
            </a:r>
            <a:r>
              <a:rPr lang="en-US" dirty="0"/>
              <a:t>." IEEE Micro,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B044-3EBA-464E-FBFE-1932531FA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24ADC2-C940-6282-0187-1CF68BD88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2" y="1700808"/>
            <a:ext cx="8462257" cy="447580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83606-6C49-0326-017C-3D485232C43B}"/>
              </a:ext>
            </a:extLst>
          </p:cNvPr>
          <p:cNvCxnSpPr/>
          <p:nvPr/>
        </p:nvCxnSpPr>
        <p:spPr>
          <a:xfrm>
            <a:off x="7623110" y="2564904"/>
            <a:ext cx="0" cy="130179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30314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014F-C134-7F3D-D3A5-4CC4C6D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PIM Tutorials/Workshops (I)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339C-F5BB-19C2-DCD1-FC10B7FB7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4BFA-0EDC-7175-DBBC-3F3E14637982}"/>
              </a:ext>
            </a:extLst>
          </p:cNvPr>
          <p:cNvSpPr txBox="1"/>
          <p:nvPr/>
        </p:nvSpPr>
        <p:spPr>
          <a:xfrm>
            <a:off x="0" y="588054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https://events.safari.ethz.ch/asplos25-MCCSys/doku.php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E2A7B-0ECC-B1F5-1C97-8CC86324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8" y="1165513"/>
            <a:ext cx="8756024" cy="45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937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014F-C134-7F3D-D3A5-4CC4C6D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PIM Tutorials/Workshops (II)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339C-F5BB-19C2-DCD1-FC10B7FB7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4BFA-0EDC-7175-DBBC-3F3E14637982}"/>
              </a:ext>
            </a:extLst>
          </p:cNvPr>
          <p:cNvSpPr txBox="1"/>
          <p:nvPr/>
        </p:nvSpPr>
        <p:spPr>
          <a:xfrm>
            <a:off x="0" y="588054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</a:t>
            </a:r>
            <a:r>
              <a:rPr lang="en-US" b="1" dirty="0">
                <a:solidFill>
                  <a:srgbClr val="0000FF"/>
                </a:solidFill>
                <a:latin typeface="Avenir Next" panose="020B05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25-MCCSys/doku.php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EC39B-BB11-2BE5-6CA3-D07DADD4F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"/>
          <a:stretch/>
        </p:blipFill>
        <p:spPr>
          <a:xfrm>
            <a:off x="356946" y="1200117"/>
            <a:ext cx="8430108" cy="44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0933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014F-C134-7F3D-D3A5-4CC4C6D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PIM Tutorials/Workshops (III)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339C-F5BB-19C2-DCD1-FC10B7FB7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4BFA-0EDC-7175-DBBC-3F3E14637982}"/>
              </a:ext>
            </a:extLst>
          </p:cNvPr>
          <p:cNvSpPr txBox="1"/>
          <p:nvPr/>
        </p:nvSpPr>
        <p:spPr>
          <a:xfrm>
            <a:off x="0" y="588054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https://events.safari.ethz.ch/isca25-MCCSys/doku.php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36AF4-5EA0-2A6E-FFE6-8ED164CD4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9" y="1147149"/>
            <a:ext cx="8464260" cy="45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2194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23656"/>
          </a:xfrm>
        </p:spPr>
        <p:txBody>
          <a:bodyPr/>
          <a:lstStyle/>
          <a:p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Processing-Near-Memory Systems: Developments from </a:t>
            </a:r>
            <a:b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&amp; Industry</a:t>
            </a:r>
            <a:br>
              <a:rPr lang="en-US" sz="12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Programming Processing-Near-Memory Systems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Systems for Bulk Bitwise Operations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Processing-Using-Memory Research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John Kim: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Memory-Centric or Communication-Centric?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025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Geraldo F. Oliveira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</a:b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PPoPP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1</a:t>
            </a:r>
            <a:r>
              <a:rPr kumimoji="0" lang="en-US" alt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st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 March 2025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4069124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23656"/>
          </a:xfrm>
        </p:spPr>
        <p:txBody>
          <a:bodyPr/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Processing-Near-Memory Systems: Developments from </a:t>
            </a:r>
            <a:br>
              <a:rPr lang="en-US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&amp; Industry</a:t>
            </a:r>
            <a:br>
              <a:rPr lang="en-US" sz="12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Programming Processing-Near-Memory Systems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Systems for Bulk Bitwise Operations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Processing-Using-Memory Research</a:t>
            </a:r>
            <a:b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John Kim: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Memory-Centric or Communication-Centric?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5647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Huge Demand for Performance &amp; Efficiency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273001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development of new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sequencing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Number of Genomes Sequenced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4F672907-0893-4BCD-B2CB-90E27034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801" y="980728"/>
            <a:ext cx="2080800" cy="152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709093E6-2A90-DB75-A786-298F87CDA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120" y="2504408"/>
            <a:ext cx="25113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Oxford Nanopore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34" charset="-128"/>
                <a:cs typeface="+mn-cs"/>
              </a:rPr>
              <a:t>MinION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824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1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71.xml><?xml version="1.0" encoding="utf-8"?>
<a:theme xmlns:a="http://schemas.openxmlformats.org/drawingml/2006/main" name="5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72.xml><?xml version="1.0" encoding="utf-8"?>
<a:theme xmlns:a="http://schemas.openxmlformats.org/drawingml/2006/main" name="6_Office Theme">
  <a:themeElements>
    <a:clrScheme name="Pall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595E"/>
      </a:accent1>
      <a:accent2>
        <a:srgbClr val="FFCA3A"/>
      </a:accent2>
      <a:accent3>
        <a:srgbClr val="8AC926"/>
      </a:accent3>
      <a:accent4>
        <a:srgbClr val="1982C3"/>
      </a:accent4>
      <a:accent5>
        <a:srgbClr val="694C9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M Brainstorming -- 30.08.21" id="{966920FC-F2B4-C940-BBF3-E90989E26CA9}" vid="{5F022765-BD2C-3444-8327-2183C6EE3EBB}"/>
    </a:ext>
  </a:extLst>
</a:theme>
</file>

<file path=ppt/theme/theme7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337320</TotalTime>
  <Words>4304</Words>
  <Application>Microsoft Macintosh PowerPoint</Application>
  <PresentationFormat>On-screen Show (4:3)</PresentationFormat>
  <Paragraphs>699</Paragraphs>
  <Slides>85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73</vt:i4>
      </vt:variant>
      <vt:variant>
        <vt:lpstr>Slide Titles</vt:lpstr>
      </vt:variant>
      <vt:variant>
        <vt:i4>85</vt:i4>
      </vt:variant>
    </vt:vector>
  </HeadingPairs>
  <TitlesOfParts>
    <vt:vector size="175" baseType="lpstr">
      <vt:lpstr>europa</vt:lpstr>
      <vt:lpstr>medium-content-sans-serif-font</vt:lpstr>
      <vt:lpstr>Myriad Pro Bold Cond</vt:lpstr>
      <vt:lpstr>Arial</vt:lpstr>
      <vt:lpstr>Avenir Next</vt:lpstr>
      <vt:lpstr>Calibri</vt:lpstr>
      <vt:lpstr>Calibri Light</vt:lpstr>
      <vt:lpstr>Cambria</vt:lpstr>
      <vt:lpstr>Cambria Math</vt:lpstr>
      <vt:lpstr>Corbel</vt:lpstr>
      <vt:lpstr>Garamond</vt:lpstr>
      <vt:lpstr>Gill Sans</vt:lpstr>
      <vt:lpstr>Gill Sans MT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153_Edge</vt:lpstr>
      <vt:lpstr>5_Edge</vt:lpstr>
      <vt:lpstr>7_Edge</vt:lpstr>
      <vt:lpstr>18_Edge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25_Edge</vt:lpstr>
      <vt:lpstr>157_Edge</vt:lpstr>
      <vt:lpstr>31_Edge</vt:lpstr>
      <vt:lpstr>30_Edge</vt:lpstr>
      <vt:lpstr>33_Edge</vt:lpstr>
      <vt:lpstr>34_Edge</vt:lpstr>
      <vt:lpstr>Office Theme</vt:lpstr>
      <vt:lpstr>Custom Design</vt:lpstr>
      <vt:lpstr>15_Office Theme</vt:lpstr>
      <vt:lpstr>16_Office Theme</vt:lpstr>
      <vt:lpstr>BEER</vt:lpstr>
      <vt:lpstr>5_sesha-theme</vt:lpstr>
      <vt:lpstr>6_Office Theme</vt:lpstr>
      <vt:lpstr>1_Office Theme</vt:lpstr>
      <vt:lpstr>Tutorial on  Memory-Centric Computing: Introduction </vt:lpstr>
      <vt:lpstr>Brief Self Introduction</vt:lpstr>
      <vt:lpstr>Get the Materials Online </vt:lpstr>
      <vt:lpstr>Get the Materials Online </vt:lpstr>
      <vt:lpstr>The Problem</vt:lpstr>
      <vt:lpstr>Data is Key for AI, ML, Genomics, …</vt:lpstr>
      <vt:lpstr>Huge Demand for Performance &amp; Efficiency</vt:lpstr>
      <vt:lpstr>Huge Demand for Performance &amp; Efficiency</vt:lpstr>
      <vt:lpstr>Huge Demand for Performance &amp; Efficiency</vt:lpstr>
      <vt:lpstr>Challenge and Opportunity for Future</vt:lpstr>
      <vt:lpstr>The Problem</vt:lpstr>
      <vt:lpstr>The Problem</vt:lpstr>
      <vt:lpstr>Today’s Computing Systems</vt:lpstr>
      <vt:lpstr>Perils of Processor-Centric Design</vt:lpstr>
      <vt:lpstr>Deeper and Larger Memory Hierarchies</vt:lpstr>
      <vt:lpstr>AMD’s 3D Last Level Cache (2021)</vt:lpstr>
      <vt:lpstr>Deeper and Larger Memory Hierarchies</vt:lpstr>
      <vt:lpstr>Deeper and Larger Memory Hierarchies</vt:lpstr>
      <vt:lpstr>Data Overwhelms Modern Machines …</vt:lpstr>
      <vt:lpstr>It’s the Memory, Stupid!</vt:lpstr>
      <vt:lpstr>The Performance Perspective </vt:lpstr>
      <vt:lpstr>The Performance Perspective</vt:lpstr>
      <vt:lpstr>The Performance Perspective (Today)</vt:lpstr>
      <vt:lpstr>Three Key Systems Trends</vt:lpstr>
      <vt:lpstr>Data Movement vs. Computation Energy</vt:lpstr>
      <vt:lpstr>Data Movement vs. Computation Energy</vt:lpstr>
      <vt:lpstr>Data Movement vs. Computation Energy</vt:lpstr>
      <vt:lpstr>PowerPoint Presentation</vt:lpstr>
      <vt:lpstr>Energy Waste in Accelerators</vt:lpstr>
      <vt:lpstr>Example Energy Breakdowns</vt:lpstr>
      <vt:lpstr>We Do Not Want to Move Data!</vt:lpstr>
      <vt:lpstr>Axiom</vt:lpstr>
      <vt:lpstr>How to Handle Data Well</vt:lpstr>
      <vt:lpstr>Corollaries: Computing Systems Today …</vt:lpstr>
      <vt:lpstr>Architectures for Intelligent Machines</vt:lpstr>
      <vt:lpstr>A Blueprint for Fundamentally Better Architectures</vt:lpstr>
      <vt:lpstr>Data-Centric (Memory-Centric) Architectures</vt:lpstr>
      <vt:lpstr>Data-Centric Architectures: Properties</vt:lpstr>
      <vt:lpstr>Process Data Where It Makes Sense </vt:lpstr>
      <vt:lpstr>We Need to Think Differently from the Past Approaches</vt:lpstr>
      <vt:lpstr>We Need A Paradigm Shift To …</vt:lpstr>
      <vt:lpstr>Mindset: Memory as an Accelerator</vt:lpstr>
      <vt:lpstr>Processing in/near Memory: An Old Idea (I)</vt:lpstr>
      <vt:lpstr>Processing in/near Memory: An Old Idea (II)</vt:lpstr>
      <vt:lpstr>Processing in/near Memory: An Old Idea (III)</vt:lpstr>
      <vt:lpstr>Why In-Memory Computation Today?</vt:lpstr>
      <vt:lpstr>Why In-Memory Computation Today?</vt:lpstr>
      <vt:lpstr>Why In-Memory Computation Today?</vt:lpstr>
      <vt:lpstr>Memory Scaling Issues Are Real</vt:lpstr>
      <vt:lpstr>A Curious Phenomenon [Kim et al., ISCA 2014]</vt:lpstr>
      <vt:lpstr>PowerPoint Presentation</vt:lpstr>
      <vt:lpstr>Modern Memory is Prone to Disturbance Errors</vt:lpstr>
      <vt:lpstr>Most DRAM Modules Are Vulnerable</vt:lpstr>
      <vt:lpstr>The RowHammer Vulnerability</vt:lpstr>
      <vt:lpstr>RowHammer [ISCA 2014]</vt:lpstr>
      <vt:lpstr>Memory Scaling Issues Are Real</vt:lpstr>
      <vt:lpstr>Memory Scaling Issues Are Real</vt:lpstr>
      <vt:lpstr>The Story of RowHammer Tutorial …</vt:lpstr>
      <vt:lpstr>10 Years of RowHammer in 20 Minutes</vt:lpstr>
      <vt:lpstr>Latest RowHammer Lecture</vt:lpstr>
      <vt:lpstr>The Push from Circuits and Devices</vt:lpstr>
      <vt:lpstr>An Example Intelligent Controller</vt:lpstr>
      <vt:lpstr>Industry’s Intelligent DRAM Controllers (I)</vt:lpstr>
      <vt:lpstr>Industry’s Intelligent DRAM Controllers (II)</vt:lpstr>
      <vt:lpstr>Industry’s Intelligent DRAM Controllers (III)</vt:lpstr>
      <vt:lpstr>Industry’s Intelligent DRAM Controllers (IV)</vt:lpstr>
      <vt:lpstr>Are We Now BitFlip Free?</vt:lpstr>
      <vt:lpstr>DRAM Read Disturbance: A Critical Challenge</vt:lpstr>
      <vt:lpstr>Emerging Memories Also Need Intelligent Controllers</vt:lpstr>
      <vt:lpstr>Industry Is Writing Papers About It, Too</vt:lpstr>
      <vt:lpstr>Call for Intelligent Memory Controllers</vt:lpstr>
      <vt:lpstr>The Takeaway</vt:lpstr>
      <vt:lpstr>Why In-Memory Computation Today?</vt:lpstr>
      <vt:lpstr>Goal: Processing Inside Memory</vt:lpstr>
      <vt:lpstr>PIM Review and Open Problems</vt:lpstr>
      <vt:lpstr>Two PIM Approaches</vt:lpstr>
      <vt:lpstr>Processing in Memory:   Two Approaches</vt:lpstr>
      <vt:lpstr>Processing-in-Memory: Nature of Computation</vt:lpstr>
      <vt:lpstr>A PIM Taxonomy</vt:lpstr>
      <vt:lpstr>Next PIM Tutorials/Workshops (I) </vt:lpstr>
      <vt:lpstr>Next PIM Tutorials/Workshops (II) </vt:lpstr>
      <vt:lpstr>Next PIM Tutorials/Workshops (III) </vt:lpstr>
      <vt:lpstr>Agenda </vt:lpstr>
      <vt:lpstr>Tutorial on  Memory-Centric Computing: Introduction </vt:lpstr>
      <vt:lpstr>Agenda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3267</cp:revision>
  <cp:lastPrinted>2017-12-05T03:30:35Z</cp:lastPrinted>
  <dcterms:created xsi:type="dcterms:W3CDTF">2010-10-08T20:41:54Z</dcterms:created>
  <dcterms:modified xsi:type="dcterms:W3CDTF">2025-02-28T22:27:03Z</dcterms:modified>
</cp:coreProperties>
</file>