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30.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1.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2.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3.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4.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5.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6.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7.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8.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9.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40.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41.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42.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43.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4.xml" ContentType="application/vnd.openxmlformats-officedocument.theme+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5.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6.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47.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theme/theme48.xml" ContentType="application/vnd.openxmlformats-officedocument.theme+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4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theme/theme50.xml" ContentType="application/vnd.openxmlformats-officedocument.theme+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51.xml" ContentType="application/vnd.openxmlformats-officedocument.theme+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theme/theme52.xml" ContentType="application/vnd.openxmlformats-officedocument.theme+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53.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54.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theme/theme55.xml" ContentType="application/vnd.openxmlformats-officedocument.theme+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theme/theme56.xml" ContentType="application/vnd.openxmlformats-officedocument.theme+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theme/theme57.xml" ContentType="application/vnd.openxmlformats-officedocument.theme+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theme/theme58.xml" ContentType="application/vnd.openxmlformats-officedocument.theme+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59.xml" ContentType="application/vnd.openxmlformats-officedocument.theme+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60.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theme/theme61.xml" ContentType="application/vnd.openxmlformats-officedocument.theme+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theme/theme62.xml" ContentType="application/vnd.openxmlformats-officedocument.theme+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48" r:id="rId5"/>
    <p:sldMasterId id="2147483872" r:id="rId6"/>
    <p:sldMasterId id="2147483909" r:id="rId7"/>
    <p:sldMasterId id="2147483936" r:id="rId8"/>
    <p:sldMasterId id="2147484087" r:id="rId9"/>
    <p:sldMasterId id="2147484099" r:id="rId10"/>
    <p:sldMasterId id="2147484281" r:id="rId11"/>
    <p:sldMasterId id="2147484522" r:id="rId12"/>
    <p:sldMasterId id="2147484571" r:id="rId13"/>
    <p:sldMasterId id="2147484777" r:id="rId14"/>
    <p:sldMasterId id="2147484837" r:id="rId15"/>
    <p:sldMasterId id="2147484849" r:id="rId16"/>
    <p:sldMasterId id="2147484861" r:id="rId17"/>
    <p:sldMasterId id="2147484873" r:id="rId18"/>
    <p:sldMasterId id="2147484969" r:id="rId19"/>
    <p:sldMasterId id="2147485410" r:id="rId20"/>
    <p:sldMasterId id="2147485520" r:id="rId21"/>
    <p:sldMasterId id="2147485532" r:id="rId22"/>
    <p:sldMasterId id="2147485665" r:id="rId23"/>
    <p:sldMasterId id="2147485714" r:id="rId24"/>
    <p:sldMasterId id="2147486472" r:id="rId25"/>
    <p:sldMasterId id="2147486594" r:id="rId26"/>
    <p:sldMasterId id="2147486871" r:id="rId27"/>
    <p:sldMasterId id="2147487120" r:id="rId28"/>
    <p:sldMasterId id="2147487144" r:id="rId29"/>
    <p:sldMasterId id="2147487194" r:id="rId30"/>
    <p:sldMasterId id="2147487206" r:id="rId31"/>
    <p:sldMasterId id="2147487258" r:id="rId32"/>
    <p:sldMasterId id="2147487574" r:id="rId33"/>
    <p:sldMasterId id="2147487623" r:id="rId34"/>
    <p:sldMasterId id="2147487743" r:id="rId35"/>
    <p:sldMasterId id="2147488085" r:id="rId36"/>
    <p:sldMasterId id="2147488097" r:id="rId37"/>
    <p:sldMasterId id="2147488265" r:id="rId38"/>
    <p:sldMasterId id="2147488340" r:id="rId39"/>
    <p:sldMasterId id="2147488378" r:id="rId40"/>
    <p:sldMasterId id="2147488559" r:id="rId41"/>
    <p:sldMasterId id="2147488637" r:id="rId42"/>
    <p:sldMasterId id="2147488747" r:id="rId43"/>
    <p:sldMasterId id="2147488978" r:id="rId44"/>
    <p:sldMasterId id="2147488991" r:id="rId45"/>
    <p:sldMasterId id="2147489016" r:id="rId46"/>
    <p:sldMasterId id="2147489028" r:id="rId47"/>
    <p:sldMasterId id="2147489216" r:id="rId48"/>
    <p:sldMasterId id="2147489228" r:id="rId49"/>
    <p:sldMasterId id="2147489252" r:id="rId50"/>
    <p:sldMasterId id="2147489265" r:id="rId51"/>
    <p:sldMasterId id="2147489277" r:id="rId52"/>
    <p:sldMasterId id="2147489289" r:id="rId53"/>
    <p:sldMasterId id="2147489550" r:id="rId54"/>
    <p:sldMasterId id="2147489562" r:id="rId55"/>
    <p:sldMasterId id="2147489587" r:id="rId56"/>
    <p:sldMasterId id="2147489643" r:id="rId57"/>
    <p:sldMasterId id="2147489805" r:id="rId58"/>
    <p:sldMasterId id="2147489925" r:id="rId59"/>
    <p:sldMasterId id="2147489950" r:id="rId60"/>
    <p:sldMasterId id="2147490040" r:id="rId61"/>
    <p:sldMasterId id="2147490114" r:id="rId62"/>
    <p:sldMasterId id="2147490165" r:id="rId63"/>
  </p:sldMasterIdLst>
  <p:notesMasterIdLst>
    <p:notesMasterId r:id="rId121"/>
  </p:notesMasterIdLst>
  <p:handoutMasterIdLst>
    <p:handoutMasterId r:id="rId122"/>
  </p:handoutMasterIdLst>
  <p:sldIdLst>
    <p:sldId id="7250" r:id="rId64"/>
    <p:sldId id="2147470632" r:id="rId65"/>
    <p:sldId id="7209" r:id="rId66"/>
    <p:sldId id="7210" r:id="rId67"/>
    <p:sldId id="7211" r:id="rId68"/>
    <p:sldId id="6948" r:id="rId69"/>
    <p:sldId id="7664" r:id="rId70"/>
    <p:sldId id="7665" r:id="rId71"/>
    <p:sldId id="369" r:id="rId72"/>
    <p:sldId id="2147470622" r:id="rId73"/>
    <p:sldId id="663" r:id="rId74"/>
    <p:sldId id="664" r:id="rId75"/>
    <p:sldId id="665" r:id="rId76"/>
    <p:sldId id="666" r:id="rId77"/>
    <p:sldId id="667" r:id="rId78"/>
    <p:sldId id="668" r:id="rId79"/>
    <p:sldId id="669" r:id="rId80"/>
    <p:sldId id="670" r:id="rId81"/>
    <p:sldId id="671" r:id="rId82"/>
    <p:sldId id="370" r:id="rId83"/>
    <p:sldId id="7389" r:id="rId84"/>
    <p:sldId id="7683" r:id="rId85"/>
    <p:sldId id="7393" r:id="rId86"/>
    <p:sldId id="7403" r:id="rId87"/>
    <p:sldId id="7411" r:id="rId88"/>
    <p:sldId id="7412" r:id="rId89"/>
    <p:sldId id="7413" r:id="rId90"/>
    <p:sldId id="7414" r:id="rId91"/>
    <p:sldId id="7416" r:id="rId92"/>
    <p:sldId id="7394" r:id="rId93"/>
    <p:sldId id="7395" r:id="rId94"/>
    <p:sldId id="2147470623" r:id="rId95"/>
    <p:sldId id="7418" r:id="rId96"/>
    <p:sldId id="7407" r:id="rId97"/>
    <p:sldId id="7408" r:id="rId98"/>
    <p:sldId id="7398" r:id="rId99"/>
    <p:sldId id="7405" r:id="rId100"/>
    <p:sldId id="7399" r:id="rId101"/>
    <p:sldId id="2147470624" r:id="rId102"/>
    <p:sldId id="7690" r:id="rId103"/>
    <p:sldId id="7684" r:id="rId104"/>
    <p:sldId id="371" r:id="rId105"/>
    <p:sldId id="374" r:id="rId106"/>
    <p:sldId id="375" r:id="rId107"/>
    <p:sldId id="376" r:id="rId108"/>
    <p:sldId id="377" r:id="rId109"/>
    <p:sldId id="2147470625" r:id="rId110"/>
    <p:sldId id="680" r:id="rId111"/>
    <p:sldId id="2147470626" r:id="rId112"/>
    <p:sldId id="378" r:id="rId113"/>
    <p:sldId id="379" r:id="rId114"/>
    <p:sldId id="7386" r:id="rId115"/>
    <p:sldId id="380" r:id="rId116"/>
    <p:sldId id="673" r:id="rId117"/>
    <p:sldId id="7691" r:id="rId118"/>
    <p:sldId id="2147470630" r:id="rId119"/>
    <p:sldId id="2147470631" r:id="rId1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432FF"/>
    <a:srgbClr val="1A5712"/>
    <a:srgbClr val="8C0000"/>
    <a:srgbClr val="FF00C4"/>
    <a:srgbClr val="948A54"/>
    <a:srgbClr val="2A55D6"/>
    <a:srgbClr val="663D63"/>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730" autoAdjust="0"/>
    <p:restoredTop sz="95473" autoAdjust="0"/>
  </p:normalViewPr>
  <p:slideViewPr>
    <p:cSldViewPr>
      <p:cViewPr varScale="1">
        <p:scale>
          <a:sx n="125" d="100"/>
          <a:sy n="125" d="100"/>
        </p:scale>
        <p:origin x="1928" y="168"/>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4.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 Target="slides/slide5.xml"/><Relationship Id="rId84" Type="http://schemas.openxmlformats.org/officeDocument/2006/relationships/slide" Target="slides/slide21.xml"/><Relationship Id="rId89" Type="http://schemas.openxmlformats.org/officeDocument/2006/relationships/slide" Target="slides/slide26.xml"/><Relationship Id="rId112" Type="http://schemas.openxmlformats.org/officeDocument/2006/relationships/slide" Target="slides/slide49.xml"/><Relationship Id="rId16" Type="http://schemas.openxmlformats.org/officeDocument/2006/relationships/slideMaster" Target="slideMasters/slideMaster16.xml"/><Relationship Id="rId107" Type="http://schemas.openxmlformats.org/officeDocument/2006/relationships/slide" Target="slides/slide4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1.xml"/><Relationship Id="rId79" Type="http://schemas.openxmlformats.org/officeDocument/2006/relationships/slide" Target="slides/slide16.xml"/><Relationship Id="rId102" Type="http://schemas.openxmlformats.org/officeDocument/2006/relationships/slide" Target="slides/slide39.xml"/><Relationship Id="rId123"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27.xml"/><Relationship Id="rId95" Type="http://schemas.openxmlformats.org/officeDocument/2006/relationships/slide" Target="slides/slide3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xml"/><Relationship Id="rId69" Type="http://schemas.openxmlformats.org/officeDocument/2006/relationships/slide" Target="slides/slide6.xml"/><Relationship Id="rId113" Type="http://schemas.openxmlformats.org/officeDocument/2006/relationships/slide" Target="slides/slide50.xml"/><Relationship Id="rId118" Type="http://schemas.openxmlformats.org/officeDocument/2006/relationships/slide" Target="slides/slide55.xml"/><Relationship Id="rId80" Type="http://schemas.openxmlformats.org/officeDocument/2006/relationships/slide" Target="slides/slide17.xml"/><Relationship Id="rId85" Type="http://schemas.openxmlformats.org/officeDocument/2006/relationships/slide" Target="slides/slide2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0.xml"/><Relationship Id="rId108" Type="http://schemas.openxmlformats.org/officeDocument/2006/relationships/slide" Target="slides/slide45.xml"/><Relationship Id="rId124" Type="http://schemas.openxmlformats.org/officeDocument/2006/relationships/viewProps" Target="viewProps.xml"/><Relationship Id="rId54" Type="http://schemas.openxmlformats.org/officeDocument/2006/relationships/slideMaster" Target="slideMasters/slideMaster54.xml"/><Relationship Id="rId70" Type="http://schemas.openxmlformats.org/officeDocument/2006/relationships/slide" Target="slides/slide7.xml"/><Relationship Id="rId75" Type="http://schemas.openxmlformats.org/officeDocument/2006/relationships/slide" Target="slides/slide12.xml"/><Relationship Id="rId91" Type="http://schemas.openxmlformats.org/officeDocument/2006/relationships/slide" Target="slides/slide28.xml"/><Relationship Id="rId96"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1.xml"/><Relationship Id="rId119" Type="http://schemas.openxmlformats.org/officeDocument/2006/relationships/slide" Target="slides/slide56.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2.xml"/><Relationship Id="rId81" Type="http://schemas.openxmlformats.org/officeDocument/2006/relationships/slide" Target="slides/slide18.xml"/><Relationship Id="rId86" Type="http://schemas.openxmlformats.org/officeDocument/2006/relationships/slide" Target="slides/slide23.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6.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3.xml"/><Relationship Id="rId97" Type="http://schemas.openxmlformats.org/officeDocument/2006/relationships/slide" Target="slides/slide34.xml"/><Relationship Id="rId104" Type="http://schemas.openxmlformats.org/officeDocument/2006/relationships/slide" Target="slides/slide41.xml"/><Relationship Id="rId120" Type="http://schemas.openxmlformats.org/officeDocument/2006/relationships/slide" Target="slides/slide57.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8.xml"/><Relationship Id="rId92" Type="http://schemas.openxmlformats.org/officeDocument/2006/relationships/slide" Target="slides/slide29.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3.xml"/><Relationship Id="rId87" Type="http://schemas.openxmlformats.org/officeDocument/2006/relationships/slide" Target="slides/slide24.xml"/><Relationship Id="rId110" Type="http://schemas.openxmlformats.org/officeDocument/2006/relationships/slide" Target="slides/slide47.xml"/><Relationship Id="rId115" Type="http://schemas.openxmlformats.org/officeDocument/2006/relationships/slide" Target="slides/slide52.xml"/><Relationship Id="rId61" Type="http://schemas.openxmlformats.org/officeDocument/2006/relationships/slideMaster" Target="slideMasters/slideMaster61.xml"/><Relationship Id="rId82" Type="http://schemas.openxmlformats.org/officeDocument/2006/relationships/slide" Target="slides/slide1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4.xml"/><Relationship Id="rId100" Type="http://schemas.openxmlformats.org/officeDocument/2006/relationships/slide" Target="slides/slide37.xml"/><Relationship Id="rId105" Type="http://schemas.openxmlformats.org/officeDocument/2006/relationships/slide" Target="slides/slide42.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9.xml"/><Relationship Id="rId93" Type="http://schemas.openxmlformats.org/officeDocument/2006/relationships/slide" Target="slides/slide30.xml"/><Relationship Id="rId98" Type="http://schemas.openxmlformats.org/officeDocument/2006/relationships/slide" Target="slides/slide35.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4.xml"/><Relationship Id="rId116" Type="http://schemas.openxmlformats.org/officeDocument/2006/relationships/slide" Target="slides/slide5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0.xml"/><Relationship Id="rId88" Type="http://schemas.openxmlformats.org/officeDocument/2006/relationships/slide" Target="slides/slide25.xml"/><Relationship Id="rId111" Type="http://schemas.openxmlformats.org/officeDocument/2006/relationships/slide" Target="slides/slide48.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0.xml"/><Relationship Id="rId78" Type="http://schemas.openxmlformats.org/officeDocument/2006/relationships/slide" Target="slides/slide15.xml"/><Relationship Id="rId94" Type="http://schemas.openxmlformats.org/officeDocument/2006/relationships/slide" Target="slides/slide31.xml"/><Relationship Id="rId99" Type="http://schemas.openxmlformats.org/officeDocument/2006/relationships/slide" Target="slides/slide36.xml"/><Relationship Id="rId101" Type="http://schemas.openxmlformats.org/officeDocument/2006/relationships/slide" Target="slides/slide38.xml"/><Relationship Id="rId12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6715398099662"/>
          <c:y val="0.12397869658213979"/>
          <c:w val="0.83945685510249246"/>
          <c:h val="0.63991802424249211"/>
        </c:manualLayout>
      </c:layout>
      <c:barChart>
        <c:barDir val="col"/>
        <c:grouping val="clustered"/>
        <c:varyColors val="0"/>
        <c:ser>
          <c:idx val="0"/>
          <c:order val="0"/>
          <c:tx>
            <c:strRef>
              <c:f>Sheet1!$B$13</c:f>
              <c:strCache>
                <c:ptCount val="1"/>
                <c:pt idx="0">
                  <c:v>PrIM</c:v>
                </c:pt>
              </c:strCache>
            </c:strRef>
          </c:tx>
          <c:spPr>
            <a:solidFill>
              <a:schemeClr val="accent4"/>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Sheet1!$B$14:$B$20</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AE94-9845-827D-6A6826D6618D}"/>
            </c:ext>
          </c:extLst>
        </c:ser>
        <c:ser>
          <c:idx val="1"/>
          <c:order val="1"/>
          <c:tx>
            <c:strRef>
              <c:f>Sheet1!$C$13</c:f>
              <c:strCache>
                <c:ptCount val="1"/>
                <c:pt idx="0">
                  <c:v>DaPPA</c:v>
                </c:pt>
              </c:strCache>
            </c:strRef>
          </c:tx>
          <c:spPr>
            <a:solidFill>
              <a:schemeClr val="accent5"/>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Sheet1!$C$14:$C$20</c:f>
              <c:numCache>
                <c:formatCode>General</c:formatCode>
                <c:ptCount val="7"/>
                <c:pt idx="0">
                  <c:v>1.125</c:v>
                </c:pt>
                <c:pt idx="1">
                  <c:v>10</c:v>
                </c:pt>
                <c:pt idx="2">
                  <c:v>10</c:v>
                </c:pt>
                <c:pt idx="3">
                  <c:v>1.1000000000000001</c:v>
                </c:pt>
                <c:pt idx="4">
                  <c:v>0.93333333333333335</c:v>
                </c:pt>
                <c:pt idx="5">
                  <c:v>0.93333333333333335</c:v>
                </c:pt>
                <c:pt idx="6">
                  <c:v>2.1</c:v>
                </c:pt>
              </c:numCache>
            </c:numRef>
          </c:val>
          <c:extLst>
            <c:ext xmlns:c16="http://schemas.microsoft.com/office/drawing/2014/chart" uri="{C3380CC4-5D6E-409C-BE32-E72D297353CC}">
              <c16:uniqueId val="{00000001-AE94-9845-827D-6A6826D6618D}"/>
            </c:ext>
          </c:extLst>
        </c:ser>
        <c:dLbls>
          <c:showLegendKey val="0"/>
          <c:showVal val="0"/>
          <c:showCatName val="0"/>
          <c:showSerName val="0"/>
          <c:showPercent val="0"/>
          <c:showBubbleSize val="0"/>
        </c:dLbls>
        <c:gapWidth val="219"/>
        <c:overlap val="-27"/>
        <c:axId val="790386992"/>
        <c:axId val="790031072"/>
      </c:barChart>
      <c:catAx>
        <c:axId val="790386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790031072"/>
        <c:crosses val="autoZero"/>
        <c:auto val="1"/>
        <c:lblAlgn val="ctr"/>
        <c:lblOffset val="100"/>
        <c:noMultiLvlLbl val="0"/>
      </c:catAx>
      <c:valAx>
        <c:axId val="7900310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sz="2400"/>
                  <a:t>Normalized Performance</a:t>
                </a:r>
              </a:p>
            </c:rich>
          </c:tx>
          <c:layout>
            <c:manualLayout>
              <c:xMode val="edge"/>
              <c:yMode val="edge"/>
              <c:x val="1.5661643271029441E-2"/>
              <c:y val="8.442417241141264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790386992"/>
        <c:crosses val="autoZero"/>
        <c:crossBetween val="between"/>
      </c:valAx>
      <c:spPr>
        <a:noFill/>
        <a:ln>
          <a:solidFill>
            <a:schemeClr val="tx1"/>
          </a:solidFill>
        </a:ln>
        <a:effectLst/>
      </c:spPr>
    </c:plotArea>
    <c:legend>
      <c:legendPos val="b"/>
      <c:layout>
        <c:manualLayout>
          <c:xMode val="edge"/>
          <c:yMode val="edge"/>
          <c:x val="0.15869872245294872"/>
          <c:y val="3.1783820794433593E-2"/>
          <c:w val="0.72350343452795773"/>
          <c:h val="8.963646289219723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Avenir Next" panose="020B05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6715398099662"/>
          <c:y val="0.12397869658213979"/>
          <c:w val="0.83945685510249246"/>
          <c:h val="0.63991802424249211"/>
        </c:manualLayout>
      </c:layout>
      <c:barChart>
        <c:barDir val="col"/>
        <c:grouping val="clustered"/>
        <c:varyColors val="0"/>
        <c:ser>
          <c:idx val="0"/>
          <c:order val="0"/>
          <c:tx>
            <c:strRef>
              <c:f>Sheet1!$B$13</c:f>
              <c:strCache>
                <c:ptCount val="1"/>
                <c:pt idx="0">
                  <c:v>PrIM</c:v>
                </c:pt>
              </c:strCache>
            </c:strRef>
          </c:tx>
          <c:spPr>
            <a:solidFill>
              <a:schemeClr val="accent4"/>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Sheet1!$B$14:$B$20</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AE94-9845-827D-6A6826D6618D}"/>
            </c:ext>
          </c:extLst>
        </c:ser>
        <c:ser>
          <c:idx val="1"/>
          <c:order val="1"/>
          <c:tx>
            <c:strRef>
              <c:f>Sheet1!$C$13</c:f>
              <c:strCache>
                <c:ptCount val="1"/>
                <c:pt idx="0">
                  <c:v>DaPPA</c:v>
                </c:pt>
              </c:strCache>
            </c:strRef>
          </c:tx>
          <c:spPr>
            <a:solidFill>
              <a:schemeClr val="accent5"/>
            </a:solidFill>
            <a:ln w="12700">
              <a:solidFill>
                <a:schemeClr val="tx1"/>
              </a:solidFill>
            </a:ln>
            <a:effectLst/>
          </c:spPr>
          <c:invertIfNegative val="0"/>
          <c:cat>
            <c:strRef>
              <c:f>Sheet1!$A$14:$A$20</c:f>
              <c:strCache>
                <c:ptCount val="7"/>
                <c:pt idx="0">
                  <c:v>VA</c:v>
                </c:pt>
                <c:pt idx="1">
                  <c:v>SEL</c:v>
                </c:pt>
                <c:pt idx="2">
                  <c:v>UNI</c:v>
                </c:pt>
                <c:pt idx="3">
                  <c:v>RED</c:v>
                </c:pt>
                <c:pt idx="4">
                  <c:v>GEMV</c:v>
                </c:pt>
                <c:pt idx="5">
                  <c:v>HST-S</c:v>
                </c:pt>
                <c:pt idx="6">
                  <c:v>GMEAN</c:v>
                </c:pt>
              </c:strCache>
            </c:strRef>
          </c:cat>
          <c:val>
            <c:numRef>
              <c:f>Sheet1!$C$14:$C$20</c:f>
              <c:numCache>
                <c:formatCode>General</c:formatCode>
                <c:ptCount val="7"/>
                <c:pt idx="0">
                  <c:v>1.125</c:v>
                </c:pt>
                <c:pt idx="1">
                  <c:v>10</c:v>
                </c:pt>
                <c:pt idx="2">
                  <c:v>10</c:v>
                </c:pt>
                <c:pt idx="3">
                  <c:v>1.1000000000000001</c:v>
                </c:pt>
                <c:pt idx="4">
                  <c:v>0.93333333333333335</c:v>
                </c:pt>
                <c:pt idx="5">
                  <c:v>0.93333333333333335</c:v>
                </c:pt>
                <c:pt idx="6">
                  <c:v>2.1</c:v>
                </c:pt>
              </c:numCache>
            </c:numRef>
          </c:val>
          <c:extLst>
            <c:ext xmlns:c16="http://schemas.microsoft.com/office/drawing/2014/chart" uri="{C3380CC4-5D6E-409C-BE32-E72D297353CC}">
              <c16:uniqueId val="{00000001-AE94-9845-827D-6A6826D6618D}"/>
            </c:ext>
          </c:extLst>
        </c:ser>
        <c:dLbls>
          <c:showLegendKey val="0"/>
          <c:showVal val="0"/>
          <c:showCatName val="0"/>
          <c:showSerName val="0"/>
          <c:showPercent val="0"/>
          <c:showBubbleSize val="0"/>
        </c:dLbls>
        <c:gapWidth val="219"/>
        <c:overlap val="-27"/>
        <c:axId val="790386992"/>
        <c:axId val="790031072"/>
      </c:barChart>
      <c:catAx>
        <c:axId val="7903869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790031072"/>
        <c:crosses val="autoZero"/>
        <c:auto val="1"/>
        <c:lblAlgn val="ctr"/>
        <c:lblOffset val="100"/>
        <c:noMultiLvlLbl val="0"/>
      </c:catAx>
      <c:valAx>
        <c:axId val="7900310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sz="2400"/>
                  <a:t>Normalized Performance</a:t>
                </a:r>
              </a:p>
            </c:rich>
          </c:tx>
          <c:layout>
            <c:manualLayout>
              <c:xMode val="edge"/>
              <c:yMode val="edge"/>
              <c:x val="1.5661643271029441E-2"/>
              <c:y val="8.4424172411412646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790386992"/>
        <c:crosses val="autoZero"/>
        <c:crossBetween val="between"/>
      </c:valAx>
      <c:spPr>
        <a:noFill/>
        <a:ln>
          <a:solidFill>
            <a:schemeClr val="tx1"/>
          </a:solidFill>
        </a:ln>
        <a:effectLst/>
      </c:spPr>
    </c:plotArea>
    <c:legend>
      <c:legendPos val="b"/>
      <c:layout>
        <c:manualLayout>
          <c:xMode val="edge"/>
          <c:yMode val="edge"/>
          <c:x val="0.15869872245294872"/>
          <c:y val="3.1783820794433593E-2"/>
          <c:w val="0.72350343452795773"/>
          <c:h val="8.963646289219723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Avenir Next" panose="020B05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3922737205544"/>
          <c:y val="0.13493782242736899"/>
          <c:w val="0.71051482251521791"/>
          <c:h val="0.65492609452771988"/>
        </c:manualLayout>
      </c:layout>
      <c:barChart>
        <c:barDir val="col"/>
        <c:grouping val="clustered"/>
        <c:varyColors val="0"/>
        <c:ser>
          <c:idx val="0"/>
          <c:order val="0"/>
          <c:tx>
            <c:strRef>
              <c:f>Sheet1!$B$33</c:f>
              <c:strCache>
                <c:ptCount val="1"/>
                <c:pt idx="0">
                  <c:v>PrIM</c:v>
                </c:pt>
              </c:strCache>
            </c:strRef>
          </c:tx>
          <c:spPr>
            <a:solidFill>
              <a:schemeClr val="accent4"/>
            </a:solidFill>
            <a:ln>
              <a:solidFill>
                <a:schemeClr val="tx1"/>
              </a:solidFill>
            </a:ln>
            <a:effectLst/>
          </c:spPr>
          <c:invertIfNegative val="0"/>
          <c:cat>
            <c:strRef>
              <c:f>Sheet1!$A$34:$A$40</c:f>
              <c:strCache>
                <c:ptCount val="7"/>
                <c:pt idx="0">
                  <c:v>VA</c:v>
                </c:pt>
                <c:pt idx="1">
                  <c:v>SEL</c:v>
                </c:pt>
                <c:pt idx="2">
                  <c:v>UNI</c:v>
                </c:pt>
                <c:pt idx="3">
                  <c:v>RED</c:v>
                </c:pt>
                <c:pt idx="4">
                  <c:v>GEMV</c:v>
                </c:pt>
                <c:pt idx="5">
                  <c:v>HST-S</c:v>
                </c:pt>
                <c:pt idx="6">
                  <c:v>GMEAN</c:v>
                </c:pt>
              </c:strCache>
            </c:strRef>
          </c:cat>
          <c:val>
            <c:numRef>
              <c:f>Sheet1!$B$34:$B$40</c:f>
              <c:numCache>
                <c:formatCode>General</c:formatCode>
                <c:ptCount val="7"/>
                <c:pt idx="0">
                  <c:v>78</c:v>
                </c:pt>
                <c:pt idx="1">
                  <c:v>120</c:v>
                </c:pt>
                <c:pt idx="2">
                  <c:v>155</c:v>
                </c:pt>
                <c:pt idx="3">
                  <c:v>123</c:v>
                </c:pt>
                <c:pt idx="4">
                  <c:v>180</c:v>
                </c:pt>
                <c:pt idx="5">
                  <c:v>113</c:v>
                </c:pt>
                <c:pt idx="6">
                  <c:v>123.96828728912052</c:v>
                </c:pt>
              </c:numCache>
            </c:numRef>
          </c:val>
          <c:extLst>
            <c:ext xmlns:c16="http://schemas.microsoft.com/office/drawing/2014/chart" uri="{C3380CC4-5D6E-409C-BE32-E72D297353CC}">
              <c16:uniqueId val="{00000000-80CB-C14F-A4CA-8012295375CD}"/>
            </c:ext>
          </c:extLst>
        </c:ser>
        <c:ser>
          <c:idx val="1"/>
          <c:order val="1"/>
          <c:tx>
            <c:strRef>
              <c:f>Sheet1!$C$33</c:f>
              <c:strCache>
                <c:ptCount val="1"/>
                <c:pt idx="0">
                  <c:v>DaPPA</c:v>
                </c:pt>
              </c:strCache>
            </c:strRef>
          </c:tx>
          <c:spPr>
            <a:solidFill>
              <a:schemeClr val="accent5"/>
            </a:solidFill>
            <a:ln>
              <a:solidFill>
                <a:schemeClr val="tx1"/>
              </a:solidFill>
            </a:ln>
            <a:effectLst/>
          </c:spPr>
          <c:invertIfNegative val="0"/>
          <c:cat>
            <c:strRef>
              <c:f>Sheet1!$A$34:$A$40</c:f>
              <c:strCache>
                <c:ptCount val="7"/>
                <c:pt idx="0">
                  <c:v>VA</c:v>
                </c:pt>
                <c:pt idx="1">
                  <c:v>SEL</c:v>
                </c:pt>
                <c:pt idx="2">
                  <c:v>UNI</c:v>
                </c:pt>
                <c:pt idx="3">
                  <c:v>RED</c:v>
                </c:pt>
                <c:pt idx="4">
                  <c:v>GEMV</c:v>
                </c:pt>
                <c:pt idx="5">
                  <c:v>HST-S</c:v>
                </c:pt>
                <c:pt idx="6">
                  <c:v>GMEAN</c:v>
                </c:pt>
              </c:strCache>
            </c:strRef>
          </c:cat>
          <c:val>
            <c:numRef>
              <c:f>Sheet1!$C$34:$C$40</c:f>
              <c:numCache>
                <c:formatCode>General</c:formatCode>
                <c:ptCount val="7"/>
                <c:pt idx="0">
                  <c:v>6</c:v>
                </c:pt>
                <c:pt idx="1">
                  <c:v>6</c:v>
                </c:pt>
                <c:pt idx="2">
                  <c:v>6</c:v>
                </c:pt>
                <c:pt idx="3">
                  <c:v>6</c:v>
                </c:pt>
                <c:pt idx="4">
                  <c:v>9</c:v>
                </c:pt>
                <c:pt idx="5">
                  <c:v>8</c:v>
                </c:pt>
                <c:pt idx="6">
                  <c:v>6.7347722898562381</c:v>
                </c:pt>
              </c:numCache>
            </c:numRef>
          </c:val>
          <c:extLst>
            <c:ext xmlns:c16="http://schemas.microsoft.com/office/drawing/2014/chart" uri="{C3380CC4-5D6E-409C-BE32-E72D297353CC}">
              <c16:uniqueId val="{00000001-80CB-C14F-A4CA-8012295375CD}"/>
            </c:ext>
          </c:extLst>
        </c:ser>
        <c:dLbls>
          <c:showLegendKey val="0"/>
          <c:showVal val="0"/>
          <c:showCatName val="0"/>
          <c:showSerName val="0"/>
          <c:showPercent val="0"/>
          <c:showBubbleSize val="0"/>
        </c:dLbls>
        <c:gapWidth val="219"/>
        <c:overlap val="-27"/>
        <c:axId val="1792414063"/>
        <c:axId val="243662576"/>
      </c:barChart>
      <c:lineChart>
        <c:grouping val="standard"/>
        <c:varyColors val="0"/>
        <c:ser>
          <c:idx val="2"/>
          <c:order val="2"/>
          <c:tx>
            <c:strRef>
              <c:f>Sheet1!$D$33</c:f>
              <c:strCache>
                <c:ptCount val="1"/>
                <c:pt idx="0">
                  <c:v>Reduction</c:v>
                </c:pt>
              </c:strCache>
            </c:strRef>
          </c:tx>
          <c:spPr>
            <a:ln w="47625" cap="rnd">
              <a:solidFill>
                <a:srgbClr val="C00000"/>
              </a:solidFill>
              <a:round/>
            </a:ln>
            <a:effectLst/>
          </c:spPr>
          <c:marker>
            <c:symbol val="diamond"/>
            <c:size val="14"/>
            <c:spPr>
              <a:solidFill>
                <a:srgbClr val="C00000"/>
              </a:solidFill>
              <a:ln w="28575">
                <a:solidFill>
                  <a:schemeClr val="tx1"/>
                </a:solidFill>
              </a:ln>
              <a:effectLst/>
            </c:spPr>
          </c:marker>
          <c:cat>
            <c:strRef>
              <c:f>Sheet1!$A$34:$A$40</c:f>
              <c:strCache>
                <c:ptCount val="7"/>
                <c:pt idx="0">
                  <c:v>VA</c:v>
                </c:pt>
                <c:pt idx="1">
                  <c:v>SEL</c:v>
                </c:pt>
                <c:pt idx="2">
                  <c:v>UNI</c:v>
                </c:pt>
                <c:pt idx="3">
                  <c:v>RED</c:v>
                </c:pt>
                <c:pt idx="4">
                  <c:v>GEMV</c:v>
                </c:pt>
                <c:pt idx="5">
                  <c:v>HST-S</c:v>
                </c:pt>
                <c:pt idx="6">
                  <c:v>GMEAN</c:v>
                </c:pt>
              </c:strCache>
            </c:strRef>
          </c:cat>
          <c:val>
            <c:numRef>
              <c:f>Sheet1!$D$34:$D$40</c:f>
              <c:numCache>
                <c:formatCode>0%</c:formatCode>
                <c:ptCount val="7"/>
                <c:pt idx="0">
                  <c:v>0.92307692307692313</c:v>
                </c:pt>
                <c:pt idx="1">
                  <c:v>0.95</c:v>
                </c:pt>
                <c:pt idx="2">
                  <c:v>0.96129032258064517</c:v>
                </c:pt>
                <c:pt idx="3">
                  <c:v>0.95121951219512191</c:v>
                </c:pt>
                <c:pt idx="4">
                  <c:v>0.95</c:v>
                </c:pt>
                <c:pt idx="5">
                  <c:v>0.92920353982300885</c:v>
                </c:pt>
                <c:pt idx="6">
                  <c:v>0.94403597974593634</c:v>
                </c:pt>
              </c:numCache>
            </c:numRef>
          </c:val>
          <c:smooth val="0"/>
          <c:extLst>
            <c:ext xmlns:c16="http://schemas.microsoft.com/office/drawing/2014/chart" uri="{C3380CC4-5D6E-409C-BE32-E72D297353CC}">
              <c16:uniqueId val="{00000002-80CB-C14F-A4CA-8012295375CD}"/>
            </c:ext>
          </c:extLst>
        </c:ser>
        <c:dLbls>
          <c:showLegendKey val="0"/>
          <c:showVal val="0"/>
          <c:showCatName val="0"/>
          <c:showSerName val="0"/>
          <c:showPercent val="0"/>
          <c:showBubbleSize val="0"/>
        </c:dLbls>
        <c:marker val="1"/>
        <c:smooth val="0"/>
        <c:axId val="1788943167"/>
        <c:axId val="790998224"/>
      </c:lineChart>
      <c:catAx>
        <c:axId val="179241406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venir Next" panose="020B0503020202020204" pitchFamily="34" charset="0"/>
                <a:ea typeface="+mn-ea"/>
                <a:cs typeface="+mn-cs"/>
              </a:defRPr>
            </a:pPr>
            <a:endParaRPr lang="en-US"/>
          </a:p>
        </c:txPr>
        <c:crossAx val="243662576"/>
        <c:crosses val="autoZero"/>
        <c:auto val="1"/>
        <c:lblAlgn val="ctr"/>
        <c:lblOffset val="100"/>
        <c:noMultiLvlLbl val="0"/>
      </c:catAx>
      <c:valAx>
        <c:axId val="243662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r>
                  <a:rPr lang="en-US"/>
                  <a:t>Lines of Code (LOC)</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1792414063"/>
        <c:crosses val="autoZero"/>
        <c:crossBetween val="between"/>
      </c:valAx>
      <c:valAx>
        <c:axId val="790998224"/>
        <c:scaling>
          <c:orientation val="minMax"/>
        </c:scaling>
        <c:delete val="0"/>
        <c:axPos val="r"/>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crossAx val="1788943167"/>
        <c:crosses val="max"/>
        <c:crossBetween val="between"/>
        <c:majorUnit val="0.02"/>
      </c:valAx>
      <c:catAx>
        <c:axId val="1788943167"/>
        <c:scaling>
          <c:orientation val="minMax"/>
        </c:scaling>
        <c:delete val="1"/>
        <c:axPos val="b"/>
        <c:numFmt formatCode="General" sourceLinked="1"/>
        <c:majorTickMark val="out"/>
        <c:minorTickMark val="none"/>
        <c:tickLblPos val="nextTo"/>
        <c:crossAx val="790998224"/>
        <c:crosses val="autoZero"/>
        <c:auto val="1"/>
        <c:lblAlgn val="ctr"/>
        <c:lblOffset val="100"/>
        <c:noMultiLvlLbl val="0"/>
      </c:catAx>
      <c:spPr>
        <a:noFill/>
        <a:ln>
          <a:solidFill>
            <a:schemeClr val="tx1"/>
          </a:solidFill>
        </a:ln>
        <a:effectLst/>
      </c:spPr>
    </c:plotArea>
    <c:legend>
      <c:legendPos val="b"/>
      <c:layout>
        <c:manualLayout>
          <c:xMode val="edge"/>
          <c:yMode val="edge"/>
          <c:x val="0.10412205135800029"/>
          <c:y val="3.5719793646483845E-2"/>
          <c:w val="0.82519364154715769"/>
          <c:h val="9.2556068422481666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venir Next" panose="020B05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Avenir Next" panose="020B05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3/2/25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3/2/25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a:extLst>
              <a:ext uri="{FF2B5EF4-FFF2-40B4-BE49-F238E27FC236}">
                <a16:creationId xmlns:a16="http://schemas.microsoft.com/office/drawing/2014/main" id="{4970873D-26C9-4F4E-BB94-4E1EC127E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4E82DFE-E98A-254F-BFEC-3824591F8463}"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646146" name="Rectangle 2">
            <a:extLst>
              <a:ext uri="{FF2B5EF4-FFF2-40B4-BE49-F238E27FC236}">
                <a16:creationId xmlns:a16="http://schemas.microsoft.com/office/drawing/2014/main" id="{C2A0FF1F-825F-734E-90D6-E0ED72CA9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9CF49887-C12A-984F-8FC8-8B47E5DE7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2601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 the PIM scratchpad memory</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83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Orchestrate data movement and computation across PIM cores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370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programmer’s main goal is to just perform a simple vector addition</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0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that programming the UPMEM system leads to non-trivial effort by the programmer since it requires knowledge of the underlying hardware and manual data movement handling</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782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our goal in this work is to ease programmability for the UPMEM system, allowing the programmer to write PIM-friendly code efficiently.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12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for my talk. First, I will give a brief introduction to PIM architectures. Second, I will talk about the problem our paper aims to solve and then on our solution. Fourth, I will briefly showcase our key results and then conclude.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6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19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Our software framework, SimplePIM, leverages the massive memory bandwidth and parallelism offered by PIM hardware to operate on arrays of arbitrary size and dimensions. SimplePIM offers three key interfaces to support PIM systems like UPMEM. </a:t>
            </a:r>
          </a:p>
          <a:p>
            <a:endParaRPr lang="en-US" dirty="0"/>
          </a:p>
          <a:p>
            <a:r>
              <a:rPr lang="en-US" dirty="0"/>
              <a:t>[CLICK] The management interface stores metadata for the PIM-resident arrays, which can be accessed by the programmer and other parts of SimplePIM as needed. </a:t>
            </a:r>
          </a:p>
          <a:p>
            <a:endParaRPr lang="en-US" dirty="0"/>
          </a:p>
          <a:p>
            <a:r>
              <a:rPr lang="en-US" dirty="0"/>
              <a:t>[CLICK] The communication interface provides abstractions for both Host-PIM and PIM-PIM communication patterns. </a:t>
            </a:r>
          </a:p>
          <a:p>
            <a:r>
              <a:rPr lang="en-US" dirty="0"/>
              <a:t>These patterns are similar to communication patterns in other distributed frameworks such as MPI [71], which makes it easier for SimplePIM to be adopted. </a:t>
            </a:r>
          </a:p>
          <a:p>
            <a:endParaRPr lang="en-US" dirty="0"/>
          </a:p>
          <a:p>
            <a:r>
              <a:rPr lang="en-US" dirty="0"/>
              <a:t>[CLICK] The processing interface leverages PIM’s high memory bandwidth and parallelism to execute map, reduce, and zip iterators on PIM arrays. </a:t>
            </a:r>
          </a:p>
          <a:p>
            <a:r>
              <a:rPr lang="en-US" dirty="0"/>
              <a:t>Programmers can combine these iterators to implement many widely-used workloads ranging from simple vector addition to complex machine learning model training.</a:t>
            </a:r>
          </a:p>
          <a:p>
            <a:endParaRPr lang="en-US" dirty="0"/>
          </a:p>
          <a:p>
            <a:r>
              <a:rPr lang="en-US" dirty="0"/>
              <a:t>[CLICK] Let’s check each one of these interfaces next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697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34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95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797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50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9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631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8715E5-0E3B-1B4F-BB79-1C4B57B473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23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754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552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behind DaPPA is to use an intuitive data-parallel pattern Based programming interface for PIM</a:t>
            </a:r>
          </a:p>
          <a:p>
            <a:endParaRPr lang="en-US" dirty="0"/>
          </a:p>
          <a:p>
            <a:r>
              <a:rPr lang="en-US" dirty="0"/>
              <a:t>[CLICK] DaPPA uses such an interface to automatically distribute and gather data across PIM chips, handle memory management and to parallelism computation across PIM cores </a:t>
            </a:r>
          </a:p>
          <a:p>
            <a:endParaRPr lang="en-US" dirty="0"/>
          </a:p>
          <a:p>
            <a:r>
              <a:rPr lang="en-US" dirty="0"/>
              <a:t>[CLICK]  DaPPA is composed of three main components.</a:t>
            </a:r>
          </a:p>
          <a:p>
            <a:endParaRPr lang="en-US" dirty="0"/>
          </a:p>
          <a:p>
            <a:r>
              <a:rPr lang="en-US" dirty="0"/>
              <a:t>[CLICK] A collection of data-parallel pattern APIs</a:t>
            </a:r>
          </a:p>
          <a:p>
            <a:endParaRPr lang="en-US" dirty="0"/>
          </a:p>
          <a:p>
            <a:r>
              <a:rPr lang="en-US" dirty="0"/>
              <a:t>[CLICK] A dataflow programming interface</a:t>
            </a:r>
          </a:p>
          <a:p>
            <a:endParaRPr lang="en-US" dirty="0"/>
          </a:p>
          <a:p>
            <a:r>
              <a:rPr lang="en-US" dirty="0"/>
              <a:t>[CLICK] and a dynamic template-based compilation</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379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parallel pattern APIs are a collection of pre-defined functions that implement high-level data-parallel pattern priorities. </a:t>
            </a:r>
          </a:p>
          <a:p>
            <a:endParaRPr lang="en-US" dirty="0"/>
          </a:p>
          <a:p>
            <a:r>
              <a:rPr lang="en-US" dirty="0"/>
              <a:t>[CLICK] DaPPA uses such APIs to implement a skeleton programming model, which is a common approach to abstract hardware components of parallel architectures, including multi-processor systems, GPUs, and custom accelerators.  </a:t>
            </a:r>
          </a:p>
          <a:p>
            <a:endParaRPr lang="en-US" dirty="0"/>
          </a:p>
          <a:p>
            <a:r>
              <a:rPr lang="en-US" dirty="0"/>
              <a:t>[CLICK] DaPPA supports five primary data-parallel patterns, including map, reduce, filter, window, and group</a:t>
            </a:r>
          </a:p>
          <a:p>
            <a:endParaRPr lang="en-US" dirty="0"/>
          </a:p>
          <a:p>
            <a:r>
              <a:rPr lang="en-US" dirty="0"/>
              <a:t>[CLICK] The user can combine all five primitives for more complex patterns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096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DaPPA exposes a dataflow-based programming interface to the users. The interface has three main components.</a:t>
            </a:r>
          </a:p>
          <a:p>
            <a:endParaRPr lang="en-US" dirty="0"/>
          </a:p>
          <a:p>
            <a:r>
              <a:rPr lang="en-US" dirty="0"/>
              <a:t>[CLICK] First, a Pipeline defines a collection of transformations over the input data</a:t>
            </a:r>
          </a:p>
          <a:p>
            <a:endParaRPr lang="en-US" dirty="0"/>
          </a:p>
          <a:p>
            <a:r>
              <a:rPr lang="en-US" dirty="0"/>
              <a:t>[CLICK] Second, a stage defines a parallel pattern-based data transformation</a:t>
            </a:r>
          </a:p>
          <a:p>
            <a:endParaRPr lang="en-US" dirty="0"/>
          </a:p>
          <a:p>
            <a:r>
              <a:rPr lang="en-US" dirty="0"/>
              <a:t>[CLICK] Third, stage communication happens sequentially, with data following from one stage to another within the pipeline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626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nir Next" panose="020B0503020202020204" pitchFamily="34" charset="0"/>
              </a:rPr>
              <a:t>DaPPA uses a dynamic template-based compilation to generate PIM code </a:t>
            </a:r>
            <a:r>
              <a:rPr lang="en-US" sz="1200" b="1" dirty="0">
                <a:solidFill>
                  <a:schemeClr val="accent5"/>
                </a:solidFill>
                <a:latin typeface="Avenir Next" panose="020B0503020202020204" pitchFamily="34" charset="0"/>
              </a:rPr>
              <a:t>in two main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dirty="0">
                <a:solidFill>
                  <a:schemeClr val="accent5"/>
                </a:solidFill>
                <a:latin typeface="Avenir Next" panose="020B0503020202020204" pitchFamily="34" charset="0"/>
              </a:rPr>
              <a:t>[CLICK] </a:t>
            </a:r>
            <a:r>
              <a:rPr lang="en-US" sz="1200" b="0" i="0" u="none" dirty="0">
                <a:solidFill>
                  <a:schemeClr val="accent5"/>
                </a:solidFill>
                <a:latin typeface="Avenir Next" panose="020B0503020202020204" pitchFamily="34" charset="0"/>
              </a:rPr>
              <a:t>First, DaPPA creates UPMEM code using a template engine called </a:t>
            </a:r>
            <a:r>
              <a:rPr lang="en-US" sz="1200" b="0" i="0" u="none" dirty="0" err="1">
                <a:solidFill>
                  <a:schemeClr val="accent5"/>
                </a:solidFill>
                <a:latin typeface="Avenir Next" panose="020B0503020202020204" pitchFamily="34" charset="0"/>
              </a:rPr>
              <a:t>Inja</a:t>
            </a:r>
            <a:r>
              <a:rPr lang="en-US" sz="1200" b="0" i="0" u="none" dirty="0">
                <a:solidFill>
                  <a:schemeClr val="accent5"/>
                </a:solidFill>
                <a:latin typeface="Avenir Next" panose="020B0503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[CLICK] Second, DaPPA applies a series of transformations to the code to extract the information required to feed the UPMEM code template from the Pipeline model, calculates memory offsets for automatically data handling, and divides computation between CPU and PIM cores, even allowing for collaborative execution between host cores and PIM 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[CLICK] During the dynamic template-based compilation, DaPPA compiles and executes each Pipeline stage once per time, allowing for runtime optimizations based on output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dirty="0">
                <a:solidFill>
                  <a:schemeClr val="accent5"/>
                </a:solidFill>
                <a:latin typeface="Avenir Next" panose="020B0503020202020204" pitchFamily="34" charset="0"/>
              </a:rPr>
              <a:t>[NEXT]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dirty="0">
              <a:solidFill>
                <a:schemeClr val="accent5"/>
              </a:solidFill>
              <a:latin typeface="Avenir Next"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dirty="0">
              <a:solidFill>
                <a:schemeClr val="accent5"/>
              </a:solidFill>
              <a:latin typeface="Avenir Next" panose="020B0503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82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program the UPMEM system, the programmer needs to perform four main operations.</a:t>
            </a:r>
          </a:p>
          <a:p>
            <a:endParaRPr lang="en-US" dirty="0"/>
          </a:p>
          <a:p>
            <a:r>
              <a:rPr lang="en-US" dirty="0"/>
              <a:t>[CLICK] First, it needs to split input data across PIM chips</a:t>
            </a:r>
          </a:p>
          <a:p>
            <a:endParaRPr lang="en-US" dirty="0"/>
          </a:p>
          <a:p>
            <a:r>
              <a:rPr lang="en-US" dirty="0"/>
              <a:t>[CLICK] Second, it needs to transfer input data from main memory to PIM chips</a:t>
            </a:r>
          </a:p>
          <a:p>
            <a:endParaRPr lang="en-US" dirty="0"/>
          </a:p>
          <a:p>
            <a:r>
              <a:rPr lang="en-US" dirty="0"/>
              <a:t>[CLICK] Third, it needs to manually handle caching inside the PIM’s scratchpad memory</a:t>
            </a:r>
          </a:p>
          <a:p>
            <a:endParaRPr lang="en-US" dirty="0"/>
          </a:p>
          <a:p>
            <a:r>
              <a:rPr lang="en-US" dirty="0"/>
              <a:t>[CLICK] and fourth, it needs to transfer output data from PIM chips to main memory</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55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DaPPA can be used to implement a simple dot product operation in the UPMEM system</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595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programmer chooses suitable data parallel patterns to represent the computation. In this case, a map and reduce patterns</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215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user creates two pipeline stages in C++ to implement the computation. Note that there is no hardware specific code required here.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003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DaPPA takes the C++-based pipeline, and dynamically compiles and executes each stage in the UPMEM system.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574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DaPPA using a real UPMEM system with more than 2000 PIM cores</a:t>
            </a:r>
          </a:p>
          <a:p>
            <a:endParaRPr lang="en-US" dirty="0"/>
          </a:p>
          <a:p>
            <a:r>
              <a:rPr lang="en-US" dirty="0"/>
              <a:t>[CLICK] We use six workloads from the PrIM benchmark suite </a:t>
            </a:r>
          </a:p>
          <a:p>
            <a:endParaRPr lang="en-US" dirty="0"/>
          </a:p>
          <a:p>
            <a:r>
              <a:rPr lang="en-US" dirty="0"/>
              <a:t>[CLICK] We compare </a:t>
            </a:r>
            <a:r>
              <a:rPr lang="en-US" dirty="0" err="1"/>
              <a:t>DaPPA’s</a:t>
            </a:r>
            <a:r>
              <a:rPr lang="en-US" dirty="0"/>
              <a:t> performance and programming complexity against the hand-tuned PrIM workloads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004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plot, we show </a:t>
            </a:r>
            <a:r>
              <a:rPr lang="en-US" dirty="0" err="1"/>
              <a:t>DaPPA’s</a:t>
            </a:r>
            <a:r>
              <a:rPr lang="en-US" dirty="0"/>
              <a:t> performance normalized to the hand-tuned PrIM implementations.</a:t>
            </a:r>
          </a:p>
          <a:p>
            <a:endParaRPr lang="en-US" dirty="0"/>
          </a:p>
          <a:p>
            <a:r>
              <a:rPr lang="en-US" dirty="0"/>
              <a:t>[CLICK] We observe a large performance improvement for some workloads, due to DAPPA usage of parallel data transfers and collaborative host and PIM execution</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477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DAPPA provides 2.1x the performance of hand-tuned code.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655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evaluate programming complexity measured in lines of code. </a:t>
            </a:r>
          </a:p>
          <a:p>
            <a:endParaRPr lang="en-US" dirty="0"/>
          </a:p>
          <a:p>
            <a:r>
              <a:rPr lang="en-US" dirty="0"/>
              <a:t>[CLICK] On average, DaPPA reduces the required lines of code by 94% compared to PrIM.</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527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briefly compared DaPPA to a previously proposed framework for PIM programmability called SimplePIM.</a:t>
            </a:r>
          </a:p>
          <a:p>
            <a:endParaRPr lang="en-US" dirty="0"/>
          </a:p>
          <a:p>
            <a:r>
              <a:rPr lang="en-US" dirty="0"/>
              <a:t>Compared to SimplePIM, DaPPA provides </a:t>
            </a:r>
          </a:p>
          <a:p>
            <a:endParaRPr lang="en-US" dirty="0"/>
          </a:p>
          <a:p>
            <a:r>
              <a:rPr lang="en-US" dirty="0"/>
              <a:t>[CLICK] A higher abstraction level, where the user does not need to manually specific communication across PIM cores as in SIMPLE PIM; two more parallel patterns, and further optimizations as </a:t>
            </a:r>
            <a:r>
              <a:rPr lang="en-US" dirty="0" err="1"/>
              <a:t>colloborative</a:t>
            </a:r>
            <a:r>
              <a:rPr lang="en-US" dirty="0"/>
              <a:t> </a:t>
            </a:r>
            <a:r>
              <a:rPr lang="en-US" dirty="0" err="1"/>
              <a:t>PIM+host</a:t>
            </a:r>
            <a:r>
              <a:rPr lang="en-US" dirty="0"/>
              <a:t> execution. </a:t>
            </a:r>
          </a:p>
          <a:p>
            <a:endParaRPr lang="en-US" dirty="0"/>
          </a:p>
          <a:p>
            <a:r>
              <a:rPr lang="en-US" dirty="0"/>
              <a:t>[CLICK] We conclude that DaPPA improves the state-of-the-art in PIM programmability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256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76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such four tasks translate into code.</a:t>
            </a:r>
          </a:p>
          <a:p>
            <a:endParaRPr lang="en-US" dirty="0"/>
          </a:p>
          <a:p>
            <a:r>
              <a:rPr lang="en-US" dirty="0"/>
              <a:t>Next, I will show code snippets of a vector addition implemented using the UPMEM programming model.</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329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7">
            <a:extLst>
              <a:ext uri="{FF2B5EF4-FFF2-40B4-BE49-F238E27FC236}">
                <a16:creationId xmlns:a16="http://schemas.microsoft.com/office/drawing/2014/main" id="{4970873D-26C9-4F4E-BB94-4E1EC127E8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1225" rtl="0" eaLnBrk="1" fontAlgn="auto" latinLnBrk="0" hangingPunct="1">
              <a:lnSpc>
                <a:spcPct val="100000"/>
              </a:lnSpc>
              <a:spcBef>
                <a:spcPct val="0"/>
              </a:spcBef>
              <a:spcAft>
                <a:spcPts val="0"/>
              </a:spcAft>
              <a:buClrTx/>
              <a:buSzTx/>
              <a:buFontTx/>
              <a:buNone/>
              <a:tabLst/>
              <a:defRPr/>
            </a:pPr>
            <a:fld id="{24E82DFE-E98A-254F-BFEC-3824591F846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1225" rtl="0" eaLnBrk="1" fontAlgn="auto" latinLnBrk="0" hangingPunct="1">
                <a:lnSpc>
                  <a:spcPct val="100000"/>
                </a:lnSpc>
                <a:spcBef>
                  <a:spcPct val="0"/>
                </a:spcBef>
                <a:spcAft>
                  <a:spcPts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46146" name="Rectangle 2">
            <a:extLst>
              <a:ext uri="{FF2B5EF4-FFF2-40B4-BE49-F238E27FC236}">
                <a16:creationId xmlns:a16="http://schemas.microsoft.com/office/drawing/2014/main" id="{C2A0FF1F-825F-734E-90D6-E0ED72CA90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6147" name="Rectangle 3">
            <a:extLst>
              <a:ext uri="{FF2B5EF4-FFF2-40B4-BE49-F238E27FC236}">
                <a16:creationId xmlns:a16="http://schemas.microsoft.com/office/drawing/2014/main" id="{9CF49887-C12A-984F-8FC8-8B47E5DE7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7116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28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programmer has several tasks that need to be translated into code, including aligning data within PIM chips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41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input parameters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6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input parameters across PIM cores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84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 PIM computation</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99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PIM results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EE7DAF-91B5-F546-8403-33BB41AE2B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4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5.emf"/></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60.xml"/><Relationship Id="rId4" Type="http://schemas.openxmlformats.org/officeDocument/2006/relationships/image" Target="../media/image9.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3.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r>
              <a:rPr lang="en-US" altLang="en-US" dirty="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2779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90810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425228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8135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26804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524211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946402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677123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8169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573753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5964383"/>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710202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115773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10429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9004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3385155"/>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201379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250670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618474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977416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80416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26492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4588555"/>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584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48656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08711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2151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21877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31674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382393"/>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151071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73656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05977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7461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3079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076699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53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07271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021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355188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289341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562361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107465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477708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8789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048962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60"/>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459952"/>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12348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06624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988374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24853"/>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264790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0390558"/>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40374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02CDD642-5717-9C43-BCF7-E4F88A58C1C2}" type="slidenum">
              <a:rPr lang="en-US"/>
              <a:pPr>
                <a:defRPr/>
              </a:pPr>
              <a:t>‹#›</a:t>
            </a:fld>
            <a:endParaRPr lang="en-US"/>
          </a:p>
        </p:txBody>
      </p:sp>
    </p:spTree>
    <p:extLst>
      <p:ext uri="{BB962C8B-B14F-4D97-AF65-F5344CB8AC3E}">
        <p14:creationId xmlns:p14="http://schemas.microsoft.com/office/powerpoint/2010/main" val="125442259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FD84AC23-9DE4-C746-BC02-D3085298AE85}" type="slidenum">
              <a:rPr lang="en-US"/>
              <a:pPr>
                <a:defRPr/>
              </a:pPr>
              <a:t>‹#›</a:t>
            </a:fld>
            <a:endParaRPr lang="en-US"/>
          </a:p>
        </p:txBody>
      </p:sp>
    </p:spTree>
    <p:extLst>
      <p:ext uri="{BB962C8B-B14F-4D97-AF65-F5344CB8AC3E}">
        <p14:creationId xmlns:p14="http://schemas.microsoft.com/office/powerpoint/2010/main" val="336982544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9065027-C458-0F45-A175-76C38D629A02}" type="slidenum">
              <a:rPr lang="en-US"/>
              <a:pPr>
                <a:defRPr/>
              </a:pPr>
              <a:t>‹#›</a:t>
            </a:fld>
            <a:endParaRPr lang="en-US"/>
          </a:p>
        </p:txBody>
      </p:sp>
    </p:spTree>
    <p:extLst>
      <p:ext uri="{BB962C8B-B14F-4D97-AF65-F5344CB8AC3E}">
        <p14:creationId xmlns:p14="http://schemas.microsoft.com/office/powerpoint/2010/main" val="424096271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0B3F2552-3716-B24B-9F3D-FF7B024E8C3A}" type="slidenum">
              <a:rPr lang="en-US"/>
              <a:pPr>
                <a:defRPr/>
              </a:pPr>
              <a:t>‹#›</a:t>
            </a:fld>
            <a:endParaRPr lang="en-US"/>
          </a:p>
        </p:txBody>
      </p:sp>
    </p:spTree>
    <p:extLst>
      <p:ext uri="{BB962C8B-B14F-4D97-AF65-F5344CB8AC3E}">
        <p14:creationId xmlns:p14="http://schemas.microsoft.com/office/powerpoint/2010/main" val="334963355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C07D5230-971F-2E41-8CFA-14A60A5B226D}" type="slidenum">
              <a:rPr lang="en-US"/>
              <a:pPr>
                <a:defRPr/>
              </a:pPr>
              <a:t>‹#›</a:t>
            </a:fld>
            <a:endParaRPr lang="en-US"/>
          </a:p>
        </p:txBody>
      </p:sp>
    </p:spTree>
    <p:extLst>
      <p:ext uri="{BB962C8B-B14F-4D97-AF65-F5344CB8AC3E}">
        <p14:creationId xmlns:p14="http://schemas.microsoft.com/office/powerpoint/2010/main" val="686320648"/>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380DEAA0-2A78-7C4C-AC1D-0745BDD65952}" type="slidenum">
              <a:rPr lang="en-US"/>
              <a:pPr>
                <a:defRPr/>
              </a:pPr>
              <a:t>‹#›</a:t>
            </a:fld>
            <a:endParaRPr lang="en-US"/>
          </a:p>
        </p:txBody>
      </p:sp>
    </p:spTree>
    <p:extLst>
      <p:ext uri="{BB962C8B-B14F-4D97-AF65-F5344CB8AC3E}">
        <p14:creationId xmlns:p14="http://schemas.microsoft.com/office/powerpoint/2010/main" val="1329154556"/>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A4DA15DC-7DB6-2E4F-8E40-D436CE9278D6}" type="slidenum">
              <a:rPr lang="en-US"/>
              <a:pPr>
                <a:defRPr/>
              </a:pPr>
              <a:t>‹#›</a:t>
            </a:fld>
            <a:endParaRPr lang="en-US"/>
          </a:p>
        </p:txBody>
      </p:sp>
    </p:spTree>
    <p:extLst>
      <p:ext uri="{BB962C8B-B14F-4D97-AF65-F5344CB8AC3E}">
        <p14:creationId xmlns:p14="http://schemas.microsoft.com/office/powerpoint/2010/main" val="1328609927"/>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69972F1-201A-1341-A138-68D5169749F5}" type="slidenum">
              <a:rPr lang="en-US"/>
              <a:pPr>
                <a:defRPr/>
              </a:pPr>
              <a:t>‹#›</a:t>
            </a:fld>
            <a:endParaRPr lang="en-US"/>
          </a:p>
        </p:txBody>
      </p:sp>
    </p:spTree>
    <p:extLst>
      <p:ext uri="{BB962C8B-B14F-4D97-AF65-F5344CB8AC3E}">
        <p14:creationId xmlns:p14="http://schemas.microsoft.com/office/powerpoint/2010/main" val="3583802723"/>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4E7A4686-03CC-5744-B2F1-C7CFBAB9DD97}" type="slidenum">
              <a:rPr lang="en-US"/>
              <a:pPr>
                <a:defRPr/>
              </a:pPr>
              <a:t>‹#›</a:t>
            </a:fld>
            <a:endParaRPr lang="en-US"/>
          </a:p>
        </p:txBody>
      </p:sp>
    </p:spTree>
    <p:extLst>
      <p:ext uri="{BB962C8B-B14F-4D97-AF65-F5344CB8AC3E}">
        <p14:creationId xmlns:p14="http://schemas.microsoft.com/office/powerpoint/2010/main" val="51154714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D4A60323-C27F-274D-98DD-E8A584096F1A}" type="slidenum">
              <a:rPr lang="en-US"/>
              <a:pPr>
                <a:defRPr/>
              </a:pPr>
              <a:t>‹#›</a:t>
            </a:fld>
            <a:endParaRPr lang="en-US"/>
          </a:p>
        </p:txBody>
      </p:sp>
    </p:spTree>
    <p:extLst>
      <p:ext uri="{BB962C8B-B14F-4D97-AF65-F5344CB8AC3E}">
        <p14:creationId xmlns:p14="http://schemas.microsoft.com/office/powerpoint/2010/main" val="2842246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98D1A2-8B05-D448-BEED-1DCCC56698B6}" type="slidenum">
              <a:rPr lang="en-US"/>
              <a:pPr>
                <a:defRPr/>
              </a:pPr>
              <a:t>‹#›</a:t>
            </a:fld>
            <a:endParaRPr lang="en-US"/>
          </a:p>
        </p:txBody>
      </p:sp>
    </p:spTree>
    <p:extLst>
      <p:ext uri="{BB962C8B-B14F-4D97-AF65-F5344CB8AC3E}">
        <p14:creationId xmlns:p14="http://schemas.microsoft.com/office/powerpoint/2010/main" val="27621045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70B2FA06-CF86-2545-AF2A-570D639DE5A2}" type="slidenum">
              <a:rPr lang="en-US"/>
              <a:pPr>
                <a:defRPr/>
              </a:pPr>
              <a:t>‹#›</a:t>
            </a:fld>
            <a:endParaRPr lang="en-US"/>
          </a:p>
        </p:txBody>
      </p:sp>
    </p:spTree>
    <p:extLst>
      <p:ext uri="{BB962C8B-B14F-4D97-AF65-F5344CB8AC3E}">
        <p14:creationId xmlns:p14="http://schemas.microsoft.com/office/powerpoint/2010/main" val="2828830028"/>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0461737"/>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97734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896416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422717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3425256"/>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002850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96304"/>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94835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01788"/>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84887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6933164"/>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459938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560067"/>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234862"/>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312077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762457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97743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7396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0802086"/>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7001118"/>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23591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4812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16" tIns="45709" rIns="91416" bIns="45709"/>
          <a:lstStyle/>
          <a:p>
            <a:pPr defTabSz="914165"/>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16" tIns="45709" rIns="91416" bIns="45709" numCol="1" anchor="b" anchorCtr="0" compatLnSpc="1">
            <a:prstTxWarp prst="textNoShape">
              <a:avLst/>
            </a:prstTxWarp>
          </a:bodyPr>
          <a:lstStyle>
            <a:lvl1pPr>
              <a:defRPr sz="1200">
                <a:latin typeface="Garamond" pitchFamily="18" charset="0"/>
              </a:defRPr>
            </a:lvl1pPr>
          </a:lstStyle>
          <a:p>
            <a:pPr defTabSz="914165"/>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919387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1185237"/>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388369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9650700"/>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38433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380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57774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759025"/>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220365"/>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7159023"/>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583518"/>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956466987"/>
      </p:ext>
    </p:extLst>
  </p:cSld>
  <p:clrMapOvr>
    <a:overrideClrMapping bg1="lt1" tx1="dk1" bg2="lt2" tx2="dk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041047578"/>
      </p:ext>
    </p:extLst>
  </p:cSld>
  <p:clrMapOvr>
    <a:overrideClrMapping bg1="lt1" tx1="dk1" bg2="lt2" tx2="dk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77459128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49753903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344595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307743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686546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95563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8282914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3/2/25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058623853"/>
      </p:ext>
    </p:extLst>
  </p:cSld>
  <p:clrMapOvr>
    <a:overrideClrMapping bg1="dk1" tx1="lt1" bg2="dk2" tx2="lt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42629875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887693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175784"/>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7124249"/>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72656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6231"/>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1575383"/>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011113"/>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265468"/>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952016"/>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4853053"/>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292141"/>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273888"/>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410633"/>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844824"/>
            <a:ext cx="7772400" cy="1470025"/>
          </a:xfrm>
        </p:spPr>
        <p:txBody>
          <a:bodyPr anchor="ctr"/>
          <a:lstStyle/>
          <a:p>
            <a:r>
              <a:rPr lang="ko-KR" altLang="en-US" dirty="0"/>
              <a:t>마스터 제목 스타일 편집</a:t>
            </a:r>
          </a:p>
        </p:txBody>
      </p:sp>
      <p:sp>
        <p:nvSpPr>
          <p:cNvPr id="3" name="부제목 2"/>
          <p:cNvSpPr>
            <a:spLocks noGrp="1"/>
          </p:cNvSpPr>
          <p:nvPr>
            <p:ph type="subTitle" idx="1"/>
          </p:nvPr>
        </p:nvSpPr>
        <p:spPr>
          <a:xfrm>
            <a:off x="1371600" y="4149080"/>
            <a:ext cx="6400800" cy="1656184"/>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269450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dirty="0"/>
              <a:t>마스터 제목 스타일 편집</a:t>
            </a:r>
          </a:p>
        </p:txBody>
      </p:sp>
      <p:sp>
        <p:nvSpPr>
          <p:cNvPr id="3" name="내용 개체 틀 2"/>
          <p:cNvSpPr>
            <a:spLocks noGrp="1"/>
          </p:cNvSpPr>
          <p:nvPr>
            <p:ph idx="1"/>
          </p:nvPr>
        </p:nvSpPr>
        <p:spPr>
          <a:xfrm>
            <a:off x="457200" y="1340768"/>
            <a:ext cx="8229600" cy="4968552"/>
          </a:xfr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93072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11828504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내용 개체 틀 2"/>
          <p:cNvSpPr>
            <a:spLocks noGrp="1"/>
          </p:cNvSpPr>
          <p:nvPr>
            <p:ph sz="half" idx="1"/>
          </p:nvPr>
        </p:nvSpPr>
        <p:spPr>
          <a:xfrm>
            <a:off x="457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340768"/>
            <a:ext cx="4038600"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a:t>
            </a:fld>
            <a:endParaRPr lang="ko-KR" altLang="en-US">
              <a:solidFill>
                <a:prstClr val="black">
                  <a:tint val="75000"/>
                </a:prstClr>
              </a:solidFill>
              <a:latin typeface="Calibri"/>
              <a:ea typeface="나눔고딕"/>
            </a:endParaRPr>
          </a:p>
        </p:txBody>
      </p:sp>
      <p:sp>
        <p:nvSpPr>
          <p:cNvPr id="6" name="바닥글 개체 틀 5"/>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7" name="슬라이드 번호 개체 틀 6"/>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0" name="직선 연결선 9"/>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42903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3407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마스터 텍스트 스타일을 편집합니다</a:t>
            </a:r>
          </a:p>
        </p:txBody>
      </p:sp>
      <p:sp>
        <p:nvSpPr>
          <p:cNvPr id="4" name="내용 개체 틀 3"/>
          <p:cNvSpPr>
            <a:spLocks noGrp="1"/>
          </p:cNvSpPr>
          <p:nvPr>
            <p:ph sz="half" idx="2"/>
          </p:nvPr>
        </p:nvSpPr>
        <p:spPr>
          <a:xfrm>
            <a:off x="457200" y="1988840"/>
            <a:ext cx="4040188"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3407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1988840"/>
            <a:ext cx="4041775" cy="432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a:t>
            </a:fld>
            <a:endParaRPr lang="ko-KR" altLang="en-US">
              <a:solidFill>
                <a:prstClr val="black">
                  <a:tint val="75000"/>
                </a:prstClr>
              </a:solidFill>
              <a:latin typeface="Calibri"/>
              <a:ea typeface="나눔고딕"/>
            </a:endParaRPr>
          </a:p>
        </p:txBody>
      </p:sp>
      <p:sp>
        <p:nvSpPr>
          <p:cNvPr id="8" name="바닥글 개체 틀 7"/>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9" name="슬라이드 번호 개체 틀 8"/>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12" name="직선 연결선 11"/>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88575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778098"/>
          </a:xfrm>
        </p:spPr>
        <p:txBody>
          <a:bodyPr anchor="b"/>
          <a:lstStyle/>
          <a:p>
            <a:r>
              <a:rPr lang="ko-KR" altLang="en-US"/>
              <a:t>마스터 제목 스타일 편집</a:t>
            </a:r>
          </a:p>
        </p:txBody>
      </p:sp>
      <p:sp>
        <p:nvSpPr>
          <p:cNvPr id="3" name="날짜 개체 틀 2"/>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a:t>
            </a:fld>
            <a:endParaRPr lang="ko-KR" altLang="en-US">
              <a:solidFill>
                <a:prstClr val="black">
                  <a:tint val="75000"/>
                </a:prstClr>
              </a:solidFill>
              <a:latin typeface="Calibri"/>
              <a:ea typeface="나눔고딕"/>
            </a:endParaRPr>
          </a:p>
        </p:txBody>
      </p:sp>
      <p:sp>
        <p:nvSpPr>
          <p:cNvPr id="4" name="바닥글 개체 틀 3"/>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5" name="슬라이드 번호 개체 틀 4"/>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cxnSp>
        <p:nvCxnSpPr>
          <p:cNvPr id="8" name="직선 연결선 7"/>
          <p:cNvCxnSpPr/>
          <p:nvPr userDrawn="1"/>
        </p:nvCxnSpPr>
        <p:spPr>
          <a:xfrm>
            <a:off x="251520" y="1052736"/>
            <a:ext cx="8640960" cy="0"/>
          </a:xfrm>
          <a:prstGeom prst="line">
            <a:avLst/>
          </a:prstGeom>
          <a:ln>
            <a:solidFill>
              <a:schemeClr val="dk1">
                <a:alpha val="7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387130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453336"/>
            <a:ext cx="2133600" cy="268139"/>
          </a:xfrm>
        </p:spPr>
        <p:txBody>
          <a:bodyPr/>
          <a:lstStyle/>
          <a:p>
            <a:fld id="{FB30EDBD-1C2D-4C1E-B459-B60219FAB484}" type="datetimeFigureOut">
              <a:rPr lang="ko-KR" altLang="en-US" smtClean="0">
                <a:solidFill>
                  <a:prstClr val="black">
                    <a:tint val="75000"/>
                  </a:prstClr>
                </a:solidFill>
                <a:latin typeface="Calibri"/>
                <a:ea typeface="나눔고딕"/>
              </a:rPr>
              <a:pPr/>
              <a:t>2025. 3. 2.</a:t>
            </a:fld>
            <a:endParaRPr lang="ko-KR" altLang="en-US">
              <a:solidFill>
                <a:prstClr val="black">
                  <a:tint val="75000"/>
                </a:prstClr>
              </a:solidFill>
              <a:latin typeface="Calibri"/>
              <a:ea typeface="나눔고딕"/>
            </a:endParaRPr>
          </a:p>
        </p:txBody>
      </p:sp>
      <p:sp>
        <p:nvSpPr>
          <p:cNvPr id="3" name="바닥글 개체 틀 2"/>
          <p:cNvSpPr>
            <a:spLocks noGrp="1"/>
          </p:cNvSpPr>
          <p:nvPr>
            <p:ph type="ftr" sz="quarter" idx="11"/>
          </p:nvPr>
        </p:nvSpPr>
        <p:spPr>
          <a:xfrm>
            <a:off x="3124200" y="6453336"/>
            <a:ext cx="2895600" cy="268139"/>
          </a:xfrm>
        </p:spPr>
        <p:txBody>
          <a:bodyPr/>
          <a:lstStyle/>
          <a:p>
            <a:endParaRPr lang="ko-KR" altLang="en-US">
              <a:solidFill>
                <a:prstClr val="black">
                  <a:tint val="75000"/>
                </a:prstClr>
              </a:solidFill>
              <a:latin typeface="Calibri"/>
              <a:ea typeface="나눔고딕"/>
            </a:endParaRPr>
          </a:p>
        </p:txBody>
      </p:sp>
      <p:sp>
        <p:nvSpPr>
          <p:cNvPr id="4" name="슬라이드 번호 개체 틀 3"/>
          <p:cNvSpPr>
            <a:spLocks noGrp="1"/>
          </p:cNvSpPr>
          <p:nvPr>
            <p:ph type="sldNum" sz="quarter" idx="12"/>
          </p:nvPr>
        </p:nvSpPr>
        <p:spPr>
          <a:xfrm>
            <a:off x="6553200" y="6453336"/>
            <a:ext cx="2133600" cy="268139"/>
          </a:xfrm>
        </p:spPr>
        <p:txBody>
          <a:bodyPr/>
          <a:lstStyle/>
          <a:p>
            <a:fld id="{4BEDD84E-25D4-4983-8AA1-2863C96F08D9}" type="slidenum">
              <a:rPr lang="ko-KR" altLang="en-US" smtClean="0">
                <a:solidFill>
                  <a:prstClr val="black">
                    <a:tint val="75000"/>
                  </a:prstClr>
                </a:solidFill>
                <a:latin typeface="Calibri"/>
                <a:ea typeface="나눔고딕"/>
              </a:rPr>
              <a:pPr/>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35601986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9479520"/>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0556325"/>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0379847"/>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5720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8566681"/>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8079462"/>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556996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9015984"/>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95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945983"/>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2225097"/>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69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751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1295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5241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336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2617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589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8574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0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8012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11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0E240D94-E5C6-2B45-92EB-F7FCCB9B6116}" type="slidenum">
              <a:rPr lang="en-US" altLang="en-US"/>
              <a:pPr>
                <a:defRPr/>
              </a:pPr>
              <a:t>‹#›</a:t>
            </a:fld>
            <a:endParaRPr lang="en-US" altLang="en-US"/>
          </a:p>
        </p:txBody>
      </p:sp>
    </p:spTree>
    <p:extLst>
      <p:ext uri="{BB962C8B-B14F-4D97-AF65-F5344CB8AC3E}">
        <p14:creationId xmlns:p14="http://schemas.microsoft.com/office/powerpoint/2010/main" val="1439261544"/>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7B2952-2F74-D544-92BC-FBFBE9A340CC}" type="slidenum">
              <a:rPr lang="en-US" altLang="en-US"/>
              <a:pPr>
                <a:defRPr/>
              </a:pPr>
              <a:t>‹#›</a:t>
            </a:fld>
            <a:endParaRPr lang="en-US" altLang="en-US"/>
          </a:p>
        </p:txBody>
      </p:sp>
    </p:spTree>
    <p:extLst>
      <p:ext uri="{BB962C8B-B14F-4D97-AF65-F5344CB8AC3E}">
        <p14:creationId xmlns:p14="http://schemas.microsoft.com/office/powerpoint/2010/main" val="124473413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F9F7682-838C-D145-8DB5-B49C18A130F8}" type="slidenum">
              <a:rPr lang="en-US" altLang="en-US"/>
              <a:pPr>
                <a:defRPr/>
              </a:pPr>
              <a:t>‹#›</a:t>
            </a:fld>
            <a:endParaRPr lang="en-US" altLang="en-US"/>
          </a:p>
        </p:txBody>
      </p:sp>
    </p:spTree>
    <p:extLst>
      <p:ext uri="{BB962C8B-B14F-4D97-AF65-F5344CB8AC3E}">
        <p14:creationId xmlns:p14="http://schemas.microsoft.com/office/powerpoint/2010/main" val="3758153688"/>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E01938C-1825-4C47-ADAA-667501E8BB2D}" type="slidenum">
              <a:rPr lang="en-US" altLang="en-US"/>
              <a:pPr>
                <a:defRPr/>
              </a:pPr>
              <a:t>‹#›</a:t>
            </a:fld>
            <a:endParaRPr lang="en-US" altLang="en-US"/>
          </a:p>
        </p:txBody>
      </p:sp>
    </p:spTree>
    <p:extLst>
      <p:ext uri="{BB962C8B-B14F-4D97-AF65-F5344CB8AC3E}">
        <p14:creationId xmlns:p14="http://schemas.microsoft.com/office/powerpoint/2010/main" val="3906725712"/>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2E44CBD-17AA-1C44-8BA0-F0313DF1E03A}" type="slidenum">
              <a:rPr lang="en-US" altLang="en-US"/>
              <a:pPr>
                <a:defRPr/>
              </a:pPr>
              <a:t>‹#›</a:t>
            </a:fld>
            <a:endParaRPr lang="en-US" altLang="en-US"/>
          </a:p>
        </p:txBody>
      </p:sp>
    </p:spTree>
    <p:extLst>
      <p:ext uri="{BB962C8B-B14F-4D97-AF65-F5344CB8AC3E}">
        <p14:creationId xmlns:p14="http://schemas.microsoft.com/office/powerpoint/2010/main" val="4069638184"/>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14E6E70-902E-8E4C-B56A-EB171DB5C34A}" type="slidenum">
              <a:rPr lang="en-US" altLang="en-US"/>
              <a:pPr>
                <a:defRPr/>
              </a:pPr>
              <a:t>‹#›</a:t>
            </a:fld>
            <a:endParaRPr lang="en-US" altLang="en-US"/>
          </a:p>
        </p:txBody>
      </p:sp>
    </p:spTree>
    <p:extLst>
      <p:ext uri="{BB962C8B-B14F-4D97-AF65-F5344CB8AC3E}">
        <p14:creationId xmlns:p14="http://schemas.microsoft.com/office/powerpoint/2010/main" val="4280595539"/>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1920B83-E5C7-4748-945F-F9585594732C}" type="slidenum">
              <a:rPr lang="en-US" altLang="en-US"/>
              <a:pPr>
                <a:defRPr/>
              </a:pPr>
              <a:t>‹#›</a:t>
            </a:fld>
            <a:endParaRPr lang="en-US" altLang="en-US"/>
          </a:p>
        </p:txBody>
      </p:sp>
    </p:spTree>
    <p:extLst>
      <p:ext uri="{BB962C8B-B14F-4D97-AF65-F5344CB8AC3E}">
        <p14:creationId xmlns:p14="http://schemas.microsoft.com/office/powerpoint/2010/main" val="217443304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84C42A7-D582-E24E-B2AD-361121256527}" type="slidenum">
              <a:rPr lang="en-US" altLang="en-US"/>
              <a:pPr>
                <a:defRPr/>
              </a:pPr>
              <a:t>‹#›</a:t>
            </a:fld>
            <a:endParaRPr lang="en-US" altLang="en-US"/>
          </a:p>
        </p:txBody>
      </p:sp>
    </p:spTree>
    <p:extLst>
      <p:ext uri="{BB962C8B-B14F-4D97-AF65-F5344CB8AC3E}">
        <p14:creationId xmlns:p14="http://schemas.microsoft.com/office/powerpoint/2010/main" val="895594660"/>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5B44AF-607F-D14C-BF32-685CA37DFF41}" type="slidenum">
              <a:rPr lang="en-US" altLang="en-US"/>
              <a:pPr>
                <a:defRPr/>
              </a:pPr>
              <a:t>‹#›</a:t>
            </a:fld>
            <a:endParaRPr lang="en-US" altLang="en-US"/>
          </a:p>
        </p:txBody>
      </p:sp>
    </p:spTree>
    <p:extLst>
      <p:ext uri="{BB962C8B-B14F-4D97-AF65-F5344CB8AC3E}">
        <p14:creationId xmlns:p14="http://schemas.microsoft.com/office/powerpoint/2010/main" val="3598801899"/>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CDFAA6-D8FF-694C-834A-ACCCD8522248}" type="slidenum">
              <a:rPr lang="en-US" altLang="en-US"/>
              <a:pPr>
                <a:defRPr/>
              </a:pPr>
              <a:t>‹#›</a:t>
            </a:fld>
            <a:endParaRPr lang="en-US" altLang="en-US"/>
          </a:p>
        </p:txBody>
      </p:sp>
    </p:spTree>
    <p:extLst>
      <p:ext uri="{BB962C8B-B14F-4D97-AF65-F5344CB8AC3E}">
        <p14:creationId xmlns:p14="http://schemas.microsoft.com/office/powerpoint/2010/main" val="1823007646"/>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923AAA-1C55-7E45-B953-D9BFED328DD6}" type="slidenum">
              <a:rPr lang="en-US" altLang="en-US"/>
              <a:pPr>
                <a:defRPr/>
              </a:pPr>
              <a:t>‹#›</a:t>
            </a:fld>
            <a:endParaRPr lang="en-US" altLang="en-US"/>
          </a:p>
        </p:txBody>
      </p:sp>
    </p:spTree>
    <p:extLst>
      <p:ext uri="{BB962C8B-B14F-4D97-AF65-F5344CB8AC3E}">
        <p14:creationId xmlns:p14="http://schemas.microsoft.com/office/powerpoint/2010/main" val="2692791579"/>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694097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5019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6" name="Footer Placeholder 5"/>
          <p:cNvSpPr>
            <a:spLocks noGrp="1"/>
          </p:cNvSpPr>
          <p:nvPr>
            <p:ph type="ftr" sz="quarter" idx="13"/>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4"/>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748501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104253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280317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189795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7" name="Footer Placeholder 6"/>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049454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7" name="Slide Number Placeholder 6"/>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249070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10" name="Footer Placeholder 9"/>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11" name="Slide Number Placeholder 10"/>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668385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solidFill>
                  <a:prstClr val="white">
                    <a:alpha val="75000"/>
                  </a:prstClr>
                </a:solidFill>
                <a:latin typeface="Calibri"/>
              </a:rPr>
              <a:pPr/>
              <a:t>3/2/25</a:t>
            </a:fld>
            <a:endParaRPr lang="en-US">
              <a:solidFill>
                <a:prstClr val="white">
                  <a:alpha val="75000"/>
                </a:prstClr>
              </a:solidFill>
              <a:latin typeface="Calibri"/>
            </a:endParaRPr>
          </a:p>
        </p:txBody>
      </p:sp>
      <p:sp>
        <p:nvSpPr>
          <p:cNvPr id="9" name="Footer Placeholder 8"/>
          <p:cNvSpPr>
            <a:spLocks noGrp="1"/>
          </p:cNvSpPr>
          <p:nvPr>
            <p:ph type="ftr" sz="quarter" idx="11"/>
          </p:nvPr>
        </p:nvSpPr>
        <p:spPr/>
        <p:txBody>
          <a:bodyPr/>
          <a:lstStyle/>
          <a:p>
            <a:endParaRPr lang="en-US" dirty="0">
              <a:solidFill>
                <a:prstClr val="white">
                  <a:alpha val="75000"/>
                </a:prstClr>
              </a:solidFill>
              <a:latin typeface="Calibri"/>
            </a:endParaRPr>
          </a:p>
        </p:txBody>
      </p:sp>
      <p:sp>
        <p:nvSpPr>
          <p:cNvPr id="10" name="Slide Number Placeholder 9"/>
          <p:cNvSpPr>
            <a:spLocks noGrp="1"/>
          </p:cNvSpPr>
          <p:nvPr>
            <p:ph type="sldNum" sz="quarter" idx="12"/>
          </p:nvPr>
        </p:nvSpPr>
        <p:spPr/>
        <p:txBody>
          <a:bodyPr/>
          <a:lstStyle/>
          <a:p>
            <a:fld id="{659951FD-F195-4FF4-B5D0-ABFF8986B8DF}"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3544380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153662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alpha val="75000"/>
                </a:prstClr>
              </a:solidFill>
              <a:latin typeface="Calibri"/>
            </a:endParaRPr>
          </a:p>
        </p:txBody>
      </p:sp>
      <p:sp>
        <p:nvSpPr>
          <p:cNvPr id="9" name="Slide Number Placeholder 8"/>
          <p:cNvSpPr>
            <a:spLocks noGrp="1"/>
          </p:cNvSpPr>
          <p:nvPr>
            <p:ph type="sldNum" sz="quarter" idx="12"/>
          </p:nvPr>
        </p:nvSpPr>
        <p:spPr/>
        <p:txBody>
          <a:body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86644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3159291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2064879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236753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3324610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27451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3658476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1756490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3370464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1553832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1064697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950607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2858821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1247416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1524502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167374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4094090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2375012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960859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1966816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2146915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272325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2139914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sz="1350">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6" name="Line 10"/>
          <p:cNvSpPr>
            <a:spLocks noChangeShapeType="1"/>
          </p:cNvSpPr>
          <p:nvPr/>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sz="1350">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3600"/>
            </a:lvl1pPr>
          </a:lstStyle>
          <a:p>
            <a:r>
              <a:rPr lang="en-US" altLang="zh-TW"/>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zh-TW"/>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900">
                <a:latin typeface="Garamond" pitchFamily="18" charset="0"/>
              </a:defRPr>
            </a:lvl1pPr>
          </a:lstStyle>
          <a:p>
            <a:endParaRPr 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sz="900"/>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lstStyle>
            <a:lvl1pPr algn="l">
              <a:defRPr sz="3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ltLang="zh-TW"/>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ltLang="zh-TW"/>
              <a:t>Click to edit Master title style</a:t>
            </a:r>
            <a:endParaRPr lang="en-US"/>
          </a:p>
        </p:txBody>
      </p:sp>
      <p:sp>
        <p:nvSpPr>
          <p:cNvPr id="3" name="Content Placeholder 2"/>
          <p:cNvSpPr>
            <a:spLocks noGrp="1"/>
          </p:cNvSpPr>
          <p:nvPr>
            <p:ph idx="1"/>
          </p:nvPr>
        </p:nvSpPr>
        <p:spPr>
          <a:xfrm>
            <a:off x="3575050" y="27307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altLang="zh-TW"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ltLang="zh-TW"/>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CAE9295-42F8-0747-9AE1-33958E89C374}" type="slidenum">
              <a:rPr lang="en-US" smtClean="0">
                <a:solidFill>
                  <a:srgbClr val="000000"/>
                </a:solidFill>
              </a:rPr>
              <a:pPr/>
              <a:t>‹#›</a:t>
            </a:fld>
            <a:endParaRPr lang="en-US">
              <a:solidFill>
                <a:srgbClr val="000000"/>
              </a:solidFill>
            </a:endParaRPr>
          </a:p>
        </p:txBody>
      </p:sp>
    </p:spTree>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prstClr val="black"/>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prstClr val="black"/>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30401317"/>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40768776"/>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605119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86174166"/>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89919389"/>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05318677"/>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77374766"/>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68041354"/>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43398135"/>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29488110"/>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33301839"/>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234625789"/>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5884090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3816495892"/>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4031889725"/>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043419311"/>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287196653"/>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443399964"/>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491952778"/>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3665507306"/>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82677281"/>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820621740"/>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74568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26908"/>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6354275"/>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3248345"/>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797984"/>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6771066"/>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6128682"/>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6798312"/>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677376"/>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6940184"/>
      </p:ext>
    </p:extLst>
  </p:cSld>
  <p:clrMapOvr>
    <a:masterClrMapping/>
  </p:clrMapOv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0217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eaLnBrk="1" hangingPunct="1">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5C66147B-D8F4-B34F-ACFC-F4150A9F5034}" type="slidenum">
              <a:rPr lang="en-US" altLang="en-US"/>
              <a:pPr>
                <a:defRPr/>
              </a:pPr>
              <a:t>‹#›</a:t>
            </a:fld>
            <a:endParaRPr lang="en-US" altLang="en-US"/>
          </a:p>
        </p:txBody>
      </p:sp>
    </p:spTree>
    <p:extLst>
      <p:ext uri="{BB962C8B-B14F-4D97-AF65-F5344CB8AC3E}">
        <p14:creationId xmlns:p14="http://schemas.microsoft.com/office/powerpoint/2010/main" val="194996880"/>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B4B655F-9513-DB41-847A-CB5F5ABCD6B3}" type="slidenum">
              <a:rPr lang="en-US" altLang="en-US"/>
              <a:pPr>
                <a:defRPr/>
              </a:pPr>
              <a:t>‹#›</a:t>
            </a:fld>
            <a:endParaRPr lang="en-US" altLang="en-US"/>
          </a:p>
        </p:txBody>
      </p:sp>
    </p:spTree>
    <p:extLst>
      <p:ext uri="{BB962C8B-B14F-4D97-AF65-F5344CB8AC3E}">
        <p14:creationId xmlns:p14="http://schemas.microsoft.com/office/powerpoint/2010/main" val="3022748827"/>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70262A-25C7-1D4F-BA49-9AAD51FA1D0E}" type="slidenum">
              <a:rPr lang="en-US" altLang="en-US"/>
              <a:pPr>
                <a:defRPr/>
              </a:pPr>
              <a:t>‹#›</a:t>
            </a:fld>
            <a:endParaRPr lang="en-US" altLang="en-US"/>
          </a:p>
        </p:txBody>
      </p:sp>
    </p:spTree>
    <p:extLst>
      <p:ext uri="{BB962C8B-B14F-4D97-AF65-F5344CB8AC3E}">
        <p14:creationId xmlns:p14="http://schemas.microsoft.com/office/powerpoint/2010/main" val="2844348648"/>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AFF24C-C776-6444-B9B7-94F550F93C13}" type="slidenum">
              <a:rPr lang="en-US" altLang="en-US"/>
              <a:pPr>
                <a:defRPr/>
              </a:pPr>
              <a:t>‹#›</a:t>
            </a:fld>
            <a:endParaRPr lang="en-US" altLang="en-US"/>
          </a:p>
        </p:txBody>
      </p:sp>
    </p:spTree>
    <p:extLst>
      <p:ext uri="{BB962C8B-B14F-4D97-AF65-F5344CB8AC3E}">
        <p14:creationId xmlns:p14="http://schemas.microsoft.com/office/powerpoint/2010/main" val="673294743"/>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46D27-56D0-344A-BE31-89C869EBEEAE}" type="slidenum">
              <a:rPr lang="en-US" altLang="en-US"/>
              <a:pPr>
                <a:defRPr/>
              </a:pPr>
              <a:t>‹#›</a:t>
            </a:fld>
            <a:endParaRPr lang="en-US" altLang="en-US"/>
          </a:p>
        </p:txBody>
      </p:sp>
    </p:spTree>
    <p:extLst>
      <p:ext uri="{BB962C8B-B14F-4D97-AF65-F5344CB8AC3E}">
        <p14:creationId xmlns:p14="http://schemas.microsoft.com/office/powerpoint/2010/main" val="2431732729"/>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25BFE8-1EE5-7749-87C6-59D761839782}" type="slidenum">
              <a:rPr lang="en-US" altLang="en-US"/>
              <a:pPr>
                <a:defRPr/>
              </a:pPr>
              <a:t>‹#›</a:t>
            </a:fld>
            <a:endParaRPr lang="en-US" altLang="en-US"/>
          </a:p>
        </p:txBody>
      </p:sp>
    </p:spTree>
    <p:extLst>
      <p:ext uri="{BB962C8B-B14F-4D97-AF65-F5344CB8AC3E}">
        <p14:creationId xmlns:p14="http://schemas.microsoft.com/office/powerpoint/2010/main" val="978746972"/>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151F3C-38B5-C447-BBE5-70E1ABFC6BB2}" type="slidenum">
              <a:rPr lang="en-US" altLang="en-US"/>
              <a:pPr>
                <a:defRPr/>
              </a:pPr>
              <a:t>‹#›</a:t>
            </a:fld>
            <a:endParaRPr lang="en-US" altLang="en-US"/>
          </a:p>
        </p:txBody>
      </p:sp>
    </p:spTree>
    <p:extLst>
      <p:ext uri="{BB962C8B-B14F-4D97-AF65-F5344CB8AC3E}">
        <p14:creationId xmlns:p14="http://schemas.microsoft.com/office/powerpoint/2010/main" val="2386205692"/>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7B9740-5855-2A42-B252-D99EB4C57248}" type="slidenum">
              <a:rPr lang="en-US" altLang="en-US"/>
              <a:pPr>
                <a:defRPr/>
              </a:pPr>
              <a:t>‹#›</a:t>
            </a:fld>
            <a:endParaRPr lang="en-US" altLang="en-US"/>
          </a:p>
        </p:txBody>
      </p:sp>
    </p:spTree>
    <p:extLst>
      <p:ext uri="{BB962C8B-B14F-4D97-AF65-F5344CB8AC3E}">
        <p14:creationId xmlns:p14="http://schemas.microsoft.com/office/powerpoint/2010/main" val="666324575"/>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5EF0D-3683-CA41-828D-672F2E3955A1}" type="slidenum">
              <a:rPr lang="en-US" altLang="en-US"/>
              <a:pPr>
                <a:defRPr/>
              </a:pPr>
              <a:t>‹#›</a:t>
            </a:fld>
            <a:endParaRPr lang="en-US" altLang="en-US"/>
          </a:p>
        </p:txBody>
      </p:sp>
    </p:spTree>
    <p:extLst>
      <p:ext uri="{BB962C8B-B14F-4D97-AF65-F5344CB8AC3E}">
        <p14:creationId xmlns:p14="http://schemas.microsoft.com/office/powerpoint/2010/main" val="1766707855"/>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D11A51B-8B96-BD4C-95B5-FCA03A36A313}" type="slidenum">
              <a:rPr lang="en-US" altLang="en-US"/>
              <a:pPr>
                <a:defRPr/>
              </a:pPr>
              <a:t>‹#›</a:t>
            </a:fld>
            <a:endParaRPr lang="en-US" altLang="en-US"/>
          </a:p>
        </p:txBody>
      </p:sp>
    </p:spTree>
    <p:extLst>
      <p:ext uri="{BB962C8B-B14F-4D97-AF65-F5344CB8AC3E}">
        <p14:creationId xmlns:p14="http://schemas.microsoft.com/office/powerpoint/2010/main" val="245257980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9F2BAA-D8FE-2C4D-A9A5-9491AFC1AF7D}" type="slidenum">
              <a:rPr lang="en-US" altLang="en-US"/>
              <a:pPr>
                <a:defRPr/>
              </a:pPr>
              <a:t>‹#›</a:t>
            </a:fld>
            <a:endParaRPr lang="en-US" altLang="en-US"/>
          </a:p>
        </p:txBody>
      </p:sp>
    </p:spTree>
    <p:extLst>
      <p:ext uri="{BB962C8B-B14F-4D97-AF65-F5344CB8AC3E}">
        <p14:creationId xmlns:p14="http://schemas.microsoft.com/office/powerpoint/2010/main" val="110139324"/>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02" tIns="45702" rIns="91402" bIns="45702"/>
          <a:lstStyle/>
          <a:p>
            <a:pPr defTabSz="914024"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02" tIns="45702" rIns="91402" bIns="45702" numCol="1" anchor="b" anchorCtr="0" compatLnSpc="1">
            <a:prstTxWarp prst="textNoShape">
              <a:avLst/>
            </a:prstTxWarp>
          </a:bodyPr>
          <a:lstStyle>
            <a:lvl1pP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1698652"/>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8482364"/>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lvl1pPr>
            <a:lvl2pPr marL="457011" indent="0">
              <a:buNone/>
              <a:defRPr sz="1800"/>
            </a:lvl2pPr>
            <a:lvl3pPr marL="914024" indent="0">
              <a:buNone/>
              <a:defRPr sz="1600"/>
            </a:lvl3pPr>
            <a:lvl4pPr marL="1371040" indent="0">
              <a:buNone/>
              <a:defRPr sz="1400"/>
            </a:lvl4pPr>
            <a:lvl5pPr marL="1828052" indent="0">
              <a:buNone/>
              <a:defRPr sz="1400"/>
            </a:lvl5pPr>
            <a:lvl6pPr marL="2285064" indent="0">
              <a:buNone/>
              <a:defRPr sz="1400"/>
            </a:lvl6pPr>
            <a:lvl7pPr marL="2742079" indent="0">
              <a:buNone/>
              <a:defRPr sz="1400"/>
            </a:lvl7pPr>
            <a:lvl8pPr marL="3199088" indent="0">
              <a:buNone/>
              <a:defRPr sz="1400"/>
            </a:lvl8pPr>
            <a:lvl9pPr marL="3656104"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3161478"/>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4185520"/>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4878452"/>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9680095"/>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36310"/>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1627763"/>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40794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1999752"/>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68246"/>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03425495"/>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470731054"/>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1852116492"/>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969844510"/>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307270744"/>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13182394"/>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986152822"/>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06248627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018878341"/>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2983644539"/>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968205396"/>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2658042"/>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1775802"/>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3966446"/>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2931253"/>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9473481"/>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120122"/>
      </p:ext>
    </p:extLst>
  </p:cSld>
  <p:clrMapOvr>
    <a:masterClrMapping/>
  </p:clrMapOvr>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80145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802520"/>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4679863"/>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054041"/>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3516007"/>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80714961"/>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849193371"/>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589501526"/>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46749651"/>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040607654"/>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16681778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203430946"/>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3621467233"/>
      </p:ext>
    </p:extLst>
  </p:cSld>
  <p:clrMapOvr>
    <a:masterClrMapping/>
  </p:clrMapOv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558646969"/>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878319528"/>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740107998"/>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6611412"/>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683005"/>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991947"/>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6846919"/>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5419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768868"/>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81794"/>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5540252"/>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0510753"/>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2388659"/>
      </p:ext>
    </p:extLst>
  </p:cSld>
  <p:clrMapOvr>
    <a:masterClrMapping/>
  </p:clrMapOv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961845"/>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1937757"/>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1889456"/>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6784263"/>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913739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7434173"/>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0469503"/>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4542624"/>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8563842"/>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4580434"/>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604124"/>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1290896"/>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7256847"/>
      </p:ext>
    </p:extLst>
  </p:cSld>
  <p:clrMapOvr>
    <a:masterClrMapping/>
  </p:clrMapOv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3021770"/>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12033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881052"/>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8093815"/>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0366137"/>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9387529"/>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5807467"/>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7232110"/>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917201"/>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2576942"/>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375152"/>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6975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563949"/>
      </p:ext>
    </p:extLst>
  </p:cSld>
  <p:clrMapOvr>
    <a:masterClrMapping/>
  </p:clrMapOvr>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968767"/>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010157"/>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0068310"/>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751675"/>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72141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0145277"/>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3586944"/>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6344101"/>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433896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fontAlgn="auto" hangingPunct="1">
              <a:spcBef>
                <a:spcPts val="0"/>
              </a:spcBef>
              <a:spcAft>
                <a:spcPts val="0"/>
              </a:spcAft>
            </a:pPr>
            <a:endParaRPr lang="en-US">
              <a:solidFill>
                <a:srgbClr val="000000"/>
              </a:solidFill>
              <a:latin typeface="Tahoma"/>
              <a:ea typeface=""/>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7269631"/>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74391"/>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482950"/>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9484604"/>
      </p:ext>
    </p:extLst>
  </p:cSld>
  <p:clrMapOvr>
    <a:masterClrMapping/>
  </p:clrMapOv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05679"/>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105328"/>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4969480"/>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185131"/>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4230101"/>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93511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070776"/>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3503890"/>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2647218"/>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6397697"/>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1724017"/>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423395"/>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8492406"/>
      </p:ext>
    </p:extLst>
  </p:cSld>
  <p:clrMapOvr>
    <a:masterClrMapping/>
  </p:clrMapOvr>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8364639"/>
      </p:ext>
    </p:extLst>
  </p:cSld>
  <p:clrMapOvr>
    <a:masterClrMapping/>
  </p:clrMapOvr>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2089538"/>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145028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437046"/>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5617253"/>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625676"/>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090546"/>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100005"/>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5056819"/>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412476"/>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8089379"/>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081763"/>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860373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8735776"/>
      </p:ext>
    </p:extLst>
  </p:cSld>
  <p:clrMapOvr>
    <a:masterClrMapping/>
  </p:clrMapOvr>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66877"/>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333599"/>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804900"/>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67627032"/>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867705307"/>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909213287"/>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4004551678"/>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152114607"/>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23963042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686446272"/>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4147850429"/>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2727827147"/>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402603565"/>
      </p:ext>
    </p:extLst>
  </p:cSld>
  <p:clrMapOvr>
    <a:masterClrMapping/>
  </p:clrMapOvr>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341652260"/>
      </p:ext>
    </p:extLst>
  </p:cSld>
  <p:clrMapOvr>
    <a:masterClrMapping/>
  </p:clrMapOvr>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238494"/>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7273774"/>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1525032"/>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407841"/>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819730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cstate="screen">
            <a:extLst>
              <a:ext uri="{28A0092B-C50C-407E-A947-70E740481C1C}">
                <a14:useLocalDpi xmlns:a14="http://schemas.microsoft.com/office/drawing/2010/main"/>
              </a:ext>
            </a:extLst>
          </a:blip>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cstate="screen">
            <a:lum bright="-8000"/>
            <a:extLst>
              <a:ext uri="{28A0092B-C50C-407E-A947-70E740481C1C}">
                <a14:useLocalDpi xmlns:a14="http://schemas.microsoft.com/office/drawing/2010/main"/>
              </a:ext>
            </a:extLst>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5844893"/>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6572785"/>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2490012"/>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4392628"/>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3930839"/>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634247"/>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ACFCE054-F1E5-374D-A24E-887477C05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3547196"/>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292004D-7284-C244-B275-AB956C665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537139"/>
      </p:ext>
    </p:extLst>
  </p:cSld>
  <p:clrMapOvr>
    <a:masterClrMapping/>
  </p:clrMapOvr>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79817D1-13B0-D341-B1C4-34616D393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4076267"/>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2067096-FD7F-A949-B565-8298951E6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731618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a:t>Click to edit Master title style</a:t>
            </a:r>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99945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701077C3-3C60-8640-A1DD-3718D4D0D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361187"/>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D41FDD-73B6-EC4A-BB35-BA0C8CCC3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5929227"/>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88D2B92-4EF8-0940-9F90-1D39CCADBD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0194000"/>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224B1A2-EC3E-4448-972E-E198354A3E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5794084"/>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25B71B7-33A4-004A-B24D-5E8A20C1D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9503525"/>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5EE445-AD48-2049-A03E-4C865681EA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9029388"/>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F8603A9-60B6-0741-B15F-17172804C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053703"/>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066D58A-9B40-E846-A790-9B6CD5A58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183286"/>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4187587689"/>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290607321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47485846"/>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841937945"/>
      </p:ext>
    </p:extLst>
  </p:cSld>
  <p:clrMapOvr>
    <a:masterClrMapping/>
  </p:clrMapOvr>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610741826"/>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554522207"/>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2081880840"/>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2232130875"/>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2104288215"/>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1178303478"/>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1405102020"/>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r>
              <a:rPr lang="en-US" altLang="en-US"/>
              <a:t>Juan Gómez Luna. NTNU Gjøvik, 16/August/2016</a:t>
            </a: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2170455392"/>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340649359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a:t>Click to edit Master title style</a:t>
            </a:r>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054212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3541418167"/>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19222955"/>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198287346"/>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24051311"/>
      </p:ext>
    </p:extLst>
  </p:cSld>
  <p:clrMapOvr>
    <a:masterClrMapping/>
  </p:clrMapOvr>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293033677"/>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3783937851"/>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2894882459"/>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550556957"/>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4073670780"/>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05848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t>3/2/25</a:t>
            </a:fld>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492315846"/>
      </p:ext>
    </p:extLst>
  </p:cSld>
  <p:clrMapOvr>
    <a:overrideClrMapping bg1="lt1" tx1="dk1" bg2="lt2" tx2="dk2" accent1="accent1" accent2="accent2" accent3="accent3" accent4="accent4" accent5="accent5" accent6="accent6" hlink="hlink" folHlink="folHlink"/>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Date Placeholder 4"/>
          <p:cNvSpPr>
            <a:spLocks noGrp="1"/>
          </p:cNvSpPr>
          <p:nvPr>
            <p:ph type="dt" sz="half" idx="10"/>
          </p:nvPr>
        </p:nvSpPr>
        <p:spPr/>
        <p:txBody>
          <a:bodyPr/>
          <a:lstStyle/>
          <a:p>
            <a:fld id="{9FD9DB3E-E709-42CF-B11F-1DFE1D210A82}" type="datetime1">
              <a:rPr lang="en-US" smtClean="0"/>
              <a:t>3/2/25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156730039"/>
      </p:ext>
    </p:extLst>
  </p:cSld>
  <p:clrMapOvr>
    <a:overrideClrMapping bg1="lt1" tx1="dk1" bg2="lt2" tx2="dk2" accent1="accent1" accent2="accent2" accent3="accent3" accent4="accent4" accent5="accent5" accent6="accent6" hlink="hlink" folHlink="folHlink"/>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a:t>Click to edit Master title style</a:t>
            </a:r>
          </a:p>
        </p:txBody>
      </p:sp>
      <p:sp>
        <p:nvSpPr>
          <p:cNvPr id="24" name="Content Placeholder 22"/>
          <p:cNvSpPr>
            <a:spLocks noGrp="1"/>
          </p:cNvSpPr>
          <p:nvPr>
            <p:ph sz="quarter" idx="11"/>
          </p:nvPr>
        </p:nvSpPr>
        <p:spPr>
          <a:xfrm>
            <a:off x="123825" y="1241652"/>
            <a:ext cx="8897938" cy="52244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2"/>
          </p:nvPr>
        </p:nvSpPr>
        <p:spPr/>
        <p:txBody>
          <a:bodyPr/>
          <a:lstStyle/>
          <a:p>
            <a:fld id="{9FD9DB3E-E709-42CF-B11F-1DFE1D210A82}" type="datetime1">
              <a:rPr lang="en-US" smtClean="0"/>
              <a:t>3/2/25</a:t>
            </a:fld>
            <a:endParaRPr lang="en-US"/>
          </a:p>
        </p:txBody>
      </p:sp>
      <p:sp>
        <p:nvSpPr>
          <p:cNvPr id="6" name="Footer Placeholder 5"/>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453638048"/>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t>3/2/25</a:t>
            </a:fld>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075341329"/>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t>3/2/25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15688993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t>3/2/25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164471572"/>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t>3/2/25</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425733146"/>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t>3/2/25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37760023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t>3/2/25</a:t>
            </a:fld>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09409846"/>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t>3/2/25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80216975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756813581"/>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t>3/2/25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449382373"/>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t>3/2/25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81998931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617582"/>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257509"/>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662162"/>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185493"/>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9682941"/>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294882"/>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988996"/>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125037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7860778"/>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4112"/>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168815"/>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extLst>
      <p:ext uri="{BB962C8B-B14F-4D97-AF65-F5344CB8AC3E}">
        <p14:creationId xmlns:p14="http://schemas.microsoft.com/office/powerpoint/2010/main" val="3504494551"/>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extLst>
      <p:ext uri="{BB962C8B-B14F-4D97-AF65-F5344CB8AC3E}">
        <p14:creationId xmlns:p14="http://schemas.microsoft.com/office/powerpoint/2010/main" val="464722346"/>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extLst>
      <p:ext uri="{BB962C8B-B14F-4D97-AF65-F5344CB8AC3E}">
        <p14:creationId xmlns:p14="http://schemas.microsoft.com/office/powerpoint/2010/main" val="2951266905"/>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extLst>
      <p:ext uri="{BB962C8B-B14F-4D97-AF65-F5344CB8AC3E}">
        <p14:creationId xmlns:p14="http://schemas.microsoft.com/office/powerpoint/2010/main" val="2049135"/>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extLst>
      <p:ext uri="{BB962C8B-B14F-4D97-AF65-F5344CB8AC3E}">
        <p14:creationId xmlns:p14="http://schemas.microsoft.com/office/powerpoint/2010/main" val="2912208044"/>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extLst>
      <p:ext uri="{BB962C8B-B14F-4D97-AF65-F5344CB8AC3E}">
        <p14:creationId xmlns:p14="http://schemas.microsoft.com/office/powerpoint/2010/main" val="3185326197"/>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extLst>
      <p:ext uri="{BB962C8B-B14F-4D97-AF65-F5344CB8AC3E}">
        <p14:creationId xmlns:p14="http://schemas.microsoft.com/office/powerpoint/2010/main" val="14794885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extLst>
      <p:ext uri="{BB962C8B-B14F-4D97-AF65-F5344CB8AC3E}">
        <p14:creationId xmlns:p14="http://schemas.microsoft.com/office/powerpoint/2010/main" val="14669865"/>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extLst>
      <p:ext uri="{BB962C8B-B14F-4D97-AF65-F5344CB8AC3E}">
        <p14:creationId xmlns:p14="http://schemas.microsoft.com/office/powerpoint/2010/main" val="2769677468"/>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extLst>
      <p:ext uri="{BB962C8B-B14F-4D97-AF65-F5344CB8AC3E}">
        <p14:creationId xmlns:p14="http://schemas.microsoft.com/office/powerpoint/2010/main" val="2237133227"/>
      </p:ext>
    </p:extLst>
  </p:cSld>
  <p:clrMapOvr>
    <a:masterClrMapping/>
  </p:clrMapOv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extLst>
      <p:ext uri="{BB962C8B-B14F-4D97-AF65-F5344CB8AC3E}">
        <p14:creationId xmlns:p14="http://schemas.microsoft.com/office/powerpoint/2010/main" val="1522553654"/>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7863980"/>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a:extLst>
              <a:ext uri="{FF2B5EF4-FFF2-40B4-BE49-F238E27FC236}">
                <a16:creationId xmlns:a16="http://schemas.microsoft.com/office/drawing/2014/main" id="{9CD35D2D-5E91-46D5-981B-E75BA6DA71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1029">
            <a:extLst>
              <a:ext uri="{FF2B5EF4-FFF2-40B4-BE49-F238E27FC236}">
                <a16:creationId xmlns:a16="http://schemas.microsoft.com/office/drawing/2014/main" id="{7A21EAFC-4035-4857-807A-CB62B3BF44F4}"/>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888C28F-145F-424D-84CC-5AE9AF6843AB}"/>
              </a:ext>
            </a:extLst>
          </p:cNvPr>
          <p:cNvSpPr>
            <a:spLocks noGrp="1" noChangeArrowheads="1"/>
          </p:cNvSpPr>
          <p:nvPr>
            <p:ph type="sldNum" sz="quarter" idx="11"/>
          </p:nvPr>
        </p:nvSpPr>
        <p:spPr/>
        <p:txBody>
          <a:bodyPr/>
          <a:lstStyle>
            <a:lvl1pPr>
              <a:defRPr/>
            </a:lvl1pPr>
          </a:lstStyle>
          <a:p>
            <a:pPr>
              <a:defRPr/>
            </a:pPr>
            <a:fld id="{43826BB2-7A42-4BD5-B790-DBCEF432F448}" type="slidenum">
              <a:rPr lang="en-US" altLang="en-US"/>
              <a:pPr>
                <a:defRPr/>
              </a:pPr>
              <a:t>‹#›</a:t>
            </a:fld>
            <a:endParaRPr lang="en-US" altLang="en-US"/>
          </a:p>
        </p:txBody>
      </p:sp>
    </p:spTree>
    <p:extLst>
      <p:ext uri="{BB962C8B-B14F-4D97-AF65-F5344CB8AC3E}">
        <p14:creationId xmlns:p14="http://schemas.microsoft.com/office/powerpoint/2010/main" val="920010822"/>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409AC565-7350-4525-9420-2EB7757D306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4AA7F312-6BE9-48B6-AA7B-A6D10D628BA6}"/>
              </a:ext>
            </a:extLst>
          </p:cNvPr>
          <p:cNvSpPr>
            <a:spLocks noGrp="1" noChangeArrowheads="1"/>
          </p:cNvSpPr>
          <p:nvPr>
            <p:ph type="sldNum" sz="quarter" idx="11"/>
          </p:nvPr>
        </p:nvSpPr>
        <p:spPr>
          <a:ln/>
        </p:spPr>
        <p:txBody>
          <a:bodyPr/>
          <a:lstStyle>
            <a:lvl1pPr>
              <a:defRPr/>
            </a:lvl1pPr>
          </a:lstStyle>
          <a:p>
            <a:pPr>
              <a:defRPr/>
            </a:pPr>
            <a:fld id="{8B19D7DF-598B-483B-A6D0-8553CDFAE631}" type="slidenum">
              <a:rPr lang="en-US" altLang="en-US"/>
              <a:pPr>
                <a:defRPr/>
              </a:pPr>
              <a:t>‹#›</a:t>
            </a:fld>
            <a:endParaRPr lang="en-US" altLang="en-US"/>
          </a:p>
        </p:txBody>
      </p:sp>
    </p:spTree>
    <p:extLst>
      <p:ext uri="{BB962C8B-B14F-4D97-AF65-F5344CB8AC3E}">
        <p14:creationId xmlns:p14="http://schemas.microsoft.com/office/powerpoint/2010/main" val="4103998078"/>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a:extLst>
              <a:ext uri="{FF2B5EF4-FFF2-40B4-BE49-F238E27FC236}">
                <a16:creationId xmlns:a16="http://schemas.microsoft.com/office/drawing/2014/main" id="{08787426-EFB2-4064-9F82-5B1B136B39E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60038527-DAED-4D79-A54B-129F6A20F670}"/>
              </a:ext>
            </a:extLst>
          </p:cNvPr>
          <p:cNvSpPr>
            <a:spLocks noGrp="1" noChangeArrowheads="1"/>
          </p:cNvSpPr>
          <p:nvPr>
            <p:ph type="sldNum" sz="quarter" idx="11"/>
          </p:nvPr>
        </p:nvSpPr>
        <p:spPr>
          <a:ln/>
        </p:spPr>
        <p:txBody>
          <a:bodyPr/>
          <a:lstStyle>
            <a:lvl1pPr>
              <a:defRPr/>
            </a:lvl1pPr>
          </a:lstStyle>
          <a:p>
            <a:pPr>
              <a:defRPr/>
            </a:pPr>
            <a:fld id="{63D67C19-8364-4600-B88B-828769DCBD4B}" type="slidenum">
              <a:rPr lang="en-US" altLang="en-US"/>
              <a:pPr>
                <a:defRPr/>
              </a:pPr>
              <a:t>‹#›</a:t>
            </a:fld>
            <a:endParaRPr lang="en-US" altLang="en-US"/>
          </a:p>
        </p:txBody>
      </p:sp>
    </p:spTree>
    <p:extLst>
      <p:ext uri="{BB962C8B-B14F-4D97-AF65-F5344CB8AC3E}">
        <p14:creationId xmlns:p14="http://schemas.microsoft.com/office/powerpoint/2010/main" val="2749112868"/>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a:extLst>
              <a:ext uri="{FF2B5EF4-FFF2-40B4-BE49-F238E27FC236}">
                <a16:creationId xmlns:a16="http://schemas.microsoft.com/office/drawing/2014/main" id="{DB333F77-5829-459B-B71C-A401B0AC83F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DC357D67-E160-41BD-A8F4-591D3B61CA44}"/>
              </a:ext>
            </a:extLst>
          </p:cNvPr>
          <p:cNvSpPr>
            <a:spLocks noGrp="1" noChangeArrowheads="1"/>
          </p:cNvSpPr>
          <p:nvPr>
            <p:ph type="sldNum" sz="quarter" idx="11"/>
          </p:nvPr>
        </p:nvSpPr>
        <p:spPr>
          <a:ln/>
        </p:spPr>
        <p:txBody>
          <a:bodyPr/>
          <a:lstStyle>
            <a:lvl1pPr>
              <a:defRPr/>
            </a:lvl1pPr>
          </a:lstStyle>
          <a:p>
            <a:pPr>
              <a:defRPr/>
            </a:pPr>
            <a:fld id="{A9E1BDAC-3FCE-4406-AD14-A59ECE86B20E}" type="slidenum">
              <a:rPr lang="en-US" altLang="en-US"/>
              <a:pPr>
                <a:defRPr/>
              </a:pPr>
              <a:t>‹#›</a:t>
            </a:fld>
            <a:endParaRPr lang="en-US" altLang="en-US"/>
          </a:p>
        </p:txBody>
      </p:sp>
    </p:spTree>
    <p:extLst>
      <p:ext uri="{BB962C8B-B14F-4D97-AF65-F5344CB8AC3E}">
        <p14:creationId xmlns:p14="http://schemas.microsoft.com/office/powerpoint/2010/main" val="2135372309"/>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a:extLst>
              <a:ext uri="{FF2B5EF4-FFF2-40B4-BE49-F238E27FC236}">
                <a16:creationId xmlns:a16="http://schemas.microsoft.com/office/drawing/2014/main" id="{D26DBB79-5AEF-450D-8A69-9E473A6D46F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a:extLst>
              <a:ext uri="{FF2B5EF4-FFF2-40B4-BE49-F238E27FC236}">
                <a16:creationId xmlns:a16="http://schemas.microsoft.com/office/drawing/2014/main" id="{5613F326-A967-4A16-9691-5994EAA77F81}"/>
              </a:ext>
            </a:extLst>
          </p:cNvPr>
          <p:cNvSpPr>
            <a:spLocks noGrp="1" noChangeArrowheads="1"/>
          </p:cNvSpPr>
          <p:nvPr>
            <p:ph type="sldNum" sz="quarter" idx="11"/>
          </p:nvPr>
        </p:nvSpPr>
        <p:spPr>
          <a:ln/>
        </p:spPr>
        <p:txBody>
          <a:bodyPr/>
          <a:lstStyle>
            <a:lvl1pPr>
              <a:defRPr/>
            </a:lvl1pPr>
          </a:lstStyle>
          <a:p>
            <a:pPr>
              <a:defRPr/>
            </a:pPr>
            <a:fld id="{4DDDAB56-7687-49EE-9BFA-357DD2115F9B}" type="slidenum">
              <a:rPr lang="en-US" altLang="en-US"/>
              <a:pPr>
                <a:defRPr/>
              </a:pPr>
              <a:t>‹#›</a:t>
            </a:fld>
            <a:endParaRPr lang="en-US" altLang="en-US"/>
          </a:p>
        </p:txBody>
      </p:sp>
    </p:spTree>
    <p:extLst>
      <p:ext uri="{BB962C8B-B14F-4D97-AF65-F5344CB8AC3E}">
        <p14:creationId xmlns:p14="http://schemas.microsoft.com/office/powerpoint/2010/main" val="15327442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a:extLst>
              <a:ext uri="{FF2B5EF4-FFF2-40B4-BE49-F238E27FC236}">
                <a16:creationId xmlns:a16="http://schemas.microsoft.com/office/drawing/2014/main" id="{25C5F115-951D-416A-8367-F27935F171C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9FA67899-1E4C-4F33-994F-0FE9DDF922F2}"/>
              </a:ext>
            </a:extLst>
          </p:cNvPr>
          <p:cNvSpPr>
            <a:spLocks noGrp="1" noChangeArrowheads="1"/>
          </p:cNvSpPr>
          <p:nvPr>
            <p:ph type="sldNum" sz="quarter" idx="11"/>
          </p:nvPr>
        </p:nvSpPr>
        <p:spPr>
          <a:ln/>
        </p:spPr>
        <p:txBody>
          <a:bodyPr/>
          <a:lstStyle>
            <a:lvl1pPr>
              <a:defRPr/>
            </a:lvl1pPr>
          </a:lstStyle>
          <a:p>
            <a:pPr>
              <a:defRPr/>
            </a:pPr>
            <a:fld id="{EE6ABE56-5E07-4208-997F-19E78ED34494}" type="slidenum">
              <a:rPr lang="en-US" altLang="en-US"/>
              <a:pPr>
                <a:defRPr/>
              </a:pPr>
              <a:t>‹#›</a:t>
            </a:fld>
            <a:endParaRPr lang="en-US" altLang="en-US"/>
          </a:p>
        </p:txBody>
      </p:sp>
    </p:spTree>
    <p:extLst>
      <p:ext uri="{BB962C8B-B14F-4D97-AF65-F5344CB8AC3E}">
        <p14:creationId xmlns:p14="http://schemas.microsoft.com/office/powerpoint/2010/main" val="2038879376"/>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A3210EB8-01E8-436A-B41F-069A2DB8B74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a:extLst>
              <a:ext uri="{FF2B5EF4-FFF2-40B4-BE49-F238E27FC236}">
                <a16:creationId xmlns:a16="http://schemas.microsoft.com/office/drawing/2014/main" id="{88357862-E4F0-4312-AEFB-533810CEB356}"/>
              </a:ext>
            </a:extLst>
          </p:cNvPr>
          <p:cNvSpPr>
            <a:spLocks noGrp="1" noChangeArrowheads="1"/>
          </p:cNvSpPr>
          <p:nvPr>
            <p:ph type="sldNum" sz="quarter" idx="11"/>
          </p:nvPr>
        </p:nvSpPr>
        <p:spPr>
          <a:ln/>
        </p:spPr>
        <p:txBody>
          <a:bodyPr/>
          <a:lstStyle>
            <a:lvl1pPr>
              <a:defRPr/>
            </a:lvl1pPr>
          </a:lstStyle>
          <a:p>
            <a:pPr>
              <a:defRPr/>
            </a:pPr>
            <a:fld id="{63632353-6DA2-4969-8B9B-3DBC4F8425A4}" type="slidenum">
              <a:rPr lang="en-US" altLang="en-US"/>
              <a:pPr>
                <a:defRPr/>
              </a:pPr>
              <a:t>‹#›</a:t>
            </a:fld>
            <a:endParaRPr lang="en-US" altLang="en-US"/>
          </a:p>
        </p:txBody>
      </p:sp>
    </p:spTree>
    <p:extLst>
      <p:ext uri="{BB962C8B-B14F-4D97-AF65-F5344CB8AC3E}">
        <p14:creationId xmlns:p14="http://schemas.microsoft.com/office/powerpoint/2010/main" val="1102853564"/>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7D8C17F0-0F2C-4BA2-ACAD-9F9DD7E1D75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01206954-09DD-443F-8138-FD04D7E91044}"/>
              </a:ext>
            </a:extLst>
          </p:cNvPr>
          <p:cNvSpPr>
            <a:spLocks noGrp="1" noChangeArrowheads="1"/>
          </p:cNvSpPr>
          <p:nvPr>
            <p:ph type="sldNum" sz="quarter" idx="11"/>
          </p:nvPr>
        </p:nvSpPr>
        <p:spPr>
          <a:ln/>
        </p:spPr>
        <p:txBody>
          <a:bodyPr/>
          <a:lstStyle>
            <a:lvl1pPr>
              <a:defRPr/>
            </a:lvl1pPr>
          </a:lstStyle>
          <a:p>
            <a:pPr>
              <a:defRPr/>
            </a:pPr>
            <a:fld id="{00E294FE-CC9E-4E10-B310-514CFBF72E7D}" type="slidenum">
              <a:rPr lang="en-US" altLang="en-US"/>
              <a:pPr>
                <a:defRPr/>
              </a:pPr>
              <a:t>‹#›</a:t>
            </a:fld>
            <a:endParaRPr lang="en-US" altLang="en-US"/>
          </a:p>
        </p:txBody>
      </p:sp>
    </p:spTree>
    <p:extLst>
      <p:ext uri="{BB962C8B-B14F-4D97-AF65-F5344CB8AC3E}">
        <p14:creationId xmlns:p14="http://schemas.microsoft.com/office/powerpoint/2010/main" val="3350566870"/>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2D2B0F18-FF15-4EF6-984A-01641DEDA28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1E37D587-FAF0-4764-AD77-644AFEF7307D}"/>
              </a:ext>
            </a:extLst>
          </p:cNvPr>
          <p:cNvSpPr>
            <a:spLocks noGrp="1" noChangeArrowheads="1"/>
          </p:cNvSpPr>
          <p:nvPr>
            <p:ph type="sldNum" sz="quarter" idx="11"/>
          </p:nvPr>
        </p:nvSpPr>
        <p:spPr>
          <a:ln/>
        </p:spPr>
        <p:txBody>
          <a:bodyPr/>
          <a:lstStyle>
            <a:lvl1pPr>
              <a:defRPr/>
            </a:lvl1pPr>
          </a:lstStyle>
          <a:p>
            <a:pPr>
              <a:defRPr/>
            </a:pPr>
            <a:fld id="{EA63DEC2-A46B-4DF0-9B6D-3DA55177CC49}" type="slidenum">
              <a:rPr lang="en-US" altLang="en-US"/>
              <a:pPr>
                <a:defRPr/>
              </a:pPr>
              <a:t>‹#›</a:t>
            </a:fld>
            <a:endParaRPr lang="en-US" altLang="en-US"/>
          </a:p>
        </p:txBody>
      </p:sp>
    </p:spTree>
    <p:extLst>
      <p:ext uri="{BB962C8B-B14F-4D97-AF65-F5344CB8AC3E}">
        <p14:creationId xmlns:p14="http://schemas.microsoft.com/office/powerpoint/2010/main" val="280765019"/>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C0A08B9B-687C-4AD3-8C6D-FA4C5E16A31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5BE2A02B-D63E-4DD6-9FFA-98D71570A2AD}"/>
              </a:ext>
            </a:extLst>
          </p:cNvPr>
          <p:cNvSpPr>
            <a:spLocks noGrp="1" noChangeArrowheads="1"/>
          </p:cNvSpPr>
          <p:nvPr>
            <p:ph type="sldNum" sz="quarter" idx="11"/>
          </p:nvPr>
        </p:nvSpPr>
        <p:spPr>
          <a:ln/>
        </p:spPr>
        <p:txBody>
          <a:bodyPr/>
          <a:lstStyle>
            <a:lvl1pPr>
              <a:defRPr/>
            </a:lvl1pPr>
          </a:lstStyle>
          <a:p>
            <a:pPr>
              <a:defRPr/>
            </a:pPr>
            <a:fld id="{AC4704B9-2B86-45E3-BC5C-2F3F28BAAB8B}" type="slidenum">
              <a:rPr lang="en-US" altLang="en-US"/>
              <a:pPr>
                <a:defRPr/>
              </a:pPr>
              <a:t>‹#›</a:t>
            </a:fld>
            <a:endParaRPr lang="en-US" altLang="en-US"/>
          </a:p>
        </p:txBody>
      </p:sp>
    </p:spTree>
    <p:extLst>
      <p:ext uri="{BB962C8B-B14F-4D97-AF65-F5344CB8AC3E}">
        <p14:creationId xmlns:p14="http://schemas.microsoft.com/office/powerpoint/2010/main" val="3420058119"/>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E62CEBD1-E2A7-41F0-A158-62153EC297D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6011B996-071A-4884-856A-6B25C3879E5F}"/>
              </a:ext>
            </a:extLst>
          </p:cNvPr>
          <p:cNvSpPr>
            <a:spLocks noGrp="1" noChangeArrowheads="1"/>
          </p:cNvSpPr>
          <p:nvPr>
            <p:ph type="sldNum" sz="quarter" idx="11"/>
          </p:nvPr>
        </p:nvSpPr>
        <p:spPr>
          <a:ln/>
        </p:spPr>
        <p:txBody>
          <a:bodyPr/>
          <a:lstStyle>
            <a:lvl1pPr>
              <a:defRPr/>
            </a:lvl1pPr>
          </a:lstStyle>
          <a:p>
            <a:pPr>
              <a:defRPr/>
            </a:pPr>
            <a:fld id="{9FC1C64C-0813-4AB1-8463-69A3B31BE146}" type="slidenum">
              <a:rPr lang="en-US" altLang="en-US"/>
              <a:pPr>
                <a:defRPr/>
              </a:pPr>
              <a:t>‹#›</a:t>
            </a:fld>
            <a:endParaRPr lang="en-US" altLang="en-US"/>
          </a:p>
        </p:txBody>
      </p:sp>
    </p:spTree>
    <p:extLst>
      <p:ext uri="{BB962C8B-B14F-4D97-AF65-F5344CB8AC3E}">
        <p14:creationId xmlns:p14="http://schemas.microsoft.com/office/powerpoint/2010/main" val="286619212"/>
      </p:ext>
    </p:extLst>
  </p:cSld>
  <p:clrMapOvr>
    <a:masterClrMapping/>
  </p:clrMapOvr>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a:t>Click to edit Master title style</a:t>
            </a:r>
          </a:p>
        </p:txBody>
      </p:sp>
      <p:sp>
        <p:nvSpPr>
          <p:cNvPr id="3" name="Table Placeholder 2"/>
          <p:cNvSpPr>
            <a:spLocks noGrp="1"/>
          </p:cNvSpPr>
          <p:nvPr>
            <p:ph type="tbl" idx="1"/>
          </p:nvPr>
        </p:nvSpPr>
        <p:spPr>
          <a:xfrm>
            <a:off x="228600" y="1371600"/>
            <a:ext cx="8610600" cy="4876800"/>
          </a:xfrm>
        </p:spPr>
        <p:txBody>
          <a:bodyPr/>
          <a:lstStyle/>
          <a:p>
            <a:pPr lvl="0"/>
            <a:endParaRPr lang="en-US" noProof="0"/>
          </a:p>
        </p:txBody>
      </p:sp>
      <p:sp>
        <p:nvSpPr>
          <p:cNvPr id="4" name="Rectangle 1029">
            <a:extLst>
              <a:ext uri="{FF2B5EF4-FFF2-40B4-BE49-F238E27FC236}">
                <a16:creationId xmlns:a16="http://schemas.microsoft.com/office/drawing/2014/main" id="{B55989F0-9C2F-467D-8A2B-E760CFC57E8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B76D41D7-E031-46E6-8D53-528FF913AD9F}"/>
              </a:ext>
            </a:extLst>
          </p:cNvPr>
          <p:cNvSpPr>
            <a:spLocks noGrp="1" noChangeArrowheads="1"/>
          </p:cNvSpPr>
          <p:nvPr>
            <p:ph type="sldNum" sz="quarter" idx="11"/>
          </p:nvPr>
        </p:nvSpPr>
        <p:spPr>
          <a:ln/>
        </p:spPr>
        <p:txBody>
          <a:bodyPr/>
          <a:lstStyle>
            <a:lvl1pPr>
              <a:defRPr/>
            </a:lvl1pPr>
          </a:lstStyle>
          <a:p>
            <a:pPr>
              <a:defRPr/>
            </a:pPr>
            <a:fld id="{20C0357D-5951-4316-833F-FB5D4423D797}" type="slidenum">
              <a:rPr lang="en-US" altLang="en-US"/>
              <a:pPr>
                <a:defRPr/>
              </a:pPr>
              <a:t>‹#›</a:t>
            </a:fld>
            <a:endParaRPr lang="en-US" altLang="en-US"/>
          </a:p>
        </p:txBody>
      </p:sp>
    </p:spTree>
    <p:extLst>
      <p:ext uri="{BB962C8B-B14F-4D97-AF65-F5344CB8AC3E}">
        <p14:creationId xmlns:p14="http://schemas.microsoft.com/office/powerpoint/2010/main" val="865291627"/>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13697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8B7E-9D90-9B48-A8F0-5C08F12D53F9}"/>
              </a:ext>
            </a:extLst>
          </p:cNvPr>
          <p:cNvSpPr>
            <a:spLocks noGrp="1"/>
          </p:cNvSpPr>
          <p:nvPr>
            <p:ph type="title"/>
          </p:nvPr>
        </p:nvSpPr>
        <p:spPr>
          <a:xfrm>
            <a:off x="0" y="3370062"/>
            <a:ext cx="9144000" cy="1325563"/>
          </a:xfrm>
          <a:prstGeom prst="rect">
            <a:avLst/>
          </a:prstGeom>
        </p:spPr>
        <p:txBody>
          <a:bodyPr/>
          <a:lstStyle>
            <a:lvl1pPr>
              <a:defRPr sz="6600" b="1" i="1" baseline="0">
                <a:latin typeface="Cambria" panose="02040503050406030204" pitchFamily="18" charset="0"/>
              </a:defRPr>
            </a:lvl1pPr>
          </a:lstStyle>
          <a:p>
            <a:r>
              <a:rPr lang="en-US" dirty="0"/>
              <a:t>Click to edit Master title style</a:t>
            </a:r>
            <a:endParaRPr lang="en-TR" dirty="0"/>
          </a:p>
        </p:txBody>
      </p:sp>
      <p:sp>
        <p:nvSpPr>
          <p:cNvPr id="3" name="Rectangle 2">
            <a:extLst>
              <a:ext uri="{FF2B5EF4-FFF2-40B4-BE49-F238E27FC236}">
                <a16:creationId xmlns:a16="http://schemas.microsoft.com/office/drawing/2014/main" id="{2217C05B-AE6B-CA40-92B3-312C96F8E5F4}"/>
              </a:ext>
            </a:extLst>
          </p:cNvPr>
          <p:cNvSpPr/>
          <p:nvPr userDrawn="1"/>
        </p:nvSpPr>
        <p:spPr>
          <a:xfrm>
            <a:off x="0" y="4697080"/>
            <a:ext cx="9144000" cy="14375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105809"/>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FA48C-FC23-4C73-AC9B-B702C151A810}"/>
              </a:ext>
            </a:extLst>
          </p:cNvPr>
          <p:cNvSpPr/>
          <p:nvPr userDrawn="1"/>
        </p:nvSpPr>
        <p:spPr>
          <a:xfrm>
            <a:off x="0" y="0"/>
            <a:ext cx="9144000" cy="86041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991" y="11100"/>
            <a:ext cx="8987621" cy="761258"/>
          </a:xfrm>
          <a:prstGeom prst="rect">
            <a:avLst/>
          </a:prstGeom>
        </p:spPr>
        <p:txBody>
          <a:bodyPr anchor="ctr"/>
          <a:lstStyle>
            <a:lvl1pPr>
              <a:lnSpc>
                <a:spcPct val="100000"/>
              </a:lnSpc>
              <a:spcAft>
                <a:spcPts val="600"/>
              </a:spcAft>
              <a:defRPr sz="4400" b="1" baseline="0">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975034"/>
            <a:ext cx="8987622" cy="5435043"/>
          </a:xfrm>
          <a:prstGeom prst="rect">
            <a:avLst/>
          </a:prstGeom>
        </p:spPr>
        <p:txBody>
          <a:bodyPr/>
          <a:lstStyle>
            <a:lvl1pPr>
              <a:defRPr sz="3600">
                <a:latin typeface="Cambria" panose="02040503050406030204" pitchFamily="18" charset="0"/>
              </a:defRPr>
            </a:lvl1pPr>
            <a:lvl2pPr marL="685800" indent="-228600">
              <a:buFont typeface="Cambria" panose="02040503050406030204" pitchFamily="18" charset="0"/>
              <a:buChar char="-"/>
              <a:defRPr sz="2800">
                <a:latin typeface="Cambria" panose="02040503050406030204" pitchFamily="18" charset="0"/>
              </a:defRPr>
            </a:lvl2pPr>
            <a:lvl3pPr>
              <a:defRPr sz="24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47146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9" name="Picture 8" descr="safari.png"/>
          <p:cNvPicPr>
            <a:picLocks noChangeAspect="1"/>
          </p:cNvPicPr>
          <p:nvPr userDrawn="1"/>
        </p:nvPicPr>
        <p:blipFill>
          <a:blip r:embed="rId2" cstate="print"/>
          <a:stretch>
            <a:fillRect/>
          </a:stretch>
        </p:blipFill>
        <p:spPr>
          <a:xfrm>
            <a:off x="75991" y="6524699"/>
            <a:ext cx="977147" cy="282728"/>
          </a:xfrm>
          <a:prstGeom prst="rect">
            <a:avLst/>
          </a:prstGeom>
        </p:spPr>
      </p:pic>
      <p:pic>
        <p:nvPicPr>
          <p:cNvPr id="10" name="Picture 2">
            <a:extLst>
              <a:ext uri="{FF2B5EF4-FFF2-40B4-BE49-F238E27FC236}">
                <a16:creationId xmlns:a16="http://schemas.microsoft.com/office/drawing/2014/main" id="{22204A7A-FB0E-A441-B9F5-28F279051F9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4921" y="6449551"/>
            <a:ext cx="1867175" cy="382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8180C1-8B68-AC4C-94FA-42ACC1C193E9}"/>
              </a:ext>
            </a:extLst>
          </p:cNvPr>
          <p:cNvSpPr/>
          <p:nvPr userDrawn="1"/>
        </p:nvSpPr>
        <p:spPr>
          <a:xfrm>
            <a:off x="1073731" y="6449551"/>
            <a:ext cx="779781" cy="343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1" name="Picture 2">
            <a:extLst>
              <a:ext uri="{FF2B5EF4-FFF2-40B4-BE49-F238E27FC236}">
                <a16:creationId xmlns:a16="http://schemas.microsoft.com/office/drawing/2014/main" id="{111B3916-F58F-6644-9FA8-ED642158E897}"/>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60005"/>
          <a:stretch/>
        </p:blipFill>
        <p:spPr bwMode="auto">
          <a:xfrm>
            <a:off x="1263518" y="6510185"/>
            <a:ext cx="589994" cy="30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158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3343345180"/>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2387842"/>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67F7A59-CF4E-EC20-68A0-390CB76C13C3}"/>
              </a:ext>
            </a:extLst>
          </p:cNvPr>
          <p:cNvSpPr>
            <a:spLocks noGrp="1"/>
          </p:cNvSpPr>
          <p:nvPr>
            <p:ph type="sldNum" sz="quarter" idx="12"/>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pic>
        <p:nvPicPr>
          <p:cNvPr id="6" name="Picture 5" descr="safari.png">
            <a:extLst>
              <a:ext uri="{FF2B5EF4-FFF2-40B4-BE49-F238E27FC236}">
                <a16:creationId xmlns:a16="http://schemas.microsoft.com/office/drawing/2014/main" id="{4F195A89-C410-BCD9-0B74-E87F1A1635F1}"/>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
        <p:nvSpPr>
          <p:cNvPr id="7" name="Content Placeholder 13">
            <a:extLst>
              <a:ext uri="{FF2B5EF4-FFF2-40B4-BE49-F238E27FC236}">
                <a16:creationId xmlns:a16="http://schemas.microsoft.com/office/drawing/2014/main" id="{B7FAED6D-FE25-984D-F3D8-912BF36CF3D8}"/>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Tree>
    <p:extLst>
      <p:ext uri="{BB962C8B-B14F-4D97-AF65-F5344CB8AC3E}">
        <p14:creationId xmlns:p14="http://schemas.microsoft.com/office/powerpoint/2010/main" val="2127153966"/>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60D64B3-47B9-4B80-8494-C2463AAD5939}"/>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
        <p:nvSpPr>
          <p:cNvPr id="4" name="Title 1">
            <a:extLst>
              <a:ext uri="{FF2B5EF4-FFF2-40B4-BE49-F238E27FC236}">
                <a16:creationId xmlns:a16="http://schemas.microsoft.com/office/drawing/2014/main" id="{029DDEC7-5C22-7ADB-60BD-945BAEBCFDE7}"/>
              </a:ext>
            </a:extLst>
          </p:cNvPr>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Tree>
    <p:extLst>
      <p:ext uri="{BB962C8B-B14F-4D97-AF65-F5344CB8AC3E}">
        <p14:creationId xmlns:p14="http://schemas.microsoft.com/office/powerpoint/2010/main" val="995964943"/>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8EF1544-24EE-9F40-92D1-5F7EF2704AEF}"/>
              </a:ext>
            </a:extLst>
          </p:cNvPr>
          <p:cNvSpPr>
            <a:spLocks noGrp="1"/>
          </p:cNvSpPr>
          <p:nvPr>
            <p:ph type="sldNum" sz="quarter" idx="12"/>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pic>
        <p:nvPicPr>
          <p:cNvPr id="5" name="Picture 4" descr="safari.png">
            <a:extLst>
              <a:ext uri="{FF2B5EF4-FFF2-40B4-BE49-F238E27FC236}">
                <a16:creationId xmlns:a16="http://schemas.microsoft.com/office/drawing/2014/main" id="{BCE086F2-9422-3233-969B-2DF0AF8C277B}"/>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
        <p:nvSpPr>
          <p:cNvPr id="11" name="Content Placeholder 13">
            <a:extLst>
              <a:ext uri="{FF2B5EF4-FFF2-40B4-BE49-F238E27FC236}">
                <a16:creationId xmlns:a16="http://schemas.microsoft.com/office/drawing/2014/main" id="{BD73B27A-EBF7-DCCC-F4F6-DD46A37DA759}"/>
              </a:ext>
            </a:extLst>
          </p:cNvPr>
          <p:cNvSpPr>
            <a:spLocks noGrp="1"/>
          </p:cNvSpPr>
          <p:nvPr>
            <p:ph sz="quarter" idx="13" hasCustomPrompt="1"/>
          </p:nvPr>
        </p:nvSpPr>
        <p:spPr>
          <a:xfrm>
            <a:off x="78189" y="822959"/>
            <a:ext cx="8987622" cy="5291593"/>
          </a:xfrm>
          <a:prstGeom prst="rect">
            <a:avLst/>
          </a:prstGeom>
        </p:spPr>
        <p:txBody>
          <a:bodyPr/>
          <a:lstStyle/>
          <a:p>
            <a:pPr marL="274320" lvl="0" indent="-274320">
              <a:lnSpc>
                <a:spcPct val="130000"/>
              </a:lnSpc>
              <a:spcBef>
                <a:spcPts val="400"/>
              </a:spcBef>
              <a:defRPr/>
            </a:pPr>
            <a:r>
              <a:rPr kumimoji="0" lang="en-US" sz="1800" b="1" i="0" u="sng" strike="noStrike" kern="1200" cap="none" spc="0" normalizeH="0" baseline="0" noProof="0">
                <a:ln>
                  <a:noFill/>
                </a:ln>
                <a:effectLst/>
                <a:uLnTx/>
                <a:uFillTx/>
                <a:latin typeface="Corbel" panose="020B0503020204020204" pitchFamily="34" charset="0"/>
              </a:rPr>
              <a:t>Text 1</a:t>
            </a:r>
            <a:r>
              <a:rPr kumimoji="0" lang="en-US" sz="1800" b="1" i="0" strike="noStrike" kern="1200" cap="none" spc="0" normalizeH="0" baseline="0" noProof="0">
                <a:ln>
                  <a:noFill/>
                </a:ln>
                <a:effectLst/>
                <a:uLnTx/>
                <a:uFillTx/>
                <a:latin typeface="Corbel" panose="020B0503020204020204" pitchFamily="34" charset="0"/>
              </a:rPr>
              <a:t>:</a:t>
            </a:r>
            <a:endParaRPr kumimoji="0" lang="en-US" sz="1800" b="0" i="0" strike="noStrike" kern="1200" cap="none" spc="0" normalizeH="0" baseline="0" noProof="0">
              <a:ln>
                <a:noFill/>
              </a:ln>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C00000"/>
                </a:solidFill>
                <a:effectLst/>
                <a:uLnTx/>
                <a:uFillTx/>
                <a:latin typeface="Corbel" panose="020B0503020204020204" pitchFamily="34" charset="0"/>
              </a:rPr>
              <a:t>Text 2</a:t>
            </a:r>
            <a:r>
              <a:rPr kumimoji="0" lang="en-US" sz="1800" b="0" i="0" u="none" strike="noStrike" kern="1200" cap="none" spc="0" normalizeH="0" baseline="0" noProof="0">
                <a:ln>
                  <a:noFill/>
                </a:ln>
                <a:solidFill>
                  <a:srgbClr val="C00000"/>
                </a:solidFill>
                <a:effectLst/>
                <a:uLnTx/>
                <a:uFillTx/>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5B9BD5"/>
                </a:solidFill>
                <a:effectLst/>
                <a:uLnTx/>
                <a:uFillTx/>
                <a:latin typeface="Corbel" panose="020B0503020204020204" pitchFamily="34" charset="0"/>
              </a:rPr>
              <a:t>Text 3</a:t>
            </a:r>
            <a:r>
              <a:rPr kumimoji="0" lang="en-US" sz="1800" b="0" i="0" u="none" strike="noStrike" kern="1200" cap="none" spc="0" normalizeH="0" baseline="0" noProof="0">
                <a:ln>
                  <a:noFill/>
                </a:ln>
                <a:solidFill>
                  <a:srgbClr val="5B9BD5"/>
                </a:solidFill>
                <a:effectLst/>
                <a:uLnTx/>
                <a:uFillTx/>
                <a:latin typeface="Corbel" panose="020B0503020204020204" pitchFamily="34" charset="0"/>
              </a:rPr>
              <a:t>:</a:t>
            </a:r>
            <a:r>
              <a:rPr kumimoji="0" lang="en-US" sz="1800" b="0" i="0" u="none" strike="noStrike" kern="1200" cap="none" spc="0" normalizeH="0" noProof="0">
                <a:ln>
                  <a:noFill/>
                </a:ln>
                <a:solidFill>
                  <a:srgbClr val="5B9BD5"/>
                </a:solidFill>
                <a:effectLst/>
                <a:uLnTx/>
                <a:uFillTx/>
                <a:latin typeface="Corbel" panose="020B0503020204020204" pitchFamily="34" charset="0"/>
              </a:rPr>
              <a:t> </a:t>
            </a:r>
            <a:r>
              <a:rPr lang="en-US" sz="1400">
                <a:solidFill>
                  <a:srgbClr val="5B9BD5"/>
                </a:solidFill>
                <a:latin typeface="Corbel" panose="020B0503020204020204" pitchFamily="34" charset="0"/>
              </a:rPr>
              <a:t>	</a:t>
            </a:r>
            <a:endParaRPr kumimoji="0" lang="en-US" sz="1400" b="0" i="0" u="none" strike="noStrike" kern="1200" cap="none" spc="0" normalizeH="0" baseline="0" noProof="0">
              <a:ln>
                <a:noFill/>
              </a:ln>
              <a:solidFill>
                <a:srgbClr val="5B9BD5"/>
              </a:solidFill>
              <a:effectLst/>
              <a:uLnTx/>
              <a:uFillTx/>
              <a:latin typeface="Corbel" panose="020B0503020204020204" pitchFamily="34" charset="0"/>
            </a:endParaRPr>
          </a:p>
          <a:p>
            <a:pPr marL="274320" lvl="0" indent="-274320">
              <a:lnSpc>
                <a:spcPct val="130000"/>
              </a:lnSpc>
              <a:spcBef>
                <a:spcPts val="400"/>
              </a:spcBef>
              <a:defRPr/>
            </a:pPr>
            <a:r>
              <a:rPr kumimoji="0" lang="en-US" sz="1800" b="1" i="0" u="sng" strike="noStrike" kern="1200" cap="none" spc="0" normalizeH="0" baseline="0" noProof="0">
                <a:ln>
                  <a:noFill/>
                </a:ln>
                <a:solidFill>
                  <a:srgbClr val="70AD47">
                    <a:lumMod val="75000"/>
                  </a:srgbClr>
                </a:solidFill>
                <a:effectLst/>
                <a:uLnTx/>
                <a:uFillTx/>
                <a:latin typeface="Corbel" panose="020B0503020204020204" pitchFamily="34" charset="0"/>
              </a:rPr>
              <a:t>Text 4</a:t>
            </a:r>
            <a:r>
              <a:rPr lang="en-US" sz="1800">
                <a:solidFill>
                  <a:srgbClr val="70AD47">
                    <a:lumMod val="75000"/>
                  </a:srgbClr>
                </a:solidFill>
                <a:latin typeface="Corbel" panose="020B0503020204020204" pitchFamily="34" charset="0"/>
              </a:rPr>
              <a:t>: </a:t>
            </a:r>
            <a:r>
              <a:rPr lang="en-US" sz="1400">
                <a:solidFill>
                  <a:srgbClr val="70AD47">
                    <a:lumMod val="75000"/>
                  </a:srgbClr>
                </a:solidFill>
                <a:latin typeface="Corbel" panose="020B0503020204020204" pitchFamily="34" charset="0"/>
              </a:rPr>
              <a:t>	</a:t>
            </a:r>
          </a:p>
          <a:p>
            <a:pPr marL="274320" lvl="0" indent="-274320">
              <a:lnSpc>
                <a:spcPct val="130000"/>
              </a:lnSpc>
              <a:spcBef>
                <a:spcPts val="400"/>
              </a:spcBef>
              <a:defRPr/>
            </a:pPr>
            <a:r>
              <a:rPr kumimoji="0" lang="en-US" sz="1800" b="1" i="0" u="sng" strike="noStrike" kern="1200" cap="none" spc="0" normalizeH="0" baseline="0" noProof="0">
                <a:ln>
                  <a:noFill/>
                </a:ln>
                <a:solidFill>
                  <a:srgbClr val="ED7D31"/>
                </a:solidFill>
                <a:effectLst/>
                <a:uLnTx/>
                <a:uFillTx/>
                <a:latin typeface="Corbel" panose="020B0503020204020204" pitchFamily="34" charset="0"/>
              </a:rPr>
              <a:t>Text 5</a:t>
            </a:r>
            <a:r>
              <a:rPr kumimoji="0" lang="en-US" sz="1800" b="0" i="0" u="none" strike="noStrike" kern="1200" cap="none" spc="0" normalizeH="0" baseline="0" noProof="0">
                <a:ln>
                  <a:noFill/>
                </a:ln>
                <a:solidFill>
                  <a:srgbClr val="ED7D31"/>
                </a:solidFill>
                <a:effectLst/>
                <a:uLnTx/>
                <a:uFillTx/>
                <a:latin typeface="Corbel" panose="020B0503020204020204" pitchFamily="34" charset="0"/>
              </a:rPr>
              <a:t>: </a:t>
            </a:r>
            <a:endParaRPr lang="en-US" sz="1200">
              <a:solidFill>
                <a:schemeClr val="accent2"/>
              </a:solidFill>
              <a:latin typeface="Corbel" panose="020B0503020204020204" pitchFamily="34" charset="0"/>
            </a:endParaRPr>
          </a:p>
          <a:p>
            <a:pPr marL="674370" lvl="1" indent="-274320">
              <a:lnSpc>
                <a:spcPct val="130000"/>
              </a:lnSpc>
              <a:spcBef>
                <a:spcPts val="400"/>
              </a:spcBef>
              <a:defRPr/>
            </a:pPr>
            <a:endParaRPr lang="en-US" sz="1600">
              <a:solidFill>
                <a:schemeClr val="accent2"/>
              </a:solidFill>
              <a:latin typeface="Corbel" panose="020B0503020204020204" pitchFamily="34" charset="0"/>
            </a:endParaRPr>
          </a:p>
          <a:p>
            <a:pPr marL="0" lvl="0" indent="0">
              <a:lnSpc>
                <a:spcPct val="130000"/>
              </a:lnSpc>
              <a:spcBef>
                <a:spcPts val="400"/>
              </a:spcBef>
              <a:buNone/>
              <a:defRPr/>
            </a:pPr>
            <a:endParaRPr lang="en-US" sz="2000">
              <a:solidFill>
                <a:srgbClr val="C06900"/>
              </a:solidFill>
              <a:latin typeface="Corbel" panose="020B0503020204020204" pitchFamily="34" charset="0"/>
            </a:endParaRPr>
          </a:p>
          <a:p>
            <a:pPr marL="274320" lvl="0" indent="-274320">
              <a:lnSpc>
                <a:spcPct val="130000"/>
              </a:lnSpc>
              <a:spcBef>
                <a:spcPts val="400"/>
              </a:spcBef>
              <a:defRPr/>
            </a:pPr>
            <a:endParaRPr kumimoji="0" lang="en-US" sz="2000" i="0" u="none" strike="noStrike" kern="1200" cap="none" spc="0" normalizeH="0" baseline="0" noProof="0">
              <a:ln>
                <a:noFill/>
              </a:ln>
              <a:solidFill>
                <a:srgbClr val="ED7D31"/>
              </a:solidFill>
              <a:effectLst/>
              <a:uLnTx/>
              <a:uFillTx/>
              <a:latin typeface="Corbel" panose="020B0503020204020204" pitchFamily="34" charset="0"/>
            </a:endParaRPr>
          </a:p>
        </p:txBody>
      </p:sp>
      <p:sp>
        <p:nvSpPr>
          <p:cNvPr id="12" name="Title 1">
            <a:extLst>
              <a:ext uri="{FF2B5EF4-FFF2-40B4-BE49-F238E27FC236}">
                <a16:creationId xmlns:a16="http://schemas.microsoft.com/office/drawing/2014/main" id="{1DB119B3-1AA6-94B9-13B9-6E10CE82D05A}"/>
              </a:ext>
            </a:extLst>
          </p:cNvPr>
          <p:cNvSpPr>
            <a:spLocks noGrp="1"/>
          </p:cNvSpPr>
          <p:nvPr>
            <p:ph type="title"/>
          </p:nvPr>
        </p:nvSpPr>
        <p:spPr>
          <a:xfrm>
            <a:off x="78189" y="79447"/>
            <a:ext cx="8987622" cy="740193"/>
          </a:xfrm>
          <a:prstGeom prst="rect">
            <a:avLst/>
          </a:prstGeom>
        </p:spPr>
        <p:txBody>
          <a:bodyPr/>
          <a:lstStyle>
            <a:lvl1pPr>
              <a:defRPr sz="4000" b="1">
                <a:solidFill>
                  <a:schemeClr val="tx1"/>
                </a:solidFill>
                <a:latin typeface="Corbel" panose="020B0503020204020204" pitchFamily="34" charset="0"/>
              </a:defRPr>
            </a:lvl1pPr>
          </a:lstStyle>
          <a:p>
            <a:r>
              <a:rPr lang="en-US"/>
              <a:t>Click to edit Master title style</a:t>
            </a:r>
          </a:p>
        </p:txBody>
      </p:sp>
    </p:spTree>
    <p:extLst>
      <p:ext uri="{BB962C8B-B14F-4D97-AF65-F5344CB8AC3E}">
        <p14:creationId xmlns:p14="http://schemas.microsoft.com/office/powerpoint/2010/main" val="1791178792"/>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997529"/>
            <a:ext cx="8610600" cy="5193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652D26D-6A0A-80F5-0467-32E58CC08E88}"/>
              </a:ext>
            </a:extLst>
          </p:cNvPr>
          <p:cNvSpPr txBox="1">
            <a:spLocks/>
          </p:cNvSpPr>
          <p:nvPr userDrawn="1"/>
        </p:nvSpPr>
        <p:spPr>
          <a:xfrm>
            <a:off x="7006213" y="6413428"/>
            <a:ext cx="2057400" cy="365125"/>
          </a:xfrm>
          <a:prstGeom prst="rect">
            <a:avLst/>
          </a:prstGeom>
        </p:spPr>
        <p:txBody>
          <a:bodyPr/>
          <a:lstStyle>
            <a:defPPr>
              <a:defRPr lang="en-US"/>
            </a:defPPr>
            <a:lvl1pPr marL="0" algn="ctr" defTabSz="457200" rtl="0" eaLnBrk="1" latinLnBrk="0" hangingPunct="1">
              <a:defRPr sz="1400" kern="1200">
                <a:solidFill>
                  <a:schemeClr val="bg1">
                    <a:lumMod val="65000"/>
                  </a:schemeClr>
                </a:solidFill>
                <a:latin typeface="Corbel" panose="020B05030202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DEAB76D-489F-BC47-AE8A-9A4958F60173}" type="slidenum">
              <a:rPr lang="en-CH" smtClean="0"/>
              <a:pPr algn="r"/>
              <a:t>‹#›</a:t>
            </a:fld>
            <a:endParaRPr lang="en-CH"/>
          </a:p>
        </p:txBody>
      </p:sp>
      <p:pic>
        <p:nvPicPr>
          <p:cNvPr id="7" name="Picture 6" descr="safari.png">
            <a:extLst>
              <a:ext uri="{FF2B5EF4-FFF2-40B4-BE49-F238E27FC236}">
                <a16:creationId xmlns:a16="http://schemas.microsoft.com/office/drawing/2014/main" id="{AE34FD6A-B99A-3D50-4BF8-F449A040CC8A}"/>
              </a:ext>
            </a:extLst>
          </p:cNvPr>
          <p:cNvPicPr>
            <a:picLocks noChangeAspect="1"/>
          </p:cNvPicPr>
          <p:nvPr userDrawn="1"/>
        </p:nvPicPr>
        <p:blipFill>
          <a:blip r:embed="rId2" cstate="print"/>
          <a:stretch>
            <a:fillRect/>
          </a:stretch>
        </p:blipFill>
        <p:spPr>
          <a:xfrm>
            <a:off x="75991" y="6439729"/>
            <a:ext cx="1080120" cy="312522"/>
          </a:xfrm>
          <a:prstGeom prst="rect">
            <a:avLst/>
          </a:prstGeom>
        </p:spPr>
      </p:pic>
    </p:spTree>
    <p:extLst>
      <p:ext uri="{BB962C8B-B14F-4D97-AF65-F5344CB8AC3E}">
        <p14:creationId xmlns:p14="http://schemas.microsoft.com/office/powerpoint/2010/main" val="1643813891"/>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Trebuchet MS" panose="020B0603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Trebuchet MS" panose="020B0603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Tree>
    <p:extLst>
      <p:ext uri="{BB962C8B-B14F-4D97-AF65-F5344CB8AC3E}">
        <p14:creationId xmlns:p14="http://schemas.microsoft.com/office/powerpoint/2010/main" val="3479023519"/>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4756617"/>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103E0A-1103-4E2A-80B9-427ECF501675}"/>
              </a:ext>
            </a:extLst>
          </p:cNvPr>
          <p:cNvSpPr/>
          <p:nvPr userDrawn="1"/>
        </p:nvSpPr>
        <p:spPr>
          <a:xfrm>
            <a:off x="0" y="-1"/>
            <a:ext cx="9144000" cy="8257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Trebuchet MS" panose="020B0603020202020204" pitchFamily="34" charset="0"/>
            </a:endParaRPr>
          </a:p>
        </p:txBody>
      </p:sp>
      <p:sp>
        <p:nvSpPr>
          <p:cNvPr id="2" name="Title 1"/>
          <p:cNvSpPr>
            <a:spLocks noGrp="1"/>
          </p:cNvSpPr>
          <p:nvPr>
            <p:ph type="title"/>
          </p:nvPr>
        </p:nvSpPr>
        <p:spPr>
          <a:xfrm>
            <a:off x="155488" y="78848"/>
            <a:ext cx="8815517" cy="753812"/>
          </a:xfrm>
        </p:spPr>
        <p:txBody>
          <a:bodyPr>
            <a:normAutofit/>
          </a:bodyPr>
          <a:lstStyle>
            <a:lvl1pPr>
              <a:defRPr sz="4600" b="1">
                <a:solidFill>
                  <a:schemeClr val="bg1"/>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a:xfrm>
            <a:off x="155488" y="1021492"/>
            <a:ext cx="8815517" cy="5368993"/>
          </a:xfrm>
        </p:spPr>
        <p:txBody>
          <a:bodyPr>
            <a:normAutofit/>
          </a:bodyPr>
          <a:lstStyle>
            <a:lvl1pPr>
              <a:defRPr sz="2800">
                <a:latin typeface="Trebuchet MS" panose="020B0603020202020204" pitchFamily="34" charset="0"/>
              </a:defRPr>
            </a:lvl1pPr>
            <a:lvl2pPr>
              <a:defRPr sz="24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a:extLst>
              <a:ext uri="{FF2B5EF4-FFF2-40B4-BE49-F238E27FC236}">
                <a16:creationId xmlns:a16="http://schemas.microsoft.com/office/drawing/2014/main" id="{1FE0A3EE-6483-4E65-823F-5E7E920D709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94338"/>
            <a:ext cx="1180720" cy="227148"/>
          </a:xfrm>
          <a:prstGeom prst="rect">
            <a:avLst/>
          </a:prstGeom>
        </p:spPr>
      </p:pic>
      <p:sp>
        <p:nvSpPr>
          <p:cNvPr id="8" name="Slide Number Placeholder 7">
            <a:extLst>
              <a:ext uri="{FF2B5EF4-FFF2-40B4-BE49-F238E27FC236}">
                <a16:creationId xmlns:a16="http://schemas.microsoft.com/office/drawing/2014/main" id="{0E1FD7A5-C69D-412C-8DA5-5AA06BC4E515}"/>
              </a:ext>
            </a:extLst>
          </p:cNvPr>
          <p:cNvSpPr>
            <a:spLocks noGrp="1"/>
          </p:cNvSpPr>
          <p:nvPr>
            <p:ph type="sldNum" sz="quarter" idx="12"/>
          </p:nvPr>
        </p:nvSpPr>
        <p:spPr>
          <a:xfrm>
            <a:off x="8329353" y="6494338"/>
            <a:ext cx="643730" cy="280288"/>
          </a:xfrm>
          <a:prstGeom prst="rect">
            <a:avLst/>
          </a:prstGeom>
        </p:spPr>
        <p:txBody>
          <a:bodyPr/>
          <a:lstStyle>
            <a:lvl1pPr algn="ctr">
              <a:defRPr sz="1600" b="1">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2922109303"/>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3A1B36-F75C-4B3A-8AC7-B38B97092F73}"/>
              </a:ext>
            </a:extLst>
          </p:cNvPr>
          <p:cNvSpPr/>
          <p:nvPr userDrawn="1"/>
        </p:nvSpPr>
        <p:spPr>
          <a:xfrm>
            <a:off x="0" y="-1"/>
            <a:ext cx="9144000" cy="8903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Trebuchet MS" panose="020B0603020202020204" pitchFamily="34" charset="0"/>
            </a:endParaRPr>
          </a:p>
        </p:txBody>
      </p:sp>
      <p:sp>
        <p:nvSpPr>
          <p:cNvPr id="12" name="Title 1">
            <a:extLst>
              <a:ext uri="{FF2B5EF4-FFF2-40B4-BE49-F238E27FC236}">
                <a16:creationId xmlns:a16="http://schemas.microsoft.com/office/drawing/2014/main" id="{F77D2451-9D72-4A45-A1BA-585E5FC3C46D}"/>
              </a:ext>
            </a:extLst>
          </p:cNvPr>
          <p:cNvSpPr txBox="1">
            <a:spLocks/>
          </p:cNvSpPr>
          <p:nvPr userDrawn="1"/>
        </p:nvSpPr>
        <p:spPr>
          <a:xfrm>
            <a:off x="155488" y="70610"/>
            <a:ext cx="8815517" cy="753812"/>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4000" b="1" kern="1200">
                <a:solidFill>
                  <a:schemeClr val="bg1"/>
                </a:solidFill>
                <a:latin typeface="Trebuchet MS" panose="020B0603020202020204" pitchFamily="34" charset="0"/>
                <a:ea typeface="Verdana" panose="020B0604030504040204" pitchFamily="34" charset="0"/>
                <a:cs typeface="Courier New" panose="02070309020205020404" pitchFamily="49" charset="0"/>
              </a:defRPr>
            </a:lvl1pPr>
          </a:lstStyle>
          <a:p>
            <a:r>
              <a:rPr lang="en-US" dirty="0"/>
              <a:t>Click to edit Master title style</a:t>
            </a:r>
          </a:p>
        </p:txBody>
      </p:sp>
      <p:pic>
        <p:nvPicPr>
          <p:cNvPr id="13" name="Graphic 12">
            <a:extLst>
              <a:ext uri="{FF2B5EF4-FFF2-40B4-BE49-F238E27FC236}">
                <a16:creationId xmlns:a16="http://schemas.microsoft.com/office/drawing/2014/main" id="{35CB8A4C-6108-4DBB-AB3B-F36B31AA793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62642"/>
            <a:ext cx="1345478" cy="258844"/>
          </a:xfrm>
          <a:prstGeom prst="rect">
            <a:avLst/>
          </a:prstGeom>
        </p:spPr>
      </p:pic>
      <p:sp>
        <p:nvSpPr>
          <p:cNvPr id="7" name="Slide Number Placeholder 7">
            <a:extLst>
              <a:ext uri="{FF2B5EF4-FFF2-40B4-BE49-F238E27FC236}">
                <a16:creationId xmlns:a16="http://schemas.microsoft.com/office/drawing/2014/main" id="{25E13529-B30F-4988-A788-9A2F9C01C88B}"/>
              </a:ext>
            </a:extLst>
          </p:cNvPr>
          <p:cNvSpPr>
            <a:spLocks noGrp="1"/>
          </p:cNvSpPr>
          <p:nvPr>
            <p:ph type="sldNum" sz="quarter" idx="12"/>
          </p:nvPr>
        </p:nvSpPr>
        <p:spPr>
          <a:xfrm>
            <a:off x="3543300" y="6467768"/>
            <a:ext cx="2057400" cy="280288"/>
          </a:xfrm>
          <a:prstGeom prst="rect">
            <a:avLst/>
          </a:prstGeom>
        </p:spPr>
        <p:txBody>
          <a:bodyPr/>
          <a:lstStyle>
            <a:lvl1pPr algn="ctr">
              <a:defRPr sz="1400">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1551954024"/>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10755F8-9E4F-4AC1-934C-4503FD0A51D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64" y="6462642"/>
            <a:ext cx="1345478" cy="258844"/>
          </a:xfrm>
          <a:prstGeom prst="rect">
            <a:avLst/>
          </a:prstGeom>
        </p:spPr>
      </p:pic>
      <p:sp>
        <p:nvSpPr>
          <p:cNvPr id="4" name="Slide Number Placeholder 7">
            <a:extLst>
              <a:ext uri="{FF2B5EF4-FFF2-40B4-BE49-F238E27FC236}">
                <a16:creationId xmlns:a16="http://schemas.microsoft.com/office/drawing/2014/main" id="{D3FBD0FA-D9BB-45FA-A53B-03090A5B6110}"/>
              </a:ext>
            </a:extLst>
          </p:cNvPr>
          <p:cNvSpPr>
            <a:spLocks noGrp="1"/>
          </p:cNvSpPr>
          <p:nvPr>
            <p:ph type="sldNum" sz="quarter" idx="12"/>
          </p:nvPr>
        </p:nvSpPr>
        <p:spPr>
          <a:xfrm>
            <a:off x="3543300" y="6467768"/>
            <a:ext cx="2057400" cy="280288"/>
          </a:xfrm>
          <a:prstGeom prst="rect">
            <a:avLst/>
          </a:prstGeom>
        </p:spPr>
        <p:txBody>
          <a:bodyPr/>
          <a:lstStyle>
            <a:lvl1pPr algn="ctr">
              <a:defRPr sz="1400">
                <a:latin typeface="Trebuchet MS" panose="020B0603020202020204" pitchFamily="34" charset="0"/>
              </a:defRPr>
            </a:lvl1pPr>
          </a:lstStyle>
          <a:p>
            <a:fld id="{C19D2B53-EDAE-4B41-B849-8916FA40BCB6}" type="slidenum">
              <a:rPr lang="en-US" smtClean="0"/>
              <a:pPr/>
              <a:t>‹#›</a:t>
            </a:fld>
            <a:endParaRPr lang="en-US"/>
          </a:p>
        </p:txBody>
      </p:sp>
    </p:spTree>
    <p:extLst>
      <p:ext uri="{BB962C8B-B14F-4D97-AF65-F5344CB8AC3E}">
        <p14:creationId xmlns:p14="http://schemas.microsoft.com/office/powerpoint/2010/main" val="4163323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a:t>Click to edit Master title style</a:t>
            </a:r>
          </a:p>
        </p:txBody>
      </p:sp>
    </p:spTree>
    <p:extLst>
      <p:ext uri="{BB962C8B-B14F-4D97-AF65-F5344CB8AC3E}">
        <p14:creationId xmlns:p14="http://schemas.microsoft.com/office/powerpoint/2010/main" val="1733082049"/>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4DFF4F-ED49-E545-9049-57D68EB3BF4A}"/>
              </a:ext>
            </a:extLst>
          </p:cNvPr>
          <p:cNvSpPr/>
          <p:nvPr userDrawn="1"/>
        </p:nvSpPr>
        <p:spPr>
          <a:xfrm>
            <a:off x="0" y="1"/>
            <a:ext cx="9144000" cy="3789946"/>
          </a:xfrm>
          <a:prstGeom prst="rect">
            <a:avLst/>
          </a:prstGeom>
          <a:solidFill>
            <a:srgbClr val="5CA2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35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1143000" y="4589241"/>
            <a:ext cx="6858000" cy="607662"/>
          </a:xfrm>
        </p:spPr>
        <p:txBody>
          <a:bodyPr>
            <a:normAutofit/>
          </a:bodyPr>
          <a:lstStyle>
            <a:lvl1pPr marL="0" indent="0" algn="ctr">
              <a:buNone/>
              <a:defRPr sz="3200" b="1" i="0" baseline="0">
                <a:latin typeface="Avenir Next" panose="020B0503020202020204" pitchFamily="34" charset="0"/>
                <a:cs typeface="FUTURA MEDIUM" panose="020B06020202040203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b="1">
                <a:latin typeface="Segoe UI" panose="020B0502040204020203" pitchFamily="34" charset="0"/>
                <a:cs typeface="Segoe UI" panose="020B0502040204020203" pitchFamily="34" charset="0"/>
              </a:rPr>
              <a:t>Click to edit Master subtitle style</a:t>
            </a:r>
            <a:endParaRPr lang="en-US" dirty="0"/>
          </a:p>
        </p:txBody>
      </p:sp>
      <p:pic>
        <p:nvPicPr>
          <p:cNvPr id="12" name="Picture 2" descr="http://www.euroc-project.eu/fileadmin/imgEuroc/eurocConsortiumLogos/ethLogo.png">
            <a:extLst>
              <a:ext uri="{FF2B5EF4-FFF2-40B4-BE49-F238E27FC236}">
                <a16:creationId xmlns:a16="http://schemas.microsoft.com/office/drawing/2014/main" id="{8CF7D528-60B9-7C4D-8128-F52BA3A7A4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63444" y="5893016"/>
            <a:ext cx="2397512" cy="4924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EC1F6D-190B-B448-B175-2B9886767CE2}"/>
              </a:ext>
            </a:extLst>
          </p:cNvPr>
          <p:cNvPicPr>
            <a:picLocks noChangeAspect="1"/>
          </p:cNvPicPr>
          <p:nvPr userDrawn="1"/>
        </p:nvPicPr>
        <p:blipFill>
          <a:blip r:embed="rId3"/>
          <a:stretch>
            <a:fillRect/>
          </a:stretch>
        </p:blipFill>
        <p:spPr>
          <a:xfrm>
            <a:off x="5583046" y="5857819"/>
            <a:ext cx="2640412" cy="607662"/>
          </a:xfrm>
          <a:prstGeom prst="rect">
            <a:avLst/>
          </a:prstGeom>
        </p:spPr>
      </p:pic>
      <p:sp>
        <p:nvSpPr>
          <p:cNvPr id="20" name="Text Placeholder 19">
            <a:extLst>
              <a:ext uri="{FF2B5EF4-FFF2-40B4-BE49-F238E27FC236}">
                <a16:creationId xmlns:a16="http://schemas.microsoft.com/office/drawing/2014/main" id="{0C2DCD12-E0A7-964E-8C01-30F57AE18A60}"/>
              </a:ext>
            </a:extLst>
          </p:cNvPr>
          <p:cNvSpPr>
            <a:spLocks noGrp="1"/>
          </p:cNvSpPr>
          <p:nvPr>
            <p:ph type="body" sz="quarter" idx="10" hasCustomPrompt="1"/>
          </p:nvPr>
        </p:nvSpPr>
        <p:spPr>
          <a:xfrm>
            <a:off x="0" y="392519"/>
            <a:ext cx="9144000" cy="2619375"/>
          </a:xfrm>
        </p:spPr>
        <p:txBody>
          <a:bodyPr anchor="ctr">
            <a:normAutofit/>
          </a:bodyPr>
          <a:lstStyle>
            <a:lvl1pPr marL="0" indent="0" algn="ctr">
              <a:buNone/>
              <a:defRPr sz="4800" b="1">
                <a:latin typeface="Avenir Next" panose="020B0503020202020204" pitchFamily="34" charset="0"/>
                <a:ea typeface="Segoe UI Symbol" panose="020B0502040204020203" pitchFamily="34" charset="0"/>
                <a:cs typeface="FUTURA MEDIUM" panose="020B0602020204020303" pitchFamily="34" charset="-79"/>
              </a:defRPr>
            </a:lvl1pPr>
          </a:lstStyle>
          <a:p>
            <a:pPr lvl="0"/>
            <a:r>
              <a:rPr lang="en-US" dirty="0"/>
              <a:t>Click to edit Title</a:t>
            </a:r>
          </a:p>
        </p:txBody>
      </p:sp>
    </p:spTree>
    <p:extLst>
      <p:ext uri="{BB962C8B-B14F-4D97-AF65-F5344CB8AC3E}">
        <p14:creationId xmlns:p14="http://schemas.microsoft.com/office/powerpoint/2010/main" val="1516644976"/>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04868-B61A-7C3A-B8E6-5656650027C4}"/>
              </a:ext>
            </a:extLst>
          </p:cNvPr>
          <p:cNvSpPr/>
          <p:nvPr userDrawn="1"/>
        </p:nvSpPr>
        <p:spPr>
          <a:xfrm>
            <a:off x="0" y="0"/>
            <a:ext cx="9144000" cy="10680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D2D3B90-BDF0-9E4D-963A-CE3F0519DFF8}"/>
              </a:ext>
            </a:extLst>
          </p:cNvPr>
          <p:cNvSpPr>
            <a:spLocks noGrp="1"/>
          </p:cNvSpPr>
          <p:nvPr>
            <p:ph type="title"/>
          </p:nvPr>
        </p:nvSpPr>
        <p:spPr>
          <a:xfrm>
            <a:off x="169011" y="230827"/>
            <a:ext cx="8894602" cy="606084"/>
          </a:xfrm>
          <a:prstGeom prst="rect">
            <a:avLst/>
          </a:prstGeom>
        </p:spPr>
        <p:txBody>
          <a:bodyPr/>
          <a:lstStyle>
            <a:lvl1pPr algn="ctr">
              <a:defRPr sz="4400" b="1">
                <a:solidFill>
                  <a:schemeClr val="accent4"/>
                </a:solidFill>
                <a:latin typeface="Avenir Next" panose="020B0503020202020204" pitchFamily="34" charset="0"/>
                <a:cs typeface="FUTURA MEDIUM" panose="020B0602020204020303" pitchFamily="34" charset="-79"/>
              </a:defRPr>
            </a:lvl1pPr>
          </a:lstStyle>
          <a:p>
            <a:r>
              <a:rPr lang="en-US" dirty="0"/>
              <a:t>Click to edit Master title style</a:t>
            </a:r>
          </a:p>
        </p:txBody>
      </p:sp>
      <p:sp>
        <p:nvSpPr>
          <p:cNvPr id="13" name="Content Placeholder 2">
            <a:extLst>
              <a:ext uri="{FF2B5EF4-FFF2-40B4-BE49-F238E27FC236}">
                <a16:creationId xmlns:a16="http://schemas.microsoft.com/office/drawing/2014/main" id="{85EB6F8F-19D9-7A4A-967C-A1B0DB23569E}"/>
              </a:ext>
            </a:extLst>
          </p:cNvPr>
          <p:cNvSpPr>
            <a:spLocks noGrp="1"/>
          </p:cNvSpPr>
          <p:nvPr>
            <p:ph idx="1"/>
          </p:nvPr>
        </p:nvSpPr>
        <p:spPr>
          <a:xfrm>
            <a:off x="169011" y="1298834"/>
            <a:ext cx="8894602" cy="4931143"/>
          </a:xfrm>
          <a:prstGeom prst="rect">
            <a:avLst/>
          </a:prstGeom>
        </p:spPr>
        <p:txBody>
          <a:bodyPr/>
          <a:lstStyle>
            <a:lvl1pPr>
              <a:defRPr sz="2800">
                <a:latin typeface="Avenir Next" panose="020B0503020202020204" pitchFamily="34" charset="0"/>
                <a:cs typeface="Segoe UI" panose="020B0502040204020203" pitchFamily="34" charset="0"/>
              </a:defRPr>
            </a:lvl1pPr>
            <a:lvl2pPr marL="685800" indent="-228600">
              <a:buFont typeface="Cambria" panose="02040503050406030204" pitchFamily="18" charset="0"/>
              <a:buChar char="-"/>
              <a:defRPr sz="2400">
                <a:latin typeface="Avenir Next" panose="020B0503020202020204" pitchFamily="34" charset="0"/>
                <a:cs typeface="Segoe UI" panose="020B0502040204020203" pitchFamily="34" charset="0"/>
              </a:defRPr>
            </a:lvl2pPr>
            <a:lvl3pPr>
              <a:defRPr sz="2000">
                <a:latin typeface="Avenir Next" panose="020B0503020202020204" pitchFamily="34" charset="0"/>
                <a:cs typeface="Segoe UI" panose="020B0502040204020203" pitchFamily="34" charset="0"/>
              </a:defRPr>
            </a:lvl3pPr>
            <a:lvl4pPr>
              <a:defRPr sz="2000">
                <a:latin typeface="Avenir Next" panose="020B0503020202020204" pitchFamily="34" charset="0"/>
                <a:cs typeface="Segoe UI" panose="020B0502040204020203" pitchFamily="34" charset="0"/>
              </a:defRPr>
            </a:lvl4pPr>
            <a:lvl5pPr>
              <a:defRPr sz="2000">
                <a:latin typeface="Avenir Next" panose="020B0503020202020204"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B8B30CEA-A32F-0B4F-94FF-2F238104D6CE}"/>
              </a:ext>
            </a:extLst>
          </p:cNvPr>
          <p:cNvSpPr txBox="1">
            <a:spLocks/>
          </p:cNvSpPr>
          <p:nvPr userDrawn="1"/>
        </p:nvSpPr>
        <p:spPr>
          <a:xfrm>
            <a:off x="7977054"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Avenir Next" panose="020B0503020202020204" pitchFamily="34" charset="0"/>
                <a:cs typeface="Futura Medium" panose="020B0602020204020303" pitchFamily="34" charset="-79"/>
              </a:rPr>
              <a:pPr/>
              <a:t>‹#›</a:t>
            </a:fld>
            <a:endParaRPr lang="en-US" dirty="0">
              <a:latin typeface="Avenir Next" panose="020B0503020202020204" pitchFamily="34" charset="0"/>
              <a:cs typeface="Futura Medium" panose="020B0602020204020303" pitchFamily="34" charset="-79"/>
            </a:endParaRPr>
          </a:p>
        </p:txBody>
      </p:sp>
      <p:pic>
        <p:nvPicPr>
          <p:cNvPr id="15" name="Picture 14" descr="safari.png">
            <a:extLst>
              <a:ext uri="{FF2B5EF4-FFF2-40B4-BE49-F238E27FC236}">
                <a16:creationId xmlns:a16="http://schemas.microsoft.com/office/drawing/2014/main" id="{DCA7EB8C-F307-874D-B152-028FC5CC7DF9}"/>
              </a:ext>
            </a:extLst>
          </p:cNvPr>
          <p:cNvPicPr>
            <a:picLocks noChangeAspect="1"/>
          </p:cNvPicPr>
          <p:nvPr userDrawn="1"/>
        </p:nvPicPr>
        <p:blipFill>
          <a:blip r:embed="rId2" cstate="print"/>
          <a:stretch>
            <a:fillRect/>
          </a:stretch>
        </p:blipFill>
        <p:spPr>
          <a:xfrm>
            <a:off x="189560" y="6413144"/>
            <a:ext cx="1080120" cy="312522"/>
          </a:xfrm>
          <a:prstGeom prst="rect">
            <a:avLst/>
          </a:prstGeom>
        </p:spPr>
      </p:pic>
      <p:cxnSp>
        <p:nvCxnSpPr>
          <p:cNvPr id="4" name="Straight Connector 3">
            <a:extLst>
              <a:ext uri="{FF2B5EF4-FFF2-40B4-BE49-F238E27FC236}">
                <a16:creationId xmlns:a16="http://schemas.microsoft.com/office/drawing/2014/main" id="{B6B0BF0F-E012-DB60-AE63-1B6660ECFCB5}"/>
              </a:ext>
            </a:extLst>
          </p:cNvPr>
          <p:cNvCxnSpPr>
            <a:cxnSpLocks/>
          </p:cNvCxnSpPr>
          <p:nvPr userDrawn="1"/>
        </p:nvCxnSpPr>
        <p:spPr>
          <a:xfrm>
            <a:off x="0" y="1068007"/>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886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a:t>Click to edit Master title style</a:t>
            </a:r>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8.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9.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pn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3.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5" Type="http://schemas.openxmlformats.org/officeDocument/2006/relationships/slideLayout" Target="../slideLayouts/slideLayout263.xml"/><Relationship Id="rId4" Type="http://schemas.openxmlformats.org/officeDocument/2006/relationships/slideLayout" Target="../slideLayouts/slideLayout26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pn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1.pn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theme" Target="../theme/theme29.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image" Target="../media/image1.png"/><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theme" Target="../theme/theme30.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29.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theme" Target="../theme/theme31.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image" Target="../media/image1.png"/><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heme" Target="../theme/theme32.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1.pn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33.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1.pn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4.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1.pn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35.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8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theme" Target="../theme/theme36.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95.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theme" Target="../theme/theme37.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image" Target="../media/image1.png"/><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theme" Target="../theme/theme38.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17.xml"/><Relationship Id="rId3" Type="http://schemas.openxmlformats.org/officeDocument/2006/relationships/slideLayout" Target="../slideLayouts/slideLayout412.xml"/><Relationship Id="rId7" Type="http://schemas.openxmlformats.org/officeDocument/2006/relationships/slideLayout" Target="../slideLayouts/slideLayout416.xml"/><Relationship Id="rId12" Type="http://schemas.openxmlformats.org/officeDocument/2006/relationships/theme" Target="../theme/theme39.xml"/><Relationship Id="rId2" Type="http://schemas.openxmlformats.org/officeDocument/2006/relationships/slideLayout" Target="../slideLayouts/slideLayout411.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0" Type="http://schemas.openxmlformats.org/officeDocument/2006/relationships/slideLayout" Target="../slideLayouts/slideLayout419.xml"/><Relationship Id="rId4" Type="http://schemas.openxmlformats.org/officeDocument/2006/relationships/slideLayout" Target="../slideLayouts/slideLayout413.xml"/><Relationship Id="rId9" Type="http://schemas.openxmlformats.org/officeDocument/2006/relationships/slideLayout" Target="../slideLayouts/slideLayout4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image" Target="../media/image1.png"/><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theme" Target="../theme/theme40.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image" Target="../media/image1.png"/><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theme" Target="../theme/theme41.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image" Target="../media/image1.png"/><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theme" Target="../theme/theme42.xml"/><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0" Type="http://schemas.openxmlformats.org/officeDocument/2006/relationships/slideLayout" Target="../slideLayouts/slideLayout452.xml"/><Relationship Id="rId4" Type="http://schemas.openxmlformats.org/officeDocument/2006/relationships/slideLayout" Target="../slideLayouts/slideLayout446.xml"/><Relationship Id="rId9" Type="http://schemas.openxmlformats.org/officeDocument/2006/relationships/slideLayout" Target="../slideLayouts/slideLayout45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image" Target="../media/image1.png"/><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theme" Target="../theme/theme43.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72.xml"/><Relationship Id="rId13" Type="http://schemas.openxmlformats.org/officeDocument/2006/relationships/theme" Target="../theme/theme44.xml"/><Relationship Id="rId3" Type="http://schemas.openxmlformats.org/officeDocument/2006/relationships/slideLayout" Target="../slideLayouts/slideLayout467.xml"/><Relationship Id="rId7" Type="http://schemas.openxmlformats.org/officeDocument/2006/relationships/slideLayout" Target="../slideLayouts/slideLayout471.xml"/><Relationship Id="rId12" Type="http://schemas.openxmlformats.org/officeDocument/2006/relationships/slideLayout" Target="../slideLayouts/slideLayout476.xml"/><Relationship Id="rId2" Type="http://schemas.openxmlformats.org/officeDocument/2006/relationships/slideLayout" Target="../slideLayouts/slideLayout466.xml"/><Relationship Id="rId1" Type="http://schemas.openxmlformats.org/officeDocument/2006/relationships/slideLayout" Target="../slideLayouts/slideLayout465.xml"/><Relationship Id="rId6" Type="http://schemas.openxmlformats.org/officeDocument/2006/relationships/slideLayout" Target="../slideLayouts/slideLayout470.xml"/><Relationship Id="rId11" Type="http://schemas.openxmlformats.org/officeDocument/2006/relationships/slideLayout" Target="../slideLayouts/slideLayout475.xml"/><Relationship Id="rId5" Type="http://schemas.openxmlformats.org/officeDocument/2006/relationships/slideLayout" Target="../slideLayouts/slideLayout469.xml"/><Relationship Id="rId10" Type="http://schemas.openxmlformats.org/officeDocument/2006/relationships/slideLayout" Target="../slideLayouts/slideLayout474.xml"/><Relationship Id="rId4" Type="http://schemas.openxmlformats.org/officeDocument/2006/relationships/slideLayout" Target="../slideLayouts/slideLayout468.xml"/><Relationship Id="rId9" Type="http://schemas.openxmlformats.org/officeDocument/2006/relationships/slideLayout" Target="../slideLayouts/slideLayout473.xml"/><Relationship Id="rId14" Type="http://schemas.openxmlformats.org/officeDocument/2006/relationships/image" Target="../media/image1.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1.pn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theme" Target="../theme/theme45.xml"/><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slideLayout" Target="../slideLayouts/slideLayout487.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image" Target="../media/image1.png"/><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theme" Target="../theme/theme46.xml"/><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06.xml"/><Relationship Id="rId13" Type="http://schemas.openxmlformats.org/officeDocument/2006/relationships/image" Target="../media/image1.png"/><Relationship Id="rId3" Type="http://schemas.openxmlformats.org/officeDocument/2006/relationships/slideLayout" Target="../slideLayouts/slideLayout501.xml"/><Relationship Id="rId7" Type="http://schemas.openxmlformats.org/officeDocument/2006/relationships/slideLayout" Target="../slideLayouts/slideLayout505.xml"/><Relationship Id="rId12" Type="http://schemas.openxmlformats.org/officeDocument/2006/relationships/theme" Target="../theme/theme47.xml"/><Relationship Id="rId2" Type="http://schemas.openxmlformats.org/officeDocument/2006/relationships/slideLayout" Target="../slideLayouts/slideLayout500.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slideLayout" Target="../slideLayouts/slideLayout509.xml"/><Relationship Id="rId5" Type="http://schemas.openxmlformats.org/officeDocument/2006/relationships/slideLayout" Target="../slideLayouts/slideLayout503.xml"/><Relationship Id="rId10" Type="http://schemas.openxmlformats.org/officeDocument/2006/relationships/slideLayout" Target="../slideLayouts/slideLayout508.xml"/><Relationship Id="rId4" Type="http://schemas.openxmlformats.org/officeDocument/2006/relationships/slideLayout" Target="../slideLayouts/slideLayout502.xml"/><Relationship Id="rId9" Type="http://schemas.openxmlformats.org/officeDocument/2006/relationships/slideLayout" Target="../slideLayouts/slideLayout50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17.xml"/><Relationship Id="rId13" Type="http://schemas.openxmlformats.org/officeDocument/2006/relationships/image" Target="../media/image1.png"/><Relationship Id="rId3" Type="http://schemas.openxmlformats.org/officeDocument/2006/relationships/slideLayout" Target="../slideLayouts/slideLayout512.xml"/><Relationship Id="rId7" Type="http://schemas.openxmlformats.org/officeDocument/2006/relationships/slideLayout" Target="../slideLayouts/slideLayout516.xml"/><Relationship Id="rId12" Type="http://schemas.openxmlformats.org/officeDocument/2006/relationships/theme" Target="../theme/theme48.xml"/><Relationship Id="rId2" Type="http://schemas.openxmlformats.org/officeDocument/2006/relationships/slideLayout" Target="../slideLayouts/slideLayout511.xml"/><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5" Type="http://schemas.openxmlformats.org/officeDocument/2006/relationships/slideLayout" Target="../slideLayouts/slideLayout514.xml"/><Relationship Id="rId10" Type="http://schemas.openxmlformats.org/officeDocument/2006/relationships/slideLayout" Target="../slideLayouts/slideLayout519.xml"/><Relationship Id="rId4" Type="http://schemas.openxmlformats.org/officeDocument/2006/relationships/slideLayout" Target="../slideLayouts/slideLayout513.xml"/><Relationship Id="rId9" Type="http://schemas.openxmlformats.org/officeDocument/2006/relationships/slideLayout" Target="../slideLayouts/slideLayout51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28.xml"/><Relationship Id="rId13" Type="http://schemas.openxmlformats.org/officeDocument/2006/relationships/image" Target="../media/image1.png"/><Relationship Id="rId3" Type="http://schemas.openxmlformats.org/officeDocument/2006/relationships/slideLayout" Target="../slideLayouts/slideLayout523.xml"/><Relationship Id="rId7" Type="http://schemas.openxmlformats.org/officeDocument/2006/relationships/slideLayout" Target="../slideLayouts/slideLayout527.xml"/><Relationship Id="rId12" Type="http://schemas.openxmlformats.org/officeDocument/2006/relationships/theme" Target="../theme/theme49.xml"/><Relationship Id="rId2" Type="http://schemas.openxmlformats.org/officeDocument/2006/relationships/slideLayout" Target="../slideLayouts/slideLayout522.xml"/><Relationship Id="rId1" Type="http://schemas.openxmlformats.org/officeDocument/2006/relationships/slideLayout" Target="../slideLayouts/slideLayout521.xml"/><Relationship Id="rId6" Type="http://schemas.openxmlformats.org/officeDocument/2006/relationships/slideLayout" Target="../slideLayouts/slideLayout526.xml"/><Relationship Id="rId11" Type="http://schemas.openxmlformats.org/officeDocument/2006/relationships/slideLayout" Target="../slideLayouts/slideLayout531.xml"/><Relationship Id="rId5" Type="http://schemas.openxmlformats.org/officeDocument/2006/relationships/slideLayout" Target="../slideLayouts/slideLayout525.xml"/><Relationship Id="rId10" Type="http://schemas.openxmlformats.org/officeDocument/2006/relationships/slideLayout" Target="../slideLayouts/slideLayout530.xml"/><Relationship Id="rId4" Type="http://schemas.openxmlformats.org/officeDocument/2006/relationships/slideLayout" Target="../slideLayouts/slideLayout524.xml"/><Relationship Id="rId9" Type="http://schemas.openxmlformats.org/officeDocument/2006/relationships/slideLayout" Target="../slideLayouts/slideLayout5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39.xml"/><Relationship Id="rId13" Type="http://schemas.openxmlformats.org/officeDocument/2006/relationships/theme" Target="../theme/theme50.xml"/><Relationship Id="rId3" Type="http://schemas.openxmlformats.org/officeDocument/2006/relationships/slideLayout" Target="../slideLayouts/slideLayout534.xml"/><Relationship Id="rId7" Type="http://schemas.openxmlformats.org/officeDocument/2006/relationships/slideLayout" Target="../slideLayouts/slideLayout538.xml"/><Relationship Id="rId12" Type="http://schemas.openxmlformats.org/officeDocument/2006/relationships/slideLayout" Target="../slideLayouts/slideLayout543.xml"/><Relationship Id="rId2" Type="http://schemas.openxmlformats.org/officeDocument/2006/relationships/slideLayout" Target="../slideLayouts/slideLayout533.xm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5" Type="http://schemas.openxmlformats.org/officeDocument/2006/relationships/slideLayout" Target="../slideLayouts/slideLayout536.xml"/><Relationship Id="rId10" Type="http://schemas.openxmlformats.org/officeDocument/2006/relationships/slideLayout" Target="../slideLayouts/slideLayout541.xm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image" Target="../media/image1.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1.xml"/><Relationship Id="rId13" Type="http://schemas.openxmlformats.org/officeDocument/2006/relationships/image" Target="../media/image1.png"/><Relationship Id="rId3" Type="http://schemas.openxmlformats.org/officeDocument/2006/relationships/slideLayout" Target="../slideLayouts/slideLayout546.xml"/><Relationship Id="rId7" Type="http://schemas.openxmlformats.org/officeDocument/2006/relationships/slideLayout" Target="../slideLayouts/slideLayout550.xml"/><Relationship Id="rId12" Type="http://schemas.openxmlformats.org/officeDocument/2006/relationships/theme" Target="../theme/theme51.xml"/><Relationship Id="rId2" Type="http://schemas.openxmlformats.org/officeDocument/2006/relationships/slideLayout" Target="../slideLayouts/slideLayout545.xml"/><Relationship Id="rId1" Type="http://schemas.openxmlformats.org/officeDocument/2006/relationships/slideLayout" Target="../slideLayouts/slideLayout544.xml"/><Relationship Id="rId6" Type="http://schemas.openxmlformats.org/officeDocument/2006/relationships/slideLayout" Target="../slideLayouts/slideLayout549.xml"/><Relationship Id="rId11" Type="http://schemas.openxmlformats.org/officeDocument/2006/relationships/slideLayout" Target="../slideLayouts/slideLayout554.xml"/><Relationship Id="rId5" Type="http://schemas.openxmlformats.org/officeDocument/2006/relationships/slideLayout" Target="../slideLayouts/slideLayout548.xml"/><Relationship Id="rId10" Type="http://schemas.openxmlformats.org/officeDocument/2006/relationships/slideLayout" Target="../slideLayouts/slideLayout553.xml"/><Relationship Id="rId4" Type="http://schemas.openxmlformats.org/officeDocument/2006/relationships/slideLayout" Target="../slideLayouts/slideLayout547.xml"/><Relationship Id="rId9" Type="http://schemas.openxmlformats.org/officeDocument/2006/relationships/slideLayout" Target="../slideLayouts/slideLayout552.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2.xml"/><Relationship Id="rId13" Type="http://schemas.openxmlformats.org/officeDocument/2006/relationships/image" Target="../media/image1.png"/><Relationship Id="rId3" Type="http://schemas.openxmlformats.org/officeDocument/2006/relationships/slideLayout" Target="../slideLayouts/slideLayout557.xml"/><Relationship Id="rId7" Type="http://schemas.openxmlformats.org/officeDocument/2006/relationships/slideLayout" Target="../slideLayouts/slideLayout561.xml"/><Relationship Id="rId12" Type="http://schemas.openxmlformats.org/officeDocument/2006/relationships/theme" Target="../theme/theme52.xml"/><Relationship Id="rId2" Type="http://schemas.openxmlformats.org/officeDocument/2006/relationships/slideLayout" Target="../slideLayouts/slideLayout556.xml"/><Relationship Id="rId1" Type="http://schemas.openxmlformats.org/officeDocument/2006/relationships/slideLayout" Target="../slideLayouts/slideLayout555.xml"/><Relationship Id="rId6" Type="http://schemas.openxmlformats.org/officeDocument/2006/relationships/slideLayout" Target="../slideLayouts/slideLayout560.xml"/><Relationship Id="rId11" Type="http://schemas.openxmlformats.org/officeDocument/2006/relationships/slideLayout" Target="../slideLayouts/slideLayout565.xml"/><Relationship Id="rId5" Type="http://schemas.openxmlformats.org/officeDocument/2006/relationships/slideLayout" Target="../slideLayouts/slideLayout559.xml"/><Relationship Id="rId10" Type="http://schemas.openxmlformats.org/officeDocument/2006/relationships/slideLayout" Target="../slideLayouts/slideLayout564.xml"/><Relationship Id="rId4" Type="http://schemas.openxmlformats.org/officeDocument/2006/relationships/slideLayout" Target="../slideLayouts/slideLayout558.xml"/><Relationship Id="rId9" Type="http://schemas.openxmlformats.org/officeDocument/2006/relationships/slideLayout" Target="../slideLayouts/slideLayout563.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3.xml"/><Relationship Id="rId13" Type="http://schemas.openxmlformats.org/officeDocument/2006/relationships/theme" Target="../theme/theme53.xml"/><Relationship Id="rId3" Type="http://schemas.openxmlformats.org/officeDocument/2006/relationships/slideLayout" Target="../slideLayouts/slideLayout568.xml"/><Relationship Id="rId7" Type="http://schemas.openxmlformats.org/officeDocument/2006/relationships/slideLayout" Target="../slideLayouts/slideLayout572.xml"/><Relationship Id="rId12" Type="http://schemas.openxmlformats.org/officeDocument/2006/relationships/slideLayout" Target="../slideLayouts/slideLayout577.xml"/><Relationship Id="rId2" Type="http://schemas.openxmlformats.org/officeDocument/2006/relationships/slideLayout" Target="../slideLayouts/slideLayout567.xml"/><Relationship Id="rId1" Type="http://schemas.openxmlformats.org/officeDocument/2006/relationships/slideLayout" Target="../slideLayouts/slideLayout566.xml"/><Relationship Id="rId6" Type="http://schemas.openxmlformats.org/officeDocument/2006/relationships/slideLayout" Target="../slideLayouts/slideLayout571.xml"/><Relationship Id="rId11" Type="http://schemas.openxmlformats.org/officeDocument/2006/relationships/slideLayout" Target="../slideLayouts/slideLayout576.xml"/><Relationship Id="rId5" Type="http://schemas.openxmlformats.org/officeDocument/2006/relationships/slideLayout" Target="../slideLayouts/slideLayout570.xml"/><Relationship Id="rId10" Type="http://schemas.openxmlformats.org/officeDocument/2006/relationships/slideLayout" Target="../slideLayouts/slideLayout575.xml"/><Relationship Id="rId4" Type="http://schemas.openxmlformats.org/officeDocument/2006/relationships/slideLayout" Target="../slideLayouts/slideLayout569.xml"/><Relationship Id="rId9" Type="http://schemas.openxmlformats.org/officeDocument/2006/relationships/slideLayout" Target="../slideLayouts/slideLayout574.xml"/><Relationship Id="rId14" Type="http://schemas.openxmlformats.org/officeDocument/2006/relationships/image" Target="../media/image1.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image" Target="../media/image1.png"/><Relationship Id="rId3" Type="http://schemas.openxmlformats.org/officeDocument/2006/relationships/slideLayout" Target="../slideLayouts/slideLayout580.xml"/><Relationship Id="rId7" Type="http://schemas.openxmlformats.org/officeDocument/2006/relationships/slideLayout" Target="../slideLayouts/slideLayout584.xml"/><Relationship Id="rId12" Type="http://schemas.openxmlformats.org/officeDocument/2006/relationships/theme" Target="../theme/theme54.xml"/><Relationship Id="rId2" Type="http://schemas.openxmlformats.org/officeDocument/2006/relationships/slideLayout" Target="../slideLayouts/slideLayout579.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5" Type="http://schemas.openxmlformats.org/officeDocument/2006/relationships/slideLayout" Target="../slideLayouts/slideLayout582.xml"/><Relationship Id="rId10" Type="http://schemas.openxmlformats.org/officeDocument/2006/relationships/slideLayout" Target="../slideLayouts/slideLayout587.xml"/><Relationship Id="rId4" Type="http://schemas.openxmlformats.org/officeDocument/2006/relationships/slideLayout" Target="../slideLayouts/slideLayout581.xml"/><Relationship Id="rId9" Type="http://schemas.openxmlformats.org/officeDocument/2006/relationships/slideLayout" Target="../slideLayouts/slideLayout586.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image" Target="../media/image1.png"/><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theme" Target="../theme/theme55.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7.xml"/><Relationship Id="rId13" Type="http://schemas.openxmlformats.org/officeDocument/2006/relationships/theme" Target="../theme/theme56.xml"/><Relationship Id="rId3" Type="http://schemas.openxmlformats.org/officeDocument/2006/relationships/slideLayout" Target="../slideLayouts/slideLayout602.xml"/><Relationship Id="rId7" Type="http://schemas.openxmlformats.org/officeDocument/2006/relationships/slideLayout" Target="../slideLayouts/slideLayout606.xml"/><Relationship Id="rId12" Type="http://schemas.openxmlformats.org/officeDocument/2006/relationships/slideLayout" Target="../slideLayouts/slideLayout611.xml"/><Relationship Id="rId2" Type="http://schemas.openxmlformats.org/officeDocument/2006/relationships/slideLayout" Target="../slideLayouts/slideLayout601.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5" Type="http://schemas.openxmlformats.org/officeDocument/2006/relationships/slideLayout" Target="../slideLayouts/slideLayout604.xml"/><Relationship Id="rId10" Type="http://schemas.openxmlformats.org/officeDocument/2006/relationships/slideLayout" Target="../slideLayouts/slideLayout609.xml"/><Relationship Id="rId4" Type="http://schemas.openxmlformats.org/officeDocument/2006/relationships/slideLayout" Target="../slideLayouts/slideLayout603.xml"/><Relationship Id="rId9" Type="http://schemas.openxmlformats.org/officeDocument/2006/relationships/slideLayout" Target="../slideLayouts/slideLayout608.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9.xml"/><Relationship Id="rId13" Type="http://schemas.openxmlformats.org/officeDocument/2006/relationships/image" Target="../media/image1.png"/><Relationship Id="rId3" Type="http://schemas.openxmlformats.org/officeDocument/2006/relationships/slideLayout" Target="../slideLayouts/slideLayout614.xml"/><Relationship Id="rId7" Type="http://schemas.openxmlformats.org/officeDocument/2006/relationships/slideLayout" Target="../slideLayouts/slideLayout618.xml"/><Relationship Id="rId12" Type="http://schemas.openxmlformats.org/officeDocument/2006/relationships/theme" Target="../theme/theme57.xml"/><Relationship Id="rId2" Type="http://schemas.openxmlformats.org/officeDocument/2006/relationships/slideLayout" Target="../slideLayouts/slideLayout613.xml"/><Relationship Id="rId1" Type="http://schemas.openxmlformats.org/officeDocument/2006/relationships/slideLayout" Target="../slideLayouts/slideLayout612.xml"/><Relationship Id="rId6" Type="http://schemas.openxmlformats.org/officeDocument/2006/relationships/slideLayout" Target="../slideLayouts/slideLayout617.xml"/><Relationship Id="rId11" Type="http://schemas.openxmlformats.org/officeDocument/2006/relationships/slideLayout" Target="../slideLayouts/slideLayout622.xml"/><Relationship Id="rId5" Type="http://schemas.openxmlformats.org/officeDocument/2006/relationships/slideLayout" Target="../slideLayouts/slideLayout616.xml"/><Relationship Id="rId10" Type="http://schemas.openxmlformats.org/officeDocument/2006/relationships/slideLayout" Target="../slideLayouts/slideLayout621.xml"/><Relationship Id="rId4" Type="http://schemas.openxmlformats.org/officeDocument/2006/relationships/slideLayout" Target="../slideLayouts/slideLayout615.xml"/><Relationship Id="rId9" Type="http://schemas.openxmlformats.org/officeDocument/2006/relationships/slideLayout" Target="../slideLayouts/slideLayout620.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0.xml"/><Relationship Id="rId13" Type="http://schemas.openxmlformats.org/officeDocument/2006/relationships/theme" Target="../theme/theme58.xml"/><Relationship Id="rId3" Type="http://schemas.openxmlformats.org/officeDocument/2006/relationships/slideLayout" Target="../slideLayouts/slideLayout625.xml"/><Relationship Id="rId7" Type="http://schemas.openxmlformats.org/officeDocument/2006/relationships/slideLayout" Target="../slideLayouts/slideLayout629.xml"/><Relationship Id="rId12" Type="http://schemas.openxmlformats.org/officeDocument/2006/relationships/slideLayout" Target="../slideLayouts/slideLayout634.xml"/><Relationship Id="rId2" Type="http://schemas.openxmlformats.org/officeDocument/2006/relationships/slideLayout" Target="../slideLayouts/slideLayout624.xml"/><Relationship Id="rId1" Type="http://schemas.openxmlformats.org/officeDocument/2006/relationships/slideLayout" Target="../slideLayouts/slideLayout623.xml"/><Relationship Id="rId6" Type="http://schemas.openxmlformats.org/officeDocument/2006/relationships/slideLayout" Target="../slideLayouts/slideLayout628.xml"/><Relationship Id="rId11" Type="http://schemas.openxmlformats.org/officeDocument/2006/relationships/slideLayout" Target="../slideLayouts/slideLayout633.xml"/><Relationship Id="rId5" Type="http://schemas.openxmlformats.org/officeDocument/2006/relationships/slideLayout" Target="../slideLayouts/slideLayout627.xml"/><Relationship Id="rId10" Type="http://schemas.openxmlformats.org/officeDocument/2006/relationships/slideLayout" Target="../slideLayouts/slideLayout632.xml"/><Relationship Id="rId4" Type="http://schemas.openxmlformats.org/officeDocument/2006/relationships/slideLayout" Target="../slideLayouts/slideLayout626.xml"/><Relationship Id="rId9" Type="http://schemas.openxmlformats.org/officeDocument/2006/relationships/slideLayout" Target="../slideLayouts/slideLayout631.xml"/><Relationship Id="rId14" Type="http://schemas.openxmlformats.org/officeDocument/2006/relationships/image" Target="../media/image1.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2.xml"/><Relationship Id="rId13" Type="http://schemas.openxmlformats.org/officeDocument/2006/relationships/theme" Target="../theme/theme59.xml"/><Relationship Id="rId3" Type="http://schemas.openxmlformats.org/officeDocument/2006/relationships/slideLayout" Target="../slideLayouts/slideLayout637.xml"/><Relationship Id="rId7" Type="http://schemas.openxmlformats.org/officeDocument/2006/relationships/slideLayout" Target="../slideLayouts/slideLayout641.xml"/><Relationship Id="rId12" Type="http://schemas.openxmlformats.org/officeDocument/2006/relationships/slideLayout" Target="../slideLayouts/slideLayout646.xml"/><Relationship Id="rId2" Type="http://schemas.openxmlformats.org/officeDocument/2006/relationships/slideLayout" Target="../slideLayouts/slideLayout636.xml"/><Relationship Id="rId1" Type="http://schemas.openxmlformats.org/officeDocument/2006/relationships/slideLayout" Target="../slideLayouts/slideLayout635.xml"/><Relationship Id="rId6" Type="http://schemas.openxmlformats.org/officeDocument/2006/relationships/slideLayout" Target="../slideLayouts/slideLayout640.xml"/><Relationship Id="rId11" Type="http://schemas.openxmlformats.org/officeDocument/2006/relationships/slideLayout" Target="../slideLayouts/slideLayout645.xml"/><Relationship Id="rId5" Type="http://schemas.openxmlformats.org/officeDocument/2006/relationships/slideLayout" Target="../slideLayouts/slideLayout639.xml"/><Relationship Id="rId10" Type="http://schemas.openxmlformats.org/officeDocument/2006/relationships/slideLayout" Target="../slideLayouts/slideLayout644.xml"/><Relationship Id="rId4" Type="http://schemas.openxmlformats.org/officeDocument/2006/relationships/slideLayout" Target="../slideLayouts/slideLayout638.xml"/><Relationship Id="rId9" Type="http://schemas.openxmlformats.org/officeDocument/2006/relationships/slideLayout" Target="../slideLayouts/slideLayout64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0.xml.rels><?xml version="1.0" encoding="UTF-8" standalone="yes"?>
<Relationships xmlns="http://schemas.openxmlformats.org/package/2006/relationships"><Relationship Id="rId3" Type="http://schemas.openxmlformats.org/officeDocument/2006/relationships/slideLayout" Target="../slideLayouts/slideLayout649.xml"/><Relationship Id="rId2" Type="http://schemas.openxmlformats.org/officeDocument/2006/relationships/slideLayout" Target="../slideLayouts/slideLayout648.xml"/><Relationship Id="rId1" Type="http://schemas.openxmlformats.org/officeDocument/2006/relationships/slideLayout" Target="../slideLayouts/slideLayout647.xml"/><Relationship Id="rId5" Type="http://schemas.openxmlformats.org/officeDocument/2006/relationships/theme" Target="../theme/theme60.xml"/><Relationship Id="rId4" Type="http://schemas.openxmlformats.org/officeDocument/2006/relationships/slideLayout" Target="../slideLayouts/slideLayout650.xml"/></Relationships>
</file>

<file path=ppt/slideMasters/_rels/slideMaster61.xml.rels><?xml version="1.0" encoding="UTF-8" standalone="yes"?>
<Relationships xmlns="http://schemas.openxmlformats.org/package/2006/relationships"><Relationship Id="rId3" Type="http://schemas.openxmlformats.org/officeDocument/2006/relationships/slideLayout" Target="../slideLayouts/slideLayout653.xml"/><Relationship Id="rId2" Type="http://schemas.openxmlformats.org/officeDocument/2006/relationships/slideLayout" Target="../slideLayouts/slideLayout652.xml"/><Relationship Id="rId1" Type="http://schemas.openxmlformats.org/officeDocument/2006/relationships/slideLayout" Target="../slideLayouts/slideLayout651.xml"/><Relationship Id="rId5" Type="http://schemas.openxmlformats.org/officeDocument/2006/relationships/theme" Target="../theme/theme61.xml"/><Relationship Id="rId4" Type="http://schemas.openxmlformats.org/officeDocument/2006/relationships/slideLayout" Target="../slideLayouts/slideLayout654.xml"/></Relationships>
</file>

<file path=ppt/slideMasters/_rels/slideMaster62.xml.rels><?xml version="1.0" encoding="UTF-8" standalone="yes"?>
<Relationships xmlns="http://schemas.openxmlformats.org/package/2006/relationships"><Relationship Id="rId3" Type="http://schemas.openxmlformats.org/officeDocument/2006/relationships/slideLayout" Target="../slideLayouts/slideLayout657.xml"/><Relationship Id="rId2" Type="http://schemas.openxmlformats.org/officeDocument/2006/relationships/slideLayout" Target="../slideLayouts/slideLayout656.xml"/><Relationship Id="rId1" Type="http://schemas.openxmlformats.org/officeDocument/2006/relationships/slideLayout" Target="../slideLayouts/slideLayout655.xml"/><Relationship Id="rId6" Type="http://schemas.openxmlformats.org/officeDocument/2006/relationships/theme" Target="../theme/theme62.xml"/><Relationship Id="rId5" Type="http://schemas.openxmlformats.org/officeDocument/2006/relationships/slideLayout" Target="../slideLayouts/slideLayout659.xml"/><Relationship Id="rId4" Type="http://schemas.openxmlformats.org/officeDocument/2006/relationships/slideLayout" Target="../slideLayouts/slideLayout658.xml"/></Relationships>
</file>

<file path=ppt/slideMasters/_rels/slideMaster63.xml.rels><?xml version="1.0" encoding="UTF-8" standalone="yes"?>
<Relationships xmlns="http://schemas.openxmlformats.org/package/2006/relationships"><Relationship Id="rId3" Type="http://schemas.openxmlformats.org/officeDocument/2006/relationships/theme" Target="../theme/theme63.xml"/><Relationship Id="rId2" Type="http://schemas.openxmlformats.org/officeDocument/2006/relationships/slideLayout" Target="../slideLayouts/slideLayout661.xml"/><Relationship Id="rId1" Type="http://schemas.openxmlformats.org/officeDocument/2006/relationships/slideLayout" Target="../slideLayouts/slideLayout6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5.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4.png"/><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a:solidFill>
                  <a:srgbClr val="000000"/>
                </a:solidFill>
              </a:rPr>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472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614864" y="6356176"/>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dirty="0">
              <a:solidFill>
                <a:srgbClr val="000000"/>
              </a:solidFill>
            </a:endParaRPr>
          </a:p>
        </p:txBody>
      </p:sp>
      <p:sp>
        <p:nvSpPr>
          <p:cNvPr id="100360" name="Line 1032"/>
          <p:cNvSpPr>
            <a:spLocks noChangeShapeType="1"/>
          </p:cNvSpPr>
          <p:nvPr/>
        </p:nvSpPr>
        <p:spPr bwMode="auto">
          <a:xfrm>
            <a:off x="228600" y="6453336"/>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4272753442"/>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27860052"/>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2151711694"/>
      </p:ext>
    </p:extLst>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691673417"/>
      </p:ext>
    </p:extLst>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079760595"/>
      </p:ext>
    </p:extLst>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12B59C95-9F24-CC4B-832C-1D8C21792A4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55159085"/>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858009255"/>
      </p:ext>
    </p:extLst>
  </p:cSld>
  <p:clrMap bg1="lt1" tx1="dk1" bg2="lt2" tx2="dk2" accent1="accent1" accent2="accent2" accent3="accent3" accent4="accent4" accent5="accent5" accent6="accent6" hlink="hlink" folHlink="folHlink"/>
  <p:sldLayoutIdLst>
    <p:sldLayoutId id="2147485411" r:id="rId1"/>
    <p:sldLayoutId id="2147485412" r:id="rId2"/>
    <p:sldLayoutId id="2147485413" r:id="rId3"/>
    <p:sldLayoutId id="2147485414" r:id="rId4"/>
    <p:sldLayoutId id="2147485415" r:id="rId5"/>
    <p:sldLayoutId id="2147485416" r:id="rId6"/>
    <p:sldLayoutId id="2147485417" r:id="rId7"/>
    <p:sldLayoutId id="2147485418" r:id="rId8"/>
    <p:sldLayoutId id="2147485419" r:id="rId9"/>
    <p:sldLayoutId id="2147485420" r:id="rId10"/>
    <p:sldLayoutId id="214748542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a:fld id="{6F400BD0-49BF-48FC-8114-37C1D4F5AB3D}" type="slidenum">
              <a:rPr lang="en-US" altLang="en-US">
                <a:solidFill>
                  <a:srgbClr val="000000"/>
                </a:solidFill>
              </a:rPr>
              <a:pPr defTabSz="914024"/>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5848122"/>
      </p:ext>
    </p:extLst>
  </p:cSld>
  <p:clrMap bg1="lt1" tx1="dk1" bg2="lt2" tx2="dk2" accent1="accent1" accent2="accent2" accent3="accent3" accent4="accent4" accent5="accent5" accent6="accent6" hlink="hlink" folHlink="folHlink"/>
  <p:sldLayoutIdLst>
    <p:sldLayoutId id="2147485521" r:id="rId1"/>
    <p:sldLayoutId id="2147485522" r:id="rId2"/>
    <p:sldLayoutId id="2147485523" r:id="rId3"/>
    <p:sldLayoutId id="2147485524" r:id="rId4"/>
    <p:sldLayoutId id="2147485525" r:id="rId5"/>
    <p:sldLayoutId id="2147485526" r:id="rId6"/>
    <p:sldLayoutId id="2147485527" r:id="rId7"/>
    <p:sldLayoutId id="2147485528" r:id="rId8"/>
    <p:sldLayoutId id="2147485529" r:id="rId9"/>
    <p:sldLayoutId id="2147485530" r:id="rId10"/>
    <p:sldLayoutId id="21474855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75632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16" tIns="45709" rIns="91416" bIns="45709"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a:defRPr sz="1200">
                <a:latin typeface="Garamond" pitchFamily="18" charset="0"/>
              </a:defRPr>
            </a:lvl1pPr>
          </a:lstStyle>
          <a:p>
            <a:pPr defTabSz="914165"/>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a:defRPr sz="1600">
                <a:latin typeface="Garamond" pitchFamily="18" charset="0"/>
              </a:defRPr>
            </a:lvl1pPr>
          </a:lstStyle>
          <a:p>
            <a:pPr defTabSz="914165"/>
            <a:fld id="{6F400BD0-49BF-48FC-8114-37C1D4F5AB3D}" type="slidenum">
              <a:rPr lang="en-US" altLang="en-US" smtClean="0">
                <a:solidFill>
                  <a:srgbClr val="000000"/>
                </a:solidFill>
              </a:rPr>
              <a:pPr defTabSz="914165"/>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16" tIns="45709" rIns="91416" bIns="45709"/>
          <a:lstStyle/>
          <a:p>
            <a:pPr defTabSz="914165">
              <a:defRPr/>
            </a:pPr>
            <a:endParaRPr lang="en-US">
              <a:solidFill>
                <a:srgbClr val="000000"/>
              </a:solidFill>
              <a:latin typeface="Tahoma"/>
            </a:endParaRPr>
          </a:p>
        </p:txBody>
      </p:sp>
    </p:spTree>
    <p:extLst>
      <p:ext uri="{BB962C8B-B14F-4D97-AF65-F5344CB8AC3E}">
        <p14:creationId xmlns:p14="http://schemas.microsoft.com/office/powerpoint/2010/main" val="1921638257"/>
      </p:ext>
    </p:extLst>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36" r:id="rId4"/>
    <p:sldLayoutId id="2147485537" r:id="rId5"/>
    <p:sldLayoutId id="2147485538" r:id="rId6"/>
    <p:sldLayoutId id="2147485539" r:id="rId7"/>
    <p:sldLayoutId id="2147485540" r:id="rId8"/>
    <p:sldLayoutId id="2147485541" r:id="rId9"/>
    <p:sldLayoutId id="2147485542" r:id="rId10"/>
    <p:sldLayoutId id="214748554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82" algn="l" rtl="0" fontAlgn="base">
        <a:spcBef>
          <a:spcPct val="0"/>
        </a:spcBef>
        <a:spcAft>
          <a:spcPct val="0"/>
        </a:spcAft>
        <a:defRPr sz="4000">
          <a:solidFill>
            <a:schemeClr val="tx2"/>
          </a:solidFill>
          <a:latin typeface="Garamond" pitchFamily="18" charset="0"/>
        </a:defRPr>
      </a:lvl6pPr>
      <a:lvl7pPr marL="914165" algn="l" rtl="0" fontAlgn="base">
        <a:spcBef>
          <a:spcPct val="0"/>
        </a:spcBef>
        <a:spcAft>
          <a:spcPct val="0"/>
        </a:spcAft>
        <a:defRPr sz="4000">
          <a:solidFill>
            <a:schemeClr val="tx2"/>
          </a:solidFill>
          <a:latin typeface="Garamond" pitchFamily="18" charset="0"/>
        </a:defRPr>
      </a:lvl7pPr>
      <a:lvl8pPr marL="1371250" algn="l" rtl="0" fontAlgn="base">
        <a:spcBef>
          <a:spcPct val="0"/>
        </a:spcBef>
        <a:spcAft>
          <a:spcPct val="0"/>
        </a:spcAft>
        <a:defRPr sz="4000">
          <a:solidFill>
            <a:schemeClr val="tx2"/>
          </a:solidFill>
          <a:latin typeface="Garamond" pitchFamily="18" charset="0"/>
        </a:defRPr>
      </a:lvl8pPr>
      <a:lvl9pPr marL="1828332" algn="l" rtl="0" fontAlgn="base">
        <a:spcBef>
          <a:spcPct val="0"/>
        </a:spcBef>
        <a:spcAft>
          <a:spcPct val="0"/>
        </a:spcAft>
        <a:defRPr sz="4000">
          <a:solidFill>
            <a:schemeClr val="tx2"/>
          </a:solidFill>
          <a:latin typeface="Garamond" pitchFamily="18" charset="0"/>
        </a:defRPr>
      </a:lvl9pPr>
    </p:titleStyle>
    <p:bodyStyle>
      <a:lvl1pPr marL="342813" indent="-342813"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753" indent="-32535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089" indent="-35074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507" indent="-31583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733" indent="-339639"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81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898"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98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063" indent="-339639"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072826778"/>
      </p:ext>
    </p:extLst>
  </p:cSld>
  <p:clrMap bg1="lt1" tx1="dk1" bg2="lt2" tx2="dk2" accent1="accent1" accent2="accent2" accent3="accent3" accent4="accent4" accent5="accent5" accent6="accent6" hlink="hlink" folHlink="folHlink"/>
  <p:sldLayoutIdLst>
    <p:sldLayoutId id="2147485666" r:id="rId1"/>
    <p:sldLayoutId id="2147485667" r:id="rId2"/>
    <p:sldLayoutId id="2147485668" r:id="rId3"/>
    <p:sldLayoutId id="2147485669" r:id="rId4"/>
    <p:sldLayoutId id="2147485670" r:id="rId5"/>
    <p:sldLayoutId id="2147485671" r:id="rId6"/>
    <p:sldLayoutId id="2147485672" r:id="rId7"/>
    <p:sldLayoutId id="2147485673" r:id="rId8"/>
    <p:sldLayoutId id="2147485674" r:id="rId9"/>
    <p:sldLayoutId id="2147485675" r:id="rId10"/>
    <p:sldLayoutId id="2147485676" r:id="rId11"/>
    <p:sldLayoutId id="2147485677"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8738813"/>
      </p:ext>
    </p:extLst>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 id="2147485726"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1"/>
            <a:fld id="{FB30EDBD-1C2D-4C1E-B459-B60219FAB484}" type="datetimeFigureOut">
              <a:rPr lang="ko-KR" altLang="en-US" smtClean="0">
                <a:solidFill>
                  <a:prstClr val="black">
                    <a:tint val="75000"/>
                  </a:prstClr>
                </a:solidFill>
                <a:latin typeface="Calibri"/>
                <a:ea typeface="나눔고딕"/>
              </a:rPr>
              <a:pPr latinLnBrk="1"/>
              <a:t>2025. 3. 2.</a:t>
            </a:fld>
            <a:endParaRPr lang="ko-KR" altLang="en-US">
              <a:solidFill>
                <a:prstClr val="black">
                  <a:tint val="75000"/>
                </a:prstClr>
              </a:solidFill>
              <a:latin typeface="Calibri"/>
              <a:ea typeface="나눔고딕"/>
            </a:endParaRPr>
          </a:p>
        </p:txBody>
      </p:sp>
      <p:sp>
        <p:nvSpPr>
          <p:cNvPr id="5" name="바닥글 개체 틀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1"/>
            <a:endParaRPr lang="ko-KR" altLang="en-US">
              <a:solidFill>
                <a:prstClr val="black">
                  <a:tint val="75000"/>
                </a:prstClr>
              </a:solidFill>
              <a:latin typeface="Calibri"/>
              <a:ea typeface="나눔고딕"/>
            </a:endParaRPr>
          </a:p>
        </p:txBody>
      </p:sp>
      <p:sp>
        <p:nvSpPr>
          <p:cNvPr id="6" name="슬라이드 번호 개체 틀 5"/>
          <p:cNvSpPr>
            <a:spLocks noGrp="1"/>
          </p:cNvSpPr>
          <p:nvPr>
            <p:ph type="sldNum" sz="quarter" idx="4"/>
          </p:nvPr>
        </p:nvSpPr>
        <p:spPr>
          <a:xfrm>
            <a:off x="6553200" y="6453336"/>
            <a:ext cx="2133600" cy="268139"/>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1"/>
            <a:fld id="{4BEDD84E-25D4-4983-8AA1-2863C96F08D9}" type="slidenum">
              <a:rPr lang="ko-KR" altLang="en-US" smtClean="0">
                <a:solidFill>
                  <a:prstClr val="black">
                    <a:tint val="75000"/>
                  </a:prstClr>
                </a:solidFill>
                <a:latin typeface="Calibri"/>
                <a:ea typeface="나눔고딕"/>
              </a:rPr>
              <a:pPr latinLnBrk="1"/>
              <a:t>‹#›</a:t>
            </a:fld>
            <a:endParaRPr lang="ko-KR" altLang="en-US">
              <a:solidFill>
                <a:prstClr val="black">
                  <a:tint val="75000"/>
                </a:prstClr>
              </a:solidFill>
              <a:latin typeface="Calibri"/>
              <a:ea typeface="나눔고딕"/>
            </a:endParaRPr>
          </a:p>
        </p:txBody>
      </p:sp>
    </p:spTree>
    <p:extLst>
      <p:ext uri="{BB962C8B-B14F-4D97-AF65-F5344CB8AC3E}">
        <p14:creationId xmlns:p14="http://schemas.microsoft.com/office/powerpoint/2010/main" val="1377926446"/>
      </p:ext>
    </p:extLst>
  </p:cSld>
  <p:clrMap bg1="lt1" tx1="dk1" bg2="lt2" tx2="dk2" accent1="accent1" accent2="accent2" accent3="accent3" accent4="accent4" accent5="accent5" accent6="accent6" hlink="hlink" folHlink="folHlink"/>
  <p:sldLayoutIdLst>
    <p:sldLayoutId id="2147486473" r:id="rId1"/>
    <p:sldLayoutId id="2147486474" r:id="rId2"/>
    <p:sldLayoutId id="2147486475" r:id="rId3"/>
    <p:sldLayoutId id="2147486476" r:id="rId4"/>
    <p:sldLayoutId id="2147486477" r:id="rId5"/>
    <p:sldLayoutId id="2147486478" r:id="rId6"/>
    <p:sldLayoutId id="2147486479" r:id="rId7"/>
  </p:sldLayoutIdLst>
  <p:txStyles>
    <p:titleStyle>
      <a:lvl1pPr algn="ctr" defTabSz="914400" rtl="0" eaLnBrk="1" latinLnBrk="1"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1" hangingPunct="1">
        <a:spcBef>
          <a:spcPts val="5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1" hangingPunct="1">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218258153"/>
      </p:ext>
    </p:extLst>
  </p:cSld>
  <p:clrMap bg1="lt1" tx1="dk1" bg2="lt2" tx2="dk2" accent1="accent1" accent2="accent2" accent3="accent3" accent4="accent4" accent5="accent5" accent6="accent6" hlink="hlink" folHlink="folHlink"/>
  <p:sldLayoutIdLst>
    <p:sldLayoutId id="2147486595" r:id="rId1"/>
    <p:sldLayoutId id="2147486596" r:id="rId2"/>
    <p:sldLayoutId id="2147486597" r:id="rId3"/>
    <p:sldLayoutId id="2147486598" r:id="rId4"/>
    <p:sldLayoutId id="2147486599" r:id="rId5"/>
    <p:sldLayoutId id="2147486600" r:id="rId6"/>
    <p:sldLayoutId id="2147486601" r:id="rId7"/>
    <p:sldLayoutId id="2147486602" r:id="rId8"/>
    <p:sldLayoutId id="2147486603" r:id="rId9"/>
    <p:sldLayoutId id="2147486604" r:id="rId10"/>
    <p:sldLayoutId id="214748660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494495"/>
      </p:ext>
    </p:extLst>
  </p:cSld>
  <p:clrMap bg1="lt1" tx1="dk1" bg2="lt2" tx2="dk2" accent1="accent1" accent2="accent2" accent3="accent3" accent4="accent4" accent5="accent5" accent6="accent6" hlink="hlink" folHlink="folHlink"/>
  <p:sldLayoutIdLst>
    <p:sldLayoutId id="2147486872" r:id="rId1"/>
    <p:sldLayoutId id="2147486873" r:id="rId2"/>
    <p:sldLayoutId id="2147486874" r:id="rId3"/>
    <p:sldLayoutId id="2147486875" r:id="rId4"/>
    <p:sldLayoutId id="2147486876" r:id="rId5"/>
    <p:sldLayoutId id="2147486877" r:id="rId6"/>
    <p:sldLayoutId id="2147486878" r:id="rId7"/>
    <p:sldLayoutId id="2147486879" r:id="rId8"/>
    <p:sldLayoutId id="2147486880" r:id="rId9"/>
    <p:sldLayoutId id="2147486881" r:id="rId10"/>
    <p:sldLayoutId id="2147486882"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07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107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B223C560-0E5F-EA4E-BC8F-576A57968152}" type="slidenum">
              <a:rPr lang="en-US" altLang="en-US"/>
              <a:pPr>
                <a:defRPr/>
              </a:pPr>
              <a:t>‹#›</a:t>
            </a:fld>
            <a:endParaRPr lang="en-US" altLang="en-US"/>
          </a:p>
        </p:txBody>
      </p:sp>
      <p:sp>
        <p:nvSpPr>
          <p:cNvPr id="13107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310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31080"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93472234"/>
      </p:ext>
    </p:extLst>
  </p:cSld>
  <p:clrMap bg1="lt1" tx1="dk1" bg2="lt2" tx2="dk2" accent1="accent1" accent2="accent2" accent3="accent3" accent4="accent4" accent5="accent5" accent6="accent6" hlink="hlink" folHlink="folHlink"/>
  <p:sldLayoutIdLst>
    <p:sldLayoutId id="2147487121" r:id="rId1"/>
    <p:sldLayoutId id="2147487122" r:id="rId2"/>
    <p:sldLayoutId id="2147487123" r:id="rId3"/>
    <p:sldLayoutId id="2147487124" r:id="rId4"/>
    <p:sldLayoutId id="2147487125" r:id="rId5"/>
    <p:sldLayoutId id="2147487126" r:id="rId6"/>
    <p:sldLayoutId id="2147487127" r:id="rId7"/>
    <p:sldLayoutId id="2147487128" r:id="rId8"/>
    <p:sldLayoutId id="2147487129" r:id="rId9"/>
    <p:sldLayoutId id="2147487130" r:id="rId10"/>
    <p:sldLayoutId id="214748713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solidFill>
                  <a:prstClr val="black">
                    <a:alpha val="75000"/>
                  </a:prstClr>
                </a:solidFill>
                <a:latin typeface="Calibri"/>
              </a:rPr>
              <a:pPr/>
              <a:t>3/2/25</a:t>
            </a:fld>
            <a:endParaRPr lang="en-US">
              <a:solidFill>
                <a:prstClr val="black">
                  <a:alpha val="75000"/>
                </a:prstClr>
              </a:solidFill>
              <a:latin typeface="Calibri"/>
            </a:endParaRP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solidFill>
                <a:prstClr val="black">
                  <a:alpha val="75000"/>
                </a:prstClr>
              </a:solidFill>
              <a:latin typeface="Calibri"/>
            </a:endParaRPr>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3929406329"/>
      </p:ext>
    </p:extLst>
  </p:cSld>
  <p:clrMap bg1="lt1" tx1="dk1" bg2="lt2" tx2="dk2" accent1="accent1" accent2="accent2" accent3="accent3" accent4="accent4" accent5="accent5" accent6="accent6" hlink="hlink" folHlink="folHlink"/>
  <p:sldLayoutIdLst>
    <p:sldLayoutId id="2147487145" r:id="rId1"/>
    <p:sldLayoutId id="2147487146" r:id="rId2"/>
    <p:sldLayoutId id="2147487147" r:id="rId3"/>
    <p:sldLayoutId id="2147487148" r:id="rId4"/>
    <p:sldLayoutId id="2147487149" r:id="rId5"/>
    <p:sldLayoutId id="2147487150" r:id="rId6"/>
    <p:sldLayoutId id="2147487151" r:id="rId7"/>
    <p:sldLayoutId id="2147487152" r:id="rId8"/>
    <p:sldLayoutId id="2147487153" r:id="rId9"/>
    <p:sldLayoutId id="2147487154" r:id="rId10"/>
    <p:sldLayoutId id="2147487155" r:id="rId11"/>
    <p:sldLayoutId id="2147487156"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3560839"/>
      </p:ext>
    </p:extLst>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0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2694B9D-8BFE-654E-8D86-2D1B27ECA5D0}" type="slidenum">
              <a:rPr lang="en-US" altLang="en-US"/>
              <a:pPr>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37550987"/>
      </p:ext>
    </p:extLst>
  </p:cSld>
  <p:clrMap bg1="lt1" tx1="dk1" bg2="lt2" tx2="dk2" accent1="accent1" accent2="accent2" accent3="accent3" accent4="accent4" accent5="accent5" accent6="accent6" hlink="hlink" folHlink="folHlink"/>
  <p:sldLayoutIdLst>
    <p:sldLayoutId id="2147487207" r:id="rId1"/>
    <p:sldLayoutId id="2147487208" r:id="rId2"/>
    <p:sldLayoutId id="2147487209" r:id="rId3"/>
    <p:sldLayoutId id="2147487210" r:id="rId4"/>
    <p:sldLayoutId id="2147487211" r:id="rId5"/>
    <p:sldLayoutId id="2147487212" r:id="rId6"/>
    <p:sldLayoutId id="2147487213" r:id="rId7"/>
    <p:sldLayoutId id="2147487214" r:id="rId8"/>
    <p:sldLayoutId id="2147487215" r:id="rId9"/>
    <p:sldLayoutId id="2147487216" r:id="rId10"/>
    <p:sldLayoutId id="2147487217"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94431041"/>
      </p:ext>
    </p:extLst>
  </p:cSld>
  <p:clrMap bg1="lt1" tx1="dk1" bg2="lt2" tx2="dk2" accent1="accent1" accent2="accent2" accent3="accent3" accent4="accent4" accent5="accent5" accent6="accent6" hlink="hlink" folHlink="folHlink"/>
  <p:sldLayoutIdLst>
    <p:sldLayoutId id="2147487259" r:id="rId1"/>
    <p:sldLayoutId id="2147487260" r:id="rId2"/>
    <p:sldLayoutId id="2147487261" r:id="rId3"/>
    <p:sldLayoutId id="2147487262" r:id="rId4"/>
    <p:sldLayoutId id="2147487263" r:id="rId5"/>
    <p:sldLayoutId id="2147487264" r:id="rId6"/>
    <p:sldLayoutId id="2147487265" r:id="rId7"/>
    <p:sldLayoutId id="2147487266" r:id="rId8"/>
    <p:sldLayoutId id="2147487267" r:id="rId9"/>
    <p:sldLayoutId id="2147487268" r:id="rId10"/>
    <p:sldLayoutId id="214748726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07527537"/>
      </p:ext>
    </p:extLst>
  </p:cSld>
  <p:clrMap bg1="lt1" tx1="dk1" bg2="lt2" tx2="dk2" accent1="accent1" accent2="accent2" accent3="accent3" accent4="accent4" accent5="accent5" accent6="accent6" hlink="hlink" folHlink="folHlink"/>
  <p:sldLayoutIdLst>
    <p:sldLayoutId id="2147487575" r:id="rId1"/>
    <p:sldLayoutId id="2147487576" r:id="rId2"/>
    <p:sldLayoutId id="2147487577" r:id="rId3"/>
    <p:sldLayoutId id="2147487578" r:id="rId4"/>
    <p:sldLayoutId id="2147487579" r:id="rId5"/>
    <p:sldLayoutId id="2147487580" r:id="rId6"/>
    <p:sldLayoutId id="2147487581" r:id="rId7"/>
    <p:sldLayoutId id="2147487582" r:id="rId8"/>
    <p:sldLayoutId id="2147487583" r:id="rId9"/>
    <p:sldLayoutId id="2147487584" r:id="rId10"/>
    <p:sldLayoutId id="2147487585"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4069023"/>
      </p:ext>
    </p:extLst>
  </p:cSld>
  <p:clrMap bg1="lt1" tx1="dk1" bg2="lt2" tx2="dk2" accent1="accent1" accent2="accent2" accent3="accent3" accent4="accent4" accent5="accent5" accent6="accent6" hlink="hlink" folHlink="folHlink"/>
  <p:sldLayoutIdLst>
    <p:sldLayoutId id="2147487624" r:id="rId1"/>
    <p:sldLayoutId id="2147487625" r:id="rId2"/>
    <p:sldLayoutId id="2147487626" r:id="rId3"/>
    <p:sldLayoutId id="2147487627" r:id="rId4"/>
    <p:sldLayoutId id="2147487628" r:id="rId5"/>
    <p:sldLayoutId id="2147487629" r:id="rId6"/>
    <p:sldLayoutId id="2147487630" r:id="rId7"/>
    <p:sldLayoutId id="2147487631" r:id="rId8"/>
    <p:sldLayoutId id="2147487632" r:id="rId9"/>
    <p:sldLayoutId id="2147487633" r:id="rId10"/>
    <p:sldLayoutId id="214748763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en-US"/>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en-US"/>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900">
                <a:latin typeface="Garamond" pitchFamily="18" charset="0"/>
              </a:defRPr>
            </a:lvl1pPr>
          </a:lstStyle>
          <a:p>
            <a:endParaRPr 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fld id="{4CAE9295-42F8-0747-9AE1-33958E89C374}" type="slidenum">
              <a:rPr lang="en-US" smtClean="0">
                <a:solidFill>
                  <a:srgbClr val="000000"/>
                </a:solidFill>
              </a:rPr>
              <a:pPr/>
              <a:t>‹#›</a:t>
            </a:fld>
            <a:endParaRPr 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sz="1350">
              <a:solidFill>
                <a:srgbClr val="000000"/>
              </a:solidFill>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26463370"/>
      </p:ext>
    </p:extLst>
  </p:cSld>
  <p:clrMap bg1="lt1" tx1="dk1" bg2="lt2" tx2="dk2" accent1="accent1" accent2="accent2" accent3="accent3" accent4="accent4" accent5="accent5" accent6="accent6" hlink="hlink" folHlink="folHlink"/>
  <p:sldLayoutIdLst>
    <p:sldLayoutId id="2147487744" r:id="rId1"/>
    <p:sldLayoutId id="2147487745" r:id="rId2"/>
    <p:sldLayoutId id="2147487746" r:id="rId3"/>
    <p:sldLayoutId id="2147487747" r:id="rId4"/>
    <p:sldLayoutId id="2147487748" r:id="rId5"/>
    <p:sldLayoutId id="2147487749" r:id="rId6"/>
    <p:sldLayoutId id="2147487750" r:id="rId7"/>
    <p:sldLayoutId id="2147487751" r:id="rId8"/>
    <p:sldLayoutId id="2147487752" r:id="rId9"/>
    <p:sldLayoutId id="2147487753" r:id="rId10"/>
    <p:sldLayoutId id="2147487754" r:id="rId11"/>
  </p:sldLayoutIdLst>
  <p:transition/>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Garamond" pitchFamily="18" charset="0"/>
        </a:defRPr>
      </a:lvl2pPr>
      <a:lvl3pPr algn="l" rtl="0" eaLnBrk="1" fontAlgn="base" hangingPunct="1">
        <a:spcBef>
          <a:spcPct val="0"/>
        </a:spcBef>
        <a:spcAft>
          <a:spcPct val="0"/>
        </a:spcAft>
        <a:defRPr sz="3000">
          <a:solidFill>
            <a:schemeClr val="tx2"/>
          </a:solidFill>
          <a:latin typeface="Garamond" pitchFamily="18" charset="0"/>
        </a:defRPr>
      </a:lvl3pPr>
      <a:lvl4pPr algn="l" rtl="0" eaLnBrk="1" fontAlgn="base" hangingPunct="1">
        <a:spcBef>
          <a:spcPct val="0"/>
        </a:spcBef>
        <a:spcAft>
          <a:spcPct val="0"/>
        </a:spcAft>
        <a:defRPr sz="3000">
          <a:solidFill>
            <a:schemeClr val="tx2"/>
          </a:solidFill>
          <a:latin typeface="Garamond" pitchFamily="18" charset="0"/>
        </a:defRPr>
      </a:lvl4pPr>
      <a:lvl5pPr algn="l" rtl="0" eaLnBrk="1" fontAlgn="base" hangingPunct="1">
        <a:spcBef>
          <a:spcPct val="0"/>
        </a:spcBef>
        <a:spcAft>
          <a:spcPct val="0"/>
        </a:spcAft>
        <a:defRPr sz="3000">
          <a:solidFill>
            <a:schemeClr val="tx2"/>
          </a:solidFill>
          <a:latin typeface="Garamond" pitchFamily="18" charset="0"/>
        </a:defRPr>
      </a:lvl5pPr>
      <a:lvl6pPr marL="342900" algn="l" rtl="0" eaLnBrk="1" fontAlgn="base" hangingPunct="1">
        <a:spcBef>
          <a:spcPct val="0"/>
        </a:spcBef>
        <a:spcAft>
          <a:spcPct val="0"/>
        </a:spcAft>
        <a:defRPr sz="3000">
          <a:solidFill>
            <a:schemeClr val="tx2"/>
          </a:solidFill>
          <a:latin typeface="Garamond" pitchFamily="18" charset="0"/>
        </a:defRPr>
      </a:lvl6pPr>
      <a:lvl7pPr marL="685800" algn="l" rtl="0" eaLnBrk="1" fontAlgn="base" hangingPunct="1">
        <a:spcBef>
          <a:spcPct val="0"/>
        </a:spcBef>
        <a:spcAft>
          <a:spcPct val="0"/>
        </a:spcAft>
        <a:defRPr sz="3000">
          <a:solidFill>
            <a:schemeClr val="tx2"/>
          </a:solidFill>
          <a:latin typeface="Garamond" pitchFamily="18" charset="0"/>
        </a:defRPr>
      </a:lvl7pPr>
      <a:lvl8pPr marL="1028700" algn="l" rtl="0" eaLnBrk="1" fontAlgn="base" hangingPunct="1">
        <a:spcBef>
          <a:spcPct val="0"/>
        </a:spcBef>
        <a:spcAft>
          <a:spcPct val="0"/>
        </a:spcAft>
        <a:defRPr sz="3000">
          <a:solidFill>
            <a:schemeClr val="tx2"/>
          </a:solidFill>
          <a:latin typeface="Garamond" pitchFamily="18" charset="0"/>
        </a:defRPr>
      </a:lvl8pPr>
      <a:lvl9pPr marL="1371600" algn="l" rtl="0" eaLnBrk="1" fontAlgn="base" hangingPunct="1">
        <a:spcBef>
          <a:spcPct val="0"/>
        </a:spcBef>
        <a:spcAft>
          <a:spcPct val="0"/>
        </a:spcAft>
        <a:defRPr sz="3000">
          <a:solidFill>
            <a:schemeClr val="tx2"/>
          </a:solidFill>
          <a:latin typeface="Garamond" pitchFamily="18" charset="0"/>
        </a:defRPr>
      </a:lvl9pPr>
    </p:titleStyle>
    <p:bodyStyle>
      <a:lvl1pPr marL="257175" indent="-257175" algn="l" rtl="0" eaLnBrk="1" fontAlgn="base" hangingPunct="1">
        <a:spcBef>
          <a:spcPct val="20000"/>
        </a:spcBef>
        <a:spcAft>
          <a:spcPct val="0"/>
        </a:spcAft>
        <a:buClr>
          <a:schemeClr val="accent1"/>
        </a:buClr>
        <a:buSzPct val="65000"/>
        <a:buFont typeface="Wingdings" pitchFamily="2" charset="2"/>
        <a:buChar char="n"/>
        <a:defRPr sz="1800">
          <a:solidFill>
            <a:schemeClr val="tx1"/>
          </a:solidFill>
          <a:latin typeface="+mn-lt"/>
          <a:ea typeface="+mn-ea"/>
          <a:cs typeface="+mn-cs"/>
        </a:defRPr>
      </a:lvl1pPr>
      <a:lvl2pPr marL="502444" indent="-244079" algn="l" rtl="0" eaLnBrk="1" fontAlgn="base" hangingPunct="1">
        <a:spcBef>
          <a:spcPct val="20000"/>
        </a:spcBef>
        <a:spcAft>
          <a:spcPct val="0"/>
        </a:spcAft>
        <a:buClr>
          <a:schemeClr val="accent2"/>
        </a:buClr>
        <a:buSzPct val="60000"/>
        <a:buFont typeface="Wingdings" pitchFamily="2" charset="2"/>
        <a:buChar char="q"/>
        <a:defRPr sz="1650">
          <a:solidFill>
            <a:schemeClr val="tx1"/>
          </a:solidFill>
          <a:latin typeface="+mn-lt"/>
        </a:defRPr>
      </a:lvl2pPr>
      <a:lvl3pPr marL="766763" indent="-263129" algn="l" rtl="0" eaLnBrk="1" fontAlgn="base" hangingPunct="1">
        <a:spcBef>
          <a:spcPct val="20000"/>
        </a:spcBef>
        <a:spcAft>
          <a:spcPct val="0"/>
        </a:spcAft>
        <a:buClr>
          <a:schemeClr val="accent1"/>
        </a:buClr>
        <a:buSzPct val="65000"/>
        <a:buFont typeface="Wingdings" pitchFamily="2" charset="2"/>
        <a:buChar char="n"/>
        <a:defRPr sz="1500">
          <a:solidFill>
            <a:schemeClr val="tx1"/>
          </a:solidFill>
          <a:latin typeface="+mn-lt"/>
        </a:defRPr>
      </a:lvl3pPr>
      <a:lvl4pPr marL="1004888" indent="-236935"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2608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5pPr>
      <a:lvl6pPr marL="16037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6pPr>
      <a:lvl7pPr marL="19466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7pPr>
      <a:lvl8pPr marL="22895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8pPr>
      <a:lvl9pPr marL="2632472" indent="-254794" algn="l" rtl="0" eaLnBrk="1" fontAlgn="base" hangingPunct="1">
        <a:spcBef>
          <a:spcPct val="20000"/>
        </a:spcBef>
        <a:spcAft>
          <a:spcPct val="0"/>
        </a:spcAft>
        <a:buClr>
          <a:schemeClr val="accent1"/>
        </a:buClr>
        <a:buSzPct val="75000"/>
        <a:buFont typeface="Wingdings" pitchFamily="2" charset="2"/>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prstClr val="black"/>
              </a:solidFill>
            </a:endParaRPr>
          </a:p>
        </p:txBody>
      </p:sp>
    </p:spTree>
    <p:extLst>
      <p:ext uri="{BB962C8B-B14F-4D97-AF65-F5344CB8AC3E}">
        <p14:creationId xmlns:p14="http://schemas.microsoft.com/office/powerpoint/2010/main" val="230368275"/>
      </p:ext>
    </p:extLst>
  </p:cSld>
  <p:clrMap bg1="lt1" tx1="dk1" bg2="lt2" tx2="dk2" accent1="accent1" accent2="accent2" accent3="accent3" accent4="accent4" accent5="accent5" accent6="accent6" hlink="hlink" folHlink="folHlink"/>
  <p:sldLayoutIdLst>
    <p:sldLayoutId id="2147488086" r:id="rId1"/>
    <p:sldLayoutId id="2147488087" r:id="rId2"/>
    <p:sldLayoutId id="2147488088" r:id="rId3"/>
    <p:sldLayoutId id="2147488089" r:id="rId4"/>
    <p:sldLayoutId id="2147488090" r:id="rId5"/>
    <p:sldLayoutId id="2147488091" r:id="rId6"/>
    <p:sldLayoutId id="2147488092" r:id="rId7"/>
    <p:sldLayoutId id="2147488093" r:id="rId8"/>
    <p:sldLayoutId id="2147488094" r:id="rId9"/>
    <p:sldLayoutId id="2147488095" r:id="rId10"/>
    <p:sldLayoutId id="214748809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1573160285"/>
      </p:ext>
    </p:extLst>
  </p:cSld>
  <p:clrMap bg1="lt1" tx1="dk1" bg2="lt2" tx2="dk2" accent1="accent1" accent2="accent2" accent3="accent3" accent4="accent4" accent5="accent5" accent6="accent6" hlink="hlink" folHlink="folHlink"/>
  <p:sldLayoutIdLst>
    <p:sldLayoutId id="2147488098" r:id="rId1"/>
    <p:sldLayoutId id="2147488099" r:id="rId2"/>
    <p:sldLayoutId id="2147488100" r:id="rId3"/>
    <p:sldLayoutId id="2147488101" r:id="rId4"/>
    <p:sldLayoutId id="2147488102" r:id="rId5"/>
    <p:sldLayoutId id="2147488103" r:id="rId6"/>
    <p:sldLayoutId id="2147488104" r:id="rId7"/>
    <p:sldLayoutId id="2147488105" r:id="rId8"/>
    <p:sldLayoutId id="2147488106" r:id="rId9"/>
    <p:sldLayoutId id="2147488107" r:id="rId10"/>
    <p:sldLayoutId id="214748810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26765284"/>
      </p:ext>
    </p:extLst>
  </p:cSld>
  <p:clrMap bg1="lt1" tx1="dk1" bg2="lt2" tx2="dk2" accent1="accent1" accent2="accent2" accent3="accent3" accent4="accent4" accent5="accent5" accent6="accent6" hlink="hlink" folHlink="folHlink"/>
  <p:sldLayoutIdLst>
    <p:sldLayoutId id="2147488266" r:id="rId1"/>
    <p:sldLayoutId id="2147488267" r:id="rId2"/>
    <p:sldLayoutId id="2147488268" r:id="rId3"/>
    <p:sldLayoutId id="2147488269" r:id="rId4"/>
    <p:sldLayoutId id="2147488270" r:id="rId5"/>
    <p:sldLayoutId id="2147488271" r:id="rId6"/>
    <p:sldLayoutId id="2147488272" r:id="rId7"/>
    <p:sldLayoutId id="2147488273" r:id="rId8"/>
    <p:sldLayoutId id="2147488274" r:id="rId9"/>
    <p:sldLayoutId id="2147488275" r:id="rId10"/>
    <p:sldLayoutId id="21474882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bwMode="auto">
          <a:xfrm>
            <a:off x="228600" y="152400"/>
            <a:ext cx="86106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8915" name="Rectangle 1027"/>
          <p:cNvSpPr>
            <a:spLocks noGrp="1" noChangeArrowheads="1"/>
          </p:cNvSpPr>
          <p:nvPr>
            <p:ph type="body" idx="1"/>
          </p:nvPr>
        </p:nvSpPr>
        <p:spPr bwMode="auto">
          <a:xfrm>
            <a:off x="228600" y="1371600"/>
            <a:ext cx="8610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eaLnBrk="1" hangingPunct="1">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eaLnBrk="1" hangingPunct="1">
              <a:defRPr/>
            </a:pPr>
            <a:fld id="{72694B9D-8BFE-654E-8D86-2D1B27ECA5D0}" type="slidenum">
              <a:rPr lang="en-US" altLang="en-US"/>
              <a:pPr eaLnBrk="1" hangingPunct="1">
                <a:defRPr/>
              </a:pPr>
              <a:t>‹#›</a:t>
            </a:fld>
            <a:endParaRPr lang="en-US" altLang="en-US"/>
          </a:p>
        </p:txBody>
      </p:sp>
      <p:sp>
        <p:nvSpPr>
          <p:cNvPr id="38918"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ea typeface="ＭＳ Ｐゴシック" charset="0"/>
              <a:cs typeface="ＭＳ Ｐゴシック" charset="0"/>
            </a:endParaRPr>
          </a:p>
        </p:txBody>
      </p:sp>
      <p:sp>
        <p:nvSpPr>
          <p:cNvPr id="389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eaLnBrk="1" hangingPunct="1"/>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483791172"/>
      </p:ext>
    </p:extLst>
  </p:cSld>
  <p:clrMap bg1="lt1" tx1="dk1" bg2="lt2" tx2="dk2" accent1="accent1" accent2="accent2" accent3="accent3" accent4="accent4" accent5="accent5" accent6="accent6" hlink="hlink" folHlink="folHlink"/>
  <p:sldLayoutIdLst>
    <p:sldLayoutId id="2147488341" r:id="rId1"/>
    <p:sldLayoutId id="2147488342" r:id="rId2"/>
    <p:sldLayoutId id="2147488343" r:id="rId3"/>
    <p:sldLayoutId id="2147488344" r:id="rId4"/>
    <p:sldLayoutId id="2147488345" r:id="rId5"/>
    <p:sldLayoutId id="2147488346" r:id="rId6"/>
    <p:sldLayoutId id="2147488347" r:id="rId7"/>
    <p:sldLayoutId id="2147488348" r:id="rId8"/>
    <p:sldLayoutId id="2147488349" r:id="rId9"/>
    <p:sldLayoutId id="2147488350" r:id="rId10"/>
    <p:sldLayoutId id="214748835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ctr">
              <a:defRPr sz="1200">
                <a:latin typeface="Garamond" pitchFamily="18" charset="0"/>
              </a:defRPr>
            </a:lvl1pPr>
          </a:lstStyle>
          <a:p>
            <a:pPr defTabSz="914024"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02" tIns="45702" rIns="91402" bIns="45702" numCol="1" anchor="b" anchorCtr="0" compatLnSpc="1">
            <a:prstTxWarp prst="textNoShape">
              <a:avLst/>
            </a:prstTxWarp>
          </a:bodyPr>
          <a:lstStyle>
            <a:lvl1pPr algn="r">
              <a:defRPr sz="1600">
                <a:latin typeface="Garamond" pitchFamily="18" charset="0"/>
              </a:defRPr>
            </a:lvl1pPr>
          </a:lstStyle>
          <a:p>
            <a:pPr defTabSz="914024" eaLnBrk="1" fontAlgn="auto" hangingPunct="1">
              <a:spcBef>
                <a:spcPts val="0"/>
              </a:spcBef>
              <a:spcAft>
                <a:spcPts val="0"/>
              </a:spcAft>
            </a:pPr>
            <a:fld id="{6F400BD0-49BF-48FC-8114-37C1D4F5AB3D}" type="slidenum">
              <a:rPr lang="en-US" altLang="en-US">
                <a:solidFill>
                  <a:srgbClr val="000000"/>
                </a:solidFill>
                <a:ea typeface=""/>
              </a:rPr>
              <a:pPr defTabSz="914024"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02" tIns="45702" rIns="91402" bIns="45702"/>
          <a:lstStyle/>
          <a:p>
            <a:pPr defTabSz="914024"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141121451"/>
      </p:ext>
    </p:extLst>
  </p:cSld>
  <p:clrMap bg1="lt1" tx1="dk1" bg2="lt2" tx2="dk2" accent1="accent1" accent2="accent2" accent3="accent3" accent4="accent4" accent5="accent5" accent6="accent6" hlink="hlink" folHlink="folHlink"/>
  <p:sldLayoutIdLst>
    <p:sldLayoutId id="2147488379" r:id="rId1"/>
    <p:sldLayoutId id="2147488380" r:id="rId2"/>
    <p:sldLayoutId id="2147488381" r:id="rId3"/>
    <p:sldLayoutId id="2147488382" r:id="rId4"/>
    <p:sldLayoutId id="2147488383" r:id="rId5"/>
    <p:sldLayoutId id="2147488384" r:id="rId6"/>
    <p:sldLayoutId id="2147488385" r:id="rId7"/>
    <p:sldLayoutId id="2147488386" r:id="rId8"/>
    <p:sldLayoutId id="2147488387" r:id="rId9"/>
    <p:sldLayoutId id="2147488388" r:id="rId10"/>
    <p:sldLayoutId id="214748838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011" algn="l" rtl="0" fontAlgn="base">
        <a:spcBef>
          <a:spcPct val="0"/>
        </a:spcBef>
        <a:spcAft>
          <a:spcPct val="0"/>
        </a:spcAft>
        <a:defRPr sz="4000">
          <a:solidFill>
            <a:schemeClr val="tx2"/>
          </a:solidFill>
          <a:latin typeface="Garamond" pitchFamily="18" charset="0"/>
        </a:defRPr>
      </a:lvl6pPr>
      <a:lvl7pPr marL="914024" algn="l" rtl="0" fontAlgn="base">
        <a:spcBef>
          <a:spcPct val="0"/>
        </a:spcBef>
        <a:spcAft>
          <a:spcPct val="0"/>
        </a:spcAft>
        <a:defRPr sz="4000">
          <a:solidFill>
            <a:schemeClr val="tx2"/>
          </a:solidFill>
          <a:latin typeface="Garamond" pitchFamily="18" charset="0"/>
        </a:defRPr>
      </a:lvl7pPr>
      <a:lvl8pPr marL="1371040" algn="l" rtl="0" fontAlgn="base">
        <a:spcBef>
          <a:spcPct val="0"/>
        </a:spcBef>
        <a:spcAft>
          <a:spcPct val="0"/>
        </a:spcAft>
        <a:defRPr sz="4000">
          <a:solidFill>
            <a:schemeClr val="tx2"/>
          </a:solidFill>
          <a:latin typeface="Garamond" pitchFamily="18" charset="0"/>
        </a:defRPr>
      </a:lvl8pPr>
      <a:lvl9pPr marL="1828052" algn="l" rtl="0" fontAlgn="base">
        <a:spcBef>
          <a:spcPct val="0"/>
        </a:spcBef>
        <a:spcAft>
          <a:spcPct val="0"/>
        </a:spcAft>
        <a:defRPr sz="4000">
          <a:solidFill>
            <a:schemeClr val="tx2"/>
          </a:solidFill>
          <a:latin typeface="Garamond" pitchFamily="18" charset="0"/>
        </a:defRPr>
      </a:lvl9pPr>
    </p:titleStyle>
    <p:bodyStyle>
      <a:lvl1pPr marL="342761" indent="-342761"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650" indent="-325305"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933" indent="-35069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301" indent="-31578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475" indent="-339587"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7491"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4499"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1514"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8523" indent="-339587"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024" rtl="0" eaLnBrk="1" latinLnBrk="0" hangingPunct="1">
        <a:defRPr sz="1800" kern="1200">
          <a:solidFill>
            <a:schemeClr val="tx1"/>
          </a:solidFill>
          <a:latin typeface="+mn-lt"/>
          <a:ea typeface="+mn-ea"/>
          <a:cs typeface="+mn-cs"/>
        </a:defRPr>
      </a:lvl1pPr>
      <a:lvl2pPr marL="457011" algn="l" defTabSz="914024" rtl="0" eaLnBrk="1" latinLnBrk="0" hangingPunct="1">
        <a:defRPr sz="1800" kern="1200">
          <a:solidFill>
            <a:schemeClr val="tx1"/>
          </a:solidFill>
          <a:latin typeface="+mn-lt"/>
          <a:ea typeface="+mn-ea"/>
          <a:cs typeface="+mn-cs"/>
        </a:defRPr>
      </a:lvl2pPr>
      <a:lvl3pPr marL="914024" algn="l" defTabSz="914024" rtl="0" eaLnBrk="1" latinLnBrk="0" hangingPunct="1">
        <a:defRPr sz="1800" kern="1200">
          <a:solidFill>
            <a:schemeClr val="tx1"/>
          </a:solidFill>
          <a:latin typeface="+mn-lt"/>
          <a:ea typeface="+mn-ea"/>
          <a:cs typeface="+mn-cs"/>
        </a:defRPr>
      </a:lvl3pPr>
      <a:lvl4pPr marL="1371040" algn="l" defTabSz="914024" rtl="0" eaLnBrk="1" latinLnBrk="0" hangingPunct="1">
        <a:defRPr sz="1800" kern="1200">
          <a:solidFill>
            <a:schemeClr val="tx1"/>
          </a:solidFill>
          <a:latin typeface="+mn-lt"/>
          <a:ea typeface="+mn-ea"/>
          <a:cs typeface="+mn-cs"/>
        </a:defRPr>
      </a:lvl4pPr>
      <a:lvl5pPr marL="1828052" algn="l" defTabSz="914024" rtl="0" eaLnBrk="1" latinLnBrk="0" hangingPunct="1">
        <a:defRPr sz="1800" kern="1200">
          <a:solidFill>
            <a:schemeClr val="tx1"/>
          </a:solidFill>
          <a:latin typeface="+mn-lt"/>
          <a:ea typeface="+mn-ea"/>
          <a:cs typeface="+mn-cs"/>
        </a:defRPr>
      </a:lvl5pPr>
      <a:lvl6pPr marL="2285064" algn="l" defTabSz="914024" rtl="0" eaLnBrk="1" latinLnBrk="0" hangingPunct="1">
        <a:defRPr sz="1800" kern="1200">
          <a:solidFill>
            <a:schemeClr val="tx1"/>
          </a:solidFill>
          <a:latin typeface="+mn-lt"/>
          <a:ea typeface="+mn-ea"/>
          <a:cs typeface="+mn-cs"/>
        </a:defRPr>
      </a:lvl6pPr>
      <a:lvl7pPr marL="2742079" algn="l" defTabSz="914024" rtl="0" eaLnBrk="1" latinLnBrk="0" hangingPunct="1">
        <a:defRPr sz="1800" kern="1200">
          <a:solidFill>
            <a:schemeClr val="tx1"/>
          </a:solidFill>
          <a:latin typeface="+mn-lt"/>
          <a:ea typeface="+mn-ea"/>
          <a:cs typeface="+mn-cs"/>
        </a:defRPr>
      </a:lvl7pPr>
      <a:lvl8pPr marL="3199088" algn="l" defTabSz="914024" rtl="0" eaLnBrk="1" latinLnBrk="0" hangingPunct="1">
        <a:defRPr sz="1800" kern="1200">
          <a:solidFill>
            <a:schemeClr val="tx1"/>
          </a:solidFill>
          <a:latin typeface="+mn-lt"/>
          <a:ea typeface="+mn-ea"/>
          <a:cs typeface="+mn-cs"/>
        </a:defRPr>
      </a:lvl8pPr>
      <a:lvl9pPr marL="3656104" algn="l" defTabSz="914024"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dirty="0"/>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72707315"/>
      </p:ext>
    </p:extLst>
  </p:cSld>
  <p:clrMap bg1="lt1" tx1="dk1" bg2="lt2" tx2="dk2" accent1="accent1" accent2="accent2" accent3="accent3" accent4="accent4" accent5="accent5" accent6="accent6" hlink="hlink" folHlink="folHlink"/>
  <p:sldLayoutIdLst>
    <p:sldLayoutId id="2147488560" r:id="rId1"/>
    <p:sldLayoutId id="2147488561" r:id="rId2"/>
    <p:sldLayoutId id="2147488562" r:id="rId3"/>
    <p:sldLayoutId id="2147488563" r:id="rId4"/>
    <p:sldLayoutId id="2147488564" r:id="rId5"/>
    <p:sldLayoutId id="2147488565" r:id="rId6"/>
    <p:sldLayoutId id="2147488566" r:id="rId7"/>
    <p:sldLayoutId id="2147488567" r:id="rId8"/>
    <p:sldLayoutId id="2147488568" r:id="rId9"/>
    <p:sldLayoutId id="2147488569" r:id="rId10"/>
    <p:sldLayoutId id="2147488570"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4223090201"/>
      </p:ext>
    </p:extLst>
  </p:cSld>
  <p:clrMap bg1="lt1" tx1="dk1" bg2="lt2" tx2="dk2" accent1="accent1" accent2="accent2" accent3="accent3" accent4="accent4" accent5="accent5" accent6="accent6" hlink="hlink" folHlink="folHlink"/>
  <p:sldLayoutIdLst>
    <p:sldLayoutId id="2147488638" r:id="rId1"/>
    <p:sldLayoutId id="2147488639" r:id="rId2"/>
    <p:sldLayoutId id="2147488640" r:id="rId3"/>
    <p:sldLayoutId id="2147488641" r:id="rId4"/>
    <p:sldLayoutId id="2147488642" r:id="rId5"/>
    <p:sldLayoutId id="2147488643" r:id="rId6"/>
    <p:sldLayoutId id="2147488644" r:id="rId7"/>
    <p:sldLayoutId id="2147488645" r:id="rId8"/>
    <p:sldLayoutId id="2147488646" r:id="rId9"/>
    <p:sldLayoutId id="2147488647" r:id="rId10"/>
    <p:sldLayoutId id="2147488648"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05458997"/>
      </p:ext>
    </p:extLst>
  </p:cSld>
  <p:clrMap bg1="lt1" tx1="dk1" bg2="lt2" tx2="dk2" accent1="accent1" accent2="accent2" accent3="accent3" accent4="accent4" accent5="accent5" accent6="accent6" hlink="hlink" folHlink="folHlink"/>
  <p:sldLayoutIdLst>
    <p:sldLayoutId id="2147488748" r:id="rId1"/>
    <p:sldLayoutId id="2147488749" r:id="rId2"/>
    <p:sldLayoutId id="2147488750" r:id="rId3"/>
    <p:sldLayoutId id="2147488751" r:id="rId4"/>
    <p:sldLayoutId id="2147488752" r:id="rId5"/>
    <p:sldLayoutId id="2147488753" r:id="rId6"/>
    <p:sldLayoutId id="2147488754" r:id="rId7"/>
    <p:sldLayoutId id="2147488755" r:id="rId8"/>
    <p:sldLayoutId id="2147488756" r:id="rId9"/>
    <p:sldLayoutId id="2147488757" r:id="rId10"/>
    <p:sldLayoutId id="2147488758"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926065"/>
      </p:ext>
    </p:extLst>
  </p:cSld>
  <p:clrMap bg1="lt1" tx1="dk1" bg2="lt2" tx2="dk2" accent1="accent1" accent2="accent2" accent3="accent3" accent4="accent4" accent5="accent5" accent6="accent6" hlink="hlink" folHlink="folHlink"/>
  <p:sldLayoutIdLst>
    <p:sldLayoutId id="2147488979" r:id="rId1"/>
    <p:sldLayoutId id="2147488980" r:id="rId2"/>
    <p:sldLayoutId id="2147488981" r:id="rId3"/>
    <p:sldLayoutId id="2147488982" r:id="rId4"/>
    <p:sldLayoutId id="2147488983" r:id="rId5"/>
    <p:sldLayoutId id="2147488984" r:id="rId6"/>
    <p:sldLayoutId id="2147488985" r:id="rId7"/>
    <p:sldLayoutId id="2147488986" r:id="rId8"/>
    <p:sldLayoutId id="2147488987" r:id="rId9"/>
    <p:sldLayoutId id="2147488988" r:id="rId10"/>
    <p:sldLayoutId id="2147488989" r:id="rId11"/>
    <p:sldLayoutId id="2147488990" r:id="rId12"/>
  </p:sldLayoutIdLst>
  <p:transition/>
  <p:hf sldNum="0"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632983355"/>
      </p:ext>
    </p:extLst>
  </p:cSld>
  <p:clrMap bg1="lt1" tx1="dk1" bg2="lt2" tx2="dk2" accent1="accent1" accent2="accent2" accent3="accent3" accent4="accent4" accent5="accent5" accent6="accent6" hlink="hlink" folHlink="folHlink"/>
  <p:sldLayoutIdLst>
    <p:sldLayoutId id="2147488992" r:id="rId1"/>
    <p:sldLayoutId id="2147488993" r:id="rId2"/>
    <p:sldLayoutId id="2147488994" r:id="rId3"/>
    <p:sldLayoutId id="2147488995" r:id="rId4"/>
    <p:sldLayoutId id="2147488996" r:id="rId5"/>
    <p:sldLayoutId id="2147488997" r:id="rId6"/>
    <p:sldLayoutId id="2147488998" r:id="rId7"/>
    <p:sldLayoutId id="2147488999" r:id="rId8"/>
    <p:sldLayoutId id="2147489000" r:id="rId9"/>
    <p:sldLayoutId id="2147489001" r:id="rId10"/>
    <p:sldLayoutId id="2147489002"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45773964"/>
      </p:ext>
    </p:extLst>
  </p:cSld>
  <p:clrMap bg1="lt1" tx1="dk1" bg2="lt2" tx2="dk2" accent1="accent1" accent2="accent2" accent3="accent3" accent4="accent4" accent5="accent5" accent6="accent6" hlink="hlink" folHlink="folHlink"/>
  <p:sldLayoutIdLst>
    <p:sldLayoutId id="2147489017" r:id="rId1"/>
    <p:sldLayoutId id="2147489018" r:id="rId2"/>
    <p:sldLayoutId id="2147489019" r:id="rId3"/>
    <p:sldLayoutId id="2147489020" r:id="rId4"/>
    <p:sldLayoutId id="2147489021" r:id="rId5"/>
    <p:sldLayoutId id="2147489022" r:id="rId6"/>
    <p:sldLayoutId id="2147489023" r:id="rId7"/>
    <p:sldLayoutId id="2147489024" r:id="rId8"/>
    <p:sldLayoutId id="2147489025" r:id="rId9"/>
    <p:sldLayoutId id="2147489026" r:id="rId10"/>
    <p:sldLayoutId id="2147489027"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75735985"/>
      </p:ext>
    </p:extLst>
  </p:cSld>
  <p:clrMap bg1="lt1" tx1="dk1" bg2="lt2" tx2="dk2" accent1="accent1" accent2="accent2" accent3="accent3" accent4="accent4" accent5="accent5" accent6="accent6" hlink="hlink" folHlink="folHlink"/>
  <p:sldLayoutIdLst>
    <p:sldLayoutId id="2147489029" r:id="rId1"/>
    <p:sldLayoutId id="2147489030" r:id="rId2"/>
    <p:sldLayoutId id="2147489031" r:id="rId3"/>
    <p:sldLayoutId id="2147489032" r:id="rId4"/>
    <p:sldLayoutId id="2147489033" r:id="rId5"/>
    <p:sldLayoutId id="2147489034" r:id="rId6"/>
    <p:sldLayoutId id="2147489035" r:id="rId7"/>
    <p:sldLayoutId id="2147489036" r:id="rId8"/>
    <p:sldLayoutId id="2147489037" r:id="rId9"/>
    <p:sldLayoutId id="2147489038" r:id="rId10"/>
    <p:sldLayoutId id="2147489039"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eaLnBrk="1" fontAlgn="auto" hangingPunct="1">
              <a:spcBef>
                <a:spcPts val="0"/>
              </a:spcBef>
              <a:spcAft>
                <a:spcPts val="0"/>
              </a:spcAft>
            </a:pPr>
            <a:endParaRPr lang="en-US" altLang="en-US">
              <a:solidFill>
                <a:srgbClr val="000000"/>
              </a:solidFill>
              <a:ea typeface=""/>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eaLnBrk="1" fontAlgn="auto" hangingPunct="1">
              <a:spcBef>
                <a:spcPts val="0"/>
              </a:spcBef>
              <a:spcAft>
                <a:spcPts val="0"/>
              </a:spcAft>
            </a:pPr>
            <a:fld id="{6F400BD0-49BF-48FC-8114-37C1D4F5AB3D}" type="slidenum">
              <a:rPr lang="en-US" altLang="en-US">
                <a:solidFill>
                  <a:srgbClr val="000000"/>
                </a:solidFill>
                <a:ea typeface=""/>
              </a:rPr>
              <a:pPr eaLnBrk="1" fontAlgn="auto" hangingPunct="1">
                <a:spcBef>
                  <a:spcPts val="0"/>
                </a:spcBef>
                <a:spcAft>
                  <a:spcPts val="0"/>
                </a:spcAft>
              </a:pPr>
              <a:t>‹#›</a:t>
            </a:fld>
            <a:endParaRPr lang="en-US" altLang="en-US">
              <a:solidFill>
                <a:srgbClr val="000000"/>
              </a:solidFill>
              <a:ea typeface=""/>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eaLnBrk="1" fontAlgn="auto" hangingPunct="1">
              <a:spcBef>
                <a:spcPts val="0"/>
              </a:spcBef>
              <a:spcAft>
                <a:spcPts val="0"/>
              </a:spcAft>
              <a:defRPr/>
            </a:pPr>
            <a:endParaRPr lang="en-US">
              <a:solidFill>
                <a:srgbClr val="000000"/>
              </a:solidFill>
              <a:latin typeface="Tahoma"/>
              <a:ea typeface=""/>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75654414"/>
      </p:ext>
    </p:extLst>
  </p:cSld>
  <p:clrMap bg1="lt1" tx1="dk1" bg2="lt2" tx2="dk2" accent1="accent1" accent2="accent2" accent3="accent3" accent4="accent4" accent5="accent5" accent6="accent6" hlink="hlink" folHlink="folHlink"/>
  <p:sldLayoutIdLst>
    <p:sldLayoutId id="2147489217" r:id="rId1"/>
    <p:sldLayoutId id="2147489218" r:id="rId2"/>
    <p:sldLayoutId id="2147489219" r:id="rId3"/>
    <p:sldLayoutId id="2147489220" r:id="rId4"/>
    <p:sldLayoutId id="2147489221" r:id="rId5"/>
    <p:sldLayoutId id="2147489222" r:id="rId6"/>
    <p:sldLayoutId id="2147489223" r:id="rId7"/>
    <p:sldLayoutId id="2147489224" r:id="rId8"/>
    <p:sldLayoutId id="2147489225" r:id="rId9"/>
    <p:sldLayoutId id="2147489226" r:id="rId10"/>
    <p:sldLayoutId id="214748922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724132488"/>
      </p:ext>
    </p:extLst>
  </p:cSld>
  <p:clrMap bg1="lt1" tx1="dk1" bg2="lt2" tx2="dk2" accent1="accent1" accent2="accent2" accent3="accent3" accent4="accent4" accent5="accent5" accent6="accent6" hlink="hlink" folHlink="folHlink"/>
  <p:sldLayoutIdLst>
    <p:sldLayoutId id="2147489229" r:id="rId1"/>
    <p:sldLayoutId id="2147489230" r:id="rId2"/>
    <p:sldLayoutId id="2147489231" r:id="rId3"/>
    <p:sldLayoutId id="2147489232" r:id="rId4"/>
    <p:sldLayoutId id="2147489233" r:id="rId5"/>
    <p:sldLayoutId id="2147489234" r:id="rId6"/>
    <p:sldLayoutId id="2147489235" r:id="rId7"/>
    <p:sldLayoutId id="2147489236" r:id="rId8"/>
    <p:sldLayoutId id="2147489237" r:id="rId9"/>
    <p:sldLayoutId id="2147489238" r:id="rId10"/>
    <p:sldLayoutId id="214748923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5920399"/>
      </p:ext>
    </p:extLst>
  </p:cSld>
  <p:clrMap bg1="lt1" tx1="dk1" bg2="lt2" tx2="dk2" accent1="accent1" accent2="accent2" accent3="accent3" accent4="accent4" accent5="accent5" accent6="accent6" hlink="hlink" folHlink="folHlink"/>
  <p:sldLayoutIdLst>
    <p:sldLayoutId id="2147489253" r:id="rId1"/>
    <p:sldLayoutId id="2147489254" r:id="rId2"/>
    <p:sldLayoutId id="2147489255" r:id="rId3"/>
    <p:sldLayoutId id="2147489256" r:id="rId4"/>
    <p:sldLayoutId id="2147489257" r:id="rId5"/>
    <p:sldLayoutId id="2147489258" r:id="rId6"/>
    <p:sldLayoutId id="2147489259" r:id="rId7"/>
    <p:sldLayoutId id="2147489260" r:id="rId8"/>
    <p:sldLayoutId id="2147489261" r:id="rId9"/>
    <p:sldLayoutId id="2147489262" r:id="rId10"/>
    <p:sldLayoutId id="2147489263" r:id="rId11"/>
    <p:sldLayoutId id="2147489264"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3842944"/>
      </p:ext>
    </p:extLst>
  </p:cSld>
  <p:clrMap bg1="lt1" tx1="dk1" bg2="lt2" tx2="dk2" accent1="accent1" accent2="accent2" accent3="accent3" accent4="accent4" accent5="accent5" accent6="accent6" hlink="hlink" folHlink="folHlink"/>
  <p:sldLayoutIdLst>
    <p:sldLayoutId id="2147489266" r:id="rId1"/>
    <p:sldLayoutId id="2147489267" r:id="rId2"/>
    <p:sldLayoutId id="2147489268" r:id="rId3"/>
    <p:sldLayoutId id="2147489269" r:id="rId4"/>
    <p:sldLayoutId id="2147489270" r:id="rId5"/>
    <p:sldLayoutId id="2147489271" r:id="rId6"/>
    <p:sldLayoutId id="2147489272" r:id="rId7"/>
    <p:sldLayoutId id="2147489273" r:id="rId8"/>
    <p:sldLayoutId id="2147489274" r:id="rId9"/>
    <p:sldLayoutId id="2147489275" r:id="rId10"/>
    <p:sldLayoutId id="214748927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3724846254"/>
      </p:ext>
    </p:extLst>
  </p:cSld>
  <p:clrMap bg1="lt1" tx1="dk1" bg2="lt2" tx2="dk2" accent1="accent1" accent2="accent2" accent3="accent3" accent4="accent4" accent5="accent5" accent6="accent6" hlink="hlink" folHlink="folHlink"/>
  <p:sldLayoutIdLst>
    <p:sldLayoutId id="2147489278" r:id="rId1"/>
    <p:sldLayoutId id="2147489279" r:id="rId2"/>
    <p:sldLayoutId id="2147489280" r:id="rId3"/>
    <p:sldLayoutId id="2147489281" r:id="rId4"/>
    <p:sldLayoutId id="2147489282" r:id="rId5"/>
    <p:sldLayoutId id="2147489283" r:id="rId6"/>
    <p:sldLayoutId id="2147489284" r:id="rId7"/>
    <p:sldLayoutId id="2147489285" r:id="rId8"/>
    <p:sldLayoutId id="2147489286" r:id="rId9"/>
    <p:sldLayoutId id="2147489287" r:id="rId10"/>
    <p:sldLayoutId id="214748928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FB5C1105-7C02-0A4A-BBB4-558A73CD3ACF}"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515937"/>
      </p:ext>
    </p:extLst>
  </p:cSld>
  <p:clrMap bg1="lt1" tx1="dk1" bg2="lt2" tx2="dk2" accent1="accent1" accent2="accent2" accent3="accent3" accent4="accent4" accent5="accent5" accent6="accent6" hlink="hlink" folHlink="folHlink"/>
  <p:sldLayoutIdLst>
    <p:sldLayoutId id="2147489290" r:id="rId1"/>
    <p:sldLayoutId id="2147489291" r:id="rId2"/>
    <p:sldLayoutId id="2147489292" r:id="rId3"/>
    <p:sldLayoutId id="2147489293" r:id="rId4"/>
    <p:sldLayoutId id="2147489294" r:id="rId5"/>
    <p:sldLayoutId id="2147489295" r:id="rId6"/>
    <p:sldLayoutId id="2147489296" r:id="rId7"/>
    <p:sldLayoutId id="2147489297" r:id="rId8"/>
    <p:sldLayoutId id="2147489298" r:id="rId9"/>
    <p:sldLayoutId id="2147489299" r:id="rId10"/>
    <p:sldLayoutId id="2147489300" r:id="rId11"/>
    <p:sldLayoutId id="2147489301" r:id="rId12"/>
  </p:sldLayoutIdLst>
  <p:transition/>
  <p:hf sldNum="0"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dirty="0"/>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20717180"/>
      </p:ext>
    </p:extLst>
  </p:cSld>
  <p:clrMap bg1="lt1" tx1="dk1" bg2="lt2" tx2="dk2" accent1="accent1" accent2="accent2" accent3="accent3" accent4="accent4" accent5="accent5" accent6="accent6" hlink="hlink" folHlink="folHlink"/>
  <p:sldLayoutIdLst>
    <p:sldLayoutId id="2147489551" r:id="rId1"/>
    <p:sldLayoutId id="2147489552" r:id="rId2"/>
    <p:sldLayoutId id="2147489553" r:id="rId3"/>
    <p:sldLayoutId id="2147489554" r:id="rId4"/>
    <p:sldLayoutId id="2147489555" r:id="rId5"/>
    <p:sldLayoutId id="2147489556" r:id="rId6"/>
    <p:sldLayoutId id="2147489557" r:id="rId7"/>
    <p:sldLayoutId id="2147489558" r:id="rId8"/>
    <p:sldLayoutId id="2147489559" r:id="rId9"/>
    <p:sldLayoutId id="2147489560" r:id="rId10"/>
    <p:sldLayoutId id="2147489561"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73550971"/>
      </p:ext>
    </p:extLst>
  </p:cSld>
  <p:clrMap bg1="lt1" tx1="dk1" bg2="lt2" tx2="dk2" accent1="accent1" accent2="accent2" accent3="accent3" accent4="accent4" accent5="accent5" accent6="accent6" hlink="hlink" folHlink="folHlink"/>
  <p:sldLayoutIdLst>
    <p:sldLayoutId id="2147489563" r:id="rId1"/>
    <p:sldLayoutId id="2147489564" r:id="rId2"/>
    <p:sldLayoutId id="2147489565" r:id="rId3"/>
    <p:sldLayoutId id="2147489566" r:id="rId4"/>
    <p:sldLayoutId id="2147489567" r:id="rId5"/>
    <p:sldLayoutId id="2147489568" r:id="rId6"/>
    <p:sldLayoutId id="2147489569" r:id="rId7"/>
    <p:sldLayoutId id="2147489570" r:id="rId8"/>
    <p:sldLayoutId id="2147489571" r:id="rId9"/>
    <p:sldLayoutId id="2147489572" r:id="rId10"/>
    <p:sldLayoutId id="2147489573" r:id="rId11"/>
  </p:sldLayoutIdLst>
  <p:transition/>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t>3/2/25</a:t>
            </a:fld>
            <a:endParaRPr lang="en-US"/>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781373689"/>
      </p:ext>
    </p:extLst>
  </p:cSld>
  <p:clrMap bg1="lt1" tx1="dk1" bg2="lt2" tx2="dk2" accent1="accent1" accent2="accent2" accent3="accent3" accent4="accent4" accent5="accent5" accent6="accent6" hlink="hlink" folHlink="folHlink"/>
  <p:sldLayoutIdLst>
    <p:sldLayoutId id="2147489588" r:id="rId1"/>
    <p:sldLayoutId id="2147489589" r:id="rId2"/>
    <p:sldLayoutId id="2147489590" r:id="rId3"/>
    <p:sldLayoutId id="2147489591" r:id="rId4"/>
    <p:sldLayoutId id="2147489592" r:id="rId5"/>
    <p:sldLayoutId id="2147489593" r:id="rId6"/>
    <p:sldLayoutId id="2147489594" r:id="rId7"/>
    <p:sldLayoutId id="2147489595" r:id="rId8"/>
    <p:sldLayoutId id="2147489596" r:id="rId9"/>
    <p:sldLayoutId id="2147489597" r:id="rId10"/>
    <p:sldLayoutId id="2147489598" r:id="rId11"/>
    <p:sldLayoutId id="2147489599" r:id="rId12"/>
  </p:sldLayoutIdLst>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55794477"/>
      </p:ext>
    </p:extLst>
  </p:cSld>
  <p:clrMap bg1="lt1" tx1="dk1" bg2="lt2" tx2="dk2" accent1="accent1" accent2="accent2" accent3="accent3" accent4="accent4" accent5="accent5" accent6="accent6" hlink="hlink" folHlink="folHlink"/>
  <p:sldLayoutIdLst>
    <p:sldLayoutId id="2147489644" r:id="rId1"/>
    <p:sldLayoutId id="2147489645" r:id="rId2"/>
    <p:sldLayoutId id="2147489646" r:id="rId3"/>
    <p:sldLayoutId id="2147489647" r:id="rId4"/>
    <p:sldLayoutId id="2147489648" r:id="rId5"/>
    <p:sldLayoutId id="2147489649" r:id="rId6"/>
    <p:sldLayoutId id="2147489650" r:id="rId7"/>
    <p:sldLayoutId id="2147489651" r:id="rId8"/>
    <p:sldLayoutId id="2147489652" r:id="rId9"/>
    <p:sldLayoutId id="2147489653" r:id="rId10"/>
    <p:sldLayoutId id="2147489654"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2018782"/>
      </p:ext>
    </p:extLst>
  </p:cSld>
  <p:clrMap bg1="lt1" tx1="dk1" bg2="lt2" tx2="dk2" accent1="accent1" accent2="accent2" accent3="accent3" accent4="accent4" accent5="accent5" accent6="accent6" hlink="hlink" folHlink="folHlink"/>
  <p:sldLayoutIdLst>
    <p:sldLayoutId id="2147489806" r:id="rId1"/>
    <p:sldLayoutId id="2147489807" r:id="rId2"/>
    <p:sldLayoutId id="2147489808" r:id="rId3"/>
    <p:sldLayoutId id="2147489809" r:id="rId4"/>
    <p:sldLayoutId id="2147489810" r:id="rId5"/>
    <p:sldLayoutId id="2147489811" r:id="rId6"/>
    <p:sldLayoutId id="2147489812" r:id="rId7"/>
    <p:sldLayoutId id="2147489813" r:id="rId8"/>
    <p:sldLayoutId id="2147489814" r:id="rId9"/>
    <p:sldLayoutId id="2147489815" r:id="rId10"/>
    <p:sldLayoutId id="2147489816" r:id="rId11"/>
    <p:sldLayoutId id="2147489817" r:id="rId1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26">
            <a:extLst>
              <a:ext uri="{FF2B5EF4-FFF2-40B4-BE49-F238E27FC236}">
                <a16:creationId xmlns:a16="http://schemas.microsoft.com/office/drawing/2014/main" id="{4100DFBF-1FEE-4ACB-900C-42CD990BE56B}"/>
              </a:ext>
            </a:extLst>
          </p:cNvPr>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1027">
            <a:extLst>
              <a:ext uri="{FF2B5EF4-FFF2-40B4-BE49-F238E27FC236}">
                <a16:creationId xmlns:a16="http://schemas.microsoft.com/office/drawing/2014/main" id="{7B86C5D9-AB13-4DED-A44A-D17CB1C1FDF4}"/>
              </a:ext>
            </a:extLst>
          </p:cNvPr>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a:extLst>
              <a:ext uri="{FF2B5EF4-FFF2-40B4-BE49-F238E27FC236}">
                <a16:creationId xmlns:a16="http://schemas.microsoft.com/office/drawing/2014/main" id="{D84474C4-284F-9440-A98C-FA4AB90F76F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Garamond" charset="0"/>
                <a:ea typeface="ＭＳ Ｐゴシック" charset="0"/>
                <a:cs typeface="ＭＳ Ｐゴシック" charset="0"/>
              </a:defRPr>
            </a:lvl1pPr>
          </a:lstStyle>
          <a:p>
            <a:pPr>
              <a:defRPr/>
            </a:pPr>
            <a:endParaRPr lang="en-US"/>
          </a:p>
        </p:txBody>
      </p:sp>
      <p:sp>
        <p:nvSpPr>
          <p:cNvPr id="100358" name="Rectangle 1030">
            <a:extLst>
              <a:ext uri="{FF2B5EF4-FFF2-40B4-BE49-F238E27FC236}">
                <a16:creationId xmlns:a16="http://schemas.microsoft.com/office/drawing/2014/main" id="{653E7E89-9F9B-F740-A030-C38912ADA09E}"/>
              </a:ext>
            </a:extLst>
          </p:cNvPr>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a:solidFill>
                  <a:srgbClr val="000000"/>
                </a:solidFill>
                <a:latin typeface="Garamond" panose="02020404030301010803" pitchFamily="18" charset="0"/>
              </a:defRPr>
            </a:lvl1pPr>
          </a:lstStyle>
          <a:p>
            <a:pPr>
              <a:defRPr/>
            </a:pPr>
            <a:fld id="{6A6BA0A0-A7BE-4DC4-A1D2-67560873BDCE}" type="slidenum">
              <a:rPr lang="en-US" altLang="en-US"/>
              <a:pPr>
                <a:defRPr/>
              </a:pPr>
              <a:t>‹#›</a:t>
            </a:fld>
            <a:endParaRPr lang="en-US" altLang="en-US"/>
          </a:p>
        </p:txBody>
      </p:sp>
      <p:sp>
        <p:nvSpPr>
          <p:cNvPr id="2054" name="Line 1032">
            <a:extLst>
              <a:ext uri="{FF2B5EF4-FFF2-40B4-BE49-F238E27FC236}">
                <a16:creationId xmlns:a16="http://schemas.microsoft.com/office/drawing/2014/main" id="{B2BA4185-DAF2-4408-906B-C503302DE471}"/>
              </a:ext>
            </a:extLst>
          </p:cNvPr>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 name="Line 1033">
            <a:extLst>
              <a:ext uri="{FF2B5EF4-FFF2-40B4-BE49-F238E27FC236}">
                <a16:creationId xmlns:a16="http://schemas.microsoft.com/office/drawing/2014/main" id="{BFB13A2A-7836-4554-BA73-7213A39EA284}"/>
              </a:ext>
            </a:extLst>
          </p:cNvPr>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6" name="Picture 7" descr="safari.png">
            <a:extLst>
              <a:ext uri="{FF2B5EF4-FFF2-40B4-BE49-F238E27FC236}">
                <a16:creationId xmlns:a16="http://schemas.microsoft.com/office/drawing/2014/main" id="{1177FD16-61A1-4390-9ECA-67D35227FBA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875257"/>
      </p:ext>
    </p:extLst>
  </p:cSld>
  <p:clrMap bg1="lt1" tx1="dk1" bg2="lt2" tx2="dk2" accent1="accent1" accent2="accent2" accent3="accent3" accent4="accent4" accent5="accent5" accent6="accent6" hlink="hlink" folHlink="folHlink"/>
  <p:sldLayoutIdLst>
    <p:sldLayoutId id="2147489926" r:id="rId1"/>
    <p:sldLayoutId id="2147489927" r:id="rId2"/>
    <p:sldLayoutId id="2147489928" r:id="rId3"/>
    <p:sldLayoutId id="2147489929" r:id="rId4"/>
    <p:sldLayoutId id="2147489930" r:id="rId5"/>
    <p:sldLayoutId id="2147489931" r:id="rId6"/>
    <p:sldLayoutId id="2147489932" r:id="rId7"/>
    <p:sldLayoutId id="2147489933" r:id="rId8"/>
    <p:sldLayoutId id="2147489934" r:id="rId9"/>
    <p:sldLayoutId id="2147489935" r:id="rId10"/>
    <p:sldLayoutId id="2147489936" r:id="rId11"/>
    <p:sldLayoutId id="2147489937" r:id="rId12"/>
  </p:sldLayoutIdLst>
  <p:transition/>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062713"/>
      </p:ext>
    </p:extLst>
  </p:cSld>
  <p:clrMap bg1="lt1" tx1="dk1" bg2="lt2" tx2="dk2" accent1="accent1" accent2="accent2" accent3="accent3" accent4="accent4" accent5="accent5" accent6="accent6" hlink="hlink" folHlink="folHlink"/>
  <p:sldLayoutIdLst>
    <p:sldLayoutId id="2147489951" r:id="rId1"/>
    <p:sldLayoutId id="2147489952" r:id="rId2"/>
    <p:sldLayoutId id="2147489953" r:id="rId3"/>
    <p:sldLayoutId id="214748995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5EADF-E8A8-9548-6E81-2DAF4ACB28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3691AB1-7A0A-F67A-A59E-47B51F0A35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Slide Number Placeholder 5">
            <a:extLst>
              <a:ext uri="{FF2B5EF4-FFF2-40B4-BE49-F238E27FC236}">
                <a16:creationId xmlns:a16="http://schemas.microsoft.com/office/drawing/2014/main" id="{7E56271B-B905-57CC-06C2-739306F432C5}"/>
              </a:ext>
            </a:extLst>
          </p:cNvPr>
          <p:cNvSpPr>
            <a:spLocks noGrp="1"/>
          </p:cNvSpPr>
          <p:nvPr>
            <p:ph type="sldNum" sz="quarter" idx="4"/>
          </p:nvPr>
        </p:nvSpPr>
        <p:spPr>
          <a:xfrm>
            <a:off x="7006213" y="6413428"/>
            <a:ext cx="2057400" cy="365125"/>
          </a:xfrm>
          <a:prstGeom prst="rect">
            <a:avLst/>
          </a:prstGeom>
        </p:spPr>
        <p:txBody>
          <a:bodyPr/>
          <a:lstStyle>
            <a:lvl1pPr algn="ctr">
              <a:defRPr sz="1400">
                <a:solidFill>
                  <a:schemeClr val="bg1">
                    <a:lumMod val="65000"/>
                  </a:schemeClr>
                </a:solidFill>
                <a:latin typeface="Corbel" panose="020B0503020204020204" pitchFamily="34" charset="0"/>
              </a:defRPr>
            </a:lvl1pPr>
          </a:lstStyle>
          <a:p>
            <a:pPr algn="r"/>
            <a:fld id="{FDEAB76D-489F-BC47-AE8A-9A4958F60173}" type="slidenum">
              <a:rPr lang="en-CH" smtClean="0"/>
              <a:pPr algn="r"/>
              <a:t>‹#›</a:t>
            </a:fld>
            <a:endParaRPr lang="en-CH"/>
          </a:p>
        </p:txBody>
      </p:sp>
    </p:spTree>
    <p:extLst>
      <p:ext uri="{BB962C8B-B14F-4D97-AF65-F5344CB8AC3E}">
        <p14:creationId xmlns:p14="http://schemas.microsoft.com/office/powerpoint/2010/main" val="3817499812"/>
      </p:ext>
    </p:extLst>
  </p:cSld>
  <p:clrMap bg1="lt1" tx1="dk1" bg2="lt2" tx2="dk2" accent1="accent1" accent2="accent2" accent3="accent3" accent4="accent4" accent5="accent5" accent6="accent6" hlink="hlink" folHlink="folHlink"/>
  <p:sldLayoutIdLst>
    <p:sldLayoutId id="2147490041" r:id="rId1"/>
    <p:sldLayoutId id="2147490042" r:id="rId2"/>
    <p:sldLayoutId id="2147490043" r:id="rId3"/>
    <p:sldLayoutId id="214749004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663" y="365126"/>
            <a:ext cx="8638674" cy="7538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2663" y="1335505"/>
            <a:ext cx="8638674" cy="4836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hidden="1">
            <a:extLst>
              <a:ext uri="{FF2B5EF4-FFF2-40B4-BE49-F238E27FC236}">
                <a16:creationId xmlns:a16="http://schemas.microsoft.com/office/drawing/2014/main" id="{7777A21B-5E9D-45BB-84A5-530574EDE4F4}"/>
              </a:ext>
            </a:extLst>
          </p:cNvPr>
          <p:cNvSpPr/>
          <p:nvPr userDrawn="1"/>
        </p:nvSpPr>
        <p:spPr>
          <a:xfrm>
            <a:off x="8386618" y="5132173"/>
            <a:ext cx="757382" cy="17258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rebuchet MS" panose="020B0603020202020204" pitchFamily="34" charset="0"/>
              </a:rPr>
              <a:t>Video</a:t>
            </a:r>
          </a:p>
        </p:txBody>
      </p:sp>
    </p:spTree>
    <p:extLst>
      <p:ext uri="{BB962C8B-B14F-4D97-AF65-F5344CB8AC3E}">
        <p14:creationId xmlns:p14="http://schemas.microsoft.com/office/powerpoint/2010/main" val="1938287934"/>
      </p:ext>
    </p:extLst>
  </p:cSld>
  <p:clrMap bg1="lt1" tx1="dk1" bg2="lt2" tx2="dk2" accent1="accent1" accent2="accent2" accent3="accent3" accent4="accent4" accent5="accent5" accent6="accent6" hlink="hlink" folHlink="folHlink"/>
  <p:sldLayoutIdLst>
    <p:sldLayoutId id="2147490115" r:id="rId1"/>
    <p:sldLayoutId id="2147490116" r:id="rId2"/>
    <p:sldLayoutId id="2147490117" r:id="rId3"/>
    <p:sldLayoutId id="2147490118" r:id="rId4"/>
    <p:sldLayoutId id="2147490119" r:id="rId5"/>
  </p:sldLayoutIdLst>
  <p:hf hdr="0" ftr="0" dt="0"/>
  <p:txStyles>
    <p:titleStyle>
      <a:lvl1pPr algn="l" defTabSz="685766" rtl="0" eaLnBrk="1" latinLnBrk="0" hangingPunct="1">
        <a:lnSpc>
          <a:spcPct val="90000"/>
        </a:lnSpc>
        <a:spcBef>
          <a:spcPct val="0"/>
        </a:spcBef>
        <a:buNone/>
        <a:defRPr sz="40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Verdana" panose="020B0604030504040204" pitchFamily="34" charset="0"/>
          <a:cs typeface="Courier New" panose="02070309020205020404" pitchFamily="49"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883CA-0B62-DB46-9CBE-B5DC6D4673F1}" type="datetimeFigureOut">
              <a:rPr lang="en-US" smtClean="0"/>
              <a:t>3/2/25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9D53D-D438-2342-97DF-4908BDD5F974}" type="slidenum">
              <a:rPr lang="en-US" smtClean="0"/>
              <a:t>‹#›</a:t>
            </a:fld>
            <a:endParaRPr lang="en-US"/>
          </a:p>
        </p:txBody>
      </p:sp>
    </p:spTree>
    <p:extLst>
      <p:ext uri="{BB962C8B-B14F-4D97-AF65-F5344CB8AC3E}">
        <p14:creationId xmlns:p14="http://schemas.microsoft.com/office/powerpoint/2010/main" val="2667635984"/>
      </p:ext>
    </p:extLst>
  </p:cSld>
  <p:clrMap bg1="lt1" tx1="dk1" bg2="lt2" tx2="dk2" accent1="accent1" accent2="accent2" accent3="accent3" accent4="accent4" accent5="accent5" accent6="accent6" hlink="hlink" folHlink="folHlink"/>
  <p:sldLayoutIdLst>
    <p:sldLayoutId id="2147490166" r:id="rId1"/>
    <p:sldLayoutId id="21474901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5"/>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a:t>Click edit Master title style</a:t>
            </a:r>
          </a:p>
        </p:txBody>
      </p:sp>
      <p:pic>
        <p:nvPicPr>
          <p:cNvPr id="9" name="Picture 8" descr="footer.png"/>
          <p:cNvPicPr>
            <a:picLocks noChangeAspect="1"/>
          </p:cNvPicPr>
          <p:nvPr userDrawn="1"/>
        </p:nvPicPr>
        <p:blipFill>
          <a:blip r:embed="rId16"/>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7" cstate="screen">
            <a:lum bright="-8000"/>
            <a:extLst>
              <a:ext uri="{28A0092B-C50C-407E-A947-70E740481C1C}">
                <a14:useLocalDpi xmlns:a14="http://schemas.microsoft.com/office/drawing/2010/main"/>
              </a:ext>
            </a:extLst>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20" r:id="rId10"/>
    <p:sldLayoutId id="2147483921" r:id="rId11"/>
    <p:sldLayoutId id="2147483922" r:id="rId12"/>
    <p:sldLayoutId id="2147483923" r:id="rId13"/>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21.xml"/><Relationship Id="rId5" Type="http://schemas.openxmlformats.org/officeDocument/2006/relationships/hyperlink" Target="https://geraldofojunior.github.io/" TargetMode="Externa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1.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eople.inf.ethz.ch/omutlu/pub/SimplePIM_pact23.pdf" TargetMode="External"/><Relationship Id="rId7" Type="http://schemas.openxmlformats.org/officeDocument/2006/relationships/hyperlink" Target="https://github.com/CMU-SAFARI/SimplePIM" TargetMode="External"/><Relationship Id="rId2" Type="http://schemas.openxmlformats.org/officeDocument/2006/relationships/notesSlide" Target="../notesSlides/notesSlide16.xml"/><Relationship Id="rId1" Type="http://schemas.openxmlformats.org/officeDocument/2006/relationships/slideLayout" Target="../slideLayouts/slideLayout661.xml"/><Relationship Id="rId6" Type="http://schemas.openxmlformats.org/officeDocument/2006/relationships/hyperlink" Target="https://people.inf.ethz.ch/omutlu/pub/SimplePIM_pact23-talk.pdf" TargetMode="External"/><Relationship Id="rId5" Type="http://schemas.openxmlformats.org/officeDocument/2006/relationships/hyperlink" Target="https://people.inf.ethz.ch/omutlu/pub/SimplePIM_pact23-talk.pptx" TargetMode="External"/><Relationship Id="rId4" Type="http://schemas.openxmlformats.org/officeDocument/2006/relationships/hyperlink" Target="http://pactconf.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61.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61.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61.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61.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61.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61.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1.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661.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2.xml"/><Relationship Id="rId1" Type="http://schemas.openxmlformats.org/officeDocument/2006/relationships/slideLayout" Target="../slideLayouts/slideLayout661.xml"/></Relationships>
</file>

<file path=ppt/slides/_rels/slide39.xml.rels><?xml version="1.0" encoding="UTF-8" standalone="yes"?>
<Relationships xmlns="http://schemas.openxmlformats.org/package/2006/relationships"><Relationship Id="rId3" Type="http://schemas.openxmlformats.org/officeDocument/2006/relationships/hyperlink" Target="https://github.com/CMU-SAFARI/SimplePIM" TargetMode="External"/><Relationship Id="rId2" Type="http://schemas.openxmlformats.org/officeDocument/2006/relationships/notesSlide" Target="../notesSlides/notesSlide23.xml"/><Relationship Id="rId1" Type="http://schemas.openxmlformats.org/officeDocument/2006/relationships/slideLayout" Target="../slideLayouts/slideLayout66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people.inf.ethz.ch/omutlu/pub/SimplePIM_pact23.pdf" TargetMode="External"/><Relationship Id="rId7" Type="http://schemas.openxmlformats.org/officeDocument/2006/relationships/hyperlink" Target="https://github.com/CMU-SAFARI/SimplePIM" TargetMode="External"/><Relationship Id="rId2" Type="http://schemas.openxmlformats.org/officeDocument/2006/relationships/notesSlide" Target="../notesSlides/notesSlide24.xml"/><Relationship Id="rId1" Type="http://schemas.openxmlformats.org/officeDocument/2006/relationships/slideLayout" Target="../slideLayouts/slideLayout661.xml"/><Relationship Id="rId6" Type="http://schemas.openxmlformats.org/officeDocument/2006/relationships/hyperlink" Target="https://people.inf.ethz.ch/omutlu/pub/SimplePIM_pact23-talk.pdf" TargetMode="External"/><Relationship Id="rId5" Type="http://schemas.openxmlformats.org/officeDocument/2006/relationships/hyperlink" Target="https://people.inf.ethz.ch/omutlu/pub/SimplePIM_pact23-talk.pptx" TargetMode="External"/><Relationship Id="rId4" Type="http://schemas.openxmlformats.org/officeDocument/2006/relationships/hyperlink" Target="http://pactconf.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eople.inf.ethz.ch/omutlu/pub/SimplePIM_pact23.pdf" TargetMode="External"/><Relationship Id="rId2" Type="http://schemas.openxmlformats.org/officeDocument/2006/relationships/notesSlide" Target="../notesSlides/notesSlide25.xml"/><Relationship Id="rId1" Type="http://schemas.openxmlformats.org/officeDocument/2006/relationships/slideLayout" Target="../slideLayouts/slideLayout661.xml"/><Relationship Id="rId6" Type="http://schemas.openxmlformats.org/officeDocument/2006/relationships/image" Target="../media/image33.png"/><Relationship Id="rId5" Type="http://schemas.openxmlformats.org/officeDocument/2006/relationships/hyperlink" Target="http://pactconf.org/" TargetMode="External"/><Relationship Id="rId4" Type="http://schemas.openxmlformats.org/officeDocument/2006/relationships/hyperlink" Target="https://arxiv.org/abs/2310.10168"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6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1.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661.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661.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661.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6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61.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661.xml"/></Relationships>
</file>

<file path=ppt/slides/_rels/slide5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661.xml"/></Relationships>
</file>

<file path=ppt/slides/_rels/slide5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66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61.xml"/></Relationships>
</file>

<file path=ppt/slides/_rels/slide55.xml.rels><?xml version="1.0" encoding="UTF-8" standalone="yes"?>
<Relationships xmlns="http://schemas.openxmlformats.org/package/2006/relationships"><Relationship Id="rId3" Type="http://schemas.openxmlformats.org/officeDocument/2006/relationships/hyperlink" Target="https://people.inf.ethz.ch/omutlu/pub/SimplePIM_pact23.pdf" TargetMode="External"/><Relationship Id="rId2" Type="http://schemas.openxmlformats.org/officeDocument/2006/relationships/notesSlide" Target="../notesSlides/notesSlide39.xml"/><Relationship Id="rId1" Type="http://schemas.openxmlformats.org/officeDocument/2006/relationships/slideLayout" Target="../slideLayouts/slideLayout661.xml"/><Relationship Id="rId6" Type="http://schemas.openxmlformats.org/officeDocument/2006/relationships/image" Target="../media/image33.png"/><Relationship Id="rId5" Type="http://schemas.openxmlformats.org/officeDocument/2006/relationships/hyperlink" Target="http://pactconf.org/" TargetMode="External"/><Relationship Id="rId4" Type="http://schemas.openxmlformats.org/officeDocument/2006/relationships/hyperlink" Target="https://arxiv.org/abs/2310.10168"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521.xml"/><Relationship Id="rId5" Type="http://schemas.openxmlformats.org/officeDocument/2006/relationships/hyperlink" Target="https://geraldofojunior.github.io/" TargetMode="Externa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2.xml"/></Relationships>
</file>

<file path=ppt/slides/_rels/slide6.xml.rels><?xml version="1.0" encoding="UTF-8" standalone="yes"?>
<Relationships xmlns="http://schemas.openxmlformats.org/package/2006/relationships"><Relationship Id="rId3" Type="http://schemas.openxmlformats.org/officeDocument/2006/relationships/hyperlink" Target="http://www.ece.cmu.edu/calcm/isca2015/" TargetMode="External"/><Relationship Id="rId2" Type="http://schemas.openxmlformats.org/officeDocument/2006/relationships/hyperlink" Target="http://users.ece.cmu.edu/~omutlu/pub/pim-enabled-instructons-for-low-overhead-pim_isca15.pdf" TargetMode="External"/><Relationship Id="rId1" Type="http://schemas.openxmlformats.org/officeDocument/2006/relationships/slideLayout" Target="../slideLayouts/slideLayout613.xml"/><Relationship Id="rId6" Type="http://schemas.openxmlformats.org/officeDocument/2006/relationships/image" Target="../media/image15.png"/><Relationship Id="rId5" Type="http://schemas.openxmlformats.org/officeDocument/2006/relationships/hyperlink" Target="http://users.ece.cmu.edu/~omutlu/pub/pim-enabled-instructons-for-low-overhead-pim_isca15-lightning-talk.pdf" TargetMode="External"/><Relationship Id="rId4" Type="http://schemas.openxmlformats.org/officeDocument/2006/relationships/hyperlink" Target="http://users.ece.cmu.edu/~omutlu/pub/pim-enabled-instructons-for-low-overhead-pim_isca15-talk.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rxiv.org/pdf/2310.10168.pdf" TargetMode="External"/><Relationship Id="rId1" Type="http://schemas.openxmlformats.org/officeDocument/2006/relationships/slideLayout" Target="../slideLayouts/slideLayout613.xml"/></Relationships>
</file>

<file path=ppt/slides/_rels/slide8.xml.rels><?xml version="1.0" encoding="UTF-8" standalone="yes"?>
<Relationships xmlns="http://schemas.openxmlformats.org/package/2006/relationships"><Relationship Id="rId3" Type="http://schemas.openxmlformats.org/officeDocument/2006/relationships/hyperlink" Target="http://pactconf.org/" TargetMode="External"/><Relationship Id="rId2" Type="http://schemas.openxmlformats.org/officeDocument/2006/relationships/hyperlink" Target="https://people.inf.ethz.ch/omutlu/pub/SimplePIM_pact23.pdf" TargetMode="External"/><Relationship Id="rId1" Type="http://schemas.openxmlformats.org/officeDocument/2006/relationships/slideLayout" Target="../slideLayouts/slideLayout6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66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5B1E4-4A3E-4B44-B90F-77CA8B5BE6E4}"/>
              </a:ext>
            </a:extLst>
          </p:cNvPr>
          <p:cNvSpPr>
            <a:spLocks noGrp="1"/>
          </p:cNvSpPr>
          <p:nvPr>
            <p:ph type="ctrTitle"/>
          </p:nvPr>
        </p:nvSpPr>
        <p:spPr>
          <a:xfrm>
            <a:off x="381000" y="1143000"/>
            <a:ext cx="8382000" cy="2209800"/>
          </a:xfrm>
        </p:spPr>
        <p:txBody>
          <a:bodyPr anchor="ctr"/>
          <a:lstStyle/>
          <a:p>
            <a:pPr algn="ctr"/>
            <a:r>
              <a:rPr lang="en-US" altLang="en-US" b="1" dirty="0">
                <a:solidFill>
                  <a:srgbClr val="C00000"/>
                </a:solidFill>
                <a:ea typeface="ＭＳ Ｐゴシック" charset="-128"/>
              </a:rPr>
              <a:t>Tutorial on </a:t>
            </a:r>
            <a:br>
              <a:rPr lang="en-US" altLang="en-US" b="1" dirty="0">
                <a:solidFill>
                  <a:srgbClr val="C00000"/>
                </a:solidFill>
                <a:ea typeface="ＭＳ Ｐゴシック" charset="-128"/>
              </a:rPr>
            </a:br>
            <a:r>
              <a:rPr lang="en-US" altLang="en-US" b="1" dirty="0">
                <a:solidFill>
                  <a:srgbClr val="C00000"/>
                </a:solidFill>
                <a:ea typeface="ＭＳ Ｐゴシック" panose="020B0600070205080204" pitchFamily="34" charset="-128"/>
              </a:rPr>
              <a:t>Memory-Centric Computing:</a:t>
            </a:r>
            <a:br>
              <a:rPr lang="en-US" altLang="en-US" b="1" dirty="0">
                <a:solidFill>
                  <a:srgbClr val="C00000"/>
                </a:solidFill>
                <a:ea typeface="ＭＳ Ｐゴシック" panose="020B0600070205080204" pitchFamily="34" charset="-128"/>
              </a:rPr>
            </a:br>
            <a:r>
              <a:rPr lang="en-US" altLang="en-US" sz="4000" dirty="0">
                <a:solidFill>
                  <a:srgbClr val="006633"/>
                </a:solidFill>
                <a:ea typeface="ＭＳ Ｐゴシック" panose="020B0600070205080204" pitchFamily="34" charset="-128"/>
              </a:rPr>
              <a:t>Programming PNM Systems</a:t>
            </a:r>
            <a:endParaRPr lang="en-US" b="1" dirty="0">
              <a:solidFill>
                <a:srgbClr val="C00000"/>
              </a:solidFill>
            </a:endParaRPr>
          </a:p>
        </p:txBody>
      </p:sp>
      <p:pic>
        <p:nvPicPr>
          <p:cNvPr id="4" name="Picture 3" descr="safari.png">
            <a:extLst>
              <a:ext uri="{FF2B5EF4-FFF2-40B4-BE49-F238E27FC236}">
                <a16:creationId xmlns:a16="http://schemas.microsoft.com/office/drawing/2014/main" id="{6F338064-9249-C04B-BB1E-830D09E56900}"/>
              </a:ext>
            </a:extLst>
          </p:cNvPr>
          <p:cNvPicPr>
            <a:picLocks noChangeAspect="1"/>
          </p:cNvPicPr>
          <p:nvPr/>
        </p:nvPicPr>
        <p:blipFill>
          <a:blip r:embed="rId3" cstate="print"/>
          <a:stretch>
            <a:fillRect/>
          </a:stretch>
        </p:blipFill>
        <p:spPr>
          <a:xfrm>
            <a:off x="107023" y="6133800"/>
            <a:ext cx="2239579" cy="648000"/>
          </a:xfrm>
          <a:prstGeom prst="rect">
            <a:avLst/>
          </a:prstGeom>
        </p:spPr>
      </p:pic>
      <p:pic>
        <p:nvPicPr>
          <p:cNvPr id="5" name="Picture 2" descr="ETH Zurich short logo, black">
            <a:extLst>
              <a:ext uri="{FF2B5EF4-FFF2-40B4-BE49-F238E27FC236}">
                <a16:creationId xmlns:a16="http://schemas.microsoft.com/office/drawing/2014/main" id="{6BB9B15D-F9ED-6140-BDA2-30DF4E4A36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2" t="19970" r="7940" b="18111"/>
          <a:stretch/>
        </p:blipFill>
        <p:spPr bwMode="auto">
          <a:xfrm>
            <a:off x="6357969" y="6074246"/>
            <a:ext cx="2750535" cy="78375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86957E2F-C1A4-A3BE-483B-9F1225948C0D}"/>
              </a:ext>
            </a:extLst>
          </p:cNvPr>
          <p:cNvSpPr txBox="1">
            <a:spLocks noChangeArrowheads="1"/>
          </p:cNvSpPr>
          <p:nvPr/>
        </p:nvSpPr>
        <p:spPr bwMode="auto">
          <a:xfrm>
            <a:off x="647700" y="3573017"/>
            <a:ext cx="7848600" cy="3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eaLnBrk="1" hangingPunct="1"/>
            <a:r>
              <a:rPr lang="en-US" altLang="en-US" sz="3200" kern="0" dirty="0">
                <a:solidFill>
                  <a:srgbClr val="003399"/>
                </a:solidFill>
                <a:ea typeface="ＭＳ Ｐゴシック" panose="020B0600070205080204" pitchFamily="34" charset="-128"/>
              </a:rPr>
              <a:t>Geraldo F. Oliveira</a:t>
            </a:r>
          </a:p>
          <a:p>
            <a:pPr eaLnBrk="1" hangingPunct="1"/>
            <a:r>
              <a:rPr lang="en-US" altLang="en-US" sz="3200" kern="0" dirty="0">
                <a:ea typeface="ＭＳ Ｐゴシック" panose="020B0600070205080204" pitchFamily="34" charset="-128"/>
                <a:hlinkClick r:id="rId5"/>
              </a:rPr>
              <a:t>https://geraldofojunior.github.io</a:t>
            </a:r>
            <a:br>
              <a:rPr lang="en-US" altLang="en-US" sz="3200" kern="0" dirty="0">
                <a:ea typeface="ＭＳ Ｐゴシック" panose="020B0600070205080204" pitchFamily="34" charset="-128"/>
              </a:rPr>
            </a:br>
            <a:endParaRPr lang="en-US" altLang="en-US" sz="2800" kern="0" dirty="0">
              <a:ea typeface="ＭＳ Ｐゴシック" panose="020B0600070205080204" pitchFamily="34" charset="-128"/>
            </a:endParaRPr>
          </a:p>
          <a:p>
            <a:pPr eaLnBrk="1" hangingPunct="1"/>
            <a:r>
              <a:rPr lang="en-US" altLang="en-US" sz="2800" kern="0" dirty="0" err="1">
                <a:ea typeface="ＭＳ Ｐゴシック" panose="020B0600070205080204" pitchFamily="34" charset="-128"/>
              </a:rPr>
              <a:t>PPoPP</a:t>
            </a:r>
            <a:r>
              <a:rPr lang="en-US" altLang="en-US" sz="2800" kern="0" dirty="0">
                <a:ea typeface="ＭＳ Ｐゴシック" panose="020B0600070205080204" pitchFamily="34" charset="-128"/>
              </a:rPr>
              <a:t> 2025</a:t>
            </a:r>
          </a:p>
          <a:p>
            <a:pPr eaLnBrk="1" hangingPunct="1"/>
            <a:r>
              <a:rPr lang="en-US" altLang="en-US" sz="2800" kern="0" dirty="0">
                <a:ea typeface="ＭＳ Ｐゴシック" panose="020B0600070205080204" pitchFamily="34" charset="-128"/>
              </a:rPr>
              <a:t>1</a:t>
            </a:r>
            <a:r>
              <a:rPr lang="en-US" altLang="en-US" sz="2800" kern="0" baseline="30000" dirty="0">
                <a:ea typeface="ＭＳ Ｐゴシック" panose="020B0600070205080204" pitchFamily="34" charset="-128"/>
              </a:rPr>
              <a:t>st</a:t>
            </a:r>
            <a:r>
              <a:rPr lang="en-US" altLang="en-US" sz="2800" kern="0" dirty="0">
                <a:ea typeface="ＭＳ Ｐゴシック" panose="020B0600070205080204" pitchFamily="34" charset="-128"/>
              </a:rPr>
              <a:t> March 2025</a:t>
            </a:r>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a:p>
            <a:pPr eaLnBrk="1" hangingPunct="1"/>
            <a:endParaRPr lang="en-US" altLang="en-US" kern="0" dirty="0">
              <a:ea typeface="ＭＳ Ｐゴシック" panose="020B0600070205080204" pitchFamily="34" charset="-128"/>
            </a:endParaRPr>
          </a:p>
        </p:txBody>
      </p:sp>
    </p:spTree>
    <p:extLst>
      <p:ext uri="{BB962C8B-B14F-4D97-AF65-F5344CB8AC3E}">
        <p14:creationId xmlns:p14="http://schemas.microsoft.com/office/powerpoint/2010/main" val="26615650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bg2"/>
                          </a:solidFill>
                          <a:latin typeface="Avenir Next" panose="020B0503020202020204" pitchFamily="34" charset="0"/>
                        </a:rPr>
                        <a:t>Align </a:t>
                      </a:r>
                    </a:p>
                    <a:p>
                      <a:pPr algn="ctr"/>
                      <a:r>
                        <a:rPr lang="en-US" sz="1500" b="1" spc="-110" baseline="0" dirty="0">
                          <a:solidFill>
                            <a:schemeClr val="bg2"/>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9" name="Rectangle 8">
            <a:extLst>
              <a:ext uri="{FF2B5EF4-FFF2-40B4-BE49-F238E27FC236}">
                <a16:creationId xmlns:a16="http://schemas.microsoft.com/office/drawing/2014/main" id="{DAF87509-F644-0264-95F7-CF527C171382}"/>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145809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Collect</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6" name="Rectangle 5">
            <a:extLst>
              <a:ext uri="{FF2B5EF4-FFF2-40B4-BE49-F238E27FC236}">
                <a16:creationId xmlns:a16="http://schemas.microsoft.com/office/drawing/2014/main" id="{F9881BC3-23FF-468E-8BBD-AAFF97517B2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2" name="Google Shape;108;p20">
            <a:extLst>
              <a:ext uri="{FF2B5EF4-FFF2-40B4-BE49-F238E27FC236}">
                <a16:creationId xmlns:a16="http://schemas.microsoft.com/office/drawing/2014/main" id="{527F058E-2690-4B17-AC70-B2903183C799}"/>
              </a:ext>
            </a:extLst>
          </p:cNvPr>
          <p:cNvSpPr txBox="1">
            <a:spLocks/>
          </p:cNvSpPr>
          <p:nvPr/>
        </p:nvSpPr>
        <p:spPr>
          <a:xfrm>
            <a:off x="12441" y="2205766"/>
            <a:ext cx="8520600" cy="3944981"/>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3D5A313A-D2D7-3470-7ED1-0D0F129937D0}"/>
              </a:ext>
            </a:extLst>
          </p:cNvPr>
          <p:cNvSpPr/>
          <p:nvPr/>
        </p:nvSpPr>
        <p:spPr>
          <a:xfrm>
            <a:off x="848616" y="2967357"/>
            <a:ext cx="7237604" cy="2919021"/>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Google Shape;110;p20">
            <a:extLst>
              <a:ext uri="{FF2B5EF4-FFF2-40B4-BE49-F238E27FC236}">
                <a16:creationId xmlns:a16="http://schemas.microsoft.com/office/drawing/2014/main" id="{27F47663-BF29-88AF-35C3-7E13EDB3320D}"/>
              </a:ext>
            </a:extLst>
          </p:cNvPr>
          <p:cNvSpPr txBox="1"/>
          <p:nvPr/>
        </p:nvSpPr>
        <p:spPr>
          <a:xfrm>
            <a:off x="858275" y="2967357"/>
            <a:ext cx="7438546" cy="3051351"/>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1073741824</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D81B60"/>
                </a:solidFill>
                <a:effectLst/>
                <a:uLnTx/>
                <a:uFillTx/>
                <a:latin typeface="Roboto Mono"/>
                <a:ea typeface="Roboto Mono"/>
                <a:cs typeface="Roboto Mono"/>
                <a:sym typeface="Roboto Mono"/>
              </a:rPr>
              <a:t>// Example value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input_size_8bytes = </a:t>
            </a:r>
            <a:endPar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US"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US"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 </a:t>
            </a:r>
            <a:r>
              <a:rPr kumimoji="0" lang="en-US"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US"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endParaRPr kumimoji="0" lang="en-US"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roundup(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divceil</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roundup(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8</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10687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E9D831-4E84-5018-56AE-673FD1BC9E0A}"/>
              </a:ext>
            </a:extLst>
          </p:cNvPr>
          <p:cNvSpPr/>
          <p:nvPr/>
        </p:nvSpPr>
        <p:spPr>
          <a:xfrm>
            <a:off x="956686" y="2610196"/>
            <a:ext cx="7237604" cy="363149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18;p21">
            <a:extLst>
              <a:ext uri="{FF2B5EF4-FFF2-40B4-BE49-F238E27FC236}">
                <a16:creationId xmlns:a16="http://schemas.microsoft.com/office/drawing/2014/main" id="{A4E985EC-FB59-A62F-4ACC-A4A78055E771}"/>
              </a:ext>
            </a:extLst>
          </p:cNvPr>
          <p:cNvSpPr txBox="1"/>
          <p:nvPr/>
        </p:nvSpPr>
        <p:spPr>
          <a:xfrm>
            <a:off x="968408" y="2544457"/>
            <a:ext cx="8227776" cy="3631500"/>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kernel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dpu_arguments_t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[NR_DPUS];</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&lt;nr_of_dpus-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].size =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].kernel  = kernel;</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].size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(input_size_8bytes - input_size_dpu_8bytes * (NR_DPUS-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[nr_of_dpus-</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1</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].kernel = kernel;</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Distribute</a:t>
                      </a:r>
                    </a:p>
                    <a:p>
                      <a:pPr algn="ctr"/>
                      <a:r>
                        <a:rPr lang="en-US" sz="1500" b="1" spc="-110" baseline="0" dirty="0">
                          <a:solidFill>
                            <a:schemeClr val="bg2"/>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27455BAE-BD32-03E1-D18A-1422098AE2A7}"/>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10383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Launch</a:t>
                      </a:r>
                    </a:p>
                    <a:p>
                      <a:pPr algn="ct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A16C68E-7660-89BF-3C0E-8B57C885FD66}"/>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24;p22">
            <a:extLst>
              <a:ext uri="{FF2B5EF4-FFF2-40B4-BE49-F238E27FC236}">
                <a16:creationId xmlns:a16="http://schemas.microsoft.com/office/drawing/2014/main" id="{8B52398B-6004-903B-CC54-907DC19A0E63}"/>
              </a:ext>
            </a:extLst>
          </p:cNvPr>
          <p:cNvSpPr txBox="1">
            <a:spLocks/>
          </p:cNvSpPr>
          <p:nvPr/>
        </p:nvSpPr>
        <p:spPr>
          <a:xfrm>
            <a:off x="311700" y="2138902"/>
            <a:ext cx="8520600" cy="3762101"/>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1" name="Rectangle 10">
            <a:extLst>
              <a:ext uri="{FF2B5EF4-FFF2-40B4-BE49-F238E27FC236}">
                <a16:creationId xmlns:a16="http://schemas.microsoft.com/office/drawing/2014/main" id="{4B9AE10F-F3C1-AFC0-8553-1C502C2DBF35}"/>
              </a:ext>
            </a:extLst>
          </p:cNvPr>
          <p:cNvSpPr/>
          <p:nvPr/>
        </p:nvSpPr>
        <p:spPr>
          <a:xfrm>
            <a:off x="956682" y="2751227"/>
            <a:ext cx="7237604" cy="3355362"/>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26;p22">
            <a:extLst>
              <a:ext uri="{FF2B5EF4-FFF2-40B4-BE49-F238E27FC236}">
                <a16:creationId xmlns:a16="http://schemas.microsoft.com/office/drawing/2014/main" id="{680A3033-A8A1-3AB7-1360-F5A2B8C21FA1}"/>
              </a:ext>
            </a:extLst>
          </p:cNvPr>
          <p:cNvSpPr txBox="1"/>
          <p:nvPr/>
        </p:nvSpPr>
        <p:spPr>
          <a:xfrm>
            <a:off x="960541" y="2696420"/>
            <a:ext cx="8520600" cy="3038331"/>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a:t>
            </a:r>
            <a:r>
              <a:rPr kumimoji="0" lang="en-GB" sz="1100" b="0" i="0" u="none" strike="noStrike" kern="1200" cap="none" spc="0" normalizeH="0" baseline="0" noProof="0" dirty="0">
                <a:ln>
                  <a:noFill/>
                </a:ln>
                <a:solidFill>
                  <a:srgbClr val="388E3C"/>
                </a:solidFill>
                <a:effectLst/>
                <a:uLnTx/>
                <a:uFillTx/>
                <a:latin typeface="Roboto Mono"/>
                <a:ea typeface="Roboto Mono"/>
                <a:cs typeface="Roboto Mono"/>
                <a:sym typeface="Roboto Mono"/>
              </a:rPr>
              <a:t>"DPU_INPUT_ARGUMENTS"</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input_arguments</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DPU_XFER_DEFAULT));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DPU_MRAM_HEAP_POINTER_NAME,</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DPU_XFER_DEFAULT));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1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1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DPU_XFER_TO_DPU, DPU_MRAM_HEAP_POINTER_NAME,</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a:t>
            </a:r>
            <a:endParaRPr kumimoji="0"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1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1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DPU_XFER_DEFAULT));</a:t>
            </a:r>
            <a:endParaRPr kumimoji="0" sz="11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334432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Collect </a:t>
                      </a:r>
                    </a:p>
                    <a:p>
                      <a:pPr algn="ctr"/>
                      <a:r>
                        <a:rPr lang="en-US" sz="1500" b="1" spc="-110" baseline="0" dirty="0">
                          <a:solidFill>
                            <a:schemeClr val="bg2"/>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EF5BF00D-0D08-0D8B-BC78-200D110F6D94}"/>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32;p23">
            <a:extLst>
              <a:ext uri="{FF2B5EF4-FFF2-40B4-BE49-F238E27FC236}">
                <a16:creationId xmlns:a16="http://schemas.microsoft.com/office/drawing/2014/main" id="{DB431A44-31F8-EE0A-AF6F-BBD1D5803347}"/>
              </a:ext>
            </a:extLst>
          </p:cNvPr>
          <p:cNvSpPr txBox="1">
            <a:spLocks/>
          </p:cNvSpPr>
          <p:nvPr/>
        </p:nvSpPr>
        <p:spPr>
          <a:xfrm>
            <a:off x="311700" y="2138902"/>
            <a:ext cx="8520600" cy="3913175"/>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1" name="Rectangle 10">
            <a:extLst>
              <a:ext uri="{FF2B5EF4-FFF2-40B4-BE49-F238E27FC236}">
                <a16:creationId xmlns:a16="http://schemas.microsoft.com/office/drawing/2014/main" id="{94C1C034-392A-CF32-2E30-BF6AE16BF03E}"/>
              </a:ext>
            </a:extLst>
          </p:cNvPr>
          <p:cNvSpPr/>
          <p:nvPr/>
        </p:nvSpPr>
        <p:spPr>
          <a:xfrm>
            <a:off x="948367" y="4205958"/>
            <a:ext cx="7237604" cy="404130"/>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34;p23">
            <a:extLst>
              <a:ext uri="{FF2B5EF4-FFF2-40B4-BE49-F238E27FC236}">
                <a16:creationId xmlns:a16="http://schemas.microsoft.com/office/drawing/2014/main" id="{311429A4-BC0C-5EA7-F31B-73197356714C}"/>
              </a:ext>
            </a:extLst>
          </p:cNvPr>
          <p:cNvSpPr txBox="1"/>
          <p:nvPr/>
        </p:nvSpPr>
        <p:spPr>
          <a:xfrm>
            <a:off x="956680" y="4161596"/>
            <a:ext cx="7237604" cy="514995"/>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dpu_launch</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DPU_SYNCHRONOUS));</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61099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Manage</a:t>
                      </a:r>
                    </a:p>
                    <a:p>
                      <a:pPr algn="ctr"/>
                      <a:r>
                        <a:rPr lang="en-US" sz="1500" b="1" spc="-110" baseline="0" dirty="0">
                          <a:solidFill>
                            <a:schemeClr val="bg2"/>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22ACFBEB-A998-E169-0C6F-9373F09A8F77}"/>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0" name="Google Shape;140;p24">
            <a:extLst>
              <a:ext uri="{FF2B5EF4-FFF2-40B4-BE49-F238E27FC236}">
                <a16:creationId xmlns:a16="http://schemas.microsoft.com/office/drawing/2014/main" id="{AB849B26-8448-F11E-5E7B-6248E00A420B}"/>
              </a:ext>
            </a:extLst>
          </p:cNvPr>
          <p:cNvSpPr txBox="1">
            <a:spLocks/>
          </p:cNvSpPr>
          <p:nvPr/>
        </p:nvSpPr>
        <p:spPr>
          <a:xfrm>
            <a:off x="311700" y="2138848"/>
            <a:ext cx="8520600" cy="74482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2" name="Rectangle 11">
            <a:extLst>
              <a:ext uri="{FF2B5EF4-FFF2-40B4-BE49-F238E27FC236}">
                <a16:creationId xmlns:a16="http://schemas.microsoft.com/office/drawing/2014/main" id="{0B149029-C8B3-9EAF-DACD-C006C5FCD5CE}"/>
              </a:ext>
            </a:extLst>
          </p:cNvPr>
          <p:cNvSpPr/>
          <p:nvPr/>
        </p:nvSpPr>
        <p:spPr>
          <a:xfrm>
            <a:off x="956684" y="2900853"/>
            <a:ext cx="7237604" cy="3034434"/>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Google Shape;142;p24">
            <a:extLst>
              <a:ext uri="{FF2B5EF4-FFF2-40B4-BE49-F238E27FC236}">
                <a16:creationId xmlns:a16="http://schemas.microsoft.com/office/drawing/2014/main" id="{BC0F0697-B9D2-1E1B-42F9-7E2E08144AD9}"/>
              </a:ext>
            </a:extLst>
          </p:cNvPr>
          <p:cNvSpPr txBox="1"/>
          <p:nvPr/>
        </p:nvSpPr>
        <p:spPr>
          <a:xfrm>
            <a:off x="956684" y="2806174"/>
            <a:ext cx="8520600" cy="2878837"/>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DPU_FOREACH(</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dpu_prepare_xfer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input_size_dpu_8bytes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DPU_ASSERT(</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dpu_push_xfer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dpu_set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DPU_XFER_FROM_DPU,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DPU_MRAM_HEAP_POINTER_NAME,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input_size_dpu_8bytes *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sizeof</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DPU_XFER_DEFAULT));</a:t>
            </a: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42632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Orchestrate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FC0BD054-F0EB-7893-D8DB-1F692EB3D78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14" name="Google Shape;156;p26">
            <a:extLst>
              <a:ext uri="{FF2B5EF4-FFF2-40B4-BE49-F238E27FC236}">
                <a16:creationId xmlns:a16="http://schemas.microsoft.com/office/drawing/2014/main" id="{19613875-D666-E3D5-8BEE-3722B398DE3B}"/>
              </a:ext>
            </a:extLst>
          </p:cNvPr>
          <p:cNvSpPr txBox="1">
            <a:spLocks/>
          </p:cNvSpPr>
          <p:nvPr/>
        </p:nvSpPr>
        <p:spPr>
          <a:xfrm>
            <a:off x="311251" y="2135659"/>
            <a:ext cx="8520600" cy="699914"/>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0" algn="ctr"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Segoe UI" panose="020B0502040204020203" pitchFamily="34" charset="0"/>
            </a:endParaRPr>
          </a:p>
        </p:txBody>
      </p:sp>
      <p:sp>
        <p:nvSpPr>
          <p:cNvPr id="15" name="Rectangle 14">
            <a:extLst>
              <a:ext uri="{FF2B5EF4-FFF2-40B4-BE49-F238E27FC236}">
                <a16:creationId xmlns:a16="http://schemas.microsoft.com/office/drawing/2014/main" id="{427D3BDB-7AFB-6B6B-9EF1-F3F5C0541AFF}"/>
              </a:ext>
            </a:extLst>
          </p:cNvPr>
          <p:cNvSpPr/>
          <p:nvPr/>
        </p:nvSpPr>
        <p:spPr>
          <a:xfrm>
            <a:off x="956681" y="2900853"/>
            <a:ext cx="7237604" cy="3034434"/>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 name="Google Shape;158;p26">
            <a:extLst>
              <a:ext uri="{FF2B5EF4-FFF2-40B4-BE49-F238E27FC236}">
                <a16:creationId xmlns:a16="http://schemas.microsoft.com/office/drawing/2014/main" id="{4666E370-FE0A-FED1-A105-E9440E07C542}"/>
              </a:ext>
            </a:extLst>
          </p:cNvPr>
          <p:cNvSpPr txBox="1"/>
          <p:nvPr/>
        </p:nvSpPr>
        <p:spPr>
          <a:xfrm>
            <a:off x="967508" y="2827924"/>
            <a:ext cx="8520600" cy="2901676"/>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barrier_wait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(&amp;</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my_barrier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DPU_INPUT_ARGUMENTS.size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input_size_dpu_bytes_transfer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DPU_INPUT_ARGUMENTS.transfer_size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base_tasklet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tasklet_id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&lt;&lt; BLOCK_SIZE_LOG2;</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)DPU_MRAM_HEAP_POINTER;</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)(DPU_MRAM_HEAP_POINTER</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input_size_dpu_bytes_transfer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(T *)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mem_alloc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(T *)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mem_alloc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2251811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AD7AFE-BE6C-546F-49E5-72D8B8C61320}"/>
              </a:ext>
            </a:extLst>
          </p:cNvPr>
          <p:cNvSpPr/>
          <p:nvPr/>
        </p:nvSpPr>
        <p:spPr>
          <a:xfrm>
            <a:off x="948372" y="2477192"/>
            <a:ext cx="7237604" cy="3890356"/>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66;p27">
            <a:extLst>
              <a:ext uri="{FF2B5EF4-FFF2-40B4-BE49-F238E27FC236}">
                <a16:creationId xmlns:a16="http://schemas.microsoft.com/office/drawing/2014/main" id="{8D3901AA-BA0E-910D-1016-A0D4F67D64C4}"/>
              </a:ext>
            </a:extLst>
          </p:cNvPr>
          <p:cNvSpPr txBox="1"/>
          <p:nvPr/>
        </p:nvSpPr>
        <p:spPr>
          <a:xfrm>
            <a:off x="959870" y="2398832"/>
            <a:ext cx="8520600" cy="3723245"/>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base_tasklet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 * NR_TASKLETS){</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uint32_t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 &gt;= </a:t>
            </a:r>
            <a:b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b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input_size_dpu_bytes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BLOCK_SIZE;</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mram_read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mram_read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F51B5"/>
                </a:solidFill>
                <a:effectLst/>
                <a:uLnTx/>
                <a:uFillTx/>
                <a:latin typeface="Roboto Mono"/>
                <a:ea typeface="Roboto Mono"/>
                <a:cs typeface="Roboto Mono"/>
                <a:sym typeface="Roboto Mono"/>
              </a:rPr>
              <a:t>const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&gt;&gt; DIV);</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mram_write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cache_B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(__</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mram_ptr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mram_base_addr_B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byte_index</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l_size_bytes</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000000">
                    <a:lumMod val="50000"/>
                    <a:lumOff val="50000"/>
                  </a:srgbClr>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000000">
                  <a:lumMod val="50000"/>
                  <a:lumOff val="50000"/>
                </a:srgbClr>
              </a:solidFill>
              <a:effectLst/>
              <a:uLnTx/>
              <a:uFillTx/>
              <a:latin typeface="Roboto Mono"/>
              <a:ea typeface="Roboto Mono"/>
              <a:cs typeface="Roboto Mono"/>
              <a:sym typeface="Roboto Mono"/>
            </a:endParaRPr>
          </a:p>
        </p:txBody>
      </p:sp>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500" b="1" spc="-110" baseline="0" dirty="0">
                          <a:solidFill>
                            <a:schemeClr val="bg2"/>
                          </a:solidFill>
                          <a:latin typeface="Avenir Next" panose="020B0503020202020204" pitchFamily="34" charset="0"/>
                        </a:rPr>
                        <a:t>Just write </a:t>
                      </a:r>
                      <a:br>
                        <a:rPr lang="en-US" sz="1500" b="1" spc="-110" baseline="0" dirty="0">
                          <a:solidFill>
                            <a:schemeClr val="bg2"/>
                          </a:solidFill>
                          <a:latin typeface="Avenir Next" panose="020B0503020202020204" pitchFamily="34" charset="0"/>
                        </a:rPr>
                      </a:br>
                      <a:r>
                        <a:rPr lang="en-US" sz="1500" b="1" spc="-110" baseline="0" dirty="0">
                          <a:solidFill>
                            <a:schemeClr val="bg2"/>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48A75B91-A4E1-9F0F-2BB9-F1AF600158FA}"/>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Tree>
    <p:extLst>
      <p:ext uri="{BB962C8B-B14F-4D97-AF65-F5344CB8AC3E}">
        <p14:creationId xmlns:p14="http://schemas.microsoft.com/office/powerpoint/2010/main" val="202349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Vector Addition Example</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74091"/>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3"/>
                          </a:solidFill>
                          <a:latin typeface="Avenir Next" panose="020B0503020202020204" pitchFamily="34" charset="0"/>
                        </a:rPr>
                        <a:t>Just write </a:t>
                      </a:r>
                      <a:br>
                        <a:rPr lang="en-US" sz="1500" b="1" spc="-110" baseline="0" dirty="0">
                          <a:solidFill>
                            <a:schemeClr val="accent3"/>
                          </a:solidFill>
                          <a:latin typeface="Avenir Next" panose="020B0503020202020204" pitchFamily="34" charset="0"/>
                        </a:rPr>
                      </a:br>
                      <a:r>
                        <a:rPr lang="en-US" sz="1500" b="1" spc="-110" baseline="0" dirty="0">
                          <a:solidFill>
                            <a:schemeClr val="accent3"/>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466396D-46F9-E5C4-471F-8EAF3266A08E}"/>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3" name="Rectangle 2">
            <a:extLst>
              <a:ext uri="{FF2B5EF4-FFF2-40B4-BE49-F238E27FC236}">
                <a16:creationId xmlns:a16="http://schemas.microsoft.com/office/drawing/2014/main" id="{BABEDF45-B06F-02A3-72B9-241C22981419}"/>
              </a:ext>
            </a:extLst>
          </p:cNvPr>
          <p:cNvSpPr/>
          <p:nvPr/>
        </p:nvSpPr>
        <p:spPr>
          <a:xfrm>
            <a:off x="7813966" y="1058173"/>
            <a:ext cx="1330034"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Goal:</a:t>
            </a:r>
          </a:p>
        </p:txBody>
      </p:sp>
      <p:sp>
        <p:nvSpPr>
          <p:cNvPr id="12" name="Rectangle 11">
            <a:extLst>
              <a:ext uri="{FF2B5EF4-FFF2-40B4-BE49-F238E27FC236}">
                <a16:creationId xmlns:a16="http://schemas.microsoft.com/office/drawing/2014/main" id="{80F0651B-F0B9-F979-931B-AF1FC8198758}"/>
              </a:ext>
            </a:extLst>
          </p:cNvPr>
          <p:cNvSpPr/>
          <p:nvPr/>
        </p:nvSpPr>
        <p:spPr>
          <a:xfrm>
            <a:off x="956681" y="3599123"/>
            <a:ext cx="7237604" cy="164620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50;p25">
            <a:extLst>
              <a:ext uri="{FF2B5EF4-FFF2-40B4-BE49-F238E27FC236}">
                <a16:creationId xmlns:a16="http://schemas.microsoft.com/office/drawing/2014/main" id="{34D2EBD3-4BA7-E0A3-BF13-EEF1A195E0E8}"/>
              </a:ext>
            </a:extLst>
          </p:cNvPr>
          <p:cNvSpPr txBox="1"/>
          <p:nvPr/>
        </p:nvSpPr>
        <p:spPr>
          <a:xfrm>
            <a:off x="968402" y="3549244"/>
            <a:ext cx="8520600" cy="1646209"/>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static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Tree>
    <p:extLst>
      <p:ext uri="{BB962C8B-B14F-4D97-AF65-F5344CB8AC3E}">
        <p14:creationId xmlns:p14="http://schemas.microsoft.com/office/powerpoint/2010/main" val="312570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Summary </a:t>
            </a:r>
          </a:p>
        </p:txBody>
      </p:sp>
      <p:graphicFrame>
        <p:nvGraphicFramePr>
          <p:cNvPr id="8" name="Table 7">
            <a:extLst>
              <a:ext uri="{FF2B5EF4-FFF2-40B4-BE49-F238E27FC236}">
                <a16:creationId xmlns:a16="http://schemas.microsoft.com/office/drawing/2014/main" id="{85DE9115-60E5-D977-34DA-D2F923C683CA}"/>
              </a:ext>
            </a:extLst>
          </p:cNvPr>
          <p:cNvGraphicFramePr>
            <a:graphicFrameLocks noGrp="1"/>
          </p:cNvGraphicFramePr>
          <p:nvPr/>
        </p:nvGraphicFramePr>
        <p:xfrm>
          <a:off x="0" y="1612668"/>
          <a:ext cx="9144000" cy="717204"/>
        </p:xfrm>
        <a:graphic>
          <a:graphicData uri="http://schemas.openxmlformats.org/drawingml/2006/table">
            <a:tbl>
              <a:tblPr firstRow="1" bandRow="1">
                <a:tableStyleId>{5940675A-B579-460E-94D1-54222C63F5DA}</a:tableStyleId>
              </a:tblPr>
              <a:tblGrid>
                <a:gridCol w="724533">
                  <a:extLst>
                    <a:ext uri="{9D8B030D-6E8A-4147-A177-3AD203B41FA5}">
                      <a16:colId xmlns:a16="http://schemas.microsoft.com/office/drawing/2014/main" val="3149746057"/>
                    </a:ext>
                  </a:extLst>
                </a:gridCol>
                <a:gridCol w="1204607">
                  <a:extLst>
                    <a:ext uri="{9D8B030D-6E8A-4147-A177-3AD203B41FA5}">
                      <a16:colId xmlns:a16="http://schemas.microsoft.com/office/drawing/2014/main" val="1701936610"/>
                    </a:ext>
                  </a:extLst>
                </a:gridCol>
                <a:gridCol w="1204607">
                  <a:extLst>
                    <a:ext uri="{9D8B030D-6E8A-4147-A177-3AD203B41FA5}">
                      <a16:colId xmlns:a16="http://schemas.microsoft.com/office/drawing/2014/main" val="640121595"/>
                    </a:ext>
                  </a:extLst>
                </a:gridCol>
                <a:gridCol w="1322621">
                  <a:extLst>
                    <a:ext uri="{9D8B030D-6E8A-4147-A177-3AD203B41FA5}">
                      <a16:colId xmlns:a16="http://schemas.microsoft.com/office/drawing/2014/main" val="1292462561"/>
                    </a:ext>
                  </a:extLst>
                </a:gridCol>
                <a:gridCol w="877394">
                  <a:extLst>
                    <a:ext uri="{9D8B030D-6E8A-4147-A177-3AD203B41FA5}">
                      <a16:colId xmlns:a16="http://schemas.microsoft.com/office/drawing/2014/main" val="2218273425"/>
                    </a:ext>
                  </a:extLst>
                </a:gridCol>
                <a:gridCol w="1174924">
                  <a:extLst>
                    <a:ext uri="{9D8B030D-6E8A-4147-A177-3AD203B41FA5}">
                      <a16:colId xmlns:a16="http://schemas.microsoft.com/office/drawing/2014/main" val="3468830912"/>
                    </a:ext>
                  </a:extLst>
                </a:gridCol>
                <a:gridCol w="1322621">
                  <a:extLst>
                    <a:ext uri="{9D8B030D-6E8A-4147-A177-3AD203B41FA5}">
                      <a16:colId xmlns:a16="http://schemas.microsoft.com/office/drawing/2014/main" val="1276386708"/>
                    </a:ext>
                  </a:extLst>
                </a:gridCol>
                <a:gridCol w="1312693">
                  <a:extLst>
                    <a:ext uri="{9D8B030D-6E8A-4147-A177-3AD203B41FA5}">
                      <a16:colId xmlns:a16="http://schemas.microsoft.com/office/drawing/2014/main" val="1914135032"/>
                    </a:ext>
                  </a:extLst>
                </a:gridCol>
              </a:tblGrid>
              <a:tr h="717204">
                <a:tc>
                  <a:txBody>
                    <a:bodyPr/>
                    <a:lstStyle/>
                    <a:p>
                      <a:pPr algn="ctr"/>
                      <a:r>
                        <a:rPr lang="en-US" sz="1500" b="1" spc="-110" baseline="0" dirty="0">
                          <a:solidFill>
                            <a:schemeClr val="accent5"/>
                          </a:solidFill>
                          <a:latin typeface="Avenir Next" panose="020B0503020202020204" pitchFamily="34" charset="0"/>
                        </a:rPr>
                        <a:t>Align </a:t>
                      </a:r>
                    </a:p>
                    <a:p>
                      <a:pPr algn="ctr"/>
                      <a:r>
                        <a:rPr lang="en-US" sz="1500" b="1" spc="-110" baseline="0" dirty="0">
                          <a:solidFill>
                            <a:schemeClr val="accent5"/>
                          </a:solidFill>
                          <a:latin typeface="Avenir Next" panose="020B0503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Distribute</a:t>
                      </a:r>
                    </a:p>
                    <a:p>
                      <a:pPr algn="ctr"/>
                      <a:r>
                        <a:rPr lang="en-US" sz="1500" b="1" spc="-110" baseline="0" dirty="0">
                          <a:solidFill>
                            <a:schemeClr val="accent5"/>
                          </a:solidFill>
                          <a:latin typeface="Avenir Next" panose="020B0503020202020204" pitchFamily="34" charset="0"/>
                        </a:rPr>
                        <a:t>parameters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Launch</a:t>
                      </a:r>
                    </a:p>
                    <a:p>
                      <a:pPr algn="ct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Collect </a:t>
                      </a:r>
                    </a:p>
                    <a:p>
                      <a:pPr algn="ctr"/>
                      <a:r>
                        <a:rPr lang="en-US" sz="1500" b="1" spc="-110" baseline="0" dirty="0">
                          <a:solidFill>
                            <a:schemeClr val="accent5"/>
                          </a:solidFill>
                          <a:latin typeface="Avenir Next" panose="020B0503020202020204" pitchFamily="34" charset="0"/>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Manage</a:t>
                      </a:r>
                    </a:p>
                    <a:p>
                      <a:pPr algn="ctr"/>
                      <a:r>
                        <a:rPr lang="en-US" sz="1500" b="1" spc="-110" baseline="0" dirty="0">
                          <a:solidFill>
                            <a:schemeClr val="accent5"/>
                          </a:solidFill>
                          <a:latin typeface="Avenir Next" panose="020B0503020202020204" pitchFamily="34" charset="0"/>
                        </a:rPr>
                        <a:t>scratchpad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5"/>
                          </a:solidFill>
                          <a:latin typeface="Avenir Next" panose="020B0503020202020204" pitchFamily="34" charset="0"/>
                        </a:rPr>
                        <a:t>Orchestrate </a:t>
                      </a:r>
                      <a:br>
                        <a:rPr lang="en-US" sz="1500" b="1" spc="-110" baseline="0" dirty="0">
                          <a:solidFill>
                            <a:schemeClr val="accent5"/>
                          </a:solidFill>
                          <a:latin typeface="Avenir Next" panose="020B0503020202020204" pitchFamily="34" charset="0"/>
                        </a:rPr>
                      </a:br>
                      <a:r>
                        <a:rPr lang="en-US" sz="1500" b="1" spc="-110" baseline="0" dirty="0">
                          <a:solidFill>
                            <a:schemeClr val="accent5"/>
                          </a:solidFill>
                          <a:latin typeface="Avenir Next" panose="020B0503020202020204" pitchFamily="34" charset="0"/>
                        </a:rPr>
                        <a:t>computation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500" b="1" spc="-110" baseline="0" dirty="0">
                          <a:solidFill>
                            <a:schemeClr val="accent3"/>
                          </a:solidFill>
                          <a:latin typeface="Avenir Next" panose="020B0503020202020204" pitchFamily="34" charset="0"/>
                        </a:rPr>
                        <a:t>Just write </a:t>
                      </a:r>
                      <a:br>
                        <a:rPr lang="en-US" sz="1500" b="1" spc="-110" baseline="0" dirty="0">
                          <a:solidFill>
                            <a:schemeClr val="accent3"/>
                          </a:solidFill>
                          <a:latin typeface="Avenir Next" panose="020B0503020202020204" pitchFamily="34" charset="0"/>
                        </a:rPr>
                      </a:br>
                      <a:r>
                        <a:rPr lang="en-US" sz="1500" b="1" spc="-110" baseline="0" dirty="0">
                          <a:solidFill>
                            <a:schemeClr val="accent3"/>
                          </a:solidFill>
                          <a:latin typeface="Avenir Next" panose="020B0503020202020204" pitchFamily="34" charset="0"/>
                        </a:rPr>
                        <a:t>my kernel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628780219"/>
                  </a:ext>
                </a:extLst>
              </a:tr>
            </a:tbl>
          </a:graphicData>
        </a:graphic>
      </p:graphicFrame>
      <p:sp>
        <p:nvSpPr>
          <p:cNvPr id="2" name="Rectangle 1">
            <a:extLst>
              <a:ext uri="{FF2B5EF4-FFF2-40B4-BE49-F238E27FC236}">
                <a16:creationId xmlns:a16="http://schemas.microsoft.com/office/drawing/2014/main" id="{5466396D-46F9-E5C4-471F-8EAF3266A08E}"/>
              </a:ext>
            </a:extLst>
          </p:cNvPr>
          <p:cNvSpPr/>
          <p:nvPr/>
        </p:nvSpPr>
        <p:spPr>
          <a:xfrm>
            <a:off x="0" y="1058174"/>
            <a:ext cx="7813965"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Programmer’s Tasks:</a:t>
            </a:r>
          </a:p>
        </p:txBody>
      </p:sp>
      <p:sp>
        <p:nvSpPr>
          <p:cNvPr id="3" name="Rectangle 2">
            <a:extLst>
              <a:ext uri="{FF2B5EF4-FFF2-40B4-BE49-F238E27FC236}">
                <a16:creationId xmlns:a16="http://schemas.microsoft.com/office/drawing/2014/main" id="{BABEDF45-B06F-02A3-72B9-241C22981419}"/>
              </a:ext>
            </a:extLst>
          </p:cNvPr>
          <p:cNvSpPr/>
          <p:nvPr/>
        </p:nvSpPr>
        <p:spPr>
          <a:xfrm>
            <a:off x="7813966" y="1058173"/>
            <a:ext cx="1330034" cy="7172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Goal:</a:t>
            </a:r>
          </a:p>
        </p:txBody>
      </p:sp>
      <p:sp>
        <p:nvSpPr>
          <p:cNvPr id="12" name="Rectangle 11">
            <a:extLst>
              <a:ext uri="{FF2B5EF4-FFF2-40B4-BE49-F238E27FC236}">
                <a16:creationId xmlns:a16="http://schemas.microsoft.com/office/drawing/2014/main" id="{80F0651B-F0B9-F979-931B-AF1FC8198758}"/>
              </a:ext>
            </a:extLst>
          </p:cNvPr>
          <p:cNvSpPr/>
          <p:nvPr/>
        </p:nvSpPr>
        <p:spPr>
          <a:xfrm>
            <a:off x="956681" y="3599123"/>
            <a:ext cx="7237604" cy="1646209"/>
          </a:xfrm>
          <a:prstGeom prst="rect">
            <a:avLst/>
          </a:prstGeom>
          <a:solidFill>
            <a:schemeClr val="bg1">
              <a:lumMod val="95000"/>
            </a:schemeClr>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Google Shape;150;p25">
            <a:extLst>
              <a:ext uri="{FF2B5EF4-FFF2-40B4-BE49-F238E27FC236}">
                <a16:creationId xmlns:a16="http://schemas.microsoft.com/office/drawing/2014/main" id="{34D2EBD3-4BA7-E0A3-BF13-EEF1A195E0E8}"/>
              </a:ext>
            </a:extLst>
          </p:cNvPr>
          <p:cNvSpPr txBox="1"/>
          <p:nvPr/>
        </p:nvSpPr>
        <p:spPr>
          <a:xfrm>
            <a:off x="968402" y="3549244"/>
            <a:ext cx="8520600" cy="1646209"/>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static</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void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1" i="0" u="none" strike="noStrike" kern="1200" cap="none" spc="0" normalizeH="0" baseline="0" noProof="0" dirty="0" err="1">
                <a:ln>
                  <a:noFill/>
                </a:ln>
                <a:solidFill>
                  <a:srgbClr val="FF0000"/>
                </a:solidFill>
                <a:effectLst/>
                <a:uLnTx/>
                <a:uFillTx/>
                <a:latin typeface="Roboto Mono"/>
                <a:ea typeface="Roboto Mono"/>
                <a:cs typeface="Roboto Mono"/>
                <a:sym typeface="Roboto Mono"/>
              </a:rPr>
              <a:t>vector_addition</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for</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unsigned</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rPr>
              <a:t>int</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a:ln>
                  <a:noFill/>
                </a:ln>
                <a:solidFill>
                  <a:srgbClr val="C53929"/>
                </a:solidFill>
                <a:effectLst/>
                <a:uLnTx/>
                <a:uFillTx/>
                <a:latin typeface="Roboto Mono"/>
                <a:ea typeface="Roboto Mono"/>
                <a:cs typeface="Roboto Mono"/>
                <a:sym typeface="Roboto Mono"/>
              </a:rPr>
              <a:t>0</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&lt;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l_size</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bufferB</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 </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bufferA</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r>
              <a:rPr kumimoji="0" lang="en-GB" sz="1300" b="0" i="0" u="none" strike="noStrike" kern="1200" cap="none" spc="0" normalizeH="0" baseline="0" noProof="0" dirty="0" err="1">
                <a:ln>
                  <a:noFill/>
                </a:ln>
                <a:solidFill>
                  <a:srgbClr val="37474F"/>
                </a:solidFill>
                <a:effectLst/>
                <a:uLnTx/>
                <a:uFillTx/>
                <a:latin typeface="Roboto Mono"/>
                <a:ea typeface="Roboto Mono"/>
                <a:cs typeface="Roboto Mono"/>
                <a:sym typeface="Roboto Mono"/>
              </a:rPr>
              <a:t>i</a:t>
            </a: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    }</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
                <a:srgbClr val="000000"/>
              </a:buClr>
              <a:buSzPts val="1100"/>
              <a:buFont typeface="Arial"/>
              <a:buNone/>
              <a:tabLst/>
              <a:defRPr/>
            </a:pPr>
            <a:r>
              <a:rPr kumimoji="0" lang="en-GB"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rPr>
              <a:t>}</a:t>
            </a:r>
            <a:endParaRPr kumimoji="0" sz="1300" b="0" i="0" u="none" strike="noStrike" kern="1200" cap="none" spc="0" normalizeH="0" baseline="0" noProof="0" dirty="0">
              <a:ln>
                <a:noFill/>
              </a:ln>
              <a:solidFill>
                <a:srgbClr val="37474F"/>
              </a:solidFill>
              <a:effectLst/>
              <a:uLnTx/>
              <a:uFillTx/>
              <a:latin typeface="Roboto Mono"/>
              <a:ea typeface="Roboto Mono"/>
              <a:cs typeface="Roboto Mono"/>
              <a:sym typeface="Roboto Mono"/>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3F51B5"/>
              </a:solidFill>
              <a:effectLst/>
              <a:uLnTx/>
              <a:uFillTx/>
              <a:latin typeface="Roboto Mono"/>
              <a:ea typeface="Roboto Mono"/>
              <a:cs typeface="Roboto Mono"/>
              <a:sym typeface="Roboto Mono"/>
            </a:endParaRPr>
          </a:p>
        </p:txBody>
      </p:sp>
      <p:sp>
        <p:nvSpPr>
          <p:cNvPr id="4" name="Rectangle 3">
            <a:extLst>
              <a:ext uri="{FF2B5EF4-FFF2-40B4-BE49-F238E27FC236}">
                <a16:creationId xmlns:a16="http://schemas.microsoft.com/office/drawing/2014/main" id="{0FC77280-CFFE-A234-825D-9C4D0CD0CD14}"/>
              </a:ext>
            </a:extLst>
          </p:cNvPr>
          <p:cNvSpPr/>
          <p:nvPr/>
        </p:nvSpPr>
        <p:spPr>
          <a:xfrm>
            <a:off x="0" y="1138844"/>
            <a:ext cx="9144000" cy="5203767"/>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5" name="Group 4">
            <a:extLst>
              <a:ext uri="{FF2B5EF4-FFF2-40B4-BE49-F238E27FC236}">
                <a16:creationId xmlns:a16="http://schemas.microsoft.com/office/drawing/2014/main" id="{2FAA5020-471E-820F-33DB-62D4554D1E84}"/>
              </a:ext>
            </a:extLst>
          </p:cNvPr>
          <p:cNvGrpSpPr/>
          <p:nvPr/>
        </p:nvGrpSpPr>
        <p:grpSpPr>
          <a:xfrm>
            <a:off x="371660" y="2369126"/>
            <a:ext cx="8400681" cy="2119749"/>
            <a:chOff x="371659" y="2946718"/>
            <a:chExt cx="8400681" cy="1171032"/>
          </a:xfrm>
        </p:grpSpPr>
        <p:sp>
          <p:nvSpPr>
            <p:cNvPr id="6" name="Rounded Rectangle 5">
              <a:extLst>
                <a:ext uri="{FF2B5EF4-FFF2-40B4-BE49-F238E27FC236}">
                  <a16:creationId xmlns:a16="http://schemas.microsoft.com/office/drawing/2014/main" id="{D69499D7-C6A1-8D14-6A0B-4C32858F363C}"/>
                </a:ext>
              </a:extLst>
            </p:cNvPr>
            <p:cNvSpPr/>
            <p:nvPr/>
          </p:nvSpPr>
          <p:spPr>
            <a:xfrm>
              <a:off x="371659" y="2946719"/>
              <a:ext cx="8400681" cy="1171031"/>
            </a:xfrm>
            <a:prstGeom prst="roundRect">
              <a:avLst>
                <a:gd name="adj" fmla="val 9020"/>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Programming the UPMEM system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leads to </a:t>
              </a: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non-trivial effort </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requires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knowledge</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of the underlying hardware and </a:t>
              </a:r>
              <a:b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E06161"/>
                  </a:solidFill>
                  <a:effectLst/>
                  <a:uLnTx/>
                  <a:uFillTx/>
                  <a:latin typeface="Avenir Next" panose="020B0503020202020204" pitchFamily="34" charset="0"/>
                  <a:ea typeface="+mn-ea"/>
                  <a:cs typeface="+mn-cs"/>
                </a:rPr>
                <a:t>manual</a:t>
              </a:r>
              <a:r>
                <a:rPr kumimoji="0" lang="en-US" sz="24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fine-grained data movement handling</a:t>
              </a:r>
              <a:r>
                <a:rPr kumimoji="0" lang="en-US" sz="26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 </a:t>
              </a:r>
            </a:p>
          </p:txBody>
        </p:sp>
        <p:sp>
          <p:nvSpPr>
            <p:cNvPr id="9" name="TextBox 8">
              <a:extLst>
                <a:ext uri="{FF2B5EF4-FFF2-40B4-BE49-F238E27FC236}">
                  <a16:creationId xmlns:a16="http://schemas.microsoft.com/office/drawing/2014/main" id="{0003B0BD-CCA6-80E1-5096-B3DB66903942}"/>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Problem</a:t>
              </a:r>
            </a:p>
          </p:txBody>
        </p:sp>
      </p:grpSp>
    </p:spTree>
    <p:extLst>
      <p:ext uri="{BB962C8B-B14F-4D97-AF65-F5344CB8AC3E}">
        <p14:creationId xmlns:p14="http://schemas.microsoft.com/office/powerpoint/2010/main" val="171474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6D87-696D-EBE3-B3FB-6E893454A93F}"/>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E7E9F7F1-2CCF-BFF6-A24D-8078A7448CD3}"/>
              </a:ext>
            </a:extLst>
          </p:cNvPr>
          <p:cNvSpPr>
            <a:spLocks noGrp="1"/>
          </p:cNvSpPr>
          <p:nvPr>
            <p:ph idx="1"/>
          </p:nvPr>
        </p:nvSpPr>
        <p:spPr>
          <a:xfrm>
            <a:off x="228600" y="1052736"/>
            <a:ext cx="8610600" cy="5123656"/>
          </a:xfrm>
        </p:spPr>
        <p:txBody>
          <a:bodyPr/>
          <a:lstStyle/>
          <a:p>
            <a:r>
              <a:rPr lang="en-US" b="0" i="0" dirty="0">
                <a:effectLst/>
                <a:latin typeface="Tahoma" panose="020B0604030504040204" pitchFamily="34" charset="0"/>
                <a:ea typeface="Tahoma" panose="020B0604030504040204" pitchFamily="34" charset="0"/>
                <a:cs typeface="Tahoma" panose="020B0604030504040204" pitchFamily="34" charset="0"/>
              </a:rPr>
              <a:t>Processing-Near-Memory Systems: Developments from </a:t>
            </a:r>
            <a:br>
              <a:rPr lang="en-US" b="0" i="0" dirty="0">
                <a:effectLst/>
                <a:latin typeface="Tahoma" panose="020B0604030504040204" pitchFamily="34" charset="0"/>
                <a:ea typeface="Tahoma" panose="020B0604030504040204" pitchFamily="34" charset="0"/>
                <a:cs typeface="Tahoma" panose="020B0604030504040204" pitchFamily="34" charset="0"/>
              </a:rPr>
            </a:br>
            <a:r>
              <a:rPr lang="en-US" b="0" i="0" dirty="0">
                <a:effectLst/>
                <a:latin typeface="Tahoma" panose="020B0604030504040204" pitchFamily="34" charset="0"/>
                <a:ea typeface="Tahoma" panose="020B0604030504040204" pitchFamily="34" charset="0"/>
                <a:cs typeface="Tahoma" panose="020B0604030504040204" pitchFamily="34" charset="0"/>
              </a:rPr>
              <a:t>Academia &amp; Industry</a:t>
            </a:r>
            <a:br>
              <a:rPr lang="en-US" sz="1200" b="0" i="0" dirty="0">
                <a:effectLst/>
                <a:latin typeface="Tahoma" panose="020B0604030504040204" pitchFamily="34" charset="0"/>
                <a:ea typeface="Tahoma" panose="020B0604030504040204" pitchFamily="34" charset="0"/>
                <a:cs typeface="Tahoma" panose="020B0604030504040204" pitchFamily="34" charset="0"/>
              </a:rPr>
            </a:br>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Programming Processing-Near-Memory Systems</a:t>
            </a:r>
            <a:b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Coffee Break</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Processing-Using-Memory Systems for Bulk Bitwise Operations</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Ataberk</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Olgun</a:t>
            </a:r>
            <a:r>
              <a:rPr lang="en-US" b="1"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Infrastructure for Processing-Using-Memory Research</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Invited Talk by Prof. John Kim: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Is it Memory-Centric or Communication-Centric?</a:t>
            </a:r>
          </a:p>
        </p:txBody>
      </p:sp>
      <p:sp>
        <p:nvSpPr>
          <p:cNvPr id="4" name="Slide Number Placeholder 3">
            <a:extLst>
              <a:ext uri="{FF2B5EF4-FFF2-40B4-BE49-F238E27FC236}">
                <a16:creationId xmlns:a16="http://schemas.microsoft.com/office/drawing/2014/main" id="{1718CF5E-3525-5BE8-7EE2-34D14BBC1C1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altLang="en-US" sz="1600" b="0" i="0" u="none" strike="noStrike" kern="1200" cap="none" spc="0" normalizeH="0" baseline="0" noProof="0" dirty="0">
                <a:ln>
                  <a:noFill/>
                </a:ln>
                <a:solidFill>
                  <a:srgbClr val="000000"/>
                </a:solidFill>
                <a:effectLst/>
                <a:uLnTx/>
                <a:uFillTx/>
                <a:latin typeface="Garamond" charset="0"/>
                <a:ea typeface="ＭＳ Ｐゴシック" charset="-128"/>
                <a:cs typeface="+mn-cs"/>
              </a:rPr>
            </a:b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600" b="0" i="0" u="none" strike="noStrike" kern="1200" cap="none" spc="0" normalizeH="0" baseline="0" noProof="0" dirty="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23316143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1BA5-AC61-865D-2904-B285E38A606B}"/>
              </a:ext>
            </a:extLst>
          </p:cNvPr>
          <p:cNvSpPr>
            <a:spLocks noGrp="1"/>
          </p:cNvSpPr>
          <p:nvPr>
            <p:ph type="title"/>
          </p:nvPr>
        </p:nvSpPr>
        <p:spPr/>
        <p:txBody>
          <a:bodyPr>
            <a:normAutofit fontScale="90000"/>
          </a:bodyPr>
          <a:lstStyle/>
          <a:p>
            <a:r>
              <a:rPr lang="en-US" dirty="0"/>
              <a:t>Our Goal</a:t>
            </a:r>
          </a:p>
        </p:txBody>
      </p:sp>
      <p:grpSp>
        <p:nvGrpSpPr>
          <p:cNvPr id="4" name="Group 3">
            <a:extLst>
              <a:ext uri="{FF2B5EF4-FFF2-40B4-BE49-F238E27FC236}">
                <a16:creationId xmlns:a16="http://schemas.microsoft.com/office/drawing/2014/main" id="{5FC49494-6F01-2028-0FAA-7F3FCEE244A0}"/>
              </a:ext>
            </a:extLst>
          </p:cNvPr>
          <p:cNvGrpSpPr/>
          <p:nvPr/>
        </p:nvGrpSpPr>
        <p:grpSpPr>
          <a:xfrm>
            <a:off x="371660" y="2173777"/>
            <a:ext cx="8400681" cy="2510446"/>
            <a:chOff x="371659" y="2946718"/>
            <a:chExt cx="8400681" cy="1171032"/>
          </a:xfrm>
        </p:grpSpPr>
        <p:sp>
          <p:nvSpPr>
            <p:cNvPr id="5" name="Rounded Rectangle 4">
              <a:extLst>
                <a:ext uri="{FF2B5EF4-FFF2-40B4-BE49-F238E27FC236}">
                  <a16:creationId xmlns:a16="http://schemas.microsoft.com/office/drawing/2014/main" id="{0D75B343-D5F6-9AA4-3329-68C0BAF1536D}"/>
                </a:ext>
              </a:extLst>
            </p:cNvPr>
            <p:cNvSpPr/>
            <p:nvPr/>
          </p:nvSpPr>
          <p:spPr>
            <a:xfrm>
              <a:off x="371659" y="2946718"/>
              <a:ext cx="8400681" cy="1171031"/>
            </a:xfrm>
            <a:prstGeom prst="roundRect">
              <a:avLst>
                <a:gd name="adj" fmla="val 9020"/>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To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ease programmability for the UPMEM system</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allowing a programmer to write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efficient PIM-friendly code </a:t>
              </a:r>
            </a:p>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without the need to </a:t>
              </a:r>
              <a:b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400" b="1" i="1"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explicitly manage hardware resources</a:t>
              </a:r>
            </a:p>
          </p:txBody>
        </p:sp>
        <p:sp>
          <p:nvSpPr>
            <p:cNvPr id="6" name="TextBox 5">
              <a:extLst>
                <a:ext uri="{FF2B5EF4-FFF2-40B4-BE49-F238E27FC236}">
                  <a16:creationId xmlns:a16="http://schemas.microsoft.com/office/drawing/2014/main" id="{7306F3A3-2E7F-0869-AC92-4E65E47CB703}"/>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Goal</a:t>
              </a:r>
            </a:p>
          </p:txBody>
        </p:sp>
      </p:grpSp>
    </p:spTree>
    <p:extLst>
      <p:ext uri="{BB962C8B-B14F-4D97-AF65-F5344CB8AC3E}">
        <p14:creationId xmlns:p14="http://schemas.microsoft.com/office/powerpoint/2010/main" val="343630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D4C4-E51C-2593-1041-1AA6DDBC57E0}"/>
              </a:ext>
            </a:extLst>
          </p:cNvPr>
          <p:cNvSpPr>
            <a:spLocks noGrp="1"/>
          </p:cNvSpPr>
          <p:nvPr>
            <p:ph type="title"/>
          </p:nvPr>
        </p:nvSpPr>
        <p:spPr/>
        <p:txBody>
          <a:bodyPr>
            <a:normAutofit fontScale="90000"/>
          </a:bodyPr>
          <a:lstStyle/>
          <a:p>
            <a:r>
              <a:rPr lang="en-US" dirty="0"/>
              <a:t>Outline </a:t>
            </a:r>
          </a:p>
        </p:txBody>
      </p:sp>
      <p:grpSp>
        <p:nvGrpSpPr>
          <p:cNvPr id="7" name="Group 6">
            <a:extLst>
              <a:ext uri="{FF2B5EF4-FFF2-40B4-BE49-F238E27FC236}">
                <a16:creationId xmlns:a16="http://schemas.microsoft.com/office/drawing/2014/main" id="{90DEBC6E-A1A4-2ED9-9987-A9C2126CD204}"/>
              </a:ext>
            </a:extLst>
          </p:cNvPr>
          <p:cNvGrpSpPr/>
          <p:nvPr/>
        </p:nvGrpSpPr>
        <p:grpSpPr>
          <a:xfrm>
            <a:off x="175641" y="1885031"/>
            <a:ext cx="8779458" cy="566928"/>
            <a:chOff x="195531" y="1925988"/>
            <a:chExt cx="8779458" cy="839637"/>
          </a:xfrm>
        </p:grpSpPr>
        <p:sp>
          <p:nvSpPr>
            <p:cNvPr id="15" name="Rectangle 14">
              <a:extLst>
                <a:ext uri="{FF2B5EF4-FFF2-40B4-BE49-F238E27FC236}">
                  <a16:creationId xmlns:a16="http://schemas.microsoft.com/office/drawing/2014/main" id="{8FE7D02B-26BD-F1EA-1389-4D4BBA8F7A83}"/>
                </a:ext>
              </a:extLst>
            </p:cNvPr>
            <p:cNvSpPr/>
            <p:nvPr/>
          </p:nvSpPr>
          <p:spPr>
            <a:xfrm>
              <a:off x="195531" y="192598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The Programmability Barrier</a:t>
              </a:r>
            </a:p>
          </p:txBody>
        </p:sp>
        <p:sp>
          <p:nvSpPr>
            <p:cNvPr id="16" name="Rectangle 15">
              <a:extLst>
                <a:ext uri="{FF2B5EF4-FFF2-40B4-BE49-F238E27FC236}">
                  <a16:creationId xmlns:a16="http://schemas.microsoft.com/office/drawing/2014/main" id="{FCE5E462-7381-4422-9FBC-13DA7792B8F6}"/>
                </a:ext>
              </a:extLst>
            </p:cNvPr>
            <p:cNvSpPr/>
            <p:nvPr/>
          </p:nvSpPr>
          <p:spPr>
            <a:xfrm>
              <a:off x="195531" y="192598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2</a:t>
              </a:r>
            </a:p>
          </p:txBody>
        </p:sp>
      </p:grpSp>
      <p:grpSp>
        <p:nvGrpSpPr>
          <p:cNvPr id="6" name="Group 5">
            <a:extLst>
              <a:ext uri="{FF2B5EF4-FFF2-40B4-BE49-F238E27FC236}">
                <a16:creationId xmlns:a16="http://schemas.microsoft.com/office/drawing/2014/main" id="{2090F3A8-B4BB-4C28-A0C4-448464364873}"/>
              </a:ext>
            </a:extLst>
          </p:cNvPr>
          <p:cNvGrpSpPr/>
          <p:nvPr/>
        </p:nvGrpSpPr>
        <p:grpSpPr>
          <a:xfrm>
            <a:off x="175641" y="1184583"/>
            <a:ext cx="8779458" cy="566928"/>
            <a:chOff x="195531" y="738418"/>
            <a:chExt cx="8779458" cy="839637"/>
          </a:xfrm>
        </p:grpSpPr>
        <p:sp>
          <p:nvSpPr>
            <p:cNvPr id="4" name="Rectangle 3">
              <a:extLst>
                <a:ext uri="{FF2B5EF4-FFF2-40B4-BE49-F238E27FC236}">
                  <a16:creationId xmlns:a16="http://schemas.microsoft.com/office/drawing/2014/main" id="{ACADE535-305D-32EE-C861-F5D6A1A6B0C7}"/>
                </a:ext>
              </a:extLst>
            </p:cNvPr>
            <p:cNvSpPr/>
            <p:nvPr/>
          </p:nvSpPr>
          <p:spPr>
            <a:xfrm>
              <a:off x="195531" y="73841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Introduction</a:t>
              </a:r>
            </a:p>
          </p:txBody>
        </p:sp>
        <p:sp>
          <p:nvSpPr>
            <p:cNvPr id="13" name="Rectangle 12">
              <a:extLst>
                <a:ext uri="{FF2B5EF4-FFF2-40B4-BE49-F238E27FC236}">
                  <a16:creationId xmlns:a16="http://schemas.microsoft.com/office/drawing/2014/main" id="{653F3F42-9EF1-19C0-A0AB-DEB2864A7B48}"/>
                </a:ext>
              </a:extLst>
            </p:cNvPr>
            <p:cNvSpPr/>
            <p:nvPr/>
          </p:nvSpPr>
          <p:spPr>
            <a:xfrm>
              <a:off x="195531" y="73841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1</a:t>
              </a:r>
            </a:p>
          </p:txBody>
        </p:sp>
      </p:grpSp>
      <p:grpSp>
        <p:nvGrpSpPr>
          <p:cNvPr id="10" name="Group 9">
            <a:extLst>
              <a:ext uri="{FF2B5EF4-FFF2-40B4-BE49-F238E27FC236}">
                <a16:creationId xmlns:a16="http://schemas.microsoft.com/office/drawing/2014/main" id="{4676102E-EF4D-0639-061E-6A944D5D199B}"/>
              </a:ext>
            </a:extLst>
          </p:cNvPr>
          <p:cNvGrpSpPr/>
          <p:nvPr/>
        </p:nvGrpSpPr>
        <p:grpSpPr>
          <a:xfrm>
            <a:off x="175641" y="5816046"/>
            <a:ext cx="8779458" cy="566928"/>
            <a:chOff x="195531" y="5499623"/>
            <a:chExt cx="8779458" cy="841981"/>
          </a:xfrm>
        </p:grpSpPr>
        <p:sp>
          <p:nvSpPr>
            <p:cNvPr id="21" name="Rectangle 20">
              <a:extLst>
                <a:ext uri="{FF2B5EF4-FFF2-40B4-BE49-F238E27FC236}">
                  <a16:creationId xmlns:a16="http://schemas.microsoft.com/office/drawing/2014/main" id="{9C3003BF-CEE8-A4B9-9FDE-B80D4A9D6207}"/>
                </a:ext>
              </a:extLst>
            </p:cNvPr>
            <p:cNvSpPr/>
            <p:nvPr/>
          </p:nvSpPr>
          <p:spPr>
            <a:xfrm>
              <a:off x="195531" y="5499623"/>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Conclusion</a:t>
              </a:r>
              <a:endParaRPr kumimoji="0" lang="en-US" sz="32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endParaRPr>
            </a:p>
          </p:txBody>
        </p:sp>
        <p:sp>
          <p:nvSpPr>
            <p:cNvPr id="22" name="Rectangle 21">
              <a:extLst>
                <a:ext uri="{FF2B5EF4-FFF2-40B4-BE49-F238E27FC236}">
                  <a16:creationId xmlns:a16="http://schemas.microsoft.com/office/drawing/2014/main" id="{9F085121-370F-9324-C8B4-BF618AD17B8B}"/>
                </a:ext>
              </a:extLst>
            </p:cNvPr>
            <p:cNvSpPr/>
            <p:nvPr/>
          </p:nvSpPr>
          <p:spPr>
            <a:xfrm>
              <a:off x="195531" y="5501967"/>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5</a:t>
              </a:r>
            </a:p>
          </p:txBody>
        </p:sp>
      </p:grpSp>
      <p:grpSp>
        <p:nvGrpSpPr>
          <p:cNvPr id="26" name="Group 25">
            <a:extLst>
              <a:ext uri="{FF2B5EF4-FFF2-40B4-BE49-F238E27FC236}">
                <a16:creationId xmlns:a16="http://schemas.microsoft.com/office/drawing/2014/main" id="{2DD31589-5764-8ECC-D997-18AA85D621E4}"/>
              </a:ext>
            </a:extLst>
          </p:cNvPr>
          <p:cNvGrpSpPr/>
          <p:nvPr/>
        </p:nvGrpSpPr>
        <p:grpSpPr>
          <a:xfrm>
            <a:off x="175641" y="2585479"/>
            <a:ext cx="8779458" cy="1485568"/>
            <a:chOff x="169011" y="2552569"/>
            <a:chExt cx="8779458" cy="1485568"/>
          </a:xfrm>
        </p:grpSpPr>
        <p:grpSp>
          <p:nvGrpSpPr>
            <p:cNvPr id="8" name="Group 7">
              <a:extLst>
                <a:ext uri="{FF2B5EF4-FFF2-40B4-BE49-F238E27FC236}">
                  <a16:creationId xmlns:a16="http://schemas.microsoft.com/office/drawing/2014/main" id="{61DCDCE7-4761-3C84-D526-3432F01C9182}"/>
                </a:ext>
              </a:extLst>
            </p:cNvPr>
            <p:cNvGrpSpPr/>
            <p:nvPr/>
          </p:nvGrpSpPr>
          <p:grpSpPr>
            <a:xfrm>
              <a:off x="169011" y="2552569"/>
              <a:ext cx="8779458" cy="566928"/>
              <a:chOff x="195531" y="3113558"/>
              <a:chExt cx="8779458" cy="839637"/>
            </a:xfrm>
          </p:grpSpPr>
          <p:sp>
            <p:nvSpPr>
              <p:cNvPr id="17" name="Rectangle 16">
                <a:extLst>
                  <a:ext uri="{FF2B5EF4-FFF2-40B4-BE49-F238E27FC236}">
                    <a16:creationId xmlns:a16="http://schemas.microsoft.com/office/drawing/2014/main" id="{4DBB2CB2-9850-0BD4-D3E1-C2FC0D472C78}"/>
                  </a:ext>
                </a:extLst>
              </p:cNvPr>
              <p:cNvSpPr/>
              <p:nvPr/>
            </p:nvSpPr>
            <p:spPr>
              <a:xfrm>
                <a:off x="195531" y="311355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SimplePIM Overview</a:t>
                </a:r>
              </a:p>
            </p:txBody>
          </p:sp>
          <p:sp>
            <p:nvSpPr>
              <p:cNvPr id="18" name="Rectangle 17">
                <a:extLst>
                  <a:ext uri="{FF2B5EF4-FFF2-40B4-BE49-F238E27FC236}">
                    <a16:creationId xmlns:a16="http://schemas.microsoft.com/office/drawing/2014/main" id="{8C900421-EF67-FB19-A9B1-37BF44714058}"/>
                  </a:ext>
                </a:extLst>
              </p:cNvPr>
              <p:cNvSpPr/>
              <p:nvPr/>
            </p:nvSpPr>
            <p:spPr>
              <a:xfrm>
                <a:off x="195531" y="311355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3</a:t>
                </a:r>
              </a:p>
            </p:txBody>
          </p:sp>
        </p:grpSp>
        <p:grpSp>
          <p:nvGrpSpPr>
            <p:cNvPr id="14" name="Group 13">
              <a:extLst>
                <a:ext uri="{FF2B5EF4-FFF2-40B4-BE49-F238E27FC236}">
                  <a16:creationId xmlns:a16="http://schemas.microsoft.com/office/drawing/2014/main" id="{97A2FEE7-AFD5-9E63-124A-58231601687A}"/>
                </a:ext>
              </a:extLst>
            </p:cNvPr>
            <p:cNvGrpSpPr/>
            <p:nvPr/>
          </p:nvGrpSpPr>
          <p:grpSpPr>
            <a:xfrm>
              <a:off x="791737" y="3199087"/>
              <a:ext cx="8156732" cy="839050"/>
              <a:chOff x="791737" y="3597923"/>
              <a:chExt cx="8156732" cy="839050"/>
            </a:xfrm>
          </p:grpSpPr>
          <p:sp>
            <p:nvSpPr>
              <p:cNvPr id="3" name="Rectangle 2">
                <a:extLst>
                  <a:ext uri="{FF2B5EF4-FFF2-40B4-BE49-F238E27FC236}">
                    <a16:creationId xmlns:a16="http://schemas.microsoft.com/office/drawing/2014/main" id="{7F3F0F0F-A8CE-34EB-96BB-71BDDAE7F28B}"/>
                  </a:ext>
                </a:extLst>
              </p:cNvPr>
              <p:cNvSpPr/>
              <p:nvPr/>
            </p:nvSpPr>
            <p:spPr>
              <a:xfrm>
                <a:off x="791737" y="3597923"/>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Management, Communication &amp; Processing Interfaces</a:t>
                </a:r>
              </a:p>
            </p:txBody>
          </p:sp>
          <p:sp>
            <p:nvSpPr>
              <p:cNvPr id="12" name="Rectangle 11">
                <a:extLst>
                  <a:ext uri="{FF2B5EF4-FFF2-40B4-BE49-F238E27FC236}">
                    <a16:creationId xmlns:a16="http://schemas.microsoft.com/office/drawing/2014/main" id="{4F9FECA1-6D36-058A-D658-74C21D1D2124}"/>
                  </a:ext>
                </a:extLst>
              </p:cNvPr>
              <p:cNvSpPr/>
              <p:nvPr/>
            </p:nvSpPr>
            <p:spPr>
              <a:xfrm>
                <a:off x="791737" y="4053935"/>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Evaluation Results</a:t>
                </a:r>
              </a:p>
            </p:txBody>
          </p:sp>
        </p:grpSp>
      </p:grpSp>
      <p:grpSp>
        <p:nvGrpSpPr>
          <p:cNvPr id="27" name="Group 26">
            <a:extLst>
              <a:ext uri="{FF2B5EF4-FFF2-40B4-BE49-F238E27FC236}">
                <a16:creationId xmlns:a16="http://schemas.microsoft.com/office/drawing/2014/main" id="{FE2AC8CD-501C-6924-02D2-50E5C59F46DE}"/>
              </a:ext>
            </a:extLst>
          </p:cNvPr>
          <p:cNvGrpSpPr/>
          <p:nvPr/>
        </p:nvGrpSpPr>
        <p:grpSpPr>
          <a:xfrm>
            <a:off x="175641" y="4204567"/>
            <a:ext cx="8779458" cy="1477959"/>
            <a:chOff x="182271" y="4184307"/>
            <a:chExt cx="8779458" cy="1477959"/>
          </a:xfrm>
        </p:grpSpPr>
        <p:grpSp>
          <p:nvGrpSpPr>
            <p:cNvPr id="9" name="Group 8">
              <a:extLst>
                <a:ext uri="{FF2B5EF4-FFF2-40B4-BE49-F238E27FC236}">
                  <a16:creationId xmlns:a16="http://schemas.microsoft.com/office/drawing/2014/main" id="{DC77978C-A38D-AE48-82D5-A584B21DFDE1}"/>
                </a:ext>
              </a:extLst>
            </p:cNvPr>
            <p:cNvGrpSpPr/>
            <p:nvPr/>
          </p:nvGrpSpPr>
          <p:grpSpPr>
            <a:xfrm>
              <a:off x="182271" y="4184307"/>
              <a:ext cx="8779458" cy="566928"/>
              <a:chOff x="195531" y="4301128"/>
              <a:chExt cx="8779458" cy="839637"/>
            </a:xfrm>
          </p:grpSpPr>
          <p:sp>
            <p:nvSpPr>
              <p:cNvPr id="19" name="Rectangle 18">
                <a:extLst>
                  <a:ext uri="{FF2B5EF4-FFF2-40B4-BE49-F238E27FC236}">
                    <a16:creationId xmlns:a16="http://schemas.microsoft.com/office/drawing/2014/main" id="{F9A27C2F-2D89-2F24-F834-00EF07229740}"/>
                  </a:ext>
                </a:extLst>
              </p:cNvPr>
              <p:cNvSpPr/>
              <p:nvPr/>
            </p:nvSpPr>
            <p:spPr>
              <a:xfrm>
                <a:off x="195531" y="4301128"/>
                <a:ext cx="8779458" cy="839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DaPPA Overview</a:t>
                </a:r>
                <a:endParaRPr kumimoji="0" lang="en-US" sz="32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endParaRPr>
              </a:p>
            </p:txBody>
          </p:sp>
          <p:sp>
            <p:nvSpPr>
              <p:cNvPr id="20" name="Rectangle 19">
                <a:extLst>
                  <a:ext uri="{FF2B5EF4-FFF2-40B4-BE49-F238E27FC236}">
                    <a16:creationId xmlns:a16="http://schemas.microsoft.com/office/drawing/2014/main" id="{0555AF01-60D5-5731-8B85-8BA490198263}"/>
                  </a:ext>
                </a:extLst>
              </p:cNvPr>
              <p:cNvSpPr/>
              <p:nvPr/>
            </p:nvSpPr>
            <p:spPr>
              <a:xfrm>
                <a:off x="195531" y="4301128"/>
                <a:ext cx="805133" cy="83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4</a:t>
                </a:r>
              </a:p>
            </p:txBody>
          </p:sp>
        </p:grpSp>
        <p:grpSp>
          <p:nvGrpSpPr>
            <p:cNvPr id="23" name="Group 22">
              <a:extLst>
                <a:ext uri="{FF2B5EF4-FFF2-40B4-BE49-F238E27FC236}">
                  <a16:creationId xmlns:a16="http://schemas.microsoft.com/office/drawing/2014/main" id="{822D5770-4454-3779-9713-61CAB37CB8E0}"/>
                </a:ext>
              </a:extLst>
            </p:cNvPr>
            <p:cNvGrpSpPr/>
            <p:nvPr/>
          </p:nvGrpSpPr>
          <p:grpSpPr>
            <a:xfrm>
              <a:off x="804997" y="4823216"/>
              <a:ext cx="8156732" cy="839050"/>
              <a:chOff x="791737" y="3597923"/>
              <a:chExt cx="8156732" cy="839050"/>
            </a:xfrm>
          </p:grpSpPr>
          <p:sp>
            <p:nvSpPr>
              <p:cNvPr id="24" name="Rectangle 23">
                <a:extLst>
                  <a:ext uri="{FF2B5EF4-FFF2-40B4-BE49-F238E27FC236}">
                    <a16:creationId xmlns:a16="http://schemas.microsoft.com/office/drawing/2014/main" id="{184B40B0-6CFE-F75F-E348-3BA642E03D5D}"/>
                  </a:ext>
                </a:extLst>
              </p:cNvPr>
              <p:cNvSpPr/>
              <p:nvPr/>
            </p:nvSpPr>
            <p:spPr>
              <a:xfrm>
                <a:off x="791737" y="3597923"/>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DaPPA Main Components</a:t>
                </a:r>
              </a:p>
            </p:txBody>
          </p:sp>
          <p:sp>
            <p:nvSpPr>
              <p:cNvPr id="25" name="Rectangle 24">
                <a:extLst>
                  <a:ext uri="{FF2B5EF4-FFF2-40B4-BE49-F238E27FC236}">
                    <a16:creationId xmlns:a16="http://schemas.microsoft.com/office/drawing/2014/main" id="{C82B5BC7-8EAB-8E3E-5AC7-79D53E82101F}"/>
                  </a:ext>
                </a:extLst>
              </p:cNvPr>
              <p:cNvSpPr/>
              <p:nvPr/>
            </p:nvSpPr>
            <p:spPr>
              <a:xfrm>
                <a:off x="791737" y="4053935"/>
                <a:ext cx="8156732" cy="383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75000"/>
                      </a:srgbClr>
                    </a:solidFill>
                    <a:effectLst/>
                    <a:uLnTx/>
                    <a:uFillTx/>
                    <a:latin typeface="Avenir Next" panose="020B0503020202020204" pitchFamily="34" charset="0"/>
                    <a:ea typeface="+mn-ea"/>
                    <a:cs typeface="+mn-cs"/>
                  </a:rPr>
                  <a:t>Evaluation Results</a:t>
                </a:r>
              </a:p>
            </p:txBody>
          </p:sp>
        </p:grpSp>
      </p:grpSp>
    </p:spTree>
    <p:extLst>
      <p:ext uri="{BB962C8B-B14F-4D97-AF65-F5344CB8AC3E}">
        <p14:creationId xmlns:p14="http://schemas.microsoft.com/office/powerpoint/2010/main" val="91392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err="1">
                <a:solidFill>
                  <a:srgbClr val="000000"/>
                </a:solidFill>
                <a:effectLst/>
              </a:rPr>
              <a:t>Jinfan</a:t>
            </a:r>
            <a:r>
              <a:rPr lang="en-US" sz="2000" b="0" i="0" dirty="0">
                <a:solidFill>
                  <a:srgbClr val="000000"/>
                </a:solidFill>
                <a:effectLst/>
              </a:rPr>
              <a:t> Chen, Juan Gómez-Luna, Izzat El Hajj, </a:t>
            </a:r>
            <a:r>
              <a:rPr lang="en-US" sz="2000" b="0" i="0" dirty="0" err="1">
                <a:solidFill>
                  <a:srgbClr val="000000"/>
                </a:solidFill>
                <a:effectLst/>
              </a:rPr>
              <a:t>Yuxin</a:t>
            </a:r>
            <a:r>
              <a:rPr lang="en-US" sz="2000" b="0" i="0" dirty="0">
                <a:solidFill>
                  <a:srgbClr val="000000"/>
                </a:solidFill>
                <a:effectLst/>
              </a:rPr>
              <a:t> Guo, and 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"SimplePIM: A Software Framework for Productive and Efficient Processing in Memory"</a:t>
            </a:r>
            <a:br>
              <a:rPr lang="en-US" sz="2000" b="0" i="0" dirty="0">
                <a:solidFill>
                  <a:srgbClr val="000000"/>
                </a:solidFill>
                <a:effectLst/>
              </a:rPr>
            </a:br>
            <a:r>
              <a:rPr lang="en-US" sz="2000" b="0" i="1" dirty="0">
                <a:solidFill>
                  <a:srgbClr val="000000"/>
                </a:solidFill>
                <a:effectLst/>
              </a:rPr>
              <a:t>Proceedings of the </a:t>
            </a:r>
            <a:r>
              <a:rPr lang="en-US" sz="2000" b="0" i="1" dirty="0">
                <a:solidFill>
                  <a:schemeClr val="accent4"/>
                </a:solidFill>
                <a:effectLst/>
                <a:hlinkClick r:id="rId4">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5">
                  <a:extLst>
                    <a:ext uri="{A12FA001-AC4F-418D-AE19-62706E023703}">
                      <ahyp:hlinkClr xmlns:ahyp="http://schemas.microsoft.com/office/drawing/2018/hyperlinkcolor" val="tx"/>
                    </a:ext>
                  </a:extLst>
                </a:hlinkClick>
              </a:rPr>
              <a:t>Slides (pptx)</a:t>
            </a:r>
            <a:r>
              <a:rPr lang="en-US" sz="2000" b="0" i="0" dirty="0">
                <a:solidFill>
                  <a:schemeClr val="accent4"/>
                </a:solidFill>
                <a:effectLst/>
              </a:rPr>
              <a:t> </a:t>
            </a:r>
            <a:r>
              <a:rPr lang="en-US" sz="2000" b="0" i="0" dirty="0">
                <a:solidFill>
                  <a:schemeClr val="accent4"/>
                </a:solidFill>
                <a:effectLst/>
                <a:hlinkClick r:id="rId6">
                  <a:extLst>
                    <a:ext uri="{A12FA001-AC4F-418D-AE19-62706E023703}">
                      <ahyp:hlinkClr xmlns:ahyp="http://schemas.microsoft.com/office/drawing/2018/hyperlinkcolor" val="tx"/>
                    </a:ext>
                  </a:extLst>
                </a:hlinkClick>
              </a:rPr>
              <a:t>(pdf)</a:t>
            </a:r>
            <a:r>
              <a:rPr lang="en-US" sz="2000" b="0" i="0" dirty="0">
                <a:effectLst/>
              </a:rPr>
              <a:t>]</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7">
                  <a:extLst>
                    <a:ext uri="{A12FA001-AC4F-418D-AE19-62706E023703}">
                      <ahyp:hlinkClr xmlns:ahyp="http://schemas.microsoft.com/office/drawing/2018/hyperlinkcolor" val="tx"/>
                    </a:ext>
                  </a:extLst>
                </a:hlinkClick>
              </a:rPr>
              <a:t>SimplePIM Source Code</a:t>
            </a:r>
            <a:r>
              <a:rPr lang="en-US" sz="2000" b="0" i="0" dirty="0">
                <a:solidFill>
                  <a:srgbClr val="000000"/>
                </a:solidFill>
                <a:effectLst/>
              </a:rPr>
              <a:t>]</a:t>
            </a:r>
          </a:p>
          <a:p>
            <a:endParaRPr lang="en-US" dirty="0"/>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SimplePIM: </a:t>
            </a:r>
            <a:br>
              <a:rPr lang="en-US" sz="3600" dirty="0"/>
            </a:br>
            <a:r>
              <a:rPr lang="en-US" sz="1800" dirty="0"/>
              <a:t>A Software Framework for Productive and Efficient Processing in Memory</a:t>
            </a:r>
            <a:endParaRPr lang="en-US" sz="2800" dirty="0"/>
          </a:p>
        </p:txBody>
      </p:sp>
      <p:pic>
        <p:nvPicPr>
          <p:cNvPr id="8" name="Picture 7">
            <a:extLst>
              <a:ext uri="{FF2B5EF4-FFF2-40B4-BE49-F238E27FC236}">
                <a16:creationId xmlns:a16="http://schemas.microsoft.com/office/drawing/2014/main" id="{D7D39F56-137C-FD72-B9F2-138E940074AC}"/>
              </a:ext>
            </a:extLst>
          </p:cNvPr>
          <p:cNvPicPr>
            <a:picLocks noChangeAspect="1"/>
          </p:cNvPicPr>
          <p:nvPr/>
        </p:nvPicPr>
        <p:blipFill rotWithShape="1">
          <a:blip r:embed="rId8"/>
          <a:srcRect l="3443" t="33338" r="6313"/>
          <a:stretch/>
        </p:blipFill>
        <p:spPr>
          <a:xfrm>
            <a:off x="406539" y="4076638"/>
            <a:ext cx="8330921" cy="1922717"/>
          </a:xfrm>
          <a:prstGeom prst="rect">
            <a:avLst/>
          </a:prstGeom>
          <a:solidFill>
            <a:schemeClr val="accent4"/>
          </a:solidFill>
        </p:spPr>
      </p:pic>
    </p:spTree>
    <p:extLst>
      <p:ext uri="{BB962C8B-B14F-4D97-AF65-F5344CB8AC3E}">
        <p14:creationId xmlns:p14="http://schemas.microsoft.com/office/powerpoint/2010/main" val="2226402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327342"/>
            <a:ext cx="8894602" cy="1265945"/>
          </a:xfrm>
        </p:spPr>
        <p:txBody>
          <a:bodyPr>
            <a:normAutofit/>
          </a:bodyPr>
          <a:lstStyle/>
          <a:p>
            <a:pPr marL="0" indent="0" algn="ctr">
              <a:buNone/>
            </a:pPr>
            <a:r>
              <a:rPr lang="en-US" dirty="0"/>
              <a:t>SimplePIM provides </a:t>
            </a:r>
            <a:r>
              <a:rPr lang="en-US" dirty="0">
                <a:solidFill>
                  <a:schemeClr val="accent4"/>
                </a:solidFill>
              </a:rPr>
              <a:t>standard abstractions </a:t>
            </a:r>
            <a:r>
              <a:rPr lang="en-US" dirty="0"/>
              <a:t>to </a:t>
            </a:r>
            <a:br>
              <a:rPr lang="en-US" dirty="0"/>
            </a:br>
            <a:r>
              <a:rPr lang="en-US" dirty="0">
                <a:solidFill>
                  <a:schemeClr val="accent4"/>
                </a:solidFill>
              </a:rPr>
              <a:t>build</a:t>
            </a:r>
            <a:r>
              <a:rPr lang="en-US" dirty="0"/>
              <a:t> and </a:t>
            </a:r>
            <a:r>
              <a:rPr lang="en-US" dirty="0">
                <a:solidFill>
                  <a:schemeClr val="accent4"/>
                </a:solidFill>
              </a:rPr>
              <a:t>deploy</a:t>
            </a:r>
            <a:r>
              <a:rPr lang="en-US" dirty="0"/>
              <a:t> applications on PIM systems</a:t>
            </a:r>
            <a:br>
              <a:rPr lang="en-US" dirty="0"/>
            </a:br>
            <a:endParaRPr lang="en-US" dirty="0"/>
          </a:p>
          <a:p>
            <a:pPr lvl="2"/>
            <a:endParaRPr lang="en-US" dirty="0"/>
          </a:p>
          <a:p>
            <a:pPr lvl="2"/>
            <a:endParaRPr lang="en-US" dirty="0"/>
          </a:p>
          <a:p>
            <a:pPr lvl="2"/>
            <a:endParaRPr lang="en-US" dirty="0"/>
          </a:p>
          <a:p>
            <a:pPr lvl="2"/>
            <a:endParaRPr lang="en-US" dirty="0"/>
          </a:p>
          <a:p>
            <a:pPr lvl="2"/>
            <a:endParaRPr lang="en-US" dirty="0"/>
          </a:p>
          <a:p>
            <a:pPr marL="914400" lvl="2" indent="0">
              <a:buNone/>
            </a:pPr>
            <a:endParaRPr lang="en-US" dirty="0"/>
          </a:p>
          <a:p>
            <a:pPr marL="914400" lvl="2" indent="0">
              <a:buNone/>
            </a:pPr>
            <a:endParaRPr lang="en-US" dirty="0"/>
          </a:p>
          <a:p>
            <a:pPr marL="914400" lvl="2" indent="0">
              <a:buNone/>
            </a:pPr>
            <a:endParaRPr lang="en-US" dirty="0"/>
          </a:p>
        </p:txBody>
      </p:sp>
      <p:sp>
        <p:nvSpPr>
          <p:cNvPr id="8" name="Title 1">
            <a:extLst>
              <a:ext uri="{FF2B5EF4-FFF2-40B4-BE49-F238E27FC236}">
                <a16:creationId xmlns:a16="http://schemas.microsoft.com/office/drawing/2014/main" id="{D19F24BC-69D3-BB17-4BA2-0F0B2BA6C254}"/>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Overview </a:t>
            </a:r>
          </a:p>
        </p:txBody>
      </p:sp>
      <p:grpSp>
        <p:nvGrpSpPr>
          <p:cNvPr id="16" name="Group 15">
            <a:extLst>
              <a:ext uri="{FF2B5EF4-FFF2-40B4-BE49-F238E27FC236}">
                <a16:creationId xmlns:a16="http://schemas.microsoft.com/office/drawing/2014/main" id="{CD8172AB-8E8F-64F5-5B62-DF7A4F4CD1FD}"/>
              </a:ext>
            </a:extLst>
          </p:cNvPr>
          <p:cNvGrpSpPr/>
          <p:nvPr/>
        </p:nvGrpSpPr>
        <p:grpSpPr>
          <a:xfrm>
            <a:off x="76268" y="2652571"/>
            <a:ext cx="8805672" cy="1015663"/>
            <a:chOff x="80387" y="2371858"/>
            <a:chExt cx="6912495" cy="1015663"/>
          </a:xfrm>
        </p:grpSpPr>
        <p:sp>
          <p:nvSpPr>
            <p:cNvPr id="9" name="TextBox 8">
              <a:extLst>
                <a:ext uri="{FF2B5EF4-FFF2-40B4-BE49-F238E27FC236}">
                  <a16:creationId xmlns:a16="http://schemas.microsoft.com/office/drawing/2014/main" id="{A13B68D7-9F6B-A606-0CD1-5BD15E185E11}"/>
                </a:ext>
              </a:extLst>
            </p:cNvPr>
            <p:cNvSpPr txBox="1"/>
            <p:nvPr/>
          </p:nvSpPr>
          <p:spPr>
            <a:xfrm>
              <a:off x="80387" y="2371858"/>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Gill Sans MT"/>
                </a:rPr>
                <a:t>1</a:t>
              </a:r>
            </a:p>
          </p:txBody>
        </p:sp>
        <p:sp>
          <p:nvSpPr>
            <p:cNvPr id="11" name="TextBox 10">
              <a:extLst>
                <a:ext uri="{FF2B5EF4-FFF2-40B4-BE49-F238E27FC236}">
                  <a16:creationId xmlns:a16="http://schemas.microsoft.com/office/drawing/2014/main" id="{611FF784-C57F-5A60-4EBA-CC2B159B455E}"/>
                </a:ext>
              </a:extLst>
            </p:cNvPr>
            <p:cNvSpPr txBox="1"/>
            <p:nvPr/>
          </p:nvSpPr>
          <p:spPr>
            <a:xfrm>
              <a:off x="346755" y="2402635"/>
              <a:ext cx="6646127"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Management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Metadata for PIM-resident arrays</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grpSp>
        <p:nvGrpSpPr>
          <p:cNvPr id="17" name="Group 16">
            <a:extLst>
              <a:ext uri="{FF2B5EF4-FFF2-40B4-BE49-F238E27FC236}">
                <a16:creationId xmlns:a16="http://schemas.microsoft.com/office/drawing/2014/main" id="{3C9E06B2-B790-1436-6826-1841D05C701F}"/>
              </a:ext>
            </a:extLst>
          </p:cNvPr>
          <p:cNvGrpSpPr/>
          <p:nvPr/>
        </p:nvGrpSpPr>
        <p:grpSpPr>
          <a:xfrm>
            <a:off x="76268" y="3756025"/>
            <a:ext cx="9072040" cy="1015663"/>
            <a:chOff x="80387" y="3359193"/>
            <a:chExt cx="9072040" cy="1015663"/>
          </a:xfrm>
        </p:grpSpPr>
        <p:sp>
          <p:nvSpPr>
            <p:cNvPr id="12" name="TextBox 11">
              <a:extLst>
                <a:ext uri="{FF2B5EF4-FFF2-40B4-BE49-F238E27FC236}">
                  <a16:creationId xmlns:a16="http://schemas.microsoft.com/office/drawing/2014/main" id="{AB29576B-3CB7-346F-E77B-2E796DD2DB70}"/>
                </a:ext>
              </a:extLst>
            </p:cNvPr>
            <p:cNvSpPr txBox="1"/>
            <p:nvPr/>
          </p:nvSpPr>
          <p:spPr>
            <a:xfrm>
              <a:off x="80387" y="3359193"/>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Gill Sans MT"/>
                </a:rPr>
                <a:t>2</a:t>
              </a:r>
            </a:p>
          </p:txBody>
        </p:sp>
        <p:sp>
          <p:nvSpPr>
            <p:cNvPr id="13" name="TextBox 12">
              <a:extLst>
                <a:ext uri="{FF2B5EF4-FFF2-40B4-BE49-F238E27FC236}">
                  <a16:creationId xmlns:a16="http://schemas.microsoft.com/office/drawing/2014/main" id="{F5584464-427C-9DA5-8EB6-66FE159C19B7}"/>
                </a:ext>
              </a:extLst>
            </p:cNvPr>
            <p:cNvSpPr txBox="1"/>
            <p:nvPr/>
          </p:nvSpPr>
          <p:spPr>
            <a:xfrm>
              <a:off x="346755" y="3389970"/>
              <a:ext cx="8805672"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Communication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Abstractions for host-PIM and PIM-PIM communication</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grpSp>
        <p:nvGrpSpPr>
          <p:cNvPr id="18" name="Group 17">
            <a:extLst>
              <a:ext uri="{FF2B5EF4-FFF2-40B4-BE49-F238E27FC236}">
                <a16:creationId xmlns:a16="http://schemas.microsoft.com/office/drawing/2014/main" id="{600F0519-8F49-98FF-F7BF-A8F6F39B6F9F}"/>
              </a:ext>
            </a:extLst>
          </p:cNvPr>
          <p:cNvGrpSpPr/>
          <p:nvPr/>
        </p:nvGrpSpPr>
        <p:grpSpPr>
          <a:xfrm>
            <a:off x="76268" y="4859478"/>
            <a:ext cx="9071850" cy="1015663"/>
            <a:chOff x="80387" y="4313300"/>
            <a:chExt cx="9071850" cy="1015663"/>
          </a:xfrm>
        </p:grpSpPr>
        <p:sp>
          <p:nvSpPr>
            <p:cNvPr id="14" name="TextBox 13">
              <a:extLst>
                <a:ext uri="{FF2B5EF4-FFF2-40B4-BE49-F238E27FC236}">
                  <a16:creationId xmlns:a16="http://schemas.microsoft.com/office/drawing/2014/main" id="{49EAA445-A521-57E4-95FC-9D01BC2D10B9}"/>
                </a:ext>
              </a:extLst>
            </p:cNvPr>
            <p:cNvSpPr txBox="1"/>
            <p:nvPr/>
          </p:nvSpPr>
          <p:spPr>
            <a:xfrm>
              <a:off x="80387" y="4313300"/>
              <a:ext cx="532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Gill Sans MT"/>
                </a:rPr>
                <a:t>3</a:t>
              </a:r>
            </a:p>
          </p:txBody>
        </p:sp>
        <p:sp>
          <p:nvSpPr>
            <p:cNvPr id="15" name="TextBox 14">
              <a:extLst>
                <a:ext uri="{FF2B5EF4-FFF2-40B4-BE49-F238E27FC236}">
                  <a16:creationId xmlns:a16="http://schemas.microsoft.com/office/drawing/2014/main" id="{A08FF93E-9AC7-6222-F582-FCD6ACA1BD77}"/>
                </a:ext>
              </a:extLst>
            </p:cNvPr>
            <p:cNvSpPr txBox="1"/>
            <p:nvPr/>
          </p:nvSpPr>
          <p:spPr>
            <a:xfrm>
              <a:off x="346755" y="4344077"/>
              <a:ext cx="8805482" cy="954107"/>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06161"/>
                  </a:solidFill>
                  <a:effectLst/>
                  <a:uLnTx/>
                  <a:uFillTx/>
                  <a:latin typeface="Avenir Next" panose="020B0503020202020204" pitchFamily="34" charset="0"/>
                  <a:ea typeface="+mn-ea"/>
                  <a:cs typeface="+mn-cs"/>
                </a:rPr>
                <a:t>Processing interface </a:t>
              </a:r>
              <a:br>
                <a:rPr kumimoji="0" lang="en-US" sz="3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Iterators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map</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reduce</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zip</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to implement workloads</a:t>
              </a:r>
              <a:endParaRPr kumimoji="0" lang="en-US" sz="28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endParaRPr>
            </a:p>
          </p:txBody>
        </p:sp>
      </p:grpSp>
    </p:spTree>
    <p:extLst>
      <p:ext uri="{BB962C8B-B14F-4D97-AF65-F5344CB8AC3E}">
        <p14:creationId xmlns:p14="http://schemas.microsoft.com/office/powerpoint/2010/main" val="23255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57500" y="1298834"/>
            <a:ext cx="9287223" cy="4931143"/>
          </a:xfrm>
        </p:spPr>
        <p:txBody>
          <a:bodyPr>
            <a:normAutofit/>
          </a:bodyPr>
          <a:lstStyle/>
          <a:p>
            <a:r>
              <a:rPr lang="en-US" sz="2400" b="1" dirty="0"/>
              <a:t>Metadata for PIM-resident arrays</a:t>
            </a:r>
          </a:p>
          <a:p>
            <a:pPr lvl="1"/>
            <a:r>
              <a:rPr lang="en-US" sz="2200" dirty="0" err="1">
                <a:latin typeface="Courier" pitchFamily="2" charset="0"/>
              </a:rPr>
              <a:t>array_meta_data_t</a:t>
            </a:r>
            <a:r>
              <a:rPr lang="en-US" sz="2200" dirty="0"/>
              <a:t> describes a PIM-resident array</a:t>
            </a:r>
          </a:p>
          <a:p>
            <a:pPr lvl="1"/>
            <a:r>
              <a:rPr lang="en-US" sz="2200" dirty="0" err="1">
                <a:latin typeface="Courier" pitchFamily="2" charset="0"/>
              </a:rPr>
              <a:t>simple_pim_management_t</a:t>
            </a:r>
            <a:r>
              <a:rPr lang="en-US" sz="2200" dirty="0"/>
              <a:t> for managing PIM-resident arrays</a:t>
            </a:r>
          </a:p>
          <a:p>
            <a:endParaRPr lang="en-US" sz="2400" dirty="0">
              <a:latin typeface="Courier" pitchFamily="2" charset="0"/>
            </a:endParaRPr>
          </a:p>
          <a:p>
            <a:r>
              <a:rPr lang="en-US" sz="2400" b="1" dirty="0">
                <a:latin typeface="Courier New" panose="02070309020205020404" pitchFamily="49" charset="0"/>
                <a:cs typeface="Courier New" panose="02070309020205020404" pitchFamily="49" charset="0"/>
              </a:rPr>
              <a:t>lookup</a:t>
            </a:r>
            <a:r>
              <a:rPr lang="en-US" sz="2400" dirty="0"/>
              <a:t>: Retrieves all relevant information of an array</a:t>
            </a:r>
          </a:p>
          <a:p>
            <a:pPr lvl="1"/>
            <a:endParaRPr lang="en-US" dirty="0"/>
          </a:p>
          <a:p>
            <a:pPr lvl="1"/>
            <a:endParaRPr lang="en-US" dirty="0"/>
          </a:p>
          <a:p>
            <a:r>
              <a:rPr lang="en-US" sz="2400" b="1" dirty="0">
                <a:latin typeface="Courier New" panose="02070309020205020404" pitchFamily="49" charset="0"/>
                <a:cs typeface="Courier New" panose="02070309020205020404" pitchFamily="49" charset="0"/>
              </a:rPr>
              <a:t>register</a:t>
            </a:r>
            <a:r>
              <a:rPr lang="en-US" sz="2400" dirty="0"/>
              <a:t>: Registers the metadata of an array</a:t>
            </a:r>
          </a:p>
          <a:p>
            <a:pPr lvl="1"/>
            <a:endParaRPr lang="en-US" dirty="0">
              <a:latin typeface="Courier" pitchFamily="2" charset="0"/>
            </a:endParaRPr>
          </a:p>
          <a:p>
            <a:pPr lvl="1"/>
            <a:endParaRPr lang="en-US" dirty="0">
              <a:latin typeface="Courier" pitchFamily="2" charset="0"/>
            </a:endParaRPr>
          </a:p>
          <a:p>
            <a:r>
              <a:rPr lang="en-US" sz="2400" b="1" dirty="0">
                <a:latin typeface="Courier New" panose="02070309020205020404" pitchFamily="49" charset="0"/>
                <a:cs typeface="Courier New" panose="02070309020205020404" pitchFamily="49" charset="0"/>
              </a:rPr>
              <a:t>free</a:t>
            </a:r>
            <a:r>
              <a:rPr lang="en-US" sz="2400" dirty="0"/>
              <a:t>: Removes the metadata of an array</a:t>
            </a:r>
          </a:p>
        </p:txBody>
      </p:sp>
      <p:sp>
        <p:nvSpPr>
          <p:cNvPr id="4" name="TextBox 3">
            <a:extLst>
              <a:ext uri="{FF2B5EF4-FFF2-40B4-BE49-F238E27FC236}">
                <a16:creationId xmlns:a16="http://schemas.microsoft.com/office/drawing/2014/main" id="{F09C3F08-C4AB-DA45-A1F2-B0108CE085F7}"/>
              </a:ext>
            </a:extLst>
          </p:cNvPr>
          <p:cNvSpPr txBox="1"/>
          <p:nvPr/>
        </p:nvSpPr>
        <p:spPr>
          <a:xfrm>
            <a:off x="217112" y="5847252"/>
            <a:ext cx="8798400" cy="307777"/>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simple_pim_array_free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5" name="TextBox 4">
            <a:extLst>
              <a:ext uri="{FF2B5EF4-FFF2-40B4-BE49-F238E27FC236}">
                <a16:creationId xmlns:a16="http://schemas.microsoft.com/office/drawing/2014/main" id="{10C317E4-5009-7440-A36C-FC9F38D36CF8}"/>
              </a:ext>
            </a:extLst>
          </p:cNvPr>
          <p:cNvSpPr txBox="1"/>
          <p:nvPr/>
        </p:nvSpPr>
        <p:spPr>
          <a:xfrm>
            <a:off x="217112" y="3360500"/>
            <a:ext cx="8798400" cy="523220"/>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array_meta_data_t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simple_pim_array_lookup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6" name="TextBox 5">
            <a:extLst>
              <a:ext uri="{FF2B5EF4-FFF2-40B4-BE49-F238E27FC236}">
                <a16:creationId xmlns:a16="http://schemas.microsoft.com/office/drawing/2014/main" id="{F994AF0D-6D75-754B-A2CA-3A722F0423A8}"/>
              </a:ext>
            </a:extLst>
          </p:cNvPr>
          <p:cNvSpPr txBox="1"/>
          <p:nvPr/>
        </p:nvSpPr>
        <p:spPr>
          <a:xfrm>
            <a:off x="217112" y="4641350"/>
            <a:ext cx="8798400" cy="523220"/>
          </a:xfrm>
          <a:prstGeom prst="rect">
            <a:avLst/>
          </a:prstGeom>
          <a:solidFill>
            <a:schemeClr val="accent4">
              <a:lumMod val="20000"/>
              <a:lumOff val="80000"/>
            </a:schemeClr>
          </a:solidFill>
          <a:ln w="19050">
            <a:solidFill>
              <a:schemeClr val="accent4"/>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simple_pim_array_register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array_meta_data_t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meta_data</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A8DF6653-080A-C49B-5879-BBB8F6449551}"/>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Management Interface  </a:t>
            </a:r>
          </a:p>
        </p:txBody>
      </p:sp>
    </p:spTree>
    <p:extLst>
      <p:ext uri="{BB962C8B-B14F-4D97-AF65-F5344CB8AC3E}">
        <p14:creationId xmlns:p14="http://schemas.microsoft.com/office/powerpoint/2010/main" val="230757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SimplePIM Host-to-CPU Broadcast</a:t>
            </a:r>
          </a:p>
          <a:p>
            <a:pPr lvl="1"/>
            <a:r>
              <a:rPr lang="en-US" dirty="0"/>
              <a:t>Transfers a host array to all PIM cores in the system</a:t>
            </a:r>
          </a:p>
        </p:txBody>
      </p:sp>
      <p:pic>
        <p:nvPicPr>
          <p:cNvPr id="7" name="Picture 6">
            <a:extLst>
              <a:ext uri="{FF2B5EF4-FFF2-40B4-BE49-F238E27FC236}">
                <a16:creationId xmlns:a16="http://schemas.microsoft.com/office/drawing/2014/main" id="{2061DB10-4938-D349-8D1D-7F22410B5A32}"/>
              </a:ext>
            </a:extLst>
          </p:cNvPr>
          <p:cNvPicPr>
            <a:picLocks noChangeAspect="1"/>
          </p:cNvPicPr>
          <p:nvPr/>
        </p:nvPicPr>
        <p:blipFill>
          <a:blip r:embed="rId2"/>
          <a:stretch>
            <a:fillRect/>
          </a:stretch>
        </p:blipFill>
        <p:spPr>
          <a:xfrm>
            <a:off x="72000" y="3468648"/>
            <a:ext cx="9000000" cy="1977632"/>
          </a:xfrm>
          <a:prstGeom prst="rect">
            <a:avLst/>
          </a:prstGeom>
        </p:spPr>
      </p:pic>
      <p:sp>
        <p:nvSpPr>
          <p:cNvPr id="14" name="TextBox 13">
            <a:extLst>
              <a:ext uri="{FF2B5EF4-FFF2-40B4-BE49-F238E27FC236}">
                <a16:creationId xmlns:a16="http://schemas.microsoft.com/office/drawing/2014/main" id="{7201AC8F-8FCD-474B-B84E-6B78B5022269}"/>
              </a:ext>
            </a:extLst>
          </p:cNvPr>
          <p:cNvSpPr txBox="1"/>
          <p:nvPr/>
        </p:nvSpPr>
        <p:spPr>
          <a:xfrm>
            <a:off x="160624" y="2271140"/>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simple_pim_array_broadcast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uint64_t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type_size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6" name="Title 1">
            <a:extLst>
              <a:ext uri="{FF2B5EF4-FFF2-40B4-BE49-F238E27FC236}">
                <a16:creationId xmlns:a16="http://schemas.microsoft.com/office/drawing/2014/main" id="{946FE94F-1C1E-BDD4-D693-E7D43B090E29}"/>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a:t>
            </a:r>
          </a:p>
        </p:txBody>
      </p:sp>
    </p:spTree>
    <p:extLst>
      <p:ext uri="{BB962C8B-B14F-4D97-AF65-F5344CB8AC3E}">
        <p14:creationId xmlns:p14="http://schemas.microsoft.com/office/powerpoint/2010/main" val="20268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a:xfrm>
            <a:off x="160624" y="1231927"/>
            <a:ext cx="8894602" cy="4931143"/>
          </a:xfrm>
        </p:spPr>
        <p:txBody>
          <a:bodyPr/>
          <a:lstStyle/>
          <a:p>
            <a:r>
              <a:rPr lang="en-US" b="1" dirty="0"/>
              <a:t>Host-to-PIM SimplePIM Scatter</a:t>
            </a:r>
          </a:p>
          <a:p>
            <a:pPr lvl="1"/>
            <a:r>
              <a:rPr lang="en-US" dirty="0"/>
              <a:t>Distributes an array to PIM DRAM banks </a:t>
            </a:r>
          </a:p>
          <a:p>
            <a:pPr lvl="1"/>
            <a:endParaRPr lang="en-US" dirty="0"/>
          </a:p>
          <a:p>
            <a:pPr lvl="1"/>
            <a:endParaRPr lang="en-US" dirty="0"/>
          </a:p>
          <a:p>
            <a:r>
              <a:rPr lang="en-US" b="1" dirty="0"/>
              <a:t>Host-to-PIM SimplePIM Gather</a:t>
            </a:r>
          </a:p>
          <a:p>
            <a:pPr lvl="1"/>
            <a:r>
              <a:rPr lang="en-US" dirty="0"/>
              <a:t>Collects portions of an array from PIM DRAM banks</a:t>
            </a:r>
          </a:p>
        </p:txBody>
      </p:sp>
      <p:pic>
        <p:nvPicPr>
          <p:cNvPr id="5" name="Picture 4">
            <a:extLst>
              <a:ext uri="{FF2B5EF4-FFF2-40B4-BE49-F238E27FC236}">
                <a16:creationId xmlns:a16="http://schemas.microsoft.com/office/drawing/2014/main" id="{4F152B86-C5A8-F242-BFD2-0100426426E8}"/>
              </a:ext>
            </a:extLst>
          </p:cNvPr>
          <p:cNvPicPr>
            <a:picLocks noChangeAspect="1"/>
          </p:cNvPicPr>
          <p:nvPr/>
        </p:nvPicPr>
        <p:blipFill>
          <a:blip r:embed="rId2"/>
          <a:stretch>
            <a:fillRect/>
          </a:stretch>
        </p:blipFill>
        <p:spPr>
          <a:xfrm>
            <a:off x="72000" y="4286049"/>
            <a:ext cx="9000000" cy="2098814"/>
          </a:xfrm>
          <a:prstGeom prst="rect">
            <a:avLst/>
          </a:prstGeom>
        </p:spPr>
      </p:pic>
      <p:sp>
        <p:nvSpPr>
          <p:cNvPr id="6" name="TextBox 5">
            <a:extLst>
              <a:ext uri="{FF2B5EF4-FFF2-40B4-BE49-F238E27FC236}">
                <a16:creationId xmlns:a16="http://schemas.microsoft.com/office/drawing/2014/main" id="{82D1F3FD-888B-5045-B43B-CB33CB16E2E3}"/>
              </a:ext>
            </a:extLst>
          </p:cNvPr>
          <p:cNvSpPr txBox="1"/>
          <p:nvPr/>
        </p:nvSpPr>
        <p:spPr>
          <a:xfrm>
            <a:off x="143850" y="3761901"/>
            <a:ext cx="8798400" cy="523220"/>
          </a:xfrm>
          <a:prstGeom prst="rect">
            <a:avLst/>
          </a:prstGeom>
          <a:solidFill>
            <a:schemeClr val="accent5">
              <a:lumMod val="20000"/>
              <a:lumOff val="80000"/>
            </a:schemeClr>
          </a:solidFill>
          <a:ln w="19050">
            <a:solidFill>
              <a:schemeClr val="accent5"/>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simple_pim_array_gather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7" name="TextBox 6">
            <a:extLst>
              <a:ext uri="{FF2B5EF4-FFF2-40B4-BE49-F238E27FC236}">
                <a16:creationId xmlns:a16="http://schemas.microsoft.com/office/drawing/2014/main" id="{B8DB069A-6206-8246-966F-BDDF2021B373}"/>
              </a:ext>
            </a:extLst>
          </p:cNvPr>
          <p:cNvSpPr txBox="1"/>
          <p:nvPr/>
        </p:nvSpPr>
        <p:spPr>
          <a:xfrm>
            <a:off x="143850" y="2156518"/>
            <a:ext cx="8798400" cy="523220"/>
          </a:xfrm>
          <a:prstGeom prst="rect">
            <a:avLst/>
          </a:prstGeom>
          <a:solidFill>
            <a:schemeClr val="accent5">
              <a:lumMod val="20000"/>
              <a:lumOff val="80000"/>
            </a:schemeClr>
          </a:solidFill>
          <a:ln w="19050">
            <a:solidFill>
              <a:schemeClr val="accent5"/>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simple_pim_array_scatter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arr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uint64_t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type_size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CF6E7225-04D7-657D-D06F-BD0A276045AA}"/>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(II)</a:t>
            </a:r>
          </a:p>
        </p:txBody>
      </p:sp>
    </p:spTree>
    <p:extLst>
      <p:ext uri="{BB962C8B-B14F-4D97-AF65-F5344CB8AC3E}">
        <p14:creationId xmlns:p14="http://schemas.microsoft.com/office/powerpoint/2010/main" val="28333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PIM-to-PIM Communication: </a:t>
            </a:r>
            <a:r>
              <a:rPr lang="en-US" b="1" dirty="0" err="1"/>
              <a:t>AllReduce</a:t>
            </a:r>
            <a:endParaRPr lang="en-US" b="1" dirty="0"/>
          </a:p>
          <a:p>
            <a:pPr lvl="1"/>
            <a:r>
              <a:rPr lang="en-US" dirty="0"/>
              <a:t>Used for algorithm synchronization</a:t>
            </a:r>
          </a:p>
          <a:p>
            <a:pPr lvl="1"/>
            <a:r>
              <a:rPr lang="en-US" dirty="0"/>
              <a:t>The programmer specifies an accumulative function</a:t>
            </a:r>
          </a:p>
        </p:txBody>
      </p:sp>
      <p:pic>
        <p:nvPicPr>
          <p:cNvPr id="5" name="Picture 4">
            <a:extLst>
              <a:ext uri="{FF2B5EF4-FFF2-40B4-BE49-F238E27FC236}">
                <a16:creationId xmlns:a16="http://schemas.microsoft.com/office/drawing/2014/main" id="{CAE69BA3-FC22-FF49-A5B6-6B3983CAD1A8}"/>
              </a:ext>
            </a:extLst>
          </p:cNvPr>
          <p:cNvPicPr>
            <a:picLocks noChangeAspect="1"/>
          </p:cNvPicPr>
          <p:nvPr/>
        </p:nvPicPr>
        <p:blipFill>
          <a:blip r:embed="rId2"/>
          <a:stretch>
            <a:fillRect/>
          </a:stretch>
        </p:blipFill>
        <p:spPr>
          <a:xfrm>
            <a:off x="72000" y="3578990"/>
            <a:ext cx="9000000" cy="2241106"/>
          </a:xfrm>
          <a:prstGeom prst="rect">
            <a:avLst/>
          </a:prstGeom>
        </p:spPr>
      </p:pic>
      <p:sp>
        <p:nvSpPr>
          <p:cNvPr id="6" name="TextBox 5">
            <a:extLst>
              <a:ext uri="{FF2B5EF4-FFF2-40B4-BE49-F238E27FC236}">
                <a16:creationId xmlns:a16="http://schemas.microsoft.com/office/drawing/2014/main" id="{16A3C55E-80FF-8B40-8925-660F378238D5}"/>
              </a:ext>
            </a:extLst>
          </p:cNvPr>
          <p:cNvSpPr txBox="1"/>
          <p:nvPr/>
        </p:nvSpPr>
        <p:spPr>
          <a:xfrm>
            <a:off x="172800" y="2673830"/>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simple_pim_array_allreduce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7A128A2F-E02E-059E-7FC4-003BEC4182D0}"/>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(III)</a:t>
            </a:r>
          </a:p>
        </p:txBody>
      </p:sp>
    </p:spTree>
    <p:extLst>
      <p:ext uri="{BB962C8B-B14F-4D97-AF65-F5344CB8AC3E}">
        <p14:creationId xmlns:p14="http://schemas.microsoft.com/office/powerpoint/2010/main" val="3021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PIM-to-PIM Communication: </a:t>
            </a:r>
            <a:r>
              <a:rPr lang="en-US" b="1" dirty="0" err="1"/>
              <a:t>AllGather</a:t>
            </a:r>
            <a:endParaRPr lang="en-US" b="1" dirty="0"/>
          </a:p>
          <a:p>
            <a:pPr lvl="1"/>
            <a:r>
              <a:rPr lang="en-US" dirty="0"/>
              <a:t>Combines array pieces and distributes the complete array to all PIM cores</a:t>
            </a:r>
          </a:p>
        </p:txBody>
      </p:sp>
      <p:pic>
        <p:nvPicPr>
          <p:cNvPr id="5" name="Picture 4">
            <a:extLst>
              <a:ext uri="{FF2B5EF4-FFF2-40B4-BE49-F238E27FC236}">
                <a16:creationId xmlns:a16="http://schemas.microsoft.com/office/drawing/2014/main" id="{8B854130-EF36-4146-9976-0A355A63F71A}"/>
              </a:ext>
            </a:extLst>
          </p:cNvPr>
          <p:cNvPicPr>
            <a:picLocks noChangeAspect="1"/>
          </p:cNvPicPr>
          <p:nvPr/>
        </p:nvPicPr>
        <p:blipFill>
          <a:blip r:embed="rId2"/>
          <a:stretch>
            <a:fillRect/>
          </a:stretch>
        </p:blipFill>
        <p:spPr>
          <a:xfrm>
            <a:off x="72000" y="3537435"/>
            <a:ext cx="9000000" cy="2241106"/>
          </a:xfrm>
          <a:prstGeom prst="rect">
            <a:avLst/>
          </a:prstGeom>
        </p:spPr>
      </p:pic>
      <p:sp>
        <p:nvSpPr>
          <p:cNvPr id="6" name="TextBox 5">
            <a:extLst>
              <a:ext uri="{FF2B5EF4-FFF2-40B4-BE49-F238E27FC236}">
                <a16:creationId xmlns:a16="http://schemas.microsoft.com/office/drawing/2014/main" id="{8D5A60B3-4469-7C45-A84E-AD976499EC03}"/>
              </a:ext>
            </a:extLst>
          </p:cNvPr>
          <p:cNvSpPr txBox="1"/>
          <p:nvPr/>
        </p:nvSpPr>
        <p:spPr>
          <a:xfrm>
            <a:off x="172800" y="2562779"/>
            <a:ext cx="8798400" cy="523220"/>
          </a:xfrm>
          <a:prstGeom prst="rect">
            <a:avLst/>
          </a:prstGeom>
          <a:solidFill>
            <a:schemeClr val="accent5">
              <a:lumMod val="20000"/>
              <a:lumOff val="80000"/>
            </a:schemeClr>
          </a:solidFill>
          <a:ln w="19050">
            <a:solidFill>
              <a:schemeClr val="accent5"/>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simple_pim_array_allgather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new_id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9" name="Title 1">
            <a:extLst>
              <a:ext uri="{FF2B5EF4-FFF2-40B4-BE49-F238E27FC236}">
                <a16:creationId xmlns:a16="http://schemas.microsoft.com/office/drawing/2014/main" id="{43144CE5-5552-71F7-DFCE-FD9FA8AAFDE7}"/>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Communication Interface (IV)</a:t>
            </a:r>
          </a:p>
        </p:txBody>
      </p:sp>
    </p:spTree>
    <p:extLst>
      <p:ext uri="{BB962C8B-B14F-4D97-AF65-F5344CB8AC3E}">
        <p14:creationId xmlns:p14="http://schemas.microsoft.com/office/powerpoint/2010/main" val="33952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Map</a:t>
            </a:r>
          </a:p>
          <a:p>
            <a:pPr lvl="1"/>
            <a:r>
              <a:rPr lang="en-US" dirty="0"/>
              <a:t>Applies </a:t>
            </a:r>
            <a:r>
              <a:rPr lang="en-US" dirty="0" err="1">
                <a:latin typeface="Courier" pitchFamily="2" charset="0"/>
              </a:rPr>
              <a:t>map_func</a:t>
            </a:r>
            <a:r>
              <a:rPr lang="en-US" dirty="0"/>
              <a:t> to every element of the data array</a:t>
            </a:r>
          </a:p>
        </p:txBody>
      </p:sp>
      <p:pic>
        <p:nvPicPr>
          <p:cNvPr id="6" name="Picture 5">
            <a:extLst>
              <a:ext uri="{FF2B5EF4-FFF2-40B4-BE49-F238E27FC236}">
                <a16:creationId xmlns:a16="http://schemas.microsoft.com/office/drawing/2014/main" id="{5A0045AB-92E5-2144-9B80-816CA2F4A173}"/>
              </a:ext>
            </a:extLst>
          </p:cNvPr>
          <p:cNvPicPr>
            <a:picLocks noChangeAspect="1"/>
          </p:cNvPicPr>
          <p:nvPr/>
        </p:nvPicPr>
        <p:blipFill>
          <a:blip r:embed="rId2"/>
          <a:stretch>
            <a:fillRect/>
          </a:stretch>
        </p:blipFill>
        <p:spPr>
          <a:xfrm>
            <a:off x="992589" y="3666201"/>
            <a:ext cx="7158821" cy="1584671"/>
          </a:xfrm>
          <a:prstGeom prst="rect">
            <a:avLst/>
          </a:prstGeom>
        </p:spPr>
      </p:pic>
      <p:sp>
        <p:nvSpPr>
          <p:cNvPr id="7" name="TextBox 6">
            <a:extLst>
              <a:ext uri="{FF2B5EF4-FFF2-40B4-BE49-F238E27FC236}">
                <a16:creationId xmlns:a16="http://schemas.microsoft.com/office/drawing/2014/main" id="{E019CF32-5D5D-CD45-8AD2-0F8D69D1D34E}"/>
              </a:ext>
            </a:extLst>
          </p:cNvPr>
          <p:cNvSpPr txBox="1"/>
          <p:nvPr/>
        </p:nvSpPr>
        <p:spPr>
          <a:xfrm>
            <a:off x="172799" y="2220908"/>
            <a:ext cx="8798400" cy="523220"/>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simple_pim_array_map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src_id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output_type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D8B1B5E7-A9F4-5A2D-F489-0BF6EB3F318F}"/>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a:t>
            </a:r>
          </a:p>
        </p:txBody>
      </p:sp>
    </p:spTree>
    <p:extLst>
      <p:ext uri="{BB962C8B-B14F-4D97-AF65-F5344CB8AC3E}">
        <p14:creationId xmlns:p14="http://schemas.microsoft.com/office/powerpoint/2010/main" val="51283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Eliminating the Adoption Barriers</a:t>
            </a:r>
          </a:p>
        </p:txBody>
      </p:sp>
      <p:sp>
        <p:nvSpPr>
          <p:cNvPr id="19459" name="Content Placeholder 2"/>
          <p:cNvSpPr>
            <a:spLocks noGrp="1"/>
          </p:cNvSpPr>
          <p:nvPr>
            <p:ph idx="1"/>
          </p:nvPr>
        </p:nvSpPr>
        <p:spPr>
          <a:xfrm>
            <a:off x="228600" y="1447800"/>
            <a:ext cx="8610600" cy="4876800"/>
          </a:xfrm>
        </p:spPr>
        <p:txBody>
          <a:bodyPr/>
          <a:lstStyle/>
          <a:p>
            <a:pPr marL="0" indent="0" algn="ctr" eaLnBrk="1" hangingPunct="1">
              <a:buNone/>
            </a:pPr>
            <a:endParaRPr lang="en-US" sz="5400" dirty="0">
              <a:solidFill>
                <a:srgbClr val="0000FF"/>
              </a:solidFill>
              <a:latin typeface="Tahoma" charset="0"/>
              <a:ea typeface="ＭＳ Ｐゴシック" charset="0"/>
              <a:cs typeface="ＭＳ Ｐゴシック" charset="0"/>
            </a:endParaRPr>
          </a:p>
          <a:p>
            <a:pPr marL="0" indent="0" algn="ctr" eaLnBrk="1" hangingPunct="1">
              <a:buNone/>
            </a:pPr>
            <a:r>
              <a:rPr lang="en-US" sz="6000" dirty="0">
                <a:solidFill>
                  <a:srgbClr val="0000FF"/>
                </a:solidFill>
                <a:latin typeface="Tahoma" charset="0"/>
                <a:ea typeface="ＭＳ Ｐゴシック" charset="0"/>
                <a:cs typeface="ＭＳ Ｐゴシック" charset="0"/>
              </a:rPr>
              <a:t>How to Enable Adoption of </a:t>
            </a:r>
            <a:r>
              <a:rPr lang="en-US" sz="6000" dirty="0">
                <a:solidFill>
                  <a:srgbClr val="FF0000"/>
                </a:solidFill>
                <a:latin typeface="Tahoma" charset="0"/>
                <a:ea typeface="ＭＳ Ｐゴシック" charset="0"/>
                <a:cs typeface="ＭＳ Ｐゴシック" charset="0"/>
              </a:rPr>
              <a:t>Processing in Memory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419BFC-0704-824A-8642-CF6757650AC5}" type="slidenum">
              <a:rPr kumimoji="0" lang="en-US" sz="16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srgbClr val="000000"/>
              </a:solidFill>
              <a:effectLst/>
              <a:uLnTx/>
              <a:uFillTx/>
              <a:latin typeface="Garamond" charset="0"/>
              <a:ea typeface="ＭＳ Ｐゴシック" charset="0"/>
            </a:endParaRPr>
          </a:p>
        </p:txBody>
      </p:sp>
    </p:spTree>
    <p:extLst>
      <p:ext uri="{BB962C8B-B14F-4D97-AF65-F5344CB8AC3E}">
        <p14:creationId xmlns:p14="http://schemas.microsoft.com/office/powerpoint/2010/main" val="3702804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Reduction</a:t>
            </a:r>
          </a:p>
          <a:p>
            <a:pPr lvl="1"/>
            <a:r>
              <a:rPr lang="en-US" dirty="0"/>
              <a:t>The </a:t>
            </a:r>
            <a:r>
              <a:rPr lang="en-US" dirty="0" err="1">
                <a:latin typeface="Courier" pitchFamily="2" charset="0"/>
              </a:rPr>
              <a:t>map_to_val_func</a:t>
            </a:r>
            <a:r>
              <a:rPr lang="en-US" dirty="0">
                <a:latin typeface="Courier" pitchFamily="2" charset="0"/>
              </a:rPr>
              <a:t> </a:t>
            </a:r>
            <a:r>
              <a:rPr lang="en-US" dirty="0"/>
              <a:t>function transforms an input element to an output value and an output index</a:t>
            </a:r>
          </a:p>
          <a:p>
            <a:pPr lvl="1"/>
            <a:r>
              <a:rPr lang="en-US" dirty="0"/>
              <a:t>The </a:t>
            </a:r>
            <a:r>
              <a:rPr lang="en-US" dirty="0" err="1">
                <a:latin typeface="Courier" pitchFamily="2" charset="0"/>
              </a:rPr>
              <a:t>acc_func</a:t>
            </a:r>
            <a:r>
              <a:rPr lang="en-US" dirty="0">
                <a:latin typeface="Courier" pitchFamily="2" charset="0"/>
              </a:rPr>
              <a:t> </a:t>
            </a:r>
            <a:r>
              <a:rPr lang="en-US" dirty="0"/>
              <a:t>function accumulates the output values onto the output array</a:t>
            </a:r>
          </a:p>
        </p:txBody>
      </p:sp>
      <p:pic>
        <p:nvPicPr>
          <p:cNvPr id="5" name="Picture 4">
            <a:extLst>
              <a:ext uri="{FF2B5EF4-FFF2-40B4-BE49-F238E27FC236}">
                <a16:creationId xmlns:a16="http://schemas.microsoft.com/office/drawing/2014/main" id="{92018E1B-DBFE-654E-AA87-2CF113FCD93E}"/>
              </a:ext>
            </a:extLst>
          </p:cNvPr>
          <p:cNvPicPr>
            <a:picLocks noChangeAspect="1"/>
          </p:cNvPicPr>
          <p:nvPr/>
        </p:nvPicPr>
        <p:blipFill>
          <a:blip r:embed="rId2"/>
          <a:stretch>
            <a:fillRect/>
          </a:stretch>
        </p:blipFill>
        <p:spPr>
          <a:xfrm>
            <a:off x="1374925" y="4168497"/>
            <a:ext cx="6482773" cy="2363755"/>
          </a:xfrm>
          <a:prstGeom prst="rect">
            <a:avLst/>
          </a:prstGeom>
        </p:spPr>
      </p:pic>
      <p:sp>
        <p:nvSpPr>
          <p:cNvPr id="6" name="TextBox 5">
            <a:extLst>
              <a:ext uri="{FF2B5EF4-FFF2-40B4-BE49-F238E27FC236}">
                <a16:creationId xmlns:a16="http://schemas.microsoft.com/office/drawing/2014/main" id="{8EA3DFB5-54FF-6B4D-9B61-E672E8D204D5}"/>
              </a:ext>
            </a:extLst>
          </p:cNvPr>
          <p:cNvSpPr txBox="1"/>
          <p:nvPr/>
        </p:nvSpPr>
        <p:spPr>
          <a:xfrm>
            <a:off x="265213" y="3309503"/>
            <a:ext cx="8798400" cy="738664"/>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simple_pim_array_red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src_id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output_type</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uint32_t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output_len</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handle_t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handle,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11" name="Title 1">
            <a:extLst>
              <a:ext uri="{FF2B5EF4-FFF2-40B4-BE49-F238E27FC236}">
                <a16:creationId xmlns:a16="http://schemas.microsoft.com/office/drawing/2014/main" id="{032D37DB-B236-3C19-5413-7382ADF0F2DB}"/>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(II)</a:t>
            </a:r>
          </a:p>
        </p:txBody>
      </p:sp>
    </p:spTree>
    <p:extLst>
      <p:ext uri="{BB962C8B-B14F-4D97-AF65-F5344CB8AC3E}">
        <p14:creationId xmlns:p14="http://schemas.microsoft.com/office/powerpoint/2010/main" val="23718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b="1" dirty="0"/>
              <a:t>Array Zip</a:t>
            </a:r>
          </a:p>
          <a:p>
            <a:pPr lvl="1"/>
            <a:r>
              <a:rPr lang="en-US" dirty="0"/>
              <a:t>Takes two input arrays and combines their elements into an output array</a:t>
            </a:r>
          </a:p>
        </p:txBody>
      </p:sp>
      <p:pic>
        <p:nvPicPr>
          <p:cNvPr id="5" name="Picture 4">
            <a:extLst>
              <a:ext uri="{FF2B5EF4-FFF2-40B4-BE49-F238E27FC236}">
                <a16:creationId xmlns:a16="http://schemas.microsoft.com/office/drawing/2014/main" id="{4E169C46-EAA2-8E48-BE88-21CD12D6A276}"/>
              </a:ext>
            </a:extLst>
          </p:cNvPr>
          <p:cNvPicPr>
            <a:picLocks noChangeAspect="1"/>
          </p:cNvPicPr>
          <p:nvPr/>
        </p:nvPicPr>
        <p:blipFill>
          <a:blip r:embed="rId2"/>
          <a:stretch>
            <a:fillRect/>
          </a:stretch>
        </p:blipFill>
        <p:spPr>
          <a:xfrm>
            <a:off x="876300" y="3436507"/>
            <a:ext cx="7391400" cy="2451100"/>
          </a:xfrm>
          <a:prstGeom prst="rect">
            <a:avLst/>
          </a:prstGeom>
        </p:spPr>
      </p:pic>
      <p:sp>
        <p:nvSpPr>
          <p:cNvPr id="6" name="TextBox 5">
            <a:extLst>
              <a:ext uri="{FF2B5EF4-FFF2-40B4-BE49-F238E27FC236}">
                <a16:creationId xmlns:a16="http://schemas.microsoft.com/office/drawing/2014/main" id="{4D54413F-EC5F-E14B-8213-A6BB0B9AA294}"/>
              </a:ext>
            </a:extLst>
          </p:cNvPr>
          <p:cNvSpPr txBox="1"/>
          <p:nvPr/>
        </p:nvSpPr>
        <p:spPr>
          <a:xfrm>
            <a:off x="169011" y="2570917"/>
            <a:ext cx="8798400" cy="523220"/>
          </a:xfrm>
          <a:prstGeom prst="rect">
            <a:avLst/>
          </a:prstGeom>
          <a:solidFill>
            <a:schemeClr val="accent1">
              <a:lumMod val="20000"/>
              <a:lumOff val="80000"/>
            </a:schemeClr>
          </a:solidFill>
          <a:ln w="19050">
            <a:solidFill>
              <a:schemeClr val="accent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simple_pim_array_zip</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src1_id, </a:t>
            </a: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src2_id,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00F6"/>
                </a:solidFill>
                <a:effectLst/>
                <a:uLnTx/>
                <a:uFillTx/>
                <a:latin typeface="Courier" pitchFamily="2" charset="0"/>
                <a:ea typeface="+mn-ea"/>
                <a:cs typeface="+mn-cs"/>
              </a:rPr>
              <a:t>const char</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dest_id</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400" b="0" i="0" u="none" strike="noStrike" kern="1200" cap="none" spc="0" normalizeH="0" baseline="0" noProof="0" dirty="0" err="1">
                <a:ln>
                  <a:noFill/>
                </a:ln>
                <a:solidFill>
                  <a:srgbClr val="000000"/>
                </a:solidFill>
                <a:effectLst/>
                <a:uLnTx/>
                <a:uFillTx/>
                <a:latin typeface="Courier" pitchFamily="2" charset="0"/>
                <a:ea typeface="+mn-ea"/>
                <a:cs typeface="+mn-cs"/>
              </a:rPr>
              <a:t>simple_pim_management_t</a:t>
            </a:r>
            <a:r>
              <a:rPr kumimoji="0" lang="en-US" sz="1400" b="0" i="0" u="none" strike="noStrike" kern="1200" cap="none" spc="0" normalizeH="0" baseline="0" noProof="0" dirty="0">
                <a:ln>
                  <a:noFill/>
                </a:ln>
                <a:solidFill>
                  <a:srgbClr val="000000"/>
                </a:solidFill>
                <a:effectLst/>
                <a:uLnTx/>
                <a:uFillTx/>
                <a:latin typeface="Courier" pitchFamily="2" charset="0"/>
                <a:ea typeface="+mn-ea"/>
                <a:cs typeface="+mn-cs"/>
              </a:rPr>
              <a:t>* management);</a:t>
            </a:r>
          </a:p>
        </p:txBody>
      </p:sp>
      <p:sp>
        <p:nvSpPr>
          <p:cNvPr id="8" name="Title 1">
            <a:extLst>
              <a:ext uri="{FF2B5EF4-FFF2-40B4-BE49-F238E27FC236}">
                <a16:creationId xmlns:a16="http://schemas.microsoft.com/office/drawing/2014/main" id="{2DBCAA95-8AE6-5989-501A-D543C13C6CBF}"/>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Processing Interface (III)</a:t>
            </a:r>
          </a:p>
        </p:txBody>
      </p:sp>
    </p:spTree>
    <p:extLst>
      <p:ext uri="{BB962C8B-B14F-4D97-AF65-F5344CB8AC3E}">
        <p14:creationId xmlns:p14="http://schemas.microsoft.com/office/powerpoint/2010/main" val="106376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72E9A-0E43-FD49-A391-B21274FC31A8}"/>
              </a:ext>
            </a:extLst>
          </p:cNvPr>
          <p:cNvSpPr>
            <a:spLocks noGrp="1"/>
          </p:cNvSpPr>
          <p:nvPr>
            <p:ph idx="1"/>
          </p:nvPr>
        </p:nvSpPr>
        <p:spPr/>
        <p:txBody>
          <a:bodyPr/>
          <a:lstStyle/>
          <a:p>
            <a:r>
              <a:rPr lang="en-US" dirty="0"/>
              <a:t>Strength reduction</a:t>
            </a:r>
          </a:p>
          <a:p>
            <a:endParaRPr lang="en-US" dirty="0"/>
          </a:p>
          <a:p>
            <a:r>
              <a:rPr lang="en-US" dirty="0"/>
              <a:t>Loop unrolling</a:t>
            </a:r>
          </a:p>
          <a:p>
            <a:endParaRPr lang="en-US" dirty="0"/>
          </a:p>
          <a:p>
            <a:r>
              <a:rPr lang="en-US" dirty="0"/>
              <a:t>Avoiding boundary checks</a:t>
            </a:r>
          </a:p>
          <a:p>
            <a:endParaRPr lang="en-US" dirty="0"/>
          </a:p>
          <a:p>
            <a:r>
              <a:rPr lang="en-US" dirty="0"/>
              <a:t>Function </a:t>
            </a:r>
            <a:r>
              <a:rPr lang="en-US" dirty="0" err="1"/>
              <a:t>inlining</a:t>
            </a:r>
            <a:endParaRPr lang="en-US" dirty="0"/>
          </a:p>
          <a:p>
            <a:endParaRPr lang="en-US" dirty="0"/>
          </a:p>
          <a:p>
            <a:r>
              <a:rPr lang="en-US" dirty="0"/>
              <a:t>Adjustment of data transfer sizes</a:t>
            </a:r>
          </a:p>
        </p:txBody>
      </p:sp>
      <p:sp>
        <p:nvSpPr>
          <p:cNvPr id="6" name="Title 1">
            <a:extLst>
              <a:ext uri="{FF2B5EF4-FFF2-40B4-BE49-F238E27FC236}">
                <a16:creationId xmlns:a16="http://schemas.microsoft.com/office/drawing/2014/main" id="{B398F958-009A-CE58-A194-FE9CBBB0B65A}"/>
              </a:ext>
            </a:extLst>
          </p:cNvPr>
          <p:cNvSpPr>
            <a:spLocks noGrp="1"/>
          </p:cNvSpPr>
          <p:nvPr>
            <p:ph type="title"/>
          </p:nvPr>
        </p:nvSpPr>
        <p:spPr>
          <a:xfrm>
            <a:off x="169011" y="132334"/>
            <a:ext cx="8894602" cy="925840"/>
          </a:xfrm>
        </p:spPr>
        <p:txBody>
          <a:bodyPr>
            <a:noAutofit/>
          </a:bodyPr>
          <a:lstStyle/>
          <a:p>
            <a:r>
              <a:rPr lang="en-US" sz="3600" dirty="0"/>
              <a:t>SimplePIM Programming Framework: </a:t>
            </a:r>
            <a:br>
              <a:rPr lang="en-US" sz="3600" dirty="0"/>
            </a:br>
            <a:r>
              <a:rPr lang="en-US" sz="2800" dirty="0"/>
              <a:t>General Code Optimizations</a:t>
            </a:r>
          </a:p>
        </p:txBody>
      </p:sp>
    </p:spTree>
    <p:extLst>
      <p:ext uri="{BB962C8B-B14F-4D97-AF65-F5344CB8AC3E}">
        <p14:creationId xmlns:p14="http://schemas.microsoft.com/office/powerpoint/2010/main" val="33403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up)">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270709"/>
            <a:ext cx="8670189" cy="5503539"/>
          </a:xfrm>
        </p:spPr>
        <p:txBody>
          <a:bodyPr>
            <a:normAutofit/>
          </a:bodyPr>
          <a:lstStyle/>
          <a:p>
            <a:r>
              <a:rPr lang="en-US" b="1" dirty="0">
                <a:solidFill>
                  <a:schemeClr val="accent6"/>
                </a:solidFill>
              </a:rPr>
              <a:t>Evaluated system</a:t>
            </a:r>
          </a:p>
          <a:p>
            <a:pPr lvl="1"/>
            <a:r>
              <a:rPr lang="en-US" dirty="0">
                <a:solidFill>
                  <a:schemeClr val="accent6"/>
                </a:solidFill>
              </a:rPr>
              <a:t>UPMEM PIM system with 2,432 PIM cores with </a:t>
            </a:r>
            <a:br>
              <a:rPr lang="en-US" dirty="0">
                <a:solidFill>
                  <a:schemeClr val="accent6"/>
                </a:solidFill>
              </a:rPr>
            </a:br>
            <a:r>
              <a:rPr lang="en-US" dirty="0">
                <a:solidFill>
                  <a:schemeClr val="accent6"/>
                </a:solidFill>
              </a:rPr>
              <a:t>159 GB of PIM DRAM</a:t>
            </a:r>
          </a:p>
          <a:p>
            <a:r>
              <a:rPr lang="en-US" b="1" dirty="0">
                <a:solidFill>
                  <a:schemeClr val="accent4"/>
                </a:solidFill>
              </a:rPr>
              <a:t>Real-world Benchmarks</a:t>
            </a:r>
          </a:p>
          <a:p>
            <a:pPr lvl="1"/>
            <a:r>
              <a:rPr lang="en-US" dirty="0">
                <a:solidFill>
                  <a:schemeClr val="accent4"/>
                </a:solidFill>
              </a:rPr>
              <a:t>Vector addition</a:t>
            </a:r>
          </a:p>
          <a:p>
            <a:pPr lvl="1"/>
            <a:r>
              <a:rPr lang="en-US" dirty="0">
                <a:solidFill>
                  <a:schemeClr val="accent4"/>
                </a:solidFill>
              </a:rPr>
              <a:t>Reduction</a:t>
            </a:r>
          </a:p>
          <a:p>
            <a:pPr lvl="1"/>
            <a:r>
              <a:rPr lang="en-US" dirty="0">
                <a:solidFill>
                  <a:schemeClr val="accent4"/>
                </a:solidFill>
              </a:rPr>
              <a:t>Histogram</a:t>
            </a:r>
          </a:p>
          <a:p>
            <a:pPr lvl="1"/>
            <a:r>
              <a:rPr lang="en-US" dirty="0">
                <a:solidFill>
                  <a:schemeClr val="accent4"/>
                </a:solidFill>
              </a:rPr>
              <a:t>K-Means</a:t>
            </a:r>
          </a:p>
          <a:p>
            <a:pPr lvl="1"/>
            <a:r>
              <a:rPr lang="en-US" dirty="0">
                <a:solidFill>
                  <a:schemeClr val="accent4"/>
                </a:solidFill>
              </a:rPr>
              <a:t>Linear regression</a:t>
            </a:r>
          </a:p>
          <a:p>
            <a:pPr lvl="1"/>
            <a:r>
              <a:rPr lang="en-US" dirty="0">
                <a:solidFill>
                  <a:schemeClr val="accent4"/>
                </a:solidFill>
              </a:rPr>
              <a:t>Logistic regression</a:t>
            </a:r>
          </a:p>
          <a:p>
            <a:r>
              <a:rPr lang="en-US" dirty="0">
                <a:solidFill>
                  <a:schemeClr val="accent5"/>
                </a:solidFill>
              </a:rPr>
              <a:t>Comparison to hand-optimized codes in terms of programming productivity and performance</a:t>
            </a:r>
          </a:p>
        </p:txBody>
      </p:sp>
      <p:sp>
        <p:nvSpPr>
          <p:cNvPr id="7" name="Title 1">
            <a:extLst>
              <a:ext uri="{FF2B5EF4-FFF2-40B4-BE49-F238E27FC236}">
                <a16:creationId xmlns:a16="http://schemas.microsoft.com/office/drawing/2014/main" id="{71ADC4FC-EA47-9771-A977-2D93120EABC8}"/>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Evaluation Methodology</a:t>
            </a:r>
          </a:p>
        </p:txBody>
      </p:sp>
    </p:spTree>
    <p:extLst>
      <p:ext uri="{BB962C8B-B14F-4D97-AF65-F5344CB8AC3E}">
        <p14:creationId xmlns:p14="http://schemas.microsoft.com/office/powerpoint/2010/main" val="318217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D298C-3654-5E4E-AED5-CDE84D3D797C}"/>
              </a:ext>
            </a:extLst>
          </p:cNvPr>
          <p:cNvSpPr>
            <a:spLocks noGrp="1"/>
          </p:cNvSpPr>
          <p:nvPr>
            <p:ph idx="1"/>
          </p:nvPr>
        </p:nvSpPr>
        <p:spPr>
          <a:xfrm>
            <a:off x="169011" y="1086962"/>
            <a:ext cx="8894602" cy="4931143"/>
          </a:xfrm>
        </p:spPr>
        <p:txBody>
          <a:bodyPr>
            <a:normAutofit/>
          </a:bodyPr>
          <a:lstStyle/>
          <a:p>
            <a:r>
              <a:rPr lang="en-US" sz="2400" dirty="0"/>
              <a:t>Example: Hand-optimized histogram with UPMEM SDK</a:t>
            </a:r>
          </a:p>
        </p:txBody>
      </p:sp>
      <p:sp>
        <p:nvSpPr>
          <p:cNvPr id="4" name="TextBox 3">
            <a:extLst>
              <a:ext uri="{FF2B5EF4-FFF2-40B4-BE49-F238E27FC236}">
                <a16:creationId xmlns:a16="http://schemas.microsoft.com/office/drawing/2014/main" id="{9E4AD367-659F-BB4D-834F-9B1B4D814C18}"/>
              </a:ext>
            </a:extLst>
          </p:cNvPr>
          <p:cNvSpPr txBox="1"/>
          <p:nvPr/>
        </p:nvSpPr>
        <p:spPr>
          <a:xfrm>
            <a:off x="168430" y="1472081"/>
            <a:ext cx="8794984" cy="4968000"/>
          </a:xfrm>
          <a:prstGeom prst="rect">
            <a:avLst/>
          </a:prstGeom>
          <a:solidFill>
            <a:schemeClr val="bg1">
              <a:lumMod val="95000"/>
            </a:schemeClr>
          </a:solidFill>
          <a:ln w="19050">
            <a:solidFill>
              <a:schemeClr val="tx1"/>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Initialize global variables and functions for histogram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int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main_kernel</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tasklet_id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mem_reset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Reset the heap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Initialize variables and the histogram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mem_alloc</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(2048);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Allocate buffer in scratchpad memory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for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unsigned int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base_tasklet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&lt;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stride)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Boundary checking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uint32_t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+ 2048 &gt;=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input_size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Load scratchpad with a DRAM block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mram_read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const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byte_index</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7F7F7F"/>
                </a:solidFill>
                <a:effectLst/>
                <a:uLnTx/>
                <a:uFillTx/>
                <a:latin typeface="Courier" pitchFamily="2" charset="0"/>
                <a:ea typeface="+mn-ea"/>
                <a:cs typeface="+mn-cs"/>
              </a:rPr>
              <a:t>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Histogram calculation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histogram(hist, bins,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input_buff_A</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l_size_bytes</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barrier_wait</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(&amp;</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my_barrier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Barrier to synchronize PIM threads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Merging histograms from different </a:t>
            </a:r>
            <a:r>
              <a:rPr kumimoji="0" lang="en-US" sz="1050" b="0" i="0" u="none" strike="noStrike" kern="1200" cap="none" spc="0" normalizeH="0" baseline="0" noProof="0" dirty="0" err="1">
                <a:ln>
                  <a:noFill/>
                </a:ln>
                <a:solidFill>
                  <a:srgbClr val="009900"/>
                </a:solidFill>
                <a:effectLst/>
                <a:uLnTx/>
                <a:uFillTx/>
                <a:latin typeface="Courier" pitchFamily="2" charset="0"/>
                <a:ea typeface="+mn-ea"/>
                <a:cs typeface="+mn-cs"/>
              </a:rPr>
              <a:t>tasklets</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into one </a:t>
            </a:r>
            <a:r>
              <a:rPr kumimoji="0" lang="en-US" sz="1050" b="0" i="0" u="none" strike="noStrike" kern="1200" cap="none" spc="0" normalizeH="0" baseline="0" noProof="0" dirty="0" err="1">
                <a:ln>
                  <a:noFill/>
                </a:ln>
                <a:solidFill>
                  <a:srgbClr val="0099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7F7F7F"/>
                </a:solidFill>
                <a:effectLst/>
                <a:uLnTx/>
                <a:uFillTx/>
                <a:latin typeface="Courier" pitchFamily="2" charset="0"/>
                <a:ea typeface="+mn-ea"/>
                <a:cs typeface="+mn-cs"/>
              </a:rPr>
              <a:t>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9900"/>
                </a:solidFill>
                <a:effectLst/>
                <a:uLnTx/>
                <a:uFillTx/>
                <a:latin typeface="Courier" pitchFamily="2" charset="0"/>
                <a:ea typeface="+mn-ea"/>
                <a:cs typeface="+mn-cs"/>
              </a:rPr>
              <a:t>  // Write result from scratchpad to DRAM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tasklet_id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if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&lt;=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mram_write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mram_base_addr_histo</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else </a:t>
            </a:r>
            <a:endPar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for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unsigned int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offset = 0; offset &lt; ((bins * </a:t>
            </a:r>
            <a:r>
              <a:rPr kumimoji="0" lang="en-US" sz="1050" b="0" i="0" u="none" strike="noStrike" kern="1200" cap="none" spc="0" normalizeH="0" baseline="0" noProof="0" dirty="0" err="1">
                <a:ln>
                  <a:noFill/>
                </a:ln>
                <a:solidFill>
                  <a:srgbClr val="0000FF"/>
                </a:solidFill>
                <a:effectLst/>
                <a:uLnTx/>
                <a:uFillTx/>
                <a:latin typeface="Courier" pitchFamily="2" charset="0"/>
                <a:ea typeface="+mn-ea"/>
                <a:cs typeface="+mn-cs"/>
              </a:rPr>
              <a:t>sizeof</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(uint32_t)) &gt;&gt; 11); offset++)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mram_write</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histo_dpu</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(offset &lt;&lt; 9), (__</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mram_ptr</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a:t>
            </a:r>
            <a:r>
              <a:rPr kumimoji="0" lang="en-US" sz="1050" b="0" i="0" u="none" strike="noStrike" kern="1200" cap="none" spc="0" normalizeH="0" baseline="0" noProof="0" dirty="0" err="1">
                <a:ln>
                  <a:noFill/>
                </a:ln>
                <a:solidFill>
                  <a:srgbClr val="000000"/>
                </a:solidFill>
                <a:effectLst/>
                <a:uLnTx/>
                <a:uFillTx/>
                <a:latin typeface="Courier" pitchFamily="2" charset="0"/>
                <a:ea typeface="+mn-ea"/>
                <a:cs typeface="+mn-cs"/>
              </a:rPr>
              <a:t>mram_base_addr_histo</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(offset &lt;&lt; 11)), 2048);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FF"/>
                </a:solidFill>
                <a:effectLst/>
                <a:uLnTx/>
                <a:uFillTx/>
                <a:latin typeface="Courier" pitchFamily="2" charset="0"/>
                <a:ea typeface="+mn-ea"/>
                <a:cs typeface="+mn-cs"/>
              </a:rPr>
              <a:t>  return </a:t>
            </a: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urier" pitchFamily="2" charset="0"/>
                <a:ea typeface="+mn-ea"/>
                <a:cs typeface="+mn-cs"/>
              </a:rPr>
              <a:t>} </a:t>
            </a:r>
          </a:p>
        </p:txBody>
      </p:sp>
      <p:sp>
        <p:nvSpPr>
          <p:cNvPr id="7" name="Title 1">
            <a:extLst>
              <a:ext uri="{FF2B5EF4-FFF2-40B4-BE49-F238E27FC236}">
                <a16:creationId xmlns:a16="http://schemas.microsoft.com/office/drawing/2014/main" id="{CFA5898B-92DE-4CEB-905C-F93AEFC766A3}"/>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a:t>
            </a:r>
          </a:p>
        </p:txBody>
      </p:sp>
    </p:spTree>
    <p:extLst>
      <p:ext uri="{BB962C8B-B14F-4D97-AF65-F5344CB8AC3E}">
        <p14:creationId xmlns:p14="http://schemas.microsoft.com/office/powerpoint/2010/main" val="338973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D298C-3654-5E4E-AED5-CDE84D3D797C}"/>
              </a:ext>
            </a:extLst>
          </p:cNvPr>
          <p:cNvSpPr>
            <a:spLocks noGrp="1"/>
          </p:cNvSpPr>
          <p:nvPr>
            <p:ph idx="1"/>
          </p:nvPr>
        </p:nvSpPr>
        <p:spPr/>
        <p:txBody>
          <a:bodyPr/>
          <a:lstStyle/>
          <a:p>
            <a:r>
              <a:rPr lang="en-US" dirty="0"/>
              <a:t>Example: SimplePIM histogram</a:t>
            </a:r>
          </a:p>
        </p:txBody>
      </p:sp>
      <p:sp>
        <p:nvSpPr>
          <p:cNvPr id="6" name="TextBox 5">
            <a:extLst>
              <a:ext uri="{FF2B5EF4-FFF2-40B4-BE49-F238E27FC236}">
                <a16:creationId xmlns:a16="http://schemas.microsoft.com/office/drawing/2014/main" id="{A74203CC-996D-C34E-BB34-C11CC861C329}"/>
              </a:ext>
            </a:extLst>
          </p:cNvPr>
          <p:cNvSpPr txBox="1"/>
          <p:nvPr/>
        </p:nvSpPr>
        <p:spPr>
          <a:xfrm>
            <a:off x="1123780" y="1898336"/>
            <a:ext cx="6896440" cy="4493538"/>
          </a:xfrm>
          <a:prstGeom prst="rect">
            <a:avLst/>
          </a:prstGeom>
          <a:solidFill>
            <a:schemeClr val="bg1">
              <a:lumMod val="95000"/>
            </a:schemeClr>
          </a:solidFill>
          <a:ln w="19050">
            <a:solidFill>
              <a:schemeClr val="tx1"/>
            </a:solidFill>
            <a:prstDash val="sysDash"/>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Programmer-defined functions in the file "</a:t>
            </a:r>
            <a:r>
              <a:rPr kumimoji="0" lang="en-US" sz="1100" b="0" i="0" u="none" strike="noStrike" kern="1200" cap="none" spc="0" normalizeH="0" baseline="0" noProof="0" dirty="0" err="1">
                <a:ln>
                  <a:noFill/>
                </a:ln>
                <a:solidFill>
                  <a:srgbClr val="009900"/>
                </a:solidFill>
                <a:effectLst/>
                <a:uLnTx/>
                <a:uFillTx/>
                <a:latin typeface="Courier" pitchFamily="2" charset="0"/>
                <a:ea typeface="+mn-ea"/>
                <a:cs typeface="+mn-cs"/>
              </a:rPr>
              <a:t>histo_filepath</a:t>
            </a: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FF"/>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init_func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 size,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  char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casted_value_ptr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char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  for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int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0;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&lt; size;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casted_value_ptr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i</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acc_func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dest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dest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 *(uint32_t*)</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map_to_val_func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input, </a:t>
            </a:r>
            <a:r>
              <a:rPr kumimoji="0" lang="en-US" sz="1100" b="0" i="0" u="none" strike="noStrike" kern="1200" cap="none" spc="0" normalizeH="0" baseline="0" noProof="0" dirty="0">
                <a:ln>
                  <a:noFill/>
                </a:ln>
                <a:solidFill>
                  <a:srgbClr val="1F00F6"/>
                </a:solidFill>
                <a:effectLst/>
                <a:uLnTx/>
                <a:uFillTx/>
                <a:latin typeface="Courier" pitchFamily="2" charset="0"/>
                <a:ea typeface="+mn-ea"/>
                <a:cs typeface="+mn-cs"/>
              </a:rPr>
              <a:t>void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output, uint32_t* key)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 d = *((uint32_t*)input);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*(uint32_t*)output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*key = d * bins &gt;&gt; 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Host side handle creation and iterator call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handle_t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handle =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simple_pim_create_handle</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100" b="0" i="0" u="none" strike="noStrike" kern="1200" cap="none" spc="0" normalizeH="0" baseline="0" noProof="0" dirty="0" err="1">
                <a:ln>
                  <a:noFill/>
                </a:ln>
                <a:solidFill>
                  <a:srgbClr val="FF0002"/>
                </a:solidFill>
                <a:effectLst/>
                <a:uLnTx/>
                <a:uFillTx/>
                <a:latin typeface="Courier" pitchFamily="2" charset="0"/>
                <a:ea typeface="+mn-ea"/>
                <a:cs typeface="+mn-cs"/>
              </a:rPr>
              <a:t>histo_filepath</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REDUCE, NULL,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Transfer (scatter) data to PIM, register as "t1"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simple_pim_array_scatter</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bins, </a:t>
            </a:r>
            <a:r>
              <a:rPr kumimoji="0" lang="en-US" sz="11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(T), management);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9900"/>
                </a:solidFill>
                <a:effectLst/>
                <a:uLnTx/>
                <a:uFillTx/>
                <a:latin typeface="Courier" pitchFamily="2" charset="0"/>
                <a:ea typeface="+mn-ea"/>
                <a:cs typeface="+mn-cs"/>
              </a:rPr>
              <a:t>// Run histogram on "t1" and produce "t2"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simple_pim_array_red</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a:ln>
                  <a:noFill/>
                </a:ln>
                <a:solidFill>
                  <a:srgbClr val="FF0002"/>
                </a:solidFill>
                <a:effectLst/>
                <a:uLnTx/>
                <a:uFillTx/>
                <a:latin typeface="Courier" pitchFamily="2" charset="0"/>
                <a:ea typeface="+mn-ea"/>
                <a:cs typeface="+mn-cs"/>
              </a:rPr>
              <a:t>"t2"</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1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100" b="0" i="0" u="none" strike="noStrike" kern="1200" cap="none" spc="0" normalizeH="0" baseline="0" noProof="0" dirty="0">
                <a:ln>
                  <a:noFill/>
                </a:ln>
                <a:solidFill>
                  <a:sysClr val="windowText" lastClr="000000"/>
                </a:solidFill>
                <a:effectLst/>
                <a:uLnTx/>
                <a:uFillTx/>
                <a:latin typeface="Courier" pitchFamily="2" charset="0"/>
                <a:ea typeface="+mn-ea"/>
                <a:cs typeface="+mn-cs"/>
              </a:rPr>
              <a:t>(T), bins, handle, management);</a:t>
            </a:r>
          </a:p>
        </p:txBody>
      </p:sp>
      <p:sp>
        <p:nvSpPr>
          <p:cNvPr id="7" name="Title 1">
            <a:extLst>
              <a:ext uri="{FF2B5EF4-FFF2-40B4-BE49-F238E27FC236}">
                <a16:creationId xmlns:a16="http://schemas.microsoft.com/office/drawing/2014/main" id="{55762D85-6D16-6AFC-578C-523B54B70E75}"/>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(II)</a:t>
            </a:r>
          </a:p>
        </p:txBody>
      </p:sp>
      <p:sp>
        <p:nvSpPr>
          <p:cNvPr id="8" name="TextBox 7">
            <a:extLst>
              <a:ext uri="{FF2B5EF4-FFF2-40B4-BE49-F238E27FC236}">
                <a16:creationId xmlns:a16="http://schemas.microsoft.com/office/drawing/2014/main" id="{7A59A7D3-8ABC-7222-DB06-0AD03CF46B5C}"/>
              </a:ext>
            </a:extLst>
          </p:cNvPr>
          <p:cNvSpPr txBox="1"/>
          <p:nvPr/>
        </p:nvSpPr>
        <p:spPr>
          <a:xfrm>
            <a:off x="1164056" y="5832181"/>
            <a:ext cx="6711696" cy="400110"/>
          </a:xfrm>
          <a:prstGeom prst="rect">
            <a:avLst/>
          </a:prstGeom>
          <a:solidFill>
            <a:schemeClr val="accent1">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Run histogram on "t1" and produce "t2"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simple_pim_array_red</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"t2"</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(T), bins, handle, management);</a:t>
            </a:r>
          </a:p>
        </p:txBody>
      </p:sp>
      <p:sp>
        <p:nvSpPr>
          <p:cNvPr id="9" name="TextBox 8">
            <a:extLst>
              <a:ext uri="{FF2B5EF4-FFF2-40B4-BE49-F238E27FC236}">
                <a16:creationId xmlns:a16="http://schemas.microsoft.com/office/drawing/2014/main" id="{AB343063-1956-D95F-F6D9-77E3C0D4B0F4}"/>
              </a:ext>
            </a:extLst>
          </p:cNvPr>
          <p:cNvSpPr txBox="1"/>
          <p:nvPr/>
        </p:nvSpPr>
        <p:spPr>
          <a:xfrm>
            <a:off x="1164056" y="5304524"/>
            <a:ext cx="6711696" cy="400110"/>
          </a:xfrm>
          <a:prstGeom prst="rect">
            <a:avLst/>
          </a:prstGeom>
          <a:solidFill>
            <a:schemeClr val="accent5">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Transfer (scatter) data to PIM, register as "t1"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simple_pim_array_scatter</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"t1"</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a:t>
            </a: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src</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bins, </a:t>
            </a:r>
            <a:r>
              <a:rPr kumimoji="0" lang="en-US" sz="1000" b="0" i="0" u="none" strike="noStrike" kern="1200" cap="none" spc="0" normalizeH="0" baseline="0" noProof="0" dirty="0" err="1">
                <a:ln>
                  <a:noFill/>
                </a:ln>
                <a:solidFill>
                  <a:srgbClr val="1F00F6"/>
                </a:solidFill>
                <a:effectLst/>
                <a:uLnTx/>
                <a:uFillTx/>
                <a:latin typeface="Courier" pitchFamily="2" charset="0"/>
                <a:ea typeface="+mn-ea"/>
                <a:cs typeface="+mn-cs"/>
              </a:rPr>
              <a:t>sizeof</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(T), management);</a:t>
            </a:r>
          </a:p>
        </p:txBody>
      </p:sp>
      <p:sp>
        <p:nvSpPr>
          <p:cNvPr id="10" name="TextBox 9">
            <a:extLst>
              <a:ext uri="{FF2B5EF4-FFF2-40B4-BE49-F238E27FC236}">
                <a16:creationId xmlns:a16="http://schemas.microsoft.com/office/drawing/2014/main" id="{C3FC7F19-D525-F8E3-6E4B-46B43E93B9D9}"/>
              </a:ext>
            </a:extLst>
          </p:cNvPr>
          <p:cNvSpPr txBox="1"/>
          <p:nvPr/>
        </p:nvSpPr>
        <p:spPr>
          <a:xfrm>
            <a:off x="1164056" y="4773830"/>
            <a:ext cx="6711696" cy="400110"/>
          </a:xfrm>
          <a:prstGeom prst="rect">
            <a:avLst/>
          </a:prstGeom>
          <a:solidFill>
            <a:schemeClr val="accent4">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9900"/>
                </a:solidFill>
                <a:effectLst/>
                <a:uLnTx/>
                <a:uFillTx/>
                <a:latin typeface="Courier" pitchFamily="2" charset="0"/>
                <a:ea typeface="+mn-ea"/>
                <a:cs typeface="+mn-cs"/>
              </a:rPr>
              <a:t>// Host side handle creation and iterator call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handle_t</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handle = </a:t>
            </a:r>
            <a:r>
              <a:rPr kumimoji="0" lang="en-US" sz="1000" b="0" i="0" u="none" strike="noStrike" kern="1200" cap="none" spc="0" normalizeH="0" baseline="0" noProof="0" dirty="0" err="1">
                <a:ln>
                  <a:noFill/>
                </a:ln>
                <a:solidFill>
                  <a:sysClr val="windowText" lastClr="000000"/>
                </a:solidFill>
                <a:effectLst/>
                <a:uLnTx/>
                <a:uFillTx/>
                <a:latin typeface="Courier" pitchFamily="2" charset="0"/>
                <a:ea typeface="+mn-ea"/>
                <a:cs typeface="+mn-cs"/>
              </a:rPr>
              <a:t>simple_pim_create_handle</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000" b="0" i="0" u="none" strike="noStrike" kern="1200" cap="none" spc="0" normalizeH="0" baseline="0" noProof="0" dirty="0" err="1">
                <a:ln>
                  <a:noFill/>
                </a:ln>
                <a:solidFill>
                  <a:srgbClr val="FF0002"/>
                </a:solidFill>
                <a:effectLst/>
                <a:uLnTx/>
                <a:uFillTx/>
                <a:latin typeface="Courier" pitchFamily="2" charset="0"/>
                <a:ea typeface="+mn-ea"/>
                <a:cs typeface="+mn-cs"/>
              </a:rPr>
              <a:t>histo_filepath</a:t>
            </a:r>
            <a:r>
              <a:rPr kumimoji="0" lang="en-US" sz="1000" b="0" i="0" u="none" strike="noStrike" kern="1200" cap="none" spc="0" normalizeH="0" baseline="0" noProof="0" dirty="0">
                <a:ln>
                  <a:noFill/>
                </a:ln>
                <a:solidFill>
                  <a:srgbClr val="FF0002"/>
                </a:solidFill>
                <a:effectLst/>
                <a:uLnTx/>
                <a:uFillTx/>
                <a:latin typeface="Courier" pitchFamily="2" charset="0"/>
                <a:ea typeface="+mn-ea"/>
                <a:cs typeface="+mn-cs"/>
              </a:rPr>
              <a:t>"</a:t>
            </a:r>
            <a:r>
              <a:rPr kumimoji="0" lang="en-US" sz="1000" b="0" i="0" u="none" strike="noStrike" kern="1200" cap="none" spc="0" normalizeH="0" baseline="0" noProof="0" dirty="0">
                <a:ln>
                  <a:noFill/>
                </a:ln>
                <a:solidFill>
                  <a:sysClr val="windowText" lastClr="000000"/>
                </a:solidFill>
                <a:effectLst/>
                <a:uLnTx/>
                <a:uFillTx/>
                <a:latin typeface="Courier" pitchFamily="2" charset="0"/>
                <a:ea typeface="+mn-ea"/>
                <a:cs typeface="+mn-cs"/>
              </a:rPr>
              <a:t>, REDUCE, NULL, 0);</a:t>
            </a:r>
          </a:p>
        </p:txBody>
      </p:sp>
    </p:spTree>
    <p:extLst>
      <p:ext uri="{BB962C8B-B14F-4D97-AF65-F5344CB8AC3E}">
        <p14:creationId xmlns:p14="http://schemas.microsoft.com/office/powerpoint/2010/main" val="759152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EE7E5-BA02-EB49-B7A9-49BFA3F9D9F1}"/>
              </a:ext>
            </a:extLst>
          </p:cNvPr>
          <p:cNvSpPr>
            <a:spLocks noGrp="1"/>
          </p:cNvSpPr>
          <p:nvPr>
            <p:ph idx="1"/>
          </p:nvPr>
        </p:nvSpPr>
        <p:spPr>
          <a:xfrm>
            <a:off x="169011" y="1260088"/>
            <a:ext cx="8709946" cy="5179623"/>
          </a:xfrm>
        </p:spPr>
        <p:txBody>
          <a:bodyPr>
            <a:normAutofit/>
          </a:bodyPr>
          <a:lstStyle/>
          <a:p>
            <a:r>
              <a:rPr lang="en-US" dirty="0"/>
              <a:t>Lines of code (LoC) reduction</a:t>
            </a:r>
          </a:p>
        </p:txBody>
      </p:sp>
      <p:graphicFrame>
        <p:nvGraphicFramePr>
          <p:cNvPr id="4" name="Table 4">
            <a:extLst>
              <a:ext uri="{FF2B5EF4-FFF2-40B4-BE49-F238E27FC236}">
                <a16:creationId xmlns:a16="http://schemas.microsoft.com/office/drawing/2014/main" id="{E8DBCD59-7550-2248-BE7E-E7AFDDC57ED4}"/>
              </a:ext>
            </a:extLst>
          </p:cNvPr>
          <p:cNvGraphicFramePr>
            <a:graphicFrameLocks noGrp="1"/>
          </p:cNvGraphicFramePr>
          <p:nvPr/>
        </p:nvGraphicFramePr>
        <p:xfrm>
          <a:off x="415858" y="1964800"/>
          <a:ext cx="8312284" cy="2595880"/>
        </p:xfrm>
        <a:graphic>
          <a:graphicData uri="http://schemas.openxmlformats.org/drawingml/2006/table">
            <a:tbl>
              <a:tblPr firstRow="1" bandRow="1">
                <a:tableStyleId>{00A15C55-8517-42AA-B614-E9B94910E393}</a:tableStyleId>
              </a:tblPr>
              <a:tblGrid>
                <a:gridCol w="2078071">
                  <a:extLst>
                    <a:ext uri="{9D8B030D-6E8A-4147-A177-3AD203B41FA5}">
                      <a16:colId xmlns:a16="http://schemas.microsoft.com/office/drawing/2014/main" val="830956122"/>
                    </a:ext>
                  </a:extLst>
                </a:gridCol>
                <a:gridCol w="2078071">
                  <a:extLst>
                    <a:ext uri="{9D8B030D-6E8A-4147-A177-3AD203B41FA5}">
                      <a16:colId xmlns:a16="http://schemas.microsoft.com/office/drawing/2014/main" val="910213591"/>
                    </a:ext>
                  </a:extLst>
                </a:gridCol>
                <a:gridCol w="2078071">
                  <a:extLst>
                    <a:ext uri="{9D8B030D-6E8A-4147-A177-3AD203B41FA5}">
                      <a16:colId xmlns:a16="http://schemas.microsoft.com/office/drawing/2014/main" val="2872755117"/>
                    </a:ext>
                  </a:extLst>
                </a:gridCol>
                <a:gridCol w="2078071">
                  <a:extLst>
                    <a:ext uri="{9D8B030D-6E8A-4147-A177-3AD203B41FA5}">
                      <a16:colId xmlns:a16="http://schemas.microsoft.com/office/drawing/2014/main" val="2144823294"/>
                    </a:ext>
                  </a:extLst>
                </a:gridCol>
              </a:tblGrid>
              <a:tr h="370840">
                <a:tc>
                  <a:txBody>
                    <a:bodyPr/>
                    <a:lstStyle/>
                    <a:p>
                      <a:endParaRPr lang="en-US" sz="1600" dirty="0">
                        <a:latin typeface="Avenir Next" panose="020B0503020202020204" pitchFamily="34" charset="0"/>
                      </a:endParaRPr>
                    </a:p>
                  </a:txBody>
                  <a:tcPr/>
                </a:tc>
                <a:tc>
                  <a:txBody>
                    <a:bodyPr/>
                    <a:lstStyle/>
                    <a:p>
                      <a:pPr algn="ctr"/>
                      <a:r>
                        <a:rPr lang="en-US" sz="1600" dirty="0"/>
                        <a:t>SimplePIM</a:t>
                      </a:r>
                      <a:endParaRPr lang="en-US" sz="1600" dirty="0">
                        <a:latin typeface="Avenir Next" panose="020B0503020202020204" pitchFamily="34" charset="0"/>
                      </a:endParaRPr>
                    </a:p>
                  </a:txBody>
                  <a:tcPr/>
                </a:tc>
                <a:tc>
                  <a:txBody>
                    <a:bodyPr/>
                    <a:lstStyle/>
                    <a:p>
                      <a:pPr algn="ctr"/>
                      <a:r>
                        <a:rPr lang="en-US" sz="1600" dirty="0"/>
                        <a:t>Hand-optimized</a:t>
                      </a:r>
                      <a:endParaRPr lang="en-US" sz="1600" dirty="0">
                        <a:latin typeface="Avenir Next" panose="020B0503020202020204" pitchFamily="34" charset="0"/>
                      </a:endParaRPr>
                    </a:p>
                  </a:txBody>
                  <a:tcPr/>
                </a:tc>
                <a:tc>
                  <a:txBody>
                    <a:bodyPr/>
                    <a:lstStyle/>
                    <a:p>
                      <a:pPr algn="ctr"/>
                      <a:r>
                        <a:rPr lang="en-US" sz="1600" dirty="0"/>
                        <a:t>LoC Reduction</a:t>
                      </a:r>
                      <a:endParaRPr lang="en-US" sz="1600" dirty="0">
                        <a:latin typeface="Avenir Next" panose="020B0503020202020204" pitchFamily="34" charset="0"/>
                      </a:endParaRPr>
                    </a:p>
                  </a:txBody>
                  <a:tcPr/>
                </a:tc>
                <a:extLst>
                  <a:ext uri="{0D108BD9-81ED-4DB2-BD59-A6C34878D82A}">
                    <a16:rowId xmlns:a16="http://schemas.microsoft.com/office/drawing/2014/main" val="2642306136"/>
                  </a:ext>
                </a:extLst>
              </a:tr>
              <a:tr h="370840">
                <a:tc>
                  <a:txBody>
                    <a:bodyPr/>
                    <a:lstStyle/>
                    <a:p>
                      <a:r>
                        <a:rPr lang="en-US" sz="1600" b="1" dirty="0"/>
                        <a:t>Reduction</a:t>
                      </a:r>
                      <a:endParaRPr lang="en-US" sz="1600" b="1" dirty="0">
                        <a:latin typeface="Avenir Next" panose="020B0503020202020204" pitchFamily="34" charset="0"/>
                      </a:endParaRPr>
                    </a:p>
                  </a:txBody>
                  <a:tcPr/>
                </a:tc>
                <a:tc>
                  <a:txBody>
                    <a:bodyPr/>
                    <a:lstStyle/>
                    <a:p>
                      <a:pPr algn="ctr"/>
                      <a:r>
                        <a:rPr lang="en-US" sz="1600" dirty="0"/>
                        <a:t>14</a:t>
                      </a:r>
                      <a:endParaRPr lang="en-US" sz="1600" dirty="0">
                        <a:latin typeface="Avenir Next" panose="020B0503020202020204" pitchFamily="34" charset="0"/>
                      </a:endParaRPr>
                    </a:p>
                  </a:txBody>
                  <a:tcPr/>
                </a:tc>
                <a:tc>
                  <a:txBody>
                    <a:bodyPr/>
                    <a:lstStyle/>
                    <a:p>
                      <a:pPr algn="ctr"/>
                      <a:r>
                        <a:rPr lang="en-US" sz="1600" dirty="0"/>
                        <a:t>83</a:t>
                      </a:r>
                      <a:endParaRPr lang="en-US" sz="1600" dirty="0">
                        <a:latin typeface="Avenir Next" panose="020B0503020202020204" pitchFamily="34" charset="0"/>
                      </a:endParaRPr>
                    </a:p>
                  </a:txBody>
                  <a:tcPr/>
                </a:tc>
                <a:tc>
                  <a:txBody>
                    <a:bodyPr/>
                    <a:lstStyle/>
                    <a:p>
                      <a:pPr algn="ctr"/>
                      <a:r>
                        <a:rPr lang="en-US" sz="1600" dirty="0"/>
                        <a:t>5.93×</a:t>
                      </a:r>
                      <a:endParaRPr lang="en-US" sz="1600" dirty="0">
                        <a:latin typeface="Avenir Next" panose="020B0503020202020204" pitchFamily="34" charset="0"/>
                      </a:endParaRPr>
                    </a:p>
                  </a:txBody>
                  <a:tcPr/>
                </a:tc>
                <a:extLst>
                  <a:ext uri="{0D108BD9-81ED-4DB2-BD59-A6C34878D82A}">
                    <a16:rowId xmlns:a16="http://schemas.microsoft.com/office/drawing/2014/main" val="150573186"/>
                  </a:ext>
                </a:extLst>
              </a:tr>
              <a:tr h="370840">
                <a:tc>
                  <a:txBody>
                    <a:bodyPr/>
                    <a:lstStyle/>
                    <a:p>
                      <a:r>
                        <a:rPr lang="en-US" sz="1600" b="1" dirty="0"/>
                        <a:t>Vector Addition</a:t>
                      </a:r>
                      <a:endParaRPr lang="en-US" sz="1600" b="1" dirty="0">
                        <a:latin typeface="Avenir Next" panose="020B0503020202020204" pitchFamily="34" charset="0"/>
                      </a:endParaRPr>
                    </a:p>
                  </a:txBody>
                  <a:tcPr/>
                </a:tc>
                <a:tc>
                  <a:txBody>
                    <a:bodyPr/>
                    <a:lstStyle/>
                    <a:p>
                      <a:pPr algn="ctr"/>
                      <a:r>
                        <a:rPr lang="en-US" sz="1600" dirty="0"/>
                        <a:t>14</a:t>
                      </a:r>
                      <a:endParaRPr lang="en-US" sz="1600" dirty="0">
                        <a:latin typeface="Avenir Next" panose="020B0503020202020204" pitchFamily="34" charset="0"/>
                      </a:endParaRPr>
                    </a:p>
                  </a:txBody>
                  <a:tcPr/>
                </a:tc>
                <a:tc>
                  <a:txBody>
                    <a:bodyPr/>
                    <a:lstStyle/>
                    <a:p>
                      <a:pPr algn="ctr"/>
                      <a:r>
                        <a:rPr lang="en-US" sz="1600" dirty="0"/>
                        <a:t>82</a:t>
                      </a:r>
                      <a:endParaRPr lang="en-US" sz="1600" dirty="0">
                        <a:latin typeface="Avenir Next" panose="020B0503020202020204" pitchFamily="34" charset="0"/>
                      </a:endParaRPr>
                    </a:p>
                  </a:txBody>
                  <a:tcPr/>
                </a:tc>
                <a:tc>
                  <a:txBody>
                    <a:bodyPr/>
                    <a:lstStyle/>
                    <a:p>
                      <a:pPr algn="ctr"/>
                      <a:r>
                        <a:rPr lang="en-US" sz="1600" dirty="0"/>
                        <a:t>5.86×</a:t>
                      </a:r>
                      <a:endParaRPr lang="en-US" sz="1600" dirty="0">
                        <a:latin typeface="Avenir Next" panose="020B0503020202020204" pitchFamily="34" charset="0"/>
                      </a:endParaRPr>
                    </a:p>
                  </a:txBody>
                  <a:tcPr/>
                </a:tc>
                <a:extLst>
                  <a:ext uri="{0D108BD9-81ED-4DB2-BD59-A6C34878D82A}">
                    <a16:rowId xmlns:a16="http://schemas.microsoft.com/office/drawing/2014/main" val="4242882721"/>
                  </a:ext>
                </a:extLst>
              </a:tr>
              <a:tr h="370840">
                <a:tc>
                  <a:txBody>
                    <a:bodyPr/>
                    <a:lstStyle/>
                    <a:p>
                      <a:r>
                        <a:rPr lang="en-US" sz="1600" b="1" dirty="0"/>
                        <a:t>Histogram</a:t>
                      </a:r>
                      <a:endParaRPr lang="en-US" sz="1600" b="1" dirty="0">
                        <a:latin typeface="Avenir Next" panose="020B0503020202020204" pitchFamily="34" charset="0"/>
                      </a:endParaRPr>
                    </a:p>
                  </a:txBody>
                  <a:tcPr/>
                </a:tc>
                <a:tc>
                  <a:txBody>
                    <a:bodyPr/>
                    <a:lstStyle/>
                    <a:p>
                      <a:pPr algn="ctr"/>
                      <a:r>
                        <a:rPr lang="en-US" sz="1600" dirty="0"/>
                        <a:t>21</a:t>
                      </a:r>
                      <a:endParaRPr lang="en-US" sz="1600" dirty="0">
                        <a:latin typeface="Avenir Next" panose="020B0503020202020204" pitchFamily="34" charset="0"/>
                      </a:endParaRPr>
                    </a:p>
                  </a:txBody>
                  <a:tcPr/>
                </a:tc>
                <a:tc>
                  <a:txBody>
                    <a:bodyPr/>
                    <a:lstStyle/>
                    <a:p>
                      <a:pPr algn="ctr"/>
                      <a:r>
                        <a:rPr lang="en-US" sz="1600" dirty="0"/>
                        <a:t>114</a:t>
                      </a:r>
                      <a:endParaRPr lang="en-US" sz="1600" dirty="0">
                        <a:latin typeface="Avenir Next" panose="020B0503020202020204" pitchFamily="34" charset="0"/>
                      </a:endParaRPr>
                    </a:p>
                  </a:txBody>
                  <a:tcPr/>
                </a:tc>
                <a:tc>
                  <a:txBody>
                    <a:bodyPr/>
                    <a:lstStyle/>
                    <a:p>
                      <a:pPr algn="ctr"/>
                      <a:r>
                        <a:rPr lang="en-US" sz="1600" dirty="0"/>
                        <a:t>5.43×</a:t>
                      </a:r>
                      <a:endParaRPr lang="en-US" sz="1600" dirty="0">
                        <a:latin typeface="Avenir Next" panose="020B0503020202020204" pitchFamily="34" charset="0"/>
                      </a:endParaRPr>
                    </a:p>
                  </a:txBody>
                  <a:tcPr/>
                </a:tc>
                <a:extLst>
                  <a:ext uri="{0D108BD9-81ED-4DB2-BD59-A6C34878D82A}">
                    <a16:rowId xmlns:a16="http://schemas.microsoft.com/office/drawing/2014/main" val="2376100669"/>
                  </a:ext>
                </a:extLst>
              </a:tr>
              <a:tr h="370840">
                <a:tc>
                  <a:txBody>
                    <a:bodyPr/>
                    <a:lstStyle/>
                    <a:p>
                      <a:r>
                        <a:rPr lang="en-US" sz="1600" b="1" dirty="0"/>
                        <a:t>Linear Regression</a:t>
                      </a:r>
                      <a:endParaRPr lang="en-US" sz="1600" b="1" dirty="0">
                        <a:latin typeface="Avenir Next" panose="020B0503020202020204" pitchFamily="34" charset="0"/>
                      </a:endParaRPr>
                    </a:p>
                  </a:txBody>
                  <a:tcPr/>
                </a:tc>
                <a:tc>
                  <a:txBody>
                    <a:bodyPr/>
                    <a:lstStyle/>
                    <a:p>
                      <a:pPr algn="ctr"/>
                      <a:r>
                        <a:rPr lang="en-US" sz="1600" dirty="0"/>
                        <a:t>48</a:t>
                      </a:r>
                      <a:endParaRPr lang="en-US" sz="1600" dirty="0">
                        <a:latin typeface="Avenir Next" panose="020B0503020202020204" pitchFamily="34" charset="0"/>
                      </a:endParaRPr>
                    </a:p>
                  </a:txBody>
                  <a:tcPr/>
                </a:tc>
                <a:tc>
                  <a:txBody>
                    <a:bodyPr/>
                    <a:lstStyle/>
                    <a:p>
                      <a:pPr algn="ctr"/>
                      <a:r>
                        <a:rPr lang="en-US" sz="1600" dirty="0"/>
                        <a:t>157</a:t>
                      </a:r>
                      <a:endParaRPr lang="en-US" sz="1600" dirty="0">
                        <a:latin typeface="Avenir Next" panose="020B0503020202020204" pitchFamily="34" charset="0"/>
                      </a:endParaRPr>
                    </a:p>
                  </a:txBody>
                  <a:tcPr/>
                </a:tc>
                <a:tc>
                  <a:txBody>
                    <a:bodyPr/>
                    <a:lstStyle/>
                    <a:p>
                      <a:pPr algn="ctr"/>
                      <a:r>
                        <a:rPr lang="en-US" sz="1600" dirty="0"/>
                        <a:t>3.27×</a:t>
                      </a:r>
                      <a:endParaRPr lang="en-US" sz="1600" dirty="0">
                        <a:latin typeface="Avenir Next" panose="020B0503020202020204" pitchFamily="34" charset="0"/>
                      </a:endParaRPr>
                    </a:p>
                  </a:txBody>
                  <a:tcPr/>
                </a:tc>
                <a:extLst>
                  <a:ext uri="{0D108BD9-81ED-4DB2-BD59-A6C34878D82A}">
                    <a16:rowId xmlns:a16="http://schemas.microsoft.com/office/drawing/2014/main" val="713024859"/>
                  </a:ext>
                </a:extLst>
              </a:tr>
              <a:tr h="370840">
                <a:tc>
                  <a:txBody>
                    <a:bodyPr/>
                    <a:lstStyle/>
                    <a:p>
                      <a:r>
                        <a:rPr lang="en-US" sz="1600" b="1" dirty="0"/>
                        <a:t>Logistic Regression</a:t>
                      </a:r>
                      <a:endParaRPr lang="en-US" sz="1600" b="1" dirty="0">
                        <a:latin typeface="Avenir Next" panose="020B0503020202020204" pitchFamily="34" charset="0"/>
                      </a:endParaRPr>
                    </a:p>
                  </a:txBody>
                  <a:tcPr/>
                </a:tc>
                <a:tc>
                  <a:txBody>
                    <a:bodyPr/>
                    <a:lstStyle/>
                    <a:p>
                      <a:pPr algn="ctr"/>
                      <a:r>
                        <a:rPr lang="en-US" sz="1600" dirty="0"/>
                        <a:t>59</a:t>
                      </a:r>
                      <a:endParaRPr lang="en-US" sz="1600" dirty="0">
                        <a:latin typeface="Avenir Next" panose="020B0503020202020204" pitchFamily="34" charset="0"/>
                      </a:endParaRPr>
                    </a:p>
                  </a:txBody>
                  <a:tcPr/>
                </a:tc>
                <a:tc>
                  <a:txBody>
                    <a:bodyPr/>
                    <a:lstStyle/>
                    <a:p>
                      <a:pPr algn="ctr"/>
                      <a:r>
                        <a:rPr lang="en-US" sz="1600" dirty="0"/>
                        <a:t>176</a:t>
                      </a:r>
                      <a:endParaRPr lang="en-US" sz="1600" dirty="0">
                        <a:latin typeface="Avenir Next" panose="020B0503020202020204" pitchFamily="34" charset="0"/>
                      </a:endParaRPr>
                    </a:p>
                  </a:txBody>
                  <a:tcPr/>
                </a:tc>
                <a:tc>
                  <a:txBody>
                    <a:bodyPr/>
                    <a:lstStyle/>
                    <a:p>
                      <a:pPr algn="ctr"/>
                      <a:r>
                        <a:rPr lang="en-US" sz="1600" dirty="0"/>
                        <a:t>2.98×</a:t>
                      </a:r>
                      <a:endParaRPr lang="en-US" sz="1600" dirty="0">
                        <a:latin typeface="Avenir Next" panose="020B0503020202020204" pitchFamily="34" charset="0"/>
                      </a:endParaRPr>
                    </a:p>
                  </a:txBody>
                  <a:tcPr/>
                </a:tc>
                <a:extLst>
                  <a:ext uri="{0D108BD9-81ED-4DB2-BD59-A6C34878D82A}">
                    <a16:rowId xmlns:a16="http://schemas.microsoft.com/office/drawing/2014/main" val="2228588575"/>
                  </a:ext>
                </a:extLst>
              </a:tr>
              <a:tr h="370840">
                <a:tc>
                  <a:txBody>
                    <a:bodyPr/>
                    <a:lstStyle/>
                    <a:p>
                      <a:r>
                        <a:rPr lang="en-US" sz="1600" b="1" dirty="0"/>
                        <a:t>K-Means</a:t>
                      </a:r>
                      <a:endParaRPr lang="en-US" sz="1600" b="1" dirty="0">
                        <a:latin typeface="Avenir Next" panose="020B0503020202020204" pitchFamily="34" charset="0"/>
                      </a:endParaRPr>
                    </a:p>
                  </a:txBody>
                  <a:tcPr/>
                </a:tc>
                <a:tc>
                  <a:txBody>
                    <a:bodyPr/>
                    <a:lstStyle/>
                    <a:p>
                      <a:pPr algn="ctr"/>
                      <a:r>
                        <a:rPr lang="en-US" sz="1600" dirty="0"/>
                        <a:t>68</a:t>
                      </a:r>
                      <a:endParaRPr lang="en-US" sz="1600" dirty="0">
                        <a:latin typeface="Avenir Next" panose="020B0503020202020204" pitchFamily="34" charset="0"/>
                      </a:endParaRPr>
                    </a:p>
                  </a:txBody>
                  <a:tcPr/>
                </a:tc>
                <a:tc>
                  <a:txBody>
                    <a:bodyPr/>
                    <a:lstStyle/>
                    <a:p>
                      <a:pPr algn="ctr"/>
                      <a:r>
                        <a:rPr lang="en-US" sz="1600" dirty="0"/>
                        <a:t>206</a:t>
                      </a:r>
                      <a:endParaRPr lang="en-US" sz="1600" dirty="0">
                        <a:latin typeface="Avenir Next" panose="020B0503020202020204" pitchFamily="34" charset="0"/>
                      </a:endParaRPr>
                    </a:p>
                  </a:txBody>
                  <a:tcPr/>
                </a:tc>
                <a:tc>
                  <a:txBody>
                    <a:bodyPr/>
                    <a:lstStyle/>
                    <a:p>
                      <a:pPr algn="ctr"/>
                      <a:r>
                        <a:rPr lang="en-US" sz="1600" dirty="0"/>
                        <a:t>3.03×</a:t>
                      </a:r>
                      <a:endParaRPr lang="en-US" sz="1600" dirty="0">
                        <a:latin typeface="Avenir Next" panose="020B0503020202020204" pitchFamily="34" charset="0"/>
                      </a:endParaRPr>
                    </a:p>
                  </a:txBody>
                  <a:tcPr/>
                </a:tc>
                <a:extLst>
                  <a:ext uri="{0D108BD9-81ED-4DB2-BD59-A6C34878D82A}">
                    <a16:rowId xmlns:a16="http://schemas.microsoft.com/office/drawing/2014/main" val="221679092"/>
                  </a:ext>
                </a:extLst>
              </a:tr>
            </a:tbl>
          </a:graphicData>
        </a:graphic>
      </p:graphicFrame>
      <p:sp>
        <p:nvSpPr>
          <p:cNvPr id="5" name="Rounded Rectangle 4">
            <a:extLst>
              <a:ext uri="{FF2B5EF4-FFF2-40B4-BE49-F238E27FC236}">
                <a16:creationId xmlns:a16="http://schemas.microsoft.com/office/drawing/2014/main" id="{9304C52C-B713-D846-B735-911E8F847C2A}"/>
              </a:ext>
            </a:extLst>
          </p:cNvPr>
          <p:cNvSpPr/>
          <p:nvPr/>
        </p:nvSpPr>
        <p:spPr>
          <a:xfrm>
            <a:off x="386810" y="5085395"/>
            <a:ext cx="8370381" cy="1089161"/>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reduces</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the number of lines of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effective code by a factor of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2.98×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to </a:t>
            </a:r>
            <a:r>
              <a:rPr kumimoji="0" lang="en-US" sz="26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5.93×</a:t>
            </a:r>
          </a:p>
        </p:txBody>
      </p:sp>
      <p:sp>
        <p:nvSpPr>
          <p:cNvPr id="8" name="Title 1">
            <a:extLst>
              <a:ext uri="{FF2B5EF4-FFF2-40B4-BE49-F238E27FC236}">
                <a16:creationId xmlns:a16="http://schemas.microsoft.com/office/drawing/2014/main" id="{8111B7E3-CFC3-EE0F-E38C-208D3D59A9E8}"/>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Productive Improvement (III)</a:t>
            </a:r>
          </a:p>
        </p:txBody>
      </p:sp>
    </p:spTree>
    <p:extLst>
      <p:ext uri="{BB962C8B-B14F-4D97-AF65-F5344CB8AC3E}">
        <p14:creationId xmlns:p14="http://schemas.microsoft.com/office/powerpoint/2010/main" val="250222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59BE6-8E7D-B64A-AEF1-8FF857DA2B85}"/>
              </a:ext>
            </a:extLst>
          </p:cNvPr>
          <p:cNvPicPr>
            <a:picLocks noChangeAspect="1"/>
          </p:cNvPicPr>
          <p:nvPr/>
        </p:nvPicPr>
        <p:blipFill>
          <a:blip r:embed="rId3"/>
          <a:stretch>
            <a:fillRect/>
          </a:stretch>
        </p:blipFill>
        <p:spPr>
          <a:xfrm>
            <a:off x="1171995" y="1245693"/>
            <a:ext cx="6800000" cy="3060000"/>
          </a:xfrm>
          <a:prstGeom prst="rect">
            <a:avLst/>
          </a:prstGeom>
        </p:spPr>
      </p:pic>
      <p:sp>
        <p:nvSpPr>
          <p:cNvPr id="6" name="Rounded Rectangle 5">
            <a:extLst>
              <a:ext uri="{FF2B5EF4-FFF2-40B4-BE49-F238E27FC236}">
                <a16:creationId xmlns:a16="http://schemas.microsoft.com/office/drawing/2014/main" id="{F2241054-8B4C-3245-A8ED-868EE0E1B4D5}"/>
              </a:ext>
            </a:extLst>
          </p:cNvPr>
          <p:cNvSpPr/>
          <p:nvPr/>
        </p:nvSpPr>
        <p:spPr>
          <a:xfrm>
            <a:off x="386805" y="4389279"/>
            <a:ext cx="8370381" cy="792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achieves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comparable performance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reduction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histogram</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linear regression</a:t>
            </a:r>
          </a:p>
        </p:txBody>
      </p:sp>
      <p:sp>
        <p:nvSpPr>
          <p:cNvPr id="8" name="Rounded Rectangle 7">
            <a:extLst>
              <a:ext uri="{FF2B5EF4-FFF2-40B4-BE49-F238E27FC236}">
                <a16:creationId xmlns:a16="http://schemas.microsoft.com/office/drawing/2014/main" id="{B7FD569B-F951-7848-AF16-6DEE6871A849}"/>
              </a:ext>
            </a:extLst>
          </p:cNvPr>
          <p:cNvSpPr/>
          <p:nvPr/>
        </p:nvSpPr>
        <p:spPr>
          <a:xfrm>
            <a:off x="386805" y="5284467"/>
            <a:ext cx="8370381" cy="1116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outperforms hand-optimized implementations </a:t>
            </a:r>
            <a:br>
              <a:rPr kumimoji="0" lang="en-US" sz="20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vector addition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logistic regression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k-means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by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10%-37%</a:t>
            </a:r>
          </a:p>
        </p:txBody>
      </p:sp>
      <p:sp>
        <p:nvSpPr>
          <p:cNvPr id="9" name="Title 1">
            <a:extLst>
              <a:ext uri="{FF2B5EF4-FFF2-40B4-BE49-F238E27FC236}">
                <a16:creationId xmlns:a16="http://schemas.microsoft.com/office/drawing/2014/main" id="{F170BE54-1B0D-E6D0-BF7B-8F35860066DF}"/>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Weak Scaling Analysis</a:t>
            </a:r>
          </a:p>
        </p:txBody>
      </p:sp>
    </p:spTree>
    <p:extLst>
      <p:ext uri="{BB962C8B-B14F-4D97-AF65-F5344CB8AC3E}">
        <p14:creationId xmlns:p14="http://schemas.microsoft.com/office/powerpoint/2010/main" val="264081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AC2839-1E8F-FD4D-A0FD-788856DF0CF6}"/>
              </a:ext>
            </a:extLst>
          </p:cNvPr>
          <p:cNvPicPr>
            <a:picLocks noChangeAspect="1"/>
          </p:cNvPicPr>
          <p:nvPr/>
        </p:nvPicPr>
        <p:blipFill>
          <a:blip r:embed="rId3"/>
          <a:stretch>
            <a:fillRect/>
          </a:stretch>
        </p:blipFill>
        <p:spPr>
          <a:xfrm>
            <a:off x="1171995" y="1184195"/>
            <a:ext cx="6800000" cy="3060000"/>
          </a:xfrm>
          <a:prstGeom prst="rect">
            <a:avLst/>
          </a:prstGeom>
        </p:spPr>
      </p:pic>
      <p:sp>
        <p:nvSpPr>
          <p:cNvPr id="9" name="Rounded Rectangle 8">
            <a:extLst>
              <a:ext uri="{FF2B5EF4-FFF2-40B4-BE49-F238E27FC236}">
                <a16:creationId xmlns:a16="http://schemas.microsoft.com/office/drawing/2014/main" id="{985ABA85-D7E6-5245-A2D8-E49D1BB2E215}"/>
              </a:ext>
            </a:extLst>
          </p:cNvPr>
          <p:cNvSpPr/>
          <p:nvPr/>
        </p:nvSpPr>
        <p:spPr>
          <a:xfrm>
            <a:off x="386805" y="4334878"/>
            <a:ext cx="8370381" cy="792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scales better than hand-optimized implementations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reduction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histogram</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linear regression</a:t>
            </a:r>
          </a:p>
        </p:txBody>
      </p:sp>
      <p:sp>
        <p:nvSpPr>
          <p:cNvPr id="10" name="Rounded Rectangle 9">
            <a:extLst>
              <a:ext uri="{FF2B5EF4-FFF2-40B4-BE49-F238E27FC236}">
                <a16:creationId xmlns:a16="http://schemas.microsoft.com/office/drawing/2014/main" id="{88AE5B6F-1A1C-CE4F-80DB-9D719E827947}"/>
              </a:ext>
            </a:extLst>
          </p:cNvPr>
          <p:cNvSpPr/>
          <p:nvPr/>
        </p:nvSpPr>
        <p:spPr>
          <a:xfrm>
            <a:off x="386805" y="5251014"/>
            <a:ext cx="8370381" cy="1116000"/>
          </a:xfrm>
          <a:prstGeom prst="roundRect">
            <a:avLst/>
          </a:prstGeom>
          <a:solidFill>
            <a:srgbClr val="EEEEEE"/>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SimplePIM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outperforms hand-optimized implementations </a:t>
            </a:r>
            <a:b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for</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vector addition</a:t>
            </a: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logistic regression</a:t>
            </a: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and </a:t>
            </a:r>
            <a: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t>k-means </a:t>
            </a:r>
            <a:br>
              <a:rPr kumimoji="0" lang="en-US" sz="2000" b="1" i="0" u="none" strike="noStrike" kern="1200" cap="none" spc="0" normalizeH="0" baseline="0" noProof="0" dirty="0">
                <a:ln>
                  <a:noFill/>
                </a:ln>
                <a:solidFill>
                  <a:srgbClr val="000000"/>
                </a:solidFill>
                <a:effectLst/>
                <a:uLnTx/>
                <a:uFillTx/>
                <a:latin typeface="Courier" pitchFamily="2" charset="0"/>
                <a:ea typeface="+mn-ea"/>
                <a:cs typeface="+mn-cs"/>
              </a:rPr>
            </a:br>
            <a:r>
              <a:rPr kumimoji="0" lang="en-US" sz="20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by </a:t>
            </a: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15%-43%</a:t>
            </a:r>
          </a:p>
        </p:txBody>
      </p:sp>
      <p:sp>
        <p:nvSpPr>
          <p:cNvPr id="7" name="Title 1">
            <a:extLst>
              <a:ext uri="{FF2B5EF4-FFF2-40B4-BE49-F238E27FC236}">
                <a16:creationId xmlns:a16="http://schemas.microsoft.com/office/drawing/2014/main" id="{8D745FA1-39ED-5FC7-182A-F278095236EA}"/>
              </a:ext>
            </a:extLst>
          </p:cNvPr>
          <p:cNvSpPr>
            <a:spLocks noGrp="1"/>
          </p:cNvSpPr>
          <p:nvPr>
            <p:ph type="title"/>
          </p:nvPr>
        </p:nvSpPr>
        <p:spPr>
          <a:xfrm>
            <a:off x="169011" y="132334"/>
            <a:ext cx="8894602" cy="925840"/>
          </a:xfrm>
        </p:spPr>
        <p:txBody>
          <a:bodyPr>
            <a:noAutofit/>
          </a:bodyPr>
          <a:lstStyle/>
          <a:p>
            <a:r>
              <a:rPr lang="en-US" sz="3600" dirty="0"/>
              <a:t>Evaluation Results: </a:t>
            </a:r>
            <a:br>
              <a:rPr lang="en-US" sz="3600" dirty="0"/>
            </a:br>
            <a:r>
              <a:rPr lang="en-US" sz="2800" dirty="0"/>
              <a:t>Strong Scaling Analysis</a:t>
            </a:r>
          </a:p>
        </p:txBody>
      </p:sp>
    </p:spTree>
    <p:extLst>
      <p:ext uri="{BB962C8B-B14F-4D97-AF65-F5344CB8AC3E}">
        <p14:creationId xmlns:p14="http://schemas.microsoft.com/office/powerpoint/2010/main" val="13134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5BDB263-411C-9D4D-A4EB-EEB61DD5BD9C}"/>
              </a:ext>
            </a:extLst>
          </p:cNvPr>
          <p:cNvSpPr>
            <a:spLocks noGrp="1"/>
          </p:cNvSpPr>
          <p:nvPr>
            <p:ph idx="1"/>
          </p:nvPr>
        </p:nvSpPr>
        <p:spPr>
          <a:xfrm>
            <a:off x="169010" y="1260088"/>
            <a:ext cx="8894601" cy="5250881"/>
          </a:xfrm>
        </p:spPr>
        <p:txBody>
          <a:bodyPr>
            <a:normAutofit/>
          </a:bodyPr>
          <a:lstStyle/>
          <a:p>
            <a:pPr>
              <a:lnSpc>
                <a:spcPct val="100000"/>
              </a:lnSpc>
            </a:pPr>
            <a:r>
              <a:rPr lang="en-US" u="sng" dirty="0">
                <a:cs typeface="Calibri" panose="020F0502020204030204" pitchFamily="34" charset="0"/>
                <a:hlinkClick r:id="rId3"/>
              </a:rPr>
              <a:t>https://github.com/CMU-SAFARI/SimplePIM</a:t>
            </a:r>
            <a:endParaRPr lang="en-US" u="sng" dirty="0">
              <a:cs typeface="Calibri" panose="020F0502020204030204" pitchFamily="34" charset="0"/>
            </a:endParaRPr>
          </a:p>
          <a:p>
            <a:pPr>
              <a:lnSpc>
                <a:spcPct val="100000"/>
              </a:lnSpc>
            </a:pPr>
            <a:endParaRPr lang="en-US" sz="2500" dirty="0"/>
          </a:p>
        </p:txBody>
      </p:sp>
      <p:sp>
        <p:nvSpPr>
          <p:cNvPr id="2" name="Title 1">
            <a:extLst>
              <a:ext uri="{FF2B5EF4-FFF2-40B4-BE49-F238E27FC236}">
                <a16:creationId xmlns:a16="http://schemas.microsoft.com/office/drawing/2014/main" id="{8AEA0BFA-30BB-EE4C-8007-65EFDB0848B3}"/>
              </a:ext>
            </a:extLst>
          </p:cNvPr>
          <p:cNvSpPr>
            <a:spLocks noGrp="1"/>
          </p:cNvSpPr>
          <p:nvPr>
            <p:ph type="title"/>
          </p:nvPr>
        </p:nvSpPr>
        <p:spPr/>
        <p:txBody>
          <a:bodyPr>
            <a:noAutofit/>
          </a:bodyPr>
          <a:lstStyle/>
          <a:p>
            <a:r>
              <a:rPr lang="en-US" sz="4000" dirty="0"/>
              <a:t>Source Code</a:t>
            </a:r>
          </a:p>
        </p:txBody>
      </p:sp>
      <p:pic>
        <p:nvPicPr>
          <p:cNvPr id="6" name="Picture 5">
            <a:extLst>
              <a:ext uri="{FF2B5EF4-FFF2-40B4-BE49-F238E27FC236}">
                <a16:creationId xmlns:a16="http://schemas.microsoft.com/office/drawing/2014/main" id="{1BC8354C-FD94-13BD-3B99-0A0FAE253CB8}"/>
              </a:ext>
            </a:extLst>
          </p:cNvPr>
          <p:cNvPicPr>
            <a:picLocks noChangeAspect="1"/>
          </p:cNvPicPr>
          <p:nvPr/>
        </p:nvPicPr>
        <p:blipFill>
          <a:blip r:embed="rId4"/>
          <a:stretch>
            <a:fillRect/>
          </a:stretch>
        </p:blipFill>
        <p:spPr>
          <a:xfrm>
            <a:off x="685800" y="1899384"/>
            <a:ext cx="7772400" cy="4363356"/>
          </a:xfrm>
          <a:prstGeom prst="rect">
            <a:avLst/>
          </a:prstGeom>
        </p:spPr>
      </p:pic>
    </p:spTree>
    <p:extLst>
      <p:ext uri="{BB962C8B-B14F-4D97-AF65-F5344CB8AC3E}">
        <p14:creationId xmlns:p14="http://schemas.microsoft.com/office/powerpoint/2010/main" val="265016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Barriers to Adoption of PIM</a:t>
            </a:r>
          </a:p>
        </p:txBody>
      </p:sp>
      <p:sp>
        <p:nvSpPr>
          <p:cNvPr id="3" name="Content Placeholder 2"/>
          <p:cNvSpPr>
            <a:spLocks noGrp="1"/>
          </p:cNvSpPr>
          <p:nvPr>
            <p:ph idx="1"/>
          </p:nvPr>
        </p:nvSpPr>
        <p:spPr>
          <a:xfrm>
            <a:off x="228600" y="928464"/>
            <a:ext cx="8915400" cy="5020816"/>
          </a:xfrm>
        </p:spPr>
        <p:txBody>
          <a:bodyPr/>
          <a:lstStyle/>
          <a:p>
            <a:pPr marL="0" indent="0">
              <a:buNone/>
            </a:pPr>
            <a:r>
              <a:rPr lang="en-US" dirty="0">
                <a:solidFill>
                  <a:srgbClr val="0432FF"/>
                </a:solidFill>
              </a:rPr>
              <a:t>1. </a:t>
            </a:r>
            <a:r>
              <a:rPr lang="en-US" b="1" dirty="0">
                <a:solidFill>
                  <a:srgbClr val="0432FF"/>
                </a:solidFill>
              </a:rPr>
              <a:t>Applications</a:t>
            </a:r>
            <a:r>
              <a:rPr lang="en-US" dirty="0">
                <a:solidFill>
                  <a:srgbClr val="0432FF"/>
                </a:solidFill>
              </a:rPr>
              <a:t> &amp; </a:t>
            </a:r>
            <a:r>
              <a:rPr lang="en-US" b="1" dirty="0">
                <a:solidFill>
                  <a:srgbClr val="0432FF"/>
                </a:solidFill>
              </a:rPr>
              <a:t>software</a:t>
            </a:r>
            <a:r>
              <a:rPr lang="en-US" dirty="0">
                <a:solidFill>
                  <a:srgbClr val="0432FF"/>
                </a:solidFill>
              </a:rPr>
              <a:t> for PIM</a:t>
            </a:r>
          </a:p>
          <a:p>
            <a:pPr marL="0" indent="0">
              <a:buNone/>
            </a:pPr>
            <a:endParaRPr lang="en-US" dirty="0"/>
          </a:p>
          <a:p>
            <a:pPr marL="0" indent="0">
              <a:buNone/>
            </a:pPr>
            <a:r>
              <a:rPr lang="en-US" dirty="0">
                <a:solidFill>
                  <a:srgbClr val="7030A0"/>
                </a:solidFill>
              </a:rPr>
              <a:t>2. Ease of </a:t>
            </a:r>
            <a:r>
              <a:rPr lang="en-US" b="1" dirty="0">
                <a:solidFill>
                  <a:srgbClr val="7030A0"/>
                </a:solidFill>
              </a:rPr>
              <a:t>programming</a:t>
            </a:r>
            <a:r>
              <a:rPr lang="en-US" dirty="0">
                <a:solidFill>
                  <a:srgbClr val="7030A0"/>
                </a:solidFill>
              </a:rPr>
              <a:t> (interfaces and compiler/HW support)</a:t>
            </a:r>
          </a:p>
          <a:p>
            <a:pPr marL="0" indent="0">
              <a:buNone/>
            </a:pPr>
            <a:endParaRPr lang="en-US" dirty="0"/>
          </a:p>
          <a:p>
            <a:pPr marL="0" indent="0">
              <a:buNone/>
            </a:pPr>
            <a:r>
              <a:rPr lang="en-US" dirty="0">
                <a:solidFill>
                  <a:srgbClr val="8C0000"/>
                </a:solidFill>
              </a:rPr>
              <a:t>3. </a:t>
            </a:r>
            <a:r>
              <a:rPr lang="en-US" b="1" dirty="0">
                <a:solidFill>
                  <a:srgbClr val="8C0000"/>
                </a:solidFill>
              </a:rPr>
              <a:t>System</a:t>
            </a:r>
            <a:r>
              <a:rPr lang="en-US" dirty="0">
                <a:solidFill>
                  <a:srgbClr val="8C0000"/>
                </a:solidFill>
              </a:rPr>
              <a:t> and </a:t>
            </a:r>
            <a:r>
              <a:rPr lang="en-US" b="1" dirty="0">
                <a:solidFill>
                  <a:srgbClr val="8C0000"/>
                </a:solidFill>
              </a:rPr>
              <a:t>security</a:t>
            </a:r>
            <a:r>
              <a:rPr lang="en-US" dirty="0">
                <a:solidFill>
                  <a:srgbClr val="8C0000"/>
                </a:solidFill>
              </a:rPr>
              <a:t> support: coherence, synchronization, virtual memory, isolation, communication interfaces, …</a:t>
            </a:r>
          </a:p>
          <a:p>
            <a:pPr marL="0" indent="0">
              <a:buNone/>
            </a:pPr>
            <a:endParaRPr lang="en-US" dirty="0"/>
          </a:p>
          <a:p>
            <a:pPr marL="0" indent="0">
              <a:buNone/>
            </a:pPr>
            <a:r>
              <a:rPr lang="en-US" dirty="0">
                <a:solidFill>
                  <a:schemeClr val="tx2"/>
                </a:solidFill>
              </a:rPr>
              <a:t>4. </a:t>
            </a:r>
            <a:r>
              <a:rPr lang="en-US" b="1" dirty="0">
                <a:solidFill>
                  <a:schemeClr val="tx2"/>
                </a:solidFill>
              </a:rPr>
              <a:t>Runtime</a:t>
            </a:r>
            <a:r>
              <a:rPr lang="en-US" dirty="0">
                <a:solidFill>
                  <a:schemeClr val="tx2"/>
                </a:solidFill>
              </a:rPr>
              <a:t> and </a:t>
            </a:r>
            <a:r>
              <a:rPr lang="en-US" b="1" dirty="0">
                <a:solidFill>
                  <a:schemeClr val="tx2"/>
                </a:solidFill>
              </a:rPr>
              <a:t>compilation</a:t>
            </a:r>
            <a:r>
              <a:rPr lang="en-US" dirty="0">
                <a:solidFill>
                  <a:schemeClr val="tx2"/>
                </a:solidFill>
              </a:rPr>
              <a:t> systems for adaptive scheduling, data mapping, access/sharing control, …</a:t>
            </a:r>
          </a:p>
          <a:p>
            <a:pPr marL="0" indent="0">
              <a:buNone/>
            </a:pPr>
            <a:endParaRPr lang="en-US" dirty="0"/>
          </a:p>
          <a:p>
            <a:pPr marL="0" indent="0">
              <a:buNone/>
            </a:pPr>
            <a:r>
              <a:rPr lang="en-US" dirty="0">
                <a:solidFill>
                  <a:srgbClr val="0070C0"/>
                </a:solidFill>
              </a:rPr>
              <a:t>5. </a:t>
            </a:r>
            <a:r>
              <a:rPr lang="en-US" b="1" dirty="0">
                <a:solidFill>
                  <a:srgbClr val="0070C0"/>
                </a:solidFill>
              </a:rPr>
              <a:t>Infrastructures</a:t>
            </a:r>
            <a:r>
              <a:rPr lang="en-US" dirty="0">
                <a:solidFill>
                  <a:srgbClr val="0070C0"/>
                </a:solidFill>
              </a:rPr>
              <a:t> to assess benefits and feasibility</a:t>
            </a:r>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TextBox 4">
            <a:extLst>
              <a:ext uri="{FF2B5EF4-FFF2-40B4-BE49-F238E27FC236}">
                <a16:creationId xmlns:a16="http://schemas.microsoft.com/office/drawing/2014/main" id="{CACA1410-DA7E-F643-8886-992AD3AF089B}"/>
              </a:ext>
            </a:extLst>
          </p:cNvPr>
          <p:cNvSpPr txBox="1"/>
          <p:nvPr/>
        </p:nvSpPr>
        <p:spPr>
          <a:xfrm>
            <a:off x="1364585" y="5877272"/>
            <a:ext cx="6455614" cy="461665"/>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uLnTx/>
                <a:uFillTx/>
                <a:latin typeface="Tahoma"/>
                <a:ea typeface="+mn-ea"/>
                <a:cs typeface="+mn-cs"/>
              </a:rPr>
              <a:t>All can be solved with change of mindset</a:t>
            </a:r>
            <a:endParaRPr kumimoji="0" lang="ko-KR" altLang="en-US" sz="2400" b="1"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3367735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err="1">
                <a:solidFill>
                  <a:srgbClr val="000000"/>
                </a:solidFill>
                <a:effectLst/>
              </a:rPr>
              <a:t>Jinfan</a:t>
            </a:r>
            <a:r>
              <a:rPr lang="en-US" sz="2000" b="0" i="0" dirty="0">
                <a:solidFill>
                  <a:srgbClr val="000000"/>
                </a:solidFill>
                <a:effectLst/>
              </a:rPr>
              <a:t> Chen, Juan Gómez-Luna, Izzat El Hajj, </a:t>
            </a:r>
            <a:r>
              <a:rPr lang="en-US" sz="2000" b="0" i="0" dirty="0" err="1">
                <a:solidFill>
                  <a:srgbClr val="000000"/>
                </a:solidFill>
                <a:effectLst/>
              </a:rPr>
              <a:t>Yuxin</a:t>
            </a:r>
            <a:r>
              <a:rPr lang="en-US" sz="2000" b="0" i="0" dirty="0">
                <a:solidFill>
                  <a:srgbClr val="000000"/>
                </a:solidFill>
                <a:effectLst/>
              </a:rPr>
              <a:t> Guo, and 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"SimplePIM: A Software Framework for Productive and Efficient Processing in Memory"</a:t>
            </a:r>
            <a:br>
              <a:rPr lang="en-US" sz="2000" b="0" i="0" dirty="0">
                <a:solidFill>
                  <a:srgbClr val="000000"/>
                </a:solidFill>
                <a:effectLst/>
              </a:rPr>
            </a:br>
            <a:r>
              <a:rPr lang="en-US" sz="2000" b="0" i="1" dirty="0">
                <a:solidFill>
                  <a:srgbClr val="000000"/>
                </a:solidFill>
                <a:effectLst/>
              </a:rPr>
              <a:t>Proceedings of the </a:t>
            </a:r>
            <a:r>
              <a:rPr lang="en-US" sz="2000" b="0" i="1" dirty="0">
                <a:solidFill>
                  <a:schemeClr val="accent4"/>
                </a:solidFill>
                <a:effectLst/>
                <a:hlinkClick r:id="rId4">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5">
                  <a:extLst>
                    <a:ext uri="{A12FA001-AC4F-418D-AE19-62706E023703}">
                      <ahyp:hlinkClr xmlns:ahyp="http://schemas.microsoft.com/office/drawing/2018/hyperlinkcolor" val="tx"/>
                    </a:ext>
                  </a:extLst>
                </a:hlinkClick>
              </a:rPr>
              <a:t>Slides (pptx)</a:t>
            </a:r>
            <a:r>
              <a:rPr lang="en-US" sz="2000" b="0" i="0" dirty="0">
                <a:solidFill>
                  <a:schemeClr val="accent4"/>
                </a:solidFill>
                <a:effectLst/>
              </a:rPr>
              <a:t> </a:t>
            </a:r>
            <a:r>
              <a:rPr lang="en-US" sz="2000" b="0" i="0" dirty="0">
                <a:solidFill>
                  <a:schemeClr val="accent4"/>
                </a:solidFill>
                <a:effectLst/>
                <a:hlinkClick r:id="rId6">
                  <a:extLst>
                    <a:ext uri="{A12FA001-AC4F-418D-AE19-62706E023703}">
                      <ahyp:hlinkClr xmlns:ahyp="http://schemas.microsoft.com/office/drawing/2018/hyperlinkcolor" val="tx"/>
                    </a:ext>
                  </a:extLst>
                </a:hlinkClick>
              </a:rPr>
              <a:t>(pdf)</a:t>
            </a:r>
            <a:r>
              <a:rPr lang="en-US" sz="2000" b="0" i="0" dirty="0">
                <a:effectLst/>
              </a:rPr>
              <a:t>]</a:t>
            </a:r>
            <a:br>
              <a:rPr lang="en-US" sz="2000" b="0" i="0" dirty="0">
                <a:solidFill>
                  <a:srgbClr val="000000"/>
                </a:solidFill>
                <a:effectLst/>
              </a:rPr>
            </a:br>
            <a:r>
              <a:rPr lang="en-US" sz="2000" b="0" i="0" dirty="0">
                <a:solidFill>
                  <a:srgbClr val="000000"/>
                </a:solidFill>
                <a:effectLst/>
              </a:rPr>
              <a:t>[</a:t>
            </a:r>
            <a:r>
              <a:rPr lang="en-US" sz="2000" b="0" i="0" dirty="0">
                <a:solidFill>
                  <a:schemeClr val="accent4"/>
                </a:solidFill>
                <a:effectLst/>
                <a:hlinkClick r:id="rId7">
                  <a:extLst>
                    <a:ext uri="{A12FA001-AC4F-418D-AE19-62706E023703}">
                      <ahyp:hlinkClr xmlns:ahyp="http://schemas.microsoft.com/office/drawing/2018/hyperlinkcolor" val="tx"/>
                    </a:ext>
                  </a:extLst>
                </a:hlinkClick>
              </a:rPr>
              <a:t>SimplePIM Source Code</a:t>
            </a:r>
            <a:r>
              <a:rPr lang="en-US" sz="2000" b="0" i="0" dirty="0">
                <a:solidFill>
                  <a:srgbClr val="000000"/>
                </a:solidFill>
                <a:effectLst/>
              </a:rPr>
              <a:t>]</a:t>
            </a:r>
          </a:p>
          <a:p>
            <a:endParaRPr lang="en-US" dirty="0"/>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SimplePIM: </a:t>
            </a:r>
            <a:br>
              <a:rPr lang="en-US" sz="3600" dirty="0"/>
            </a:br>
            <a:r>
              <a:rPr lang="en-US" sz="1800" dirty="0"/>
              <a:t>A Software Framework for Productive and Efficient Processing in Memory</a:t>
            </a:r>
            <a:endParaRPr lang="en-US" sz="2800" dirty="0"/>
          </a:p>
        </p:txBody>
      </p:sp>
      <p:pic>
        <p:nvPicPr>
          <p:cNvPr id="8" name="Picture 7">
            <a:extLst>
              <a:ext uri="{FF2B5EF4-FFF2-40B4-BE49-F238E27FC236}">
                <a16:creationId xmlns:a16="http://schemas.microsoft.com/office/drawing/2014/main" id="{D7D39F56-137C-FD72-B9F2-138E940074AC}"/>
              </a:ext>
            </a:extLst>
          </p:cNvPr>
          <p:cNvPicPr>
            <a:picLocks noChangeAspect="1"/>
          </p:cNvPicPr>
          <p:nvPr/>
        </p:nvPicPr>
        <p:blipFill rotWithShape="1">
          <a:blip r:embed="rId8"/>
          <a:srcRect l="3443" t="33338" r="6313"/>
          <a:stretch/>
        </p:blipFill>
        <p:spPr>
          <a:xfrm>
            <a:off x="406539" y="4076638"/>
            <a:ext cx="8330921" cy="1922717"/>
          </a:xfrm>
          <a:prstGeom prst="rect">
            <a:avLst/>
          </a:prstGeom>
          <a:solidFill>
            <a:schemeClr val="accent4"/>
          </a:solidFill>
        </p:spPr>
      </p:pic>
    </p:spTree>
    <p:extLst>
      <p:ext uri="{BB962C8B-B14F-4D97-AF65-F5344CB8AC3E}">
        <p14:creationId xmlns:p14="http://schemas.microsoft.com/office/powerpoint/2010/main" val="3790643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a:solidFill>
                  <a:srgbClr val="000000"/>
                </a:solidFill>
                <a:effectLst/>
              </a:rPr>
              <a:t>Geraldo F. Oliveira, Alain Kohli, David Novo, Juan Gómez-Luna, </a:t>
            </a:r>
            <a:br>
              <a:rPr lang="en-US" sz="2000" b="0" i="0" dirty="0">
                <a:solidFill>
                  <a:srgbClr val="000000"/>
                </a:solidFill>
                <a:effectLst/>
              </a:rPr>
            </a:br>
            <a:r>
              <a:rPr lang="en-US" sz="2000" b="0" i="0" dirty="0">
                <a:solidFill>
                  <a:srgbClr val="000000"/>
                </a:solidFill>
                <a:effectLst/>
              </a:rPr>
              <a:t>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a:t>
            </a:r>
            <a:r>
              <a:rPr lang="en-US" sz="2000" b="1" i="0" dirty="0">
                <a:solidFill>
                  <a:schemeClr val="accent5"/>
                </a:solidFill>
                <a:effectLst/>
                <a:hlinkClick r:id="rId4">
                  <a:extLst>
                    <a:ext uri="{A12FA001-AC4F-418D-AE19-62706E023703}">
                      <ahyp:hlinkClr xmlns:ahyp="http://schemas.microsoft.com/office/drawing/2018/hyperlinkcolor" val="tx"/>
                    </a:ext>
                  </a:extLst>
                </a:hlinkClick>
              </a:rPr>
              <a:t>DaPPA: A Data-Parallel Framework for Processing-in-Memory Architectures,”</a:t>
            </a:r>
            <a:br>
              <a:rPr lang="en-US" sz="2000" b="1" i="0" dirty="0">
                <a:solidFill>
                  <a:schemeClr val="accent5"/>
                </a:solidFill>
                <a:effectLst/>
              </a:rPr>
            </a:br>
            <a:r>
              <a:rPr lang="en-US" sz="2000" i="1" dirty="0">
                <a:effectLst/>
              </a:rPr>
              <a:t>arXiv:2310.10168 [</a:t>
            </a:r>
            <a:r>
              <a:rPr lang="en-US" sz="2000" i="1" dirty="0" err="1">
                <a:effectLst/>
              </a:rPr>
              <a:t>cs.AR</a:t>
            </a:r>
            <a:r>
              <a:rPr lang="en-US" sz="2000" i="1" dirty="0">
                <a:effectLst/>
              </a:rPr>
              <a:t>] </a:t>
            </a:r>
            <a:br>
              <a:rPr lang="en-US" sz="2000" b="0" i="0" dirty="0">
                <a:solidFill>
                  <a:srgbClr val="000000"/>
                </a:solidFill>
                <a:effectLst/>
              </a:rPr>
            </a:br>
            <a:r>
              <a:rPr lang="en-US" sz="2000" b="0" i="0" dirty="0">
                <a:solidFill>
                  <a:srgbClr val="000000"/>
                </a:solidFill>
                <a:effectLst/>
              </a:rPr>
              <a:t>2</a:t>
            </a:r>
            <a:r>
              <a:rPr lang="en-US" sz="2000" b="0" i="0" baseline="30000" dirty="0">
                <a:solidFill>
                  <a:srgbClr val="000000"/>
                </a:solidFill>
                <a:effectLst/>
              </a:rPr>
              <a:t>nd</a:t>
            </a:r>
            <a:r>
              <a:rPr lang="en-US" sz="2000" b="0" i="0" dirty="0">
                <a:solidFill>
                  <a:srgbClr val="000000"/>
                </a:solidFill>
                <a:effectLst/>
              </a:rPr>
              <a:t> Place ACM Student Research Competition at </a:t>
            </a:r>
            <a:r>
              <a:rPr lang="en-US" sz="2000" b="0" i="1" dirty="0">
                <a:solidFill>
                  <a:srgbClr val="000000"/>
                </a:solidFill>
                <a:effectLst/>
              </a:rPr>
              <a:t>the </a:t>
            </a:r>
            <a:r>
              <a:rPr lang="en-US" sz="2000" b="0" i="1" dirty="0">
                <a:solidFill>
                  <a:schemeClr val="accent4"/>
                </a:solidFill>
                <a:effectLst/>
                <a:hlinkClick r:id="rId5">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endParaRPr lang="en-US" sz="2000" b="0" i="0" dirty="0">
              <a:effectLst/>
            </a:endParaRPr>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1800" dirty="0"/>
              <a:t>A Data-Parallel Framework for Processing-in-Memory Architectures</a:t>
            </a:r>
            <a:endParaRPr lang="en-US" sz="2800" dirty="0"/>
          </a:p>
        </p:txBody>
      </p:sp>
      <p:pic>
        <p:nvPicPr>
          <p:cNvPr id="4" name="Picture 3">
            <a:extLst>
              <a:ext uri="{FF2B5EF4-FFF2-40B4-BE49-F238E27FC236}">
                <a16:creationId xmlns:a16="http://schemas.microsoft.com/office/drawing/2014/main" id="{8D0737A6-9007-C643-6F9F-B7A1D91D5734}"/>
              </a:ext>
            </a:extLst>
          </p:cNvPr>
          <p:cNvPicPr>
            <a:picLocks noChangeAspect="1"/>
          </p:cNvPicPr>
          <p:nvPr/>
        </p:nvPicPr>
        <p:blipFill>
          <a:blip r:embed="rId6"/>
          <a:stretch>
            <a:fillRect/>
          </a:stretch>
        </p:blipFill>
        <p:spPr>
          <a:xfrm>
            <a:off x="530261" y="3764405"/>
            <a:ext cx="8172101" cy="2612322"/>
          </a:xfrm>
          <a:prstGeom prst="rect">
            <a:avLst/>
          </a:prstGeom>
        </p:spPr>
      </p:pic>
    </p:spTree>
    <p:extLst>
      <p:ext uri="{BB962C8B-B14F-4D97-AF65-F5344CB8AC3E}">
        <p14:creationId xmlns:p14="http://schemas.microsoft.com/office/powerpoint/2010/main" val="2401930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Key Idea &amp; Overview</a:t>
            </a:r>
          </a:p>
        </p:txBody>
      </p:sp>
      <p:grpSp>
        <p:nvGrpSpPr>
          <p:cNvPr id="5" name="Group 4">
            <a:extLst>
              <a:ext uri="{FF2B5EF4-FFF2-40B4-BE49-F238E27FC236}">
                <a16:creationId xmlns:a16="http://schemas.microsoft.com/office/drawing/2014/main" id="{5C4F7430-5DA8-E324-9D01-45CE68A113CF}"/>
              </a:ext>
            </a:extLst>
          </p:cNvPr>
          <p:cNvGrpSpPr/>
          <p:nvPr/>
        </p:nvGrpSpPr>
        <p:grpSpPr>
          <a:xfrm>
            <a:off x="415971" y="1208177"/>
            <a:ext cx="8400681" cy="1446415"/>
            <a:chOff x="371659" y="2946718"/>
            <a:chExt cx="8400681" cy="1171032"/>
          </a:xfrm>
        </p:grpSpPr>
        <p:sp>
          <p:nvSpPr>
            <p:cNvPr id="6" name="Rounded Rectangle 5">
              <a:extLst>
                <a:ext uri="{FF2B5EF4-FFF2-40B4-BE49-F238E27FC236}">
                  <a16:creationId xmlns:a16="http://schemas.microsoft.com/office/drawing/2014/main" id="{1F064AFC-06B4-30A7-7C8D-60F7D6F26D74}"/>
                </a:ext>
              </a:extLst>
            </p:cNvPr>
            <p:cNvSpPr/>
            <p:nvPr/>
          </p:nvSpPr>
          <p:spPr>
            <a:xfrm>
              <a:off x="371659" y="2946719"/>
              <a:ext cx="8400681" cy="1171031"/>
            </a:xfrm>
            <a:prstGeom prst="roundRect">
              <a:avLst>
                <a:gd name="adj" fmla="val 9020"/>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8686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Leverage an intuitive </a:t>
              </a:r>
              <a:b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sng" strike="noStrike" kern="1200" cap="none" spc="0" normalizeH="0" baseline="0" noProof="0" dirty="0">
                  <a:ln>
                    <a:noFill/>
                  </a:ln>
                  <a:solidFill>
                    <a:srgbClr val="38A881"/>
                  </a:solidFill>
                  <a:effectLst/>
                  <a:uLnTx/>
                  <a:uFillTx/>
                  <a:latin typeface="Avenir Next" panose="020B0503020202020204" pitchFamily="34" charset="0"/>
                  <a:ea typeface="+mn-ea"/>
                  <a:cs typeface="+mn-cs"/>
                </a:rPr>
                <a:t>data-parallel pattern-based interface</a:t>
              </a: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 for </a:t>
              </a:r>
              <a:b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PIM programming</a:t>
              </a:r>
            </a:p>
          </p:txBody>
        </p:sp>
        <p:sp>
          <p:nvSpPr>
            <p:cNvPr id="7" name="TextBox 6">
              <a:extLst>
                <a:ext uri="{FF2B5EF4-FFF2-40B4-BE49-F238E27FC236}">
                  <a16:creationId xmlns:a16="http://schemas.microsoft.com/office/drawing/2014/main" id="{1E699432-12F0-FD48-9E4D-271A47C7ED3B}"/>
                </a:ext>
              </a:extLst>
            </p:cNvPr>
            <p:cNvSpPr txBox="1"/>
            <p:nvPr/>
          </p:nvSpPr>
          <p:spPr>
            <a:xfrm rot="16200000">
              <a:off x="47189" y="3347568"/>
              <a:ext cx="1171032"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90000"/>
                    </a:srgbClr>
                  </a:solidFill>
                  <a:effectLst/>
                  <a:uLnTx/>
                  <a:uFillTx/>
                  <a:latin typeface="Avenir Next" panose="020B0503020202020204" pitchFamily="34" charset="0"/>
                  <a:ea typeface="+mn-ea"/>
                  <a:cs typeface="+mn-cs"/>
                </a:rPr>
                <a:t>Key Idea</a:t>
              </a:r>
            </a:p>
          </p:txBody>
        </p:sp>
      </p:grpSp>
      <p:sp>
        <p:nvSpPr>
          <p:cNvPr id="8" name="TextBox 7">
            <a:extLst>
              <a:ext uri="{FF2B5EF4-FFF2-40B4-BE49-F238E27FC236}">
                <a16:creationId xmlns:a16="http://schemas.microsoft.com/office/drawing/2014/main" id="{DCBCCE44-3984-A259-D5EB-520E08C251A5}"/>
              </a:ext>
            </a:extLst>
          </p:cNvPr>
          <p:cNvSpPr txBox="1"/>
          <p:nvPr/>
        </p:nvSpPr>
        <p:spPr>
          <a:xfrm>
            <a:off x="401837" y="3147456"/>
            <a:ext cx="8340327"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DaPPA , a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Da</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ta-</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arallel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IM </a:t>
            </a:r>
            <a:r>
              <a:rPr kumimoji="0" lang="en-US" sz="2400" b="1"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A</a:t>
            </a:r>
            <a:r>
              <a:rPr kumimoji="0" lang="en-US" sz="2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rchitecture that</a:t>
            </a: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automatically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distributes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input and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gathers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output data,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handles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memory management, and</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a:t>
            </a:r>
            <a:r>
              <a:rPr kumimoji="0" lang="en-US" sz="2400" b="0" i="0" u="sng" strike="noStrike" kern="1200" cap="none" spc="0" normalizeH="0" baseline="0" noProof="0" dirty="0">
                <a:ln>
                  <a:noFill/>
                </a:ln>
                <a:solidFill>
                  <a:srgbClr val="5CA2DB"/>
                </a:solidFill>
                <a:effectLst/>
                <a:uLnTx/>
                <a:uFillTx/>
                <a:latin typeface="Avenir Next" panose="020B0503020202020204" pitchFamily="34" charset="0"/>
                <a:ea typeface="+mn-ea"/>
                <a:cs typeface="+mn-cs"/>
              </a:rPr>
              <a:t>parallelizes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work across PIM cores</a:t>
            </a:r>
          </a:p>
        </p:txBody>
      </p:sp>
      <p:grpSp>
        <p:nvGrpSpPr>
          <p:cNvPr id="9" name="Group 8">
            <a:extLst>
              <a:ext uri="{FF2B5EF4-FFF2-40B4-BE49-F238E27FC236}">
                <a16:creationId xmlns:a16="http://schemas.microsoft.com/office/drawing/2014/main" id="{118E881C-A4D8-9E86-301C-D56B9764A7D7}"/>
              </a:ext>
            </a:extLst>
          </p:cNvPr>
          <p:cNvGrpSpPr/>
          <p:nvPr/>
        </p:nvGrpSpPr>
        <p:grpSpPr>
          <a:xfrm>
            <a:off x="139121" y="5105623"/>
            <a:ext cx="8891241" cy="584775"/>
            <a:chOff x="568179" y="3421559"/>
            <a:chExt cx="7911116" cy="590487"/>
          </a:xfrm>
        </p:grpSpPr>
        <p:sp>
          <p:nvSpPr>
            <p:cNvPr id="10" name="TextBox 9">
              <a:extLst>
                <a:ext uri="{FF2B5EF4-FFF2-40B4-BE49-F238E27FC236}">
                  <a16:creationId xmlns:a16="http://schemas.microsoft.com/office/drawing/2014/main" id="{36705C8B-2664-5FAD-BC85-3C9143B83754}"/>
                </a:ext>
              </a:extLst>
            </p:cNvPr>
            <p:cNvSpPr txBox="1"/>
            <p:nvPr/>
          </p:nvSpPr>
          <p:spPr>
            <a:xfrm>
              <a:off x="568179" y="3421559"/>
              <a:ext cx="474011" cy="590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1</a:t>
              </a:r>
            </a:p>
          </p:txBody>
        </p:sp>
        <p:sp>
          <p:nvSpPr>
            <p:cNvPr id="11" name="TextBox 10">
              <a:extLst>
                <a:ext uri="{FF2B5EF4-FFF2-40B4-BE49-F238E27FC236}">
                  <a16:creationId xmlns:a16="http://schemas.microsoft.com/office/drawing/2014/main" id="{A105EF2D-94FB-1235-91F1-4B82CC7FAC22}"/>
                </a:ext>
              </a:extLst>
            </p:cNvPr>
            <p:cNvSpPr txBox="1"/>
            <p:nvPr/>
          </p:nvSpPr>
          <p:spPr>
            <a:xfrm>
              <a:off x="974390" y="3528082"/>
              <a:ext cx="7504905"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Data-Parallel Pattern APIs</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grpSp>
        <p:nvGrpSpPr>
          <p:cNvPr id="12" name="Group 11">
            <a:extLst>
              <a:ext uri="{FF2B5EF4-FFF2-40B4-BE49-F238E27FC236}">
                <a16:creationId xmlns:a16="http://schemas.microsoft.com/office/drawing/2014/main" id="{CA4C8BA1-74DF-58EA-392A-41605B524F64}"/>
              </a:ext>
            </a:extLst>
          </p:cNvPr>
          <p:cNvGrpSpPr/>
          <p:nvPr/>
        </p:nvGrpSpPr>
        <p:grpSpPr>
          <a:xfrm>
            <a:off x="152385" y="5530129"/>
            <a:ext cx="9077497" cy="584775"/>
            <a:chOff x="406767" y="3421560"/>
            <a:chExt cx="8413372" cy="590486"/>
          </a:xfrm>
        </p:grpSpPr>
        <p:sp>
          <p:nvSpPr>
            <p:cNvPr id="13" name="TextBox 12">
              <a:extLst>
                <a:ext uri="{FF2B5EF4-FFF2-40B4-BE49-F238E27FC236}">
                  <a16:creationId xmlns:a16="http://schemas.microsoft.com/office/drawing/2014/main" id="{11DE6106-D1EC-5A62-4B09-9A6F09372914}"/>
                </a:ext>
              </a:extLst>
            </p:cNvPr>
            <p:cNvSpPr txBox="1"/>
            <p:nvPr/>
          </p:nvSpPr>
          <p:spPr>
            <a:xfrm>
              <a:off x="406767" y="3421560"/>
              <a:ext cx="474011" cy="590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2</a:t>
              </a:r>
            </a:p>
          </p:txBody>
        </p:sp>
        <p:sp>
          <p:nvSpPr>
            <p:cNvPr id="14" name="TextBox 13">
              <a:extLst>
                <a:ext uri="{FF2B5EF4-FFF2-40B4-BE49-F238E27FC236}">
                  <a16:creationId xmlns:a16="http://schemas.microsoft.com/office/drawing/2014/main" id="{77B31CC6-DF41-59C3-7E1D-52C36156A08E}"/>
                </a:ext>
              </a:extLst>
            </p:cNvPr>
            <p:cNvSpPr txBox="1"/>
            <p:nvPr/>
          </p:nvSpPr>
          <p:spPr>
            <a:xfrm>
              <a:off x="819137" y="3501501"/>
              <a:ext cx="8001002"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Dataflow Programming Interface</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grpSp>
        <p:nvGrpSpPr>
          <p:cNvPr id="15" name="Group 14">
            <a:extLst>
              <a:ext uri="{FF2B5EF4-FFF2-40B4-BE49-F238E27FC236}">
                <a16:creationId xmlns:a16="http://schemas.microsoft.com/office/drawing/2014/main" id="{E707AFFF-21A1-033E-96D3-BC680CEF1A6B}"/>
              </a:ext>
            </a:extLst>
          </p:cNvPr>
          <p:cNvGrpSpPr/>
          <p:nvPr/>
        </p:nvGrpSpPr>
        <p:grpSpPr>
          <a:xfrm>
            <a:off x="152385" y="5954635"/>
            <a:ext cx="9077499" cy="584775"/>
            <a:chOff x="406767" y="3421560"/>
            <a:chExt cx="8413374" cy="590486"/>
          </a:xfrm>
        </p:grpSpPr>
        <p:sp>
          <p:nvSpPr>
            <p:cNvPr id="16" name="TextBox 15">
              <a:extLst>
                <a:ext uri="{FF2B5EF4-FFF2-40B4-BE49-F238E27FC236}">
                  <a16:creationId xmlns:a16="http://schemas.microsoft.com/office/drawing/2014/main" id="{A3F80FCC-F664-9C45-5E99-2FC9561EF44C}"/>
                </a:ext>
              </a:extLst>
            </p:cNvPr>
            <p:cNvSpPr txBox="1"/>
            <p:nvPr/>
          </p:nvSpPr>
          <p:spPr>
            <a:xfrm>
              <a:off x="406767" y="3421560"/>
              <a:ext cx="474011" cy="590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3</a:t>
              </a:r>
            </a:p>
          </p:txBody>
        </p:sp>
        <p:sp>
          <p:nvSpPr>
            <p:cNvPr id="17" name="TextBox 16">
              <a:extLst>
                <a:ext uri="{FF2B5EF4-FFF2-40B4-BE49-F238E27FC236}">
                  <a16:creationId xmlns:a16="http://schemas.microsoft.com/office/drawing/2014/main" id="{0DDB0BF5-9C9C-7A42-8EFE-7BCA207CE0E0}"/>
                </a:ext>
              </a:extLst>
            </p:cNvPr>
            <p:cNvSpPr txBox="1"/>
            <p:nvPr/>
          </p:nvSpPr>
          <p:spPr>
            <a:xfrm>
              <a:off x="819139" y="3501501"/>
              <a:ext cx="8001002" cy="4040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rPr>
                <a:t>Dynamic Template-Based Compilation</a:t>
              </a:r>
              <a:endParaRPr kumimoji="0" lang="en-US" sz="2000" b="0" i="0" u="none" strike="noStrike" kern="1200" cap="none" spc="0" normalizeH="0" baseline="0" noProof="0" dirty="0">
                <a:ln>
                  <a:noFill/>
                </a:ln>
                <a:solidFill>
                  <a:srgbClr val="595959"/>
                </a:solidFill>
                <a:effectLst/>
                <a:uLnTx/>
                <a:uFillTx/>
                <a:latin typeface="Avenir Next" panose="020B0503020202020204" pitchFamily="34" charset="0"/>
                <a:ea typeface="+mn-ea"/>
                <a:cs typeface="Gill Sans MT"/>
              </a:endParaRPr>
            </a:p>
          </p:txBody>
        </p:sp>
      </p:grpSp>
      <p:sp>
        <p:nvSpPr>
          <p:cNvPr id="18" name="Right Arrow 17">
            <a:extLst>
              <a:ext uri="{FF2B5EF4-FFF2-40B4-BE49-F238E27FC236}">
                <a16:creationId xmlns:a16="http://schemas.microsoft.com/office/drawing/2014/main" id="{D927376E-20DA-8BAB-9793-E3ABEDD62574}"/>
              </a:ext>
            </a:extLst>
          </p:cNvPr>
          <p:cNvSpPr/>
          <p:nvPr/>
        </p:nvSpPr>
        <p:spPr>
          <a:xfrm rot="5400000">
            <a:off x="4389335" y="2689843"/>
            <a:ext cx="365330" cy="509818"/>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Rectangle 19">
            <a:extLst>
              <a:ext uri="{FF2B5EF4-FFF2-40B4-BE49-F238E27FC236}">
                <a16:creationId xmlns:a16="http://schemas.microsoft.com/office/drawing/2014/main" id="{E76C157A-4BEA-90BE-5BC9-ADD4F9E25184}"/>
              </a:ext>
            </a:extLst>
          </p:cNvPr>
          <p:cNvSpPr/>
          <p:nvPr/>
        </p:nvSpPr>
        <p:spPr>
          <a:xfrm>
            <a:off x="78188" y="4766400"/>
            <a:ext cx="8987622"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panose="020B0503020202020204" pitchFamily="34" charset="0"/>
                <a:ea typeface="+mn-ea"/>
                <a:cs typeface="Gill Sans MT"/>
              </a:rPr>
              <a:t>DaPPA is composed of three main components:</a:t>
            </a:r>
          </a:p>
        </p:txBody>
      </p:sp>
    </p:spTree>
    <p:extLst>
      <p:ext uri="{BB962C8B-B14F-4D97-AF65-F5344CB8AC3E}">
        <p14:creationId xmlns:p14="http://schemas.microsoft.com/office/powerpoint/2010/main" val="10426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169011" y="1831296"/>
            <a:ext cx="8894602" cy="2983365"/>
          </a:xfrm>
        </p:spPr>
        <p:txBody>
          <a:bodyPr>
            <a:normAutofit/>
          </a:bodyPr>
          <a:lstStyle/>
          <a:p>
            <a:pPr marL="0" indent="0">
              <a:buNone/>
            </a:pPr>
            <a:endParaRPr lang="en-US" sz="1400" dirty="0">
              <a:solidFill>
                <a:schemeClr val="accent5"/>
              </a:solidFill>
              <a:latin typeface="Avenir Next" panose="020B0503020202020204" pitchFamily="34" charset="0"/>
            </a:endParaRPr>
          </a:p>
          <a:p>
            <a:r>
              <a:rPr lang="en-US" sz="2400" dirty="0">
                <a:latin typeface="Avenir Next" panose="020B0503020202020204" pitchFamily="34" charset="0"/>
              </a:rPr>
              <a:t>Skeleton and pattern-based parallel programming are a </a:t>
            </a:r>
            <a:r>
              <a:rPr lang="en-US" sz="2400" b="1" dirty="0">
                <a:latin typeface="Avenir Next" panose="020B0503020202020204" pitchFamily="34" charset="0"/>
              </a:rPr>
              <a:t>common abstraction for parallel architectures </a:t>
            </a:r>
          </a:p>
          <a:p>
            <a:pPr lvl="1"/>
            <a:r>
              <a:rPr lang="en-US" sz="1800" dirty="0">
                <a:solidFill>
                  <a:schemeClr val="tx1">
                    <a:lumMod val="50000"/>
                    <a:lumOff val="50000"/>
                  </a:schemeClr>
                </a:solidFill>
              </a:rPr>
              <a:t>M. Cole, “</a:t>
            </a:r>
            <a:r>
              <a:rPr lang="en-US" sz="1800" i="1" dirty="0">
                <a:solidFill>
                  <a:schemeClr val="tx1">
                    <a:lumMod val="50000"/>
                    <a:lumOff val="50000"/>
                  </a:schemeClr>
                </a:solidFill>
              </a:rPr>
              <a:t>Bringing Skeletons Out of the Closet: A Pragmatic Manifesto for Skeletal Parallel Programming</a:t>
            </a:r>
            <a:r>
              <a:rPr lang="en-US" sz="1800" dirty="0">
                <a:solidFill>
                  <a:schemeClr val="tx1">
                    <a:lumMod val="50000"/>
                    <a:lumOff val="50000"/>
                  </a:schemeClr>
                </a:solidFill>
              </a:rPr>
              <a:t>,” Parallel Computing, 2004</a:t>
            </a:r>
            <a:endParaRPr lang="en-US" sz="2200" dirty="0">
              <a:solidFill>
                <a:schemeClr val="tx1">
                  <a:lumMod val="50000"/>
                  <a:lumOff val="50000"/>
                </a:schemeClr>
              </a:solidFill>
              <a:latin typeface="Avenir Next" panose="020B0503020202020204" pitchFamily="34" charset="0"/>
            </a:endParaRPr>
          </a:p>
          <a:p>
            <a:r>
              <a:rPr lang="en-US" sz="2400" dirty="0">
                <a:latin typeface="Avenir Next" panose="020B0503020202020204" pitchFamily="34" charset="0"/>
              </a:rPr>
              <a:t>DaPPA supports </a:t>
            </a:r>
            <a:r>
              <a:rPr lang="en-US" sz="2400" b="1" dirty="0">
                <a:latin typeface="Avenir Next" panose="020B0503020202020204" pitchFamily="34" charset="0"/>
              </a:rPr>
              <a:t>five primary </a:t>
            </a:r>
            <a:r>
              <a:rPr lang="en-US" sz="2400" dirty="0">
                <a:latin typeface="Avenir Next" panose="020B0503020202020204" pitchFamily="34" charset="0"/>
              </a:rPr>
              <a:t>data-parallel patterns </a:t>
            </a:r>
          </a:p>
          <a:p>
            <a:pPr marL="457200" indent="-457200">
              <a:buFont typeface="System Font Regular"/>
              <a:buChar char="−"/>
            </a:pPr>
            <a:endParaRPr lang="en-US" dirty="0">
              <a:solidFill>
                <a:schemeClr val="accent5"/>
              </a:solidFill>
            </a:endParaRPr>
          </a:p>
          <a:p>
            <a:pPr marL="457200" indent="-457200">
              <a:buFont typeface="System Font Regular"/>
              <a:buChar char="−"/>
            </a:pPr>
            <a:endParaRPr lang="en-US" sz="1400" dirty="0">
              <a:solidFill>
                <a:schemeClr val="accent5"/>
              </a:solidFill>
              <a:latin typeface="Avenir Next" panose="020B0503020202020204" pitchFamily="34" charset="0"/>
            </a:endParaRPr>
          </a:p>
          <a:p>
            <a:pPr marL="457200" indent="-457200">
              <a:buFont typeface="System Font Regular"/>
              <a:buChar char="−"/>
            </a:pPr>
            <a:endParaRPr lang="en-US" sz="1400" dirty="0">
              <a:solidFill>
                <a:schemeClr val="accent5"/>
              </a:solidFill>
            </a:endParaRPr>
          </a:p>
          <a:p>
            <a:pPr marL="457200" indent="-457200">
              <a:buFont typeface="System Font Regular"/>
              <a:buChar char="−"/>
            </a:pPr>
            <a:endParaRPr lang="en-US" sz="1400" dirty="0">
              <a:solidFill>
                <a:schemeClr val="accent5"/>
              </a:solidFill>
              <a:latin typeface="Avenir Next" panose="020B0503020202020204" pitchFamily="34" charset="0"/>
            </a:endParaRPr>
          </a:p>
          <a:p>
            <a:pPr marL="457200" indent="-457200">
              <a:buFont typeface="System Font Regular"/>
              <a:buChar char="−"/>
            </a:pPr>
            <a:endParaRPr lang="en-US" sz="1400" dirty="0">
              <a:solidFill>
                <a:schemeClr val="accent5"/>
              </a:solidFill>
              <a:latin typeface="Avenir Next" panose="020B0503020202020204" pitchFamily="34" charset="0"/>
            </a:endParaRP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Data-Parallel Pattern APIs  </a:t>
            </a:r>
          </a:p>
        </p:txBody>
      </p:sp>
      <p:sp>
        <p:nvSpPr>
          <p:cNvPr id="2" name="TextBox 1">
            <a:extLst>
              <a:ext uri="{FF2B5EF4-FFF2-40B4-BE49-F238E27FC236}">
                <a16:creationId xmlns:a16="http://schemas.microsoft.com/office/drawing/2014/main" id="{C21333AC-8E93-4439-0466-F29132F63065}"/>
              </a:ext>
            </a:extLst>
          </p:cNvPr>
          <p:cNvSpPr txBox="1"/>
          <p:nvPr/>
        </p:nvSpPr>
        <p:spPr>
          <a:xfrm>
            <a:off x="0" y="1196531"/>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Pre-defined functions that implement high-level </a:t>
            </a:r>
            <a:b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data-parallel pattern primitives</a:t>
            </a:r>
            <a:endParaRPr kumimoji="0" lang="en-US" sz="2400" b="1" i="0" u="none" strike="noStrike" kern="1200" cap="none" spc="0" normalizeH="0" baseline="0" noProof="0" dirty="0">
              <a:ln>
                <a:noFill/>
              </a:ln>
              <a:solidFill>
                <a:srgbClr val="9C80C1"/>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E7080A5B-668F-548F-7CC2-B53CAEA886AB}"/>
              </a:ext>
            </a:extLst>
          </p:cNvPr>
          <p:cNvSpPr txBox="1"/>
          <p:nvPr/>
        </p:nvSpPr>
        <p:spPr>
          <a:xfrm>
            <a:off x="192024" y="5401887"/>
            <a:ext cx="8759952" cy="919401"/>
          </a:xfrm>
          <a:prstGeom prst="roundRect">
            <a:avLst/>
          </a:prstGeom>
          <a:solidFill>
            <a:schemeClr val="bg1">
              <a:lumMod val="95000"/>
            </a:schemeClr>
          </a:solidFill>
          <a:ln w="38100">
            <a:solidFill>
              <a:schemeClr val="accent6"/>
            </a:solid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The user can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combine</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all five data-parallel primitives </a:t>
            </a:r>
            <a:b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to describe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complex data transformations</a:t>
            </a:r>
          </a:p>
        </p:txBody>
      </p:sp>
      <p:grpSp>
        <p:nvGrpSpPr>
          <p:cNvPr id="136" name="Group 135">
            <a:extLst>
              <a:ext uri="{FF2B5EF4-FFF2-40B4-BE49-F238E27FC236}">
                <a16:creationId xmlns:a16="http://schemas.microsoft.com/office/drawing/2014/main" id="{59519007-25A0-B009-889A-C11C8176613E}"/>
              </a:ext>
            </a:extLst>
          </p:cNvPr>
          <p:cNvGrpSpPr/>
          <p:nvPr/>
        </p:nvGrpSpPr>
        <p:grpSpPr>
          <a:xfrm>
            <a:off x="375493" y="3995254"/>
            <a:ext cx="1537874" cy="1202380"/>
            <a:chOff x="375493" y="3349075"/>
            <a:chExt cx="1537874" cy="1202380"/>
          </a:xfrm>
        </p:grpSpPr>
        <p:grpSp>
          <p:nvGrpSpPr>
            <p:cNvPr id="12" name="Group 11">
              <a:extLst>
                <a:ext uri="{FF2B5EF4-FFF2-40B4-BE49-F238E27FC236}">
                  <a16:creationId xmlns:a16="http://schemas.microsoft.com/office/drawing/2014/main" id="{A6577C82-5F12-4FFB-3A60-2A8FC18C9267}"/>
                </a:ext>
              </a:extLst>
            </p:cNvPr>
            <p:cNvGrpSpPr/>
            <p:nvPr/>
          </p:nvGrpSpPr>
          <p:grpSpPr>
            <a:xfrm>
              <a:off x="384063" y="3626109"/>
              <a:ext cx="1529304" cy="925346"/>
              <a:chOff x="226142" y="210269"/>
              <a:chExt cx="822632" cy="497755"/>
            </a:xfrm>
          </p:grpSpPr>
          <p:grpSp>
            <p:nvGrpSpPr>
              <p:cNvPr id="107" name="Group 106">
                <a:extLst>
                  <a:ext uri="{FF2B5EF4-FFF2-40B4-BE49-F238E27FC236}">
                    <a16:creationId xmlns:a16="http://schemas.microsoft.com/office/drawing/2014/main" id="{A00F3A1C-731E-8E52-6D0A-D0F476B403B4}"/>
                  </a:ext>
                </a:extLst>
              </p:cNvPr>
              <p:cNvGrpSpPr/>
              <p:nvPr/>
            </p:nvGrpSpPr>
            <p:grpSpPr>
              <a:xfrm>
                <a:off x="226142" y="210269"/>
                <a:ext cx="822632" cy="88182"/>
                <a:chOff x="226142" y="226143"/>
                <a:chExt cx="822632" cy="123107"/>
              </a:xfrm>
            </p:grpSpPr>
            <p:grpSp>
              <p:nvGrpSpPr>
                <p:cNvPr id="127" name="Group 126">
                  <a:extLst>
                    <a:ext uri="{FF2B5EF4-FFF2-40B4-BE49-F238E27FC236}">
                      <a16:creationId xmlns:a16="http://schemas.microsoft.com/office/drawing/2014/main" id="{15F375DF-8AA4-5928-9FFD-501F1920D2CD}"/>
                    </a:ext>
                  </a:extLst>
                </p:cNvPr>
                <p:cNvGrpSpPr/>
                <p:nvPr/>
              </p:nvGrpSpPr>
              <p:grpSpPr>
                <a:xfrm>
                  <a:off x="226142" y="226143"/>
                  <a:ext cx="411316" cy="123107"/>
                  <a:chOff x="226142" y="226143"/>
                  <a:chExt cx="411316" cy="123107"/>
                </a:xfrm>
              </p:grpSpPr>
              <p:sp>
                <p:nvSpPr>
                  <p:cNvPr id="131" name="Rounded Rectangle 130">
                    <a:extLst>
                      <a:ext uri="{FF2B5EF4-FFF2-40B4-BE49-F238E27FC236}">
                        <a16:creationId xmlns:a16="http://schemas.microsoft.com/office/drawing/2014/main" id="{185E413F-C78A-D578-E259-5BE1B62F6D78}"/>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32" name="Rounded Rectangle 131">
                    <a:extLst>
                      <a:ext uri="{FF2B5EF4-FFF2-40B4-BE49-F238E27FC236}">
                        <a16:creationId xmlns:a16="http://schemas.microsoft.com/office/drawing/2014/main" id="{966D15DC-C24D-8985-4B34-9E4E5800ED2C}"/>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28" name="Group 127">
                  <a:extLst>
                    <a:ext uri="{FF2B5EF4-FFF2-40B4-BE49-F238E27FC236}">
                      <a16:creationId xmlns:a16="http://schemas.microsoft.com/office/drawing/2014/main" id="{5EEF7666-52AB-49BA-2423-84400B561720}"/>
                    </a:ext>
                  </a:extLst>
                </p:cNvPr>
                <p:cNvGrpSpPr/>
                <p:nvPr/>
              </p:nvGrpSpPr>
              <p:grpSpPr>
                <a:xfrm>
                  <a:off x="637458" y="226143"/>
                  <a:ext cx="411316" cy="123107"/>
                  <a:chOff x="226142" y="226143"/>
                  <a:chExt cx="411316" cy="123107"/>
                </a:xfrm>
              </p:grpSpPr>
              <p:sp>
                <p:nvSpPr>
                  <p:cNvPr id="129" name="Rounded Rectangle 128">
                    <a:extLst>
                      <a:ext uri="{FF2B5EF4-FFF2-40B4-BE49-F238E27FC236}">
                        <a16:creationId xmlns:a16="http://schemas.microsoft.com/office/drawing/2014/main" id="{983E9A51-451F-F424-9A12-CBC5A5E688E7}"/>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30" name="Rounded Rectangle 129">
                    <a:extLst>
                      <a:ext uri="{FF2B5EF4-FFF2-40B4-BE49-F238E27FC236}">
                        <a16:creationId xmlns:a16="http://schemas.microsoft.com/office/drawing/2014/main" id="{7BF44619-9BC1-8F93-D8F8-23922BAC3586}"/>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108" name="Oval 107">
                <a:extLst>
                  <a:ext uri="{FF2B5EF4-FFF2-40B4-BE49-F238E27FC236}">
                    <a16:creationId xmlns:a16="http://schemas.microsoft.com/office/drawing/2014/main" id="{B184F5BF-D6B0-BA38-623F-FC157F56E107}"/>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09" name="Oval 108">
                <a:extLst>
                  <a:ext uri="{FF2B5EF4-FFF2-40B4-BE49-F238E27FC236}">
                    <a16:creationId xmlns:a16="http://schemas.microsoft.com/office/drawing/2014/main" id="{014C9158-1D01-0194-A399-975FDF968F3E}"/>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10" name="Oval 109">
                <a:extLst>
                  <a:ext uri="{FF2B5EF4-FFF2-40B4-BE49-F238E27FC236}">
                    <a16:creationId xmlns:a16="http://schemas.microsoft.com/office/drawing/2014/main" id="{D5E39EFB-742D-08BC-A17A-FB036357DC73}"/>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111" name="Oval 110">
                <a:extLst>
                  <a:ext uri="{FF2B5EF4-FFF2-40B4-BE49-F238E27FC236}">
                    <a16:creationId xmlns:a16="http://schemas.microsoft.com/office/drawing/2014/main" id="{D99E3E5A-FE80-04A1-0ABB-3648C087A5F9}"/>
                  </a:ext>
                </a:extLst>
              </p:cNvPr>
              <p:cNvSpPr/>
              <p:nvPr/>
            </p:nvSpPr>
            <p:spPr>
              <a:xfrm>
                <a:off x="884391"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112" name="Straight Arrow Connector 111">
                <a:extLst>
                  <a:ext uri="{FF2B5EF4-FFF2-40B4-BE49-F238E27FC236}">
                    <a16:creationId xmlns:a16="http://schemas.microsoft.com/office/drawing/2014/main" id="{F72D2ACC-BCC9-19A8-C06F-EABF0ACDA7D8}"/>
                  </a:ext>
                </a:extLst>
              </p:cNvPr>
              <p:cNvCxnSpPr>
                <a:cxnSpLocks/>
                <a:stCxn id="131" idx="2"/>
                <a:endCxn id="108"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B7903D5C-1DE8-C02D-20B1-10549EB79A6D}"/>
                  </a:ext>
                </a:extLst>
              </p:cNvPr>
              <p:cNvGrpSpPr/>
              <p:nvPr/>
            </p:nvGrpSpPr>
            <p:grpSpPr>
              <a:xfrm>
                <a:off x="226142" y="619842"/>
                <a:ext cx="822632" cy="88182"/>
                <a:chOff x="226142" y="226143"/>
                <a:chExt cx="822632" cy="123107"/>
              </a:xfrm>
            </p:grpSpPr>
            <p:grpSp>
              <p:nvGrpSpPr>
                <p:cNvPr id="121" name="Group 120">
                  <a:extLst>
                    <a:ext uri="{FF2B5EF4-FFF2-40B4-BE49-F238E27FC236}">
                      <a16:creationId xmlns:a16="http://schemas.microsoft.com/office/drawing/2014/main" id="{0562E473-8FFE-BAD6-2BF3-697FB55F9C8C}"/>
                    </a:ext>
                  </a:extLst>
                </p:cNvPr>
                <p:cNvGrpSpPr/>
                <p:nvPr/>
              </p:nvGrpSpPr>
              <p:grpSpPr>
                <a:xfrm>
                  <a:off x="226142" y="226143"/>
                  <a:ext cx="411316" cy="123107"/>
                  <a:chOff x="226142" y="226143"/>
                  <a:chExt cx="411316" cy="123107"/>
                </a:xfrm>
              </p:grpSpPr>
              <p:sp>
                <p:nvSpPr>
                  <p:cNvPr id="125" name="Rounded Rectangle 124">
                    <a:extLst>
                      <a:ext uri="{FF2B5EF4-FFF2-40B4-BE49-F238E27FC236}">
                        <a16:creationId xmlns:a16="http://schemas.microsoft.com/office/drawing/2014/main" id="{7454E772-1382-B446-0FAC-C80EB490D1F5}"/>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26" name="Rounded Rectangle 125">
                    <a:extLst>
                      <a:ext uri="{FF2B5EF4-FFF2-40B4-BE49-F238E27FC236}">
                        <a16:creationId xmlns:a16="http://schemas.microsoft.com/office/drawing/2014/main" id="{1C0C2411-D41D-9451-E8F0-593102AEF54E}"/>
                      </a:ext>
                    </a:extLst>
                  </p:cNvPr>
                  <p:cNvSpPr/>
                  <p:nvPr/>
                </p:nvSpPr>
                <p:spPr>
                  <a:xfrm>
                    <a:off x="431800"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22" name="Group 121">
                  <a:extLst>
                    <a:ext uri="{FF2B5EF4-FFF2-40B4-BE49-F238E27FC236}">
                      <a16:creationId xmlns:a16="http://schemas.microsoft.com/office/drawing/2014/main" id="{4C121971-B964-5F5B-5A91-C635C1552C09}"/>
                    </a:ext>
                  </a:extLst>
                </p:cNvPr>
                <p:cNvGrpSpPr/>
                <p:nvPr/>
              </p:nvGrpSpPr>
              <p:grpSpPr>
                <a:xfrm>
                  <a:off x="637458" y="226143"/>
                  <a:ext cx="411316" cy="123107"/>
                  <a:chOff x="226142" y="226143"/>
                  <a:chExt cx="411316" cy="123107"/>
                </a:xfrm>
              </p:grpSpPr>
              <p:sp>
                <p:nvSpPr>
                  <p:cNvPr id="123" name="Rounded Rectangle 122">
                    <a:extLst>
                      <a:ext uri="{FF2B5EF4-FFF2-40B4-BE49-F238E27FC236}">
                        <a16:creationId xmlns:a16="http://schemas.microsoft.com/office/drawing/2014/main" id="{23063965-C656-3593-4298-7BBF167F48E9}"/>
                      </a:ext>
                    </a:extLst>
                  </p:cNvPr>
                  <p:cNvSpPr/>
                  <p:nvPr/>
                </p:nvSpPr>
                <p:spPr>
                  <a:xfrm>
                    <a:off x="226142" y="226143"/>
                    <a:ext cx="205658" cy="123107"/>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24" name="Rounded Rectangle 123">
                    <a:extLst>
                      <a:ext uri="{FF2B5EF4-FFF2-40B4-BE49-F238E27FC236}">
                        <a16:creationId xmlns:a16="http://schemas.microsoft.com/office/drawing/2014/main" id="{51516607-6D31-0AB4-9118-530B58792C92}"/>
                      </a:ext>
                    </a:extLst>
                  </p:cNvPr>
                  <p:cNvSpPr/>
                  <p:nvPr/>
                </p:nvSpPr>
                <p:spPr>
                  <a:xfrm>
                    <a:off x="431800" y="226143"/>
                    <a:ext cx="205658" cy="123107"/>
                  </a:xfrm>
                  <a:prstGeom prst="roundRect">
                    <a:avLst/>
                  </a:pr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cxnSp>
            <p:nvCxnSpPr>
              <p:cNvPr id="114" name="Straight Arrow Connector 113">
                <a:extLst>
                  <a:ext uri="{FF2B5EF4-FFF2-40B4-BE49-F238E27FC236}">
                    <a16:creationId xmlns:a16="http://schemas.microsoft.com/office/drawing/2014/main" id="{3A98C009-5EC9-19DE-3528-E14D7D5AC3FE}"/>
                  </a:ext>
                </a:extLst>
              </p:cNvPr>
              <p:cNvCxnSpPr>
                <a:cxnSpLocks/>
                <a:stCxn id="108" idx="4"/>
                <a:endCxn id="125"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0A24CD2-9C85-F0E3-8CC2-765C2F2B127B}"/>
                  </a:ext>
                </a:extLst>
              </p:cNvPr>
              <p:cNvCxnSpPr>
                <a:cxnSpLocks/>
                <a:stCxn id="132" idx="2"/>
                <a:endCxn id="109"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88401BF-33F8-32D4-76BD-60B5CEC4CE79}"/>
                  </a:ext>
                </a:extLst>
              </p:cNvPr>
              <p:cNvCxnSpPr>
                <a:cxnSpLocks/>
                <a:stCxn id="129" idx="2"/>
                <a:endCxn id="110"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5A61F07-04A0-4EAE-3988-22E4EC21BDC8}"/>
                  </a:ext>
                </a:extLst>
              </p:cNvPr>
              <p:cNvCxnSpPr>
                <a:cxnSpLocks/>
                <a:stCxn id="130" idx="2"/>
                <a:endCxn id="111"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BC5FB48-E251-22E1-7E29-82638351DCF4}"/>
                  </a:ext>
                </a:extLst>
              </p:cNvPr>
              <p:cNvCxnSpPr>
                <a:cxnSpLocks/>
                <a:stCxn id="109" idx="4"/>
                <a:endCxn id="126"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CD4CC565-B4CD-2C2F-B0E3-81383EC181FB}"/>
                  </a:ext>
                </a:extLst>
              </p:cNvPr>
              <p:cNvCxnSpPr>
                <a:cxnSpLocks/>
                <a:stCxn id="110" idx="4"/>
                <a:endCxn id="123" idx="0"/>
              </p:cNvCxnSpPr>
              <p:nvPr/>
            </p:nvCxnSpPr>
            <p:spPr>
              <a:xfrm>
                <a:off x="740287"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E43D1B86-6282-9E21-84E5-47A0DE6BDC70}"/>
                  </a:ext>
                </a:extLst>
              </p:cNvPr>
              <p:cNvCxnSpPr>
                <a:cxnSpLocks/>
                <a:stCxn id="111" idx="4"/>
                <a:endCxn id="124" idx="0"/>
              </p:cNvCxnSpPr>
              <p:nvPr/>
            </p:nvCxnSpPr>
            <p:spPr>
              <a:xfrm>
                <a:off x="945945"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DDBD55A3-705D-7441-8414-3B3D04335877}"/>
                </a:ext>
              </a:extLst>
            </p:cNvPr>
            <p:cNvSpPr/>
            <p:nvPr/>
          </p:nvSpPr>
          <p:spPr>
            <a:xfrm>
              <a:off x="375493" y="3349075"/>
              <a:ext cx="1529304"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map</a:t>
              </a:r>
            </a:p>
          </p:txBody>
        </p:sp>
      </p:grpSp>
      <p:grpSp>
        <p:nvGrpSpPr>
          <p:cNvPr id="137" name="Group 136">
            <a:extLst>
              <a:ext uri="{FF2B5EF4-FFF2-40B4-BE49-F238E27FC236}">
                <a16:creationId xmlns:a16="http://schemas.microsoft.com/office/drawing/2014/main" id="{E5FD39FC-385A-5DC5-F915-14656C663601}"/>
              </a:ext>
            </a:extLst>
          </p:cNvPr>
          <p:cNvGrpSpPr/>
          <p:nvPr/>
        </p:nvGrpSpPr>
        <p:grpSpPr>
          <a:xfrm>
            <a:off x="2117764" y="3997351"/>
            <a:ext cx="1537878" cy="1198186"/>
            <a:chOff x="2106813" y="3354360"/>
            <a:chExt cx="1537878" cy="1198186"/>
          </a:xfrm>
        </p:grpSpPr>
        <p:grpSp>
          <p:nvGrpSpPr>
            <p:cNvPr id="91" name="Group 90">
              <a:extLst>
                <a:ext uri="{FF2B5EF4-FFF2-40B4-BE49-F238E27FC236}">
                  <a16:creationId xmlns:a16="http://schemas.microsoft.com/office/drawing/2014/main" id="{3498B69C-89A7-E0C6-5A0F-84C7023704AA}"/>
                </a:ext>
              </a:extLst>
            </p:cNvPr>
            <p:cNvGrpSpPr/>
            <p:nvPr/>
          </p:nvGrpSpPr>
          <p:grpSpPr>
            <a:xfrm>
              <a:off x="2115387" y="3627200"/>
              <a:ext cx="1529304" cy="925346"/>
              <a:chOff x="1213156" y="211856"/>
              <a:chExt cx="822632" cy="497755"/>
            </a:xfrm>
          </p:grpSpPr>
          <p:grpSp>
            <p:nvGrpSpPr>
              <p:cNvPr id="93" name="Group 92">
                <a:extLst>
                  <a:ext uri="{FF2B5EF4-FFF2-40B4-BE49-F238E27FC236}">
                    <a16:creationId xmlns:a16="http://schemas.microsoft.com/office/drawing/2014/main" id="{3629CA55-6C36-8BAE-0391-BED9EEA621AB}"/>
                  </a:ext>
                </a:extLst>
              </p:cNvPr>
              <p:cNvGrpSpPr/>
              <p:nvPr/>
            </p:nvGrpSpPr>
            <p:grpSpPr>
              <a:xfrm>
                <a:off x="1213156" y="211856"/>
                <a:ext cx="822632" cy="88182"/>
                <a:chOff x="226142" y="226143"/>
                <a:chExt cx="822632" cy="123107"/>
              </a:xfrm>
            </p:grpSpPr>
            <p:grpSp>
              <p:nvGrpSpPr>
                <p:cNvPr id="101" name="Group 100">
                  <a:extLst>
                    <a:ext uri="{FF2B5EF4-FFF2-40B4-BE49-F238E27FC236}">
                      <a16:creationId xmlns:a16="http://schemas.microsoft.com/office/drawing/2014/main" id="{E55BD384-6CE4-92D1-0821-CC7519EB6A2B}"/>
                    </a:ext>
                  </a:extLst>
                </p:cNvPr>
                <p:cNvGrpSpPr/>
                <p:nvPr/>
              </p:nvGrpSpPr>
              <p:grpSpPr>
                <a:xfrm>
                  <a:off x="226142" y="226143"/>
                  <a:ext cx="411316" cy="123107"/>
                  <a:chOff x="226142" y="226143"/>
                  <a:chExt cx="411316" cy="123107"/>
                </a:xfrm>
              </p:grpSpPr>
              <p:sp>
                <p:nvSpPr>
                  <p:cNvPr id="105" name="Rounded Rectangle 104">
                    <a:extLst>
                      <a:ext uri="{FF2B5EF4-FFF2-40B4-BE49-F238E27FC236}">
                        <a16:creationId xmlns:a16="http://schemas.microsoft.com/office/drawing/2014/main" id="{52A0182C-7648-035C-690A-B83E8C022389}"/>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106" name="Rounded Rectangle 105">
                    <a:extLst>
                      <a:ext uri="{FF2B5EF4-FFF2-40B4-BE49-F238E27FC236}">
                        <a16:creationId xmlns:a16="http://schemas.microsoft.com/office/drawing/2014/main" id="{B1BD3C4D-2B30-7A79-FBF0-75A39E90458C}"/>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102" name="Group 101">
                  <a:extLst>
                    <a:ext uri="{FF2B5EF4-FFF2-40B4-BE49-F238E27FC236}">
                      <a16:creationId xmlns:a16="http://schemas.microsoft.com/office/drawing/2014/main" id="{665BC406-2A9B-F4EA-1CF3-87190EA5E3F2}"/>
                    </a:ext>
                  </a:extLst>
                </p:cNvPr>
                <p:cNvGrpSpPr/>
                <p:nvPr/>
              </p:nvGrpSpPr>
              <p:grpSpPr>
                <a:xfrm>
                  <a:off x="637458" y="226143"/>
                  <a:ext cx="411316" cy="123107"/>
                  <a:chOff x="226142" y="226143"/>
                  <a:chExt cx="411316" cy="123107"/>
                </a:xfrm>
              </p:grpSpPr>
              <p:sp>
                <p:nvSpPr>
                  <p:cNvPr id="103" name="Rounded Rectangle 102">
                    <a:extLst>
                      <a:ext uri="{FF2B5EF4-FFF2-40B4-BE49-F238E27FC236}">
                        <a16:creationId xmlns:a16="http://schemas.microsoft.com/office/drawing/2014/main" id="{4AF7A2CE-CF7C-1ACF-901F-0595031B2753}"/>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04" name="Rounded Rectangle 103">
                    <a:extLst>
                      <a:ext uri="{FF2B5EF4-FFF2-40B4-BE49-F238E27FC236}">
                        <a16:creationId xmlns:a16="http://schemas.microsoft.com/office/drawing/2014/main" id="{A2089F94-D672-B9D5-CA3E-1AB91EA60BDA}"/>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94" name="Oval 93">
                <a:extLst>
                  <a:ext uri="{FF2B5EF4-FFF2-40B4-BE49-F238E27FC236}">
                    <a16:creationId xmlns:a16="http://schemas.microsoft.com/office/drawing/2014/main" id="{81FA76D5-48EE-9796-8AAA-6B56079D1783}"/>
                  </a:ext>
                </a:extLst>
              </p:cNvPr>
              <p:cNvSpPr/>
              <p:nvPr/>
            </p:nvSpPr>
            <p:spPr>
              <a:xfrm>
                <a:off x="1561689" y="401485"/>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95" name="Straight Arrow Connector 94">
                <a:extLst>
                  <a:ext uri="{FF2B5EF4-FFF2-40B4-BE49-F238E27FC236}">
                    <a16:creationId xmlns:a16="http://schemas.microsoft.com/office/drawing/2014/main" id="{15CDFFFE-9F49-31B7-C228-5D43329BF76C}"/>
                  </a:ext>
                </a:extLst>
              </p:cNvPr>
              <p:cNvCxnSpPr>
                <a:cxnSpLocks/>
                <a:stCxn id="105" idx="2"/>
                <a:endCxn id="94" idx="1"/>
              </p:cNvCxnSpPr>
              <p:nvPr/>
            </p:nvCxnSpPr>
            <p:spPr>
              <a:xfrm>
                <a:off x="1315985" y="300038"/>
                <a:ext cx="263733" cy="11947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6" name="Rounded Rectangle 95">
                <a:extLst>
                  <a:ext uri="{FF2B5EF4-FFF2-40B4-BE49-F238E27FC236}">
                    <a16:creationId xmlns:a16="http://schemas.microsoft.com/office/drawing/2014/main" id="{A2468416-E43D-307C-7816-5011F712C157}"/>
                  </a:ext>
                </a:extLst>
              </p:cNvPr>
              <p:cNvSpPr/>
              <p:nvPr/>
            </p:nvSpPr>
            <p:spPr>
              <a:xfrm>
                <a:off x="1520414" y="621429"/>
                <a:ext cx="205658" cy="88182"/>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cxnSp>
            <p:nvCxnSpPr>
              <p:cNvPr id="97" name="Straight Arrow Connector 96">
                <a:extLst>
                  <a:ext uri="{FF2B5EF4-FFF2-40B4-BE49-F238E27FC236}">
                    <a16:creationId xmlns:a16="http://schemas.microsoft.com/office/drawing/2014/main" id="{C6000616-97E4-7754-62F2-928DEB49F0AF}"/>
                  </a:ext>
                </a:extLst>
              </p:cNvPr>
              <p:cNvCxnSpPr>
                <a:cxnSpLocks/>
                <a:stCxn id="106" idx="2"/>
                <a:endCxn id="94" idx="0"/>
              </p:cNvCxnSpPr>
              <p:nvPr/>
            </p:nvCxnSpPr>
            <p:spPr>
              <a:xfrm>
                <a:off x="1521643" y="300038"/>
                <a:ext cx="10160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F25D986-5F7B-C71B-27BE-9299ECDF200C}"/>
                  </a:ext>
                </a:extLst>
              </p:cNvPr>
              <p:cNvCxnSpPr>
                <a:cxnSpLocks/>
                <a:stCxn id="103" idx="2"/>
                <a:endCxn id="94" idx="0"/>
              </p:cNvCxnSpPr>
              <p:nvPr/>
            </p:nvCxnSpPr>
            <p:spPr>
              <a:xfrm flipH="1">
                <a:off x="1623243" y="300038"/>
                <a:ext cx="104058"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8B1A9F8-2A30-B3FC-8FE0-0785DA415988}"/>
                  </a:ext>
                </a:extLst>
              </p:cNvPr>
              <p:cNvCxnSpPr>
                <a:cxnSpLocks/>
                <a:stCxn id="104" idx="2"/>
                <a:endCxn id="94" idx="7"/>
              </p:cNvCxnSpPr>
              <p:nvPr/>
            </p:nvCxnSpPr>
            <p:spPr>
              <a:xfrm flipH="1">
                <a:off x="1666768" y="300038"/>
                <a:ext cx="266191" cy="11947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C97AECD6-DA34-A6E8-9DD3-ADBB9BE5DE34}"/>
                  </a:ext>
                </a:extLst>
              </p:cNvPr>
              <p:cNvCxnSpPr>
                <a:cxnSpLocks/>
                <a:stCxn id="94" idx="4"/>
                <a:endCxn id="96" idx="0"/>
              </p:cNvCxnSpPr>
              <p:nvPr/>
            </p:nvCxnSpPr>
            <p:spPr>
              <a:xfrm>
                <a:off x="1623243" y="524593"/>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92" name="Rectangle 91">
              <a:extLst>
                <a:ext uri="{FF2B5EF4-FFF2-40B4-BE49-F238E27FC236}">
                  <a16:creationId xmlns:a16="http://schemas.microsoft.com/office/drawing/2014/main" id="{66697843-108C-728E-C5BA-4AFBA2F59B32}"/>
                </a:ext>
              </a:extLst>
            </p:cNvPr>
            <p:cNvSpPr/>
            <p:nvPr/>
          </p:nvSpPr>
          <p:spPr>
            <a:xfrm>
              <a:off x="2106813" y="3354360"/>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reduce</a:t>
              </a:r>
            </a:p>
          </p:txBody>
        </p:sp>
      </p:grpSp>
      <p:grpSp>
        <p:nvGrpSpPr>
          <p:cNvPr id="138" name="Group 137">
            <a:extLst>
              <a:ext uri="{FF2B5EF4-FFF2-40B4-BE49-F238E27FC236}">
                <a16:creationId xmlns:a16="http://schemas.microsoft.com/office/drawing/2014/main" id="{17E7178F-86C7-DA3B-6A23-DF4BEEB38037}"/>
              </a:ext>
            </a:extLst>
          </p:cNvPr>
          <p:cNvGrpSpPr/>
          <p:nvPr/>
        </p:nvGrpSpPr>
        <p:grpSpPr>
          <a:xfrm>
            <a:off x="3860039" y="3998564"/>
            <a:ext cx="1529306" cy="1195760"/>
            <a:chOff x="3854374" y="3356786"/>
            <a:chExt cx="1529306" cy="1195760"/>
          </a:xfrm>
        </p:grpSpPr>
        <p:grpSp>
          <p:nvGrpSpPr>
            <p:cNvPr id="69" name="Group 68">
              <a:extLst>
                <a:ext uri="{FF2B5EF4-FFF2-40B4-BE49-F238E27FC236}">
                  <a16:creationId xmlns:a16="http://schemas.microsoft.com/office/drawing/2014/main" id="{D9B394EE-CC49-B83F-8707-4C4CBD7857A8}"/>
                </a:ext>
              </a:extLst>
            </p:cNvPr>
            <p:cNvGrpSpPr/>
            <p:nvPr/>
          </p:nvGrpSpPr>
          <p:grpSpPr>
            <a:xfrm>
              <a:off x="3854376" y="3627200"/>
              <a:ext cx="1529304" cy="925346"/>
              <a:chOff x="226142" y="210269"/>
              <a:chExt cx="822632" cy="497755"/>
            </a:xfrm>
          </p:grpSpPr>
          <p:grpSp>
            <p:nvGrpSpPr>
              <p:cNvPr id="71" name="Group 70">
                <a:extLst>
                  <a:ext uri="{FF2B5EF4-FFF2-40B4-BE49-F238E27FC236}">
                    <a16:creationId xmlns:a16="http://schemas.microsoft.com/office/drawing/2014/main" id="{AB317BB0-4962-241D-C33E-70D0ABFEC974}"/>
                  </a:ext>
                </a:extLst>
              </p:cNvPr>
              <p:cNvGrpSpPr/>
              <p:nvPr/>
            </p:nvGrpSpPr>
            <p:grpSpPr>
              <a:xfrm>
                <a:off x="226142" y="210269"/>
                <a:ext cx="822632" cy="88182"/>
                <a:chOff x="226142" y="226143"/>
                <a:chExt cx="822632" cy="123107"/>
              </a:xfrm>
            </p:grpSpPr>
            <p:grpSp>
              <p:nvGrpSpPr>
                <p:cNvPr id="85" name="Group 84">
                  <a:extLst>
                    <a:ext uri="{FF2B5EF4-FFF2-40B4-BE49-F238E27FC236}">
                      <a16:creationId xmlns:a16="http://schemas.microsoft.com/office/drawing/2014/main" id="{91D32705-9718-8530-8BBB-4AF1020548C7}"/>
                    </a:ext>
                  </a:extLst>
                </p:cNvPr>
                <p:cNvGrpSpPr/>
                <p:nvPr/>
              </p:nvGrpSpPr>
              <p:grpSpPr>
                <a:xfrm>
                  <a:off x="226142" y="226143"/>
                  <a:ext cx="411316" cy="123107"/>
                  <a:chOff x="226142" y="226143"/>
                  <a:chExt cx="411316" cy="123107"/>
                </a:xfrm>
              </p:grpSpPr>
              <p:sp>
                <p:nvSpPr>
                  <p:cNvPr id="89" name="Rounded Rectangle 88">
                    <a:extLst>
                      <a:ext uri="{FF2B5EF4-FFF2-40B4-BE49-F238E27FC236}">
                        <a16:creationId xmlns:a16="http://schemas.microsoft.com/office/drawing/2014/main" id="{1C3AD9FB-4004-BF74-89FB-64B80663BDBA}"/>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0" name="Rounded Rectangle 89">
                    <a:extLst>
                      <a:ext uri="{FF2B5EF4-FFF2-40B4-BE49-F238E27FC236}">
                        <a16:creationId xmlns:a16="http://schemas.microsoft.com/office/drawing/2014/main" id="{26779C69-E33E-A3FA-F845-836AAB9805E1}"/>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86" name="Group 85">
                  <a:extLst>
                    <a:ext uri="{FF2B5EF4-FFF2-40B4-BE49-F238E27FC236}">
                      <a16:creationId xmlns:a16="http://schemas.microsoft.com/office/drawing/2014/main" id="{DCB12E80-C3B9-2837-37B4-7EC3BAE6B3A2}"/>
                    </a:ext>
                  </a:extLst>
                </p:cNvPr>
                <p:cNvGrpSpPr/>
                <p:nvPr/>
              </p:nvGrpSpPr>
              <p:grpSpPr>
                <a:xfrm>
                  <a:off x="637458" y="226143"/>
                  <a:ext cx="411316" cy="123107"/>
                  <a:chOff x="226142" y="226143"/>
                  <a:chExt cx="411316" cy="123107"/>
                </a:xfrm>
              </p:grpSpPr>
              <p:sp>
                <p:nvSpPr>
                  <p:cNvPr id="87" name="Rounded Rectangle 86">
                    <a:extLst>
                      <a:ext uri="{FF2B5EF4-FFF2-40B4-BE49-F238E27FC236}">
                        <a16:creationId xmlns:a16="http://schemas.microsoft.com/office/drawing/2014/main" id="{393D2DFF-A8C3-08B7-6509-D2CE75A3C2DF}"/>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88" name="Rounded Rectangle 87">
                    <a:extLst>
                      <a:ext uri="{FF2B5EF4-FFF2-40B4-BE49-F238E27FC236}">
                        <a16:creationId xmlns:a16="http://schemas.microsoft.com/office/drawing/2014/main" id="{CFC9B5DA-BD9E-3BB9-B3AB-8BD94BF5E293}"/>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72" name="Oval 71">
                <a:extLst>
                  <a:ext uri="{FF2B5EF4-FFF2-40B4-BE49-F238E27FC236}">
                    <a16:creationId xmlns:a16="http://schemas.microsoft.com/office/drawing/2014/main" id="{1344CCAB-BA3F-7C11-F35C-4CFB4A451B10}"/>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73" name="Oval 72">
                <a:extLst>
                  <a:ext uri="{FF2B5EF4-FFF2-40B4-BE49-F238E27FC236}">
                    <a16:creationId xmlns:a16="http://schemas.microsoft.com/office/drawing/2014/main" id="{3401B869-0FB1-379B-2E95-E6422999789E}"/>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74" name="Oval 73">
                <a:extLst>
                  <a:ext uri="{FF2B5EF4-FFF2-40B4-BE49-F238E27FC236}">
                    <a16:creationId xmlns:a16="http://schemas.microsoft.com/office/drawing/2014/main" id="{DE62103A-1782-BD7E-C8BC-4F9C25528FE4}"/>
                  </a:ext>
                </a:extLst>
              </p:cNvPr>
              <p:cNvSpPr/>
              <p:nvPr/>
            </p:nvSpPr>
            <p:spPr>
              <a:xfrm>
                <a:off x="678733" y="399180"/>
                <a:ext cx="123108" cy="123108"/>
              </a:xfrm>
              <a:prstGeom prst="ellipse">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50000"/>
                        <a:lumOff val="50000"/>
                      </a:srgbClr>
                    </a:solidFill>
                    <a:effectLst/>
                    <a:uLnTx/>
                    <a:uFillTx/>
                    <a:latin typeface="Avenir Next" panose="020B0503020202020204" pitchFamily="34" charset="0"/>
                    <a:ea typeface="+mn-ea"/>
                    <a:cs typeface="Arial" panose="020B0604020202020204" pitchFamily="34" charset="0"/>
                  </a:rPr>
                  <a:t>f</a:t>
                </a:r>
              </a:p>
            </p:txBody>
          </p:sp>
          <p:sp>
            <p:nvSpPr>
              <p:cNvPr id="75" name="Oval 74">
                <a:extLst>
                  <a:ext uri="{FF2B5EF4-FFF2-40B4-BE49-F238E27FC236}">
                    <a16:creationId xmlns:a16="http://schemas.microsoft.com/office/drawing/2014/main" id="{E6A069F1-F42E-18E1-A10C-145A4D8675B3}"/>
                  </a:ext>
                </a:extLst>
              </p:cNvPr>
              <p:cNvSpPr/>
              <p:nvPr/>
            </p:nvSpPr>
            <p:spPr>
              <a:xfrm>
                <a:off x="884391" y="399180"/>
                <a:ext cx="123108" cy="123108"/>
              </a:xfrm>
              <a:prstGeom prst="ellipse">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50000"/>
                        <a:lumOff val="50000"/>
                      </a:srgbClr>
                    </a:solidFill>
                    <a:effectLst/>
                    <a:uLnTx/>
                    <a:uFillTx/>
                    <a:latin typeface="Avenir Next" panose="020B0503020202020204" pitchFamily="34" charset="0"/>
                    <a:ea typeface="+mn-ea"/>
                    <a:cs typeface="Arial" panose="020B0604020202020204" pitchFamily="34" charset="0"/>
                  </a:rPr>
                  <a:t>f</a:t>
                </a:r>
              </a:p>
            </p:txBody>
          </p:sp>
          <p:cxnSp>
            <p:nvCxnSpPr>
              <p:cNvPr id="76" name="Straight Arrow Connector 75">
                <a:extLst>
                  <a:ext uri="{FF2B5EF4-FFF2-40B4-BE49-F238E27FC236}">
                    <a16:creationId xmlns:a16="http://schemas.microsoft.com/office/drawing/2014/main" id="{2E4A13CA-103E-CA71-1E3B-6B7CDB8330A2}"/>
                  </a:ext>
                </a:extLst>
              </p:cNvPr>
              <p:cNvCxnSpPr>
                <a:cxnSpLocks/>
                <a:stCxn id="89" idx="2"/>
                <a:endCxn id="72"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54DE1065-81C4-121A-47EA-0E9369CA6C21}"/>
                  </a:ext>
                </a:extLst>
              </p:cNvPr>
              <p:cNvGrpSpPr/>
              <p:nvPr/>
            </p:nvGrpSpPr>
            <p:grpSpPr>
              <a:xfrm>
                <a:off x="226142" y="619842"/>
                <a:ext cx="411316" cy="88182"/>
                <a:chOff x="226142" y="226143"/>
                <a:chExt cx="411316" cy="123107"/>
              </a:xfrm>
            </p:grpSpPr>
            <p:sp>
              <p:nvSpPr>
                <p:cNvPr id="83" name="Rounded Rectangle 82">
                  <a:extLst>
                    <a:ext uri="{FF2B5EF4-FFF2-40B4-BE49-F238E27FC236}">
                      <a16:creationId xmlns:a16="http://schemas.microsoft.com/office/drawing/2014/main" id="{DA3A937B-52B5-961B-8433-F8A91260A9A3}"/>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84" name="Rounded Rectangle 83">
                  <a:extLst>
                    <a:ext uri="{FF2B5EF4-FFF2-40B4-BE49-F238E27FC236}">
                      <a16:creationId xmlns:a16="http://schemas.microsoft.com/office/drawing/2014/main" id="{0F104255-F565-ACE5-55A2-FDBE36BCAFA7}"/>
                    </a:ext>
                  </a:extLst>
                </p:cNvPr>
                <p:cNvSpPr/>
                <p:nvPr/>
              </p:nvSpPr>
              <p:spPr>
                <a:xfrm>
                  <a:off x="431800" y="226143"/>
                  <a:ext cx="205658" cy="123107"/>
                </a:xfrm>
                <a:prstGeom prst="roundRect">
                  <a:avLst/>
                </a:prstGeom>
                <a:solidFill>
                  <a:srgbClr val="DDEBF7"/>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cxnSp>
            <p:nvCxnSpPr>
              <p:cNvPr id="78" name="Straight Arrow Connector 77">
                <a:extLst>
                  <a:ext uri="{FF2B5EF4-FFF2-40B4-BE49-F238E27FC236}">
                    <a16:creationId xmlns:a16="http://schemas.microsoft.com/office/drawing/2014/main" id="{5F063494-0FEA-E655-3D7C-010DE81DECBC}"/>
                  </a:ext>
                </a:extLst>
              </p:cNvPr>
              <p:cNvCxnSpPr>
                <a:cxnSpLocks/>
                <a:stCxn id="72" idx="4"/>
                <a:endCxn id="83"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E946B64-E320-06BC-3E77-9B455908CB51}"/>
                  </a:ext>
                </a:extLst>
              </p:cNvPr>
              <p:cNvCxnSpPr>
                <a:cxnSpLocks/>
                <a:stCxn id="90" idx="2"/>
                <a:endCxn id="73"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77BB4A4-A331-91C4-D3E8-4293ECFAFA1D}"/>
                  </a:ext>
                </a:extLst>
              </p:cNvPr>
              <p:cNvCxnSpPr>
                <a:cxnSpLocks/>
                <a:stCxn id="87" idx="2"/>
                <a:endCxn id="74"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ECDA7D5-1AE2-017C-DDC0-DFF71507AA32}"/>
                  </a:ext>
                </a:extLst>
              </p:cNvPr>
              <p:cNvCxnSpPr>
                <a:cxnSpLocks/>
                <a:stCxn id="88" idx="2"/>
                <a:endCxn id="75"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47E23E5-654B-68C9-CA1C-D4D57F2CB16D}"/>
                  </a:ext>
                </a:extLst>
              </p:cNvPr>
              <p:cNvCxnSpPr>
                <a:cxnSpLocks/>
                <a:stCxn id="73" idx="4"/>
                <a:endCxn id="84"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70" name="Rectangle 69">
              <a:extLst>
                <a:ext uri="{FF2B5EF4-FFF2-40B4-BE49-F238E27FC236}">
                  <a16:creationId xmlns:a16="http://schemas.microsoft.com/office/drawing/2014/main" id="{12F1BF9F-91DC-3DC2-A7AB-FAFF0B75BB05}"/>
                </a:ext>
              </a:extLst>
            </p:cNvPr>
            <p:cNvSpPr/>
            <p:nvPr/>
          </p:nvSpPr>
          <p:spPr>
            <a:xfrm>
              <a:off x="3854374" y="3356786"/>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filter</a:t>
              </a:r>
            </a:p>
          </p:txBody>
        </p:sp>
      </p:grpSp>
      <p:grpSp>
        <p:nvGrpSpPr>
          <p:cNvPr id="145" name="Group 144">
            <a:extLst>
              <a:ext uri="{FF2B5EF4-FFF2-40B4-BE49-F238E27FC236}">
                <a16:creationId xmlns:a16="http://schemas.microsoft.com/office/drawing/2014/main" id="{79AE9323-1051-3BA1-F980-0658B3B6FB5C}"/>
              </a:ext>
            </a:extLst>
          </p:cNvPr>
          <p:cNvGrpSpPr/>
          <p:nvPr/>
        </p:nvGrpSpPr>
        <p:grpSpPr>
          <a:xfrm>
            <a:off x="5593742" y="3995060"/>
            <a:ext cx="1529308" cy="1202768"/>
            <a:chOff x="5593742" y="4337972"/>
            <a:chExt cx="1529308" cy="1202768"/>
          </a:xfrm>
        </p:grpSpPr>
        <p:cxnSp>
          <p:nvCxnSpPr>
            <p:cNvPr id="13" name="Straight Arrow Connector 12">
              <a:extLst>
                <a:ext uri="{FF2B5EF4-FFF2-40B4-BE49-F238E27FC236}">
                  <a16:creationId xmlns:a16="http://schemas.microsoft.com/office/drawing/2014/main" id="{231644AE-9F07-72FB-3370-57884BF86A83}"/>
                </a:ext>
              </a:extLst>
            </p:cNvPr>
            <p:cNvCxnSpPr>
              <a:cxnSpLocks/>
              <a:stCxn id="68" idx="2"/>
              <a:endCxn id="44" idx="7"/>
            </p:cNvCxnSpPr>
            <p:nvPr/>
          </p:nvCxnSpPr>
          <p:spPr>
            <a:xfrm flipH="1">
              <a:off x="5865824" y="4779328"/>
              <a:ext cx="301411"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B57EDF-1C19-C1EF-B2B2-BEABD32894DB}"/>
                </a:ext>
              </a:extLst>
            </p:cNvPr>
            <p:cNvCxnSpPr>
              <a:cxnSpLocks/>
              <a:stCxn id="65" idx="2"/>
              <a:endCxn id="45" idx="7"/>
            </p:cNvCxnSpPr>
            <p:nvPr/>
          </p:nvCxnSpPr>
          <p:spPr>
            <a:xfrm flipH="1">
              <a:off x="6248150" y="4779328"/>
              <a:ext cx="301411" cy="22211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C320A7-0824-64E5-B54C-E2427E9E2075}"/>
                </a:ext>
              </a:extLst>
            </p:cNvPr>
            <p:cNvCxnSpPr>
              <a:cxnSpLocks/>
              <a:stCxn id="66" idx="2"/>
              <a:endCxn id="46" idx="7"/>
            </p:cNvCxnSpPr>
            <p:nvPr/>
          </p:nvCxnSpPr>
          <p:spPr>
            <a:xfrm flipH="1">
              <a:off x="6630476" y="4779328"/>
              <a:ext cx="301411"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70A9C161-B41A-B566-58E3-FFDD5A4F9646}"/>
                </a:ext>
              </a:extLst>
            </p:cNvPr>
            <p:cNvGrpSpPr/>
            <p:nvPr/>
          </p:nvGrpSpPr>
          <p:grpSpPr>
            <a:xfrm>
              <a:off x="5593742" y="4337972"/>
              <a:ext cx="1529308" cy="1202768"/>
              <a:chOff x="5590556" y="3349778"/>
              <a:chExt cx="1529308" cy="1202768"/>
            </a:xfrm>
          </p:grpSpPr>
          <p:grpSp>
            <p:nvGrpSpPr>
              <p:cNvPr id="41" name="Group 40">
                <a:extLst>
                  <a:ext uri="{FF2B5EF4-FFF2-40B4-BE49-F238E27FC236}">
                    <a16:creationId xmlns:a16="http://schemas.microsoft.com/office/drawing/2014/main" id="{76EA62FD-76E6-097E-E008-547899151095}"/>
                  </a:ext>
                </a:extLst>
              </p:cNvPr>
              <p:cNvGrpSpPr/>
              <p:nvPr/>
            </p:nvGrpSpPr>
            <p:grpSpPr>
              <a:xfrm>
                <a:off x="5590560" y="3627200"/>
                <a:ext cx="1529304" cy="925346"/>
                <a:chOff x="226142" y="210269"/>
                <a:chExt cx="822632" cy="497755"/>
              </a:xfrm>
            </p:grpSpPr>
            <p:grpSp>
              <p:nvGrpSpPr>
                <p:cNvPr id="43" name="Group 42">
                  <a:extLst>
                    <a:ext uri="{FF2B5EF4-FFF2-40B4-BE49-F238E27FC236}">
                      <a16:creationId xmlns:a16="http://schemas.microsoft.com/office/drawing/2014/main" id="{F9DA45EF-0A35-F21E-6392-62D36EE1D791}"/>
                    </a:ext>
                  </a:extLst>
                </p:cNvPr>
                <p:cNvGrpSpPr/>
                <p:nvPr/>
              </p:nvGrpSpPr>
              <p:grpSpPr>
                <a:xfrm>
                  <a:off x="226142" y="210269"/>
                  <a:ext cx="822632" cy="88182"/>
                  <a:chOff x="226142" y="226143"/>
                  <a:chExt cx="822632" cy="123107"/>
                </a:xfrm>
              </p:grpSpPr>
              <p:grpSp>
                <p:nvGrpSpPr>
                  <p:cNvPr id="63" name="Group 62">
                    <a:extLst>
                      <a:ext uri="{FF2B5EF4-FFF2-40B4-BE49-F238E27FC236}">
                        <a16:creationId xmlns:a16="http://schemas.microsoft.com/office/drawing/2014/main" id="{5EF97602-89F7-3E9B-046A-99041CE36F9E}"/>
                      </a:ext>
                    </a:extLst>
                  </p:cNvPr>
                  <p:cNvGrpSpPr/>
                  <p:nvPr/>
                </p:nvGrpSpPr>
                <p:grpSpPr>
                  <a:xfrm>
                    <a:off x="226142" y="226143"/>
                    <a:ext cx="411316" cy="123107"/>
                    <a:chOff x="226142" y="226143"/>
                    <a:chExt cx="411316" cy="123107"/>
                  </a:xfrm>
                </p:grpSpPr>
                <p:sp>
                  <p:nvSpPr>
                    <p:cNvPr id="67" name="Rounded Rectangle 66">
                      <a:extLst>
                        <a:ext uri="{FF2B5EF4-FFF2-40B4-BE49-F238E27FC236}">
                          <a16:creationId xmlns:a16="http://schemas.microsoft.com/office/drawing/2014/main" id="{416CE429-D2B9-ED9D-0BAF-0AC9C7C63DEC}"/>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68" name="Rounded Rectangle 67">
                      <a:extLst>
                        <a:ext uri="{FF2B5EF4-FFF2-40B4-BE49-F238E27FC236}">
                          <a16:creationId xmlns:a16="http://schemas.microsoft.com/office/drawing/2014/main" id="{470E403D-3189-8BDB-3D10-4F0ABC3B43E0}"/>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64" name="Group 63">
                    <a:extLst>
                      <a:ext uri="{FF2B5EF4-FFF2-40B4-BE49-F238E27FC236}">
                        <a16:creationId xmlns:a16="http://schemas.microsoft.com/office/drawing/2014/main" id="{C7BF9B83-0591-3DF5-2521-0E5B339E86A9}"/>
                      </a:ext>
                    </a:extLst>
                  </p:cNvPr>
                  <p:cNvGrpSpPr/>
                  <p:nvPr/>
                </p:nvGrpSpPr>
                <p:grpSpPr>
                  <a:xfrm>
                    <a:off x="637458" y="226143"/>
                    <a:ext cx="411316" cy="123107"/>
                    <a:chOff x="226142" y="226143"/>
                    <a:chExt cx="411316" cy="123107"/>
                  </a:xfrm>
                </p:grpSpPr>
                <p:sp>
                  <p:nvSpPr>
                    <p:cNvPr id="65" name="Rounded Rectangle 64">
                      <a:extLst>
                        <a:ext uri="{FF2B5EF4-FFF2-40B4-BE49-F238E27FC236}">
                          <a16:creationId xmlns:a16="http://schemas.microsoft.com/office/drawing/2014/main" id="{EDE99487-EFF8-2F46-4011-334DEB6E1FB9}"/>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66" name="Rounded Rectangle 65">
                      <a:extLst>
                        <a:ext uri="{FF2B5EF4-FFF2-40B4-BE49-F238E27FC236}">
                          <a16:creationId xmlns:a16="http://schemas.microsoft.com/office/drawing/2014/main" id="{AC3972FE-3C68-C76A-2605-796775471E10}"/>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44" name="Oval 43">
                  <a:extLst>
                    <a:ext uri="{FF2B5EF4-FFF2-40B4-BE49-F238E27FC236}">
                      <a16:creationId xmlns:a16="http://schemas.microsoft.com/office/drawing/2014/main" id="{950F6EC0-CD12-7B06-81F3-4B402DE0F2EA}"/>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5" name="Oval 44">
                  <a:extLst>
                    <a:ext uri="{FF2B5EF4-FFF2-40B4-BE49-F238E27FC236}">
                      <a16:creationId xmlns:a16="http://schemas.microsoft.com/office/drawing/2014/main" id="{0F58C7AC-0472-0974-6C8C-940B1ABD1914}"/>
                    </a:ext>
                  </a:extLst>
                </p:cNvPr>
                <p:cNvSpPr/>
                <p:nvPr/>
              </p:nvSpPr>
              <p:spPr>
                <a:xfrm>
                  <a:off x="473075" y="399898"/>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6" name="Oval 45">
                  <a:extLst>
                    <a:ext uri="{FF2B5EF4-FFF2-40B4-BE49-F238E27FC236}">
                      <a16:creationId xmlns:a16="http://schemas.microsoft.com/office/drawing/2014/main" id="{37EB1A03-F03B-84A9-26CF-D822E8C50187}"/>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47" name="Oval 46">
                  <a:extLst>
                    <a:ext uri="{FF2B5EF4-FFF2-40B4-BE49-F238E27FC236}">
                      <a16:creationId xmlns:a16="http://schemas.microsoft.com/office/drawing/2014/main" id="{47DAC29B-78DB-7666-D433-B2F363463736}"/>
                    </a:ext>
                  </a:extLst>
                </p:cNvPr>
                <p:cNvSpPr/>
                <p:nvPr/>
              </p:nvSpPr>
              <p:spPr>
                <a:xfrm>
                  <a:off x="884391"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48" name="Straight Arrow Connector 47">
                  <a:extLst>
                    <a:ext uri="{FF2B5EF4-FFF2-40B4-BE49-F238E27FC236}">
                      <a16:creationId xmlns:a16="http://schemas.microsoft.com/office/drawing/2014/main" id="{B0459893-3C48-D9C2-9935-98978CC43142}"/>
                    </a:ext>
                  </a:extLst>
                </p:cNvPr>
                <p:cNvCxnSpPr>
                  <a:cxnSpLocks/>
                  <a:stCxn id="67" idx="2"/>
                  <a:endCxn id="44"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63C23EA8-DE63-3651-6436-6BD16C6C9FA7}"/>
                    </a:ext>
                  </a:extLst>
                </p:cNvPr>
                <p:cNvGrpSpPr/>
                <p:nvPr/>
              </p:nvGrpSpPr>
              <p:grpSpPr>
                <a:xfrm>
                  <a:off x="226142" y="619842"/>
                  <a:ext cx="822632" cy="88182"/>
                  <a:chOff x="226142" y="226143"/>
                  <a:chExt cx="822632" cy="123107"/>
                </a:xfrm>
              </p:grpSpPr>
              <p:grpSp>
                <p:nvGrpSpPr>
                  <p:cNvPr id="57" name="Group 56">
                    <a:extLst>
                      <a:ext uri="{FF2B5EF4-FFF2-40B4-BE49-F238E27FC236}">
                        <a16:creationId xmlns:a16="http://schemas.microsoft.com/office/drawing/2014/main" id="{1A1E5173-2886-0A03-B225-5905152F3EEC}"/>
                      </a:ext>
                    </a:extLst>
                  </p:cNvPr>
                  <p:cNvGrpSpPr/>
                  <p:nvPr/>
                </p:nvGrpSpPr>
                <p:grpSpPr>
                  <a:xfrm>
                    <a:off x="226142" y="226143"/>
                    <a:ext cx="411316" cy="123107"/>
                    <a:chOff x="226142" y="226143"/>
                    <a:chExt cx="411316" cy="123107"/>
                  </a:xfrm>
                </p:grpSpPr>
                <p:sp>
                  <p:nvSpPr>
                    <p:cNvPr id="61" name="Rounded Rectangle 60">
                      <a:extLst>
                        <a:ext uri="{FF2B5EF4-FFF2-40B4-BE49-F238E27FC236}">
                          <a16:creationId xmlns:a16="http://schemas.microsoft.com/office/drawing/2014/main" id="{E863E506-5BD4-C4CF-BD57-A734CC92A1D3}"/>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62" name="Rounded Rectangle 61">
                      <a:extLst>
                        <a:ext uri="{FF2B5EF4-FFF2-40B4-BE49-F238E27FC236}">
                          <a16:creationId xmlns:a16="http://schemas.microsoft.com/office/drawing/2014/main" id="{4B5F84DD-811C-E175-1D1A-A47E98EABDD6}"/>
                        </a:ext>
                      </a:extLst>
                    </p:cNvPr>
                    <p:cNvSpPr/>
                    <p:nvPr/>
                  </p:nvSpPr>
                  <p:spPr>
                    <a:xfrm>
                      <a:off x="431800"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58" name="Group 57">
                    <a:extLst>
                      <a:ext uri="{FF2B5EF4-FFF2-40B4-BE49-F238E27FC236}">
                        <a16:creationId xmlns:a16="http://schemas.microsoft.com/office/drawing/2014/main" id="{DB7F28A1-B761-3640-5B15-65A9F9212DB4}"/>
                      </a:ext>
                    </a:extLst>
                  </p:cNvPr>
                  <p:cNvGrpSpPr/>
                  <p:nvPr/>
                </p:nvGrpSpPr>
                <p:grpSpPr>
                  <a:xfrm>
                    <a:off x="637458" y="226143"/>
                    <a:ext cx="411316" cy="123107"/>
                    <a:chOff x="226142" y="226143"/>
                    <a:chExt cx="411316" cy="123107"/>
                  </a:xfrm>
                </p:grpSpPr>
                <p:sp>
                  <p:nvSpPr>
                    <p:cNvPr id="59" name="Rounded Rectangle 58">
                      <a:extLst>
                        <a:ext uri="{FF2B5EF4-FFF2-40B4-BE49-F238E27FC236}">
                          <a16:creationId xmlns:a16="http://schemas.microsoft.com/office/drawing/2014/main" id="{61CC9627-96F1-E036-11B8-D1D34CBCB23D}"/>
                        </a:ext>
                      </a:extLst>
                    </p:cNvPr>
                    <p:cNvSpPr/>
                    <p:nvPr/>
                  </p:nvSpPr>
                  <p:spPr>
                    <a:xfrm>
                      <a:off x="226142" y="226143"/>
                      <a:ext cx="205658" cy="123107"/>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60" name="Rounded Rectangle 59">
                      <a:extLst>
                        <a:ext uri="{FF2B5EF4-FFF2-40B4-BE49-F238E27FC236}">
                          <a16:creationId xmlns:a16="http://schemas.microsoft.com/office/drawing/2014/main" id="{49272E30-3454-E5E0-8E53-200A74C0A279}"/>
                        </a:ext>
                      </a:extLst>
                    </p:cNvPr>
                    <p:cNvSpPr/>
                    <p:nvPr/>
                  </p:nvSpPr>
                  <p:spPr>
                    <a:xfrm>
                      <a:off x="431800" y="226143"/>
                      <a:ext cx="205658" cy="123107"/>
                    </a:xfrm>
                    <a:prstGeom prst="roundRect">
                      <a:avLst/>
                    </a:prstGeom>
                    <a:solidFill>
                      <a:schemeClr val="accent4">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cxnSp>
              <p:nvCxnSpPr>
                <p:cNvPr id="50" name="Straight Arrow Connector 49">
                  <a:extLst>
                    <a:ext uri="{FF2B5EF4-FFF2-40B4-BE49-F238E27FC236}">
                      <a16:creationId xmlns:a16="http://schemas.microsoft.com/office/drawing/2014/main" id="{E438E3D8-DFC0-6799-315B-3B2D46B4744F}"/>
                    </a:ext>
                  </a:extLst>
                </p:cNvPr>
                <p:cNvCxnSpPr>
                  <a:cxnSpLocks/>
                  <a:stCxn id="44" idx="4"/>
                  <a:endCxn id="61"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D2B85F2-1C6A-0FA2-1250-0FEE65329300}"/>
                    </a:ext>
                  </a:extLst>
                </p:cNvPr>
                <p:cNvCxnSpPr>
                  <a:cxnSpLocks/>
                  <a:stCxn id="68" idx="2"/>
                  <a:endCxn id="45" idx="0"/>
                </p:cNvCxnSpPr>
                <p:nvPr/>
              </p:nvCxnSpPr>
              <p:spPr>
                <a:xfrm>
                  <a:off x="534629" y="298451"/>
                  <a:ext cx="0" cy="10144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C81D9DD-5619-E00F-6941-C803D67971E9}"/>
                    </a:ext>
                  </a:extLst>
                </p:cNvPr>
                <p:cNvCxnSpPr>
                  <a:cxnSpLocks/>
                  <a:stCxn id="65" idx="2"/>
                  <a:endCxn id="46"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7CEBE84-5598-8711-8A3B-6C4FCE78BD5E}"/>
                    </a:ext>
                  </a:extLst>
                </p:cNvPr>
                <p:cNvCxnSpPr>
                  <a:cxnSpLocks/>
                  <a:stCxn id="66" idx="2"/>
                  <a:endCxn id="47" idx="0"/>
                </p:cNvCxnSpPr>
                <p:nvPr/>
              </p:nvCxnSpPr>
              <p:spPr>
                <a:xfrm>
                  <a:off x="945945"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9478552-4AC8-95AB-8F64-0492D5B6960C}"/>
                    </a:ext>
                  </a:extLst>
                </p:cNvPr>
                <p:cNvCxnSpPr>
                  <a:cxnSpLocks/>
                  <a:stCxn id="45" idx="4"/>
                  <a:endCxn id="62" idx="0"/>
                </p:cNvCxnSpPr>
                <p:nvPr/>
              </p:nvCxnSpPr>
              <p:spPr>
                <a:xfrm>
                  <a:off x="534629" y="523006"/>
                  <a:ext cx="0" cy="96836"/>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498A166-0375-A718-79E2-C1C9F0C0915E}"/>
                    </a:ext>
                  </a:extLst>
                </p:cNvPr>
                <p:cNvCxnSpPr>
                  <a:cxnSpLocks/>
                  <a:stCxn id="46" idx="4"/>
                  <a:endCxn id="59" idx="0"/>
                </p:cNvCxnSpPr>
                <p:nvPr/>
              </p:nvCxnSpPr>
              <p:spPr>
                <a:xfrm>
                  <a:off x="740287"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B1A3F5A-2F5A-5483-A314-0B250523A1F1}"/>
                    </a:ext>
                  </a:extLst>
                </p:cNvPr>
                <p:cNvCxnSpPr>
                  <a:cxnSpLocks/>
                  <a:stCxn id="47" idx="4"/>
                  <a:endCxn id="60" idx="0"/>
                </p:cNvCxnSpPr>
                <p:nvPr/>
              </p:nvCxnSpPr>
              <p:spPr>
                <a:xfrm>
                  <a:off x="945945"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0839ADD5-C920-AC7B-340F-4B484981E2DB}"/>
                  </a:ext>
                </a:extLst>
              </p:cNvPr>
              <p:cNvSpPr/>
              <p:nvPr/>
            </p:nvSpPr>
            <p:spPr>
              <a:xfrm>
                <a:off x="5590556" y="3349778"/>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window</a:t>
                </a:r>
              </a:p>
            </p:txBody>
          </p:sp>
        </p:grpSp>
      </p:grpSp>
      <p:grpSp>
        <p:nvGrpSpPr>
          <p:cNvPr id="146" name="Group 145">
            <a:extLst>
              <a:ext uri="{FF2B5EF4-FFF2-40B4-BE49-F238E27FC236}">
                <a16:creationId xmlns:a16="http://schemas.microsoft.com/office/drawing/2014/main" id="{F60EA920-9A3A-312C-D50C-1E4C12EA17F1}"/>
              </a:ext>
            </a:extLst>
          </p:cNvPr>
          <p:cNvGrpSpPr/>
          <p:nvPr/>
        </p:nvGrpSpPr>
        <p:grpSpPr>
          <a:xfrm>
            <a:off x="7327448" y="3998756"/>
            <a:ext cx="1529682" cy="1195377"/>
            <a:chOff x="7327448" y="4341668"/>
            <a:chExt cx="1529682" cy="1195377"/>
          </a:xfrm>
        </p:grpSpPr>
        <p:cxnSp>
          <p:nvCxnSpPr>
            <p:cNvPr id="16" name="Straight Arrow Connector 15">
              <a:extLst>
                <a:ext uri="{FF2B5EF4-FFF2-40B4-BE49-F238E27FC236}">
                  <a16:creationId xmlns:a16="http://schemas.microsoft.com/office/drawing/2014/main" id="{7071D446-32CE-3901-87D9-2D8D4DC0B6F8}"/>
                </a:ext>
              </a:extLst>
            </p:cNvPr>
            <p:cNvCxnSpPr>
              <a:cxnSpLocks/>
              <a:stCxn id="40" idx="2"/>
              <a:endCxn id="25" idx="7"/>
            </p:cNvCxnSpPr>
            <p:nvPr/>
          </p:nvCxnSpPr>
          <p:spPr>
            <a:xfrm flipH="1">
              <a:off x="7599527" y="4775633"/>
              <a:ext cx="301412" cy="2207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2EE035D0-1AC4-A464-E768-3FCC5E1AB3CC}"/>
                </a:ext>
              </a:extLst>
            </p:cNvPr>
            <p:cNvGrpSpPr/>
            <p:nvPr/>
          </p:nvGrpSpPr>
          <p:grpSpPr>
            <a:xfrm>
              <a:off x="7327448" y="4341668"/>
              <a:ext cx="1529682" cy="1195377"/>
              <a:chOff x="7327448" y="3356078"/>
              <a:chExt cx="1529682" cy="1195377"/>
            </a:xfrm>
          </p:grpSpPr>
          <p:grpSp>
            <p:nvGrpSpPr>
              <p:cNvPr id="22" name="Group 21">
                <a:extLst>
                  <a:ext uri="{FF2B5EF4-FFF2-40B4-BE49-F238E27FC236}">
                    <a16:creationId xmlns:a16="http://schemas.microsoft.com/office/drawing/2014/main" id="{6F9F4BAD-A82C-072F-BC87-858C7E7318C8}"/>
                  </a:ext>
                </a:extLst>
              </p:cNvPr>
              <p:cNvGrpSpPr/>
              <p:nvPr/>
            </p:nvGrpSpPr>
            <p:grpSpPr>
              <a:xfrm>
                <a:off x="7327448" y="3626109"/>
                <a:ext cx="1529305" cy="925346"/>
                <a:chOff x="226142" y="210269"/>
                <a:chExt cx="822632" cy="497755"/>
              </a:xfrm>
            </p:grpSpPr>
            <p:grpSp>
              <p:nvGrpSpPr>
                <p:cNvPr id="24" name="Group 23">
                  <a:extLst>
                    <a:ext uri="{FF2B5EF4-FFF2-40B4-BE49-F238E27FC236}">
                      <a16:creationId xmlns:a16="http://schemas.microsoft.com/office/drawing/2014/main" id="{91194E1A-89CD-D592-A38B-BACA886ED090}"/>
                    </a:ext>
                  </a:extLst>
                </p:cNvPr>
                <p:cNvGrpSpPr/>
                <p:nvPr/>
              </p:nvGrpSpPr>
              <p:grpSpPr>
                <a:xfrm>
                  <a:off x="226142" y="210269"/>
                  <a:ext cx="822632" cy="88182"/>
                  <a:chOff x="226142" y="226143"/>
                  <a:chExt cx="822632" cy="123107"/>
                </a:xfrm>
              </p:grpSpPr>
              <p:grpSp>
                <p:nvGrpSpPr>
                  <p:cNvPr id="35" name="Group 34">
                    <a:extLst>
                      <a:ext uri="{FF2B5EF4-FFF2-40B4-BE49-F238E27FC236}">
                        <a16:creationId xmlns:a16="http://schemas.microsoft.com/office/drawing/2014/main" id="{8C92C197-7481-1201-2FE3-120180C8D184}"/>
                      </a:ext>
                    </a:extLst>
                  </p:cNvPr>
                  <p:cNvGrpSpPr/>
                  <p:nvPr/>
                </p:nvGrpSpPr>
                <p:grpSpPr>
                  <a:xfrm>
                    <a:off x="226142" y="226143"/>
                    <a:ext cx="411316" cy="123107"/>
                    <a:chOff x="226142" y="226143"/>
                    <a:chExt cx="411316" cy="123107"/>
                  </a:xfrm>
                </p:grpSpPr>
                <p:sp>
                  <p:nvSpPr>
                    <p:cNvPr id="39" name="Rounded Rectangle 38">
                      <a:extLst>
                        <a:ext uri="{FF2B5EF4-FFF2-40B4-BE49-F238E27FC236}">
                          <a16:creationId xmlns:a16="http://schemas.microsoft.com/office/drawing/2014/main" id="{F9C10D74-AB89-4F19-8AB2-EA79048A1B0E}"/>
                        </a:ext>
                      </a:extLst>
                    </p:cNvPr>
                    <p:cNvSpPr/>
                    <p:nvPr/>
                  </p:nvSpPr>
                  <p:spPr>
                    <a:xfrm>
                      <a:off x="226142" y="226143"/>
                      <a:ext cx="205658" cy="123107"/>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40" name="Rounded Rectangle 39">
                      <a:extLst>
                        <a:ext uri="{FF2B5EF4-FFF2-40B4-BE49-F238E27FC236}">
                          <a16:creationId xmlns:a16="http://schemas.microsoft.com/office/drawing/2014/main" id="{26A157BA-DCB4-0501-E090-A5FC8C2B7693}"/>
                        </a:ext>
                      </a:extLst>
                    </p:cNvPr>
                    <p:cNvSpPr/>
                    <p:nvPr/>
                  </p:nvSpPr>
                  <p:spPr>
                    <a:xfrm>
                      <a:off x="431800" y="226143"/>
                      <a:ext cx="205658" cy="123107"/>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nvGrpSpPr>
                  <p:cNvPr id="36" name="Group 35">
                    <a:extLst>
                      <a:ext uri="{FF2B5EF4-FFF2-40B4-BE49-F238E27FC236}">
                        <a16:creationId xmlns:a16="http://schemas.microsoft.com/office/drawing/2014/main" id="{421E78EA-9058-B182-162E-3EE003EC666D}"/>
                      </a:ext>
                    </a:extLst>
                  </p:cNvPr>
                  <p:cNvGrpSpPr/>
                  <p:nvPr/>
                </p:nvGrpSpPr>
                <p:grpSpPr>
                  <a:xfrm>
                    <a:off x="637458" y="226143"/>
                    <a:ext cx="411316" cy="123107"/>
                    <a:chOff x="226142" y="226143"/>
                    <a:chExt cx="411316" cy="123107"/>
                  </a:xfrm>
                </p:grpSpPr>
                <p:sp>
                  <p:nvSpPr>
                    <p:cNvPr id="37" name="Rounded Rectangle 36">
                      <a:extLst>
                        <a:ext uri="{FF2B5EF4-FFF2-40B4-BE49-F238E27FC236}">
                          <a16:creationId xmlns:a16="http://schemas.microsoft.com/office/drawing/2014/main" id="{740D56E3-06AD-A0E0-431E-67D6265C7A7D}"/>
                        </a:ext>
                      </a:extLst>
                    </p:cNvPr>
                    <p:cNvSpPr/>
                    <p:nvPr/>
                  </p:nvSpPr>
                  <p:spPr>
                    <a:xfrm>
                      <a:off x="226142" y="226143"/>
                      <a:ext cx="205658" cy="123107"/>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8" name="Rounded Rectangle 37">
                      <a:extLst>
                        <a:ext uri="{FF2B5EF4-FFF2-40B4-BE49-F238E27FC236}">
                          <a16:creationId xmlns:a16="http://schemas.microsoft.com/office/drawing/2014/main" id="{2C51A078-8007-B002-BE47-CF187306AA11}"/>
                        </a:ext>
                      </a:extLst>
                    </p:cNvPr>
                    <p:cNvSpPr/>
                    <p:nvPr/>
                  </p:nvSpPr>
                  <p:spPr>
                    <a:xfrm>
                      <a:off x="431800" y="226143"/>
                      <a:ext cx="205658" cy="123107"/>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sp>
              <p:nvSpPr>
                <p:cNvPr id="25" name="Oval 24">
                  <a:extLst>
                    <a:ext uri="{FF2B5EF4-FFF2-40B4-BE49-F238E27FC236}">
                      <a16:creationId xmlns:a16="http://schemas.microsoft.com/office/drawing/2014/main" id="{3A439E04-DB5A-0449-EA22-57679E2CF536}"/>
                    </a:ext>
                  </a:extLst>
                </p:cNvPr>
                <p:cNvSpPr/>
                <p:nvPr/>
              </p:nvSpPr>
              <p:spPr>
                <a:xfrm>
                  <a:off x="267417"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sp>
              <p:nvSpPr>
                <p:cNvPr id="26" name="Oval 25">
                  <a:extLst>
                    <a:ext uri="{FF2B5EF4-FFF2-40B4-BE49-F238E27FC236}">
                      <a16:creationId xmlns:a16="http://schemas.microsoft.com/office/drawing/2014/main" id="{88795C24-9DCD-C95D-D3AD-5B1913205718}"/>
                    </a:ext>
                  </a:extLst>
                </p:cNvPr>
                <p:cNvSpPr/>
                <p:nvPr/>
              </p:nvSpPr>
              <p:spPr>
                <a:xfrm>
                  <a:off x="678733" y="399180"/>
                  <a:ext cx="123108" cy="123108"/>
                </a:xfrm>
                <a:prstGeom prst="ellipse">
                  <a:avLst/>
                </a:prstGeom>
                <a:solidFill>
                  <a:srgbClr val="FAECEC"/>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27" name="Straight Arrow Connector 26">
                  <a:extLst>
                    <a:ext uri="{FF2B5EF4-FFF2-40B4-BE49-F238E27FC236}">
                      <a16:creationId xmlns:a16="http://schemas.microsoft.com/office/drawing/2014/main" id="{03E0DE93-0FB1-127E-8232-08434532BF8A}"/>
                    </a:ext>
                  </a:extLst>
                </p:cNvPr>
                <p:cNvCxnSpPr>
                  <a:cxnSpLocks/>
                  <a:stCxn id="39" idx="2"/>
                  <a:endCxn id="25" idx="0"/>
                </p:cNvCxnSpPr>
                <p:nvPr/>
              </p:nvCxnSpPr>
              <p:spPr>
                <a:xfrm>
                  <a:off x="328971"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69FB981-5134-9666-1CF2-FCDE2CAC4864}"/>
                    </a:ext>
                  </a:extLst>
                </p:cNvPr>
                <p:cNvGrpSpPr/>
                <p:nvPr/>
              </p:nvGrpSpPr>
              <p:grpSpPr>
                <a:xfrm>
                  <a:off x="226142" y="619842"/>
                  <a:ext cx="416113" cy="88182"/>
                  <a:chOff x="226142" y="226143"/>
                  <a:chExt cx="416113" cy="123107"/>
                </a:xfrm>
              </p:grpSpPr>
              <p:sp>
                <p:nvSpPr>
                  <p:cNvPr id="33" name="Rounded Rectangle 32">
                    <a:extLst>
                      <a:ext uri="{FF2B5EF4-FFF2-40B4-BE49-F238E27FC236}">
                        <a16:creationId xmlns:a16="http://schemas.microsoft.com/office/drawing/2014/main" id="{72474A56-9DE5-6DCA-734C-CC15C40BC7A2}"/>
                      </a:ext>
                    </a:extLst>
                  </p:cNvPr>
                  <p:cNvSpPr/>
                  <p:nvPr/>
                </p:nvSpPr>
                <p:spPr>
                  <a:xfrm>
                    <a:off x="226142" y="226143"/>
                    <a:ext cx="205658" cy="123107"/>
                  </a:xfrm>
                  <a:prstGeom prst="roundRect">
                    <a:avLst/>
                  </a:prstGeom>
                  <a:solidFill>
                    <a:srgbClr val="F9FD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4" name="Rounded Rectangle 33">
                    <a:extLst>
                      <a:ext uri="{FF2B5EF4-FFF2-40B4-BE49-F238E27FC236}">
                        <a16:creationId xmlns:a16="http://schemas.microsoft.com/office/drawing/2014/main" id="{34425575-31CA-F140-1AA0-8EC85AACAD76}"/>
                      </a:ext>
                    </a:extLst>
                  </p:cNvPr>
                  <p:cNvSpPr/>
                  <p:nvPr/>
                </p:nvSpPr>
                <p:spPr>
                  <a:xfrm>
                    <a:off x="436597" y="226143"/>
                    <a:ext cx="205658" cy="123107"/>
                  </a:xfrm>
                  <a:prstGeom prst="roundRect">
                    <a:avLst/>
                  </a:prstGeom>
                  <a:solidFill>
                    <a:schemeClr val="accent4">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cxnSp>
              <p:nvCxnSpPr>
                <p:cNvPr id="29" name="Straight Arrow Connector 28">
                  <a:extLst>
                    <a:ext uri="{FF2B5EF4-FFF2-40B4-BE49-F238E27FC236}">
                      <a16:creationId xmlns:a16="http://schemas.microsoft.com/office/drawing/2014/main" id="{6AC3B7FB-6E7E-0AE2-6DD0-E6E32D6F1C0F}"/>
                    </a:ext>
                  </a:extLst>
                </p:cNvPr>
                <p:cNvCxnSpPr>
                  <a:cxnSpLocks/>
                  <a:stCxn id="25" idx="4"/>
                  <a:endCxn id="33" idx="0"/>
                </p:cNvCxnSpPr>
                <p:nvPr/>
              </p:nvCxnSpPr>
              <p:spPr>
                <a:xfrm>
                  <a:off x="328971" y="522288"/>
                  <a:ext cx="0"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A71999-8383-6AF0-A779-BEC9E90B5BDB}"/>
                    </a:ext>
                  </a:extLst>
                </p:cNvPr>
                <p:cNvCxnSpPr>
                  <a:cxnSpLocks/>
                  <a:stCxn id="37" idx="2"/>
                  <a:endCxn id="26" idx="0"/>
                </p:cNvCxnSpPr>
                <p:nvPr/>
              </p:nvCxnSpPr>
              <p:spPr>
                <a:xfrm>
                  <a:off x="740287" y="298451"/>
                  <a:ext cx="0" cy="100729"/>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4420D5B-346D-AF82-DA30-F7BC4E39668B}"/>
                    </a:ext>
                  </a:extLst>
                </p:cNvPr>
                <p:cNvCxnSpPr>
                  <a:cxnSpLocks/>
                  <a:stCxn id="38" idx="2"/>
                  <a:endCxn id="26" idx="7"/>
                </p:cNvCxnSpPr>
                <p:nvPr/>
              </p:nvCxnSpPr>
              <p:spPr>
                <a:xfrm flipH="1">
                  <a:off x="783812" y="298451"/>
                  <a:ext cx="162133" cy="118758"/>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BE919E7-3D6D-ACD5-B1EB-7B4CD2F87209}"/>
                    </a:ext>
                  </a:extLst>
                </p:cNvPr>
                <p:cNvCxnSpPr>
                  <a:cxnSpLocks/>
                  <a:stCxn id="26" idx="4"/>
                  <a:endCxn id="34" idx="0"/>
                </p:cNvCxnSpPr>
                <p:nvPr/>
              </p:nvCxnSpPr>
              <p:spPr>
                <a:xfrm flipH="1">
                  <a:off x="539426" y="522288"/>
                  <a:ext cx="200861" cy="97554"/>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645C8221-E604-B6C0-96A8-6671410D7681}"/>
                  </a:ext>
                </a:extLst>
              </p:cNvPr>
              <p:cNvSpPr/>
              <p:nvPr/>
            </p:nvSpPr>
            <p:spPr>
              <a:xfrm>
                <a:off x="7327824" y="3356078"/>
                <a:ext cx="1529306" cy="206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group</a:t>
                </a:r>
              </a:p>
            </p:txBody>
          </p:sp>
        </p:grpSp>
      </p:grpSp>
    </p:spTree>
    <p:extLst>
      <p:ext uri="{BB962C8B-B14F-4D97-AF65-F5344CB8AC3E}">
        <p14:creationId xmlns:p14="http://schemas.microsoft.com/office/powerpoint/2010/main" val="11024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par>
                                <p:cTn id="19" presetID="10" presetClass="entr" presetSubtype="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fade">
                                      <p:cBhvr>
                                        <p:cTn id="21" dur="500"/>
                                        <p:tgtEl>
                                          <p:spTgt spid="137"/>
                                        </p:tgtEl>
                                      </p:cBhvr>
                                    </p:animEffect>
                                  </p:childTnLst>
                                </p:cTn>
                              </p:par>
                              <p:par>
                                <p:cTn id="22" presetID="10" presetClass="entr" presetSubtype="0" fill="hold" nodeType="with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fade">
                                      <p:cBhvr>
                                        <p:cTn id="24" dur="500"/>
                                        <p:tgtEl>
                                          <p:spTgt spid="138"/>
                                        </p:tgtEl>
                                      </p:cBhvr>
                                    </p:animEffect>
                                  </p:childTnLst>
                                </p:cTn>
                              </p:par>
                              <p:par>
                                <p:cTn id="25" presetID="10"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par>
                                <p:cTn id="28" presetID="10" presetClass="entr" presetSubtype="0" fill="hold" nodeType="with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fade">
                                      <p:cBhvr>
                                        <p:cTn id="30" dur="500"/>
                                        <p:tgtEl>
                                          <p:spTgt spid="1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Dataflow Programming Interface</a:t>
            </a:r>
          </a:p>
        </p:txBody>
      </p:sp>
      <p:sp>
        <p:nvSpPr>
          <p:cNvPr id="2" name="TextBox 1">
            <a:extLst>
              <a:ext uri="{FF2B5EF4-FFF2-40B4-BE49-F238E27FC236}">
                <a16:creationId xmlns:a16="http://schemas.microsoft.com/office/drawing/2014/main" id="{497690F2-6CBF-080D-E33B-8F263663567D}"/>
              </a:ext>
            </a:extLst>
          </p:cNvPr>
          <p:cNvSpPr txBox="1"/>
          <p:nvPr/>
        </p:nvSpPr>
        <p:spPr>
          <a:xfrm>
            <a:off x="0" y="1325123"/>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DaPPA exposes to the user a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dataflow-based programming interface</a:t>
            </a:r>
            <a:endParaRPr kumimoji="0" lang="en-US" sz="3600" b="0" i="1" u="none" strike="noStrike" kern="1200" cap="none" spc="0" normalizeH="0" baseline="0" noProof="0" dirty="0">
              <a:ln>
                <a:noFill/>
              </a:ln>
              <a:solidFill>
                <a:srgbClr val="E06161"/>
              </a:solidFill>
              <a:effectLst/>
              <a:uLnTx/>
              <a:uFillTx/>
              <a:latin typeface="Corbel" panose="020B0503020204020204"/>
              <a:ea typeface="+mn-ea"/>
              <a:cs typeface="+mn-cs"/>
            </a:endParaRPr>
          </a:p>
        </p:txBody>
      </p:sp>
      <p:grpSp>
        <p:nvGrpSpPr>
          <p:cNvPr id="114" name="Group 113">
            <a:extLst>
              <a:ext uri="{FF2B5EF4-FFF2-40B4-BE49-F238E27FC236}">
                <a16:creationId xmlns:a16="http://schemas.microsoft.com/office/drawing/2014/main" id="{F0BA0428-BAE6-2A3C-5F02-A565526B8DE4}"/>
              </a:ext>
            </a:extLst>
          </p:cNvPr>
          <p:cNvGrpSpPr/>
          <p:nvPr/>
        </p:nvGrpSpPr>
        <p:grpSpPr>
          <a:xfrm>
            <a:off x="207180" y="3701583"/>
            <a:ext cx="1320711" cy="1539158"/>
            <a:chOff x="207180" y="3166328"/>
            <a:chExt cx="1320711" cy="1539158"/>
          </a:xfrm>
        </p:grpSpPr>
        <p:sp>
          <p:nvSpPr>
            <p:cNvPr id="107" name="Rectangle 106">
              <a:extLst>
                <a:ext uri="{FF2B5EF4-FFF2-40B4-BE49-F238E27FC236}">
                  <a16:creationId xmlns:a16="http://schemas.microsoft.com/office/drawing/2014/main" id="{AC0D89CB-C99A-6FB0-3BA1-AABFB7DD61BA}"/>
                </a:ext>
              </a:extLst>
            </p:cNvPr>
            <p:cNvSpPr/>
            <p:nvPr/>
          </p:nvSpPr>
          <p:spPr>
            <a:xfrm>
              <a:off x="391494" y="3567092"/>
              <a:ext cx="928468" cy="1138394"/>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6" name="Group 15">
              <a:extLst>
                <a:ext uri="{FF2B5EF4-FFF2-40B4-BE49-F238E27FC236}">
                  <a16:creationId xmlns:a16="http://schemas.microsoft.com/office/drawing/2014/main" id="{4FFAD368-2FE8-0457-5E9C-A3A9A9F93B70}"/>
                </a:ext>
              </a:extLst>
            </p:cNvPr>
            <p:cNvGrpSpPr/>
            <p:nvPr/>
          </p:nvGrpSpPr>
          <p:grpSpPr>
            <a:xfrm>
              <a:off x="667717" y="3707712"/>
              <a:ext cx="382326" cy="849734"/>
              <a:chOff x="384063" y="4615200"/>
              <a:chExt cx="382326" cy="849734"/>
            </a:xfrm>
          </p:grpSpPr>
          <p:sp>
            <p:nvSpPr>
              <p:cNvPr id="7" name="Rounded Rectangle 6">
                <a:extLst>
                  <a:ext uri="{FF2B5EF4-FFF2-40B4-BE49-F238E27FC236}">
                    <a16:creationId xmlns:a16="http://schemas.microsoft.com/office/drawing/2014/main" id="{5509C672-75BC-679F-BCAD-1A036AEAD99D}"/>
                  </a:ext>
                </a:extLst>
              </p:cNvPr>
              <p:cNvSpPr/>
              <p:nvPr/>
            </p:nvSpPr>
            <p:spPr>
              <a:xfrm>
                <a:off x="384063" y="4615200"/>
                <a:ext cx="382326" cy="163934"/>
              </a:xfrm>
              <a:prstGeom prst="roundRect">
                <a:avLst/>
              </a:prstGeom>
              <a:solidFill>
                <a:srgbClr val="F8FC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8" name="Rounded Rectangle 7">
                <a:extLst>
                  <a:ext uri="{FF2B5EF4-FFF2-40B4-BE49-F238E27FC236}">
                    <a16:creationId xmlns:a16="http://schemas.microsoft.com/office/drawing/2014/main" id="{AC777410-4E5A-DDF6-0BF5-52CFF7CBA77A}"/>
                  </a:ext>
                </a:extLst>
              </p:cNvPr>
              <p:cNvSpPr/>
              <p:nvPr/>
            </p:nvSpPr>
            <p:spPr>
              <a:xfrm>
                <a:off x="384063" y="4843800"/>
                <a:ext cx="382326" cy="163934"/>
              </a:xfrm>
              <a:prstGeom prst="round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 name="Rounded Rectangle 8">
                <a:extLst>
                  <a:ext uri="{FF2B5EF4-FFF2-40B4-BE49-F238E27FC236}">
                    <a16:creationId xmlns:a16="http://schemas.microsoft.com/office/drawing/2014/main" id="{5D8CB30B-8071-99C4-A4F7-9DD751C251D3}"/>
                  </a:ext>
                </a:extLst>
              </p:cNvPr>
              <p:cNvSpPr/>
              <p:nvPr/>
            </p:nvSpPr>
            <p:spPr>
              <a:xfrm>
                <a:off x="384063" y="5072400"/>
                <a:ext cx="382326" cy="163934"/>
              </a:xfrm>
              <a:prstGeom prst="roundRect">
                <a:avLst/>
              </a:prstGeom>
              <a:solidFill>
                <a:schemeClr val="accent5">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10" name="Rounded Rectangle 9">
                <a:extLst>
                  <a:ext uri="{FF2B5EF4-FFF2-40B4-BE49-F238E27FC236}">
                    <a16:creationId xmlns:a16="http://schemas.microsoft.com/office/drawing/2014/main" id="{50742FD0-CBE8-086F-06E1-BA7D07BEFE77}"/>
                  </a:ext>
                </a:extLst>
              </p:cNvPr>
              <p:cNvSpPr/>
              <p:nvPr/>
            </p:nvSpPr>
            <p:spPr>
              <a:xfrm>
                <a:off x="384063" y="5301000"/>
                <a:ext cx="382326" cy="163934"/>
              </a:xfrm>
              <a:prstGeom prst="roundRect">
                <a:avLst/>
              </a:prstGeom>
              <a:solidFill>
                <a:schemeClr val="accent5">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sp>
          <p:nvSpPr>
            <p:cNvPr id="87" name="TextBox 86">
              <a:extLst>
                <a:ext uri="{FF2B5EF4-FFF2-40B4-BE49-F238E27FC236}">
                  <a16:creationId xmlns:a16="http://schemas.microsoft.com/office/drawing/2014/main" id="{6BB242BE-48A5-2938-70B7-DC07B22771BA}"/>
                </a:ext>
              </a:extLst>
            </p:cNvPr>
            <p:cNvSpPr txBox="1"/>
            <p:nvPr/>
          </p:nvSpPr>
          <p:spPr>
            <a:xfrm>
              <a:off x="207180" y="3166328"/>
              <a:ext cx="1320711"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input</a:t>
              </a:r>
              <a:endParaRPr kumimoji="0" lang="en-US" sz="1800" b="0" i="1" u="none" strike="noStrike" kern="1200" cap="none" spc="0" normalizeH="0" baseline="0" noProof="0" dirty="0">
                <a:ln>
                  <a:noFill/>
                </a:ln>
                <a:solidFill>
                  <a:srgbClr val="000000"/>
                </a:solidFill>
                <a:effectLst/>
                <a:uLnTx/>
                <a:uFillTx/>
                <a:latin typeface="Corbel" panose="020B0503020204020204"/>
                <a:ea typeface="+mn-ea"/>
                <a:cs typeface="+mn-cs"/>
              </a:endParaRPr>
            </a:p>
          </p:txBody>
        </p:sp>
      </p:grpSp>
      <p:grpSp>
        <p:nvGrpSpPr>
          <p:cNvPr id="115" name="Group 114">
            <a:extLst>
              <a:ext uri="{FF2B5EF4-FFF2-40B4-BE49-F238E27FC236}">
                <a16:creationId xmlns:a16="http://schemas.microsoft.com/office/drawing/2014/main" id="{EDF6E796-2D39-CF46-656A-8F1113A94C7A}"/>
              </a:ext>
            </a:extLst>
          </p:cNvPr>
          <p:cNvGrpSpPr/>
          <p:nvPr/>
        </p:nvGrpSpPr>
        <p:grpSpPr>
          <a:xfrm>
            <a:off x="7648797" y="3692221"/>
            <a:ext cx="1488447" cy="1550339"/>
            <a:chOff x="7659948" y="3150142"/>
            <a:chExt cx="1488447" cy="1550339"/>
          </a:xfrm>
        </p:grpSpPr>
        <p:sp>
          <p:nvSpPr>
            <p:cNvPr id="109" name="Rectangle 108">
              <a:extLst>
                <a:ext uri="{FF2B5EF4-FFF2-40B4-BE49-F238E27FC236}">
                  <a16:creationId xmlns:a16="http://schemas.microsoft.com/office/drawing/2014/main" id="{C8E7AB10-3E85-CD44-FFB1-B0F05AFF1EE3}"/>
                </a:ext>
              </a:extLst>
            </p:cNvPr>
            <p:cNvSpPr/>
            <p:nvPr/>
          </p:nvSpPr>
          <p:spPr>
            <a:xfrm>
              <a:off x="7934830" y="3562087"/>
              <a:ext cx="928468" cy="113839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04" name="Group 103">
              <a:extLst>
                <a:ext uri="{FF2B5EF4-FFF2-40B4-BE49-F238E27FC236}">
                  <a16:creationId xmlns:a16="http://schemas.microsoft.com/office/drawing/2014/main" id="{5BCB4684-C607-581E-E450-C1CA4984F708}"/>
                </a:ext>
              </a:extLst>
            </p:cNvPr>
            <p:cNvGrpSpPr/>
            <p:nvPr/>
          </p:nvGrpSpPr>
          <p:grpSpPr>
            <a:xfrm>
              <a:off x="7659948" y="3150142"/>
              <a:ext cx="1488447" cy="1409709"/>
              <a:chOff x="7659948" y="3150142"/>
              <a:chExt cx="1488447" cy="1409709"/>
            </a:xfrm>
          </p:grpSpPr>
          <p:sp>
            <p:nvSpPr>
              <p:cNvPr id="88" name="TextBox 87">
                <a:extLst>
                  <a:ext uri="{FF2B5EF4-FFF2-40B4-BE49-F238E27FC236}">
                    <a16:creationId xmlns:a16="http://schemas.microsoft.com/office/drawing/2014/main" id="{093D4803-4BC0-1FE6-F21D-2CE15BC27625}"/>
                  </a:ext>
                </a:extLst>
              </p:cNvPr>
              <p:cNvSpPr txBox="1"/>
              <p:nvPr/>
            </p:nvSpPr>
            <p:spPr>
              <a:xfrm>
                <a:off x="7659948" y="3150142"/>
                <a:ext cx="1488447"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output</a:t>
                </a:r>
                <a:endParaRPr kumimoji="0" lang="en-US" sz="1800" b="0" i="1" u="none" strike="noStrike" kern="1200" cap="none" spc="0" normalizeH="0" baseline="0" noProof="0" dirty="0">
                  <a:ln>
                    <a:noFill/>
                  </a:ln>
                  <a:solidFill>
                    <a:srgbClr val="000000"/>
                  </a:solidFill>
                  <a:effectLst/>
                  <a:uLnTx/>
                  <a:uFillTx/>
                  <a:latin typeface="Corbel" panose="020B0503020204020204"/>
                  <a:ea typeface="+mn-ea"/>
                  <a:cs typeface="+mn-cs"/>
                </a:endParaRPr>
              </a:p>
            </p:txBody>
          </p:sp>
          <p:grpSp>
            <p:nvGrpSpPr>
              <p:cNvPr id="89" name="Group 88">
                <a:extLst>
                  <a:ext uri="{FF2B5EF4-FFF2-40B4-BE49-F238E27FC236}">
                    <a16:creationId xmlns:a16="http://schemas.microsoft.com/office/drawing/2014/main" id="{898D47F2-CAE7-3039-40D7-9FB035828600}"/>
                  </a:ext>
                </a:extLst>
              </p:cNvPr>
              <p:cNvGrpSpPr/>
              <p:nvPr/>
            </p:nvGrpSpPr>
            <p:grpSpPr>
              <a:xfrm>
                <a:off x="8212794" y="3710117"/>
                <a:ext cx="382326" cy="849734"/>
                <a:chOff x="384063" y="4615200"/>
                <a:chExt cx="382326" cy="849734"/>
              </a:xfrm>
            </p:grpSpPr>
            <p:sp>
              <p:nvSpPr>
                <p:cNvPr id="90" name="Rounded Rectangle 89">
                  <a:extLst>
                    <a:ext uri="{FF2B5EF4-FFF2-40B4-BE49-F238E27FC236}">
                      <a16:creationId xmlns:a16="http://schemas.microsoft.com/office/drawing/2014/main" id="{57EC8CE7-09DB-CB08-9DD9-C7D60A662564}"/>
                    </a:ext>
                  </a:extLst>
                </p:cNvPr>
                <p:cNvSpPr/>
                <p:nvPr/>
              </p:nvSpPr>
              <p:spPr>
                <a:xfrm>
                  <a:off x="384063" y="46152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91" name="Rounded Rectangle 90">
                  <a:extLst>
                    <a:ext uri="{FF2B5EF4-FFF2-40B4-BE49-F238E27FC236}">
                      <a16:creationId xmlns:a16="http://schemas.microsoft.com/office/drawing/2014/main" id="{E487D1DE-CF9F-F25C-46C2-C069C045B994}"/>
                    </a:ext>
                  </a:extLst>
                </p:cNvPr>
                <p:cNvSpPr/>
                <p:nvPr/>
              </p:nvSpPr>
              <p:spPr>
                <a:xfrm>
                  <a:off x="384063" y="48438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92" name="Rounded Rectangle 91">
                  <a:extLst>
                    <a:ext uri="{FF2B5EF4-FFF2-40B4-BE49-F238E27FC236}">
                      <a16:creationId xmlns:a16="http://schemas.microsoft.com/office/drawing/2014/main" id="{8A9395DF-A76C-456E-E8C9-C04CDCA8D922}"/>
                    </a:ext>
                  </a:extLst>
                </p:cNvPr>
                <p:cNvSpPr/>
                <p:nvPr/>
              </p:nvSpPr>
              <p:spPr>
                <a:xfrm>
                  <a:off x="384063" y="5072400"/>
                  <a:ext cx="382326" cy="163934"/>
                </a:xfrm>
                <a:prstGeom prst="roundRect">
                  <a:avLst/>
                </a:prstGeom>
                <a:solidFill>
                  <a:schemeClr val="accent4">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93" name="Rounded Rectangle 92">
                  <a:extLst>
                    <a:ext uri="{FF2B5EF4-FFF2-40B4-BE49-F238E27FC236}">
                      <a16:creationId xmlns:a16="http://schemas.microsoft.com/office/drawing/2014/main" id="{F387A165-C427-B028-C5AE-B36B623A3477}"/>
                    </a:ext>
                  </a:extLst>
                </p:cNvPr>
                <p:cNvSpPr/>
                <p:nvPr/>
              </p:nvSpPr>
              <p:spPr>
                <a:xfrm>
                  <a:off x="384063" y="5301000"/>
                  <a:ext cx="382326" cy="163934"/>
                </a:xfrm>
                <a:prstGeom prst="roundRect">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grpSp>
        <p:nvGrpSpPr>
          <p:cNvPr id="157" name="Group 156">
            <a:extLst>
              <a:ext uri="{FF2B5EF4-FFF2-40B4-BE49-F238E27FC236}">
                <a16:creationId xmlns:a16="http://schemas.microsoft.com/office/drawing/2014/main" id="{07DFA2D7-C1B8-795D-9F23-801F099B9A7A}"/>
              </a:ext>
            </a:extLst>
          </p:cNvPr>
          <p:cNvGrpSpPr/>
          <p:nvPr/>
        </p:nvGrpSpPr>
        <p:grpSpPr>
          <a:xfrm>
            <a:off x="1621652" y="3351828"/>
            <a:ext cx="5989320" cy="2011459"/>
            <a:chOff x="1621652" y="3351828"/>
            <a:chExt cx="5989320" cy="2011459"/>
          </a:xfrm>
        </p:grpSpPr>
        <p:sp>
          <p:nvSpPr>
            <p:cNvPr id="11" name="Rounded Rectangle 10">
              <a:extLst>
                <a:ext uri="{FF2B5EF4-FFF2-40B4-BE49-F238E27FC236}">
                  <a16:creationId xmlns:a16="http://schemas.microsoft.com/office/drawing/2014/main" id="{02AC1A4D-FB38-A51F-5EFE-54D2DC67F1C0}"/>
                </a:ext>
              </a:extLst>
            </p:cNvPr>
            <p:cNvSpPr/>
            <p:nvPr/>
          </p:nvSpPr>
          <p:spPr>
            <a:xfrm>
              <a:off x="1621652" y="3351828"/>
              <a:ext cx="5989320" cy="2011459"/>
            </a:xfrm>
            <a:prstGeom prst="roundRect">
              <a:avLst>
                <a:gd name="adj" fmla="val 6201"/>
              </a:avLst>
            </a:prstGeom>
            <a:solidFill>
              <a:schemeClr val="accent6">
                <a:lumMod val="20000"/>
                <a:lumOff val="80000"/>
              </a:schemeClr>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8" name="TextBox 47">
              <a:extLst>
                <a:ext uri="{FF2B5EF4-FFF2-40B4-BE49-F238E27FC236}">
                  <a16:creationId xmlns:a16="http://schemas.microsoft.com/office/drawing/2014/main" id="{D2D3CAB1-624F-F0D7-2757-844032D7DC4C}"/>
                </a:ext>
              </a:extLst>
            </p:cNvPr>
            <p:cNvSpPr txBox="1"/>
            <p:nvPr/>
          </p:nvSpPr>
          <p:spPr>
            <a:xfrm>
              <a:off x="1621652" y="3351828"/>
              <a:ext cx="598932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Pipeline</a:t>
              </a:r>
              <a:endParaRPr kumimoji="0" lang="en-US" sz="2000" b="0" i="1" u="none" strike="noStrike" kern="1200" cap="none" spc="0" normalizeH="0" baseline="0" noProof="0" dirty="0">
                <a:ln>
                  <a:noFill/>
                </a:ln>
                <a:solidFill>
                  <a:srgbClr val="EB8F61"/>
                </a:solidFill>
                <a:effectLst/>
                <a:uLnTx/>
                <a:uFillTx/>
                <a:latin typeface="Corbel" panose="020B0503020204020204"/>
                <a:ea typeface="+mn-ea"/>
                <a:cs typeface="+mn-cs"/>
              </a:endParaRPr>
            </a:p>
          </p:txBody>
        </p:sp>
        <p:cxnSp>
          <p:nvCxnSpPr>
            <p:cNvPr id="95" name="Straight Connector 94">
              <a:extLst>
                <a:ext uri="{FF2B5EF4-FFF2-40B4-BE49-F238E27FC236}">
                  <a16:creationId xmlns:a16="http://schemas.microsoft.com/office/drawing/2014/main" id="{7C1A62C8-5765-164F-F156-4C2E5EF2D8B5}"/>
                </a:ext>
              </a:extLst>
            </p:cNvPr>
            <p:cNvCxnSpPr>
              <a:cxnSpLocks/>
            </p:cNvCxnSpPr>
            <p:nvPr/>
          </p:nvCxnSpPr>
          <p:spPr>
            <a:xfrm>
              <a:off x="1710647" y="3699045"/>
              <a:ext cx="5794625"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B36E1B8A-7FD2-662E-FA7E-5D7EF7BA9B81}"/>
              </a:ext>
            </a:extLst>
          </p:cNvPr>
          <p:cNvGrpSpPr/>
          <p:nvPr/>
        </p:nvGrpSpPr>
        <p:grpSpPr>
          <a:xfrm>
            <a:off x="3911783" y="2445604"/>
            <a:ext cx="5937302" cy="906224"/>
            <a:chOff x="4616313" y="2445604"/>
            <a:chExt cx="5937302" cy="906224"/>
          </a:xfrm>
        </p:grpSpPr>
        <p:sp>
          <p:nvSpPr>
            <p:cNvPr id="122" name="TextBox 121">
              <a:extLst>
                <a:ext uri="{FF2B5EF4-FFF2-40B4-BE49-F238E27FC236}">
                  <a16:creationId xmlns:a16="http://schemas.microsoft.com/office/drawing/2014/main" id="{37BF4312-D736-9BE1-137C-C93038DCFE82}"/>
                </a:ext>
              </a:extLst>
            </p:cNvPr>
            <p:cNvSpPr txBox="1"/>
            <p:nvPr/>
          </p:nvSpPr>
          <p:spPr>
            <a:xfrm>
              <a:off x="5181754" y="2445604"/>
              <a:ext cx="537186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defines a collection of </a:t>
              </a:r>
              <a:b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transformations over the input data </a:t>
              </a:r>
              <a:endParaRPr kumimoji="0" lang="en-US" sz="2000" b="1" i="0" u="none" strike="noStrike" kern="1200" cap="none" spc="0" normalizeH="0" baseline="0" noProof="0" dirty="0">
                <a:ln>
                  <a:noFill/>
                </a:ln>
                <a:solidFill>
                  <a:srgbClr val="EB8F61"/>
                </a:solidFill>
                <a:effectLst/>
                <a:uLnTx/>
                <a:uFillTx/>
                <a:latin typeface="Corbel" panose="020B0503020204020204"/>
                <a:ea typeface="+mn-ea"/>
                <a:cs typeface="+mn-cs"/>
              </a:endParaRPr>
            </a:p>
          </p:txBody>
        </p:sp>
        <p:cxnSp>
          <p:nvCxnSpPr>
            <p:cNvPr id="126" name="Curved Connector 125">
              <a:extLst>
                <a:ext uri="{FF2B5EF4-FFF2-40B4-BE49-F238E27FC236}">
                  <a16:creationId xmlns:a16="http://schemas.microsoft.com/office/drawing/2014/main" id="{67ADAA60-3E1A-37E2-8F98-FFC172C23F37}"/>
                </a:ext>
              </a:extLst>
            </p:cNvPr>
            <p:cNvCxnSpPr>
              <a:cxnSpLocks/>
              <a:stCxn id="48" idx="0"/>
            </p:cNvCxnSpPr>
            <p:nvPr/>
          </p:nvCxnSpPr>
          <p:spPr>
            <a:xfrm rot="5400000" flipH="1" flipV="1">
              <a:off x="4695702" y="2848426"/>
              <a:ext cx="424013" cy="582792"/>
            </a:xfrm>
            <a:prstGeom prst="curvedConnector2">
              <a:avLst/>
            </a:prstGeom>
            <a:ln w="38100">
              <a:solidFill>
                <a:schemeClr val="accent6"/>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D53F8D7F-D6E6-2C64-EDB8-5EB376EB1CD7}"/>
              </a:ext>
            </a:extLst>
          </p:cNvPr>
          <p:cNvGrpSpPr/>
          <p:nvPr/>
        </p:nvGrpSpPr>
        <p:grpSpPr>
          <a:xfrm>
            <a:off x="-405153" y="5220691"/>
            <a:ext cx="5371861" cy="1316536"/>
            <a:chOff x="-405153" y="5220691"/>
            <a:chExt cx="5371861" cy="1316536"/>
          </a:xfrm>
        </p:grpSpPr>
        <p:sp>
          <p:nvSpPr>
            <p:cNvPr id="123" name="TextBox 122">
              <a:extLst>
                <a:ext uri="{FF2B5EF4-FFF2-40B4-BE49-F238E27FC236}">
                  <a16:creationId xmlns:a16="http://schemas.microsoft.com/office/drawing/2014/main" id="{02391D70-0081-94FB-71EF-FC034DE41514}"/>
                </a:ext>
              </a:extLst>
            </p:cNvPr>
            <p:cNvSpPr txBox="1"/>
            <p:nvPr/>
          </p:nvSpPr>
          <p:spPr>
            <a:xfrm>
              <a:off x="-405153" y="5829341"/>
              <a:ext cx="5371861"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each stage represents </a:t>
              </a:r>
              <a:b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a parallel pattern </a:t>
              </a:r>
              <a:endParaRPr kumimoji="0" lang="en-US" sz="2000" b="1"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cxnSp>
          <p:nvCxnSpPr>
            <p:cNvPr id="128" name="Curved Connector 127">
              <a:extLst>
                <a:ext uri="{FF2B5EF4-FFF2-40B4-BE49-F238E27FC236}">
                  <a16:creationId xmlns:a16="http://schemas.microsoft.com/office/drawing/2014/main" id="{AE4E550E-89AC-1F92-E6AE-AD5B66A7BAC1}"/>
                </a:ext>
              </a:extLst>
            </p:cNvPr>
            <p:cNvCxnSpPr>
              <a:cxnSpLocks/>
              <a:stCxn id="22" idx="2"/>
              <a:endCxn id="123" idx="0"/>
            </p:cNvCxnSpPr>
            <p:nvPr/>
          </p:nvCxnSpPr>
          <p:spPr>
            <a:xfrm rot="5400000">
              <a:off x="2097233" y="5404237"/>
              <a:ext cx="608649" cy="241558"/>
            </a:xfrm>
            <a:prstGeom prst="curvedConnector3">
              <a:avLst>
                <a:gd name="adj1" fmla="val 50000"/>
              </a:avLst>
            </a:prstGeom>
            <a:ln w="38100">
              <a:solidFill>
                <a:schemeClr val="accent3"/>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E4D42A5C-7E22-0DF1-4E49-ED56E418A9B9}"/>
              </a:ext>
            </a:extLst>
          </p:cNvPr>
          <p:cNvGrpSpPr/>
          <p:nvPr/>
        </p:nvGrpSpPr>
        <p:grpSpPr>
          <a:xfrm>
            <a:off x="4752377" y="5093143"/>
            <a:ext cx="3179445" cy="1493286"/>
            <a:chOff x="4752377" y="5093143"/>
            <a:chExt cx="3179445" cy="1493286"/>
          </a:xfrm>
        </p:grpSpPr>
        <p:sp>
          <p:nvSpPr>
            <p:cNvPr id="124" name="TextBox 123">
              <a:extLst>
                <a:ext uri="{FF2B5EF4-FFF2-40B4-BE49-F238E27FC236}">
                  <a16:creationId xmlns:a16="http://schemas.microsoft.com/office/drawing/2014/main" id="{DE53939D-A93B-EA4C-FA8F-35A88E1F9CFA}"/>
                </a:ext>
              </a:extLst>
            </p:cNvPr>
            <p:cNvSpPr txBox="1"/>
            <p:nvPr/>
          </p:nvSpPr>
          <p:spPr>
            <a:xfrm>
              <a:off x="4752377" y="5878543"/>
              <a:ext cx="3179445" cy="707886"/>
            </a:xfrm>
            <a:prstGeom prst="rect">
              <a:avLst/>
            </a:prstGeom>
            <a:no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t>data flows sequentially </a:t>
              </a:r>
              <a:b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br>
              <a:r>
                <a:rPr kumimoji="0" lang="en-US" sz="2000" b="1" i="0" u="none" strike="noStrike" kern="1200" cap="none" spc="0" normalizeH="0" baseline="0" noProof="0" dirty="0">
                  <a:ln>
                    <a:noFill/>
                  </a:ln>
                  <a:solidFill>
                    <a:srgbClr val="F3BC61"/>
                  </a:solidFill>
                  <a:effectLst/>
                  <a:uLnTx/>
                  <a:uFillTx/>
                  <a:latin typeface="Avenir Next" panose="020B0503020202020204" pitchFamily="34" charset="0"/>
                  <a:ea typeface="+mn-ea"/>
                  <a:cs typeface="+mn-cs"/>
                </a:rPr>
                <a:t>across each stage </a:t>
              </a:r>
              <a:endParaRPr kumimoji="0" lang="en-US" sz="2000" b="1" i="0" u="none" strike="noStrike" kern="1200" cap="none" spc="0" normalizeH="0" baseline="0" noProof="0" dirty="0">
                <a:ln>
                  <a:noFill/>
                </a:ln>
                <a:solidFill>
                  <a:srgbClr val="F3BC61"/>
                </a:solidFill>
                <a:effectLst/>
                <a:uLnTx/>
                <a:uFillTx/>
                <a:latin typeface="Corbel" panose="020B0503020204020204"/>
                <a:ea typeface="+mn-ea"/>
                <a:cs typeface="+mn-cs"/>
              </a:endParaRPr>
            </a:p>
          </p:txBody>
        </p:sp>
        <p:cxnSp>
          <p:nvCxnSpPr>
            <p:cNvPr id="133" name="Curved Connector 132">
              <a:extLst>
                <a:ext uri="{FF2B5EF4-FFF2-40B4-BE49-F238E27FC236}">
                  <a16:creationId xmlns:a16="http://schemas.microsoft.com/office/drawing/2014/main" id="{DE4C65A3-B07D-1FE9-67B7-C1AB25C83E55}"/>
                </a:ext>
              </a:extLst>
            </p:cNvPr>
            <p:cNvCxnSpPr>
              <a:cxnSpLocks/>
              <a:stCxn id="34" idx="2"/>
            </p:cNvCxnSpPr>
            <p:nvPr/>
          </p:nvCxnSpPr>
          <p:spPr>
            <a:xfrm rot="16200000" flipH="1">
              <a:off x="5608752" y="5095365"/>
              <a:ext cx="732858" cy="728414"/>
            </a:xfrm>
            <a:prstGeom prst="curvedConnector3">
              <a:avLst>
                <a:gd name="adj1" fmla="val 50000"/>
              </a:avLst>
            </a:prstGeom>
            <a:ln w="381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C784E251-7D69-B177-7D6A-D7AB86A53D3F}"/>
              </a:ext>
            </a:extLst>
          </p:cNvPr>
          <p:cNvGrpSpPr/>
          <p:nvPr/>
        </p:nvGrpSpPr>
        <p:grpSpPr>
          <a:xfrm>
            <a:off x="1319962" y="4519856"/>
            <a:ext cx="6601644" cy="312547"/>
            <a:chOff x="1319962" y="4519856"/>
            <a:chExt cx="6601644" cy="312547"/>
          </a:xfrm>
        </p:grpSpPr>
        <p:sp>
          <p:nvSpPr>
            <p:cNvPr id="116" name="Right Arrow 115">
              <a:extLst>
                <a:ext uri="{FF2B5EF4-FFF2-40B4-BE49-F238E27FC236}">
                  <a16:creationId xmlns:a16="http://schemas.microsoft.com/office/drawing/2014/main" id="{823FEFEB-DFD0-0052-01DC-5A6719A42DD4}"/>
                </a:ext>
              </a:extLst>
            </p:cNvPr>
            <p:cNvSpPr/>
            <p:nvPr/>
          </p:nvSpPr>
          <p:spPr>
            <a:xfrm>
              <a:off x="1319962" y="4519856"/>
              <a:ext cx="557154" cy="304433"/>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7" name="Right Arrow 116">
              <a:extLst>
                <a:ext uri="{FF2B5EF4-FFF2-40B4-BE49-F238E27FC236}">
                  <a16:creationId xmlns:a16="http://schemas.microsoft.com/office/drawing/2014/main" id="{4E33FCD2-AF1A-A46B-12AF-282E1260D5AD}"/>
                </a:ext>
              </a:extLst>
            </p:cNvPr>
            <p:cNvSpPr/>
            <p:nvPr/>
          </p:nvSpPr>
          <p:spPr>
            <a:xfrm>
              <a:off x="7275014" y="4527970"/>
              <a:ext cx="646592" cy="304433"/>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5" name="Right Arrow 134">
              <a:extLst>
                <a:ext uri="{FF2B5EF4-FFF2-40B4-BE49-F238E27FC236}">
                  <a16:creationId xmlns:a16="http://schemas.microsoft.com/office/drawing/2014/main" id="{5A2D0438-F8A4-97FC-5FCD-40DAFB434FAC}"/>
                </a:ext>
              </a:extLst>
            </p:cNvPr>
            <p:cNvSpPr/>
            <p:nvPr/>
          </p:nvSpPr>
          <p:spPr>
            <a:xfrm>
              <a:off x="3148700" y="4521243"/>
              <a:ext cx="797420" cy="304433"/>
            </a:xfrm>
            <a:prstGeom prst="rightArrow">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36" name="Right Arrow 135">
              <a:extLst>
                <a:ext uri="{FF2B5EF4-FFF2-40B4-BE49-F238E27FC236}">
                  <a16:creationId xmlns:a16="http://schemas.microsoft.com/office/drawing/2014/main" id="{61526176-8AAC-C7C5-621D-E40592764F67}"/>
                </a:ext>
              </a:extLst>
            </p:cNvPr>
            <p:cNvSpPr/>
            <p:nvPr/>
          </p:nvSpPr>
          <p:spPr>
            <a:xfrm>
              <a:off x="5214662" y="4525948"/>
              <a:ext cx="797420" cy="304433"/>
            </a:xfrm>
            <a:prstGeom prs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grpSp>
        <p:nvGrpSpPr>
          <p:cNvPr id="164" name="Group 163">
            <a:extLst>
              <a:ext uri="{FF2B5EF4-FFF2-40B4-BE49-F238E27FC236}">
                <a16:creationId xmlns:a16="http://schemas.microsoft.com/office/drawing/2014/main" id="{BBA2D697-A8A5-AE7A-89A7-5D6CBD57FD00}"/>
              </a:ext>
            </a:extLst>
          </p:cNvPr>
          <p:cNvGrpSpPr/>
          <p:nvPr/>
        </p:nvGrpSpPr>
        <p:grpSpPr>
          <a:xfrm>
            <a:off x="1895972" y="3767445"/>
            <a:ext cx="5370912" cy="1453247"/>
            <a:chOff x="1895972" y="3767445"/>
            <a:chExt cx="5370912" cy="1453247"/>
          </a:xfrm>
        </p:grpSpPr>
        <p:grpSp>
          <p:nvGrpSpPr>
            <p:cNvPr id="162" name="Group 161">
              <a:extLst>
                <a:ext uri="{FF2B5EF4-FFF2-40B4-BE49-F238E27FC236}">
                  <a16:creationId xmlns:a16="http://schemas.microsoft.com/office/drawing/2014/main" id="{FFB0831A-7129-8471-1793-77536CF885D1}"/>
                </a:ext>
              </a:extLst>
            </p:cNvPr>
            <p:cNvGrpSpPr/>
            <p:nvPr/>
          </p:nvGrpSpPr>
          <p:grpSpPr>
            <a:xfrm>
              <a:off x="1895972" y="3781773"/>
              <a:ext cx="1847073" cy="1438919"/>
              <a:chOff x="1895972" y="3781773"/>
              <a:chExt cx="1847073" cy="1438919"/>
            </a:xfrm>
          </p:grpSpPr>
          <p:grpSp>
            <p:nvGrpSpPr>
              <p:cNvPr id="137" name="Group 136">
                <a:extLst>
                  <a:ext uri="{FF2B5EF4-FFF2-40B4-BE49-F238E27FC236}">
                    <a16:creationId xmlns:a16="http://schemas.microsoft.com/office/drawing/2014/main" id="{DA14CEDB-92ED-BF0E-D611-8CF35FD97690}"/>
                  </a:ext>
                </a:extLst>
              </p:cNvPr>
              <p:cNvGrpSpPr/>
              <p:nvPr/>
            </p:nvGrpSpPr>
            <p:grpSpPr>
              <a:xfrm>
                <a:off x="1895972" y="3781773"/>
                <a:ext cx="1252728" cy="1438919"/>
                <a:chOff x="1895972" y="3761301"/>
                <a:chExt cx="1252728" cy="1438919"/>
              </a:xfrm>
            </p:grpSpPr>
            <p:sp>
              <p:nvSpPr>
                <p:cNvPr id="22" name="Rounded Rectangle 21">
                  <a:extLst>
                    <a:ext uri="{FF2B5EF4-FFF2-40B4-BE49-F238E27FC236}">
                      <a16:creationId xmlns:a16="http://schemas.microsoft.com/office/drawing/2014/main" id="{0FC660EA-1A97-A805-7D93-4DF95E53B628}"/>
                    </a:ext>
                  </a:extLst>
                </p:cNvPr>
                <p:cNvSpPr/>
                <p:nvPr/>
              </p:nvSpPr>
              <p:spPr>
                <a:xfrm>
                  <a:off x="1895972" y="4109831"/>
                  <a:ext cx="1252728" cy="1090389"/>
                </a:xfrm>
                <a:prstGeom prst="roundRect">
                  <a:avLst>
                    <a:gd name="adj" fmla="val 9776"/>
                  </a:avLst>
                </a:prstGeom>
                <a:solidFill>
                  <a:schemeClr val="accent3">
                    <a:lumMod val="20000"/>
                    <a:lumOff val="80000"/>
                  </a:schemeClr>
                </a:solidFill>
                <a:ln w="1587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4" name="TextBox 43">
                  <a:extLst>
                    <a:ext uri="{FF2B5EF4-FFF2-40B4-BE49-F238E27FC236}">
                      <a16:creationId xmlns:a16="http://schemas.microsoft.com/office/drawing/2014/main" id="{D1E620A2-4B22-E3BA-E2E8-0180DC55E716}"/>
                    </a:ext>
                  </a:extLst>
                </p:cNvPr>
                <p:cNvSpPr txBox="1"/>
                <p:nvPr/>
              </p:nvSpPr>
              <p:spPr>
                <a:xfrm>
                  <a:off x="1895972" y="376130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38A881"/>
                      </a:solidFill>
                      <a:effectLst/>
                      <a:uLnTx/>
                      <a:uFillTx/>
                      <a:latin typeface="Avenir Next" panose="020B0503020202020204" pitchFamily="34" charset="0"/>
                      <a:ea typeface="+mn-ea"/>
                      <a:cs typeface="+mn-cs"/>
                    </a:rPr>
                    <a:t>stage 1</a:t>
                  </a:r>
                  <a:endParaRPr kumimoji="0" lang="en-US" sz="1800" b="0" i="1"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nvGrpSpPr>
                <p:cNvPr id="52" name="Group 51">
                  <a:extLst>
                    <a:ext uri="{FF2B5EF4-FFF2-40B4-BE49-F238E27FC236}">
                      <a16:creationId xmlns:a16="http://schemas.microsoft.com/office/drawing/2014/main" id="{2716CED2-6F6B-526E-04CF-BF5061C7293F}"/>
                    </a:ext>
                  </a:extLst>
                </p:cNvPr>
                <p:cNvGrpSpPr/>
                <p:nvPr/>
              </p:nvGrpSpPr>
              <p:grpSpPr>
                <a:xfrm rot="16200000">
                  <a:off x="2320339" y="3884391"/>
                  <a:ext cx="403994" cy="1054688"/>
                  <a:chOff x="460795" y="4779134"/>
                  <a:chExt cx="228862" cy="597479"/>
                </a:xfrm>
              </p:grpSpPr>
              <p:sp>
                <p:nvSpPr>
                  <p:cNvPr id="49" name="Oval 48">
                    <a:extLst>
                      <a:ext uri="{FF2B5EF4-FFF2-40B4-BE49-F238E27FC236}">
                        <a16:creationId xmlns:a16="http://schemas.microsoft.com/office/drawing/2014/main" id="{4166D08B-C880-7FB6-8E74-57898FAE803A}"/>
                      </a:ext>
                    </a:extLst>
                  </p:cNvPr>
                  <p:cNvSpPr/>
                  <p:nvPr/>
                </p:nvSpPr>
                <p:spPr>
                  <a:xfrm>
                    <a:off x="460795" y="4966394"/>
                    <a:ext cx="228862" cy="228863"/>
                  </a:xfrm>
                  <a:prstGeom prst="ellipse">
                    <a:avLst/>
                  </a:prstGeom>
                  <a:solidFill>
                    <a:schemeClr val="accent3">
                      <a:lumMod val="60000"/>
                      <a:lumOff val="4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50" name="Straight Arrow Connector 49">
                    <a:extLst>
                      <a:ext uri="{FF2B5EF4-FFF2-40B4-BE49-F238E27FC236}">
                        <a16:creationId xmlns:a16="http://schemas.microsoft.com/office/drawing/2014/main" id="{93AC7C51-0565-5AC1-2C17-83B69456B9E0}"/>
                      </a:ext>
                    </a:extLst>
                  </p:cNvPr>
                  <p:cNvCxnSpPr>
                    <a:cxnSpLocks/>
                    <a:endCxn id="49"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3E270D7-1BC2-AE9D-58E7-CEC4F2C9B064}"/>
                      </a:ext>
                    </a:extLst>
                  </p:cNvPr>
                  <p:cNvCxnSpPr>
                    <a:cxnSpLocks/>
                    <a:stCxn id="49"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6BE3C670-B6AF-F4BB-9188-E767A83DD401}"/>
                    </a:ext>
                  </a:extLst>
                </p:cNvPr>
                <p:cNvGrpSpPr/>
                <p:nvPr/>
              </p:nvGrpSpPr>
              <p:grpSpPr>
                <a:xfrm rot="16200000">
                  <a:off x="2320339" y="4374519"/>
                  <a:ext cx="403994" cy="1054688"/>
                  <a:chOff x="460795" y="4779134"/>
                  <a:chExt cx="228862" cy="597479"/>
                </a:xfrm>
              </p:grpSpPr>
              <p:sp>
                <p:nvSpPr>
                  <p:cNvPr id="56" name="Oval 55">
                    <a:extLst>
                      <a:ext uri="{FF2B5EF4-FFF2-40B4-BE49-F238E27FC236}">
                        <a16:creationId xmlns:a16="http://schemas.microsoft.com/office/drawing/2014/main" id="{BA278CBA-3E11-64E7-343D-060A7D8F9B3B}"/>
                      </a:ext>
                    </a:extLst>
                  </p:cNvPr>
                  <p:cNvSpPr/>
                  <p:nvPr/>
                </p:nvSpPr>
                <p:spPr>
                  <a:xfrm>
                    <a:off x="460795" y="4966394"/>
                    <a:ext cx="228862" cy="228863"/>
                  </a:xfrm>
                  <a:prstGeom prst="ellipse">
                    <a:avLst/>
                  </a:prstGeom>
                  <a:solidFill>
                    <a:schemeClr val="accent3">
                      <a:lumMod val="60000"/>
                      <a:lumOff val="4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57" name="Straight Arrow Connector 56">
                    <a:extLst>
                      <a:ext uri="{FF2B5EF4-FFF2-40B4-BE49-F238E27FC236}">
                        <a16:creationId xmlns:a16="http://schemas.microsoft.com/office/drawing/2014/main" id="{7B2093DB-52A6-30E5-D42A-5443EE1A3FC0}"/>
                      </a:ext>
                    </a:extLst>
                  </p:cNvPr>
                  <p:cNvCxnSpPr>
                    <a:cxnSpLocks/>
                    <a:endCxn id="56"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1B2C65C-0035-0660-72EA-87DD86602085}"/>
                      </a:ext>
                    </a:extLst>
                  </p:cNvPr>
                  <p:cNvCxnSpPr>
                    <a:cxnSpLocks/>
                    <a:stCxn id="56"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17" name="Group 16">
                <a:extLst>
                  <a:ext uri="{FF2B5EF4-FFF2-40B4-BE49-F238E27FC236}">
                    <a16:creationId xmlns:a16="http://schemas.microsoft.com/office/drawing/2014/main" id="{735DD635-CD50-8314-B165-8766C22F083B}"/>
                  </a:ext>
                </a:extLst>
              </p:cNvPr>
              <p:cNvGrpSpPr/>
              <p:nvPr/>
            </p:nvGrpSpPr>
            <p:grpSpPr>
              <a:xfrm>
                <a:off x="3360719" y="4252989"/>
                <a:ext cx="382326" cy="849734"/>
                <a:chOff x="384063" y="4615200"/>
                <a:chExt cx="382326" cy="849734"/>
              </a:xfrm>
            </p:grpSpPr>
            <p:sp>
              <p:nvSpPr>
                <p:cNvPr id="18" name="Rounded Rectangle 17">
                  <a:extLst>
                    <a:ext uri="{FF2B5EF4-FFF2-40B4-BE49-F238E27FC236}">
                      <a16:creationId xmlns:a16="http://schemas.microsoft.com/office/drawing/2014/main" id="{EDB8A7A8-F99A-C4D1-416A-120758FD3E92}"/>
                    </a:ext>
                  </a:extLst>
                </p:cNvPr>
                <p:cNvSpPr/>
                <p:nvPr/>
              </p:nvSpPr>
              <p:spPr>
                <a:xfrm>
                  <a:off x="384063" y="4615200"/>
                  <a:ext cx="382326" cy="163934"/>
                </a:xfrm>
                <a:prstGeom prst="roundRect">
                  <a:avLst/>
                </a:prstGeom>
                <a:solidFill>
                  <a:srgbClr val="FBFF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19" name="Rounded Rectangle 18">
                  <a:extLst>
                    <a:ext uri="{FF2B5EF4-FFF2-40B4-BE49-F238E27FC236}">
                      <a16:creationId xmlns:a16="http://schemas.microsoft.com/office/drawing/2014/main" id="{BF4FF18A-E705-C55C-D079-3A3BD4E6E0EF}"/>
                    </a:ext>
                  </a:extLst>
                </p:cNvPr>
                <p:cNvSpPr/>
                <p:nvPr/>
              </p:nvSpPr>
              <p:spPr>
                <a:xfrm>
                  <a:off x="384063" y="4843800"/>
                  <a:ext cx="382326" cy="163934"/>
                </a:xfrm>
                <a:prstGeom prst="roundRect">
                  <a:avLst/>
                </a:prstGeom>
                <a:solidFill>
                  <a:schemeClr val="accent3">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20" name="Rounded Rectangle 19">
                  <a:extLst>
                    <a:ext uri="{FF2B5EF4-FFF2-40B4-BE49-F238E27FC236}">
                      <a16:creationId xmlns:a16="http://schemas.microsoft.com/office/drawing/2014/main" id="{E6A5224D-E704-2F3B-4C23-62105EF666BC}"/>
                    </a:ext>
                  </a:extLst>
                </p:cNvPr>
                <p:cNvSpPr/>
                <p:nvPr/>
              </p:nvSpPr>
              <p:spPr>
                <a:xfrm>
                  <a:off x="384063" y="5072400"/>
                  <a:ext cx="382326" cy="163934"/>
                </a:xfrm>
                <a:prstGeom prst="roundRect">
                  <a:avLst/>
                </a:prstGeom>
                <a:solidFill>
                  <a:schemeClr val="accent3">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21" name="Rounded Rectangle 20">
                  <a:extLst>
                    <a:ext uri="{FF2B5EF4-FFF2-40B4-BE49-F238E27FC236}">
                      <a16:creationId xmlns:a16="http://schemas.microsoft.com/office/drawing/2014/main" id="{32C6D4F4-D794-8FD7-592B-38606180C1A0}"/>
                    </a:ext>
                  </a:extLst>
                </p:cNvPr>
                <p:cNvSpPr/>
                <p:nvPr/>
              </p:nvSpPr>
              <p:spPr>
                <a:xfrm>
                  <a:off x="384063" y="5301000"/>
                  <a:ext cx="382326" cy="163934"/>
                </a:xfrm>
                <a:prstGeom prst="roundRect">
                  <a:avLst/>
                </a:prstGeom>
                <a:solidFill>
                  <a:schemeClr val="accent3">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nvGrpSpPr>
            <p:cNvPr id="163" name="Group 162">
              <a:extLst>
                <a:ext uri="{FF2B5EF4-FFF2-40B4-BE49-F238E27FC236}">
                  <a16:creationId xmlns:a16="http://schemas.microsoft.com/office/drawing/2014/main" id="{694F2914-5B08-8881-F18E-5641A6D43488}"/>
                </a:ext>
              </a:extLst>
            </p:cNvPr>
            <p:cNvGrpSpPr/>
            <p:nvPr/>
          </p:nvGrpSpPr>
          <p:grpSpPr>
            <a:xfrm>
              <a:off x="3955064" y="3768125"/>
              <a:ext cx="1847073" cy="1445470"/>
              <a:chOff x="3955064" y="3768125"/>
              <a:chExt cx="1847073" cy="1445470"/>
            </a:xfrm>
          </p:grpSpPr>
          <p:grpSp>
            <p:nvGrpSpPr>
              <p:cNvPr id="139" name="Group 138">
                <a:extLst>
                  <a:ext uri="{FF2B5EF4-FFF2-40B4-BE49-F238E27FC236}">
                    <a16:creationId xmlns:a16="http://schemas.microsoft.com/office/drawing/2014/main" id="{256EB1D9-7B7E-3216-1082-43F17552E96B}"/>
                  </a:ext>
                </a:extLst>
              </p:cNvPr>
              <p:cNvGrpSpPr/>
              <p:nvPr/>
            </p:nvGrpSpPr>
            <p:grpSpPr>
              <a:xfrm>
                <a:off x="3955064" y="3768125"/>
                <a:ext cx="1252728" cy="1445470"/>
                <a:chOff x="3955064" y="3761301"/>
                <a:chExt cx="1252728" cy="1445470"/>
              </a:xfrm>
            </p:grpSpPr>
            <p:grpSp>
              <p:nvGrpSpPr>
                <p:cNvPr id="138" name="Group 137">
                  <a:extLst>
                    <a:ext uri="{FF2B5EF4-FFF2-40B4-BE49-F238E27FC236}">
                      <a16:creationId xmlns:a16="http://schemas.microsoft.com/office/drawing/2014/main" id="{759052BD-2F85-61E2-6F94-99B940028A40}"/>
                    </a:ext>
                  </a:extLst>
                </p:cNvPr>
                <p:cNvGrpSpPr/>
                <p:nvPr/>
              </p:nvGrpSpPr>
              <p:grpSpPr>
                <a:xfrm>
                  <a:off x="3955064" y="3761301"/>
                  <a:ext cx="1252728" cy="1445470"/>
                  <a:chOff x="3955064" y="3761301"/>
                  <a:chExt cx="1252728" cy="1445470"/>
                </a:xfrm>
              </p:grpSpPr>
              <p:sp>
                <p:nvSpPr>
                  <p:cNvPr id="23" name="Rounded Rectangle 22">
                    <a:extLst>
                      <a:ext uri="{FF2B5EF4-FFF2-40B4-BE49-F238E27FC236}">
                        <a16:creationId xmlns:a16="http://schemas.microsoft.com/office/drawing/2014/main" id="{D04D253C-5999-A254-6105-5640811DF741}"/>
                      </a:ext>
                    </a:extLst>
                  </p:cNvPr>
                  <p:cNvSpPr/>
                  <p:nvPr/>
                </p:nvSpPr>
                <p:spPr>
                  <a:xfrm>
                    <a:off x="3955064" y="4116382"/>
                    <a:ext cx="1252728" cy="1090389"/>
                  </a:xfrm>
                  <a:prstGeom prst="roundRect">
                    <a:avLst>
                      <a:gd name="adj" fmla="val 9776"/>
                    </a:avLst>
                  </a:prstGeom>
                  <a:solidFill>
                    <a:schemeClr val="accent2">
                      <a:lumMod val="20000"/>
                      <a:lumOff val="80000"/>
                    </a:schemeClr>
                  </a:solidFill>
                  <a:ln w="15875">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5" name="TextBox 44">
                    <a:extLst>
                      <a:ext uri="{FF2B5EF4-FFF2-40B4-BE49-F238E27FC236}">
                        <a16:creationId xmlns:a16="http://schemas.microsoft.com/office/drawing/2014/main" id="{5C28EC8C-7D4A-3804-4387-F0E4E0E875B2}"/>
                      </a:ext>
                    </a:extLst>
                  </p:cNvPr>
                  <p:cNvSpPr txBox="1"/>
                  <p:nvPr/>
                </p:nvSpPr>
                <p:spPr>
                  <a:xfrm>
                    <a:off x="3955064" y="376130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3BC61">
                            <a:lumMod val="75000"/>
                          </a:srgbClr>
                        </a:solidFill>
                        <a:effectLst/>
                        <a:uLnTx/>
                        <a:uFillTx/>
                        <a:latin typeface="Avenir Next" panose="020B0503020202020204" pitchFamily="34" charset="0"/>
                        <a:ea typeface="+mn-ea"/>
                        <a:cs typeface="+mn-cs"/>
                      </a:rPr>
                      <a:t>stage 2</a:t>
                    </a:r>
                    <a:endParaRPr kumimoji="0" lang="en-US" sz="1800" b="0" i="1" u="none" strike="noStrike" kern="1200" cap="none" spc="0" normalizeH="0" baseline="0" noProof="0" dirty="0">
                      <a:ln>
                        <a:noFill/>
                      </a:ln>
                      <a:solidFill>
                        <a:srgbClr val="F3BC61">
                          <a:lumMod val="75000"/>
                        </a:srgbClr>
                      </a:solidFill>
                      <a:effectLst/>
                      <a:uLnTx/>
                      <a:uFillTx/>
                      <a:latin typeface="Corbel" panose="020B0503020204020204"/>
                      <a:ea typeface="+mn-ea"/>
                      <a:cs typeface="+mn-cs"/>
                    </a:endParaRPr>
                  </a:p>
                </p:txBody>
              </p:sp>
              <p:grpSp>
                <p:nvGrpSpPr>
                  <p:cNvPr id="59" name="Group 58">
                    <a:extLst>
                      <a:ext uri="{FF2B5EF4-FFF2-40B4-BE49-F238E27FC236}">
                        <a16:creationId xmlns:a16="http://schemas.microsoft.com/office/drawing/2014/main" id="{A8895765-64AD-EA85-319E-04F40DA0D03B}"/>
                      </a:ext>
                    </a:extLst>
                  </p:cNvPr>
                  <p:cNvGrpSpPr/>
                  <p:nvPr/>
                </p:nvGrpSpPr>
                <p:grpSpPr>
                  <a:xfrm rot="16200000">
                    <a:off x="4397435" y="3884391"/>
                    <a:ext cx="403994" cy="1054688"/>
                    <a:chOff x="460795" y="4779134"/>
                    <a:chExt cx="228862" cy="597479"/>
                  </a:xfrm>
                </p:grpSpPr>
                <p:sp>
                  <p:nvSpPr>
                    <p:cNvPr id="60" name="Oval 59">
                      <a:extLst>
                        <a:ext uri="{FF2B5EF4-FFF2-40B4-BE49-F238E27FC236}">
                          <a16:creationId xmlns:a16="http://schemas.microsoft.com/office/drawing/2014/main" id="{2227F321-A0C9-018D-73C5-98FF3C9A600E}"/>
                        </a:ext>
                      </a:extLst>
                    </p:cNvPr>
                    <p:cNvSpPr/>
                    <p:nvPr/>
                  </p:nvSpPr>
                  <p:spPr>
                    <a:xfrm>
                      <a:off x="460795" y="4966394"/>
                      <a:ext cx="228862" cy="228863"/>
                    </a:xfrm>
                    <a:prstGeom prst="ellipse">
                      <a:avLst/>
                    </a:prstGeom>
                    <a:solidFill>
                      <a:schemeClr val="accent2">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61" name="Straight Arrow Connector 60">
                      <a:extLst>
                        <a:ext uri="{FF2B5EF4-FFF2-40B4-BE49-F238E27FC236}">
                          <a16:creationId xmlns:a16="http://schemas.microsoft.com/office/drawing/2014/main" id="{8DEF7661-4D8B-B105-4013-B14B08CF64DB}"/>
                        </a:ext>
                      </a:extLst>
                    </p:cNvPr>
                    <p:cNvCxnSpPr>
                      <a:cxnSpLocks/>
                      <a:endCxn id="60"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3E34C4A-5F45-E20C-2B9B-DAA7339798DB}"/>
                        </a:ext>
                      </a:extLst>
                    </p:cNvPr>
                    <p:cNvCxnSpPr>
                      <a:cxnSpLocks/>
                      <a:stCxn id="60"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7472D6D6-465D-946D-E678-34FD5B36B1A9}"/>
                      </a:ext>
                    </a:extLst>
                  </p:cNvPr>
                  <p:cNvGrpSpPr/>
                  <p:nvPr/>
                </p:nvGrpSpPr>
                <p:grpSpPr>
                  <a:xfrm rot="16200000">
                    <a:off x="4397435" y="4374519"/>
                    <a:ext cx="403994" cy="1054688"/>
                    <a:chOff x="460795" y="4779134"/>
                    <a:chExt cx="228862" cy="597479"/>
                  </a:xfrm>
                </p:grpSpPr>
                <p:sp>
                  <p:nvSpPr>
                    <p:cNvPr id="64" name="Oval 63">
                      <a:extLst>
                        <a:ext uri="{FF2B5EF4-FFF2-40B4-BE49-F238E27FC236}">
                          <a16:creationId xmlns:a16="http://schemas.microsoft.com/office/drawing/2014/main" id="{D31CDEA9-77C5-79C9-2C4F-A04EC02DAA63}"/>
                        </a:ext>
                      </a:extLst>
                    </p:cNvPr>
                    <p:cNvSpPr/>
                    <p:nvPr/>
                  </p:nvSpPr>
                  <p:spPr>
                    <a:xfrm>
                      <a:off x="460795" y="4966394"/>
                      <a:ext cx="228862" cy="228863"/>
                    </a:xfrm>
                    <a:prstGeom prst="ellipse">
                      <a:avLst/>
                    </a:prstGeom>
                    <a:solidFill>
                      <a:schemeClr val="accent2">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65" name="Straight Arrow Connector 64">
                      <a:extLst>
                        <a:ext uri="{FF2B5EF4-FFF2-40B4-BE49-F238E27FC236}">
                          <a16:creationId xmlns:a16="http://schemas.microsoft.com/office/drawing/2014/main" id="{936F86B2-D0BC-6ADE-1DC8-89DB9E95DEAB}"/>
                        </a:ext>
                      </a:extLst>
                    </p:cNvPr>
                    <p:cNvCxnSpPr>
                      <a:cxnSpLocks/>
                      <a:endCxn id="64"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585EAEC-DB1C-2E19-53D7-E1BB3F1800A2}"/>
                        </a:ext>
                      </a:extLst>
                    </p:cNvPr>
                    <p:cNvCxnSpPr>
                      <a:cxnSpLocks/>
                      <a:stCxn id="64"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cxnSp>
              <p:nvCxnSpPr>
                <p:cNvPr id="67" name="Straight Arrow Connector 66">
                  <a:extLst>
                    <a:ext uri="{FF2B5EF4-FFF2-40B4-BE49-F238E27FC236}">
                      <a16:creationId xmlns:a16="http://schemas.microsoft.com/office/drawing/2014/main" id="{61773566-0A2E-C5C6-51AB-3251E5E5D80B}"/>
                    </a:ext>
                  </a:extLst>
                </p:cNvPr>
                <p:cNvCxnSpPr>
                  <a:cxnSpLocks/>
                  <a:endCxn id="64" idx="0"/>
                </p:cNvCxnSpPr>
                <p:nvPr/>
              </p:nvCxnSpPr>
              <p:spPr>
                <a:xfrm>
                  <a:off x="4082509" y="4411734"/>
                  <a:ext cx="320136" cy="49012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295A20D-0140-061A-E7C5-8C6923BFC6EE}"/>
                  </a:ext>
                </a:extLst>
              </p:cNvPr>
              <p:cNvGrpSpPr/>
              <p:nvPr/>
            </p:nvGrpSpPr>
            <p:grpSpPr>
              <a:xfrm>
                <a:off x="5419811" y="4243409"/>
                <a:ext cx="382326" cy="849734"/>
                <a:chOff x="384063" y="4615200"/>
                <a:chExt cx="382326" cy="849734"/>
              </a:xfrm>
            </p:grpSpPr>
            <p:sp>
              <p:nvSpPr>
                <p:cNvPr id="31" name="Rounded Rectangle 30">
                  <a:extLst>
                    <a:ext uri="{FF2B5EF4-FFF2-40B4-BE49-F238E27FC236}">
                      <a16:creationId xmlns:a16="http://schemas.microsoft.com/office/drawing/2014/main" id="{DF6830E7-BA27-34C4-EB48-A0283F9A8336}"/>
                    </a:ext>
                  </a:extLst>
                </p:cNvPr>
                <p:cNvSpPr/>
                <p:nvPr/>
              </p:nvSpPr>
              <p:spPr>
                <a:xfrm>
                  <a:off x="384063" y="4615200"/>
                  <a:ext cx="382326" cy="163934"/>
                </a:xfrm>
                <a:prstGeom prst="roundRect">
                  <a:avLst/>
                </a:prstGeom>
                <a:solidFill>
                  <a:srgbClr val="FFFDF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rPr>
                    <a:t>x</a:t>
                  </a:r>
                </a:p>
              </p:txBody>
            </p:sp>
            <p:sp>
              <p:nvSpPr>
                <p:cNvPr id="32" name="Rounded Rectangle 31">
                  <a:extLst>
                    <a:ext uri="{FF2B5EF4-FFF2-40B4-BE49-F238E27FC236}">
                      <a16:creationId xmlns:a16="http://schemas.microsoft.com/office/drawing/2014/main" id="{02B52CC7-2ED2-38FF-3E07-426453689B93}"/>
                    </a:ext>
                  </a:extLst>
                </p:cNvPr>
                <p:cNvSpPr/>
                <p:nvPr/>
              </p:nvSpPr>
              <p:spPr>
                <a:xfrm>
                  <a:off x="384063" y="4843800"/>
                  <a:ext cx="382326" cy="163934"/>
                </a:xfrm>
                <a:prstGeom prst="round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sp>
              <p:nvSpPr>
                <p:cNvPr id="33" name="Rounded Rectangle 32">
                  <a:extLst>
                    <a:ext uri="{FF2B5EF4-FFF2-40B4-BE49-F238E27FC236}">
                      <a16:creationId xmlns:a16="http://schemas.microsoft.com/office/drawing/2014/main" id="{1D7C76A0-913D-EF27-4A99-03915CCD6D4A}"/>
                    </a:ext>
                  </a:extLst>
                </p:cNvPr>
                <p:cNvSpPr/>
                <p:nvPr/>
              </p:nvSpPr>
              <p:spPr>
                <a:xfrm>
                  <a:off x="384063" y="5072400"/>
                  <a:ext cx="382326" cy="163934"/>
                </a:xfrm>
                <a:prstGeom prst="roundRect">
                  <a:avLst/>
                </a:prstGeom>
                <a:solidFill>
                  <a:schemeClr val="accent2">
                    <a:lumMod val="40000"/>
                    <a:lumOff val="6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venir Next" panose="020B0503020202020204" pitchFamily="34" charset="0"/>
                    <a:ea typeface="+mn-ea"/>
                    <a:cs typeface="+mn-cs"/>
                  </a:endParaRPr>
                </a:p>
              </p:txBody>
            </p:sp>
            <p:sp>
              <p:nvSpPr>
                <p:cNvPr id="34" name="Rounded Rectangle 33">
                  <a:extLst>
                    <a:ext uri="{FF2B5EF4-FFF2-40B4-BE49-F238E27FC236}">
                      <a16:creationId xmlns:a16="http://schemas.microsoft.com/office/drawing/2014/main" id="{63E06D68-156D-382D-DD84-93D49DB59F3B}"/>
                    </a:ext>
                  </a:extLst>
                </p:cNvPr>
                <p:cNvSpPr/>
                <p:nvPr/>
              </p:nvSpPr>
              <p:spPr>
                <a:xfrm>
                  <a:off x="384063" y="5301000"/>
                  <a:ext cx="382326" cy="163934"/>
                </a:xfrm>
                <a:prstGeom prst="roundRect">
                  <a:avLst/>
                </a:prstGeom>
                <a:solidFill>
                  <a:schemeClr val="accent2">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panose="020B0503020202020204" pitchFamily="34" charset="0"/>
                    <a:ea typeface="+mn-ea"/>
                    <a:cs typeface="+mn-cs"/>
                  </a:endParaRPr>
                </a:p>
              </p:txBody>
            </p:sp>
          </p:grpSp>
        </p:grpSp>
        <p:grpSp>
          <p:nvGrpSpPr>
            <p:cNvPr id="141" name="Group 140">
              <a:extLst>
                <a:ext uri="{FF2B5EF4-FFF2-40B4-BE49-F238E27FC236}">
                  <a16:creationId xmlns:a16="http://schemas.microsoft.com/office/drawing/2014/main" id="{188D69CA-7821-6887-04BA-14920372DC04}"/>
                </a:ext>
              </a:extLst>
            </p:cNvPr>
            <p:cNvGrpSpPr/>
            <p:nvPr/>
          </p:nvGrpSpPr>
          <p:grpSpPr>
            <a:xfrm>
              <a:off x="6014155" y="3767445"/>
              <a:ext cx="1252729" cy="1446150"/>
              <a:chOff x="6014155" y="3760621"/>
              <a:chExt cx="1252729" cy="1446150"/>
            </a:xfrm>
          </p:grpSpPr>
          <p:sp>
            <p:nvSpPr>
              <p:cNvPr id="35" name="Rounded Rectangle 34">
                <a:extLst>
                  <a:ext uri="{FF2B5EF4-FFF2-40B4-BE49-F238E27FC236}">
                    <a16:creationId xmlns:a16="http://schemas.microsoft.com/office/drawing/2014/main" id="{A7B19CE5-EC55-E11F-A278-FD47E2EF9E4B}"/>
                  </a:ext>
                </a:extLst>
              </p:cNvPr>
              <p:cNvSpPr/>
              <p:nvPr/>
            </p:nvSpPr>
            <p:spPr>
              <a:xfrm>
                <a:off x="6014156" y="4116382"/>
                <a:ext cx="1252728" cy="1090389"/>
              </a:xfrm>
              <a:prstGeom prst="roundRect">
                <a:avLst>
                  <a:gd name="adj" fmla="val 9776"/>
                </a:avLst>
              </a:prstGeom>
              <a:solidFill>
                <a:schemeClr val="accent4">
                  <a:lumMod val="20000"/>
                  <a:lumOff val="80000"/>
                </a:schemeClr>
              </a:solidFill>
              <a:ln w="15875">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40" name="Group 139">
                <a:extLst>
                  <a:ext uri="{FF2B5EF4-FFF2-40B4-BE49-F238E27FC236}">
                    <a16:creationId xmlns:a16="http://schemas.microsoft.com/office/drawing/2014/main" id="{9AEF1449-6FBE-310C-599C-0833E3C89F93}"/>
                  </a:ext>
                </a:extLst>
              </p:cNvPr>
              <p:cNvGrpSpPr/>
              <p:nvPr/>
            </p:nvGrpSpPr>
            <p:grpSpPr>
              <a:xfrm>
                <a:off x="6014155" y="3760621"/>
                <a:ext cx="1252728" cy="1368308"/>
                <a:chOff x="6014155" y="3760621"/>
                <a:chExt cx="1252728" cy="1368308"/>
              </a:xfrm>
            </p:grpSpPr>
            <p:sp>
              <p:nvSpPr>
                <p:cNvPr id="46" name="TextBox 45">
                  <a:extLst>
                    <a:ext uri="{FF2B5EF4-FFF2-40B4-BE49-F238E27FC236}">
                      <a16:creationId xmlns:a16="http://schemas.microsoft.com/office/drawing/2014/main" id="{8FADFB53-5B7F-2468-702F-C36630A684E6}"/>
                    </a:ext>
                  </a:extLst>
                </p:cNvPr>
                <p:cNvSpPr txBox="1"/>
                <p:nvPr/>
              </p:nvSpPr>
              <p:spPr>
                <a:xfrm>
                  <a:off x="6014155" y="3760621"/>
                  <a:ext cx="1252728"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CA2DB"/>
                      </a:solidFill>
                      <a:effectLst/>
                      <a:uLnTx/>
                      <a:uFillTx/>
                      <a:latin typeface="Avenir Next" panose="020B0503020202020204" pitchFamily="34" charset="0"/>
                      <a:ea typeface="+mn-ea"/>
                      <a:cs typeface="+mn-cs"/>
                    </a:rPr>
                    <a:t>stage N</a:t>
                  </a:r>
                  <a:endParaRPr kumimoji="0" lang="en-US" sz="1800" b="0" i="1" u="none" strike="noStrike" kern="1200" cap="none" spc="0" normalizeH="0" baseline="0" noProof="0" dirty="0">
                    <a:ln>
                      <a:noFill/>
                    </a:ln>
                    <a:solidFill>
                      <a:srgbClr val="5CA2DB"/>
                    </a:solidFill>
                    <a:effectLst/>
                    <a:uLnTx/>
                    <a:uFillTx/>
                    <a:latin typeface="Corbel" panose="020B0503020204020204"/>
                    <a:ea typeface="+mn-ea"/>
                    <a:cs typeface="+mn-cs"/>
                  </a:endParaRPr>
                </a:p>
              </p:txBody>
            </p:sp>
            <p:grpSp>
              <p:nvGrpSpPr>
                <p:cNvPr id="70" name="Group 69">
                  <a:extLst>
                    <a:ext uri="{FF2B5EF4-FFF2-40B4-BE49-F238E27FC236}">
                      <a16:creationId xmlns:a16="http://schemas.microsoft.com/office/drawing/2014/main" id="{B4876AB0-ABD1-7A51-4C32-A95AE2B6329B}"/>
                    </a:ext>
                  </a:extLst>
                </p:cNvPr>
                <p:cNvGrpSpPr/>
                <p:nvPr/>
              </p:nvGrpSpPr>
              <p:grpSpPr>
                <a:xfrm rot="16200000">
                  <a:off x="6461813" y="4111457"/>
                  <a:ext cx="403994" cy="1054688"/>
                  <a:chOff x="460795" y="4779134"/>
                  <a:chExt cx="228862" cy="597479"/>
                </a:xfrm>
              </p:grpSpPr>
              <p:sp>
                <p:nvSpPr>
                  <p:cNvPr id="71" name="Oval 70">
                    <a:extLst>
                      <a:ext uri="{FF2B5EF4-FFF2-40B4-BE49-F238E27FC236}">
                        <a16:creationId xmlns:a16="http://schemas.microsoft.com/office/drawing/2014/main" id="{0C8D518F-4BC4-0544-E5F2-28E733EDB2DC}"/>
                      </a:ext>
                    </a:extLst>
                  </p:cNvPr>
                  <p:cNvSpPr/>
                  <p:nvPr/>
                </p:nvSpPr>
                <p:spPr>
                  <a:xfrm>
                    <a:off x="460795" y="4966394"/>
                    <a:ext cx="228862" cy="228863"/>
                  </a:xfrm>
                  <a:prstGeom prst="ellipse">
                    <a:avLst/>
                  </a:prstGeom>
                  <a:solidFill>
                    <a:schemeClr val="accent4">
                      <a:lumMod val="40000"/>
                      <a:lumOff val="6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0" b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Avenir Next" panose="020B0503020202020204" pitchFamily="34" charset="0"/>
                        <a:ea typeface="+mn-ea"/>
                        <a:cs typeface="Arial" panose="020B0604020202020204" pitchFamily="34" charset="0"/>
                      </a:rPr>
                      <a:t>f</a:t>
                    </a:r>
                  </a:p>
                </p:txBody>
              </p:sp>
              <p:cxnSp>
                <p:nvCxnSpPr>
                  <p:cNvPr id="72" name="Straight Arrow Connector 71">
                    <a:extLst>
                      <a:ext uri="{FF2B5EF4-FFF2-40B4-BE49-F238E27FC236}">
                        <a16:creationId xmlns:a16="http://schemas.microsoft.com/office/drawing/2014/main" id="{BE967770-0ADD-6AF5-95E0-6110FECA5550}"/>
                      </a:ext>
                    </a:extLst>
                  </p:cNvPr>
                  <p:cNvCxnSpPr>
                    <a:cxnSpLocks/>
                    <a:endCxn id="71" idx="0"/>
                  </p:cNvCxnSpPr>
                  <p:nvPr/>
                </p:nvCxnSpPr>
                <p:spPr>
                  <a:xfrm>
                    <a:off x="575226" y="4779134"/>
                    <a:ext cx="0" cy="187259"/>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FF93797-50CE-4B8B-A0A9-8BCEEB6BEFEB}"/>
                      </a:ext>
                    </a:extLst>
                  </p:cNvPr>
                  <p:cNvCxnSpPr>
                    <a:cxnSpLocks/>
                    <a:stCxn id="71" idx="4"/>
                  </p:cNvCxnSpPr>
                  <p:nvPr/>
                </p:nvCxnSpPr>
                <p:spPr>
                  <a:xfrm>
                    <a:off x="575226" y="5195256"/>
                    <a:ext cx="0" cy="181357"/>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76" name="Straight Arrow Connector 75">
                  <a:extLst>
                    <a:ext uri="{FF2B5EF4-FFF2-40B4-BE49-F238E27FC236}">
                      <a16:creationId xmlns:a16="http://schemas.microsoft.com/office/drawing/2014/main" id="{8AA94D04-F205-222E-4C4A-A3555BA25445}"/>
                    </a:ext>
                  </a:extLst>
                </p:cNvPr>
                <p:cNvCxnSpPr>
                  <a:cxnSpLocks/>
                  <a:endCxn id="71" idx="1"/>
                </p:cNvCxnSpPr>
                <p:nvPr/>
              </p:nvCxnSpPr>
              <p:spPr>
                <a:xfrm flipV="1">
                  <a:off x="6136467" y="4781634"/>
                  <a:ext cx="389720" cy="347295"/>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422D341-F4B0-122A-C128-C356A83FDBBB}"/>
                    </a:ext>
                  </a:extLst>
                </p:cNvPr>
                <p:cNvCxnSpPr>
                  <a:cxnSpLocks/>
                </p:cNvCxnSpPr>
                <p:nvPr/>
              </p:nvCxnSpPr>
              <p:spPr>
                <a:xfrm>
                  <a:off x="6187368" y="4257585"/>
                  <a:ext cx="362018" cy="239782"/>
                </a:xfrm>
                <a:prstGeom prst="straightConnector1">
                  <a:avLst/>
                </a:prstGeom>
                <a:ln w="2222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82564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par>
                                <p:cTn id="8" presetID="10"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500"/>
                                        <p:tgtEl>
                                          <p:spTgt spid="1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fade">
                                      <p:cBhvr>
                                        <p:cTn id="15" dur="500"/>
                                        <p:tgtEl>
                                          <p:spTgt spid="164"/>
                                        </p:tgtEl>
                                      </p:cBhvr>
                                    </p:animEffect>
                                  </p:childTnLst>
                                </p:cTn>
                              </p:par>
                              <p:par>
                                <p:cTn id="16" presetID="10" presetClass="entr" presetSubtype="0" fill="hold" nodeType="with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fade">
                                      <p:cBhvr>
                                        <p:cTn id="18" dur="500"/>
                                        <p:tgtEl>
                                          <p:spTgt spid="16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566529" y="2363121"/>
            <a:ext cx="8497083" cy="3062542"/>
          </a:xfrm>
        </p:spPr>
        <p:txBody>
          <a:bodyPr>
            <a:normAutofit/>
          </a:bodyPr>
          <a:lstStyle/>
          <a:p>
            <a:pPr marL="0" indent="0" algn="ctr">
              <a:buNone/>
            </a:pPr>
            <a:r>
              <a:rPr lang="en-US" sz="2400" b="1" u="sng" dirty="0">
                <a:solidFill>
                  <a:schemeClr val="accent4"/>
                </a:solidFill>
                <a:latin typeface="Avenir Next" panose="020B0503020202020204" pitchFamily="34" charset="0"/>
              </a:rPr>
              <a:t>Templating</a:t>
            </a:r>
            <a:r>
              <a:rPr lang="en-US" sz="2400" dirty="0">
                <a:solidFill>
                  <a:schemeClr val="accent4"/>
                </a:solidFill>
                <a:latin typeface="Avenir Next" panose="020B0503020202020204" pitchFamily="34" charset="0"/>
              </a:rPr>
              <a:t>: DaPPA creates a base UPMEM code based on a </a:t>
            </a:r>
            <a:r>
              <a:rPr lang="en-US" sz="2400" b="1" i="1" u="none" dirty="0">
                <a:solidFill>
                  <a:schemeClr val="accent4"/>
                </a:solidFill>
                <a:latin typeface="Avenir Next" panose="020B0503020202020204" pitchFamily="34" charset="0"/>
              </a:rPr>
              <a:t>basic skeleton</a:t>
            </a:r>
            <a:r>
              <a:rPr lang="en-US" sz="2400" i="1" dirty="0">
                <a:solidFill>
                  <a:schemeClr val="accent4"/>
                </a:solidFill>
                <a:latin typeface="Avenir Next" panose="020B0503020202020204" pitchFamily="34" charset="0"/>
              </a:rPr>
              <a:t> </a:t>
            </a:r>
            <a:r>
              <a:rPr lang="en-US" sz="2400" dirty="0">
                <a:solidFill>
                  <a:schemeClr val="accent4"/>
                </a:solidFill>
                <a:latin typeface="Avenir Next" panose="020B0503020202020204" pitchFamily="34" charset="0"/>
              </a:rPr>
              <a:t>of a UPMEM application</a:t>
            </a:r>
          </a:p>
          <a:p>
            <a:pPr lvl="1"/>
            <a:r>
              <a:rPr lang="en-US" sz="2000" dirty="0">
                <a:solidFill>
                  <a:schemeClr val="tx1">
                    <a:lumMod val="65000"/>
                    <a:lumOff val="35000"/>
                  </a:schemeClr>
                </a:solidFill>
              </a:rPr>
              <a:t>We use the </a:t>
            </a:r>
            <a:r>
              <a:rPr lang="en-US" sz="2000" b="1" dirty="0" err="1">
                <a:solidFill>
                  <a:schemeClr val="tx1">
                    <a:lumMod val="65000"/>
                    <a:lumOff val="35000"/>
                  </a:schemeClr>
                </a:solidFill>
              </a:rPr>
              <a:t>Inja</a:t>
            </a:r>
            <a:r>
              <a:rPr lang="en-US" sz="2000" b="1" dirty="0">
                <a:solidFill>
                  <a:schemeClr val="tx1">
                    <a:lumMod val="65000"/>
                    <a:lumOff val="35000"/>
                  </a:schemeClr>
                </a:solidFill>
              </a:rPr>
              <a:t> C++ templating engine</a:t>
            </a:r>
            <a:br>
              <a:rPr lang="en-US" sz="1200" b="1" dirty="0">
                <a:solidFill>
                  <a:schemeClr val="tx1">
                    <a:lumMod val="65000"/>
                    <a:lumOff val="35000"/>
                  </a:schemeClr>
                </a:solidFill>
              </a:rPr>
            </a:br>
            <a:br>
              <a:rPr lang="en-US" sz="1400" dirty="0">
                <a:solidFill>
                  <a:schemeClr val="tx1">
                    <a:lumMod val="65000"/>
                    <a:lumOff val="35000"/>
                  </a:schemeClr>
                </a:solidFill>
                <a:latin typeface="Avenir Next" panose="020B0503020202020204" pitchFamily="34" charset="0"/>
              </a:rPr>
            </a:br>
            <a:endParaRPr lang="en-US" sz="300" dirty="0">
              <a:solidFill>
                <a:schemeClr val="tx1">
                  <a:lumMod val="65000"/>
                  <a:lumOff val="35000"/>
                </a:schemeClr>
              </a:solidFill>
              <a:latin typeface="Avenir Next" panose="020B0503020202020204" pitchFamily="34" charset="0"/>
            </a:endParaRPr>
          </a:p>
          <a:p>
            <a:pPr marL="0" indent="0" algn="ctr">
              <a:buNone/>
            </a:pPr>
            <a:r>
              <a:rPr lang="en-US" sz="2400" b="1" u="sng" dirty="0">
                <a:solidFill>
                  <a:schemeClr val="accent3"/>
                </a:solidFill>
                <a:latin typeface="Avenir Next" panose="020B0503020202020204" pitchFamily="34" charset="0"/>
              </a:rPr>
              <a:t>Optimizations</a:t>
            </a:r>
            <a:r>
              <a:rPr lang="en-US" sz="2400" dirty="0">
                <a:solidFill>
                  <a:schemeClr val="accent3"/>
                </a:solidFill>
                <a:latin typeface="Avenir Next" panose="020B0503020202020204" pitchFamily="34" charset="0"/>
              </a:rPr>
              <a:t>: DaPPA uses a series of transformations to </a:t>
            </a:r>
          </a:p>
          <a:p>
            <a:pPr lvl="1"/>
            <a:r>
              <a:rPr lang="en-US" sz="2000" b="1" i="1" u="none" dirty="0">
                <a:solidFill>
                  <a:schemeClr val="tx1">
                    <a:lumMod val="65000"/>
                    <a:lumOff val="35000"/>
                  </a:schemeClr>
                </a:solidFill>
                <a:latin typeface="Avenir Next" panose="020B0503020202020204" pitchFamily="34" charset="0"/>
              </a:rPr>
              <a:t>extract</a:t>
            </a:r>
            <a:r>
              <a:rPr lang="en-US" sz="2000" dirty="0">
                <a:solidFill>
                  <a:schemeClr val="tx1">
                    <a:lumMod val="65000"/>
                    <a:lumOff val="35000"/>
                  </a:schemeClr>
                </a:solidFill>
                <a:latin typeface="Avenir Next" panose="020B0503020202020204" pitchFamily="34" charset="0"/>
              </a:rPr>
              <a:t> data required by the UPMEM code template </a:t>
            </a:r>
          </a:p>
          <a:p>
            <a:pPr lvl="1"/>
            <a:r>
              <a:rPr lang="en-US" sz="2000" dirty="0">
                <a:solidFill>
                  <a:schemeClr val="tx1">
                    <a:lumMod val="65000"/>
                    <a:lumOff val="35000"/>
                  </a:schemeClr>
                </a:solidFill>
                <a:latin typeface="Avenir Next" panose="020B0503020202020204" pitchFamily="34" charset="0"/>
              </a:rPr>
              <a:t>calculate the </a:t>
            </a:r>
            <a:r>
              <a:rPr lang="en-US" sz="2000" b="1" i="1" u="none" dirty="0">
                <a:solidFill>
                  <a:schemeClr val="tx1">
                    <a:lumMod val="65000"/>
                    <a:lumOff val="35000"/>
                  </a:schemeClr>
                </a:solidFill>
                <a:latin typeface="Avenir Next" panose="020B0503020202020204" pitchFamily="34" charset="0"/>
              </a:rPr>
              <a:t>memory offsets </a:t>
            </a:r>
            <a:r>
              <a:rPr lang="en-US" sz="2000" dirty="0">
                <a:solidFill>
                  <a:schemeClr val="tx1">
                    <a:lumMod val="65000"/>
                    <a:lumOff val="35000"/>
                  </a:schemeClr>
                </a:solidFill>
                <a:latin typeface="Avenir Next" panose="020B0503020202020204" pitchFamily="34" charset="0"/>
              </a:rPr>
              <a:t>for MRAMs and WRAMs </a:t>
            </a:r>
          </a:p>
          <a:p>
            <a:pPr lvl="1"/>
            <a:r>
              <a:rPr lang="en-US" sz="2000" b="1" i="1" u="none" dirty="0">
                <a:solidFill>
                  <a:schemeClr val="tx1">
                    <a:lumMod val="65000"/>
                    <a:lumOff val="35000"/>
                  </a:schemeClr>
                </a:solidFill>
                <a:latin typeface="Avenir Next" panose="020B0503020202020204" pitchFamily="34" charset="0"/>
              </a:rPr>
              <a:t>divide computation </a:t>
            </a:r>
            <a:r>
              <a:rPr lang="en-US" sz="2000" dirty="0">
                <a:solidFill>
                  <a:schemeClr val="tx1">
                    <a:lumMod val="65000"/>
                    <a:lumOff val="35000"/>
                  </a:schemeClr>
                </a:solidFill>
                <a:latin typeface="Avenir Next" panose="020B0503020202020204" pitchFamily="34" charset="0"/>
              </a:rPr>
              <a:t>between CPU and PIM cores </a:t>
            </a:r>
            <a:endParaRPr lang="en-US" sz="2000" dirty="0">
              <a:solidFill>
                <a:schemeClr val="tx1">
                  <a:lumMod val="65000"/>
                  <a:lumOff val="35000"/>
                </a:schemeClr>
              </a:solidFill>
            </a:endParaRP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Dynamic Template-Based Compilation</a:t>
            </a:r>
          </a:p>
        </p:txBody>
      </p:sp>
      <p:sp>
        <p:nvSpPr>
          <p:cNvPr id="2" name="TextBox 1">
            <a:extLst>
              <a:ext uri="{FF2B5EF4-FFF2-40B4-BE49-F238E27FC236}">
                <a16:creationId xmlns:a16="http://schemas.microsoft.com/office/drawing/2014/main" id="{3E07DAC5-7256-7A79-5B37-57FB8F22D069}"/>
              </a:ext>
            </a:extLst>
          </p:cNvPr>
          <p:cNvSpPr txBox="1"/>
          <p:nvPr/>
        </p:nvSpPr>
        <p:spPr>
          <a:xfrm>
            <a:off x="0" y="1282259"/>
            <a:ext cx="9144000" cy="914400"/>
          </a:xfrm>
          <a:prstGeom prst="rect">
            <a:avLst/>
          </a:prstGeom>
          <a:solidFill>
            <a:srgbClr val="EEEEEE"/>
          </a:solidFill>
          <a:ln w="76200">
            <a:no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DaPPA uses a dynamic template-based compilation to </a:t>
            </a:r>
            <a:b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generate PIM code </a:t>
            </a:r>
            <a:r>
              <a:rPr kumimoji="0" lang="en-US" sz="2400" b="1" i="0" u="none" strike="noStrike" kern="1200" cap="none" spc="0" normalizeH="0" baseline="0" noProof="0" dirty="0">
                <a:ln>
                  <a:noFill/>
                </a:ln>
                <a:solidFill>
                  <a:srgbClr val="9C80C1"/>
                </a:solidFill>
                <a:effectLst/>
                <a:uLnTx/>
                <a:uFillTx/>
                <a:latin typeface="Avenir Next" panose="020B0503020202020204" pitchFamily="34" charset="0"/>
                <a:ea typeface="+mn-ea"/>
                <a:cs typeface="+mn-cs"/>
              </a:rPr>
              <a:t>in two main steps</a:t>
            </a:r>
            <a:endParaRPr kumimoji="0" lang="en-US" sz="3600" b="1" i="1" u="none" strike="noStrike" kern="1200" cap="none" spc="0" normalizeH="0" baseline="0" noProof="0" dirty="0">
              <a:ln>
                <a:noFill/>
              </a:ln>
              <a:solidFill>
                <a:srgbClr val="9C80C1"/>
              </a:solidFill>
              <a:effectLst/>
              <a:uLnTx/>
              <a:uFillTx/>
              <a:latin typeface="Avenir Next" panose="020B0503020202020204" pitchFamily="34" charset="0"/>
              <a:ea typeface="+mn-ea"/>
              <a:cs typeface="+mn-cs"/>
            </a:endParaRPr>
          </a:p>
        </p:txBody>
      </p:sp>
      <p:sp>
        <p:nvSpPr>
          <p:cNvPr id="5" name="TextBox 4">
            <a:extLst>
              <a:ext uri="{FF2B5EF4-FFF2-40B4-BE49-F238E27FC236}">
                <a16:creationId xmlns:a16="http://schemas.microsoft.com/office/drawing/2014/main" id="{DE738B30-2950-92E9-F4ED-99C94CC38137}"/>
              </a:ext>
            </a:extLst>
          </p:cNvPr>
          <p:cNvSpPr txBox="1"/>
          <p:nvPr/>
        </p:nvSpPr>
        <p:spPr>
          <a:xfrm>
            <a:off x="0" y="2214824"/>
            <a:ext cx="5327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5CA2DB"/>
                </a:solidFill>
                <a:effectLst/>
                <a:uLnTx/>
                <a:uFillTx/>
                <a:latin typeface="Avenir Next" panose="020B0503020202020204" pitchFamily="34" charset="0"/>
                <a:ea typeface="+mn-ea"/>
                <a:cs typeface="Gill Sans MT"/>
              </a:rPr>
              <a:t>1</a:t>
            </a:r>
          </a:p>
        </p:txBody>
      </p:sp>
      <p:sp>
        <p:nvSpPr>
          <p:cNvPr id="6" name="TextBox 5">
            <a:extLst>
              <a:ext uri="{FF2B5EF4-FFF2-40B4-BE49-F238E27FC236}">
                <a16:creationId xmlns:a16="http://schemas.microsoft.com/office/drawing/2014/main" id="{006F9064-2470-0FAF-8353-4F2F55ABDE3C}"/>
              </a:ext>
            </a:extLst>
          </p:cNvPr>
          <p:cNvSpPr txBox="1"/>
          <p:nvPr/>
        </p:nvSpPr>
        <p:spPr>
          <a:xfrm>
            <a:off x="0" y="3546390"/>
            <a:ext cx="53273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38A881"/>
                </a:solidFill>
                <a:effectLst/>
                <a:uLnTx/>
                <a:uFillTx/>
                <a:latin typeface="Avenir Next" panose="020B0503020202020204" pitchFamily="34" charset="0"/>
                <a:ea typeface="+mn-ea"/>
                <a:cs typeface="Gill Sans MT"/>
              </a:rPr>
              <a:t>2</a:t>
            </a:r>
          </a:p>
        </p:txBody>
      </p:sp>
      <p:sp>
        <p:nvSpPr>
          <p:cNvPr id="7" name="Content Placeholder 2">
            <a:extLst>
              <a:ext uri="{FF2B5EF4-FFF2-40B4-BE49-F238E27FC236}">
                <a16:creationId xmlns:a16="http://schemas.microsoft.com/office/drawing/2014/main" id="{CEC9D9E9-969A-BE8D-6B47-EBCD1C45BAE0}"/>
              </a:ext>
            </a:extLst>
          </p:cNvPr>
          <p:cNvSpPr txBox="1">
            <a:spLocks/>
          </p:cNvSpPr>
          <p:nvPr/>
        </p:nvSpPr>
        <p:spPr>
          <a:xfrm>
            <a:off x="0" y="5608805"/>
            <a:ext cx="9144000" cy="821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panose="020B0503020202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Cambria" panose="02040503050406030204" pitchFamily="18" charset="0"/>
              <a:buChar char="-"/>
              <a:defRPr sz="2400" kern="1200">
                <a:solidFill>
                  <a:schemeClr val="tx1"/>
                </a:solidFill>
                <a:latin typeface="Avenir Next" panose="020B0503020202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EB8F61"/>
              </a:solidFill>
              <a:effectLst/>
              <a:uLnTx/>
              <a:uFillTx/>
              <a:latin typeface="Avenir Next" panose="020B0503020202020204" pitchFamily="34" charset="0"/>
              <a:ea typeface="+mn-ea"/>
              <a:cs typeface="Segoe UI" panose="020B0502040204020203" pitchFamily="34" charset="0"/>
            </a:endParaRPr>
          </a:p>
        </p:txBody>
      </p:sp>
      <p:sp>
        <p:nvSpPr>
          <p:cNvPr id="8" name="TextBox 7">
            <a:extLst>
              <a:ext uri="{FF2B5EF4-FFF2-40B4-BE49-F238E27FC236}">
                <a16:creationId xmlns:a16="http://schemas.microsoft.com/office/drawing/2014/main" id="{C47C2ACA-25CC-3675-EA4E-2D7773571DE9}"/>
              </a:ext>
            </a:extLst>
          </p:cNvPr>
          <p:cNvSpPr txBox="1"/>
          <p:nvPr/>
        </p:nvSpPr>
        <p:spPr>
          <a:xfrm>
            <a:off x="192024" y="5313745"/>
            <a:ext cx="8759952" cy="919401"/>
          </a:xfrm>
          <a:prstGeom prst="roundRect">
            <a:avLst/>
          </a:prstGeom>
          <a:solidFill>
            <a:schemeClr val="bg1">
              <a:lumMod val="95000"/>
            </a:schemeClr>
          </a:solidFill>
          <a:ln w="38100">
            <a:solidFill>
              <a:schemeClr val="accent6"/>
            </a:solidFill>
          </a:ln>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DaPPA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compiles</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and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executes</a:t>
            </a:r>
            <a:r>
              <a:rPr kumimoji="0" lang="en-US" sz="24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rPr>
              <a:t> each stage in a Pipeline per time → allows for </a:t>
            </a:r>
            <a:r>
              <a:rPr kumimoji="0" lang="en-US" sz="2400" b="1" i="0" u="sng" strike="noStrike" kern="1200" cap="none" spc="0" normalizeH="0" baseline="0" noProof="0" dirty="0">
                <a:ln>
                  <a:noFill/>
                </a:ln>
                <a:solidFill>
                  <a:srgbClr val="EB8F61"/>
                </a:solidFill>
                <a:effectLst/>
                <a:uLnTx/>
                <a:uFillTx/>
                <a:latin typeface="Avenir Next" panose="020B0503020202020204" pitchFamily="34" charset="0"/>
                <a:ea typeface="+mn-ea"/>
                <a:cs typeface="+mn-cs"/>
              </a:rPr>
              <a:t>runtime optimizations</a:t>
            </a:r>
          </a:p>
        </p:txBody>
      </p:sp>
    </p:spTree>
    <p:extLst>
      <p:ext uri="{BB962C8B-B14F-4D97-AF65-F5344CB8AC3E}">
        <p14:creationId xmlns:p14="http://schemas.microsoft.com/office/powerpoint/2010/main" val="37330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1" y="2506051"/>
            <a:ext cx="8975394"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1043608" y="3995530"/>
            <a:ext cx="793178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1196008" y="4147930"/>
            <a:ext cx="7931785" cy="18023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59951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7225747" y="2506051"/>
            <a:ext cx="174964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1043608" y="3995530"/>
            <a:ext cx="793178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1196008" y="3756991"/>
            <a:ext cx="7931785" cy="2193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Rounded Rectangle 2">
            <a:extLst>
              <a:ext uri="{FF2B5EF4-FFF2-40B4-BE49-F238E27FC236}">
                <a16:creationId xmlns:a16="http://schemas.microsoft.com/office/drawing/2014/main" id="{F048281E-B67A-C2C3-D59E-23F70F08E225}"/>
              </a:ext>
            </a:extLst>
          </p:cNvPr>
          <p:cNvSpPr/>
          <p:nvPr/>
        </p:nvSpPr>
        <p:spPr>
          <a:xfrm>
            <a:off x="178544" y="2748170"/>
            <a:ext cx="6043352" cy="1008821"/>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20644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6" name="Rectangle 5">
            <a:extLst>
              <a:ext uri="{FF2B5EF4-FFF2-40B4-BE49-F238E27FC236}">
                <a16:creationId xmlns:a16="http://schemas.microsoft.com/office/drawing/2014/main" id="{8F56C6CD-4EE6-69BA-1C79-08AEE5AAAFFE}"/>
              </a:ext>
            </a:extLst>
          </p:cNvPr>
          <p:cNvSpPr/>
          <p:nvPr/>
        </p:nvSpPr>
        <p:spPr>
          <a:xfrm>
            <a:off x="7225747" y="2506051"/>
            <a:ext cx="1749645"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7" name="Rectangle 6">
            <a:extLst>
              <a:ext uri="{FF2B5EF4-FFF2-40B4-BE49-F238E27FC236}">
                <a16:creationId xmlns:a16="http://schemas.microsoft.com/office/drawing/2014/main" id="{05483031-09B2-01E1-E881-F5EB069FA56F}"/>
              </a:ext>
            </a:extLst>
          </p:cNvPr>
          <p:cNvSpPr/>
          <p:nvPr/>
        </p:nvSpPr>
        <p:spPr>
          <a:xfrm>
            <a:off x="4721087" y="3995530"/>
            <a:ext cx="4254306" cy="148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859E1D47-3192-3871-BB38-F884391E7682}"/>
              </a:ext>
            </a:extLst>
          </p:cNvPr>
          <p:cNvSpPr/>
          <p:nvPr/>
        </p:nvSpPr>
        <p:spPr>
          <a:xfrm>
            <a:off x="4532244" y="3756991"/>
            <a:ext cx="4555792" cy="2193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Rounded Rectangle 2">
            <a:extLst>
              <a:ext uri="{FF2B5EF4-FFF2-40B4-BE49-F238E27FC236}">
                <a16:creationId xmlns:a16="http://schemas.microsoft.com/office/drawing/2014/main" id="{92212A8C-2606-5B56-9A9A-FECF4F5E52E7}"/>
              </a:ext>
            </a:extLst>
          </p:cNvPr>
          <p:cNvSpPr/>
          <p:nvPr/>
        </p:nvSpPr>
        <p:spPr>
          <a:xfrm>
            <a:off x="1272209" y="4017833"/>
            <a:ext cx="3250094" cy="1401660"/>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6881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2800" dirty="0"/>
              <a:t>Putting All Together</a:t>
            </a:r>
          </a:p>
        </p:txBody>
      </p:sp>
      <p:pic>
        <p:nvPicPr>
          <p:cNvPr id="2" name="Picture 1">
            <a:extLst>
              <a:ext uri="{FF2B5EF4-FFF2-40B4-BE49-F238E27FC236}">
                <a16:creationId xmlns:a16="http://schemas.microsoft.com/office/drawing/2014/main" id="{9AD2D256-2757-633D-2C05-FB57EB89CD28}"/>
              </a:ext>
            </a:extLst>
          </p:cNvPr>
          <p:cNvPicPr>
            <a:picLocks noChangeAspect="1"/>
          </p:cNvPicPr>
          <p:nvPr/>
        </p:nvPicPr>
        <p:blipFill>
          <a:blip r:embed="rId3"/>
          <a:stretch>
            <a:fillRect/>
          </a:stretch>
        </p:blipFill>
        <p:spPr>
          <a:xfrm>
            <a:off x="168606" y="2506051"/>
            <a:ext cx="8806789" cy="3144106"/>
          </a:xfrm>
          <a:prstGeom prst="rect">
            <a:avLst/>
          </a:prstGeom>
        </p:spPr>
      </p:pic>
      <p:sp>
        <p:nvSpPr>
          <p:cNvPr id="5" name="TextBox 4">
            <a:extLst>
              <a:ext uri="{FF2B5EF4-FFF2-40B4-BE49-F238E27FC236}">
                <a16:creationId xmlns:a16="http://schemas.microsoft.com/office/drawing/2014/main" id="{61A0DCF7-D79B-1276-AE30-90D665AC072E}"/>
              </a:ext>
            </a:extLst>
          </p:cNvPr>
          <p:cNvSpPr txBox="1"/>
          <p:nvPr/>
        </p:nvSpPr>
        <p:spPr>
          <a:xfrm>
            <a:off x="0" y="1374944"/>
            <a:ext cx="9144000"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Example of </a:t>
            </a:r>
            <a:r>
              <a:rPr kumimoji="0" lang="en-US" sz="2400" b="0" i="0" u="none" strike="noStrike" kern="1200" cap="none" spc="0" normalizeH="0" baseline="0" noProof="0" dirty="0" err="1">
                <a:ln>
                  <a:noFill/>
                </a:ln>
                <a:solidFill>
                  <a:srgbClr val="000000"/>
                </a:solidFill>
                <a:effectLst/>
                <a:uLnTx/>
                <a:uFillTx/>
                <a:latin typeface="Avenir Next" panose="020B0503020202020204" pitchFamily="34" charset="0"/>
                <a:ea typeface="+mn-ea"/>
                <a:cs typeface="+mn-cs"/>
              </a:rPr>
              <a:t>DaPPA’s</a:t>
            </a:r>
            <a:r>
              <a:rPr kumimoji="0" lang="en-US" sz="24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implementation of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vector dot product operation</a:t>
            </a:r>
          </a:p>
        </p:txBody>
      </p:sp>
      <p:sp>
        <p:nvSpPr>
          <p:cNvPr id="3" name="Rounded Rectangle 2">
            <a:extLst>
              <a:ext uri="{FF2B5EF4-FFF2-40B4-BE49-F238E27FC236}">
                <a16:creationId xmlns:a16="http://schemas.microsoft.com/office/drawing/2014/main" id="{B0331B01-7F4E-C30A-7F70-4AE77A663BD2}"/>
              </a:ext>
            </a:extLst>
          </p:cNvPr>
          <p:cNvSpPr/>
          <p:nvPr/>
        </p:nvSpPr>
        <p:spPr>
          <a:xfrm>
            <a:off x="4740605" y="4068165"/>
            <a:ext cx="3031795" cy="1318844"/>
          </a:xfrm>
          <a:prstGeom prst="roundRect">
            <a:avLst>
              <a:gd name="adj" fmla="val 10513"/>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07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 Revisit the Entire Stack</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Text Box 17"/>
          <p:cNvSpPr txBox="1">
            <a:spLocks noChangeArrowheads="1"/>
          </p:cNvSpPr>
          <p:nvPr/>
        </p:nvSpPr>
        <p:spPr bwMode="auto">
          <a:xfrm>
            <a:off x="3501600" y="3906838"/>
            <a:ext cx="2041525" cy="368300"/>
          </a:xfrm>
          <a:prstGeom prst="rect">
            <a:avLst/>
          </a:prstGeom>
          <a:solidFill>
            <a:srgbClr val="00FF00"/>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Micro-architecture</a:t>
            </a:r>
          </a:p>
        </p:txBody>
      </p:sp>
      <p:sp>
        <p:nvSpPr>
          <p:cNvPr id="6" name="Text Box 18"/>
          <p:cNvSpPr txBox="1">
            <a:spLocks noChangeAspect="1" noChangeArrowheads="1"/>
          </p:cNvSpPr>
          <p:nvPr/>
        </p:nvSpPr>
        <p:spPr bwMode="auto">
          <a:xfrm>
            <a:off x="3501600" y="3535363"/>
            <a:ext cx="2041525" cy="366712"/>
          </a:xfrm>
          <a:prstGeom prst="rect">
            <a:avLst/>
          </a:prstGeom>
          <a:solidFill>
            <a:srgbClr val="FF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SW/HW Interface</a:t>
            </a:r>
          </a:p>
        </p:txBody>
      </p:sp>
      <p:sp>
        <p:nvSpPr>
          <p:cNvPr id="7" name="Text Box 19"/>
          <p:cNvSpPr txBox="1">
            <a:spLocks noChangeAspect="1" noChangeArrowheads="1"/>
          </p:cNvSpPr>
          <p:nvPr/>
        </p:nvSpPr>
        <p:spPr bwMode="auto">
          <a:xfrm>
            <a:off x="3498425" y="2871044"/>
            <a:ext cx="2043113" cy="368300"/>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Program/Language</a:t>
            </a:r>
          </a:p>
        </p:txBody>
      </p:sp>
      <p:sp>
        <p:nvSpPr>
          <p:cNvPr id="8" name="Text Box 20"/>
          <p:cNvSpPr txBox="1">
            <a:spLocks noChangeAspect="1" noChangeArrowheads="1"/>
          </p:cNvSpPr>
          <p:nvPr/>
        </p:nvSpPr>
        <p:spPr bwMode="auto">
          <a:xfrm>
            <a:off x="3498425" y="2499569"/>
            <a:ext cx="2043113" cy="368300"/>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Algorithm</a:t>
            </a:r>
          </a:p>
        </p:txBody>
      </p:sp>
      <p:sp>
        <p:nvSpPr>
          <p:cNvPr id="9" name="Text Box 21"/>
          <p:cNvSpPr txBox="1">
            <a:spLocks noChangeAspect="1" noChangeArrowheads="1"/>
          </p:cNvSpPr>
          <p:nvPr/>
        </p:nvSpPr>
        <p:spPr bwMode="auto">
          <a:xfrm>
            <a:off x="3498425" y="2132856"/>
            <a:ext cx="2043113" cy="366713"/>
          </a:xfrm>
          <a:prstGeom prst="rect">
            <a:avLst/>
          </a:prstGeom>
          <a:solidFill>
            <a:srgbClr val="00FF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Problem</a:t>
            </a:r>
          </a:p>
        </p:txBody>
      </p:sp>
      <p:sp>
        <p:nvSpPr>
          <p:cNvPr id="10" name="Text Box 22"/>
          <p:cNvSpPr txBox="1">
            <a:spLocks noChangeAspect="1" noChangeArrowheads="1"/>
          </p:cNvSpPr>
          <p:nvPr/>
        </p:nvSpPr>
        <p:spPr bwMode="auto">
          <a:xfrm>
            <a:off x="3501600" y="4279900"/>
            <a:ext cx="2039938" cy="373063"/>
          </a:xfrm>
          <a:prstGeom prst="rect">
            <a:avLst/>
          </a:prstGeom>
          <a:solidFill>
            <a:srgbClr val="00FF00"/>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50" b="0" i="0" u="none" strike="noStrike" kern="1200" cap="none" spc="0" normalizeH="0" baseline="0" noProof="0" dirty="0">
                <a:ln>
                  <a:noFill/>
                </a:ln>
                <a:solidFill>
                  <a:srgbClr val="000000"/>
                </a:solidFill>
                <a:effectLst/>
                <a:uLnTx/>
                <a:uFillTx/>
                <a:latin typeface="Tahoma" pitchFamily="34" charset="0"/>
                <a:ea typeface="+mn-ea"/>
                <a:cs typeface="Arial" charset="0"/>
              </a:rPr>
              <a:t>Logic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50" b="0"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11" name="Text Box 23"/>
          <p:cNvSpPr txBox="1">
            <a:spLocks noChangeAspect="1" noChangeArrowheads="1"/>
          </p:cNvSpPr>
          <p:nvPr/>
        </p:nvSpPr>
        <p:spPr bwMode="auto">
          <a:xfrm>
            <a:off x="3501600" y="4651375"/>
            <a:ext cx="2041525" cy="368300"/>
          </a:xfrm>
          <a:prstGeom prst="rect">
            <a:avLst/>
          </a:prstGeom>
          <a:solidFill>
            <a:srgbClr val="00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Devices</a:t>
            </a:r>
          </a:p>
        </p:txBody>
      </p:sp>
      <p:sp>
        <p:nvSpPr>
          <p:cNvPr id="12" name="Text Box 24"/>
          <p:cNvSpPr txBox="1">
            <a:spLocks noChangeAspect="1" noChangeArrowheads="1"/>
          </p:cNvSpPr>
          <p:nvPr/>
        </p:nvSpPr>
        <p:spPr bwMode="auto">
          <a:xfrm>
            <a:off x="3501600" y="3212976"/>
            <a:ext cx="2041525" cy="327322"/>
          </a:xfrm>
          <a:prstGeom prst="rect">
            <a:avLst/>
          </a:prstGeom>
          <a:solidFill>
            <a:srgbClr val="35F6FF"/>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charset="0"/>
                <a:ea typeface="ＭＳ Ｐゴシック" charset="0"/>
              </a:rPr>
              <a:t>System Software</a:t>
            </a:r>
          </a:p>
        </p:txBody>
      </p:sp>
      <p:sp>
        <p:nvSpPr>
          <p:cNvPr id="13" name="Text Box 23"/>
          <p:cNvSpPr txBox="1">
            <a:spLocks noChangeAspect="1" noChangeArrowheads="1"/>
          </p:cNvSpPr>
          <p:nvPr/>
        </p:nvSpPr>
        <p:spPr bwMode="auto">
          <a:xfrm>
            <a:off x="3503188" y="5006975"/>
            <a:ext cx="2043112" cy="366713"/>
          </a:xfrm>
          <a:prstGeom prst="rect">
            <a:avLst/>
          </a:prstGeom>
          <a:solidFill>
            <a:srgbClr val="00FF00"/>
          </a:solidFill>
          <a:ln w="9525">
            <a:solidFill>
              <a:schemeClr val="tx1"/>
            </a:solidFill>
            <a:miter lim="800000"/>
            <a:headEnd/>
            <a:tailEnd/>
          </a:ln>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charset="0"/>
                <a:ea typeface="ＭＳ Ｐゴシック" charset="0"/>
              </a:rPr>
              <a:t>Electrons</a:t>
            </a:r>
          </a:p>
        </p:txBody>
      </p:sp>
      <p:sp>
        <p:nvSpPr>
          <p:cNvPr id="14" name="Rounded Rectangle 13"/>
          <p:cNvSpPr>
            <a:spLocks noChangeArrowheads="1"/>
          </p:cNvSpPr>
          <p:nvPr/>
        </p:nvSpPr>
        <p:spPr bwMode="auto">
          <a:xfrm rot="5400000">
            <a:off x="3392996" y="2610036"/>
            <a:ext cx="2232248" cy="2286000"/>
          </a:xfrm>
          <a:prstGeom prst="roundRect">
            <a:avLst>
              <a:gd name="adj" fmla="val 16667"/>
            </a:avLst>
          </a:prstGeom>
          <a:noFill/>
          <a:ln w="444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Tahoma"/>
              <a:ea typeface="+mn-ea"/>
              <a:cs typeface="+mn-cs"/>
            </a:endParaRPr>
          </a:p>
        </p:txBody>
      </p:sp>
      <p:sp>
        <p:nvSpPr>
          <p:cNvPr id="15" name="TextBox 14">
            <a:extLst>
              <a:ext uri="{FF2B5EF4-FFF2-40B4-BE49-F238E27FC236}">
                <a16:creationId xmlns:a16="http://schemas.microsoft.com/office/drawing/2014/main" id="{96A6595C-436B-B546-8CE9-DFF850FBB246}"/>
              </a:ext>
            </a:extLst>
          </p:cNvPr>
          <p:cNvSpPr txBox="1"/>
          <p:nvPr/>
        </p:nvSpPr>
        <p:spPr>
          <a:xfrm>
            <a:off x="2195736" y="5805264"/>
            <a:ext cx="4793300" cy="461665"/>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dirty="0">
                <a:ln>
                  <a:noFill/>
                </a:ln>
                <a:solidFill>
                  <a:srgbClr val="FF0000"/>
                </a:solidFill>
                <a:effectLst/>
                <a:uLnTx/>
                <a:uFillTx/>
                <a:latin typeface="Tahoma"/>
                <a:ea typeface="+mn-ea"/>
                <a:cs typeface="+mn-cs"/>
              </a:rPr>
              <a:t>We can get there step by step</a:t>
            </a:r>
            <a:endParaRPr kumimoji="0" lang="ko-KR" altLang="en-US" sz="2400" b="1" i="0" u="none" strike="noStrike" kern="0" cap="none" spc="0" normalizeH="0" baseline="0" noProof="0" dirty="0">
              <a:ln>
                <a:noFill/>
              </a:ln>
              <a:solidFill>
                <a:srgbClr val="FF0000"/>
              </a:solidFill>
              <a:effectLst/>
              <a:uLnTx/>
              <a:uFillTx/>
              <a:latin typeface="Tahoma"/>
              <a:ea typeface="+mn-ea"/>
              <a:cs typeface="+mn-cs"/>
            </a:endParaRPr>
          </a:p>
        </p:txBody>
      </p:sp>
    </p:spTree>
    <p:extLst>
      <p:ext uri="{BB962C8B-B14F-4D97-AF65-F5344CB8AC3E}">
        <p14:creationId xmlns:p14="http://schemas.microsoft.com/office/powerpoint/2010/main" val="371797030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169011" y="1231679"/>
            <a:ext cx="8894602" cy="4869089"/>
          </a:xfrm>
        </p:spPr>
        <p:txBody>
          <a:bodyPr>
            <a:normAutofit/>
          </a:bodyPr>
          <a:lstStyle/>
          <a:p>
            <a:pPr>
              <a:lnSpc>
                <a:spcPct val="140000"/>
              </a:lnSpc>
              <a:spcBef>
                <a:spcPts val="600"/>
              </a:spcBef>
            </a:pPr>
            <a:r>
              <a:rPr lang="en-US" sz="2400" b="1" dirty="0">
                <a:solidFill>
                  <a:srgbClr val="D5712F"/>
                </a:solidFill>
                <a:latin typeface="Avenir Next" panose="020B0503020202020204" pitchFamily="34" charset="0"/>
              </a:rPr>
              <a:t>Evaluation Setup </a:t>
            </a:r>
          </a:p>
          <a:p>
            <a:pPr lvl="1">
              <a:lnSpc>
                <a:spcPct val="120000"/>
              </a:lnSpc>
              <a:spcBef>
                <a:spcPts val="0"/>
              </a:spcBef>
            </a:pPr>
            <a:r>
              <a:rPr lang="en-US" sz="2000" b="1" dirty="0">
                <a:solidFill>
                  <a:srgbClr val="D5712F"/>
                </a:solidFill>
                <a:latin typeface="Avenir Next" panose="020B0503020202020204" pitchFamily="34" charset="0"/>
              </a:rPr>
              <a:t>Host CPU: </a:t>
            </a:r>
            <a:r>
              <a:rPr lang="en-US" sz="2000" dirty="0">
                <a:solidFill>
                  <a:srgbClr val="D5712F"/>
                </a:solidFill>
                <a:latin typeface="Avenir Next" panose="020B0503020202020204" pitchFamily="34" charset="0"/>
              </a:rPr>
              <a:t>2-socket Intel® Xeon Silver 4110 CPU </a:t>
            </a:r>
          </a:p>
          <a:p>
            <a:pPr lvl="1">
              <a:lnSpc>
                <a:spcPct val="120000"/>
              </a:lnSpc>
              <a:spcBef>
                <a:spcPts val="0"/>
              </a:spcBef>
            </a:pPr>
            <a:r>
              <a:rPr lang="en-US" sz="2000" b="1" dirty="0">
                <a:solidFill>
                  <a:srgbClr val="D5712F"/>
                </a:solidFill>
                <a:latin typeface="Avenir Next" panose="020B0503020202020204" pitchFamily="34" charset="0"/>
              </a:rPr>
              <a:t>PIM Cores: </a:t>
            </a:r>
            <a:r>
              <a:rPr lang="en-US" sz="2000" dirty="0">
                <a:solidFill>
                  <a:srgbClr val="D5712F"/>
                </a:solidFill>
                <a:latin typeface="Avenir Next" panose="020B0503020202020204" pitchFamily="34" charset="0"/>
              </a:rPr>
              <a:t>20 UPMEM PIM DIMMs (160 GB PIM memory)</a:t>
            </a:r>
          </a:p>
          <a:p>
            <a:pPr lvl="1">
              <a:lnSpc>
                <a:spcPct val="120000"/>
              </a:lnSpc>
              <a:spcBef>
                <a:spcPts val="0"/>
              </a:spcBef>
            </a:pPr>
            <a:r>
              <a:rPr lang="en-US" sz="2000" b="1" dirty="0">
                <a:solidFill>
                  <a:srgbClr val="D5712F"/>
                </a:solidFill>
                <a:latin typeface="Avenir Next" panose="020B0503020202020204" pitchFamily="34" charset="0"/>
              </a:rPr>
              <a:t>2560 DPUs</a:t>
            </a:r>
            <a:r>
              <a:rPr lang="en-US" sz="2000" dirty="0">
                <a:solidFill>
                  <a:srgbClr val="D5712F"/>
                </a:solidFill>
                <a:latin typeface="Avenir Next" panose="020B0503020202020204" pitchFamily="34" charset="0"/>
              </a:rPr>
              <a:t> in total</a:t>
            </a:r>
            <a:br>
              <a:rPr lang="en-US" sz="2000" dirty="0">
                <a:solidFill>
                  <a:srgbClr val="D5712F"/>
                </a:solidFill>
                <a:latin typeface="Avenir Next" panose="020B0503020202020204" pitchFamily="34" charset="0"/>
              </a:rPr>
            </a:br>
            <a:endParaRPr lang="en-US" sz="2000" dirty="0">
              <a:solidFill>
                <a:srgbClr val="D5712F"/>
              </a:solidFill>
              <a:latin typeface="Avenir Next" panose="020B0503020202020204" pitchFamily="34" charset="0"/>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accent4"/>
                </a:solidFill>
                <a:effectLst/>
                <a:uLnTx/>
                <a:uFillTx/>
                <a:latin typeface="Avenir Next" panose="020B0503020202020204" pitchFamily="34" charset="0"/>
              </a:rPr>
              <a:t>Workloads: </a:t>
            </a:r>
            <a:r>
              <a:rPr kumimoji="0" lang="en-US" sz="2400" i="0" u="none" strike="noStrike" kern="1200" cap="none" spc="0" normalizeH="0" baseline="0" noProof="0" dirty="0">
                <a:ln>
                  <a:noFill/>
                </a:ln>
                <a:solidFill>
                  <a:schemeClr val="accent4"/>
                </a:solidFill>
                <a:effectLst/>
                <a:uLnTx/>
                <a:uFillTx/>
                <a:latin typeface="Avenir Next" panose="020B0503020202020204" pitchFamily="34" charset="0"/>
              </a:rPr>
              <a:t>6 workloads from the PrIM benchmark</a:t>
            </a:r>
            <a:r>
              <a:rPr kumimoji="0" lang="en-US" sz="2400" i="0" u="none" strike="noStrike" kern="1200" cap="none" spc="0" normalizeH="0" noProof="0" dirty="0">
                <a:ln>
                  <a:noFill/>
                </a:ln>
                <a:solidFill>
                  <a:schemeClr val="accent4"/>
                </a:solidFill>
                <a:effectLst/>
                <a:uLnTx/>
                <a:uFillTx/>
                <a:latin typeface="Avenir Next" panose="020B0503020202020204" pitchFamily="34" charset="0"/>
              </a:rPr>
              <a:t> suite</a:t>
            </a:r>
          </a:p>
          <a:p>
            <a:pPr lvl="1">
              <a:lnSpc>
                <a:spcPct val="100000"/>
              </a:lnSpc>
              <a:spcBef>
                <a:spcPts val="600"/>
              </a:spcBef>
              <a:defRPr/>
            </a:pPr>
            <a:r>
              <a:rPr lang="en-US" sz="2000" baseline="0" dirty="0">
                <a:solidFill>
                  <a:schemeClr val="accent4"/>
                </a:solidFill>
                <a:latin typeface="Avenir Next" panose="020B0503020202020204" pitchFamily="34" charset="0"/>
              </a:rPr>
              <a:t>Vector addition (</a:t>
            </a:r>
            <a:r>
              <a:rPr lang="en-US" sz="2000" b="1" baseline="0" dirty="0">
                <a:solidFill>
                  <a:schemeClr val="accent4"/>
                </a:solidFill>
                <a:latin typeface="Avenir Next" panose="020B0503020202020204" pitchFamily="34" charset="0"/>
              </a:rPr>
              <a:t>VA</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S</a:t>
            </a:r>
            <a:r>
              <a:rPr lang="en-US" sz="2000" baseline="0" dirty="0">
                <a:solidFill>
                  <a:schemeClr val="accent4"/>
                </a:solidFill>
                <a:latin typeface="Avenir Next" panose="020B0503020202020204" pitchFamily="34" charset="0"/>
              </a:rPr>
              <a:t>elect (</a:t>
            </a:r>
            <a:r>
              <a:rPr lang="en-US" sz="2000" b="1" baseline="0" dirty="0">
                <a:solidFill>
                  <a:schemeClr val="accent4"/>
                </a:solidFill>
                <a:latin typeface="Avenir Next" panose="020B0503020202020204" pitchFamily="34" charset="0"/>
              </a:rPr>
              <a:t>SEL</a:t>
            </a:r>
            <a:r>
              <a:rPr lang="en-US" sz="2000" baseline="0" dirty="0">
                <a:solidFill>
                  <a:schemeClr val="accent4"/>
                </a:solidFill>
                <a:latin typeface="Avenir Next" panose="020B0503020202020204" pitchFamily="34" charset="0"/>
              </a:rPr>
              <a:t>); Unique (</a:t>
            </a:r>
            <a:r>
              <a:rPr lang="en-US" sz="2000" b="1" baseline="0" dirty="0">
                <a:solidFill>
                  <a:schemeClr val="accent4"/>
                </a:solidFill>
                <a:latin typeface="Avenir Next" panose="020B0503020202020204" pitchFamily="34" charset="0"/>
              </a:rPr>
              <a:t>UNI</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Reduce (</a:t>
            </a:r>
            <a:r>
              <a:rPr lang="en-US" sz="2000" b="1" dirty="0">
                <a:solidFill>
                  <a:schemeClr val="accent4"/>
                </a:solidFill>
                <a:latin typeface="Avenir Next" panose="020B0503020202020204" pitchFamily="34" charset="0"/>
              </a:rPr>
              <a:t>RED</a:t>
            </a:r>
            <a:r>
              <a:rPr lang="en-US" sz="2000" dirty="0">
                <a:solidFill>
                  <a:schemeClr val="accent4"/>
                </a:solidFill>
                <a:latin typeface="Avenir Next" panose="020B0503020202020204" pitchFamily="34" charset="0"/>
              </a:rPr>
              <a:t>)</a:t>
            </a:r>
            <a:r>
              <a:rPr lang="en-US" sz="2000" dirty="0">
                <a:solidFill>
                  <a:schemeClr val="accent4"/>
                </a:solidFill>
              </a:rPr>
              <a:t>; </a:t>
            </a:r>
            <a:r>
              <a:rPr lang="en-US" sz="2000" dirty="0">
                <a:solidFill>
                  <a:schemeClr val="accent4"/>
                </a:solidFill>
                <a:latin typeface="Avenir Next" panose="020B0503020202020204" pitchFamily="34" charset="0"/>
              </a:rPr>
              <a:t>General matrix-vector multiply (</a:t>
            </a:r>
            <a:r>
              <a:rPr lang="en-US" sz="2000" b="1" baseline="0" dirty="0">
                <a:solidFill>
                  <a:schemeClr val="accent4"/>
                </a:solidFill>
                <a:latin typeface="Avenir Next" panose="020B0503020202020204" pitchFamily="34" charset="0"/>
              </a:rPr>
              <a:t>GEMV</a:t>
            </a:r>
            <a:r>
              <a:rPr lang="en-US" sz="2000" baseline="0" dirty="0">
                <a:solidFill>
                  <a:schemeClr val="accent4"/>
                </a:solidFill>
                <a:latin typeface="Avenir Next" panose="020B0503020202020204" pitchFamily="34" charset="0"/>
              </a:rPr>
              <a:t>); </a:t>
            </a:r>
            <a:r>
              <a:rPr lang="en-US" sz="2000" dirty="0">
                <a:solidFill>
                  <a:schemeClr val="accent4"/>
                </a:solidFill>
                <a:latin typeface="Avenir Next" panose="020B0503020202020204" pitchFamily="34" charset="0"/>
              </a:rPr>
              <a:t>Histogram small (</a:t>
            </a:r>
            <a:r>
              <a:rPr lang="en-US" sz="2000" b="1" dirty="0">
                <a:solidFill>
                  <a:schemeClr val="accent4"/>
                </a:solidFill>
                <a:latin typeface="Avenir Next" panose="020B0503020202020204" pitchFamily="34" charset="0"/>
              </a:rPr>
              <a:t>HST-S</a:t>
            </a:r>
            <a:r>
              <a:rPr lang="en-US" sz="2000" dirty="0">
                <a:solidFill>
                  <a:schemeClr val="accent4"/>
                </a:solidFill>
                <a:latin typeface="Avenir Next" panose="020B0503020202020204" pitchFamily="34" charset="0"/>
              </a:rPr>
              <a:t>)</a:t>
            </a:r>
            <a:br>
              <a:rPr lang="en-US" sz="2000" dirty="0">
                <a:solidFill>
                  <a:schemeClr val="accent4"/>
                </a:solidFill>
                <a:latin typeface="Avenir Next" panose="020B0503020202020204" pitchFamily="34" charset="0"/>
              </a:rPr>
            </a:br>
            <a:endParaRPr lang="en-US" sz="2000" dirty="0">
              <a:solidFill>
                <a:schemeClr val="accent4"/>
              </a:solidFill>
              <a:latin typeface="Avenir Next" panose="020B0503020202020204" pitchFamily="34" charset="0"/>
            </a:endParaRPr>
          </a:p>
          <a:p>
            <a:pPr>
              <a:lnSpc>
                <a:spcPct val="100000"/>
              </a:lnSpc>
              <a:spcBef>
                <a:spcPts val="600"/>
              </a:spcBef>
              <a:defRPr/>
            </a:pPr>
            <a:r>
              <a:rPr lang="en-US" sz="2400" b="1" dirty="0">
                <a:solidFill>
                  <a:schemeClr val="accent5"/>
                </a:solidFill>
              </a:rPr>
              <a:t>Metrics</a:t>
            </a:r>
            <a:endParaRPr lang="en-US" sz="2400" b="1" dirty="0">
              <a:solidFill>
                <a:schemeClr val="accent5"/>
              </a:solidFill>
              <a:latin typeface="Avenir Next" panose="020B0503020202020204" pitchFamily="34" charset="0"/>
            </a:endParaRPr>
          </a:p>
          <a:p>
            <a:pPr lvl="1"/>
            <a:r>
              <a:rPr lang="en-US" sz="2000" b="1" dirty="0">
                <a:solidFill>
                  <a:schemeClr val="accent5"/>
                </a:solidFill>
              </a:rPr>
              <a:t>End-to-end execution time </a:t>
            </a:r>
            <a:r>
              <a:rPr lang="en-US" sz="2000" dirty="0">
                <a:solidFill>
                  <a:schemeClr val="accent5"/>
                </a:solidFill>
              </a:rPr>
              <a:t>(average of 10 runs)</a:t>
            </a:r>
          </a:p>
          <a:p>
            <a:pPr lvl="1"/>
            <a:r>
              <a:rPr lang="en-US" sz="2000" b="1" dirty="0">
                <a:solidFill>
                  <a:schemeClr val="accent5"/>
                </a:solidFill>
              </a:rPr>
              <a:t>Programming complexity </a:t>
            </a:r>
            <a:r>
              <a:rPr lang="en-US" sz="2000" dirty="0">
                <a:solidFill>
                  <a:schemeClr val="accent5"/>
                </a:solidFill>
              </a:rPr>
              <a:t>(in lines of code)</a:t>
            </a:r>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Methodology Overview</a:t>
            </a:r>
          </a:p>
        </p:txBody>
      </p:sp>
    </p:spTree>
    <p:extLst>
      <p:ext uri="{BB962C8B-B14F-4D97-AF65-F5344CB8AC3E}">
        <p14:creationId xmlns:p14="http://schemas.microsoft.com/office/powerpoint/2010/main" val="289298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Performance Analysis</a:t>
            </a:r>
          </a:p>
        </p:txBody>
      </p:sp>
      <p:graphicFrame>
        <p:nvGraphicFramePr>
          <p:cNvPr id="2" name="Chart 1">
            <a:extLst>
              <a:ext uri="{FF2B5EF4-FFF2-40B4-BE49-F238E27FC236}">
                <a16:creationId xmlns:a16="http://schemas.microsoft.com/office/drawing/2014/main" id="{3B9DE6F5-39B1-05CA-355D-DDE53C3F1FD4}"/>
              </a:ext>
            </a:extLst>
          </p:cNvPr>
          <p:cNvGraphicFramePr>
            <a:graphicFrameLocks/>
          </p:cNvGraphicFramePr>
          <p:nvPr/>
        </p:nvGraphicFramePr>
        <p:xfrm>
          <a:off x="-102667" y="1165642"/>
          <a:ext cx="9246667" cy="457751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2D9AE17-BB3D-0616-FA4A-0A8A5C73A551}"/>
              </a:ext>
            </a:extLst>
          </p:cNvPr>
          <p:cNvCxnSpPr>
            <a:cxnSpLocks/>
          </p:cNvCxnSpPr>
          <p:nvPr/>
        </p:nvCxnSpPr>
        <p:spPr>
          <a:xfrm>
            <a:off x="1282700" y="4378123"/>
            <a:ext cx="778091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544320A8-5E65-9E97-A11F-F232210805A0}"/>
              </a:ext>
            </a:extLst>
          </p:cNvPr>
          <p:cNvSpPr/>
          <p:nvPr/>
        </p:nvSpPr>
        <p:spPr>
          <a:xfrm>
            <a:off x="2486026" y="1705652"/>
            <a:ext cx="2085974" cy="3551841"/>
          </a:xfrm>
          <a:prstGeom prst="roundRect">
            <a:avLst>
              <a:gd name="adj" fmla="val 10513"/>
            </a:avLst>
          </a:prstGeom>
          <a:solidFill>
            <a:schemeClr val="accent1">
              <a:alpha val="9804"/>
            </a:schemeClr>
          </a:solidFill>
          <a:ln w="7620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58198152-DA38-537B-611A-83503651A6F0}"/>
              </a:ext>
            </a:extLst>
          </p:cNvPr>
          <p:cNvSpPr txBox="1"/>
          <p:nvPr/>
        </p:nvSpPr>
        <p:spPr>
          <a:xfrm>
            <a:off x="4656639" y="2271893"/>
            <a:ext cx="4259840" cy="1544479"/>
          </a:xfrm>
          <a:prstGeom prst="roundRect">
            <a:avLst>
              <a:gd name="adj" fmla="val 12327"/>
            </a:avLst>
          </a:prstGeom>
          <a:solidFill>
            <a:schemeClr val="bg1">
              <a:lumMod val="95000"/>
            </a:schemeClr>
          </a:solidFill>
          <a:ln w="38100">
            <a:solidFill>
              <a:schemeClr val="accent6"/>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t>Large performance improvement due to </a:t>
            </a:r>
            <a:b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br>
            <a:r>
              <a:rPr kumimoji="0" lang="en-US" sz="2200" b="1" i="0" u="sng" strike="noStrike" kern="0" cap="none" spc="0" normalizeH="0" baseline="0" noProof="0" dirty="0">
                <a:ln>
                  <a:noFill/>
                </a:ln>
                <a:solidFill>
                  <a:srgbClr val="EB8F61"/>
                </a:solidFill>
                <a:effectLst/>
                <a:uLnTx/>
                <a:uFillTx/>
                <a:latin typeface="Avenir Next" panose="020B0503020202020204" pitchFamily="34" charset="0"/>
                <a:ea typeface="+mn-ea"/>
                <a:cs typeface="+mn-cs"/>
              </a:rPr>
              <a:t>parallel data transfers </a:t>
            </a:r>
            <a:r>
              <a:rPr kumimoji="0" lang="en-US" sz="2200" b="1" i="0" u="none" strike="noStrike" kern="0" cap="none" spc="0" normalizeH="0" baseline="0" noProof="0" dirty="0">
                <a:ln>
                  <a:noFill/>
                </a:ln>
                <a:solidFill>
                  <a:srgbClr val="EB8F61"/>
                </a:solidFill>
                <a:effectLst/>
                <a:uLnTx/>
                <a:uFillTx/>
                <a:latin typeface="Avenir Next" panose="020B0503020202020204" pitchFamily="34" charset="0"/>
                <a:ea typeface="+mn-ea"/>
                <a:cs typeface="+mn-cs"/>
              </a:rPr>
              <a:t>&amp; </a:t>
            </a:r>
            <a:r>
              <a:rPr kumimoji="0" lang="en-US" sz="2200" b="1" i="0" u="sng" strike="noStrike" kern="0" cap="none" spc="0" normalizeH="0" baseline="0" noProof="0" dirty="0">
                <a:ln>
                  <a:noFill/>
                </a:ln>
                <a:solidFill>
                  <a:srgbClr val="EB8F61"/>
                </a:solidFill>
                <a:effectLst/>
                <a:uLnTx/>
                <a:uFillTx/>
                <a:latin typeface="Avenir Next" panose="020B0503020202020204" pitchFamily="34" charset="0"/>
                <a:ea typeface="+mn-ea"/>
                <a:cs typeface="+mn-cs"/>
              </a:rPr>
              <a:t>host+PIM collaborative exec.</a:t>
            </a:r>
            <a:endParaRPr kumimoji="0" lang="en-US" sz="2200" b="1" i="0" u="sng" strike="noStrike" kern="1200" cap="none" spc="0" normalizeH="0" baseline="0" noProof="0" dirty="0">
              <a:ln>
                <a:noFill/>
              </a:ln>
              <a:solidFill>
                <a:srgbClr val="EB8F61"/>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717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Performance Analysis</a:t>
            </a:r>
          </a:p>
        </p:txBody>
      </p:sp>
      <p:graphicFrame>
        <p:nvGraphicFramePr>
          <p:cNvPr id="2" name="Chart 1">
            <a:extLst>
              <a:ext uri="{FF2B5EF4-FFF2-40B4-BE49-F238E27FC236}">
                <a16:creationId xmlns:a16="http://schemas.microsoft.com/office/drawing/2014/main" id="{3B9DE6F5-39B1-05CA-355D-DDE53C3F1FD4}"/>
              </a:ext>
            </a:extLst>
          </p:cNvPr>
          <p:cNvGraphicFramePr>
            <a:graphicFrameLocks/>
          </p:cNvGraphicFramePr>
          <p:nvPr/>
        </p:nvGraphicFramePr>
        <p:xfrm>
          <a:off x="-102667" y="1165642"/>
          <a:ext cx="9246667" cy="457751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2D9AE17-BB3D-0616-FA4A-0A8A5C73A551}"/>
              </a:ext>
            </a:extLst>
          </p:cNvPr>
          <p:cNvCxnSpPr>
            <a:cxnSpLocks/>
          </p:cNvCxnSpPr>
          <p:nvPr/>
        </p:nvCxnSpPr>
        <p:spPr>
          <a:xfrm>
            <a:off x="1282700" y="4378123"/>
            <a:ext cx="7780913"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13560E0-E467-CFE1-567F-F5EA068EF934}"/>
              </a:ext>
            </a:extLst>
          </p:cNvPr>
          <p:cNvGrpSpPr/>
          <p:nvPr/>
        </p:nvGrpSpPr>
        <p:grpSpPr>
          <a:xfrm>
            <a:off x="7861300" y="3457062"/>
            <a:ext cx="1282701" cy="1657555"/>
            <a:chOff x="7861300" y="3457062"/>
            <a:chExt cx="1282701" cy="1657555"/>
          </a:xfrm>
        </p:grpSpPr>
        <p:sp>
          <p:nvSpPr>
            <p:cNvPr id="13" name="Rounded Rectangle 12">
              <a:extLst>
                <a:ext uri="{FF2B5EF4-FFF2-40B4-BE49-F238E27FC236}">
                  <a16:creationId xmlns:a16="http://schemas.microsoft.com/office/drawing/2014/main" id="{544320A8-5E65-9E97-A11F-F232210805A0}"/>
                </a:ext>
              </a:extLst>
            </p:cNvPr>
            <p:cNvSpPr/>
            <p:nvPr/>
          </p:nvSpPr>
          <p:spPr>
            <a:xfrm>
              <a:off x="7861301" y="3826168"/>
              <a:ext cx="1282700" cy="1288449"/>
            </a:xfrm>
            <a:prstGeom prst="roundRect">
              <a:avLst>
                <a:gd name="adj" fmla="val 10513"/>
              </a:avLst>
            </a:prstGeom>
            <a:solidFill>
              <a:srgbClr val="38A881">
                <a:alpha val="9804"/>
              </a:srgb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58198152-DA38-537B-611A-83503651A6F0}"/>
                </a:ext>
              </a:extLst>
            </p:cNvPr>
            <p:cNvSpPr txBox="1"/>
            <p:nvPr/>
          </p:nvSpPr>
          <p:spPr>
            <a:xfrm>
              <a:off x="7861300" y="3457062"/>
              <a:ext cx="12023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2.1x</a:t>
              </a:r>
              <a:endParaRPr kumimoji="0" lang="en-US" sz="2400" b="0"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sp>
        <p:nvSpPr>
          <p:cNvPr id="3" name="Rounded Rectangle 2">
            <a:extLst>
              <a:ext uri="{FF2B5EF4-FFF2-40B4-BE49-F238E27FC236}">
                <a16:creationId xmlns:a16="http://schemas.microsoft.com/office/drawing/2014/main" id="{A4A0FB4B-133C-8A71-BC54-D91C5802CD66}"/>
              </a:ext>
            </a:extLst>
          </p:cNvPr>
          <p:cNvSpPr/>
          <p:nvPr/>
        </p:nvSpPr>
        <p:spPr>
          <a:xfrm>
            <a:off x="192024" y="5293526"/>
            <a:ext cx="8759952" cy="1042416"/>
          </a:xfrm>
          <a:prstGeom prst="roundRect">
            <a:avLst>
              <a:gd name="adj" fmla="val 8906"/>
            </a:avLst>
          </a:prstGeom>
          <a:solidFill>
            <a:schemeClr val="bg1">
              <a:lumMod val="95000"/>
            </a:schemeClr>
          </a:solidFill>
          <a:ln w="38100">
            <a:solidFill>
              <a:schemeClr val="accent3"/>
            </a:solid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significantly improves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end-to-end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compared to hand-tuned implementations</a:t>
            </a:r>
            <a:endParaRPr kumimoji="0" lang="en-US" sz="2400" b="0" i="0" u="none" strike="noStrike" kern="0" cap="none" spc="0" normalizeH="0" baseline="0" noProof="0" dirty="0">
              <a:ln>
                <a:noFill/>
              </a:ln>
              <a:solidFill>
                <a:srgbClr val="38A881"/>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538412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Programming Complexity Analysis</a:t>
            </a:r>
          </a:p>
        </p:txBody>
      </p:sp>
      <p:sp>
        <p:nvSpPr>
          <p:cNvPr id="7" name="Rounded Rectangle 6">
            <a:extLst>
              <a:ext uri="{FF2B5EF4-FFF2-40B4-BE49-F238E27FC236}">
                <a16:creationId xmlns:a16="http://schemas.microsoft.com/office/drawing/2014/main" id="{26229CA4-F971-D9D9-06F8-208989B7A44F}"/>
              </a:ext>
            </a:extLst>
          </p:cNvPr>
          <p:cNvSpPr/>
          <p:nvPr/>
        </p:nvSpPr>
        <p:spPr>
          <a:xfrm>
            <a:off x="192024" y="5264950"/>
            <a:ext cx="8759952" cy="1042416"/>
          </a:xfrm>
          <a:prstGeom prst="roundRect">
            <a:avLst>
              <a:gd name="adj" fmla="val 11184"/>
            </a:avLst>
          </a:prstGeom>
          <a:solidFill>
            <a:schemeClr val="bg1">
              <a:lumMod val="95000"/>
            </a:schemeClr>
          </a:solidFill>
          <a:ln w="38100">
            <a:solidFill>
              <a:schemeClr val="accent3"/>
            </a:solid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significantly reduces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programming complexity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by abstracting hardware components  </a:t>
            </a:r>
            <a:endParaRPr kumimoji="0" lang="en-US" sz="2400" b="0" i="0" u="none" strike="noStrike" kern="0" cap="none" spc="0" normalizeH="0" baseline="0" noProof="0" dirty="0">
              <a:ln>
                <a:noFill/>
              </a:ln>
              <a:solidFill>
                <a:srgbClr val="38A881"/>
              </a:solidFill>
              <a:effectLst/>
              <a:uLnTx/>
              <a:uFillTx/>
              <a:latin typeface="Avenir Next" panose="020B0503020202020204" pitchFamily="34" charset="0"/>
              <a:ea typeface="+mn-ea"/>
              <a:cs typeface="+mn-cs"/>
            </a:endParaRPr>
          </a:p>
        </p:txBody>
      </p:sp>
      <p:graphicFrame>
        <p:nvGraphicFramePr>
          <p:cNvPr id="8" name="Chart 7">
            <a:extLst>
              <a:ext uri="{FF2B5EF4-FFF2-40B4-BE49-F238E27FC236}">
                <a16:creationId xmlns:a16="http://schemas.microsoft.com/office/drawing/2014/main" id="{72DEBFD4-223D-2631-4992-8848B421F514}"/>
              </a:ext>
            </a:extLst>
          </p:cNvPr>
          <p:cNvGraphicFramePr>
            <a:graphicFrameLocks/>
          </p:cNvGraphicFramePr>
          <p:nvPr/>
        </p:nvGraphicFramePr>
        <p:xfrm>
          <a:off x="-1" y="1149143"/>
          <a:ext cx="9348717" cy="439365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E9185FA4-DBE2-6FBD-97C3-27DB86EAC985}"/>
              </a:ext>
            </a:extLst>
          </p:cNvPr>
          <p:cNvGrpSpPr/>
          <p:nvPr/>
        </p:nvGrpSpPr>
        <p:grpSpPr>
          <a:xfrm>
            <a:off x="6875461" y="2213296"/>
            <a:ext cx="1312541" cy="2962314"/>
            <a:chOff x="7789861" y="2295183"/>
            <a:chExt cx="1312541" cy="2962314"/>
          </a:xfrm>
        </p:grpSpPr>
        <p:sp>
          <p:nvSpPr>
            <p:cNvPr id="10" name="Rounded Rectangle 9">
              <a:extLst>
                <a:ext uri="{FF2B5EF4-FFF2-40B4-BE49-F238E27FC236}">
                  <a16:creationId xmlns:a16="http://schemas.microsoft.com/office/drawing/2014/main" id="{A1CFDC99-B811-D468-3C0E-DDD0611318D4}"/>
                </a:ext>
              </a:extLst>
            </p:cNvPr>
            <p:cNvSpPr/>
            <p:nvPr/>
          </p:nvSpPr>
          <p:spPr>
            <a:xfrm>
              <a:off x="7789861" y="2756848"/>
              <a:ext cx="1282700" cy="2500649"/>
            </a:xfrm>
            <a:prstGeom prst="roundRect">
              <a:avLst>
                <a:gd name="adj" fmla="val 10513"/>
              </a:avLst>
            </a:prstGeom>
            <a:solidFill>
              <a:schemeClr val="accent3">
                <a:alpha val="9804"/>
              </a:schemeClr>
            </a:solidFill>
            <a:ln w="349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500B684F-74FD-2101-AA72-E66DD5EDA85B}"/>
                </a:ext>
              </a:extLst>
            </p:cNvPr>
            <p:cNvSpPr txBox="1"/>
            <p:nvPr/>
          </p:nvSpPr>
          <p:spPr>
            <a:xfrm>
              <a:off x="7900089" y="2295183"/>
              <a:ext cx="120231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94.4%</a:t>
              </a:r>
              <a:endParaRPr kumimoji="0" lang="en-US" sz="2400" b="0" i="0" u="none" strike="noStrike" kern="1200" cap="none" spc="0" normalizeH="0" baseline="0" noProof="0" dirty="0">
                <a:ln>
                  <a:noFill/>
                </a:ln>
                <a:solidFill>
                  <a:srgbClr val="38A881"/>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26596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452611-E77A-7738-2CC0-731C95A31B15}"/>
              </a:ext>
            </a:extLst>
          </p:cNvPr>
          <p:cNvSpPr/>
          <p:nvPr/>
        </p:nvSpPr>
        <p:spPr>
          <a:xfrm>
            <a:off x="0" y="1192896"/>
            <a:ext cx="9144000" cy="1140872"/>
          </a:xfrm>
          <a:prstGeom prst="rect">
            <a:avLst/>
          </a:prstGeom>
          <a:solidFill>
            <a:srgbClr val="EEEEE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EB8F61"/>
              </a:solidFill>
              <a:effectLst/>
              <a:uLnTx/>
              <a:uFillTx/>
              <a:latin typeface="Avenir Next" panose="020B0503020202020204" pitchFamily="34" charset="0"/>
              <a:ea typeface="+mn-ea"/>
              <a:cs typeface="+mn-cs"/>
            </a:endParaRPr>
          </a:p>
        </p:txBody>
      </p:sp>
      <p:sp>
        <p:nvSpPr>
          <p:cNvPr id="3" name="Content Placeholder 2">
            <a:extLst>
              <a:ext uri="{FF2B5EF4-FFF2-40B4-BE49-F238E27FC236}">
                <a16:creationId xmlns:a16="http://schemas.microsoft.com/office/drawing/2014/main" id="{5935BAD4-A5FB-2EAF-7924-27AF69F389FD}"/>
              </a:ext>
            </a:extLst>
          </p:cNvPr>
          <p:cNvSpPr>
            <a:spLocks noGrp="1"/>
          </p:cNvSpPr>
          <p:nvPr>
            <p:ph idx="1"/>
          </p:nvPr>
        </p:nvSpPr>
        <p:spPr>
          <a:xfrm>
            <a:off x="0" y="1208840"/>
            <a:ext cx="9144000" cy="4869089"/>
          </a:xfrm>
        </p:spPr>
        <p:txBody>
          <a:bodyPr>
            <a:normAutofit/>
          </a:bodyPr>
          <a:lstStyle/>
          <a:p>
            <a:pPr marL="0" indent="0" algn="ctr">
              <a:buNone/>
            </a:pPr>
            <a:r>
              <a:rPr lang="en-US" sz="2400" b="1" dirty="0">
                <a:solidFill>
                  <a:schemeClr val="accent6"/>
                </a:solidFill>
              </a:rPr>
              <a:t>SimplePIM </a:t>
            </a:r>
            <a:r>
              <a:rPr lang="en-US" sz="1800" b="1" dirty="0">
                <a:solidFill>
                  <a:schemeClr val="accent6"/>
                </a:solidFill>
              </a:rPr>
              <a:t>[</a:t>
            </a:r>
            <a:r>
              <a:rPr lang="en-US" sz="1800" b="1" i="0" dirty="0">
                <a:solidFill>
                  <a:schemeClr val="accent6"/>
                </a:solidFill>
                <a:effectLst/>
              </a:rPr>
              <a:t>Chen+, PACT’23</a:t>
            </a:r>
            <a:r>
              <a:rPr lang="en-US" sz="1800" b="1" dirty="0">
                <a:solidFill>
                  <a:schemeClr val="accent6"/>
                </a:solidFill>
              </a:rPr>
              <a:t>]</a:t>
            </a:r>
            <a:r>
              <a:rPr lang="en-US" sz="2400" b="1" dirty="0">
                <a:solidFill>
                  <a:schemeClr val="accent6"/>
                </a:solidFill>
              </a:rPr>
              <a:t>: a framework that uses </a:t>
            </a:r>
            <a:br>
              <a:rPr lang="en-US" sz="2400" dirty="0">
                <a:solidFill>
                  <a:schemeClr val="accent6"/>
                </a:solidFill>
              </a:rPr>
            </a:br>
            <a:r>
              <a:rPr lang="en-US" sz="2400" dirty="0"/>
              <a:t>(1) iterator functions and (2) primitives for communication </a:t>
            </a:r>
            <a:br>
              <a:rPr lang="en-US" sz="2400" dirty="0"/>
            </a:br>
            <a:r>
              <a:rPr lang="en-US" sz="2400" dirty="0"/>
              <a:t>to aid PIM programmability </a:t>
            </a:r>
            <a:br>
              <a:rPr lang="en-US" sz="2400" dirty="0"/>
            </a:br>
            <a:br>
              <a:rPr lang="en-US" sz="1400" dirty="0"/>
            </a:br>
            <a:r>
              <a:rPr lang="en-US" sz="2400" b="1" dirty="0"/>
              <a:t>Compared to SimplePIM, DaPPA provides three key benefits</a:t>
            </a:r>
          </a:p>
          <a:p>
            <a:pPr marL="914400" lvl="1" indent="-457200">
              <a:buFont typeface="+mj-lt"/>
              <a:buAutoNum type="arabicPeriod"/>
            </a:pPr>
            <a:r>
              <a:rPr lang="en-US" sz="2000" b="1" dirty="0">
                <a:solidFill>
                  <a:schemeClr val="accent4"/>
                </a:solidFill>
              </a:rPr>
              <a:t>Higher abstraction level </a:t>
            </a:r>
            <a:r>
              <a:rPr lang="en-US" sz="2000" dirty="0">
                <a:solidFill>
                  <a:schemeClr val="tx1">
                    <a:lumMod val="50000"/>
                    <a:lumOff val="50000"/>
                  </a:schemeClr>
                </a:solidFill>
              </a:rPr>
              <a:t>→ The programmer does </a:t>
            </a:r>
            <a:r>
              <a:rPr lang="en-US" sz="2000" i="1" dirty="0">
                <a:solidFill>
                  <a:schemeClr val="tx1">
                    <a:lumMod val="50000"/>
                    <a:lumOff val="50000"/>
                  </a:schemeClr>
                </a:solidFill>
              </a:rPr>
              <a:t>not</a:t>
            </a:r>
            <a:r>
              <a:rPr lang="en-US" sz="2000" dirty="0">
                <a:solidFill>
                  <a:schemeClr val="tx1">
                    <a:lumMod val="50000"/>
                    <a:lumOff val="50000"/>
                  </a:schemeClr>
                </a:solidFill>
              </a:rPr>
              <a:t> need </a:t>
            </a:r>
            <a:br>
              <a:rPr lang="en-US" sz="2000" dirty="0">
                <a:solidFill>
                  <a:schemeClr val="tx1">
                    <a:lumMod val="50000"/>
                    <a:lumOff val="50000"/>
                  </a:schemeClr>
                </a:solidFill>
              </a:rPr>
            </a:br>
            <a:r>
              <a:rPr lang="en-US" sz="2000" dirty="0">
                <a:solidFill>
                  <a:schemeClr val="tx1">
                    <a:lumMod val="50000"/>
                    <a:lumOff val="50000"/>
                  </a:schemeClr>
                </a:solidFill>
              </a:rPr>
              <a:t>to </a:t>
            </a:r>
            <a:r>
              <a:rPr lang="en-US" sz="2000" b="1" dirty="0">
                <a:solidFill>
                  <a:schemeClr val="tx1">
                    <a:lumMod val="50000"/>
                    <a:lumOff val="50000"/>
                  </a:schemeClr>
                </a:solidFill>
              </a:rPr>
              <a:t>manually specify communication patterns </a:t>
            </a:r>
            <a:r>
              <a:rPr lang="en-US" sz="2000" dirty="0">
                <a:solidFill>
                  <a:schemeClr val="tx1">
                    <a:lumMod val="50000"/>
                    <a:lumOff val="50000"/>
                  </a:schemeClr>
                </a:solidFill>
              </a:rPr>
              <a:t>used </a:t>
            </a:r>
            <a:br>
              <a:rPr lang="en-US" sz="2000" dirty="0">
                <a:solidFill>
                  <a:schemeClr val="tx1">
                    <a:lumMod val="50000"/>
                    <a:lumOff val="50000"/>
                  </a:schemeClr>
                </a:solidFill>
              </a:rPr>
            </a:br>
            <a:r>
              <a:rPr lang="en-US" sz="2000" dirty="0">
                <a:solidFill>
                  <a:schemeClr val="tx1">
                    <a:lumMod val="50000"/>
                    <a:lumOff val="50000"/>
                  </a:schemeClr>
                </a:solidFill>
              </a:rPr>
              <a:t>during computation</a:t>
            </a:r>
          </a:p>
          <a:p>
            <a:pPr marL="914400" lvl="1" indent="-457200">
              <a:buFont typeface="+mj-lt"/>
              <a:buAutoNum type="arabicPeriod"/>
            </a:pPr>
            <a:r>
              <a:rPr lang="en-US" sz="2000" b="1" dirty="0">
                <a:solidFill>
                  <a:schemeClr val="accent4"/>
                </a:solidFill>
              </a:rPr>
              <a:t>Support for more parallel patterns </a:t>
            </a:r>
            <a:r>
              <a:rPr lang="en-US" sz="2000" dirty="0">
                <a:solidFill>
                  <a:schemeClr val="tx1">
                    <a:lumMod val="50000"/>
                    <a:lumOff val="50000"/>
                  </a:schemeClr>
                </a:solidFill>
              </a:rPr>
              <a:t>→ DaPPA supports </a:t>
            </a:r>
            <a:br>
              <a:rPr lang="en-US" sz="2000" dirty="0">
                <a:solidFill>
                  <a:schemeClr val="tx1">
                    <a:lumMod val="50000"/>
                    <a:lumOff val="50000"/>
                  </a:schemeClr>
                </a:solidFill>
              </a:rPr>
            </a:br>
            <a:r>
              <a:rPr lang="en-US" sz="2000" b="1" dirty="0">
                <a:solidFill>
                  <a:schemeClr val="tx1">
                    <a:lumMod val="50000"/>
                    <a:lumOff val="50000"/>
                  </a:schemeClr>
                </a:solidFill>
              </a:rPr>
              <a:t>two more parallel primitives </a:t>
            </a:r>
            <a:r>
              <a:rPr lang="en-US" sz="2000" dirty="0">
                <a:solidFill>
                  <a:schemeClr val="tx1">
                    <a:lumMod val="50000"/>
                    <a:lumOff val="50000"/>
                  </a:schemeClr>
                </a:solidFill>
              </a:rPr>
              <a:t>(window and group), and </a:t>
            </a:r>
            <a:br>
              <a:rPr lang="en-US" sz="2000" dirty="0">
                <a:solidFill>
                  <a:schemeClr val="tx1">
                    <a:lumMod val="50000"/>
                    <a:lumOff val="50000"/>
                  </a:schemeClr>
                </a:solidFill>
              </a:rPr>
            </a:br>
            <a:r>
              <a:rPr lang="en-US" sz="2000" dirty="0">
                <a:solidFill>
                  <a:schemeClr val="tx1">
                    <a:lumMod val="50000"/>
                    <a:lumOff val="50000"/>
                  </a:schemeClr>
                </a:solidFill>
              </a:rPr>
              <a:t>allows the </a:t>
            </a:r>
            <a:r>
              <a:rPr lang="en-US" sz="2000" b="1" dirty="0">
                <a:solidFill>
                  <a:schemeClr val="tx1">
                    <a:lumMod val="50000"/>
                    <a:lumOff val="50000"/>
                  </a:schemeClr>
                </a:solidFill>
              </a:rPr>
              <a:t>mixing of parallel patterns </a:t>
            </a:r>
          </a:p>
          <a:p>
            <a:pPr marL="914400" lvl="1" indent="-457200">
              <a:buFont typeface="+mj-lt"/>
              <a:buAutoNum type="arabicPeriod"/>
            </a:pPr>
            <a:r>
              <a:rPr lang="en-US" sz="2000" b="1" dirty="0">
                <a:solidFill>
                  <a:schemeClr val="accent4"/>
                </a:solidFill>
              </a:rPr>
              <a:t>Further execution optimizations </a:t>
            </a:r>
            <a:r>
              <a:rPr lang="en-US" sz="2000" dirty="0">
                <a:solidFill>
                  <a:schemeClr val="tx1">
                    <a:lumMod val="50000"/>
                    <a:lumOff val="50000"/>
                  </a:schemeClr>
                </a:solidFill>
              </a:rPr>
              <a:t>→ DaPPA allows </a:t>
            </a:r>
            <a:br>
              <a:rPr lang="en-US" sz="2000" dirty="0">
                <a:solidFill>
                  <a:schemeClr val="tx1">
                    <a:lumMod val="50000"/>
                    <a:lumOff val="50000"/>
                  </a:schemeClr>
                </a:solidFill>
              </a:rPr>
            </a:br>
            <a:r>
              <a:rPr lang="en-US" sz="2000" dirty="0">
                <a:solidFill>
                  <a:schemeClr val="tx1">
                    <a:lumMod val="50000"/>
                    <a:lumOff val="50000"/>
                  </a:schemeClr>
                </a:solidFill>
              </a:rPr>
              <a:t>using idle host resources for </a:t>
            </a:r>
            <a:r>
              <a:rPr lang="en-US" sz="2000" b="1" dirty="0">
                <a:solidFill>
                  <a:schemeClr val="tx1">
                    <a:lumMod val="50000"/>
                    <a:lumOff val="50000"/>
                  </a:schemeClr>
                </a:solidFill>
              </a:rPr>
              <a:t>collaborative execution </a:t>
            </a:r>
          </a:p>
          <a:p>
            <a:pPr marL="457200" lvl="1" indent="0">
              <a:buNone/>
            </a:pPr>
            <a:endParaRPr lang="en-US" sz="2000" dirty="0"/>
          </a:p>
        </p:txBody>
      </p:sp>
      <p:sp>
        <p:nvSpPr>
          <p:cNvPr id="4" name="Title 1">
            <a:extLst>
              <a:ext uri="{FF2B5EF4-FFF2-40B4-BE49-F238E27FC236}">
                <a16:creationId xmlns:a16="http://schemas.microsoft.com/office/drawing/2014/main" id="{6C81F123-2A8C-CFBF-8652-71A0D23A311D}"/>
              </a:ext>
            </a:extLst>
          </p:cNvPr>
          <p:cNvSpPr>
            <a:spLocks noGrp="1"/>
          </p:cNvSpPr>
          <p:nvPr>
            <p:ph type="title"/>
          </p:nvPr>
        </p:nvSpPr>
        <p:spPr>
          <a:xfrm>
            <a:off x="169011" y="132334"/>
            <a:ext cx="8894602" cy="925840"/>
          </a:xfrm>
        </p:spPr>
        <p:txBody>
          <a:bodyPr>
            <a:noAutofit/>
          </a:bodyPr>
          <a:lstStyle/>
          <a:p>
            <a:r>
              <a:rPr lang="en-US" sz="3600" dirty="0"/>
              <a:t>Evaluation:  </a:t>
            </a:r>
            <a:br>
              <a:rPr lang="en-US" sz="3600" dirty="0"/>
            </a:br>
            <a:r>
              <a:rPr lang="en-US" sz="2800" dirty="0"/>
              <a:t>Comparison to State-of-the-Art</a:t>
            </a:r>
          </a:p>
        </p:txBody>
      </p:sp>
      <p:sp>
        <p:nvSpPr>
          <p:cNvPr id="2" name="TextBox 1">
            <a:extLst>
              <a:ext uri="{FF2B5EF4-FFF2-40B4-BE49-F238E27FC236}">
                <a16:creationId xmlns:a16="http://schemas.microsoft.com/office/drawing/2014/main" id="{CBB9835F-EF1C-A9C9-8F7E-4A3EC6E0BA6F}"/>
              </a:ext>
            </a:extLst>
          </p:cNvPr>
          <p:cNvSpPr txBox="1"/>
          <p:nvPr/>
        </p:nvSpPr>
        <p:spPr>
          <a:xfrm>
            <a:off x="192024" y="5282793"/>
            <a:ext cx="8759952" cy="1042416"/>
          </a:xfrm>
          <a:prstGeom prst="roundRect">
            <a:avLst>
              <a:gd name="adj" fmla="val 7073"/>
            </a:avLst>
          </a:prstGeom>
          <a:solidFill>
            <a:schemeClr val="bg1">
              <a:lumMod val="95000"/>
            </a:schemeClr>
          </a:solidFill>
          <a:ln w="38100">
            <a:solidFill>
              <a:schemeClr val="accent3"/>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DaPPA </a:t>
            </a:r>
            <a:r>
              <a:rPr kumimoji="0" lang="en-US" sz="2400" b="1" i="0" u="sng" strike="noStrike" kern="0" cap="none" spc="0" normalizeH="0" baseline="0" noProof="0" dirty="0">
                <a:ln>
                  <a:noFill/>
                </a:ln>
                <a:solidFill>
                  <a:srgbClr val="38A881"/>
                </a:solidFill>
                <a:effectLst/>
                <a:uLnTx/>
                <a:uFillTx/>
                <a:latin typeface="Avenir Next" panose="020B0503020202020204" pitchFamily="34" charset="0"/>
                <a:ea typeface="+mn-ea"/>
                <a:cs typeface="+mn-cs"/>
              </a:rPr>
              <a:t>improves</a:t>
            </a: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 state-of-the-art frameworks for </a:t>
            </a:r>
            <a:b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br>
            <a:r>
              <a:rPr kumimoji="0" lang="en-US" sz="2400" b="1" i="0" u="none" strike="noStrike" kern="0" cap="none" spc="0" normalizeH="0" baseline="0" noProof="0" dirty="0">
                <a:ln>
                  <a:noFill/>
                </a:ln>
                <a:solidFill>
                  <a:srgbClr val="38A881"/>
                </a:solidFill>
                <a:effectLst/>
                <a:uLnTx/>
                <a:uFillTx/>
                <a:latin typeface="Avenir Next" panose="020B0503020202020204" pitchFamily="34" charset="0"/>
                <a:ea typeface="+mn-ea"/>
                <a:cs typeface="+mn-cs"/>
              </a:rPr>
              <a:t>PIM programmability </a:t>
            </a:r>
            <a:endParaRPr kumimoji="0" lang="en-US" sz="2400" b="1" i="0" u="none" strike="noStrike" kern="0" cap="none" spc="0" normalizeH="0" baseline="30000" noProof="0" dirty="0">
              <a:ln>
                <a:noFill/>
              </a:ln>
              <a:solidFill>
                <a:srgbClr val="38A881"/>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6585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2414F-AEF5-0897-32D4-16F2CF4A0B04}"/>
              </a:ext>
            </a:extLst>
          </p:cNvPr>
          <p:cNvSpPr>
            <a:spLocks noGrp="1"/>
          </p:cNvSpPr>
          <p:nvPr>
            <p:ph idx="1"/>
          </p:nvPr>
        </p:nvSpPr>
        <p:spPr/>
        <p:txBody>
          <a:bodyPr/>
          <a:lstStyle/>
          <a:p>
            <a:r>
              <a:rPr lang="en-US" sz="2000" b="0" i="0" dirty="0">
                <a:solidFill>
                  <a:srgbClr val="000000"/>
                </a:solidFill>
                <a:effectLst/>
              </a:rPr>
              <a:t>Geraldo F. Oliveira, Alain Kohli, David Novo, Juan Gómez-Luna, </a:t>
            </a:r>
            <a:br>
              <a:rPr lang="en-US" sz="2000" b="0" i="0" dirty="0">
                <a:solidFill>
                  <a:srgbClr val="000000"/>
                </a:solidFill>
                <a:effectLst/>
              </a:rPr>
            </a:br>
            <a:r>
              <a:rPr lang="en-US" sz="2000" b="0" i="0" dirty="0">
                <a:solidFill>
                  <a:srgbClr val="000000"/>
                </a:solidFill>
                <a:effectLst/>
              </a:rPr>
              <a:t>Onur Mutlu</a:t>
            </a:r>
            <a:br>
              <a:rPr lang="en-US" sz="2000" b="0" i="0" dirty="0">
                <a:solidFill>
                  <a:srgbClr val="000000"/>
                </a:solidFill>
                <a:effectLst/>
              </a:rPr>
            </a:br>
            <a:r>
              <a:rPr lang="en-US" sz="2000" b="1" i="0" dirty="0">
                <a:solidFill>
                  <a:schemeClr val="accent5"/>
                </a:solidFill>
                <a:effectLst/>
                <a:hlinkClick r:id="rId3">
                  <a:extLst>
                    <a:ext uri="{A12FA001-AC4F-418D-AE19-62706E023703}">
                      <ahyp:hlinkClr xmlns:ahyp="http://schemas.microsoft.com/office/drawing/2018/hyperlinkcolor" val="tx"/>
                    </a:ext>
                  </a:extLst>
                </a:hlinkClick>
              </a:rPr>
              <a:t>”</a:t>
            </a:r>
            <a:r>
              <a:rPr lang="en-US" sz="2000" b="1" i="0" dirty="0">
                <a:solidFill>
                  <a:schemeClr val="accent5"/>
                </a:solidFill>
                <a:effectLst/>
                <a:hlinkClick r:id="rId4">
                  <a:extLst>
                    <a:ext uri="{A12FA001-AC4F-418D-AE19-62706E023703}">
                      <ahyp:hlinkClr xmlns:ahyp="http://schemas.microsoft.com/office/drawing/2018/hyperlinkcolor" val="tx"/>
                    </a:ext>
                  </a:extLst>
                </a:hlinkClick>
              </a:rPr>
              <a:t>DaPPA: A Data-Parallel Framework for Processing-in-Memory Architectures,”</a:t>
            </a:r>
            <a:br>
              <a:rPr lang="en-US" sz="2000" b="1" i="0" dirty="0">
                <a:solidFill>
                  <a:schemeClr val="accent5"/>
                </a:solidFill>
                <a:effectLst/>
              </a:rPr>
            </a:br>
            <a:r>
              <a:rPr lang="en-US" sz="2000" i="1" dirty="0">
                <a:effectLst/>
              </a:rPr>
              <a:t>arXiv:2310.10168 [</a:t>
            </a:r>
            <a:r>
              <a:rPr lang="en-US" sz="2000" i="1" dirty="0" err="1">
                <a:effectLst/>
              </a:rPr>
              <a:t>cs.AR</a:t>
            </a:r>
            <a:r>
              <a:rPr lang="en-US" sz="2000" i="1" dirty="0">
                <a:effectLst/>
              </a:rPr>
              <a:t>] </a:t>
            </a:r>
            <a:br>
              <a:rPr lang="en-US" sz="2000" b="0" i="0" dirty="0">
                <a:solidFill>
                  <a:srgbClr val="000000"/>
                </a:solidFill>
                <a:effectLst/>
              </a:rPr>
            </a:br>
            <a:r>
              <a:rPr lang="en-US" sz="2000" b="0" i="0" dirty="0">
                <a:solidFill>
                  <a:srgbClr val="000000"/>
                </a:solidFill>
                <a:effectLst/>
              </a:rPr>
              <a:t>2</a:t>
            </a:r>
            <a:r>
              <a:rPr lang="en-US" sz="2000" b="0" i="0" baseline="30000" dirty="0">
                <a:solidFill>
                  <a:srgbClr val="000000"/>
                </a:solidFill>
                <a:effectLst/>
              </a:rPr>
              <a:t>nd</a:t>
            </a:r>
            <a:r>
              <a:rPr lang="en-US" sz="2000" b="0" i="0" dirty="0">
                <a:solidFill>
                  <a:srgbClr val="000000"/>
                </a:solidFill>
                <a:effectLst/>
              </a:rPr>
              <a:t> Place ACM Student Research Competition at </a:t>
            </a:r>
            <a:r>
              <a:rPr lang="en-US" sz="2000" b="0" i="1" dirty="0">
                <a:solidFill>
                  <a:srgbClr val="000000"/>
                </a:solidFill>
                <a:effectLst/>
              </a:rPr>
              <a:t>the </a:t>
            </a:r>
            <a:r>
              <a:rPr lang="en-US" sz="2000" b="0" i="1" dirty="0">
                <a:solidFill>
                  <a:schemeClr val="accent4"/>
                </a:solidFill>
                <a:effectLst/>
                <a:hlinkClick r:id="rId5">
                  <a:extLst>
                    <a:ext uri="{A12FA001-AC4F-418D-AE19-62706E023703}">
                      <ahyp:hlinkClr xmlns:ahyp="http://schemas.microsoft.com/office/drawing/2018/hyperlinkcolor" val="tx"/>
                    </a:ext>
                  </a:extLst>
                </a:hlinkClick>
              </a:rPr>
              <a:t>32nd International Conference on Parallel Architectures and Compilation Techniques</a:t>
            </a:r>
            <a:r>
              <a:rPr lang="en-US" sz="2000" b="0" i="1" dirty="0">
                <a:solidFill>
                  <a:schemeClr val="accent4"/>
                </a:solidFill>
                <a:effectLst/>
              </a:rPr>
              <a:t> </a:t>
            </a:r>
            <a:r>
              <a:rPr lang="en-US" sz="2000" b="0" i="1" dirty="0">
                <a:solidFill>
                  <a:srgbClr val="000000"/>
                </a:solidFill>
                <a:effectLst/>
              </a:rPr>
              <a:t>(</a:t>
            </a:r>
            <a:r>
              <a:rPr lang="en-US" sz="2000" b="1" i="1" dirty="0">
                <a:solidFill>
                  <a:srgbClr val="000000"/>
                </a:solidFill>
                <a:effectLst/>
              </a:rPr>
              <a:t>PACT</a:t>
            </a:r>
            <a:r>
              <a:rPr lang="en-US" sz="2000" b="0" i="1" dirty="0">
                <a:solidFill>
                  <a:srgbClr val="000000"/>
                </a:solidFill>
                <a:effectLst/>
              </a:rPr>
              <a:t>)</a:t>
            </a:r>
            <a:r>
              <a:rPr lang="en-US" sz="2000" b="0" i="0" dirty="0">
                <a:solidFill>
                  <a:srgbClr val="000000"/>
                </a:solidFill>
                <a:effectLst/>
              </a:rPr>
              <a:t>, </a:t>
            </a:r>
            <a:br>
              <a:rPr lang="en-US" sz="2000" b="0" i="0" dirty="0">
                <a:solidFill>
                  <a:srgbClr val="000000"/>
                </a:solidFill>
                <a:effectLst/>
              </a:rPr>
            </a:br>
            <a:r>
              <a:rPr lang="en-US" sz="2000" b="0" i="0" dirty="0">
                <a:solidFill>
                  <a:srgbClr val="000000"/>
                </a:solidFill>
                <a:effectLst/>
              </a:rPr>
              <a:t>Vienna, Austria, October 2023.</a:t>
            </a:r>
            <a:br>
              <a:rPr lang="en-US" sz="2000" b="0" i="0" dirty="0">
                <a:solidFill>
                  <a:srgbClr val="000000"/>
                </a:solidFill>
                <a:effectLst/>
              </a:rPr>
            </a:br>
            <a:endParaRPr lang="en-US" sz="2000" b="0" i="0" dirty="0">
              <a:effectLst/>
            </a:endParaRPr>
          </a:p>
        </p:txBody>
      </p:sp>
      <p:sp>
        <p:nvSpPr>
          <p:cNvPr id="6" name="Title 1">
            <a:extLst>
              <a:ext uri="{FF2B5EF4-FFF2-40B4-BE49-F238E27FC236}">
                <a16:creationId xmlns:a16="http://schemas.microsoft.com/office/drawing/2014/main" id="{5A0455A9-43D1-15E1-4ECF-0B924B5CBC8D}"/>
              </a:ext>
            </a:extLst>
          </p:cNvPr>
          <p:cNvSpPr>
            <a:spLocks noGrp="1"/>
          </p:cNvSpPr>
          <p:nvPr>
            <p:ph type="title"/>
          </p:nvPr>
        </p:nvSpPr>
        <p:spPr>
          <a:xfrm>
            <a:off x="169011" y="132334"/>
            <a:ext cx="8894602" cy="925840"/>
          </a:xfrm>
        </p:spPr>
        <p:txBody>
          <a:bodyPr>
            <a:noAutofit/>
          </a:bodyPr>
          <a:lstStyle/>
          <a:p>
            <a:r>
              <a:rPr lang="en-US" sz="3600" dirty="0"/>
              <a:t>DaPPA: </a:t>
            </a:r>
            <a:br>
              <a:rPr lang="en-US" sz="3600" dirty="0"/>
            </a:br>
            <a:r>
              <a:rPr lang="en-US" sz="1800" dirty="0"/>
              <a:t>A Data-Parallel Framework for Processing-in-Memory Architectures</a:t>
            </a:r>
            <a:endParaRPr lang="en-US" sz="2800" dirty="0"/>
          </a:p>
        </p:txBody>
      </p:sp>
      <p:pic>
        <p:nvPicPr>
          <p:cNvPr id="4" name="Picture 3">
            <a:extLst>
              <a:ext uri="{FF2B5EF4-FFF2-40B4-BE49-F238E27FC236}">
                <a16:creationId xmlns:a16="http://schemas.microsoft.com/office/drawing/2014/main" id="{8D0737A6-9007-C643-6F9F-B7A1D91D5734}"/>
              </a:ext>
            </a:extLst>
          </p:cNvPr>
          <p:cNvPicPr>
            <a:picLocks noChangeAspect="1"/>
          </p:cNvPicPr>
          <p:nvPr/>
        </p:nvPicPr>
        <p:blipFill>
          <a:blip r:embed="rId6"/>
          <a:stretch>
            <a:fillRect/>
          </a:stretch>
        </p:blipFill>
        <p:spPr>
          <a:xfrm>
            <a:off x="530261" y="3764405"/>
            <a:ext cx="8172101" cy="2612322"/>
          </a:xfrm>
          <a:prstGeom prst="rect">
            <a:avLst/>
          </a:prstGeom>
        </p:spPr>
      </p:pic>
    </p:spTree>
    <p:extLst>
      <p:ext uri="{BB962C8B-B14F-4D97-AF65-F5344CB8AC3E}">
        <p14:creationId xmlns:p14="http://schemas.microsoft.com/office/powerpoint/2010/main" val="42115321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5B1E4-4A3E-4B44-B90F-77CA8B5BE6E4}"/>
              </a:ext>
            </a:extLst>
          </p:cNvPr>
          <p:cNvSpPr>
            <a:spLocks noGrp="1"/>
          </p:cNvSpPr>
          <p:nvPr>
            <p:ph type="ctrTitle"/>
          </p:nvPr>
        </p:nvSpPr>
        <p:spPr>
          <a:xfrm>
            <a:off x="381000" y="1143000"/>
            <a:ext cx="8382000" cy="2209800"/>
          </a:xfrm>
        </p:spPr>
        <p:txBody>
          <a:bodyPr anchor="ctr"/>
          <a:lstStyle/>
          <a:p>
            <a:pPr algn="ctr"/>
            <a:r>
              <a:rPr lang="en-US" altLang="en-US" b="1" dirty="0">
                <a:solidFill>
                  <a:srgbClr val="C00000"/>
                </a:solidFill>
                <a:ea typeface="ＭＳ Ｐゴシック" charset="-128"/>
              </a:rPr>
              <a:t>Tutorial on </a:t>
            </a:r>
            <a:br>
              <a:rPr lang="en-US" altLang="en-US" b="1" dirty="0">
                <a:solidFill>
                  <a:srgbClr val="C00000"/>
                </a:solidFill>
                <a:ea typeface="ＭＳ Ｐゴシック" charset="-128"/>
              </a:rPr>
            </a:br>
            <a:r>
              <a:rPr lang="en-US" altLang="en-US" b="1" dirty="0">
                <a:solidFill>
                  <a:srgbClr val="C00000"/>
                </a:solidFill>
                <a:ea typeface="ＭＳ Ｐゴシック" panose="020B0600070205080204" pitchFamily="34" charset="-128"/>
              </a:rPr>
              <a:t>Memory-Centric Computing:</a:t>
            </a:r>
            <a:br>
              <a:rPr lang="en-US" altLang="en-US" b="1" dirty="0">
                <a:solidFill>
                  <a:srgbClr val="C00000"/>
                </a:solidFill>
                <a:ea typeface="ＭＳ Ｐゴシック" panose="020B0600070205080204" pitchFamily="34" charset="-128"/>
              </a:rPr>
            </a:br>
            <a:r>
              <a:rPr lang="en-US" altLang="en-US" sz="4000" dirty="0">
                <a:solidFill>
                  <a:srgbClr val="006633"/>
                </a:solidFill>
                <a:ea typeface="ＭＳ Ｐゴシック" panose="020B0600070205080204" pitchFamily="34" charset="-128"/>
              </a:rPr>
              <a:t>Programming PNM Systems</a:t>
            </a:r>
            <a:endParaRPr lang="en-US" b="1" dirty="0">
              <a:solidFill>
                <a:srgbClr val="C00000"/>
              </a:solidFill>
            </a:endParaRPr>
          </a:p>
        </p:txBody>
      </p:sp>
      <p:pic>
        <p:nvPicPr>
          <p:cNvPr id="4" name="Picture 3" descr="safari.png">
            <a:extLst>
              <a:ext uri="{FF2B5EF4-FFF2-40B4-BE49-F238E27FC236}">
                <a16:creationId xmlns:a16="http://schemas.microsoft.com/office/drawing/2014/main" id="{6F338064-9249-C04B-BB1E-830D09E56900}"/>
              </a:ext>
            </a:extLst>
          </p:cNvPr>
          <p:cNvPicPr>
            <a:picLocks noChangeAspect="1"/>
          </p:cNvPicPr>
          <p:nvPr/>
        </p:nvPicPr>
        <p:blipFill>
          <a:blip r:embed="rId3" cstate="print"/>
          <a:stretch>
            <a:fillRect/>
          </a:stretch>
        </p:blipFill>
        <p:spPr>
          <a:xfrm>
            <a:off x="107023" y="6133800"/>
            <a:ext cx="2239579" cy="648000"/>
          </a:xfrm>
          <a:prstGeom prst="rect">
            <a:avLst/>
          </a:prstGeom>
        </p:spPr>
      </p:pic>
      <p:pic>
        <p:nvPicPr>
          <p:cNvPr id="5" name="Picture 2" descr="ETH Zurich short logo, black">
            <a:extLst>
              <a:ext uri="{FF2B5EF4-FFF2-40B4-BE49-F238E27FC236}">
                <a16:creationId xmlns:a16="http://schemas.microsoft.com/office/drawing/2014/main" id="{6BB9B15D-F9ED-6140-BDA2-30DF4E4A36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82" t="19970" r="7940" b="18111"/>
          <a:stretch/>
        </p:blipFill>
        <p:spPr bwMode="auto">
          <a:xfrm>
            <a:off x="6357969" y="6074246"/>
            <a:ext cx="2750535" cy="78375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86957E2F-C1A4-A3BE-483B-9F1225948C0D}"/>
              </a:ext>
            </a:extLst>
          </p:cNvPr>
          <p:cNvSpPr txBox="1">
            <a:spLocks noChangeArrowheads="1"/>
          </p:cNvSpPr>
          <p:nvPr/>
        </p:nvSpPr>
        <p:spPr bwMode="auto">
          <a:xfrm>
            <a:off x="647700" y="3573017"/>
            <a:ext cx="7848600" cy="3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3200" b="0" i="0" u="none" strike="noStrike" kern="0" cap="none" spc="0" normalizeH="0" baseline="0" noProof="0" dirty="0">
                <a:ln>
                  <a:noFill/>
                </a:ln>
                <a:solidFill>
                  <a:srgbClr val="003399"/>
                </a:solidFill>
                <a:effectLst/>
                <a:uLnTx/>
                <a:uFillTx/>
                <a:latin typeface="Tahoma"/>
                <a:ea typeface="ＭＳ Ｐゴシック" panose="020B0600070205080204" pitchFamily="34" charset="-128"/>
              </a:rPr>
              <a:t>Geraldo F. Oliveira</a:t>
            </a: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32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hlinkClick r:id="rId5"/>
              </a:rPr>
              <a:t>https://geraldofojunior.github.io</a:t>
            </a:r>
            <a:br>
              <a:rPr kumimoji="0" lang="en-US" altLang="en-US" sz="32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br>
            <a:endPar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2800" b="0" i="0" u="none" strike="noStrike" kern="0" cap="none" spc="0" normalizeH="0" baseline="0" noProof="0" dirty="0" err="1">
                <a:ln>
                  <a:noFill/>
                </a:ln>
                <a:solidFill>
                  <a:srgbClr val="000000"/>
                </a:solidFill>
                <a:effectLst/>
                <a:uLnTx/>
                <a:uFillTx/>
                <a:latin typeface="Tahoma"/>
                <a:ea typeface="ＭＳ Ｐゴシック" panose="020B0600070205080204" pitchFamily="34" charset="-128"/>
              </a:rPr>
              <a:t>PPoPP</a:t>
            </a:r>
            <a:r>
              <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t> 2025</a:t>
            </a: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r>
              <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t>1</a:t>
            </a:r>
            <a:r>
              <a:rPr kumimoji="0" lang="en-US" altLang="en-US" sz="2800" b="0" i="0" u="none" strike="noStrike" kern="0" cap="none" spc="0" normalizeH="0" baseline="30000" noProof="0" dirty="0">
                <a:ln>
                  <a:noFill/>
                </a:ln>
                <a:solidFill>
                  <a:srgbClr val="000000"/>
                </a:solidFill>
                <a:effectLst/>
                <a:uLnTx/>
                <a:uFillTx/>
                <a:latin typeface="Tahoma"/>
                <a:ea typeface="ＭＳ Ｐゴシック" panose="020B0600070205080204" pitchFamily="34" charset="-128"/>
              </a:rPr>
              <a:t>st</a:t>
            </a:r>
            <a:r>
              <a:rPr kumimoji="0" lang="en-US" altLang="en-US" sz="28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rPr>
              <a:t> March 2025</a:t>
            </a: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a:p>
            <a:pPr marL="0" marR="0" lvl="0" indent="0" algn="ctr" defTabSz="914400" rtl="0" eaLnBrk="1" fontAlgn="base" latinLnBrk="0" hangingPunct="1">
              <a:lnSpc>
                <a:spcPct val="100000"/>
              </a:lnSpc>
              <a:spcBef>
                <a:spcPct val="20000"/>
              </a:spcBef>
              <a:spcAft>
                <a:spcPct val="0"/>
              </a:spcAft>
              <a:buClr>
                <a:srgbClr val="CC9900"/>
              </a:buClr>
              <a:buSzPct val="65000"/>
              <a:buFont typeface="Wingdings" pitchFamily="2" charset="2"/>
              <a:buNone/>
              <a:tabLst/>
              <a:defRPr/>
            </a:pPr>
            <a:endParaRPr kumimoji="0" lang="en-US" altLang="en-US" sz="2400" b="0" i="0" u="none" strike="noStrike" kern="0" cap="none" spc="0" normalizeH="0" baseline="0" noProof="0" dirty="0">
              <a:ln>
                <a:noFill/>
              </a:ln>
              <a:solidFill>
                <a:srgbClr val="000000"/>
              </a:solidFill>
              <a:effectLst/>
              <a:uLnTx/>
              <a:uFillTx/>
              <a:latin typeface="Tahoma"/>
              <a:ea typeface="ＭＳ Ｐゴシック" panose="020B0600070205080204" pitchFamily="34" charset="-128"/>
            </a:endParaRPr>
          </a:p>
        </p:txBody>
      </p:sp>
    </p:spTree>
    <p:extLst>
      <p:ext uri="{BB962C8B-B14F-4D97-AF65-F5344CB8AC3E}">
        <p14:creationId xmlns:p14="http://schemas.microsoft.com/office/powerpoint/2010/main" val="215556595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6D87-696D-EBE3-B3FB-6E893454A93F}"/>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E7E9F7F1-2CCF-BFF6-A24D-8078A7448CD3}"/>
              </a:ext>
            </a:extLst>
          </p:cNvPr>
          <p:cNvSpPr>
            <a:spLocks noGrp="1"/>
          </p:cNvSpPr>
          <p:nvPr>
            <p:ph idx="1"/>
          </p:nvPr>
        </p:nvSpPr>
        <p:spPr>
          <a:xfrm>
            <a:off x="228600" y="1052736"/>
            <a:ext cx="8610600" cy="5123656"/>
          </a:xfrm>
        </p:spPr>
        <p:txBody>
          <a:bodyPr/>
          <a:lstStyle/>
          <a:p>
            <a:r>
              <a:rPr lang="en-US" b="0" i="0" dirty="0">
                <a:effectLst/>
                <a:latin typeface="Tahoma" panose="020B0604030504040204" pitchFamily="34" charset="0"/>
                <a:ea typeface="Tahoma" panose="020B0604030504040204" pitchFamily="34" charset="0"/>
                <a:cs typeface="Tahoma" panose="020B0604030504040204" pitchFamily="34" charset="0"/>
              </a:rPr>
              <a:t>Processing-Near-Memory Systems: Developments from </a:t>
            </a:r>
            <a:br>
              <a:rPr lang="en-US" b="0" i="0" dirty="0">
                <a:effectLst/>
                <a:latin typeface="Tahoma" panose="020B0604030504040204" pitchFamily="34" charset="0"/>
                <a:ea typeface="Tahoma" panose="020B0604030504040204" pitchFamily="34" charset="0"/>
                <a:cs typeface="Tahoma" panose="020B0604030504040204" pitchFamily="34" charset="0"/>
              </a:rPr>
            </a:br>
            <a:r>
              <a:rPr lang="en-US" b="0" i="0" dirty="0">
                <a:effectLst/>
                <a:latin typeface="Tahoma" panose="020B0604030504040204" pitchFamily="34" charset="0"/>
                <a:ea typeface="Tahoma" panose="020B0604030504040204" pitchFamily="34" charset="0"/>
                <a:cs typeface="Tahoma" panose="020B0604030504040204" pitchFamily="34" charset="0"/>
              </a:rPr>
              <a:t>Academia &amp; Industry</a:t>
            </a:r>
            <a:br>
              <a:rPr lang="en-US" sz="1200" b="0" i="0" dirty="0">
                <a:effectLst/>
                <a:latin typeface="Tahoma" panose="020B0604030504040204" pitchFamily="34" charset="0"/>
                <a:ea typeface="Tahoma" panose="020B0604030504040204" pitchFamily="34" charset="0"/>
                <a:cs typeface="Tahoma" panose="020B0604030504040204" pitchFamily="34" charset="0"/>
              </a:rPr>
            </a:br>
            <a:endParaRPr lang="en-US" sz="1200" b="0" i="0" dirty="0">
              <a:effectLst/>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Programming Processing-Near-Memory Systems</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Coffee Break</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Processing-Using-Memory Systems for Bulk Bitwise Operations</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Ataberk</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Olgun</a:t>
            </a:r>
            <a:r>
              <a:rPr lang="en-US" b="1"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Infrastructure for Processing-Using-Memory Research</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Invited Talk by Prof. John Kim: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Is it Memory-Centric or Communication-Centric?</a:t>
            </a:r>
          </a:p>
        </p:txBody>
      </p:sp>
      <p:sp>
        <p:nvSpPr>
          <p:cNvPr id="4" name="Slide Number Placeholder 3">
            <a:extLst>
              <a:ext uri="{FF2B5EF4-FFF2-40B4-BE49-F238E27FC236}">
                <a16:creationId xmlns:a16="http://schemas.microsoft.com/office/drawing/2014/main" id="{1718CF5E-3525-5BE8-7EE2-34D14BBC1C1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altLang="en-US" sz="1600" b="0" i="0" u="none" strike="noStrike" kern="1200" cap="none" spc="0" normalizeH="0" baseline="0" noProof="0" dirty="0">
                <a:ln>
                  <a:noFill/>
                </a:ln>
                <a:solidFill>
                  <a:srgbClr val="000000"/>
                </a:solidFill>
                <a:effectLst/>
                <a:uLnTx/>
                <a:uFillTx/>
                <a:latin typeface="Garamond" charset="0"/>
                <a:ea typeface="ＭＳ Ｐゴシック" charset="-128"/>
                <a:cs typeface="+mn-cs"/>
              </a:rPr>
            </a:b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altLang="en-US" sz="1600" b="0" i="0" u="none" strike="noStrike" kern="1200" cap="none" spc="0" normalizeH="0" baseline="0" noProof="0" dirty="0">
              <a:ln>
                <a:noFill/>
              </a:ln>
              <a:solidFill>
                <a:srgbClr val="000000"/>
              </a:solidFill>
              <a:effectLst/>
              <a:uLnTx/>
              <a:uFillTx/>
              <a:latin typeface="Garamond" charset="0"/>
              <a:ea typeface="ＭＳ Ｐゴシック" charset="-128"/>
              <a:cs typeface="+mn-cs"/>
            </a:endParaRPr>
          </a:p>
        </p:txBody>
      </p:sp>
    </p:spTree>
    <p:extLst>
      <p:ext uri="{BB962C8B-B14F-4D97-AF65-F5344CB8AC3E}">
        <p14:creationId xmlns:p14="http://schemas.microsoft.com/office/powerpoint/2010/main" val="1021302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How to Keep It </a:t>
            </a:r>
            <a:r>
              <a:rPr lang="en-US" b="1" dirty="0"/>
              <a:t>Simple</a:t>
            </a:r>
            <a:r>
              <a:rPr lang="en-US" dirty="0"/>
              <a:t>?</a:t>
            </a:r>
          </a:p>
        </p:txBody>
      </p:sp>
      <p:sp>
        <p:nvSpPr>
          <p:cNvPr id="3" name="Content Placeholder 2"/>
          <p:cNvSpPr>
            <a:spLocks noGrp="1"/>
          </p:cNvSpPr>
          <p:nvPr>
            <p:ph idx="1"/>
          </p:nvPr>
        </p:nvSpPr>
        <p:spPr>
          <a:xfrm>
            <a:off x="228600" y="1052736"/>
            <a:ext cx="8610600" cy="5195664"/>
          </a:xfrm>
        </p:spPr>
        <p:txBody>
          <a:bodyPr/>
          <a:lstStyle/>
          <a:p>
            <a:r>
              <a:rPr lang="en-US" dirty="0" err="1"/>
              <a:t>Junwhan</a:t>
            </a:r>
            <a:r>
              <a:rPr lang="en-US" dirty="0"/>
              <a:t> </a:t>
            </a:r>
            <a:r>
              <a:rPr lang="en-US" dirty="0" err="1"/>
              <a:t>Ahn</a:t>
            </a:r>
            <a:r>
              <a:rPr lang="en-US" dirty="0"/>
              <a:t>, </a:t>
            </a:r>
            <a:r>
              <a:rPr lang="en-US" dirty="0" err="1"/>
              <a:t>Sungjoo</a:t>
            </a:r>
            <a:r>
              <a:rPr lang="en-US" dirty="0"/>
              <a:t> </a:t>
            </a:r>
            <a:r>
              <a:rPr lang="en-US" dirty="0" err="1"/>
              <a:t>Yoo</a:t>
            </a:r>
            <a:r>
              <a:rPr lang="en-US" dirty="0"/>
              <a:t>, Onur Mutlu, and </a:t>
            </a:r>
            <a:r>
              <a:rPr lang="en-US" dirty="0" err="1"/>
              <a:t>Kiyoung</a:t>
            </a:r>
            <a:r>
              <a:rPr lang="en-US" dirty="0"/>
              <a:t> Choi,</a:t>
            </a:r>
            <a:br>
              <a:rPr lang="en-US" dirty="0"/>
            </a:br>
            <a:r>
              <a:rPr lang="en-US" b="1" dirty="0">
                <a:solidFill>
                  <a:srgbClr val="0432FF"/>
                </a:solidFill>
                <a:hlinkClick r:id="rId2">
                  <a:extLst>
                    <a:ext uri="{A12FA001-AC4F-418D-AE19-62706E023703}">
                      <ahyp:hlinkClr xmlns:ahyp="http://schemas.microsoft.com/office/drawing/2018/hyperlinkcolor" val="tx"/>
                    </a:ext>
                  </a:extLst>
                </a:hlinkClick>
              </a:rPr>
              <a:t>"PIM-Enabled Instructions: A Low-Overhead, Locality-Aware Processing-in-Memory Architecture"</a:t>
            </a:r>
            <a:br>
              <a:rPr lang="en-US" dirty="0">
                <a:solidFill>
                  <a:srgbClr val="0432FF"/>
                </a:solidFill>
              </a:rPr>
            </a:br>
            <a:r>
              <a:rPr lang="en-US" i="1" dirty="0"/>
              <a:t>Proceedings of the </a:t>
            </a:r>
            <a:r>
              <a:rPr lang="en-US" i="1" dirty="0">
                <a:hlinkClick r:id="rId3"/>
              </a:rPr>
              <a:t>42nd International Symposium on Computer Architecture</a:t>
            </a:r>
            <a:r>
              <a:rPr lang="en-US" i="1" dirty="0"/>
              <a:t> (</a:t>
            </a:r>
            <a:r>
              <a:rPr lang="en-US" b="1" i="1" dirty="0"/>
              <a:t>ISCA</a:t>
            </a:r>
            <a:r>
              <a:rPr lang="en-US" i="1" dirty="0"/>
              <a:t>)</a:t>
            </a:r>
            <a:r>
              <a:rPr lang="en-US" dirty="0"/>
              <a:t>, Portland, OR, June 2015. </a:t>
            </a:r>
            <a:br>
              <a:rPr lang="en-US" dirty="0"/>
            </a:br>
            <a:r>
              <a:rPr lang="en-US" dirty="0"/>
              <a:t>[</a:t>
            </a:r>
            <a:r>
              <a:rPr lang="en-US" dirty="0">
                <a:hlinkClick r:id="rId4"/>
              </a:rPr>
              <a:t>Slides (pdf)</a:t>
            </a:r>
            <a:r>
              <a:rPr lang="en-US" dirty="0"/>
              <a:t>] [</a:t>
            </a:r>
            <a:r>
              <a:rPr lang="en-US" dirty="0">
                <a:hlinkClick r:id="rId5"/>
              </a:rPr>
              <a:t>Lightning Session Slides (pdf)</a:t>
            </a:r>
            <a:r>
              <a:rPr lang="en-US" dirty="0"/>
              <a:t>]  </a:t>
            </a:r>
          </a:p>
          <a:p>
            <a:endParaRPr lang="en-US" dirty="0"/>
          </a:p>
          <a:p>
            <a:endParaRPr lang="en-US" dirty="0"/>
          </a:p>
        </p:txBody>
      </p:sp>
      <p:pic>
        <p:nvPicPr>
          <p:cNvPr id="5" name="Picture 4"/>
          <p:cNvPicPr>
            <a:picLocks noChangeAspect="1"/>
          </p:cNvPicPr>
          <p:nvPr/>
        </p:nvPicPr>
        <p:blipFill>
          <a:blip r:embed="rId6"/>
          <a:stretch>
            <a:fillRect/>
          </a:stretch>
        </p:blipFill>
        <p:spPr>
          <a:xfrm>
            <a:off x="0" y="4177496"/>
            <a:ext cx="9144000" cy="2275840"/>
          </a:xfrm>
          <a:prstGeom prst="rect">
            <a:avLst/>
          </a:prstGeom>
        </p:spPr>
      </p:pic>
      <p:sp>
        <p:nvSpPr>
          <p:cNvPr id="4" name="Slide Number Placeholder 3">
            <a:extLst>
              <a:ext uri="{FF2B5EF4-FFF2-40B4-BE49-F238E27FC236}">
                <a16:creationId xmlns:a16="http://schemas.microsoft.com/office/drawing/2014/main" id="{A6A8D773-6BAA-0917-252B-04A7CECA8E78}"/>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758463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Adoption: How to Ease </a:t>
            </a:r>
            <a:r>
              <a:rPr lang="en-US" sz="3600" b="1" dirty="0"/>
              <a:t>Programmability</a:t>
            </a:r>
            <a:r>
              <a:rPr lang="en-US" sz="3600" dirty="0"/>
              <a:t>? (I)</a:t>
            </a:r>
          </a:p>
        </p:txBody>
      </p:sp>
      <p:sp>
        <p:nvSpPr>
          <p:cNvPr id="3" name="Content Placeholder 2"/>
          <p:cNvSpPr>
            <a:spLocks noGrp="1"/>
          </p:cNvSpPr>
          <p:nvPr>
            <p:ph idx="1"/>
          </p:nvPr>
        </p:nvSpPr>
        <p:spPr>
          <a:xfrm>
            <a:off x="228600" y="1052736"/>
            <a:ext cx="8610600" cy="5195664"/>
          </a:xfrm>
        </p:spPr>
        <p:txBody>
          <a:bodyPr/>
          <a:lstStyle/>
          <a:p>
            <a:pPr algn="l"/>
            <a:r>
              <a:rPr lang="en-US" dirty="0"/>
              <a:t>Geraldo F. Oliveira, Alain Kohli, David Novo, </a:t>
            </a:r>
            <a:br>
              <a:rPr lang="en-US" dirty="0"/>
            </a:br>
            <a:r>
              <a:rPr lang="en-US" dirty="0"/>
              <a:t>Juan Gómez-Luna, Onur Mutlu,</a:t>
            </a:r>
            <a:br>
              <a:rPr lang="en-US" dirty="0"/>
            </a:br>
            <a:r>
              <a:rPr lang="en-US" b="1" dirty="0">
                <a:solidFill>
                  <a:srgbClr val="0432FF"/>
                </a:solidFill>
              </a:rPr>
              <a:t>“</a:t>
            </a:r>
            <a:r>
              <a:rPr lang="en-US" b="1" i="0" dirty="0">
                <a:solidFill>
                  <a:srgbClr val="0000FF"/>
                </a:solidFill>
                <a:effectLst/>
                <a:hlinkClick r:id="rId2">
                  <a:extLst>
                    <a:ext uri="{A12FA001-AC4F-418D-AE19-62706E023703}">
                      <ahyp:hlinkClr xmlns:ahyp="http://schemas.microsoft.com/office/drawing/2018/hyperlinkcolor" val="tx"/>
                    </a:ext>
                  </a:extLst>
                </a:hlinkClick>
              </a:rPr>
              <a:t>DaPPA: A Data-Parallel Framework for Processing-in-Memory Architectures</a:t>
            </a:r>
            <a:r>
              <a:rPr lang="en-US" b="1" dirty="0">
                <a:solidFill>
                  <a:srgbClr val="0000FF"/>
                </a:solidFill>
              </a:rPr>
              <a:t>,</a:t>
            </a:r>
            <a:r>
              <a:rPr lang="en-US" b="1" i="0" dirty="0">
                <a:solidFill>
                  <a:srgbClr val="0432FF"/>
                </a:solidFill>
                <a:effectLst/>
              </a:rPr>
              <a:t>”</a:t>
            </a:r>
            <a:br>
              <a:rPr lang="en-US" dirty="0">
                <a:solidFill>
                  <a:srgbClr val="0432FF"/>
                </a:solidFill>
              </a:rPr>
            </a:br>
            <a:r>
              <a:rPr lang="en-US" dirty="0"/>
              <a:t>in</a:t>
            </a:r>
            <a:r>
              <a:rPr lang="en-US" i="1" dirty="0">
                <a:solidFill>
                  <a:srgbClr val="0432FF"/>
                </a:solidFill>
              </a:rPr>
              <a:t> </a:t>
            </a:r>
            <a:r>
              <a:rPr lang="en-US" i="1" dirty="0"/>
              <a:t>PACT SRC Student Competition,</a:t>
            </a:r>
            <a:r>
              <a:rPr lang="en-US" dirty="0"/>
              <a:t> Vienna, Austria, October 2023. </a:t>
            </a:r>
          </a:p>
        </p:txBody>
      </p:sp>
      <p:pic>
        <p:nvPicPr>
          <p:cNvPr id="6" name="Picture 5">
            <a:extLst>
              <a:ext uri="{FF2B5EF4-FFF2-40B4-BE49-F238E27FC236}">
                <a16:creationId xmlns:a16="http://schemas.microsoft.com/office/drawing/2014/main" id="{6868EA55-2B8A-A9F7-A0A1-192101D87475}"/>
              </a:ext>
            </a:extLst>
          </p:cNvPr>
          <p:cNvPicPr>
            <a:picLocks noChangeAspect="1"/>
          </p:cNvPicPr>
          <p:nvPr/>
        </p:nvPicPr>
        <p:blipFill rotWithShape="1">
          <a:blip r:embed="rId3">
            <a:extLst>
              <a:ext uri="{28A0092B-C50C-407E-A947-70E740481C1C}">
                <a14:useLocalDpi xmlns:a14="http://schemas.microsoft.com/office/drawing/2010/main" val="0"/>
              </a:ext>
            </a:extLst>
          </a:blip>
          <a:srcRect l="2342" t="25000" r="3187"/>
          <a:stretch/>
        </p:blipFill>
        <p:spPr>
          <a:xfrm>
            <a:off x="304800" y="3650568"/>
            <a:ext cx="8610600" cy="1280916"/>
          </a:xfrm>
          <a:prstGeom prst="rect">
            <a:avLst/>
          </a:prstGeom>
        </p:spPr>
      </p:pic>
      <p:sp>
        <p:nvSpPr>
          <p:cNvPr id="4" name="Slide Number Placeholder 3">
            <a:extLst>
              <a:ext uri="{FF2B5EF4-FFF2-40B4-BE49-F238E27FC236}">
                <a16:creationId xmlns:a16="http://schemas.microsoft.com/office/drawing/2014/main" id="{93C82876-4BF9-05D6-B9A3-A3BB275A5461}"/>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871160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a:t>Adoption: How to Ease </a:t>
            </a:r>
            <a:r>
              <a:rPr lang="en-US" sz="3600" b="1" dirty="0"/>
              <a:t>Programmability</a:t>
            </a:r>
            <a:r>
              <a:rPr lang="en-US" sz="3600" dirty="0"/>
              <a:t>? (II)</a:t>
            </a:r>
          </a:p>
        </p:txBody>
      </p:sp>
      <p:sp>
        <p:nvSpPr>
          <p:cNvPr id="3" name="Content Placeholder 2"/>
          <p:cNvSpPr>
            <a:spLocks noGrp="1"/>
          </p:cNvSpPr>
          <p:nvPr>
            <p:ph idx="1"/>
          </p:nvPr>
        </p:nvSpPr>
        <p:spPr>
          <a:xfrm>
            <a:off x="228600" y="1052736"/>
            <a:ext cx="8610600" cy="5195664"/>
          </a:xfrm>
        </p:spPr>
        <p:txBody>
          <a:bodyPr/>
          <a:lstStyle/>
          <a:p>
            <a:r>
              <a:rPr lang="en-US" b="0" i="0" dirty="0" err="1">
                <a:solidFill>
                  <a:srgbClr val="000000"/>
                </a:solidFill>
                <a:effectLst/>
              </a:rPr>
              <a:t>Jinfan</a:t>
            </a:r>
            <a:r>
              <a:rPr lang="en-US" b="0" i="0" dirty="0">
                <a:solidFill>
                  <a:srgbClr val="000000"/>
                </a:solidFill>
                <a:effectLst/>
              </a:rPr>
              <a:t> Chen, Juan Gómez-Luna, Izzat El Hajj, </a:t>
            </a:r>
            <a:r>
              <a:rPr lang="en-US" b="0" i="0" dirty="0" err="1">
                <a:solidFill>
                  <a:srgbClr val="000000"/>
                </a:solidFill>
                <a:effectLst/>
              </a:rPr>
              <a:t>YuXin</a:t>
            </a:r>
            <a:r>
              <a:rPr lang="en-US" b="0" i="0" dirty="0">
                <a:solidFill>
                  <a:srgbClr val="000000"/>
                </a:solidFill>
                <a:effectLst/>
              </a:rPr>
              <a:t> Guo, and Onur Mutlu,</a:t>
            </a:r>
            <a:br>
              <a:rPr lang="en-US" b="0" i="0" dirty="0">
                <a:solidFill>
                  <a:srgbClr val="000000"/>
                </a:solidFill>
                <a:effectLst/>
              </a:rPr>
            </a:br>
            <a:r>
              <a:rPr lang="en-US" b="1" i="0" dirty="0">
                <a:solidFill>
                  <a:srgbClr val="0000FF"/>
                </a:solidFill>
                <a:effectLst/>
                <a:hlinkClick r:id="rId2">
                  <a:extLst>
                    <a:ext uri="{A12FA001-AC4F-418D-AE19-62706E023703}">
                      <ahyp:hlinkClr xmlns:ahyp="http://schemas.microsoft.com/office/drawing/2018/hyperlinkcolor" val="tx"/>
                    </a:ext>
                  </a:extLst>
                </a:hlinkClick>
              </a:rPr>
              <a:t>"SimplePIM: A Software Framework for Productive and Efficient Processing in Memory"</a:t>
            </a:r>
            <a:br>
              <a:rPr lang="en-US" b="0" i="0" dirty="0">
                <a:solidFill>
                  <a:srgbClr val="000000"/>
                </a:solidFill>
                <a:effectLst/>
              </a:rPr>
            </a:br>
            <a:r>
              <a:rPr lang="en-US" b="0" i="1" dirty="0">
                <a:solidFill>
                  <a:srgbClr val="000000"/>
                </a:solidFill>
                <a:effectLst/>
              </a:rPr>
              <a:t>Proceedings of the </a:t>
            </a:r>
            <a:r>
              <a:rPr lang="en-US" b="0" i="1" dirty="0">
                <a:solidFill>
                  <a:srgbClr val="000000"/>
                </a:solidFill>
                <a:effectLst/>
                <a:hlinkClick r:id="rId3"/>
              </a:rPr>
              <a:t>32nd International Conference on Parallel Architectures and Compilation Techniques</a:t>
            </a:r>
            <a:r>
              <a:rPr lang="en-US" b="0" i="1" dirty="0">
                <a:solidFill>
                  <a:srgbClr val="000000"/>
                </a:solidFill>
                <a:effectLst/>
              </a:rPr>
              <a:t> (</a:t>
            </a:r>
            <a:r>
              <a:rPr lang="en-US" b="1" i="1" dirty="0">
                <a:solidFill>
                  <a:srgbClr val="000000"/>
                </a:solidFill>
                <a:effectLst/>
              </a:rPr>
              <a:t>PACT</a:t>
            </a:r>
            <a:r>
              <a:rPr lang="en-US" b="0" i="1" dirty="0">
                <a:solidFill>
                  <a:srgbClr val="000000"/>
                </a:solidFill>
                <a:effectLst/>
              </a:rPr>
              <a:t>)</a:t>
            </a:r>
            <a:r>
              <a:rPr lang="en-US" b="0" i="0" dirty="0">
                <a:solidFill>
                  <a:srgbClr val="000000"/>
                </a:solidFill>
                <a:effectLst/>
              </a:rPr>
              <a:t>, Vienna, Austria, October 2023.</a:t>
            </a:r>
          </a:p>
          <a:p>
            <a:pPr algn="l"/>
            <a:endParaRPr lang="en-US" dirty="0"/>
          </a:p>
        </p:txBody>
      </p:sp>
      <p:pic>
        <p:nvPicPr>
          <p:cNvPr id="8" name="Picture 7">
            <a:extLst>
              <a:ext uri="{FF2B5EF4-FFF2-40B4-BE49-F238E27FC236}">
                <a16:creationId xmlns:a16="http://schemas.microsoft.com/office/drawing/2014/main" id="{1A329194-07DC-81E6-E817-34E625D97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789040"/>
            <a:ext cx="7772400" cy="2183887"/>
          </a:xfrm>
          <a:prstGeom prst="rect">
            <a:avLst/>
          </a:prstGeom>
        </p:spPr>
      </p:pic>
      <p:sp>
        <p:nvSpPr>
          <p:cNvPr id="4" name="Slide Number Placeholder 3">
            <a:extLst>
              <a:ext uri="{FF2B5EF4-FFF2-40B4-BE49-F238E27FC236}">
                <a16:creationId xmlns:a16="http://schemas.microsoft.com/office/drawing/2014/main" id="{4747C8FF-7C0E-F8E4-9426-E148FA73D909}"/>
              </a:ext>
            </a:extLst>
          </p:cNvPr>
          <p:cNvSpPr>
            <a:spLocks noGrp="1"/>
          </p:cNvSpPr>
          <p:nvPr>
            <p:ph type="sldNum" sz="quarter" idx="11"/>
          </p:nvPr>
        </p:nvSpPr>
        <p:spPr>
          <a:xfrm>
            <a:off x="6553200" y="6243638"/>
            <a:ext cx="21336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594FA-E141-4234-AE05-360401972BE7}" type="slidenum">
              <a:rPr kumimoji="0" lang="en-US" altLang="en-US" sz="16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6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28035216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57C64B-CA2D-0D01-6567-422599044903}"/>
              </a:ext>
            </a:extLst>
          </p:cNvPr>
          <p:cNvSpPr>
            <a:spLocks noGrp="1"/>
          </p:cNvSpPr>
          <p:nvPr>
            <p:ph type="title"/>
          </p:nvPr>
        </p:nvSpPr>
        <p:spPr>
          <a:xfrm>
            <a:off x="169011" y="132334"/>
            <a:ext cx="8894602" cy="925840"/>
          </a:xfrm>
        </p:spPr>
        <p:txBody>
          <a:bodyPr>
            <a:noAutofit/>
          </a:bodyPr>
          <a:lstStyle/>
          <a:p>
            <a:r>
              <a:rPr lang="en-US" sz="3600" dirty="0"/>
              <a:t>The Programmability Barrier: </a:t>
            </a:r>
            <a:br>
              <a:rPr lang="en-US" sz="3600" dirty="0"/>
            </a:br>
            <a:r>
              <a:rPr lang="en-US" sz="2800" dirty="0"/>
              <a:t>Overview</a:t>
            </a:r>
          </a:p>
        </p:txBody>
      </p:sp>
      <p:sp>
        <p:nvSpPr>
          <p:cNvPr id="2" name="Rectangle 1">
            <a:extLst>
              <a:ext uri="{FF2B5EF4-FFF2-40B4-BE49-F238E27FC236}">
                <a16:creationId xmlns:a16="http://schemas.microsoft.com/office/drawing/2014/main" id="{9F21429B-B9BD-F5B5-6688-2989E0B511D6}"/>
              </a:ext>
            </a:extLst>
          </p:cNvPr>
          <p:cNvSpPr/>
          <p:nvPr/>
        </p:nvSpPr>
        <p:spPr>
          <a:xfrm>
            <a:off x="92148" y="1174452"/>
            <a:ext cx="8987622" cy="461665"/>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panose="020B0503020202020204" pitchFamily="34" charset="0"/>
                <a:ea typeface="+mn-ea"/>
                <a:cs typeface="Gill Sans MT"/>
              </a:rPr>
              <a:t>Programming the UPMEM-based system requires:</a:t>
            </a:r>
          </a:p>
        </p:txBody>
      </p:sp>
      <p:grpSp>
        <p:nvGrpSpPr>
          <p:cNvPr id="3" name="Group 2">
            <a:extLst>
              <a:ext uri="{FF2B5EF4-FFF2-40B4-BE49-F238E27FC236}">
                <a16:creationId xmlns:a16="http://schemas.microsoft.com/office/drawing/2014/main" id="{664E558B-A0D2-3450-1F06-49A89F1C9044}"/>
              </a:ext>
            </a:extLst>
          </p:cNvPr>
          <p:cNvGrpSpPr/>
          <p:nvPr/>
        </p:nvGrpSpPr>
        <p:grpSpPr>
          <a:xfrm>
            <a:off x="312374" y="1551523"/>
            <a:ext cx="9448800" cy="707886"/>
            <a:chOff x="568179" y="3421559"/>
            <a:chExt cx="8407213" cy="714800"/>
          </a:xfrm>
        </p:grpSpPr>
        <p:sp>
          <p:nvSpPr>
            <p:cNvPr id="4" name="TextBox 3">
              <a:extLst>
                <a:ext uri="{FF2B5EF4-FFF2-40B4-BE49-F238E27FC236}">
                  <a16:creationId xmlns:a16="http://schemas.microsoft.com/office/drawing/2014/main" id="{B3784127-8AAC-542F-98FC-800D2C481D6F}"/>
                </a:ext>
              </a:extLst>
            </p:cNvPr>
            <p:cNvSpPr txBox="1"/>
            <p:nvPr/>
          </p:nvSpPr>
          <p:spPr>
            <a:xfrm>
              <a:off x="568179" y="3421559"/>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1</a:t>
              </a:r>
            </a:p>
          </p:txBody>
        </p:sp>
        <p:sp>
          <p:nvSpPr>
            <p:cNvPr id="5" name="TextBox 4">
              <a:extLst>
                <a:ext uri="{FF2B5EF4-FFF2-40B4-BE49-F238E27FC236}">
                  <a16:creationId xmlns:a16="http://schemas.microsoft.com/office/drawing/2014/main" id="{8A44C40D-B419-63E7-ABE8-4DA7D9A8D9F3}"/>
                </a:ext>
              </a:extLst>
            </p:cNvPr>
            <p:cNvSpPr txBox="1"/>
            <p:nvPr/>
          </p:nvSpPr>
          <p:spPr>
            <a:xfrm>
              <a:off x="974390" y="3528082"/>
              <a:ext cx="8001002" cy="435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Splitting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input data and computation across PIM chips</a:t>
              </a:r>
            </a:p>
          </p:txBody>
        </p:sp>
      </p:grpSp>
      <p:grpSp>
        <p:nvGrpSpPr>
          <p:cNvPr id="6" name="Group 5">
            <a:extLst>
              <a:ext uri="{FF2B5EF4-FFF2-40B4-BE49-F238E27FC236}">
                <a16:creationId xmlns:a16="http://schemas.microsoft.com/office/drawing/2014/main" id="{A3057CA2-1936-11B1-4CA8-6AE37BDDFF36}"/>
              </a:ext>
            </a:extLst>
          </p:cNvPr>
          <p:cNvGrpSpPr/>
          <p:nvPr/>
        </p:nvGrpSpPr>
        <p:grpSpPr>
          <a:xfrm>
            <a:off x="312374" y="2137091"/>
            <a:ext cx="9144000" cy="707887"/>
            <a:chOff x="406767" y="3421560"/>
            <a:chExt cx="8475011" cy="714800"/>
          </a:xfrm>
        </p:grpSpPr>
        <p:sp>
          <p:nvSpPr>
            <p:cNvPr id="8" name="TextBox 7">
              <a:extLst>
                <a:ext uri="{FF2B5EF4-FFF2-40B4-BE49-F238E27FC236}">
                  <a16:creationId xmlns:a16="http://schemas.microsoft.com/office/drawing/2014/main" id="{FB6DC044-99BD-714F-296F-2C7541E22561}"/>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2</a:t>
              </a:r>
            </a:p>
          </p:txBody>
        </p:sp>
        <p:sp>
          <p:nvSpPr>
            <p:cNvPr id="9" name="TextBox 8">
              <a:extLst>
                <a:ext uri="{FF2B5EF4-FFF2-40B4-BE49-F238E27FC236}">
                  <a16:creationId xmlns:a16="http://schemas.microsoft.com/office/drawing/2014/main" id="{CE5442E0-1736-E798-B11C-C396A30B4AB9}"/>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Transferring input data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from main memory to PIM chips </a:t>
              </a:r>
            </a:p>
          </p:txBody>
        </p:sp>
      </p:grpSp>
      <p:grpSp>
        <p:nvGrpSpPr>
          <p:cNvPr id="10" name="Group 9">
            <a:extLst>
              <a:ext uri="{FF2B5EF4-FFF2-40B4-BE49-F238E27FC236}">
                <a16:creationId xmlns:a16="http://schemas.microsoft.com/office/drawing/2014/main" id="{39C207C3-2A4A-7832-A1FE-925E422D34E0}"/>
              </a:ext>
            </a:extLst>
          </p:cNvPr>
          <p:cNvGrpSpPr/>
          <p:nvPr/>
        </p:nvGrpSpPr>
        <p:grpSpPr>
          <a:xfrm>
            <a:off x="312374" y="2722660"/>
            <a:ext cx="9144000" cy="707887"/>
            <a:chOff x="406767" y="3421560"/>
            <a:chExt cx="8475008" cy="714800"/>
          </a:xfrm>
        </p:grpSpPr>
        <p:sp>
          <p:nvSpPr>
            <p:cNvPr id="11" name="TextBox 10">
              <a:extLst>
                <a:ext uri="{FF2B5EF4-FFF2-40B4-BE49-F238E27FC236}">
                  <a16:creationId xmlns:a16="http://schemas.microsoft.com/office/drawing/2014/main" id="{12A86D67-1AEE-0064-4084-11191EF0ABED}"/>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3</a:t>
              </a:r>
            </a:p>
          </p:txBody>
        </p:sp>
        <p:sp>
          <p:nvSpPr>
            <p:cNvPr id="12" name="TextBox 11">
              <a:extLst>
                <a:ext uri="{FF2B5EF4-FFF2-40B4-BE49-F238E27FC236}">
                  <a16:creationId xmlns:a16="http://schemas.microsoft.com/office/drawing/2014/main" id="{FCEB072E-E51F-8E65-481C-28B596D3E1A1}"/>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Manually handling caching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in PIM’s scratchpad memory</a:t>
              </a:r>
            </a:p>
          </p:txBody>
        </p:sp>
      </p:grpSp>
      <p:grpSp>
        <p:nvGrpSpPr>
          <p:cNvPr id="13" name="Group 12">
            <a:extLst>
              <a:ext uri="{FF2B5EF4-FFF2-40B4-BE49-F238E27FC236}">
                <a16:creationId xmlns:a16="http://schemas.microsoft.com/office/drawing/2014/main" id="{090A3850-9A3E-3323-2E38-327878B1C8CA}"/>
              </a:ext>
            </a:extLst>
          </p:cNvPr>
          <p:cNvGrpSpPr/>
          <p:nvPr/>
        </p:nvGrpSpPr>
        <p:grpSpPr>
          <a:xfrm>
            <a:off x="312374" y="3308229"/>
            <a:ext cx="9144000" cy="707887"/>
            <a:chOff x="406767" y="3421560"/>
            <a:chExt cx="8475011" cy="714800"/>
          </a:xfrm>
        </p:grpSpPr>
        <p:sp>
          <p:nvSpPr>
            <p:cNvPr id="14" name="TextBox 13">
              <a:extLst>
                <a:ext uri="{FF2B5EF4-FFF2-40B4-BE49-F238E27FC236}">
                  <a16:creationId xmlns:a16="http://schemas.microsoft.com/office/drawing/2014/main" id="{162DC18E-2DA4-4B8D-1F43-736922D477FC}"/>
                </a:ext>
              </a:extLst>
            </p:cNvPr>
            <p:cNvSpPr txBox="1"/>
            <p:nvPr/>
          </p:nvSpPr>
          <p:spPr>
            <a:xfrm>
              <a:off x="406767" y="3421560"/>
              <a:ext cx="474011" cy="714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Avenir Next" panose="020B0503020202020204" pitchFamily="34" charset="0"/>
                  <a:ea typeface="+mn-ea"/>
                  <a:cs typeface="Gill Sans MT"/>
                </a:rPr>
                <a:t>4</a:t>
              </a:r>
            </a:p>
          </p:txBody>
        </p:sp>
        <p:sp>
          <p:nvSpPr>
            <p:cNvPr id="15" name="TextBox 14">
              <a:extLst>
                <a:ext uri="{FF2B5EF4-FFF2-40B4-BE49-F238E27FC236}">
                  <a16:creationId xmlns:a16="http://schemas.microsoft.com/office/drawing/2014/main" id="{6C9BF028-C2B1-6E3A-EAC6-9EBA1B373AB7}"/>
                </a:ext>
              </a:extLst>
            </p:cNvPr>
            <p:cNvSpPr txBox="1"/>
            <p:nvPr/>
          </p:nvSpPr>
          <p:spPr>
            <a:xfrm>
              <a:off x="880776" y="3501501"/>
              <a:ext cx="8001002" cy="435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C00000"/>
                  </a:solidFill>
                  <a:effectLst/>
                  <a:uLnTx/>
                  <a:uFillTx/>
                  <a:latin typeface="Avenir Next" panose="020B0503020202020204" pitchFamily="34" charset="0"/>
                  <a:ea typeface="+mn-ea"/>
                  <a:cs typeface="Gill Sans MT"/>
                </a:rPr>
                <a:t>Transferring output data </a:t>
              </a:r>
              <a:r>
                <a:rPr kumimoji="0" lang="en-US" sz="2200" b="0" i="0" u="none" strike="noStrike" kern="1200" cap="none" spc="0" normalizeH="0" baseline="0" noProof="0" dirty="0">
                  <a:ln>
                    <a:noFill/>
                  </a:ln>
                  <a:solidFill>
                    <a:srgbClr val="000000"/>
                  </a:solidFill>
                  <a:effectLst/>
                  <a:uLnTx/>
                  <a:uFillTx/>
                  <a:latin typeface="Avenir Next" panose="020B0503020202020204" pitchFamily="34" charset="0"/>
                  <a:ea typeface="+mn-ea"/>
                  <a:cs typeface="Gill Sans MT"/>
                </a:rPr>
                <a:t>from PIM chips to main memory</a:t>
              </a:r>
            </a:p>
          </p:txBody>
        </p:sp>
      </p:grpSp>
      <p:sp>
        <p:nvSpPr>
          <p:cNvPr id="16" name="Rectangle 15">
            <a:extLst>
              <a:ext uri="{FF2B5EF4-FFF2-40B4-BE49-F238E27FC236}">
                <a16:creationId xmlns:a16="http://schemas.microsoft.com/office/drawing/2014/main" id="{C4001F45-A9CF-3320-4D10-2CAC1D8FA78B}"/>
              </a:ext>
            </a:extLst>
          </p:cNvPr>
          <p:cNvSpPr/>
          <p:nvPr/>
        </p:nvSpPr>
        <p:spPr>
          <a:xfrm>
            <a:off x="-13283276" y="14382360"/>
            <a:ext cx="9144000" cy="1692771"/>
          </a:xfrm>
          <a:prstGeom prst="rect">
            <a:avLst/>
          </a:prstGeom>
          <a:solidFill>
            <a:srgbClr val="E4E4E4"/>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Programming a general-purpose PIM architecture leads to </a:t>
            </a:r>
            <a:r>
              <a:rPr kumimoji="0" lang="en-US" sz="2600" b="1" i="0" u="none" strike="noStrike" kern="1200" cap="none" spc="0" normalizeH="0" baseline="0" noProof="0" dirty="0">
                <a:ln>
                  <a:noFill/>
                </a:ln>
                <a:solidFill>
                  <a:srgbClr val="C00000"/>
                </a:solidFill>
                <a:effectLst/>
                <a:uLnTx/>
                <a:uFillTx/>
                <a:latin typeface="Avenir Next" panose="020B0503020202020204" pitchFamily="34" charset="0"/>
                <a:ea typeface="+mn-ea"/>
                <a:cs typeface="+mn-cs"/>
              </a:rPr>
              <a:t>non-trivial effort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requires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knowledge of the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underlying </a:t>
            </a: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hardware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and </a:t>
            </a:r>
            <a:b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b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manual</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 fine-grained </a:t>
            </a:r>
            <a:r>
              <a:rPr kumimoji="0" lang="en-US" sz="2600" b="1" i="0" u="none" strike="noStrike" kern="1200" cap="none" spc="0" normalizeH="0" baseline="0" noProof="0" dirty="0">
                <a:ln>
                  <a:noFill/>
                </a:ln>
                <a:solidFill>
                  <a:srgbClr val="0000FF"/>
                </a:solidFill>
                <a:effectLst/>
                <a:uLnTx/>
                <a:uFillTx/>
                <a:latin typeface="Avenir Next" panose="020B0503020202020204" pitchFamily="34" charset="0"/>
                <a:ea typeface="+mn-ea"/>
                <a:cs typeface="+mn-cs"/>
              </a:rPr>
              <a:t>data movement </a:t>
            </a:r>
            <a:r>
              <a:rPr kumimoji="0" lang="en-US" sz="2600" b="1" i="0" u="none" strike="noStrike" kern="1200" cap="none" spc="0" normalizeH="0" baseline="0" noProof="0" dirty="0">
                <a:ln>
                  <a:noFill/>
                </a:ln>
                <a:solidFill>
                  <a:srgbClr val="000000"/>
                </a:solidFill>
                <a:effectLst/>
                <a:uLnTx/>
                <a:uFillTx/>
                <a:latin typeface="Avenir Next" panose="020B0503020202020204" pitchFamily="34" charset="0"/>
                <a:ea typeface="+mn-ea"/>
                <a:cs typeface="+mn-cs"/>
              </a:rPr>
              <a:t>handling </a:t>
            </a:r>
          </a:p>
        </p:txBody>
      </p:sp>
      <p:grpSp>
        <p:nvGrpSpPr>
          <p:cNvPr id="18" name="Group 17">
            <a:extLst>
              <a:ext uri="{FF2B5EF4-FFF2-40B4-BE49-F238E27FC236}">
                <a16:creationId xmlns:a16="http://schemas.microsoft.com/office/drawing/2014/main" id="{54D4D90F-0801-0628-7BB0-EA3F2D9E49B2}"/>
              </a:ext>
            </a:extLst>
          </p:cNvPr>
          <p:cNvGrpSpPr/>
          <p:nvPr/>
        </p:nvGrpSpPr>
        <p:grpSpPr>
          <a:xfrm>
            <a:off x="312374" y="3751372"/>
            <a:ext cx="8519252" cy="2633414"/>
            <a:chOff x="523290" y="4044605"/>
            <a:chExt cx="8126720" cy="2512077"/>
          </a:xfrm>
        </p:grpSpPr>
        <p:pic>
          <p:nvPicPr>
            <p:cNvPr id="43" name="Picture 42">
              <a:extLst>
                <a:ext uri="{FF2B5EF4-FFF2-40B4-BE49-F238E27FC236}">
                  <a16:creationId xmlns:a16="http://schemas.microsoft.com/office/drawing/2014/main" id="{BD958CD1-F53A-7C97-D215-08B5FB338B6E}"/>
                </a:ext>
              </a:extLst>
            </p:cNvPr>
            <p:cNvPicPr>
              <a:picLocks noChangeAspect="1"/>
            </p:cNvPicPr>
            <p:nvPr/>
          </p:nvPicPr>
          <p:blipFill>
            <a:blip r:embed="rId3">
              <a:duotone>
                <a:prstClr val="black"/>
                <a:schemeClr val="bg2">
                  <a:tint val="45000"/>
                  <a:satMod val="400000"/>
                </a:schemeClr>
              </a:duotone>
            </a:blip>
            <a:stretch>
              <a:fillRect/>
            </a:stretch>
          </p:blipFill>
          <p:spPr>
            <a:xfrm>
              <a:off x="523290" y="4044605"/>
              <a:ext cx="3719964" cy="2217056"/>
            </a:xfrm>
            <a:prstGeom prst="rect">
              <a:avLst/>
            </a:prstGeom>
          </p:spPr>
        </p:pic>
        <p:pic>
          <p:nvPicPr>
            <p:cNvPr id="44" name="Picture 43">
              <a:extLst>
                <a:ext uri="{FF2B5EF4-FFF2-40B4-BE49-F238E27FC236}">
                  <a16:creationId xmlns:a16="http://schemas.microsoft.com/office/drawing/2014/main" id="{BD094EC1-3C8B-2520-0995-1820AC2980B5}"/>
                </a:ext>
              </a:extLst>
            </p:cNvPr>
            <p:cNvPicPr>
              <a:picLocks noChangeAspect="1"/>
            </p:cNvPicPr>
            <p:nvPr/>
          </p:nvPicPr>
          <p:blipFill>
            <a:blip r:embed="rId4">
              <a:duotone>
                <a:prstClr val="black"/>
                <a:schemeClr val="bg2">
                  <a:tint val="45000"/>
                  <a:satMod val="400000"/>
                </a:schemeClr>
              </a:duotone>
            </a:blip>
            <a:stretch>
              <a:fillRect/>
            </a:stretch>
          </p:blipFill>
          <p:spPr>
            <a:xfrm>
              <a:off x="3819064" y="4097882"/>
              <a:ext cx="4830946" cy="2458800"/>
            </a:xfrm>
            <a:prstGeom prst="rect">
              <a:avLst/>
            </a:prstGeom>
          </p:spPr>
        </p:pic>
        <p:pic>
          <p:nvPicPr>
            <p:cNvPr id="45" name="Picture 44">
              <a:extLst>
                <a:ext uri="{FF2B5EF4-FFF2-40B4-BE49-F238E27FC236}">
                  <a16:creationId xmlns:a16="http://schemas.microsoft.com/office/drawing/2014/main" id="{75C24E61-1DA7-055F-8F3D-81DE08E64F96}"/>
                </a:ext>
              </a:extLst>
            </p:cNvPr>
            <p:cNvPicPr>
              <a:picLocks noChangeAspect="1"/>
            </p:cNvPicPr>
            <p:nvPr/>
          </p:nvPicPr>
          <p:blipFill>
            <a:blip r:embed="rId5">
              <a:duotone>
                <a:prstClr val="black"/>
                <a:schemeClr val="bg2">
                  <a:tint val="45000"/>
                  <a:satMod val="400000"/>
                </a:schemeClr>
              </a:duotone>
            </a:blip>
            <a:stretch>
              <a:fillRect/>
            </a:stretch>
          </p:blipFill>
          <p:spPr>
            <a:xfrm>
              <a:off x="4708631" y="5036849"/>
              <a:ext cx="2197507" cy="1389600"/>
            </a:xfrm>
            <a:prstGeom prst="rect">
              <a:avLst/>
            </a:prstGeom>
          </p:spPr>
        </p:pic>
        <p:pic>
          <p:nvPicPr>
            <p:cNvPr id="46" name="Picture 45">
              <a:extLst>
                <a:ext uri="{FF2B5EF4-FFF2-40B4-BE49-F238E27FC236}">
                  <a16:creationId xmlns:a16="http://schemas.microsoft.com/office/drawing/2014/main" id="{9C248BCB-AA24-D302-F531-F47CACCAA2CD}"/>
                </a:ext>
              </a:extLst>
            </p:cNvPr>
            <p:cNvPicPr>
              <a:picLocks noChangeAspect="1"/>
            </p:cNvPicPr>
            <p:nvPr/>
          </p:nvPicPr>
          <p:blipFill>
            <a:blip r:embed="rId6">
              <a:duotone>
                <a:prstClr val="black"/>
                <a:schemeClr val="bg2">
                  <a:tint val="45000"/>
                  <a:satMod val="400000"/>
                </a:schemeClr>
              </a:duotone>
            </a:blip>
            <a:stretch>
              <a:fillRect/>
            </a:stretch>
          </p:blipFill>
          <p:spPr>
            <a:xfrm>
              <a:off x="6880148" y="5036849"/>
              <a:ext cx="1195702" cy="1389600"/>
            </a:xfrm>
            <a:prstGeom prst="rect">
              <a:avLst/>
            </a:prstGeom>
          </p:spPr>
        </p:pic>
      </p:grpSp>
      <p:grpSp>
        <p:nvGrpSpPr>
          <p:cNvPr id="53" name="Group 52">
            <a:extLst>
              <a:ext uri="{FF2B5EF4-FFF2-40B4-BE49-F238E27FC236}">
                <a16:creationId xmlns:a16="http://schemas.microsoft.com/office/drawing/2014/main" id="{EBAA9120-F079-CBE0-1818-9191E1818E74}"/>
              </a:ext>
            </a:extLst>
          </p:cNvPr>
          <p:cNvGrpSpPr/>
          <p:nvPr/>
        </p:nvGrpSpPr>
        <p:grpSpPr>
          <a:xfrm>
            <a:off x="1329186" y="4745427"/>
            <a:ext cx="2328859" cy="541058"/>
            <a:chOff x="1329186" y="4745427"/>
            <a:chExt cx="2328859" cy="541058"/>
          </a:xfrm>
        </p:grpSpPr>
        <p:sp>
          <p:nvSpPr>
            <p:cNvPr id="19" name="Oval 18">
              <a:extLst>
                <a:ext uri="{FF2B5EF4-FFF2-40B4-BE49-F238E27FC236}">
                  <a16:creationId xmlns:a16="http://schemas.microsoft.com/office/drawing/2014/main" id="{381FA623-04D1-B6EF-9B6D-78F97791668E}"/>
                </a:ext>
              </a:extLst>
            </p:cNvPr>
            <p:cNvSpPr/>
            <p:nvPr/>
          </p:nvSpPr>
          <p:spPr>
            <a:xfrm>
              <a:off x="1329186" y="4837338"/>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1</a:t>
              </a:r>
            </a:p>
          </p:txBody>
        </p:sp>
        <p:grpSp>
          <p:nvGrpSpPr>
            <p:cNvPr id="20" name="Group 19">
              <a:extLst>
                <a:ext uri="{FF2B5EF4-FFF2-40B4-BE49-F238E27FC236}">
                  <a16:creationId xmlns:a16="http://schemas.microsoft.com/office/drawing/2014/main" id="{D95EAA5A-577B-E4AF-84A8-C3C8D841DC3A}"/>
                </a:ext>
              </a:extLst>
            </p:cNvPr>
            <p:cNvGrpSpPr/>
            <p:nvPr/>
          </p:nvGrpSpPr>
          <p:grpSpPr>
            <a:xfrm>
              <a:off x="1750894" y="4745427"/>
              <a:ext cx="1907151" cy="541058"/>
              <a:chOff x="2434261" y="18566575"/>
              <a:chExt cx="2105042" cy="597199"/>
            </a:xfrm>
          </p:grpSpPr>
          <p:grpSp>
            <p:nvGrpSpPr>
              <p:cNvPr id="26" name="Group 25">
                <a:extLst>
                  <a:ext uri="{FF2B5EF4-FFF2-40B4-BE49-F238E27FC236}">
                    <a16:creationId xmlns:a16="http://schemas.microsoft.com/office/drawing/2014/main" id="{170C3727-E39D-6C4A-E9F8-A93855155366}"/>
                  </a:ext>
                </a:extLst>
              </p:cNvPr>
              <p:cNvGrpSpPr/>
              <p:nvPr/>
            </p:nvGrpSpPr>
            <p:grpSpPr>
              <a:xfrm>
                <a:off x="2434261" y="18789662"/>
                <a:ext cx="2105041" cy="374112"/>
                <a:chOff x="2434261" y="18789662"/>
                <a:chExt cx="2105041" cy="374112"/>
              </a:xfrm>
            </p:grpSpPr>
            <p:cxnSp>
              <p:nvCxnSpPr>
                <p:cNvPr id="36" name="Elbow Connector 35">
                  <a:extLst>
                    <a:ext uri="{FF2B5EF4-FFF2-40B4-BE49-F238E27FC236}">
                      <a16:creationId xmlns:a16="http://schemas.microsoft.com/office/drawing/2014/main" id="{5573DF6D-F9D6-119A-0605-0348D295F858}"/>
                    </a:ext>
                  </a:extLst>
                </p:cNvPr>
                <p:cNvCxnSpPr>
                  <a:cxnSpLocks/>
                </p:cNvCxnSpPr>
                <p:nvPr/>
              </p:nvCxnSpPr>
              <p:spPr>
                <a:xfrm rot="5400000" flipH="1" flipV="1">
                  <a:off x="3484857" y="18109328"/>
                  <a:ext cx="3850" cy="2105041"/>
                </a:xfrm>
                <a:prstGeom prst="bentConnector3">
                  <a:avLst>
                    <a:gd name="adj1" fmla="val 9253844"/>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3D63AA1-0157-CA60-38D8-7463B0094F93}"/>
                    </a:ext>
                  </a:extLst>
                </p:cNvPr>
                <p:cNvCxnSpPr/>
                <p:nvPr/>
              </p:nvCxnSpPr>
              <p:spPr>
                <a:xfrm>
                  <a:off x="273129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C2D3531-E3DC-1251-8511-1A8AC1ABF61E}"/>
                    </a:ext>
                  </a:extLst>
                </p:cNvPr>
                <p:cNvCxnSpPr/>
                <p:nvPr/>
              </p:nvCxnSpPr>
              <p:spPr>
                <a:xfrm>
                  <a:off x="3026571" y="1879283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6BFCACF-423D-5916-E3E6-E21E3A3C49A0}"/>
                    </a:ext>
                  </a:extLst>
                </p:cNvPr>
                <p:cNvCxnSpPr/>
                <p:nvPr/>
              </p:nvCxnSpPr>
              <p:spPr>
                <a:xfrm>
                  <a:off x="3331371" y="1879264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C3218D8-386A-45AF-A7C5-DD60573DB692}"/>
                    </a:ext>
                  </a:extLst>
                </p:cNvPr>
                <p:cNvCxnSpPr/>
                <p:nvPr/>
              </p:nvCxnSpPr>
              <p:spPr>
                <a:xfrm>
                  <a:off x="362664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062BA8F-0EC4-BD9E-3474-C2617785A4CB}"/>
                    </a:ext>
                  </a:extLst>
                </p:cNvPr>
                <p:cNvCxnSpPr/>
                <p:nvPr/>
              </p:nvCxnSpPr>
              <p:spPr>
                <a:xfrm>
                  <a:off x="3931446" y="1878966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FC485A0-39EF-D0F2-8192-324DE5862884}"/>
                    </a:ext>
                  </a:extLst>
                </p:cNvPr>
                <p:cNvCxnSpPr/>
                <p:nvPr/>
              </p:nvCxnSpPr>
              <p:spPr>
                <a:xfrm>
                  <a:off x="4226721" y="1878975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4D4CEA73-2D11-2C6A-CFF8-E787F27C81DB}"/>
                  </a:ext>
                </a:extLst>
              </p:cNvPr>
              <p:cNvGrpSpPr/>
              <p:nvPr/>
            </p:nvGrpSpPr>
            <p:grpSpPr>
              <a:xfrm rot="10800000">
                <a:off x="2732373" y="18567326"/>
                <a:ext cx="1495425" cy="237674"/>
                <a:chOff x="2731296" y="18789662"/>
                <a:chExt cx="1495425" cy="337258"/>
              </a:xfrm>
            </p:grpSpPr>
            <p:cxnSp>
              <p:nvCxnSpPr>
                <p:cNvPr id="30" name="Straight Arrow Connector 29">
                  <a:extLst>
                    <a:ext uri="{FF2B5EF4-FFF2-40B4-BE49-F238E27FC236}">
                      <a16:creationId xmlns:a16="http://schemas.microsoft.com/office/drawing/2014/main" id="{C526692A-B946-EFB2-0D72-B0D0D91A776D}"/>
                    </a:ext>
                  </a:extLst>
                </p:cNvPr>
                <p:cNvCxnSpPr/>
                <p:nvPr/>
              </p:nvCxnSpPr>
              <p:spPr>
                <a:xfrm>
                  <a:off x="273129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8F2BD3-A2DC-3F15-FE9F-554681BF004D}"/>
                    </a:ext>
                  </a:extLst>
                </p:cNvPr>
                <p:cNvCxnSpPr/>
                <p:nvPr/>
              </p:nvCxnSpPr>
              <p:spPr>
                <a:xfrm>
                  <a:off x="3026571" y="1879283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16773DF-41F7-1707-EE1C-7AE7BC36AA99}"/>
                    </a:ext>
                  </a:extLst>
                </p:cNvPr>
                <p:cNvCxnSpPr/>
                <p:nvPr/>
              </p:nvCxnSpPr>
              <p:spPr>
                <a:xfrm>
                  <a:off x="3331371" y="1879264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BDD1B06-5FEC-272D-A8D3-131A6E82AE2D}"/>
                    </a:ext>
                  </a:extLst>
                </p:cNvPr>
                <p:cNvCxnSpPr/>
                <p:nvPr/>
              </p:nvCxnSpPr>
              <p:spPr>
                <a:xfrm>
                  <a:off x="3626646" y="1879274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72DCE13-F62F-C7F7-2C1C-4A87E4B4EAB1}"/>
                    </a:ext>
                  </a:extLst>
                </p:cNvPr>
                <p:cNvCxnSpPr/>
                <p:nvPr/>
              </p:nvCxnSpPr>
              <p:spPr>
                <a:xfrm>
                  <a:off x="3931446" y="18789662"/>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3955CE2-435C-DF4F-C3C1-63C6B2B59EB6}"/>
                    </a:ext>
                  </a:extLst>
                </p:cNvPr>
                <p:cNvCxnSpPr/>
                <p:nvPr/>
              </p:nvCxnSpPr>
              <p:spPr>
                <a:xfrm>
                  <a:off x="4226721" y="18789757"/>
                  <a:ext cx="0" cy="334083"/>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a:extLst>
                  <a:ext uri="{FF2B5EF4-FFF2-40B4-BE49-F238E27FC236}">
                    <a16:creationId xmlns:a16="http://schemas.microsoft.com/office/drawing/2014/main" id="{F7299E56-F87F-E7CB-36FE-7AFABB5F734A}"/>
                  </a:ext>
                </a:extLst>
              </p:cNvPr>
              <p:cNvCxnSpPr/>
              <p:nvPr/>
            </p:nvCxnSpPr>
            <p:spPr>
              <a:xfrm rot="10800000">
                <a:off x="4539303" y="18566575"/>
                <a:ext cx="0" cy="235436"/>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D044301-4A23-6962-8CF2-56BEE8548AAD}"/>
                  </a:ext>
                </a:extLst>
              </p:cNvPr>
              <p:cNvCxnSpPr/>
              <p:nvPr/>
            </p:nvCxnSpPr>
            <p:spPr>
              <a:xfrm rot="10800000">
                <a:off x="2434261" y="18569355"/>
                <a:ext cx="0" cy="235436"/>
              </a:xfrm>
              <a:prstGeom prst="straightConnector1">
                <a:avLst/>
              </a:prstGeom>
              <a:ln w="5715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54" name="Group 53">
            <a:extLst>
              <a:ext uri="{FF2B5EF4-FFF2-40B4-BE49-F238E27FC236}">
                <a16:creationId xmlns:a16="http://schemas.microsoft.com/office/drawing/2014/main" id="{AFF59C07-CAF1-B897-82EB-EB57671D774F}"/>
              </a:ext>
            </a:extLst>
          </p:cNvPr>
          <p:cNvGrpSpPr/>
          <p:nvPr/>
        </p:nvGrpSpPr>
        <p:grpSpPr>
          <a:xfrm>
            <a:off x="545499" y="4418924"/>
            <a:ext cx="571851" cy="1133046"/>
            <a:chOff x="545499" y="4418924"/>
            <a:chExt cx="571851" cy="1133046"/>
          </a:xfrm>
        </p:grpSpPr>
        <p:cxnSp>
          <p:nvCxnSpPr>
            <p:cNvPr id="21" name="Elbow Connector 20">
              <a:extLst>
                <a:ext uri="{FF2B5EF4-FFF2-40B4-BE49-F238E27FC236}">
                  <a16:creationId xmlns:a16="http://schemas.microsoft.com/office/drawing/2014/main" id="{1B4E26C4-6F10-148E-B03A-AA99442E9F7E}"/>
                </a:ext>
              </a:extLst>
            </p:cNvPr>
            <p:cNvCxnSpPr>
              <a:cxnSpLocks/>
            </p:cNvCxnSpPr>
            <p:nvPr/>
          </p:nvCxnSpPr>
          <p:spPr>
            <a:xfrm rot="10800000" flipV="1">
              <a:off x="1108267" y="4418924"/>
              <a:ext cx="9083" cy="1039757"/>
            </a:xfrm>
            <a:prstGeom prst="bentConnector3">
              <a:avLst>
                <a:gd name="adj1" fmla="val 2253616"/>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CB16221-3E04-5F85-6631-3C306D3B3CE5}"/>
                </a:ext>
              </a:extLst>
            </p:cNvPr>
            <p:cNvSpPr/>
            <p:nvPr/>
          </p:nvSpPr>
          <p:spPr>
            <a:xfrm>
              <a:off x="545499" y="5250218"/>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2</a:t>
              </a:r>
            </a:p>
          </p:txBody>
        </p:sp>
      </p:grpSp>
      <p:cxnSp>
        <p:nvCxnSpPr>
          <p:cNvPr id="23" name="Elbow Connector 22">
            <a:extLst>
              <a:ext uri="{FF2B5EF4-FFF2-40B4-BE49-F238E27FC236}">
                <a16:creationId xmlns:a16="http://schemas.microsoft.com/office/drawing/2014/main" id="{30532ABD-5673-23AE-6AF7-F0FA5616139D}"/>
              </a:ext>
            </a:extLst>
          </p:cNvPr>
          <p:cNvCxnSpPr>
            <a:cxnSpLocks/>
          </p:cNvCxnSpPr>
          <p:nvPr/>
        </p:nvCxnSpPr>
        <p:spPr>
          <a:xfrm rot="16200000" flipH="1">
            <a:off x="6963837" y="5366909"/>
            <a:ext cx="67292" cy="1656461"/>
          </a:xfrm>
          <a:prstGeom prst="bentConnector3">
            <a:avLst>
              <a:gd name="adj1" fmla="val 496991"/>
            </a:avLst>
          </a:prstGeom>
          <a:ln w="57150">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8927D9F-3015-29D2-3D7C-0D7CD00210F8}"/>
              </a:ext>
            </a:extLst>
          </p:cNvPr>
          <p:cNvSpPr/>
          <p:nvPr/>
        </p:nvSpPr>
        <p:spPr>
          <a:xfrm>
            <a:off x="5764814" y="6229869"/>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3</a:t>
            </a:r>
          </a:p>
        </p:txBody>
      </p:sp>
      <p:sp>
        <p:nvSpPr>
          <p:cNvPr id="25" name="Oval 24">
            <a:extLst>
              <a:ext uri="{FF2B5EF4-FFF2-40B4-BE49-F238E27FC236}">
                <a16:creationId xmlns:a16="http://schemas.microsoft.com/office/drawing/2014/main" id="{7BCA706A-C4C9-CB79-D3B8-FEF59568D0D2}"/>
              </a:ext>
            </a:extLst>
          </p:cNvPr>
          <p:cNvSpPr/>
          <p:nvPr/>
        </p:nvSpPr>
        <p:spPr>
          <a:xfrm>
            <a:off x="534404" y="4386184"/>
            <a:ext cx="301752" cy="301752"/>
          </a:xfrm>
          <a:prstGeom prst="ellipse">
            <a:avLst/>
          </a:prstGeom>
          <a:solidFill>
            <a:srgbClr val="C0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4</a:t>
            </a:r>
          </a:p>
        </p:txBody>
      </p:sp>
      <p:sp>
        <p:nvSpPr>
          <p:cNvPr id="48" name="Oval 47">
            <a:extLst>
              <a:ext uri="{FF2B5EF4-FFF2-40B4-BE49-F238E27FC236}">
                <a16:creationId xmlns:a16="http://schemas.microsoft.com/office/drawing/2014/main" id="{88A0508B-F469-4821-51CC-D3EE86B69D51}"/>
              </a:ext>
            </a:extLst>
          </p:cNvPr>
          <p:cNvSpPr/>
          <p:nvPr/>
        </p:nvSpPr>
        <p:spPr>
          <a:xfrm>
            <a:off x="-13307330" y="11901151"/>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1</a:t>
            </a:r>
          </a:p>
        </p:txBody>
      </p:sp>
      <p:sp>
        <p:nvSpPr>
          <p:cNvPr id="49" name="Oval 48">
            <a:extLst>
              <a:ext uri="{FF2B5EF4-FFF2-40B4-BE49-F238E27FC236}">
                <a16:creationId xmlns:a16="http://schemas.microsoft.com/office/drawing/2014/main" id="{6158131C-CA80-CC5D-B2DA-871920744F0B}"/>
              </a:ext>
            </a:extLst>
          </p:cNvPr>
          <p:cNvSpPr/>
          <p:nvPr/>
        </p:nvSpPr>
        <p:spPr>
          <a:xfrm>
            <a:off x="-13307330" y="12510953"/>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2</a:t>
            </a:r>
          </a:p>
        </p:txBody>
      </p:sp>
      <p:sp>
        <p:nvSpPr>
          <p:cNvPr id="50" name="Oval 49">
            <a:extLst>
              <a:ext uri="{FF2B5EF4-FFF2-40B4-BE49-F238E27FC236}">
                <a16:creationId xmlns:a16="http://schemas.microsoft.com/office/drawing/2014/main" id="{DBD3F967-4408-7332-AA40-C319B32E66B5}"/>
              </a:ext>
            </a:extLst>
          </p:cNvPr>
          <p:cNvSpPr/>
          <p:nvPr/>
        </p:nvSpPr>
        <p:spPr>
          <a:xfrm>
            <a:off x="-13307330" y="13121178"/>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3</a:t>
            </a:r>
          </a:p>
        </p:txBody>
      </p:sp>
      <p:sp>
        <p:nvSpPr>
          <p:cNvPr id="51" name="Oval 50">
            <a:extLst>
              <a:ext uri="{FF2B5EF4-FFF2-40B4-BE49-F238E27FC236}">
                <a16:creationId xmlns:a16="http://schemas.microsoft.com/office/drawing/2014/main" id="{1CF60E32-9B71-2DBC-46AB-5C1B1825811D}"/>
              </a:ext>
            </a:extLst>
          </p:cNvPr>
          <p:cNvSpPr/>
          <p:nvPr/>
        </p:nvSpPr>
        <p:spPr>
          <a:xfrm>
            <a:off x="-13307330" y="13731739"/>
            <a:ext cx="241042" cy="235436"/>
          </a:xfrm>
          <a:prstGeom prst="ellipse">
            <a:avLst/>
          </a:prstGeom>
          <a:solidFill>
            <a:schemeClr val="tx1"/>
          </a:solidFill>
          <a:ln w="254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4</a:t>
            </a:r>
          </a:p>
        </p:txBody>
      </p:sp>
    </p:spTree>
    <p:extLst>
      <p:ext uri="{BB962C8B-B14F-4D97-AF65-F5344CB8AC3E}">
        <p14:creationId xmlns:p14="http://schemas.microsoft.com/office/powerpoint/2010/main" val="35121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24.xml><?xml version="1.0" encoding="utf-8"?>
<a:theme xmlns:a="http://schemas.openxmlformats.org/drawingml/2006/main" name="9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Office 테마">
  <a:themeElements>
    <a:clrScheme name="기본">
      <a:dk1>
        <a:sysClr val="windowText" lastClr="000000"/>
      </a:dk1>
      <a:lt1>
        <a:sysClr val="window" lastClr="FFFFFF"/>
      </a:lt1>
      <a:dk2>
        <a:srgbClr val="1B6AA3"/>
      </a:dk2>
      <a:lt2>
        <a:srgbClr val="FFFFFF"/>
      </a:lt2>
      <a:accent1>
        <a:srgbClr val="5DA5DA"/>
      </a:accent1>
      <a:accent2>
        <a:srgbClr val="FAA43A"/>
      </a:accent2>
      <a:accent3>
        <a:srgbClr val="60BD68"/>
      </a:accent3>
      <a:accent4>
        <a:srgbClr val="F17CB0"/>
      </a:accent4>
      <a:accent5>
        <a:srgbClr val="B2912F"/>
      </a:accent5>
      <a:accent6>
        <a:srgbClr val="307D99"/>
      </a:accent6>
      <a:hlink>
        <a:srgbClr val="0563C1"/>
      </a:hlink>
      <a:folHlink>
        <a:srgbClr val="954F72"/>
      </a:folHlink>
    </a:clrScheme>
    <a:fontScheme name="Calibri - 나눔고딕">
      <a:majorFont>
        <a:latin typeface="Calibri"/>
        <a:ea typeface="나눔고딕"/>
        <a:cs typeface=""/>
      </a:majorFont>
      <a:minorFont>
        <a:latin typeface="Calibri"/>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4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5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5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5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safari">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afari" id="{1E4A3212-A6D8-EB49-8049-412E3186FEB9}" vid="{93387931-C767-9D4F-BD0F-4952975219FD}"/>
    </a:ext>
  </a:extLst>
</a:theme>
</file>

<file path=ppt/theme/theme36.xml><?xml version="1.0" encoding="utf-8"?>
<a:theme xmlns:a="http://schemas.openxmlformats.org/drawingml/2006/main" name="5_Ed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just">
          <a:defRPr sz="400" b="1" dirty="0">
            <a:solidFill>
              <a:schemeClr val="bg2"/>
            </a:solidFill>
            <a:latin typeface="europa"/>
          </a:defRPr>
        </a:defPPr>
      </a:lstStyle>
    </a:sp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5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0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0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57.xml><?xml version="1.0" encoding="utf-8"?>
<a:theme xmlns:a="http://schemas.openxmlformats.org/drawingml/2006/main" name="15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1_Edge">
  <a:themeElements>
    <a:clrScheme name="Custom 4">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0432FF"/>
      </a:hlink>
      <a:folHlink>
        <a:srgbClr val="0432FF"/>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4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BE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r" id="{8BF39661-A2EB-4A57-959D-1412D4B6AA4D}" vid="{29ACB7AB-B96D-4826-A0CC-9CFCC9A4501F}"/>
    </a:ext>
  </a:extLst>
</a:theme>
</file>

<file path=ppt/theme/theme63.xml><?xml version="1.0" encoding="utf-8"?>
<a:theme xmlns:a="http://schemas.openxmlformats.org/drawingml/2006/main" name="1_Office Theme">
  <a:themeElements>
    <a:clrScheme name="Custom 3">
      <a:dk1>
        <a:srgbClr val="000000"/>
      </a:dk1>
      <a:lt1>
        <a:srgbClr val="FFFFFF"/>
      </a:lt1>
      <a:dk2>
        <a:srgbClr val="44546A"/>
      </a:dk2>
      <a:lt2>
        <a:srgbClr val="E7E6E6"/>
      </a:lt2>
      <a:accent1>
        <a:srgbClr val="E06161"/>
      </a:accent1>
      <a:accent2>
        <a:srgbClr val="F3BC61"/>
      </a:accent2>
      <a:accent3>
        <a:srgbClr val="38A881"/>
      </a:accent3>
      <a:accent4>
        <a:srgbClr val="5CA2DB"/>
      </a:accent4>
      <a:accent5>
        <a:srgbClr val="9C80C1"/>
      </a:accent5>
      <a:accent6>
        <a:srgbClr val="EB8F61"/>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cktothechip" id="{D2CD858D-3514-044E-BB40-B3A4C30B63CC}" vid="{C34570FE-74FD-B045-831A-09CD35599A16}"/>
    </a:ext>
  </a:extLst>
</a:theme>
</file>

<file path=ppt/theme/theme6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336426</TotalTime>
  <Words>5969</Words>
  <Application>Microsoft Macintosh PowerPoint</Application>
  <PresentationFormat>On-screen Show (4:3)</PresentationFormat>
  <Paragraphs>842</Paragraphs>
  <Slides>57</Slides>
  <Notes>41</Notes>
  <HiddenSlides>0</HiddenSlides>
  <MMClips>0</MMClips>
  <ScaleCrop>false</ScaleCrop>
  <HeadingPairs>
    <vt:vector size="6" baseType="variant">
      <vt:variant>
        <vt:lpstr>Fonts Used</vt:lpstr>
      </vt:variant>
      <vt:variant>
        <vt:i4>15</vt:i4>
      </vt:variant>
      <vt:variant>
        <vt:lpstr>Theme</vt:lpstr>
      </vt:variant>
      <vt:variant>
        <vt:i4>63</vt:i4>
      </vt:variant>
      <vt:variant>
        <vt:lpstr>Slide Titles</vt:lpstr>
      </vt:variant>
      <vt:variant>
        <vt:i4>57</vt:i4>
      </vt:variant>
    </vt:vector>
  </HeadingPairs>
  <TitlesOfParts>
    <vt:vector size="135" baseType="lpstr">
      <vt:lpstr>System Font Regular</vt:lpstr>
      <vt:lpstr>Arial</vt:lpstr>
      <vt:lpstr>Avenir Next</vt:lpstr>
      <vt:lpstr>Calibri</vt:lpstr>
      <vt:lpstr>Cambria</vt:lpstr>
      <vt:lpstr>Candara</vt:lpstr>
      <vt:lpstr>Corbel</vt:lpstr>
      <vt:lpstr>Courier</vt:lpstr>
      <vt:lpstr>Courier New</vt:lpstr>
      <vt:lpstr>Garamond</vt:lpstr>
      <vt:lpstr>Roboto Mono</vt:lpstr>
      <vt:lpstr>Tahoma</vt:lpstr>
      <vt:lpstr>Times New Roman</vt:lpstr>
      <vt:lpstr>Trebuchet MS</vt:lpstr>
      <vt:lpstr>Wingdings</vt:lpstr>
      <vt:lpstr>Edge</vt:lpstr>
      <vt:lpstr>1_Edge</vt:lpstr>
      <vt:lpstr>3_Edge</vt:lpstr>
      <vt:lpstr>4_Edge</vt:lpstr>
      <vt:lpstr>6_Edge</vt:lpstr>
      <vt:lpstr>8_Edge</vt:lpstr>
      <vt:lpstr>2_Office Theme</vt:lpstr>
      <vt:lpstr>9_Edge</vt:lpstr>
      <vt:lpstr>17_Edge</vt:lpstr>
      <vt:lpstr>13_Edge</vt:lpstr>
      <vt:lpstr>23_Edge</vt:lpstr>
      <vt:lpstr>35_Edge</vt:lpstr>
      <vt:lpstr>39_Edge</vt:lpstr>
      <vt:lpstr>49_Edge</vt:lpstr>
      <vt:lpstr>56_Edge</vt:lpstr>
      <vt:lpstr>57_Edge</vt:lpstr>
      <vt:lpstr>58_Edge</vt:lpstr>
      <vt:lpstr>59_Edge</vt:lpstr>
      <vt:lpstr>64_Edge</vt:lpstr>
      <vt:lpstr>85_Edge</vt:lpstr>
      <vt:lpstr>90_Edge</vt:lpstr>
      <vt:lpstr>91_Edge</vt:lpstr>
      <vt:lpstr>1_Metropolitan_bullet</vt:lpstr>
      <vt:lpstr>98_Edge</vt:lpstr>
      <vt:lpstr>1_Office 테마</vt:lpstr>
      <vt:lpstr>136_Edge</vt:lpstr>
      <vt:lpstr>144_Edge</vt:lpstr>
      <vt:lpstr>148_Edge</vt:lpstr>
      <vt:lpstr>3_Metropolitan_bullet</vt:lpstr>
      <vt:lpstr>151_Edge</vt:lpstr>
      <vt:lpstr>152_Edge</vt:lpstr>
      <vt:lpstr>154_Edge</vt:lpstr>
      <vt:lpstr>156_Edge</vt:lpstr>
      <vt:lpstr>159_Edge</vt:lpstr>
      <vt:lpstr>safari</vt:lpstr>
      <vt:lpstr>5_Edge</vt:lpstr>
      <vt:lpstr>7_Edge</vt:lpstr>
      <vt:lpstr>18_Edge</vt:lpstr>
      <vt:lpstr>19_Edge</vt:lpstr>
      <vt:lpstr>11_Edge</vt:lpstr>
      <vt:lpstr>14_Edge</vt:lpstr>
      <vt:lpstr>40_Edge</vt:lpstr>
      <vt:lpstr>15_Edge</vt:lpstr>
      <vt:lpstr>99_Edge</vt:lpstr>
      <vt:lpstr>137_Edge</vt:lpstr>
      <vt:lpstr>24_Edge</vt:lpstr>
      <vt:lpstr>155_Edge</vt:lpstr>
      <vt:lpstr>27_Edge</vt:lpstr>
      <vt:lpstr>28_Edge</vt:lpstr>
      <vt:lpstr>100_Edge</vt:lpstr>
      <vt:lpstr>29_Edge</vt:lpstr>
      <vt:lpstr>41_Edge</vt:lpstr>
      <vt:lpstr>101_Edge</vt:lpstr>
      <vt:lpstr>16_Edge</vt:lpstr>
      <vt:lpstr>12_Edge</vt:lpstr>
      <vt:lpstr>Metropolitan_bullet</vt:lpstr>
      <vt:lpstr>157_Edge</vt:lpstr>
      <vt:lpstr>31_Edge</vt:lpstr>
      <vt:lpstr>34_Edge</vt:lpstr>
      <vt:lpstr>Office Theme</vt:lpstr>
      <vt:lpstr>Custom Design</vt:lpstr>
      <vt:lpstr>BEER</vt:lpstr>
      <vt:lpstr>1_Office Theme</vt:lpstr>
      <vt:lpstr>Tutorial on  Memory-Centric Computing: Programming PNM Systems</vt:lpstr>
      <vt:lpstr>Agenda </vt:lpstr>
      <vt:lpstr>Eliminating the Adoption Barriers</vt:lpstr>
      <vt:lpstr>Potential Barriers to Adoption of PIM</vt:lpstr>
      <vt:lpstr>We Need to Revisit the Entire Stack</vt:lpstr>
      <vt:lpstr>Adoption: How to Keep It Simple?</vt:lpstr>
      <vt:lpstr>Adoption: How to Ease Programmability? (I)</vt:lpstr>
      <vt:lpstr>Adoption: How to Ease Programmability? (II)</vt:lpstr>
      <vt:lpstr>The Programmability Barrier:  Overview</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Vector Addition Example</vt:lpstr>
      <vt:lpstr>The Programmability Barrier:  Summary </vt:lpstr>
      <vt:lpstr>Our Goal</vt:lpstr>
      <vt:lpstr>Outline </vt:lpstr>
      <vt:lpstr>SimplePIM:  A Software Framework for Productive and Efficient Processing in Memory</vt:lpstr>
      <vt:lpstr>SimplePIM Programming Framework:  Overview </vt:lpstr>
      <vt:lpstr>SimplePIM Programming Framework:  Management Interface  </vt:lpstr>
      <vt:lpstr>SimplePIM Programming Framework:  Communication Interface (I)</vt:lpstr>
      <vt:lpstr>SimplePIM Programming Framework:  Communication Interface (II)</vt:lpstr>
      <vt:lpstr>SimplePIM Programming Framework:  Communication Interface (III)</vt:lpstr>
      <vt:lpstr>SimplePIM Programming Framework:  Communication Interface (IV)</vt:lpstr>
      <vt:lpstr>SimplePIM Programming Framework:  Processing Interface (I)</vt:lpstr>
      <vt:lpstr>SimplePIM Programming Framework:  Processing Interface (II)</vt:lpstr>
      <vt:lpstr>SimplePIM Programming Framework:  Processing Interface (III)</vt:lpstr>
      <vt:lpstr>SimplePIM Programming Framework:  General Code Optimizations</vt:lpstr>
      <vt:lpstr>Evaluation Results:  Evaluation Methodology</vt:lpstr>
      <vt:lpstr>Evaluation Results:  Productive Improvement (I)</vt:lpstr>
      <vt:lpstr>Evaluation Results:  Productive Improvement (II)</vt:lpstr>
      <vt:lpstr>Evaluation Results:  Productive Improvement (III)</vt:lpstr>
      <vt:lpstr>Evaluation Results:  Weak Scaling Analysis</vt:lpstr>
      <vt:lpstr>Evaluation Results:  Strong Scaling Analysis</vt:lpstr>
      <vt:lpstr>Source Code</vt:lpstr>
      <vt:lpstr>SimplePIM:  A Software Framework for Productive and Efficient Processing in Memory</vt:lpstr>
      <vt:lpstr>DaPPA:  A Data-Parallel Framework for Processing-in-Memory Architectures</vt:lpstr>
      <vt:lpstr>DaPPA:   Key Idea &amp; Overview</vt:lpstr>
      <vt:lpstr>DaPPA:   Data-Parallel Pattern APIs  </vt:lpstr>
      <vt:lpstr>DaPPA:   Dataflow Programming Interface</vt:lpstr>
      <vt:lpstr>DaPPA:   Dynamic Template-Based Compilation</vt:lpstr>
      <vt:lpstr>DaPPA:   Putting All Together</vt:lpstr>
      <vt:lpstr>DaPPA:   Putting All Together</vt:lpstr>
      <vt:lpstr>DaPPA:   Putting All Together</vt:lpstr>
      <vt:lpstr>DaPPA:   Putting All Together</vt:lpstr>
      <vt:lpstr>Evaluation:   Methodology Overview</vt:lpstr>
      <vt:lpstr>Evaluation:   Performance Analysis</vt:lpstr>
      <vt:lpstr>Evaluation:   Performance Analysis</vt:lpstr>
      <vt:lpstr>Evaluation:   Programming Complexity Analysis</vt:lpstr>
      <vt:lpstr>Evaluation:   Comparison to State-of-the-Art</vt:lpstr>
      <vt:lpstr>DaPPA:  A Data-Parallel Framework for Processing-in-Memory Architectures</vt:lpstr>
      <vt:lpstr>Tutorial on  Memory-Centric Computing: Programming PNM Systems</vt:lpstr>
      <vt:lpstr>Agenda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De Oliveira Junior  Geraldo Francisco</cp:lastModifiedBy>
  <cp:revision>3255</cp:revision>
  <cp:lastPrinted>2017-12-05T03:30:35Z</cp:lastPrinted>
  <dcterms:created xsi:type="dcterms:W3CDTF">2010-10-08T20:41:54Z</dcterms:created>
  <dcterms:modified xsi:type="dcterms:W3CDTF">2025-03-02T21:25:52Z</dcterms:modified>
</cp:coreProperties>
</file>