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48.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9.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50.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1.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2.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53.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4.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5.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6.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7.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8.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9.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60.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61.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62.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63.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4.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5.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6.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7.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theme/theme68.xml" ContentType="application/vnd.openxmlformats-officedocument.theme+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9.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31" r:id="rId39"/>
    <p:sldMasterId id="2147488417" r:id="rId40"/>
    <p:sldMasterId id="2147488547" r:id="rId41"/>
    <p:sldMasterId id="2147488599" r:id="rId42"/>
    <p:sldMasterId id="2147488674" r:id="rId43"/>
    <p:sldMasterId id="2147488713" r:id="rId44"/>
    <p:sldMasterId id="2147488738" r:id="rId45"/>
    <p:sldMasterId id="2147488750" r:id="rId46"/>
    <p:sldMasterId id="2147488808" r:id="rId47"/>
    <p:sldMasterId id="2147488849" r:id="rId48"/>
    <p:sldMasterId id="2147488905" r:id="rId49"/>
    <p:sldMasterId id="2147488934" r:id="rId50"/>
    <p:sldMasterId id="2147488951" r:id="rId51"/>
    <p:sldMasterId id="2147488978" r:id="rId52"/>
    <p:sldMasterId id="2147489007" r:id="rId53"/>
    <p:sldMasterId id="2147489058" r:id="rId54"/>
    <p:sldMasterId id="2147489076" r:id="rId55"/>
    <p:sldMasterId id="2147489081" r:id="rId56"/>
    <p:sldMasterId id="2147489093" r:id="rId57"/>
    <p:sldMasterId id="2147489098" r:id="rId58"/>
    <p:sldMasterId id="2147489127" r:id="rId59"/>
    <p:sldMasterId id="2147489143" r:id="rId60"/>
    <p:sldMasterId id="2147489156" r:id="rId61"/>
    <p:sldMasterId id="2147489168" r:id="rId62"/>
    <p:sldMasterId id="2147489181" r:id="rId63"/>
    <p:sldMasterId id="2147489193" r:id="rId64"/>
    <p:sldMasterId id="2147489257" r:id="rId65"/>
    <p:sldMasterId id="2147489260" r:id="rId66"/>
    <p:sldMasterId id="2147489273" r:id="rId67"/>
    <p:sldMasterId id="2147489285" r:id="rId68"/>
    <p:sldMasterId id="2147489289" r:id="rId69"/>
    <p:sldMasterId id="2147489292" r:id="rId70"/>
  </p:sldMasterIdLst>
  <p:notesMasterIdLst>
    <p:notesMasterId r:id="rId229"/>
  </p:notesMasterIdLst>
  <p:handoutMasterIdLst>
    <p:handoutMasterId r:id="rId230"/>
  </p:handoutMasterIdLst>
  <p:sldIdLst>
    <p:sldId id="7035" r:id="rId71"/>
    <p:sldId id="7461" r:id="rId72"/>
    <p:sldId id="7909" r:id="rId73"/>
    <p:sldId id="7910" r:id="rId74"/>
    <p:sldId id="7999" r:id="rId75"/>
    <p:sldId id="7886" r:id="rId76"/>
    <p:sldId id="7888" r:id="rId77"/>
    <p:sldId id="3738" r:id="rId78"/>
    <p:sldId id="5245" r:id="rId79"/>
    <p:sldId id="5509" r:id="rId80"/>
    <p:sldId id="6156" r:id="rId81"/>
    <p:sldId id="7026" r:id="rId82"/>
    <p:sldId id="7380" r:id="rId83"/>
    <p:sldId id="8214" r:id="rId84"/>
    <p:sldId id="2147470845" r:id="rId85"/>
    <p:sldId id="5239" r:id="rId86"/>
    <p:sldId id="7404" r:id="rId87"/>
    <p:sldId id="7501" r:id="rId88"/>
    <p:sldId id="7095" r:id="rId89"/>
    <p:sldId id="7405" r:id="rId90"/>
    <p:sldId id="7918" r:id="rId91"/>
    <p:sldId id="7919" r:id="rId92"/>
    <p:sldId id="2147470837" r:id="rId93"/>
    <p:sldId id="7042" r:id="rId94"/>
    <p:sldId id="1240" r:id="rId95"/>
    <p:sldId id="7640" r:id="rId96"/>
    <p:sldId id="7922" r:id="rId97"/>
    <p:sldId id="7923" r:id="rId98"/>
    <p:sldId id="8289" r:id="rId99"/>
    <p:sldId id="8290" r:id="rId100"/>
    <p:sldId id="8033" r:id="rId101"/>
    <p:sldId id="8078" r:id="rId102"/>
    <p:sldId id="8040" r:id="rId103"/>
    <p:sldId id="2147470714" r:id="rId104"/>
    <p:sldId id="2147470704" r:id="rId105"/>
    <p:sldId id="8039" r:id="rId106"/>
    <p:sldId id="2147470617" r:id="rId107"/>
    <p:sldId id="6595" r:id="rId108"/>
    <p:sldId id="2147470826" r:id="rId109"/>
    <p:sldId id="7927" r:id="rId110"/>
    <p:sldId id="7928" r:id="rId111"/>
    <p:sldId id="7929" r:id="rId112"/>
    <p:sldId id="7930" r:id="rId113"/>
    <p:sldId id="7931" r:id="rId114"/>
    <p:sldId id="7932" r:id="rId115"/>
    <p:sldId id="2147470827" r:id="rId116"/>
    <p:sldId id="7943" r:id="rId117"/>
    <p:sldId id="7942" r:id="rId118"/>
    <p:sldId id="2147470828" r:id="rId119"/>
    <p:sldId id="7946" r:id="rId120"/>
    <p:sldId id="7947" r:id="rId121"/>
    <p:sldId id="7948" r:id="rId122"/>
    <p:sldId id="7949" r:id="rId123"/>
    <p:sldId id="7950" r:id="rId124"/>
    <p:sldId id="1137" r:id="rId125"/>
    <p:sldId id="1138" r:id="rId126"/>
    <p:sldId id="2147470577" r:id="rId127"/>
    <p:sldId id="1139" r:id="rId128"/>
    <p:sldId id="1140" r:id="rId129"/>
    <p:sldId id="1145" r:id="rId130"/>
    <p:sldId id="1153" r:id="rId131"/>
    <p:sldId id="301" r:id="rId132"/>
    <p:sldId id="1068" r:id="rId133"/>
    <p:sldId id="1172" r:id="rId134"/>
    <p:sldId id="1173" r:id="rId135"/>
    <p:sldId id="2147470852" r:id="rId136"/>
    <p:sldId id="8028" r:id="rId137"/>
    <p:sldId id="7934" r:id="rId138"/>
    <p:sldId id="7935" r:id="rId139"/>
    <p:sldId id="7936" r:id="rId140"/>
    <p:sldId id="7937" r:id="rId141"/>
    <p:sldId id="7938" r:id="rId142"/>
    <p:sldId id="7956" r:id="rId143"/>
    <p:sldId id="7959" r:id="rId144"/>
    <p:sldId id="2147470862" r:id="rId145"/>
    <p:sldId id="2147470829" r:id="rId146"/>
    <p:sldId id="2147470830" r:id="rId147"/>
    <p:sldId id="2147470861" r:id="rId148"/>
    <p:sldId id="2147470860" r:id="rId149"/>
    <p:sldId id="263" r:id="rId150"/>
    <p:sldId id="2147470831" r:id="rId151"/>
    <p:sldId id="2147470863" r:id="rId152"/>
    <p:sldId id="2147470864" r:id="rId153"/>
    <p:sldId id="2147470832" r:id="rId154"/>
    <p:sldId id="2147470833" r:id="rId155"/>
    <p:sldId id="898" r:id="rId156"/>
    <p:sldId id="869" r:id="rId157"/>
    <p:sldId id="848" r:id="rId158"/>
    <p:sldId id="2147470840" r:id="rId159"/>
    <p:sldId id="2147470865" r:id="rId160"/>
    <p:sldId id="2147470586" r:id="rId161"/>
    <p:sldId id="7953" r:id="rId162"/>
    <p:sldId id="7954" r:id="rId163"/>
    <p:sldId id="2147470854" r:id="rId164"/>
    <p:sldId id="7955" r:id="rId165"/>
    <p:sldId id="7952" r:id="rId166"/>
    <p:sldId id="7951" r:id="rId167"/>
    <p:sldId id="7960" r:id="rId168"/>
    <p:sldId id="2147470841" r:id="rId169"/>
    <p:sldId id="7377" r:id="rId170"/>
    <p:sldId id="5351" r:id="rId171"/>
    <p:sldId id="6547" r:id="rId172"/>
    <p:sldId id="8003" r:id="rId173"/>
    <p:sldId id="2147470855" r:id="rId174"/>
    <p:sldId id="2147470856" r:id="rId175"/>
    <p:sldId id="2147470857" r:id="rId176"/>
    <p:sldId id="2147470858" r:id="rId177"/>
    <p:sldId id="2147470859" r:id="rId178"/>
    <p:sldId id="2147470794" r:id="rId179"/>
    <p:sldId id="2147470631" r:id="rId180"/>
    <p:sldId id="2147470632" r:id="rId181"/>
    <p:sldId id="2147470633" r:id="rId182"/>
    <p:sldId id="2147470868" r:id="rId183"/>
    <p:sldId id="2147470869" r:id="rId184"/>
    <p:sldId id="8011" r:id="rId185"/>
    <p:sldId id="2147470867" r:id="rId186"/>
    <p:sldId id="2147470674" r:id="rId187"/>
    <p:sldId id="2147470676" r:id="rId188"/>
    <p:sldId id="2147470677" r:id="rId189"/>
    <p:sldId id="2147470678" r:id="rId190"/>
    <p:sldId id="2147470679" r:id="rId191"/>
    <p:sldId id="2147470680" r:id="rId192"/>
    <p:sldId id="2147470682" r:id="rId193"/>
    <p:sldId id="2147470683" r:id="rId194"/>
    <p:sldId id="2147470684" r:id="rId195"/>
    <p:sldId id="2147470847" r:id="rId196"/>
    <p:sldId id="2147470848" r:id="rId197"/>
    <p:sldId id="2147470685" r:id="rId198"/>
    <p:sldId id="8297" r:id="rId199"/>
    <p:sldId id="8015" r:id="rId200"/>
    <p:sldId id="2147470721" r:id="rId201"/>
    <p:sldId id="8295" r:id="rId202"/>
    <p:sldId id="8296" r:id="rId203"/>
    <p:sldId id="8235" r:id="rId204"/>
    <p:sldId id="7519" r:id="rId205"/>
    <p:sldId id="2147470802" r:id="rId206"/>
    <p:sldId id="2147470803" r:id="rId207"/>
    <p:sldId id="8207" r:id="rId208"/>
    <p:sldId id="8208" r:id="rId209"/>
    <p:sldId id="8209" r:id="rId210"/>
    <p:sldId id="2147470842" r:id="rId211"/>
    <p:sldId id="7957" r:id="rId212"/>
    <p:sldId id="8022" r:id="rId213"/>
    <p:sldId id="697" r:id="rId214"/>
    <p:sldId id="1257" r:id="rId215"/>
    <p:sldId id="1260" r:id="rId216"/>
    <p:sldId id="1261" r:id="rId217"/>
    <p:sldId id="1266" r:id="rId218"/>
    <p:sldId id="1267" r:id="rId219"/>
    <p:sldId id="2147470587" r:id="rId220"/>
    <p:sldId id="2147470843" r:id="rId221"/>
    <p:sldId id="7962" r:id="rId222"/>
    <p:sldId id="8020" r:id="rId223"/>
    <p:sldId id="8021" r:id="rId224"/>
    <p:sldId id="7968" r:id="rId225"/>
    <p:sldId id="7969" r:id="rId226"/>
    <p:sldId id="7970" r:id="rId227"/>
    <p:sldId id="2147470844" r:id="rId2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el  Minesh Hamenbhai" initials="PH" lastIdx="2" clrIdx="0">
    <p:extLst>
      <p:ext uri="{19B8F6BF-5375-455C-9EA6-DF929625EA0E}">
        <p15:presenceInfo xmlns:p15="http://schemas.microsoft.com/office/powerpoint/2012/main" userId="S::mpatel@ethz.ch::6a2c18ab-280a-4d17-9acd-93b2f4ff5d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8C0000"/>
    <a:srgbClr val="FF00C4"/>
    <a:srgbClr val="1A5712"/>
    <a:srgbClr val="0432FF"/>
    <a:srgbClr val="711A6A"/>
    <a:srgbClr val="CC8D2A"/>
    <a:srgbClr val="948A54"/>
    <a:srgbClr val="2A55D6"/>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10" autoAdjust="0"/>
    <p:restoredTop sz="91145" autoAdjust="0"/>
  </p:normalViewPr>
  <p:slideViewPr>
    <p:cSldViewPr>
      <p:cViewPr varScale="1">
        <p:scale>
          <a:sx n="114" d="100"/>
          <a:sy n="114" d="100"/>
        </p:scale>
        <p:origin x="2112" y="184"/>
      </p:cViewPr>
      <p:guideLst>
        <p:guide orient="horz" pos="2160"/>
        <p:guide pos="2880"/>
      </p:guideLst>
    </p:cSldViewPr>
  </p:slideViewPr>
  <p:notesTextViewPr>
    <p:cViewPr>
      <p:scale>
        <a:sx n="114" d="100"/>
        <a:sy n="114"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4.xml"/><Relationship Id="rId138" Type="http://schemas.openxmlformats.org/officeDocument/2006/relationships/slide" Target="slides/slide68.xml"/><Relationship Id="rId159" Type="http://schemas.openxmlformats.org/officeDocument/2006/relationships/slide" Target="slides/slide89.xml"/><Relationship Id="rId170" Type="http://schemas.openxmlformats.org/officeDocument/2006/relationships/slide" Target="slides/slide100.xml"/><Relationship Id="rId191" Type="http://schemas.openxmlformats.org/officeDocument/2006/relationships/slide" Target="slides/slide121.xml"/><Relationship Id="rId205" Type="http://schemas.openxmlformats.org/officeDocument/2006/relationships/slide" Target="slides/slide135.xml"/><Relationship Id="rId226" Type="http://schemas.openxmlformats.org/officeDocument/2006/relationships/slide" Target="slides/slide156.xml"/><Relationship Id="rId107" Type="http://schemas.openxmlformats.org/officeDocument/2006/relationships/slide" Target="slides/slide3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4.xml"/><Relationship Id="rId128" Type="http://schemas.openxmlformats.org/officeDocument/2006/relationships/slide" Target="slides/slide58.xml"/><Relationship Id="rId149" Type="http://schemas.openxmlformats.org/officeDocument/2006/relationships/slide" Target="slides/slide79.xml"/><Relationship Id="rId5" Type="http://schemas.openxmlformats.org/officeDocument/2006/relationships/slideMaster" Target="slideMasters/slideMaster5.xml"/><Relationship Id="rId95" Type="http://schemas.openxmlformats.org/officeDocument/2006/relationships/slide" Target="slides/slide25.xml"/><Relationship Id="rId160" Type="http://schemas.openxmlformats.org/officeDocument/2006/relationships/slide" Target="slides/slide90.xml"/><Relationship Id="rId181" Type="http://schemas.openxmlformats.org/officeDocument/2006/relationships/slide" Target="slides/slide111.xml"/><Relationship Id="rId216" Type="http://schemas.openxmlformats.org/officeDocument/2006/relationships/slide" Target="slides/slide14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8.xml"/><Relationship Id="rId139" Type="http://schemas.openxmlformats.org/officeDocument/2006/relationships/slide" Target="slides/slide69.xml"/><Relationship Id="rId85" Type="http://schemas.openxmlformats.org/officeDocument/2006/relationships/slide" Target="slides/slide15.xml"/><Relationship Id="rId150" Type="http://schemas.openxmlformats.org/officeDocument/2006/relationships/slide" Target="slides/slide80.xml"/><Relationship Id="rId171" Type="http://schemas.openxmlformats.org/officeDocument/2006/relationships/slide" Target="slides/slide101.xml"/><Relationship Id="rId192" Type="http://schemas.openxmlformats.org/officeDocument/2006/relationships/slide" Target="slides/slide122.xml"/><Relationship Id="rId206" Type="http://schemas.openxmlformats.org/officeDocument/2006/relationships/slide" Target="slides/slide136.xml"/><Relationship Id="rId227" Type="http://schemas.openxmlformats.org/officeDocument/2006/relationships/slide" Target="slides/slide15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8.xml"/><Relationship Id="rId129" Type="http://schemas.openxmlformats.org/officeDocument/2006/relationships/slide" Target="slides/slide59.xml"/><Relationship Id="rId54" Type="http://schemas.openxmlformats.org/officeDocument/2006/relationships/slideMaster" Target="slideMasters/slideMaster54.xml"/><Relationship Id="rId75" Type="http://schemas.openxmlformats.org/officeDocument/2006/relationships/slide" Target="slides/slide5.xml"/><Relationship Id="rId96" Type="http://schemas.openxmlformats.org/officeDocument/2006/relationships/slide" Target="slides/slide26.xml"/><Relationship Id="rId140" Type="http://schemas.openxmlformats.org/officeDocument/2006/relationships/slide" Target="slides/slide70.xml"/><Relationship Id="rId161" Type="http://schemas.openxmlformats.org/officeDocument/2006/relationships/slide" Target="slides/slide91.xml"/><Relationship Id="rId182" Type="http://schemas.openxmlformats.org/officeDocument/2006/relationships/slide" Target="slides/slide112.xml"/><Relationship Id="rId217" Type="http://schemas.openxmlformats.org/officeDocument/2006/relationships/slide" Target="slides/slide14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49.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6.xml"/><Relationship Id="rId130" Type="http://schemas.openxmlformats.org/officeDocument/2006/relationships/slide" Target="slides/slide60.xml"/><Relationship Id="rId151" Type="http://schemas.openxmlformats.org/officeDocument/2006/relationships/slide" Target="slides/slide81.xml"/><Relationship Id="rId172" Type="http://schemas.openxmlformats.org/officeDocument/2006/relationships/slide" Target="slides/slide102.xml"/><Relationship Id="rId193" Type="http://schemas.openxmlformats.org/officeDocument/2006/relationships/slide" Target="slides/slide123.xml"/><Relationship Id="rId207" Type="http://schemas.openxmlformats.org/officeDocument/2006/relationships/slide" Target="slides/slide137.xml"/><Relationship Id="rId228" Type="http://schemas.openxmlformats.org/officeDocument/2006/relationships/slide" Target="slides/slide158.xml"/><Relationship Id="rId13" Type="http://schemas.openxmlformats.org/officeDocument/2006/relationships/slideMaster" Target="slideMasters/slideMaster13.xml"/><Relationship Id="rId109" Type="http://schemas.openxmlformats.org/officeDocument/2006/relationships/slide" Target="slides/slide39.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6.xml"/><Relationship Id="rId97" Type="http://schemas.openxmlformats.org/officeDocument/2006/relationships/slide" Target="slides/slide27.xml"/><Relationship Id="rId120" Type="http://schemas.openxmlformats.org/officeDocument/2006/relationships/slide" Target="slides/slide50.xml"/><Relationship Id="rId141" Type="http://schemas.openxmlformats.org/officeDocument/2006/relationships/slide" Target="slides/slide71.xml"/><Relationship Id="rId7" Type="http://schemas.openxmlformats.org/officeDocument/2006/relationships/slideMaster" Target="slideMasters/slideMaster7.xml"/><Relationship Id="rId162" Type="http://schemas.openxmlformats.org/officeDocument/2006/relationships/slide" Target="slides/slide92.xml"/><Relationship Id="rId183" Type="http://schemas.openxmlformats.org/officeDocument/2006/relationships/slide" Target="slides/slide113.xml"/><Relationship Id="rId218" Type="http://schemas.openxmlformats.org/officeDocument/2006/relationships/slide" Target="slides/slide148.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7.xml"/><Relationship Id="rId110" Type="http://schemas.openxmlformats.org/officeDocument/2006/relationships/slide" Target="slides/slide40.xml"/><Relationship Id="rId131" Type="http://schemas.openxmlformats.org/officeDocument/2006/relationships/slide" Target="slides/slide61.xml"/><Relationship Id="rId152" Type="http://schemas.openxmlformats.org/officeDocument/2006/relationships/slide" Target="slides/slide82.xml"/><Relationship Id="rId173" Type="http://schemas.openxmlformats.org/officeDocument/2006/relationships/slide" Target="slides/slide103.xml"/><Relationship Id="rId194" Type="http://schemas.openxmlformats.org/officeDocument/2006/relationships/slide" Target="slides/slide124.xml"/><Relationship Id="rId208" Type="http://schemas.openxmlformats.org/officeDocument/2006/relationships/slide" Target="slides/slide138.xml"/><Relationship Id="rId229" Type="http://schemas.openxmlformats.org/officeDocument/2006/relationships/notesMaster" Target="notesMasters/notesMaster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7.xml"/><Relationship Id="rId100" Type="http://schemas.openxmlformats.org/officeDocument/2006/relationships/slide" Target="slides/slide30.xml"/><Relationship Id="rId8" Type="http://schemas.openxmlformats.org/officeDocument/2006/relationships/slideMaster" Target="slideMasters/slideMaster8.xml"/><Relationship Id="rId98" Type="http://schemas.openxmlformats.org/officeDocument/2006/relationships/slide" Target="slides/slide28.xml"/><Relationship Id="rId121" Type="http://schemas.openxmlformats.org/officeDocument/2006/relationships/slide" Target="slides/slide51.xml"/><Relationship Id="rId142" Type="http://schemas.openxmlformats.org/officeDocument/2006/relationships/slide" Target="slides/slide72.xml"/><Relationship Id="rId163" Type="http://schemas.openxmlformats.org/officeDocument/2006/relationships/slide" Target="slides/slide93.xml"/><Relationship Id="rId184" Type="http://schemas.openxmlformats.org/officeDocument/2006/relationships/slide" Target="slides/slide114.xml"/><Relationship Id="rId219" Type="http://schemas.openxmlformats.org/officeDocument/2006/relationships/slide" Target="slides/slide149.xml"/><Relationship Id="rId230" Type="http://schemas.openxmlformats.org/officeDocument/2006/relationships/handoutMaster" Target="handoutMasters/handoutMaster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3.xml"/><Relationship Id="rId88" Type="http://schemas.openxmlformats.org/officeDocument/2006/relationships/slide" Target="slides/slide18.xml"/><Relationship Id="rId111" Type="http://schemas.openxmlformats.org/officeDocument/2006/relationships/slide" Target="slides/slide41.xml"/><Relationship Id="rId132" Type="http://schemas.openxmlformats.org/officeDocument/2006/relationships/slide" Target="slides/slide62.xml"/><Relationship Id="rId153" Type="http://schemas.openxmlformats.org/officeDocument/2006/relationships/slide" Target="slides/slide83.xml"/><Relationship Id="rId174" Type="http://schemas.openxmlformats.org/officeDocument/2006/relationships/slide" Target="slides/slide104.xml"/><Relationship Id="rId179" Type="http://schemas.openxmlformats.org/officeDocument/2006/relationships/slide" Target="slides/slide109.xml"/><Relationship Id="rId195" Type="http://schemas.openxmlformats.org/officeDocument/2006/relationships/slide" Target="slides/slide125.xml"/><Relationship Id="rId209" Type="http://schemas.openxmlformats.org/officeDocument/2006/relationships/slide" Target="slides/slide139.xml"/><Relationship Id="rId190" Type="http://schemas.openxmlformats.org/officeDocument/2006/relationships/slide" Target="slides/slide120.xml"/><Relationship Id="rId204" Type="http://schemas.openxmlformats.org/officeDocument/2006/relationships/slide" Target="slides/slide134.xml"/><Relationship Id="rId220" Type="http://schemas.openxmlformats.org/officeDocument/2006/relationships/slide" Target="slides/slide150.xml"/><Relationship Id="rId225" Type="http://schemas.openxmlformats.org/officeDocument/2006/relationships/slide" Target="slides/slide15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6.xml"/><Relationship Id="rId127" Type="http://schemas.openxmlformats.org/officeDocument/2006/relationships/slide" Target="slides/slide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3.xml"/><Relationship Id="rId78" Type="http://schemas.openxmlformats.org/officeDocument/2006/relationships/slide" Target="slides/slide8.xml"/><Relationship Id="rId94" Type="http://schemas.openxmlformats.org/officeDocument/2006/relationships/slide" Target="slides/slide24.xml"/><Relationship Id="rId99" Type="http://schemas.openxmlformats.org/officeDocument/2006/relationships/slide" Target="slides/slide29.xml"/><Relationship Id="rId101" Type="http://schemas.openxmlformats.org/officeDocument/2006/relationships/slide" Target="slides/slide31.xml"/><Relationship Id="rId122" Type="http://schemas.openxmlformats.org/officeDocument/2006/relationships/slide" Target="slides/slide52.xml"/><Relationship Id="rId143" Type="http://schemas.openxmlformats.org/officeDocument/2006/relationships/slide" Target="slides/slide73.xml"/><Relationship Id="rId148" Type="http://schemas.openxmlformats.org/officeDocument/2006/relationships/slide" Target="slides/slide78.xml"/><Relationship Id="rId164" Type="http://schemas.openxmlformats.org/officeDocument/2006/relationships/slide" Target="slides/slide94.xml"/><Relationship Id="rId169" Type="http://schemas.openxmlformats.org/officeDocument/2006/relationships/slide" Target="slides/slide99.xml"/><Relationship Id="rId185" Type="http://schemas.openxmlformats.org/officeDocument/2006/relationships/slide" Target="slides/slide11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10.xml"/><Relationship Id="rId210" Type="http://schemas.openxmlformats.org/officeDocument/2006/relationships/slide" Target="slides/slide140.xml"/><Relationship Id="rId215" Type="http://schemas.openxmlformats.org/officeDocument/2006/relationships/slide" Target="slides/slide145.xml"/><Relationship Id="rId26" Type="http://schemas.openxmlformats.org/officeDocument/2006/relationships/slideMaster" Target="slideMasters/slideMaster26.xml"/><Relationship Id="rId231" Type="http://schemas.openxmlformats.org/officeDocument/2006/relationships/commentAuthors" Target="commentAuthors.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9.xml"/><Relationship Id="rId112" Type="http://schemas.openxmlformats.org/officeDocument/2006/relationships/slide" Target="slides/slide42.xml"/><Relationship Id="rId133" Type="http://schemas.openxmlformats.org/officeDocument/2006/relationships/slide" Target="slides/slide63.xml"/><Relationship Id="rId154" Type="http://schemas.openxmlformats.org/officeDocument/2006/relationships/slide" Target="slides/slide84.xml"/><Relationship Id="rId175" Type="http://schemas.openxmlformats.org/officeDocument/2006/relationships/slide" Target="slides/slide105.xml"/><Relationship Id="rId196" Type="http://schemas.openxmlformats.org/officeDocument/2006/relationships/slide" Target="slides/slide126.xml"/><Relationship Id="rId200" Type="http://schemas.openxmlformats.org/officeDocument/2006/relationships/slide" Target="slides/slide130.xml"/><Relationship Id="rId16" Type="http://schemas.openxmlformats.org/officeDocument/2006/relationships/slideMaster" Target="slideMasters/slideMaster16.xml"/><Relationship Id="rId221" Type="http://schemas.openxmlformats.org/officeDocument/2006/relationships/slide" Target="slides/slide15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9.xml"/><Relationship Id="rId102" Type="http://schemas.openxmlformats.org/officeDocument/2006/relationships/slide" Target="slides/slide32.xml"/><Relationship Id="rId123" Type="http://schemas.openxmlformats.org/officeDocument/2006/relationships/slide" Target="slides/slide53.xml"/><Relationship Id="rId144" Type="http://schemas.openxmlformats.org/officeDocument/2006/relationships/slide" Target="slides/slide74.xml"/><Relationship Id="rId90" Type="http://schemas.openxmlformats.org/officeDocument/2006/relationships/slide" Target="slides/slide20.xml"/><Relationship Id="rId165" Type="http://schemas.openxmlformats.org/officeDocument/2006/relationships/slide" Target="slides/slide95.xml"/><Relationship Id="rId186" Type="http://schemas.openxmlformats.org/officeDocument/2006/relationships/slide" Target="slides/slide116.xml"/><Relationship Id="rId211" Type="http://schemas.openxmlformats.org/officeDocument/2006/relationships/slide" Target="slides/slide141.xml"/><Relationship Id="rId232"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3.xml"/><Relationship Id="rId134" Type="http://schemas.openxmlformats.org/officeDocument/2006/relationships/slide" Target="slides/slide64.xml"/><Relationship Id="rId80" Type="http://schemas.openxmlformats.org/officeDocument/2006/relationships/slide" Target="slides/slide10.xml"/><Relationship Id="rId155" Type="http://schemas.openxmlformats.org/officeDocument/2006/relationships/slide" Target="slides/slide85.xml"/><Relationship Id="rId176" Type="http://schemas.openxmlformats.org/officeDocument/2006/relationships/slide" Target="slides/slide106.xml"/><Relationship Id="rId197" Type="http://schemas.openxmlformats.org/officeDocument/2006/relationships/slide" Target="slides/slide127.xml"/><Relationship Id="rId201" Type="http://schemas.openxmlformats.org/officeDocument/2006/relationships/slide" Target="slides/slide131.xml"/><Relationship Id="rId222" Type="http://schemas.openxmlformats.org/officeDocument/2006/relationships/slide" Target="slides/slide15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3.xml"/><Relationship Id="rId124" Type="http://schemas.openxmlformats.org/officeDocument/2006/relationships/slide" Target="slides/slide54.xml"/><Relationship Id="rId70" Type="http://schemas.openxmlformats.org/officeDocument/2006/relationships/slideMaster" Target="slideMasters/slideMaster70.xml"/><Relationship Id="rId91" Type="http://schemas.openxmlformats.org/officeDocument/2006/relationships/slide" Target="slides/slide21.xml"/><Relationship Id="rId145" Type="http://schemas.openxmlformats.org/officeDocument/2006/relationships/slide" Target="slides/slide75.xml"/><Relationship Id="rId166" Type="http://schemas.openxmlformats.org/officeDocument/2006/relationships/slide" Target="slides/slide96.xml"/><Relationship Id="rId187" Type="http://schemas.openxmlformats.org/officeDocument/2006/relationships/slide" Target="slides/slide117.xml"/><Relationship Id="rId1" Type="http://schemas.openxmlformats.org/officeDocument/2006/relationships/slideMaster" Target="slideMasters/slideMaster1.xml"/><Relationship Id="rId212" Type="http://schemas.openxmlformats.org/officeDocument/2006/relationships/slide" Target="slides/slide142.xml"/><Relationship Id="rId233" Type="http://schemas.openxmlformats.org/officeDocument/2006/relationships/viewProps" Target="viewProps.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4.xml"/><Relationship Id="rId60" Type="http://schemas.openxmlformats.org/officeDocument/2006/relationships/slideMaster" Target="slideMasters/slideMaster60.xml"/><Relationship Id="rId81" Type="http://schemas.openxmlformats.org/officeDocument/2006/relationships/slide" Target="slides/slide11.xml"/><Relationship Id="rId135" Type="http://schemas.openxmlformats.org/officeDocument/2006/relationships/slide" Target="slides/slide65.xml"/><Relationship Id="rId156" Type="http://schemas.openxmlformats.org/officeDocument/2006/relationships/slide" Target="slides/slide86.xml"/><Relationship Id="rId177" Type="http://schemas.openxmlformats.org/officeDocument/2006/relationships/slide" Target="slides/slide107.xml"/><Relationship Id="rId198" Type="http://schemas.openxmlformats.org/officeDocument/2006/relationships/slide" Target="slides/slide128.xml"/><Relationship Id="rId202" Type="http://schemas.openxmlformats.org/officeDocument/2006/relationships/slide" Target="slides/slide132.xml"/><Relationship Id="rId223" Type="http://schemas.openxmlformats.org/officeDocument/2006/relationships/slide" Target="slides/slide15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34.xml"/><Relationship Id="rId125" Type="http://schemas.openxmlformats.org/officeDocument/2006/relationships/slide" Target="slides/slide55.xml"/><Relationship Id="rId146" Type="http://schemas.openxmlformats.org/officeDocument/2006/relationships/slide" Target="slides/slide76.xml"/><Relationship Id="rId167" Type="http://schemas.openxmlformats.org/officeDocument/2006/relationships/slide" Target="slides/slide97.xml"/><Relationship Id="rId188" Type="http://schemas.openxmlformats.org/officeDocument/2006/relationships/slide" Target="slides/slide118.xml"/><Relationship Id="rId71" Type="http://schemas.openxmlformats.org/officeDocument/2006/relationships/slide" Target="slides/slide1.xml"/><Relationship Id="rId92" Type="http://schemas.openxmlformats.org/officeDocument/2006/relationships/slide" Target="slides/slide22.xml"/><Relationship Id="rId213" Type="http://schemas.openxmlformats.org/officeDocument/2006/relationships/slide" Target="slides/slide143.xml"/><Relationship Id="rId234"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45.xml"/><Relationship Id="rId136" Type="http://schemas.openxmlformats.org/officeDocument/2006/relationships/slide" Target="slides/slide66.xml"/><Relationship Id="rId157" Type="http://schemas.openxmlformats.org/officeDocument/2006/relationships/slide" Target="slides/slide87.xml"/><Relationship Id="rId178" Type="http://schemas.openxmlformats.org/officeDocument/2006/relationships/slide" Target="slides/slide108.xml"/><Relationship Id="rId61" Type="http://schemas.openxmlformats.org/officeDocument/2006/relationships/slideMaster" Target="slideMasters/slideMaster61.xml"/><Relationship Id="rId82" Type="http://schemas.openxmlformats.org/officeDocument/2006/relationships/slide" Target="slides/slide12.xml"/><Relationship Id="rId199" Type="http://schemas.openxmlformats.org/officeDocument/2006/relationships/slide" Target="slides/slide129.xml"/><Relationship Id="rId203" Type="http://schemas.openxmlformats.org/officeDocument/2006/relationships/slide" Target="slides/slide133.xml"/><Relationship Id="rId19" Type="http://schemas.openxmlformats.org/officeDocument/2006/relationships/slideMaster" Target="slideMasters/slideMaster19.xml"/><Relationship Id="rId224" Type="http://schemas.openxmlformats.org/officeDocument/2006/relationships/slide" Target="slides/slide154.xml"/><Relationship Id="rId30" Type="http://schemas.openxmlformats.org/officeDocument/2006/relationships/slideMaster" Target="slideMasters/slideMaster30.xml"/><Relationship Id="rId105" Type="http://schemas.openxmlformats.org/officeDocument/2006/relationships/slide" Target="slides/slide35.xml"/><Relationship Id="rId126" Type="http://schemas.openxmlformats.org/officeDocument/2006/relationships/slide" Target="slides/slide56.xml"/><Relationship Id="rId147" Type="http://schemas.openxmlformats.org/officeDocument/2006/relationships/slide" Target="slides/slide77.xml"/><Relationship Id="rId168" Type="http://schemas.openxmlformats.org/officeDocument/2006/relationships/slide" Target="slides/slide98.xml"/><Relationship Id="rId51" Type="http://schemas.openxmlformats.org/officeDocument/2006/relationships/slideMaster" Target="slideMasters/slideMaster51.xml"/><Relationship Id="rId72" Type="http://schemas.openxmlformats.org/officeDocument/2006/relationships/slide" Target="slides/slide2.xml"/><Relationship Id="rId93" Type="http://schemas.openxmlformats.org/officeDocument/2006/relationships/slide" Target="slides/slide23.xml"/><Relationship Id="rId189" Type="http://schemas.openxmlformats.org/officeDocument/2006/relationships/slide" Target="slides/slide119.xml"/><Relationship Id="rId3" Type="http://schemas.openxmlformats.org/officeDocument/2006/relationships/slideMaster" Target="slideMasters/slideMaster3.xml"/><Relationship Id="rId214" Type="http://schemas.openxmlformats.org/officeDocument/2006/relationships/slide" Target="slides/slide144.xml"/><Relationship Id="rId235" Type="http://schemas.openxmlformats.org/officeDocument/2006/relationships/tableStyles" Target="tableStyles.xml"/><Relationship Id="rId116" Type="http://schemas.openxmlformats.org/officeDocument/2006/relationships/slide" Target="slides/slide46.xml"/><Relationship Id="rId137" Type="http://schemas.openxmlformats.org/officeDocument/2006/relationships/slide" Target="slides/slide67.xml"/><Relationship Id="rId158" Type="http://schemas.openxmlformats.org/officeDocument/2006/relationships/slide" Target="slides/slide88.xml"/></Relationships>
</file>

<file path=ppt/charts/_rels/chart1.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amiraliboroumand:cmu:Google-Internship-EdgeTPU:ML-Workload-Analysis-repaired%20-backup-graphs.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oleObject" Target="file:///C:\Users\Rakesh\Desktop\fc%20-%20Copy.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3.xml"/><Relationship Id="rId4" Type="http://schemas.openxmlformats.org/officeDocument/2006/relationships/oleObject" Target="file:///C:\Users\Rakesh\Desktop\fc%20-%20Cop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2375865926595"/>
          <c:y val="0.12945946535953601"/>
          <c:w val="0.86863689170001301"/>
          <c:h val="0.478239404335495"/>
        </c:manualLayout>
      </c:layout>
      <c:barChart>
        <c:barDir val="col"/>
        <c:grouping val="stacked"/>
        <c:varyColors val="0"/>
        <c:ser>
          <c:idx val="0"/>
          <c:order val="0"/>
          <c:tx>
            <c:strRef>
              <c:f>'Noronha-Proposal-Result'!$T$116</c:f>
              <c:strCache>
                <c:ptCount val="1"/>
                <c:pt idx="0">
                  <c:v>Total Static</c:v>
                </c:pt>
              </c:strCache>
            </c:strRef>
          </c:tx>
          <c:spPr>
            <a:solidFill>
              <a:schemeClr val="tx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'Noronha-Proposal-Result'!$T$117:$T$146</c:f>
              <c:numCache>
                <c:formatCode>General</c:formatCode>
                <c:ptCount val="30"/>
                <c:pt idx="0">
                  <c:v>0.18336898082999201</c:v>
                </c:pt>
                <c:pt idx="1">
                  <c:v>2.8807456200452601E-2</c:v>
                </c:pt>
                <c:pt idx="2">
                  <c:v>1.6648405087365599E-3</c:v>
                </c:pt>
                <c:pt idx="3">
                  <c:v>0.182605477659394</c:v>
                </c:pt>
                <c:pt idx="4">
                  <c:v>5.0529269869651901E-2</c:v>
                </c:pt>
                <c:pt idx="5">
                  <c:v>2.9201875643069201E-3</c:v>
                </c:pt>
                <c:pt idx="6">
                  <c:v>0.18196233170166501</c:v>
                </c:pt>
                <c:pt idx="7">
                  <c:v>4.9264944264114E-2</c:v>
                </c:pt>
                <c:pt idx="8">
                  <c:v>2.8471196589116799E-3</c:v>
                </c:pt>
                <c:pt idx="9">
                  <c:v>0.181601258270706</c:v>
                </c:pt>
                <c:pt idx="10">
                  <c:v>0.17418796532873601</c:v>
                </c:pt>
                <c:pt idx="11">
                  <c:v>4.5879366886306699E-2</c:v>
                </c:pt>
                <c:pt idx="12">
                  <c:v>0.22843217304160399</c:v>
                </c:pt>
                <c:pt idx="13">
                  <c:v>0.21229569166946</c:v>
                </c:pt>
                <c:pt idx="14">
                  <c:v>3.3444521070352798E-2</c:v>
                </c:pt>
                <c:pt idx="15">
                  <c:v>0.104250085428801</c:v>
                </c:pt>
                <c:pt idx="16">
                  <c:v>7.1166821286420004E-2</c:v>
                </c:pt>
                <c:pt idx="17">
                  <c:v>1.3518392297138899E-2</c:v>
                </c:pt>
                <c:pt idx="18">
                  <c:v>0.23801422149787699</c:v>
                </c:pt>
                <c:pt idx="19">
                  <c:v>0.21306709112519201</c:v>
                </c:pt>
                <c:pt idx="20">
                  <c:v>3.72371671329675E-2</c:v>
                </c:pt>
                <c:pt idx="21">
                  <c:v>0.18269874330908201</c:v>
                </c:pt>
                <c:pt idx="22">
                  <c:v>8.3928929598445196E-2</c:v>
                </c:pt>
                <c:pt idx="23">
                  <c:v>1.8428916065629301E-2</c:v>
                </c:pt>
                <c:pt idx="24">
                  <c:v>0.13761116944635801</c:v>
                </c:pt>
                <c:pt idx="25">
                  <c:v>5.9898695965186703E-2</c:v>
                </c:pt>
                <c:pt idx="26">
                  <c:v>3.06159912286584E-2</c:v>
                </c:pt>
                <c:pt idx="27">
                  <c:v>0.16493306137688599</c:v>
                </c:pt>
                <c:pt idx="28">
                  <c:v>8.6827059138931101E-2</c:v>
                </c:pt>
                <c:pt idx="29">
                  <c:v>2.41168260877586E-2</c:v>
                </c:pt>
              </c:numCache>
            </c:numRef>
          </c:val>
          <c:extLst>
            <c:ext xmlns:c16="http://schemas.microsoft.com/office/drawing/2014/chart" uri="{C3380CC4-5D6E-409C-BE32-E72D297353CC}">
              <c16:uniqueId val="{00000000-8837-2042-BD61-6B209109CCE8}"/>
            </c:ext>
          </c:extLst>
        </c:ser>
        <c:ser>
          <c:idx val="1"/>
          <c:order val="1"/>
          <c:tx>
            <c:strRef>
              <c:f>'Noronha-Proposal-Result'!$U$116</c:f>
              <c:strCache>
                <c:ptCount val="1"/>
                <c:pt idx="0">
                  <c:v>PE</c:v>
                </c:pt>
              </c:strCache>
            </c:strRef>
          </c:tx>
          <c:spPr>
            <a:solidFill>
              <a:schemeClr val="accent2"/>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'Noronha-Proposal-Result'!$U$117:$U$146</c:f>
              <c:numCache>
                <c:formatCode>General</c:formatCode>
                <c:ptCount val="30"/>
                <c:pt idx="0">
                  <c:v>9.0239276490578692E-3</c:v>
                </c:pt>
                <c:pt idx="1">
                  <c:v>9.0239276490578692E-3</c:v>
                </c:pt>
                <c:pt idx="2">
                  <c:v>9.0239276490578692E-3</c:v>
                </c:pt>
                <c:pt idx="3">
                  <c:v>8.9025020670481202E-3</c:v>
                </c:pt>
                <c:pt idx="4">
                  <c:v>8.9025020670481202E-3</c:v>
                </c:pt>
                <c:pt idx="5">
                  <c:v>8.9025020670481202E-3</c:v>
                </c:pt>
                <c:pt idx="6">
                  <c:v>8.9121432902873107E-3</c:v>
                </c:pt>
                <c:pt idx="7">
                  <c:v>8.9121432902873107E-3</c:v>
                </c:pt>
                <c:pt idx="8">
                  <c:v>8.9121432902873107E-3</c:v>
                </c:pt>
                <c:pt idx="9">
                  <c:v>0.30264670529030102</c:v>
                </c:pt>
                <c:pt idx="10">
                  <c:v>0.30264670529030102</c:v>
                </c:pt>
                <c:pt idx="11">
                  <c:v>0.30264670529030102</c:v>
                </c:pt>
                <c:pt idx="12">
                  <c:v>0.211107476403575</c:v>
                </c:pt>
                <c:pt idx="13">
                  <c:v>0.211107476403575</c:v>
                </c:pt>
                <c:pt idx="14">
                  <c:v>0.211107476403575</c:v>
                </c:pt>
                <c:pt idx="15">
                  <c:v>7.8692141780799404E-2</c:v>
                </c:pt>
                <c:pt idx="16">
                  <c:v>7.8692141780799404E-2</c:v>
                </c:pt>
                <c:pt idx="17">
                  <c:v>7.8692141780799404E-2</c:v>
                </c:pt>
                <c:pt idx="18">
                  <c:v>0.19984411775074201</c:v>
                </c:pt>
                <c:pt idx="19">
                  <c:v>0.19984411775074201</c:v>
                </c:pt>
                <c:pt idx="20">
                  <c:v>0.19984411775074201</c:v>
                </c:pt>
                <c:pt idx="21">
                  <c:v>0.12035191944</c:v>
                </c:pt>
                <c:pt idx="22">
                  <c:v>0.12035191944</c:v>
                </c:pt>
                <c:pt idx="23">
                  <c:v>0.12035191944</c:v>
                </c:pt>
                <c:pt idx="24">
                  <c:v>0.24015212256121099</c:v>
                </c:pt>
                <c:pt idx="25">
                  <c:v>0.24015212256121099</c:v>
                </c:pt>
                <c:pt idx="26">
                  <c:v>0.24015212256121099</c:v>
                </c:pt>
                <c:pt idx="27">
                  <c:v>0.198221753537866</c:v>
                </c:pt>
                <c:pt idx="28">
                  <c:v>0.198221753537866</c:v>
                </c:pt>
                <c:pt idx="29">
                  <c:v>0.198221753537866</c:v>
                </c:pt>
              </c:numCache>
            </c:numRef>
          </c:val>
          <c:extLst>
            <c:ext xmlns:c16="http://schemas.microsoft.com/office/drawing/2014/chart" uri="{C3380CC4-5D6E-409C-BE32-E72D297353CC}">
              <c16:uniqueId val="{00000001-8837-2042-BD61-6B209109CCE8}"/>
            </c:ext>
          </c:extLst>
        </c:ser>
        <c:ser>
          <c:idx val="2"/>
          <c:order val="2"/>
          <c:tx>
            <c:strRef>
              <c:f>'Noronha-Proposal-Result'!$V$116</c:f>
              <c:strCache>
                <c:ptCount val="1"/>
                <c:pt idx="0">
                  <c:v>Param Buffer+NoC</c:v>
                </c:pt>
              </c:strCache>
            </c:strRef>
          </c:tx>
          <c:spPr>
            <a:solidFill>
              <a:schemeClr val="bg2">
                <a:lumMod val="65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'Noronha-Proposal-Result'!$V$117:$V$146</c:f>
              <c:numCache>
                <c:formatCode>General</c:formatCode>
                <c:ptCount val="30"/>
                <c:pt idx="0">
                  <c:v>1.17319578794446E-2</c:v>
                </c:pt>
                <c:pt idx="1">
                  <c:v>1.17319578794446E-2</c:v>
                </c:pt>
                <c:pt idx="2">
                  <c:v>0</c:v>
                </c:pt>
                <c:pt idx="3">
                  <c:v>1.26463384742045E-2</c:v>
                </c:pt>
                <c:pt idx="4">
                  <c:v>1.26463384742045E-2</c:v>
                </c:pt>
                <c:pt idx="5">
                  <c:v>0</c:v>
                </c:pt>
                <c:pt idx="6">
                  <c:v>1.22304942107313E-2</c:v>
                </c:pt>
                <c:pt idx="7">
                  <c:v>1.22304942107313E-2</c:v>
                </c:pt>
                <c:pt idx="8">
                  <c:v>0</c:v>
                </c:pt>
                <c:pt idx="9">
                  <c:v>0.35616827105794402</c:v>
                </c:pt>
                <c:pt idx="10">
                  <c:v>0.35616827105794402</c:v>
                </c:pt>
                <c:pt idx="11">
                  <c:v>6.6223757251329196E-3</c:v>
                </c:pt>
                <c:pt idx="12">
                  <c:v>0.364500915103388</c:v>
                </c:pt>
                <c:pt idx="13">
                  <c:v>0.364500915103388</c:v>
                </c:pt>
                <c:pt idx="14">
                  <c:v>8.6009506674301801E-3</c:v>
                </c:pt>
                <c:pt idx="15">
                  <c:v>0.62156848757749905</c:v>
                </c:pt>
                <c:pt idx="16">
                  <c:v>0.62156848757749905</c:v>
                </c:pt>
                <c:pt idx="17">
                  <c:v>1.14344534757841E-2</c:v>
                </c:pt>
                <c:pt idx="18">
                  <c:v>0.35461763122291701</c:v>
                </c:pt>
                <c:pt idx="19">
                  <c:v>0.35461763122291701</c:v>
                </c:pt>
                <c:pt idx="20">
                  <c:v>8.1578121744225098E-3</c:v>
                </c:pt>
                <c:pt idx="21">
                  <c:v>0.14232606012886101</c:v>
                </c:pt>
                <c:pt idx="22">
                  <c:v>0.14232606012886101</c:v>
                </c:pt>
                <c:pt idx="23">
                  <c:v>2.5231355232569201E-3</c:v>
                </c:pt>
                <c:pt idx="24">
                  <c:v>0.157034360792177</c:v>
                </c:pt>
                <c:pt idx="25">
                  <c:v>0.157034360792177</c:v>
                </c:pt>
                <c:pt idx="26">
                  <c:v>2.5904245573330799E-3</c:v>
                </c:pt>
                <c:pt idx="27">
                  <c:v>0.191725325515018</c:v>
                </c:pt>
                <c:pt idx="28">
                  <c:v>0.191725325515018</c:v>
                </c:pt>
                <c:pt idx="29">
                  <c:v>3.8424508294236498E-3</c:v>
                </c:pt>
              </c:numCache>
            </c:numRef>
          </c:val>
          <c:extLst>
            <c:ext xmlns:c16="http://schemas.microsoft.com/office/drawing/2014/chart" uri="{C3380CC4-5D6E-409C-BE32-E72D297353CC}">
              <c16:uniqueId val="{00000002-8837-2042-BD61-6B209109CCE8}"/>
            </c:ext>
          </c:extLst>
        </c:ser>
        <c:ser>
          <c:idx val="3"/>
          <c:order val="3"/>
          <c:tx>
            <c:strRef>
              <c:f>'Noronha-Proposal-Result'!$W$116</c:f>
              <c:strCache>
                <c:ptCount val="1"/>
                <c:pt idx="0">
                  <c:v>Act Buffer+NoC </c:v>
                </c:pt>
              </c:strCache>
            </c:strRef>
          </c:tx>
          <c:spPr>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'Noronha-Proposal-Result'!$W$117:$W$146</c:f>
              <c:numCache>
                <c:formatCode>General</c:formatCode>
                <c:ptCount val="30"/>
                <c:pt idx="0">
                  <c:v>2.9555537094047102E-4</c:v>
                </c:pt>
                <c:pt idx="1">
                  <c:v>2.9555537094047102E-4</c:v>
                </c:pt>
                <c:pt idx="2">
                  <c:v>9.2361053418897092E-6</c:v>
                </c:pt>
                <c:pt idx="3">
                  <c:v>5.0107283867161596E-4</c:v>
                </c:pt>
                <c:pt idx="4">
                  <c:v>5.0107283867161596E-4</c:v>
                </c:pt>
                <c:pt idx="5">
                  <c:v>1.5658526208487999E-5</c:v>
                </c:pt>
                <c:pt idx="6">
                  <c:v>4.7681475228888098E-4</c:v>
                </c:pt>
                <c:pt idx="7">
                  <c:v>4.7681475228888098E-4</c:v>
                </c:pt>
                <c:pt idx="8">
                  <c:v>1.49004610090275E-5</c:v>
                </c:pt>
                <c:pt idx="9">
                  <c:v>1.1177727163700701E-2</c:v>
                </c:pt>
                <c:pt idx="10">
                  <c:v>1.1177727163700701E-2</c:v>
                </c:pt>
                <c:pt idx="11">
                  <c:v>2.0783184535549999E-4</c:v>
                </c:pt>
                <c:pt idx="12">
                  <c:v>1.3213716411052699E-2</c:v>
                </c:pt>
                <c:pt idx="13">
                  <c:v>1.3213716411052699E-2</c:v>
                </c:pt>
                <c:pt idx="14">
                  <c:v>3.1179763417779101E-4</c:v>
                </c:pt>
                <c:pt idx="15">
                  <c:v>2.4600990708866101E-2</c:v>
                </c:pt>
                <c:pt idx="16">
                  <c:v>2.4600990708866101E-2</c:v>
                </c:pt>
                <c:pt idx="17">
                  <c:v>4.6662127278753298E-4</c:v>
                </c:pt>
                <c:pt idx="18">
                  <c:v>1.3074099229801499E-2</c:v>
                </c:pt>
                <c:pt idx="19">
                  <c:v>1.3074099229801499E-2</c:v>
                </c:pt>
                <c:pt idx="20">
                  <c:v>3.0237853406216598E-4</c:v>
                </c:pt>
                <c:pt idx="21">
                  <c:v>4.4215647416857599E-3</c:v>
                </c:pt>
                <c:pt idx="22">
                  <c:v>4.4215647416857599E-3</c:v>
                </c:pt>
                <c:pt idx="23">
                  <c:v>8.4816955952810505E-5</c:v>
                </c:pt>
                <c:pt idx="24">
                  <c:v>5.4670362156908703E-3</c:v>
                </c:pt>
                <c:pt idx="25">
                  <c:v>5.4670362156908703E-3</c:v>
                </c:pt>
                <c:pt idx="26">
                  <c:v>9.32644896359156E-5</c:v>
                </c:pt>
                <c:pt idx="27">
                  <c:v>6.4590966926953404E-3</c:v>
                </c:pt>
                <c:pt idx="28">
                  <c:v>6.4590966926953404E-3</c:v>
                </c:pt>
                <c:pt idx="29">
                  <c:v>1.3406096723522499E-4</c:v>
                </c:pt>
              </c:numCache>
            </c:numRef>
          </c:val>
          <c:extLst>
            <c:ext xmlns:c16="http://schemas.microsoft.com/office/drawing/2014/chart" uri="{C3380CC4-5D6E-409C-BE32-E72D297353CC}">
              <c16:uniqueId val="{00000003-8837-2042-BD61-6B209109CCE8}"/>
            </c:ext>
          </c:extLst>
        </c:ser>
        <c:ser>
          <c:idx val="4"/>
          <c:order val="4"/>
          <c:tx>
            <c:strRef>
              <c:f>'Noronha-Proposal-Result'!$X$116</c:f>
              <c:strCache>
                <c:ptCount val="1"/>
                <c:pt idx="0">
                  <c:v>Off-chip Interconnect </c:v>
                </c:pt>
              </c:strCache>
            </c:strRef>
          </c:tx>
          <c:spPr>
            <a:solidFill>
              <a:srgbClr val="2661B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'Noronha-Proposal-Result'!$X$117:$X$146</c:f>
              <c:numCache>
                <c:formatCode>General</c:formatCode>
                <c:ptCount val="30"/>
                <c:pt idx="0">
                  <c:v>0.31791391739083502</c:v>
                </c:pt>
                <c:pt idx="1">
                  <c:v>0.31791391739083502</c:v>
                </c:pt>
                <c:pt idx="2">
                  <c:v>0</c:v>
                </c:pt>
                <c:pt idx="3">
                  <c:v>0.31782002356071198</c:v>
                </c:pt>
                <c:pt idx="4">
                  <c:v>0.31782002356071198</c:v>
                </c:pt>
                <c:pt idx="5">
                  <c:v>0</c:v>
                </c:pt>
                <c:pt idx="6">
                  <c:v>0.31824903738062998</c:v>
                </c:pt>
                <c:pt idx="7">
                  <c:v>0.31824903738062998</c:v>
                </c:pt>
                <c:pt idx="8">
                  <c:v>0</c:v>
                </c:pt>
                <c:pt idx="9">
                  <c:v>5.9303112174764402E-2</c:v>
                </c:pt>
                <c:pt idx="10">
                  <c:v>5.9303112174764402E-2</c:v>
                </c:pt>
                <c:pt idx="11">
                  <c:v>2.8786138858653401E-2</c:v>
                </c:pt>
                <c:pt idx="12">
                  <c:v>7.3025262353798304E-2</c:v>
                </c:pt>
                <c:pt idx="13">
                  <c:v>7.3025262353798304E-2</c:v>
                </c:pt>
                <c:pt idx="14">
                  <c:v>1.08559513443764E-2</c:v>
                </c:pt>
                <c:pt idx="15">
                  <c:v>6.8287030770842597E-2</c:v>
                </c:pt>
                <c:pt idx="16">
                  <c:v>6.8287030770842597E-2</c:v>
                </c:pt>
                <c:pt idx="17">
                  <c:v>6.8711290198049096E-3</c:v>
                </c:pt>
                <c:pt idx="18">
                  <c:v>7.7702269849615493E-2</c:v>
                </c:pt>
                <c:pt idx="19">
                  <c:v>7.7702269849615493E-2</c:v>
                </c:pt>
                <c:pt idx="20">
                  <c:v>8.00304014363434E-3</c:v>
                </c:pt>
                <c:pt idx="21">
                  <c:v>0.21986082412801999</c:v>
                </c:pt>
                <c:pt idx="22">
                  <c:v>0.21986082412801999</c:v>
                </c:pt>
                <c:pt idx="23">
                  <c:v>1.09143543164239E-2</c:v>
                </c:pt>
                <c:pt idx="24">
                  <c:v>0.183710413979845</c:v>
                </c:pt>
                <c:pt idx="25">
                  <c:v>0.183710413979845</c:v>
                </c:pt>
                <c:pt idx="26">
                  <c:v>1.8102743050721699E-2</c:v>
                </c:pt>
                <c:pt idx="27">
                  <c:v>0.192662946552287</c:v>
                </c:pt>
                <c:pt idx="28">
                  <c:v>0.192662946552287</c:v>
                </c:pt>
                <c:pt idx="29">
                  <c:v>1.25364080315724E-2</c:v>
                </c:pt>
              </c:numCache>
            </c:numRef>
          </c:val>
          <c:extLst>
            <c:ext xmlns:c16="http://schemas.microsoft.com/office/drawing/2014/chart" uri="{C3380CC4-5D6E-409C-BE32-E72D297353CC}">
              <c16:uniqueId val="{00000004-8837-2042-BD61-6B209109CCE8}"/>
            </c:ext>
          </c:extLst>
        </c:ser>
        <c:ser>
          <c:idx val="5"/>
          <c:order val="5"/>
          <c:tx>
            <c:strRef>
              <c:f>'Noronha-Proposal-Result'!$Y$116</c:f>
              <c:strCache>
                <c:ptCount val="1"/>
                <c:pt idx="0">
                  <c:v>DRAM </c:v>
                </c:pt>
              </c:strCache>
            </c:strRef>
          </c:tx>
          <c:spPr>
            <a:solidFill>
              <a:schemeClr val="accent3">
                <a:lumMod val="60000"/>
                <a:lumOff val="40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'Noronha-Proposal-Result'!$Y$117:$Y$146</c:f>
              <c:numCache>
                <c:formatCode>General</c:formatCode>
                <c:ptCount val="30"/>
                <c:pt idx="0">
                  <c:v>0.47766566087973</c:v>
                </c:pt>
                <c:pt idx="1">
                  <c:v>0.47766566087973</c:v>
                </c:pt>
                <c:pt idx="2">
                  <c:v>0.166110021836711</c:v>
                </c:pt>
                <c:pt idx="3">
                  <c:v>0.47752458539997</c:v>
                </c:pt>
                <c:pt idx="4">
                  <c:v>0.47752458539997</c:v>
                </c:pt>
                <c:pt idx="5">
                  <c:v>0.16606096231047199</c:v>
                </c:pt>
                <c:pt idx="6">
                  <c:v>0.47816917866439701</c:v>
                </c:pt>
                <c:pt idx="7">
                  <c:v>0.47816917866439701</c:v>
                </c:pt>
                <c:pt idx="8">
                  <c:v>0.16628512203137899</c:v>
                </c:pt>
                <c:pt idx="9">
                  <c:v>8.9102926042583602E-2</c:v>
                </c:pt>
                <c:pt idx="10">
                  <c:v>8.9102926042583602E-2</c:v>
                </c:pt>
                <c:pt idx="11">
                  <c:v>3.0985876111314401E-2</c:v>
                </c:pt>
                <c:pt idx="12">
                  <c:v>0.10972045668658199</c:v>
                </c:pt>
                <c:pt idx="13">
                  <c:v>0.10972045668658199</c:v>
                </c:pt>
                <c:pt idx="14">
                  <c:v>3.8155699579859599E-2</c:v>
                </c:pt>
                <c:pt idx="15">
                  <c:v>0.10260126373319101</c:v>
                </c:pt>
                <c:pt idx="16">
                  <c:v>0.10260126373319101</c:v>
                </c:pt>
                <c:pt idx="17">
                  <c:v>3.5679973577765298E-2</c:v>
                </c:pt>
                <c:pt idx="18">
                  <c:v>0.116747660449047</c:v>
                </c:pt>
                <c:pt idx="19">
                  <c:v>0.116747660449047</c:v>
                </c:pt>
                <c:pt idx="20">
                  <c:v>4.0599435996424099E-2</c:v>
                </c:pt>
                <c:pt idx="21">
                  <c:v>0.33034088825234997</c:v>
                </c:pt>
                <c:pt idx="22">
                  <c:v>0.33034088825234997</c:v>
                </c:pt>
                <c:pt idx="23">
                  <c:v>0.11487728060688999</c:v>
                </c:pt>
                <c:pt idx="24">
                  <c:v>0.276024897004718</c:v>
                </c:pt>
                <c:pt idx="25">
                  <c:v>0.276024897004718</c:v>
                </c:pt>
                <c:pt idx="26">
                  <c:v>9.5988691304469201E-2</c:v>
                </c:pt>
                <c:pt idx="27">
                  <c:v>0.289476077194812</c:v>
                </c:pt>
                <c:pt idx="28">
                  <c:v>0.289476077194812</c:v>
                </c:pt>
                <c:pt idx="29">
                  <c:v>0.101005795165806</c:v>
                </c:pt>
              </c:numCache>
            </c:numRef>
          </c:val>
          <c:extLst>
            <c:ext xmlns:c16="http://schemas.microsoft.com/office/drawing/2014/chart" uri="{C3380CC4-5D6E-409C-BE32-E72D297353CC}">
              <c16:uniqueId val="{00000005-8837-2042-BD61-6B209109CCE8}"/>
            </c:ext>
          </c:extLst>
        </c:ser>
        <c:dLbls>
          <c:showLegendKey val="0"/>
          <c:showVal val="0"/>
          <c:showCatName val="0"/>
          <c:showSerName val="0"/>
          <c:showPercent val="0"/>
          <c:showBubbleSize val="0"/>
        </c:dLbls>
        <c:gapWidth val="150"/>
        <c:overlap val="100"/>
        <c:axId val="1822949240"/>
        <c:axId val="1822952264"/>
      </c:barChart>
      <c:catAx>
        <c:axId val="1822949240"/>
        <c:scaling>
          <c:orientation val="minMax"/>
        </c:scaling>
        <c:delete val="0"/>
        <c:axPos val="b"/>
        <c:numFmt formatCode="General" sourceLinked="0"/>
        <c:majorTickMark val="out"/>
        <c:minorTickMark val="none"/>
        <c:tickLblPos val="nextTo"/>
        <c:txPr>
          <a:bodyPr/>
          <a:lstStyle/>
          <a:p>
            <a:pPr>
              <a:defRPr sz="1700" b="0">
                <a:latin typeface="Gill Sans MT" panose="020B0502020104020203" pitchFamily="34" charset="77"/>
              </a:defRPr>
            </a:pPr>
            <a:endParaRPr lang="en-US"/>
          </a:p>
        </c:txPr>
        <c:crossAx val="1822952264"/>
        <c:crosses val="autoZero"/>
        <c:auto val="1"/>
        <c:lblAlgn val="ctr"/>
        <c:lblOffset val="100"/>
        <c:noMultiLvlLbl val="0"/>
      </c:catAx>
      <c:valAx>
        <c:axId val="1822952264"/>
        <c:scaling>
          <c:orientation val="minMax"/>
          <c:max val="1"/>
        </c:scaling>
        <c:delete val="0"/>
        <c:axPos val="l"/>
        <c:majorGridlines/>
        <c:title>
          <c:tx>
            <c:rich>
              <a:bodyPr rot="-5400000" vert="horz"/>
              <a:lstStyle/>
              <a:p>
                <a:pPr>
                  <a:defRPr sz="2000">
                    <a:latin typeface="Gill Sans MT" panose="020B0502020104020203" pitchFamily="34" charset="77"/>
                  </a:defRPr>
                </a:pPr>
                <a:r>
                  <a:rPr lang="en-US" sz="2000">
                    <a:latin typeface="Gill Sans MT" panose="020B0502020104020203" pitchFamily="34" charset="77"/>
                  </a:rPr>
                  <a:t>Normalized Energy</a:t>
                </a:r>
              </a:p>
            </c:rich>
          </c:tx>
          <c:layout>
            <c:manualLayout>
              <c:xMode val="edge"/>
              <c:yMode val="edge"/>
              <c:x val="1.0928961748633901E-2"/>
              <c:y val="0.13647727215479999"/>
            </c:manualLayout>
          </c:layout>
          <c:overlay val="0"/>
        </c:title>
        <c:numFmt formatCode="General" sourceLinked="0"/>
        <c:majorTickMark val="out"/>
        <c:minorTickMark val="none"/>
        <c:tickLblPos val="nextTo"/>
        <c:txPr>
          <a:bodyPr/>
          <a:lstStyle/>
          <a:p>
            <a:pPr>
              <a:defRPr sz="2000">
                <a:latin typeface="Gill Sans MT" panose="020B0502020104020203" pitchFamily="34" charset="77"/>
              </a:defRPr>
            </a:pPr>
            <a:endParaRPr lang="en-US"/>
          </a:p>
        </c:txPr>
        <c:crossAx val="1822949240"/>
        <c:crosses val="autoZero"/>
        <c:crossBetween val="between"/>
        <c:majorUnit val="0.25"/>
      </c:valAx>
      <c:spPr>
        <a:ln>
          <a:solidFill>
            <a:schemeClr val="tx1"/>
          </a:solidFill>
        </a:ln>
      </c:spPr>
    </c:plotArea>
    <c:legend>
      <c:legendPos val="t"/>
      <c:layout>
        <c:manualLayout>
          <c:xMode val="edge"/>
          <c:yMode val="edge"/>
          <c:x val="0"/>
          <c:y val="0"/>
          <c:w val="1"/>
          <c:h val="0.107947399089509"/>
        </c:manualLayout>
      </c:layout>
      <c:overlay val="0"/>
      <c:txPr>
        <a:bodyPr/>
        <a:lstStyle/>
        <a:p>
          <a:pPr>
            <a:defRPr sz="2000" b="1">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41545240024105"/>
          <c:y val="3.7474617705036566E-2"/>
          <c:w val="0.85278057997823487"/>
          <c:h val="0.80108812740354185"/>
        </c:manualLayout>
      </c:layout>
      <c:barChart>
        <c:barDir val="col"/>
        <c:grouping val="clustered"/>
        <c:varyColors val="0"/>
        <c:ser>
          <c:idx val="0"/>
          <c:order val="0"/>
          <c:spPr>
            <a:solidFill>
              <a:schemeClr val="bg2">
                <a:lumMod val="50000"/>
              </a:schemeClr>
            </a:solidFill>
            <a:ln w="25400">
              <a:solidFill>
                <a:schemeClr val="tx1"/>
              </a:solidFill>
            </a:ln>
            <a:effectLst/>
          </c:spPr>
          <c:invertIfNegative val="0"/>
          <c:cat>
            <c:strRef>
              <c:f>PERF!$D$7:$D$10</c:f>
              <c:strCache>
                <c:ptCount val="4"/>
                <c:pt idx="0">
                  <c:v>BMI</c:v>
                </c:pt>
                <c:pt idx="1">
                  <c:v>IMS</c:v>
                </c:pt>
                <c:pt idx="2">
                  <c:v>KCS</c:v>
                </c:pt>
                <c:pt idx="3">
                  <c:v>AVG</c:v>
                </c:pt>
              </c:strCache>
            </c:strRef>
          </c:cat>
          <c:val>
            <c:numRef>
              <c:f>PERF!$E$7:$E$10</c:f>
              <c:numCache>
                <c:formatCode>General</c:formatCode>
                <c:ptCount val="4"/>
                <c:pt idx="0">
                  <c:v>1.3181454488164182</c:v>
                </c:pt>
                <c:pt idx="1">
                  <c:v>1.1934537982957298</c:v>
                </c:pt>
                <c:pt idx="2">
                  <c:v>1.3006968387045812</c:v>
                </c:pt>
                <c:pt idx="3">
                  <c:v>1.2793921596335978</c:v>
                </c:pt>
              </c:numCache>
            </c:numRef>
          </c:val>
          <c:extLst>
            <c:ext xmlns:c16="http://schemas.microsoft.com/office/drawing/2014/chart" uri="{C3380CC4-5D6E-409C-BE32-E72D297353CC}">
              <c16:uniqueId val="{00000000-81F7-4B23-9812-EF4DDF4B1D4B}"/>
            </c:ext>
          </c:extLst>
        </c:ser>
        <c:ser>
          <c:idx val="1"/>
          <c:order val="1"/>
          <c:spPr>
            <a:solidFill>
              <a:schemeClr val="bg2">
                <a:lumMod val="75000"/>
              </a:schemeClr>
            </a:solidFill>
            <a:ln w="25400">
              <a:solidFill>
                <a:schemeClr val="tx1"/>
              </a:solidFill>
            </a:ln>
            <a:effectLst/>
          </c:spPr>
          <c:invertIfNegative val="0"/>
          <c:cat>
            <c:strRef>
              <c:f>PERF!$D$7:$D$10</c:f>
              <c:strCache>
                <c:ptCount val="4"/>
                <c:pt idx="0">
                  <c:v>BMI</c:v>
                </c:pt>
                <c:pt idx="1">
                  <c:v>IMS</c:v>
                </c:pt>
                <c:pt idx="2">
                  <c:v>KCS</c:v>
                </c:pt>
                <c:pt idx="3">
                  <c:v>AVG</c:v>
                </c:pt>
              </c:strCache>
            </c:strRef>
          </c:cat>
          <c:val>
            <c:numRef>
              <c:f>PERF!$F$7:$F$10</c:f>
              <c:numCache>
                <c:formatCode>General</c:formatCode>
                <c:ptCount val="4"/>
                <c:pt idx="0">
                  <c:v>14.164864387299732</c:v>
                </c:pt>
                <c:pt idx="1">
                  <c:v>2.9997173040686276</c:v>
                </c:pt>
                <c:pt idx="2">
                  <c:v>12.886664395435886</c:v>
                </c:pt>
                <c:pt idx="3">
                  <c:v>9.2742208649007765</c:v>
                </c:pt>
              </c:numCache>
            </c:numRef>
          </c:val>
          <c:extLst>
            <c:ext xmlns:c16="http://schemas.microsoft.com/office/drawing/2014/chart" uri="{C3380CC4-5D6E-409C-BE32-E72D297353CC}">
              <c16:uniqueId val="{00000001-81F7-4B23-9812-EF4DDF4B1D4B}"/>
            </c:ext>
          </c:extLst>
        </c:ser>
        <c:ser>
          <c:idx val="2"/>
          <c:order val="2"/>
          <c:spPr>
            <a:solidFill>
              <a:srgbClr val="70AD47">
                <a:lumMod val="20000"/>
                <a:lumOff val="80000"/>
              </a:srgbClr>
            </a:solidFill>
            <a:ln w="25400">
              <a:solidFill>
                <a:schemeClr val="tx1"/>
              </a:solidFill>
            </a:ln>
            <a:effectLst/>
          </c:spPr>
          <c:invertIfNegative val="0"/>
          <c:cat>
            <c:strRef>
              <c:f>PERF!$D$7:$D$10</c:f>
              <c:strCache>
                <c:ptCount val="4"/>
                <c:pt idx="0">
                  <c:v>BMI</c:v>
                </c:pt>
                <c:pt idx="1">
                  <c:v>IMS</c:v>
                </c:pt>
                <c:pt idx="2">
                  <c:v>KCS</c:v>
                </c:pt>
                <c:pt idx="3">
                  <c:v>AVG</c:v>
                </c:pt>
              </c:strCache>
            </c:strRef>
          </c:cat>
          <c:val>
            <c:numRef>
              <c:f>PERF!$G$7:$G$10</c:f>
              <c:numCache>
                <c:formatCode>General</c:formatCode>
                <c:ptCount val="4"/>
                <c:pt idx="0">
                  <c:v>198.40353952822096</c:v>
                </c:pt>
                <c:pt idx="1">
                  <c:v>2.9998333977131892</c:v>
                </c:pt>
                <c:pt idx="2">
                  <c:v>25.896164265308535</c:v>
                </c:pt>
                <c:pt idx="3">
                  <c:v>32.420417654911518</c:v>
                </c:pt>
              </c:numCache>
            </c:numRef>
          </c:val>
          <c:extLst>
            <c:ext xmlns:c16="http://schemas.microsoft.com/office/drawing/2014/chart" uri="{C3380CC4-5D6E-409C-BE32-E72D297353CC}">
              <c16:uniqueId val="{00000002-81F7-4B23-9812-EF4DDF4B1D4B}"/>
            </c:ext>
          </c:extLst>
        </c:ser>
        <c:dLbls>
          <c:showLegendKey val="0"/>
          <c:showVal val="0"/>
          <c:showCatName val="0"/>
          <c:showSerName val="0"/>
          <c:showPercent val="0"/>
          <c:showBubbleSize val="0"/>
        </c:dLbls>
        <c:gapWidth val="100"/>
        <c:axId val="647976816"/>
        <c:axId val="647970992"/>
      </c:barChart>
      <c:catAx>
        <c:axId val="647976816"/>
        <c:scaling>
          <c:orientation val="minMax"/>
        </c:scaling>
        <c:delete val="0"/>
        <c:axPos val="b"/>
        <c:numFmt formatCode="General" sourceLinked="1"/>
        <c:majorTickMark val="in"/>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647970992"/>
        <c:crosses val="autoZero"/>
        <c:auto val="1"/>
        <c:lblAlgn val="ctr"/>
        <c:lblOffset val="0"/>
        <c:noMultiLvlLbl val="0"/>
      </c:catAx>
      <c:valAx>
        <c:axId val="647970992"/>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one"/>
        <c:spPr>
          <a:noFill/>
          <a:ln w="25400">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976816"/>
        <c:crosses val="autoZero"/>
        <c:crossBetween val="between"/>
      </c:valAx>
      <c:spPr>
        <a:noFill/>
        <a:ln w="25400">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599997476846564"/>
          <c:y val="6.0792740270866459E-2"/>
          <c:w val="0.85619614060319249"/>
          <c:h val="0.76889651720575924"/>
        </c:manualLayout>
      </c:layout>
      <c:barChart>
        <c:barDir val="col"/>
        <c:grouping val="clustered"/>
        <c:varyColors val="0"/>
        <c:ser>
          <c:idx val="0"/>
          <c:order val="0"/>
          <c:tx>
            <c:v>ISP</c:v>
          </c:tx>
          <c:spPr>
            <a:solidFill>
              <a:schemeClr val="bg2">
                <a:lumMod val="50000"/>
              </a:schemeClr>
            </a:solidFill>
            <a:ln w="25400">
              <a:solidFill>
                <a:schemeClr val="tx1"/>
              </a:solidFill>
            </a:ln>
            <a:effectLst/>
          </c:spPr>
          <c:invertIfNegative val="0"/>
          <c:cat>
            <c:strRef>
              <c:f>ENERGY!$D$5:$D$8</c:f>
              <c:strCache>
                <c:ptCount val="4"/>
                <c:pt idx="0">
                  <c:v>BMI</c:v>
                </c:pt>
                <c:pt idx="1">
                  <c:v>IMS</c:v>
                </c:pt>
                <c:pt idx="2">
                  <c:v>KCS</c:v>
                </c:pt>
                <c:pt idx="3">
                  <c:v>AVG</c:v>
                </c:pt>
              </c:strCache>
            </c:strRef>
          </c:cat>
          <c:val>
            <c:numRef>
              <c:f>ENERGY!$E$5:$E$8</c:f>
              <c:numCache>
                <c:formatCode>General</c:formatCode>
                <c:ptCount val="4"/>
                <c:pt idx="0">
                  <c:v>8.2558142552404465</c:v>
                </c:pt>
                <c:pt idx="1">
                  <c:v>5.4514223057332885</c:v>
                </c:pt>
                <c:pt idx="2">
                  <c:v>7.477704136952477</c:v>
                </c:pt>
                <c:pt idx="3">
                  <c:v>7.1709307482271578</c:v>
                </c:pt>
              </c:numCache>
            </c:numRef>
          </c:val>
          <c:extLst>
            <c:ext xmlns:c16="http://schemas.microsoft.com/office/drawing/2014/chart" uri="{C3380CC4-5D6E-409C-BE32-E72D297353CC}">
              <c16:uniqueId val="{00000000-D977-426C-A64F-373C6E3926FE}"/>
            </c:ext>
          </c:extLst>
        </c:ser>
        <c:ser>
          <c:idx val="1"/>
          <c:order val="1"/>
          <c:tx>
            <c:v>ParaBit</c:v>
          </c:tx>
          <c:spPr>
            <a:solidFill>
              <a:schemeClr val="bg2">
                <a:lumMod val="75000"/>
              </a:schemeClr>
            </a:solidFill>
            <a:ln w="25400">
              <a:solidFill>
                <a:schemeClr val="tx1"/>
              </a:solidFill>
            </a:ln>
            <a:effectLst/>
          </c:spPr>
          <c:invertIfNegative val="0"/>
          <c:cat>
            <c:strRef>
              <c:f>ENERGY!$D$5:$D$8</c:f>
              <c:strCache>
                <c:ptCount val="4"/>
                <c:pt idx="0">
                  <c:v>BMI</c:v>
                </c:pt>
                <c:pt idx="1">
                  <c:v>IMS</c:v>
                </c:pt>
                <c:pt idx="2">
                  <c:v>KCS</c:v>
                </c:pt>
                <c:pt idx="3">
                  <c:v>AVG</c:v>
                </c:pt>
              </c:strCache>
            </c:strRef>
          </c:cat>
          <c:val>
            <c:numRef>
              <c:f>ENERGY!$F$5:$F$8</c:f>
              <c:numCache>
                <c:formatCode>General</c:formatCode>
                <c:ptCount val="4"/>
                <c:pt idx="0">
                  <c:v>49.44897867787212</c:v>
                </c:pt>
                <c:pt idx="1">
                  <c:v>8.776115803712651</c:v>
                </c:pt>
                <c:pt idx="2">
                  <c:v>38.17617774721154</c:v>
                </c:pt>
                <c:pt idx="3">
                  <c:v>29.127737369122812</c:v>
                </c:pt>
              </c:numCache>
            </c:numRef>
          </c:val>
          <c:extLst>
            <c:ext xmlns:c16="http://schemas.microsoft.com/office/drawing/2014/chart" uri="{C3380CC4-5D6E-409C-BE32-E72D297353CC}">
              <c16:uniqueId val="{00000001-D977-426C-A64F-373C6E3926FE}"/>
            </c:ext>
          </c:extLst>
        </c:ser>
        <c:ser>
          <c:idx val="2"/>
          <c:order val="2"/>
          <c:tx>
            <c:v>Flash-Cosmos</c:v>
          </c:tx>
          <c:spPr>
            <a:solidFill>
              <a:srgbClr val="70AD47">
                <a:lumMod val="20000"/>
                <a:lumOff val="80000"/>
              </a:srgbClr>
            </a:solidFill>
            <a:ln w="25400">
              <a:solidFill>
                <a:schemeClr val="tx1"/>
              </a:solidFill>
            </a:ln>
            <a:effectLst/>
          </c:spPr>
          <c:invertIfNegative val="0"/>
          <c:cat>
            <c:strRef>
              <c:f>ENERGY!$D$5:$D$8</c:f>
              <c:strCache>
                <c:ptCount val="4"/>
                <c:pt idx="0">
                  <c:v>BMI</c:v>
                </c:pt>
                <c:pt idx="1">
                  <c:v>IMS</c:v>
                </c:pt>
                <c:pt idx="2">
                  <c:v>KCS</c:v>
                </c:pt>
                <c:pt idx="3">
                  <c:v>AVG</c:v>
                </c:pt>
              </c:strCache>
            </c:strRef>
          </c:cat>
          <c:val>
            <c:numRef>
              <c:f>ENERGY!$G$5:$G$8</c:f>
              <c:numCache>
                <c:formatCode>General</c:formatCode>
                <c:ptCount val="4"/>
                <c:pt idx="0">
                  <c:v>582.85334743651617</c:v>
                </c:pt>
                <c:pt idx="1">
                  <c:v>8.9811027730291624</c:v>
                </c:pt>
                <c:pt idx="2">
                  <c:v>76.595427908429585</c:v>
                </c:pt>
                <c:pt idx="3">
                  <c:v>95.93856532866269</c:v>
                </c:pt>
              </c:numCache>
            </c:numRef>
          </c:val>
          <c:extLst>
            <c:ext xmlns:c16="http://schemas.microsoft.com/office/drawing/2014/chart" uri="{C3380CC4-5D6E-409C-BE32-E72D297353CC}">
              <c16:uniqueId val="{00000002-D977-426C-A64F-373C6E3926FE}"/>
            </c:ext>
          </c:extLst>
        </c:ser>
        <c:dLbls>
          <c:showLegendKey val="0"/>
          <c:showVal val="0"/>
          <c:showCatName val="0"/>
          <c:showSerName val="0"/>
          <c:showPercent val="0"/>
          <c:showBubbleSize val="0"/>
        </c:dLbls>
        <c:gapWidth val="100"/>
        <c:axId val="647976816"/>
        <c:axId val="647970992"/>
      </c:barChart>
      <c:catAx>
        <c:axId val="647976816"/>
        <c:scaling>
          <c:orientation val="minMax"/>
        </c:scaling>
        <c:delete val="0"/>
        <c:axPos val="b"/>
        <c:numFmt formatCode="General" sourceLinked="1"/>
        <c:majorTickMark val="in"/>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647970992"/>
        <c:crosses val="autoZero"/>
        <c:auto val="1"/>
        <c:lblAlgn val="ctr"/>
        <c:lblOffset val="0"/>
        <c:noMultiLvlLbl val="0"/>
      </c:catAx>
      <c:valAx>
        <c:axId val="647970992"/>
        <c:scaling>
          <c:logBase val="10"/>
          <c:orientation val="minMax"/>
          <c:max val="1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one"/>
        <c:spPr>
          <a:noFill/>
          <a:ln w="25400">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976816"/>
        <c:crosses val="autoZero"/>
        <c:crossBetween val="between"/>
      </c:valAx>
      <c:spPr>
        <a:noFill/>
        <a:ln w="25400">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5">
  <a:schemeClr val="accent5"/>
</cs:colorStyle>
</file>

<file path=ppt/charts/colors4.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0.90288</cdr:x>
      <cdr:y>0.12877</cdr:y>
    </cdr:from>
    <cdr:to>
      <cdr:x>0.90288</cdr:x>
      <cdr:y>0.59181</cdr:y>
    </cdr:to>
    <cdr:cxnSp macro="">
      <cdr:nvCxnSpPr>
        <cdr:cNvPr id="3" name="Straight Connector 2">
          <a:extLst xmlns:a="http://schemas.openxmlformats.org/drawingml/2006/main">
            <a:ext uri="{FF2B5EF4-FFF2-40B4-BE49-F238E27FC236}">
              <a16:creationId xmlns:a16="http://schemas.microsoft.com/office/drawing/2014/main" id="{098D1079-4621-DC4F-9D9C-ECCF83AB901A}"/>
            </a:ext>
          </a:extLst>
        </cdr:cNvPr>
        <cdr:cNvCxnSpPr/>
      </cdr:nvCxnSpPr>
      <cdr:spPr>
        <a:xfrm xmlns:a="http://schemas.openxmlformats.org/drawingml/2006/main" flipV="1">
          <a:off x="8393575" y="613458"/>
          <a:ext cx="0" cy="2205942"/>
        </a:xfrm>
        <a:prstGeom xmlns:a="http://schemas.openxmlformats.org/drawingml/2006/main" prst="line">
          <a:avLst/>
        </a:prstGeom>
        <a:ln xmlns:a="http://schemas.openxmlformats.org/drawingml/2006/main" w="28575">
          <a:solidFill>
            <a:schemeClr val="tx1">
              <a:lumMod val="75000"/>
              <a:lumOff val="25000"/>
            </a:schemeClr>
          </a:solidFill>
          <a:prstDash val="dash"/>
          <a:headEnd type="none" w="med" len="med"/>
          <a:tailEnd type="non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0.0379</cdr:x>
      <cdr:y>0.01909</cdr:y>
    </cdr:from>
    <cdr:to>
      <cdr:x>0.11963</cdr:x>
      <cdr:y>0.83152</cdr:y>
    </cdr:to>
    <cdr:grpSp>
      <cdr:nvGrpSpPr>
        <cdr:cNvPr id="7" name="Group 6">
          <a:extLst xmlns:a="http://schemas.openxmlformats.org/drawingml/2006/main">
            <a:ext uri="{FF2B5EF4-FFF2-40B4-BE49-F238E27FC236}">
              <a16:creationId xmlns:a16="http://schemas.microsoft.com/office/drawing/2014/main" id="{E8315B2C-785E-952C-12C8-8E36D665364A}"/>
            </a:ext>
          </a:extLst>
        </cdr:cNvPr>
        <cdr:cNvGrpSpPr/>
      </cdr:nvGrpSpPr>
      <cdr:grpSpPr>
        <a:xfrm xmlns:a="http://schemas.openxmlformats.org/drawingml/2006/main">
          <a:off x="171693" y="50365"/>
          <a:ext cx="370251" cy="2143429"/>
          <a:chOff x="215538" y="-11318"/>
          <a:chExt cx="464563" cy="3282175"/>
        </a:xfrm>
      </cdr:grpSpPr>
      <cdr:sp macro="" textlink="">
        <cdr:nvSpPr>
          <cdr:cNvPr id="3" name="TextBox 241">
            <a:extLst xmlns:a="http://schemas.openxmlformats.org/drawingml/2006/main">
              <a:ext uri="{FF2B5EF4-FFF2-40B4-BE49-F238E27FC236}">
                <a16:creationId xmlns:a16="http://schemas.microsoft.com/office/drawing/2014/main" id="{067E9A6A-867F-8D86-4B56-9CB82D8F2D02}"/>
              </a:ext>
            </a:extLst>
          </cdr:cNvPr>
          <cdr:cNvSpPr txBox="1"/>
        </cdr:nvSpPr>
        <cdr:spPr>
          <a:xfrm xmlns:a="http://schemas.openxmlformats.org/drawingml/2006/main">
            <a:off x="215538" y="930177"/>
            <a:ext cx="464563" cy="270652"/>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2</a:t>
            </a:r>
            <a:endParaRPr lang="en-CH" sz="1600" b="1" baseline="30000" dirty="0">
              <a:latin typeface="Cambria" panose="02040503050406030204" pitchFamily="18" charset="0"/>
            </a:endParaRPr>
          </a:p>
        </cdr:txBody>
      </cdr:sp>
      <cdr:sp macro="" textlink="">
        <cdr:nvSpPr>
          <cdr:cNvPr id="4" name="TextBox 241">
            <a:extLst xmlns:a="http://schemas.openxmlformats.org/drawingml/2006/main">
              <a:ext uri="{FF2B5EF4-FFF2-40B4-BE49-F238E27FC236}">
                <a16:creationId xmlns:a16="http://schemas.microsoft.com/office/drawing/2014/main" id="{D9CE21B9-F7AF-F11E-3660-810C065B0B11}"/>
              </a:ext>
            </a:extLst>
          </cdr:cNvPr>
          <cdr:cNvSpPr txBox="1"/>
        </cdr:nvSpPr>
        <cdr:spPr>
          <a:xfrm xmlns:a="http://schemas.openxmlformats.org/drawingml/2006/main">
            <a:off x="215538" y="2921807"/>
            <a:ext cx="464563" cy="349050"/>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a:t>
            </a:r>
            <a:endParaRPr lang="en-CH" sz="1600" b="1" baseline="30000" dirty="0">
              <a:latin typeface="Cambria" panose="02040503050406030204" pitchFamily="18" charset="0"/>
            </a:endParaRPr>
          </a:p>
        </cdr:txBody>
      </cdr:sp>
      <cdr:sp macro="" textlink="">
        <cdr:nvSpPr>
          <cdr:cNvPr id="5" name="TextBox 241">
            <a:extLst xmlns:a="http://schemas.openxmlformats.org/drawingml/2006/main">
              <a:ext uri="{FF2B5EF4-FFF2-40B4-BE49-F238E27FC236}">
                <a16:creationId xmlns:a16="http://schemas.microsoft.com/office/drawing/2014/main" id="{067E9A6A-867F-8D86-4B56-9CB82D8F2D02}"/>
              </a:ext>
            </a:extLst>
          </cdr:cNvPr>
          <cdr:cNvSpPr txBox="1"/>
        </cdr:nvSpPr>
        <cdr:spPr>
          <a:xfrm xmlns:a="http://schemas.openxmlformats.org/drawingml/2006/main">
            <a:off x="215538" y="1955732"/>
            <a:ext cx="464563" cy="424161"/>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1</a:t>
            </a:r>
            <a:endParaRPr lang="en-CH" sz="1600" b="1" baseline="30000" dirty="0">
              <a:latin typeface="Cambria" panose="02040503050406030204" pitchFamily="18" charset="0"/>
            </a:endParaRPr>
          </a:p>
        </cdr:txBody>
      </cdr:sp>
      <cdr:sp macro="" textlink="">
        <cdr:nvSpPr>
          <cdr:cNvPr id="6" name="TextBox 241">
            <a:extLst xmlns:a="http://schemas.openxmlformats.org/drawingml/2006/main">
              <a:ext uri="{FF2B5EF4-FFF2-40B4-BE49-F238E27FC236}">
                <a16:creationId xmlns:a16="http://schemas.microsoft.com/office/drawing/2014/main" id="{F8053D14-DD33-0698-D47F-F02DFB8D51B6}"/>
              </a:ext>
            </a:extLst>
          </cdr:cNvPr>
          <cdr:cNvSpPr txBox="1"/>
        </cdr:nvSpPr>
        <cdr:spPr>
          <a:xfrm xmlns:a="http://schemas.openxmlformats.org/drawingml/2006/main">
            <a:off x="215538" y="-11318"/>
            <a:ext cx="464563" cy="270652"/>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3</a:t>
            </a:r>
            <a:endParaRPr lang="en-CH" sz="1600" b="1" baseline="30000" dirty="0">
              <a:latin typeface="Cambria" panose="02040503050406030204" pitchFamily="18" charset="0"/>
            </a:endParaRPr>
          </a:p>
        </cdr:txBody>
      </cdr:sp>
    </cdr:grpSp>
  </cdr:relSizeAnchor>
</c:userShapes>
</file>

<file path=ppt/drawings/drawing3.xml><?xml version="1.0" encoding="utf-8"?>
<c:userShapes xmlns:c="http://schemas.openxmlformats.org/drawingml/2006/chart">
  <cdr:relSizeAnchor xmlns:cdr="http://schemas.openxmlformats.org/drawingml/2006/chartDrawing">
    <cdr:from>
      <cdr:x>0</cdr:x>
      <cdr:y>0.02001</cdr:y>
    </cdr:from>
    <cdr:to>
      <cdr:x>0.11953</cdr:x>
      <cdr:y>0.8567</cdr:y>
    </cdr:to>
    <cdr:grpSp>
      <cdr:nvGrpSpPr>
        <cdr:cNvPr id="7" name="Group 6">
          <a:extLst xmlns:a="http://schemas.openxmlformats.org/drawingml/2006/main">
            <a:ext uri="{FF2B5EF4-FFF2-40B4-BE49-F238E27FC236}">
              <a16:creationId xmlns:a16="http://schemas.microsoft.com/office/drawing/2014/main" id="{B3FD97C9-51BA-7AC0-99BC-85DA97DD0365}"/>
            </a:ext>
          </a:extLst>
        </cdr:cNvPr>
        <cdr:cNvGrpSpPr/>
      </cdr:nvGrpSpPr>
      <cdr:grpSpPr>
        <a:xfrm xmlns:a="http://schemas.openxmlformats.org/drawingml/2006/main">
          <a:off x="0" y="54491"/>
          <a:ext cx="511631" cy="2278463"/>
          <a:chOff x="2" y="56599"/>
          <a:chExt cx="814450" cy="2366113"/>
        </a:xfrm>
      </cdr:grpSpPr>
      <cdr:sp macro="" textlink="">
        <cdr:nvSpPr>
          <cdr:cNvPr id="2" name="TextBox 241">
            <a:extLst xmlns:a="http://schemas.openxmlformats.org/drawingml/2006/main">
              <a:ext uri="{FF2B5EF4-FFF2-40B4-BE49-F238E27FC236}">
                <a16:creationId xmlns:a16="http://schemas.microsoft.com/office/drawing/2014/main" id="{D9CE21B9-F7AF-F11E-3660-810C065B0B11}"/>
              </a:ext>
            </a:extLst>
          </cdr:cNvPr>
          <cdr:cNvSpPr txBox="1"/>
        </cdr:nvSpPr>
        <cdr:spPr>
          <a:xfrm xmlns:a="http://schemas.openxmlformats.org/drawingml/2006/main">
            <a:off x="432124" y="2197521"/>
            <a:ext cx="346774" cy="225191"/>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a:t>
            </a:r>
            <a:endParaRPr lang="en-CH" sz="1600" b="1" baseline="30000" dirty="0">
              <a:latin typeface="Cambria" panose="02040503050406030204" pitchFamily="18" charset="0"/>
            </a:endParaRPr>
          </a:p>
        </cdr:txBody>
      </cdr:sp>
      <cdr:sp macro="" textlink="">
        <cdr:nvSpPr>
          <cdr:cNvPr id="3" name="TextBox 241">
            <a:extLst xmlns:a="http://schemas.openxmlformats.org/drawingml/2006/main">
              <a:ext uri="{FF2B5EF4-FFF2-40B4-BE49-F238E27FC236}">
                <a16:creationId xmlns:a16="http://schemas.microsoft.com/office/drawing/2014/main" id="{067E9A6A-867F-8D86-4B56-9CB82D8F2D02}"/>
              </a:ext>
            </a:extLst>
          </cdr:cNvPr>
          <cdr:cNvSpPr txBox="1"/>
        </cdr:nvSpPr>
        <cdr:spPr>
          <a:xfrm xmlns:a="http://schemas.openxmlformats.org/drawingml/2006/main">
            <a:off x="57171" y="56599"/>
            <a:ext cx="757281"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4</a:t>
            </a:r>
            <a:endParaRPr lang="en-CH" sz="1600" b="1" baseline="30000" dirty="0">
              <a:latin typeface="Cambria" panose="02040503050406030204" pitchFamily="18" charset="0"/>
            </a:endParaRPr>
          </a:p>
        </cdr:txBody>
      </cdr:sp>
      <cdr:sp macro="" textlink="">
        <cdr:nvSpPr>
          <cdr:cNvPr id="4" name="TextBox 241">
            <a:extLst xmlns:a="http://schemas.openxmlformats.org/drawingml/2006/main">
              <a:ext uri="{FF2B5EF4-FFF2-40B4-BE49-F238E27FC236}">
                <a16:creationId xmlns:a16="http://schemas.microsoft.com/office/drawing/2014/main" id="{5EEF277C-BCC0-4520-9B41-0A2C6CED8C2A}"/>
              </a:ext>
            </a:extLst>
          </cdr:cNvPr>
          <cdr:cNvSpPr txBox="1"/>
        </cdr:nvSpPr>
        <cdr:spPr>
          <a:xfrm xmlns:a="http://schemas.openxmlformats.org/drawingml/2006/main">
            <a:off x="31754" y="580209"/>
            <a:ext cx="782698"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3</a:t>
            </a:r>
            <a:endParaRPr lang="en-CH" sz="1600" b="1" baseline="30000" dirty="0">
              <a:latin typeface="Cambria" panose="02040503050406030204" pitchFamily="18" charset="0"/>
            </a:endParaRPr>
          </a:p>
        </cdr:txBody>
      </cdr:sp>
      <cdr:sp macro="" textlink="">
        <cdr:nvSpPr>
          <cdr:cNvPr id="5" name="TextBox 241">
            <a:extLst xmlns:a="http://schemas.openxmlformats.org/drawingml/2006/main">
              <a:ext uri="{FF2B5EF4-FFF2-40B4-BE49-F238E27FC236}">
                <a16:creationId xmlns:a16="http://schemas.microsoft.com/office/drawing/2014/main" id="{422C831A-89C2-09A6-8F5C-09F068849955}"/>
              </a:ext>
            </a:extLst>
          </cdr:cNvPr>
          <cdr:cNvSpPr txBox="1"/>
        </cdr:nvSpPr>
        <cdr:spPr>
          <a:xfrm xmlns:a="http://schemas.openxmlformats.org/drawingml/2006/main">
            <a:off x="2" y="1072383"/>
            <a:ext cx="798274"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2</a:t>
            </a:r>
            <a:endParaRPr lang="en-CH" sz="1600" b="1" baseline="30000" dirty="0">
              <a:latin typeface="Cambria" panose="02040503050406030204" pitchFamily="18" charset="0"/>
            </a:endParaRPr>
          </a:p>
        </cdr:txBody>
      </cdr:sp>
      <cdr:sp macro="" textlink="">
        <cdr:nvSpPr>
          <cdr:cNvPr id="6" name="TextBox 241">
            <a:extLst xmlns:a="http://schemas.openxmlformats.org/drawingml/2006/main">
              <a:ext uri="{FF2B5EF4-FFF2-40B4-BE49-F238E27FC236}">
                <a16:creationId xmlns:a16="http://schemas.microsoft.com/office/drawing/2014/main" id="{B27684C5-3900-F112-6646-1DE7CB9841DE}"/>
              </a:ext>
            </a:extLst>
          </cdr:cNvPr>
          <cdr:cNvSpPr txBox="1"/>
        </cdr:nvSpPr>
        <cdr:spPr>
          <a:xfrm xmlns:a="http://schemas.openxmlformats.org/drawingml/2006/main">
            <a:off x="60344" y="1584531"/>
            <a:ext cx="719449"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1</a:t>
            </a:r>
            <a:endParaRPr lang="en-CH" sz="1600" b="1" baseline="30000" dirty="0">
              <a:latin typeface="Cambria" panose="02040503050406030204" pitchFamily="18" charset="0"/>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3/1/25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3/1/25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45BA8-B768-B100-04CD-11C34D937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4F47B-01EC-532D-DFAF-C00A46311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940AF-25F5-55CC-12EA-C0736100D4F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5233AD8B-ECF8-816F-3BB4-7B708BE65C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6058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Fine-grained DRAM has been previously proposed for energy-efficient DRAM access</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039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context of processing-using-DRAM, fine-grained DRAM provides three benefits</a:t>
            </a:r>
          </a:p>
          <a:p>
            <a:endParaRPr lang="en-US" dirty="0"/>
          </a:p>
          <a:p>
            <a:r>
              <a:rPr lang="en-US" dirty="0"/>
              <a:t>[CLICK] First, it improves SIMD utilization for a single PUD operations, by accessing only the DRAM mats with the target input operands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847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we can leverage the unused DRAM mats to concurrently execute independent PUD operations, in a multiple instruction, multiple data execution model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678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we can leverage the global and local data buses that connect DRAM mats to move data within a DRAM subarray, allowing for the implementation of vector reduction operations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344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since the number of DRAM rows in a single DRAM mat are on par with the number of SIMD lanes in vector ISAs, we can ease PUD’s programmability by leveraging current compiler infrastructure for such ISAs</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277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to transparently from the user, extract SIMD parallelism from an application and schedule PUD instructions while maximizing SIMD utilization</a:t>
            </a:r>
          </a:p>
          <a:p>
            <a:endParaRPr lang="en-US" dirty="0"/>
          </a:p>
          <a:p>
            <a:r>
              <a:rPr lang="en-US" dirty="0"/>
              <a:t>[CLICK] To this end, we implemented three LLVM passed targeting PUD execution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005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pass is responsible for identifying SIMD parallelism in a code, using LLVM’s auto-vectorization engine, generate PUD instructions and set the best vectorization factor for such PUD instruction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271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pass is responsible for scheduling and mapping computation. Our pass uses metadata to mark independent PUD instructions that should be executed concurrently across mats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164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Finally, the third pass is responsible for code generation and data allocation for PUD instructions </a:t>
            </a:r>
          </a:p>
          <a:p>
            <a:endParaRPr lang="en-US" b="0" i="0" dirty="0">
              <a:effectLst/>
              <a:latin typeface="Arial" panose="020B0604020202020204" pitchFamily="34" charset="0"/>
            </a:endParaRPr>
          </a:p>
          <a:p>
            <a:r>
              <a:rPr lang="en-US" b="0" i="0" dirty="0">
                <a:effectLst/>
                <a:latin typeface="Arial" panose="020B0604020202020204" pitchFamily="34" charset="0"/>
              </a:rPr>
              <a:t>[NEXT]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667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i="0" dirty="0">
                <a:effectLst/>
                <a:latin typeface="Helvetica" pitchFamily="2" charset="0"/>
              </a:rPr>
              <a:t>We evaluate MIMDRAM using twelve real-world applications</a:t>
            </a:r>
          </a:p>
          <a:p>
            <a:r>
              <a:rPr lang="en-US" sz="1600" i="0" dirty="0">
                <a:effectLst/>
                <a:latin typeface="Helvetica" pitchFamily="2" charset="0"/>
              </a:rPr>
              <a:t>and 495 multi-programmed application mixes.</a:t>
            </a:r>
          </a:p>
          <a:p>
            <a:r>
              <a:rPr lang="en-US" sz="1600" i="0" dirty="0">
                <a:effectLst/>
                <a:latin typeface="Helvetica" pitchFamily="2" charset="0"/>
              </a:rPr>
              <a:t>When using 64 DRAM subarrays per bank and 16</a:t>
            </a:r>
          </a:p>
          <a:p>
            <a:r>
              <a:rPr lang="en-US" sz="1600" i="0" dirty="0">
                <a:effectLst/>
                <a:latin typeface="Helvetica" pitchFamily="2" charset="0"/>
              </a:rPr>
              <a:t>banks for </a:t>
            </a:r>
            <a:r>
              <a:rPr lang="en-US" sz="1600" i="0" dirty="0" err="1">
                <a:effectLst/>
                <a:latin typeface="Helvetica" pitchFamily="2" charset="0"/>
              </a:rPr>
              <a:t>PuD</a:t>
            </a:r>
            <a:r>
              <a:rPr lang="en-US" sz="1600" i="0" dirty="0">
                <a:effectLst/>
                <a:latin typeface="Helvetica" pitchFamily="2" charset="0"/>
              </a:rPr>
              <a:t> computation in a DRAM chip, MIMDRAM</a:t>
            </a:r>
          </a:p>
          <a:p>
            <a:r>
              <a:rPr lang="en-US" sz="1600" i="0" dirty="0">
                <a:effectLst/>
                <a:latin typeface="Helvetica" pitchFamily="2" charset="0"/>
              </a:rPr>
              <a:t>provides 1) 13.2Å~/0.22Å~/173Å~ the performance,</a:t>
            </a:r>
          </a:p>
          <a:p>
            <a:r>
              <a:rPr lang="en-US" sz="1600" i="0" dirty="0">
                <a:effectLst/>
                <a:latin typeface="Helvetica" pitchFamily="2" charset="0"/>
              </a:rPr>
              <a:t>2) 0.0017Å~/0.00007Å~/0.004Å~ the energy consumption, 3)</a:t>
            </a:r>
          </a:p>
          <a:p>
            <a:r>
              <a:rPr lang="en-US" sz="1600" i="0" dirty="0">
                <a:effectLst/>
                <a:latin typeface="Helvetica" pitchFamily="2" charset="0"/>
              </a:rPr>
              <a:t>582.4Å~/13612Å~/272Å~ the performance per Watt of the</a:t>
            </a:r>
          </a:p>
          <a:p>
            <a:r>
              <a:rPr lang="en-US" sz="1600" i="0" dirty="0">
                <a:effectLst/>
                <a:latin typeface="Helvetica" pitchFamily="2" charset="0"/>
              </a:rPr>
              <a:t>CPU [</a:t>
            </a:r>
            <a:r>
              <a:rPr lang="en-US" sz="1600" i="0" dirty="0">
                <a:solidFill>
                  <a:srgbClr val="0000FF"/>
                </a:solidFill>
                <a:effectLst/>
                <a:latin typeface="Helvetica" pitchFamily="2" charset="0"/>
              </a:rPr>
              <a:t>215</a:t>
            </a:r>
            <a:r>
              <a:rPr lang="en-US" sz="1600" i="0" dirty="0">
                <a:effectLst/>
                <a:latin typeface="Helvetica" pitchFamily="2" charset="0"/>
              </a:rPr>
              <a:t>]/GPU [</a:t>
            </a:r>
            <a:r>
              <a:rPr lang="en-US" sz="1600" i="0" dirty="0">
                <a:solidFill>
                  <a:srgbClr val="0000FF"/>
                </a:solidFill>
                <a:effectLst/>
                <a:latin typeface="Helvetica" pitchFamily="2" charset="0"/>
              </a:rPr>
              <a:t>216</a:t>
            </a:r>
            <a:r>
              <a:rPr lang="en-US" sz="1600" i="0" dirty="0">
                <a:effectLst/>
                <a:latin typeface="Helvetica" pitchFamily="2" charset="0"/>
              </a:rPr>
              <a:t>]/SIMDRAM [</a:t>
            </a:r>
            <a:r>
              <a:rPr lang="en-US" sz="1600" i="0" dirty="0">
                <a:solidFill>
                  <a:srgbClr val="0000FF"/>
                </a:solidFill>
                <a:effectLst/>
                <a:latin typeface="Helvetica" pitchFamily="2" charset="0"/>
              </a:rPr>
              <a:t>174</a:t>
            </a:r>
            <a:r>
              <a:rPr lang="en-US" sz="1600" i="0" dirty="0">
                <a:effectLst/>
                <a:latin typeface="Helvetica" pitchFamily="2" charset="0"/>
              </a:rPr>
              <a:t>] baseline (Fig. 5) and</a:t>
            </a:r>
          </a:p>
          <a:p>
            <a:r>
              <a:rPr lang="en-US" sz="1600" i="0" dirty="0">
                <a:effectLst/>
                <a:latin typeface="Helvetica" pitchFamily="2" charset="0"/>
              </a:rPr>
              <a:t>4) when using a single DRAM subarray, 15.6°ø the SIMD</a:t>
            </a:r>
          </a:p>
          <a:p>
            <a:r>
              <a:rPr lang="en-US" sz="1600" i="0" dirty="0">
                <a:effectLst/>
                <a:latin typeface="Helvetica" pitchFamily="2" charset="0"/>
              </a:rPr>
              <a:t>utilization (i.e., SIMD efficiency) of the prior state-of-the-art</a:t>
            </a:r>
          </a:p>
          <a:p>
            <a:r>
              <a:rPr lang="en-US" sz="1600" i="0" dirty="0" err="1">
                <a:effectLst/>
                <a:latin typeface="Helvetica" pitchFamily="2" charset="0"/>
              </a:rPr>
              <a:t>PuD</a:t>
            </a:r>
            <a:r>
              <a:rPr lang="en-US" sz="1600" i="0" dirty="0">
                <a:effectLst/>
                <a:latin typeface="Helvetica" pitchFamily="2" charset="0"/>
              </a:rPr>
              <a:t> framework, SIMDRAM [</a:t>
            </a:r>
            <a:r>
              <a:rPr lang="en-US" sz="1600" i="0" dirty="0">
                <a:solidFill>
                  <a:srgbClr val="0000FF"/>
                </a:solidFill>
                <a:effectLst/>
                <a:latin typeface="Helvetica" pitchFamily="2" charset="0"/>
              </a:rPr>
              <a:t>174</a:t>
            </a:r>
            <a:r>
              <a:rPr lang="en-US" sz="1600" i="0" dirty="0">
                <a:effectLst/>
                <a:latin typeface="Helvetica" pitchFamily="2" charset="0"/>
              </a:rPr>
              <a:t>].</a:t>
            </a:r>
          </a:p>
          <a:p>
            <a:endParaRPr lang="en-US" sz="1600" i="0"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66</a:t>
            </a:fld>
            <a:endParaRPr lang="en-US"/>
          </a:p>
        </p:txBody>
      </p:sp>
    </p:spTree>
    <p:extLst>
      <p:ext uri="{BB962C8B-B14F-4D97-AF65-F5344CB8AC3E}">
        <p14:creationId xmlns:p14="http://schemas.microsoft.com/office/powerpoint/2010/main" val="1755984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throughput improvement provided by in-DRAM copy operations for bulk data initialization and copy over CPU-based copy and initialization using LOAD and STORE instructions. We do not execute any CLFLUSH instructions and assume that the data is up to date in DRAM and there are no cached copies.</a:t>
            </a:r>
          </a:p>
          <a:p>
            <a:endParaRPr lang="en-US" dirty="0"/>
          </a:p>
          <a:p>
            <a:r>
              <a:rPr lang="en-US" dirty="0"/>
              <a:t>The x-axis shows the size of the arrays that we copy or initialize. The dark gray bar shows the improvement for initialization operations, and the bright gray bar shows the improvement for copy operations.</a:t>
            </a:r>
          </a:p>
          <a:p>
            <a:endParaRPr lang="en-US" dirty="0"/>
          </a:p>
          <a:p>
            <a:r>
              <a:rPr lang="en-US" b="1" dirty="0"/>
              <a:t>[CLICK] </a:t>
            </a:r>
            <a:r>
              <a:rPr lang="en-US" b="0" dirty="0"/>
              <a:t>We observe that in-DRAM copy and initialization operations improve copy and initialization throughput by 119x and 89x including the overheads of system support required for </a:t>
            </a:r>
            <a:r>
              <a:rPr lang="en-US" b="0" dirty="0" err="1"/>
              <a:t>RowClone</a:t>
            </a:r>
            <a:r>
              <a:rPr lang="en-US" b="0" dirty="0"/>
              <a:t> operations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847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C435B-A0CD-F0F5-5A13-18B4626D3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0B405-281C-4778-6947-8EDBD9324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E943A-4584-2D2E-AAAE-8E79624040A7}"/>
              </a:ext>
            </a:extLst>
          </p:cNvPr>
          <p:cNvSpPr>
            <a:spLocks noGrp="1"/>
          </p:cNvSpPr>
          <p:nvPr>
            <p:ph type="body" idx="1"/>
          </p:nvPr>
        </p:nvSpPr>
        <p:spPr/>
        <p:txBody>
          <a:bodyPr/>
          <a:lstStyle/>
          <a:p>
            <a:r>
              <a:rPr lang="en-US" dirty="0"/>
              <a:t>[CLICK]In this study, we experimentally demonstrate that off-the-shelf DRAM chips </a:t>
            </a:r>
          </a:p>
          <a:p>
            <a:r>
              <a:rPr lang="en-US" dirty="0"/>
              <a:t>[CLICK] Can simultaneously activating up to 48 DRAM rows in two neighboring subarrays</a:t>
            </a:r>
          </a:p>
          <a:p>
            <a:r>
              <a:rPr lang="en-US" dirty="0"/>
              <a:t>[CLICK] Can performing NOT operation with up to 32 output operands</a:t>
            </a:r>
          </a:p>
          <a:p>
            <a:r>
              <a:rPr lang="en-US" dirty="0"/>
              <a:t>[CLICK] Can performing up to 16-input AND, NAND, OR, and NOR operations</a:t>
            </a:r>
          </a:p>
        </p:txBody>
      </p:sp>
      <p:sp>
        <p:nvSpPr>
          <p:cNvPr id="4" name="Slide Number Placeholder 3">
            <a:extLst>
              <a:ext uri="{FF2B5EF4-FFF2-40B4-BE49-F238E27FC236}">
                <a16:creationId xmlns:a16="http://schemas.microsoft.com/office/drawing/2014/main" id="{897087A8-9148-E124-5FF5-6AF013C4F0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6800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Our key idea is since we can activate many rows simultaneously, we can copy one row’s content to other simultaneously activated rows</a:t>
            </a:r>
          </a:p>
          <a:p>
            <a:endParaRPr lang="en-US" dirty="0"/>
          </a:p>
          <a:p>
            <a:r>
              <a:rPr lang="en-US" dirty="0"/>
              <a:t>[CLICK] Let’s recall the </a:t>
            </a:r>
            <a:r>
              <a:rPr lang="en-US" dirty="0" err="1"/>
              <a:t>RowClone</a:t>
            </a:r>
            <a:r>
              <a:rPr lang="en-US" dirty="0"/>
              <a:t> example where we copy source to destination</a:t>
            </a:r>
          </a:p>
          <a:p>
            <a:r>
              <a:rPr lang="en-US" dirty="0"/>
              <a:t>[CLICK] In </a:t>
            </a:r>
            <a:r>
              <a:rPr lang="en-US" dirty="0" err="1"/>
              <a:t>RowClone</a:t>
            </a:r>
            <a:r>
              <a:rPr lang="en-US" dirty="0"/>
              <a:t>, we first activate the source row which will copy its content to sense amplifiers</a:t>
            </a:r>
          </a:p>
          <a:p>
            <a:r>
              <a:rPr lang="en-US" dirty="0"/>
              <a:t>[CLICK] And then, we activate destination row to drive the sense amplifier’s content to destination row</a:t>
            </a:r>
          </a:p>
          <a:p>
            <a:endParaRPr lang="en-US" dirty="0"/>
          </a:p>
          <a:p>
            <a:r>
              <a:rPr lang="en-US" dirty="0"/>
              <a:t>[CLICK] In our mechanism, which we call Multi-</a:t>
            </a:r>
            <a:r>
              <a:rPr lang="en-US" dirty="0" err="1"/>
              <a:t>RowCopy</a:t>
            </a:r>
            <a:r>
              <a:rPr lang="en-US" dirty="0"/>
              <a:t>, we have several destination rows</a:t>
            </a:r>
          </a:p>
          <a:p>
            <a:r>
              <a:rPr lang="en-US" dirty="0"/>
              <a:t>[CLICK] Here we activate many destination rows simultaneously </a:t>
            </a:r>
          </a:p>
          <a:p>
            <a:r>
              <a:rPr lang="en-US" dirty="0"/>
              <a:t>[CLICK] and thus sense amplifier drives its content to these destination rows. </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09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C53B7-8840-87C2-6988-A3B917B3C06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F29480D-51CC-B41C-ED4C-4E99BC6ABE7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AA4F806-4ED1-CCE6-41D0-84A2303B40F1}"/>
              </a:ext>
            </a:extLst>
          </p:cNvPr>
          <p:cNvSpPr>
            <a:spLocks noGrp="1"/>
          </p:cNvSpPr>
          <p:nvPr>
            <p:ph type="body" idx="1"/>
          </p:nvPr>
        </p:nvSpPr>
        <p:spPr/>
        <p:txBody>
          <a:bodyPr/>
          <a:lstStyle/>
          <a:p>
            <a:r>
              <a:rPr lang="en-US" dirty="0"/>
              <a:t>Our key idea is to leverage the connection between neighboring subarrays, </a:t>
            </a:r>
          </a:p>
          <a:p>
            <a:r>
              <a:rPr lang="en-US" dirty="0"/>
              <a:t>[CLICK] the NOT gate in the sense amplifier.</a:t>
            </a:r>
          </a:p>
          <a:p>
            <a:r>
              <a:rPr lang="en-US" dirty="0"/>
              <a:t>[CLICK] By simultaneously activating rows in neighboring subarrays, we can connect these rows through a NOT gate </a:t>
            </a:r>
          </a:p>
          <a:p>
            <a:r>
              <a:rPr lang="en-US" dirty="0"/>
              <a:t>[CLICK] As an example, source and destination in neighboring subarrays and if we first activate </a:t>
            </a:r>
            <a:r>
              <a:rPr lang="en-US" dirty="0" err="1"/>
              <a:t>src</a:t>
            </a:r>
            <a:endParaRPr lang="en-US" dirty="0"/>
          </a:p>
          <a:p>
            <a:r>
              <a:rPr lang="en-US" dirty="0"/>
              <a:t>[CLICK] and then activate destination, this result in sense amplifier to drive the negated </a:t>
            </a:r>
            <a:r>
              <a:rPr lang="en-US" dirty="0" err="1"/>
              <a:t>src</a:t>
            </a:r>
            <a:r>
              <a:rPr lang="en-US" dirty="0"/>
              <a:t> value to the </a:t>
            </a:r>
            <a:r>
              <a:rPr lang="en-US" dirty="0" err="1"/>
              <a:t>dst</a:t>
            </a:r>
            <a:endParaRPr lang="en-US" dirty="0"/>
          </a:p>
        </p:txBody>
      </p:sp>
      <p:sp>
        <p:nvSpPr>
          <p:cNvPr id="4" name="Slayt Numarası Yer Tutucusu 3">
            <a:extLst>
              <a:ext uri="{FF2B5EF4-FFF2-40B4-BE49-F238E27FC236}">
                <a16:creationId xmlns:a16="http://schemas.microsoft.com/office/drawing/2014/main" id="{5E0FB812-F800-064A-0240-BC9BAADD52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831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3DB2C-B4AC-BBDE-302C-E28E1ADD452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FBAFE11-6CC3-EE26-6BD4-8F1F76EF78C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1A917EE-C874-54A3-F071-14A06ED3EC60}"/>
              </a:ext>
            </a:extLst>
          </p:cNvPr>
          <p:cNvSpPr>
            <a:spLocks noGrp="1"/>
          </p:cNvSpPr>
          <p:nvPr>
            <p:ph type="body" idx="1"/>
          </p:nvPr>
        </p:nvSpPr>
        <p:spPr/>
        <p:txBody>
          <a:bodyPr/>
          <a:lstStyle/>
          <a:p>
            <a:r>
              <a:rPr lang="en-US" dirty="0"/>
              <a:t>[CLICK] Let me give the key idea by showing four cells: X,Y,A, and B, two from each neighboring subarrays.</a:t>
            </a:r>
          </a:p>
          <a:p>
            <a:r>
              <a:rPr lang="en-US" dirty="0"/>
              <a:t>[CLICK] Now if we activate these four cells simultaneously, </a:t>
            </a:r>
          </a:p>
          <a:p>
            <a:r>
              <a:rPr lang="en-US" dirty="0"/>
              <a:t>[CLICK] the </a:t>
            </a:r>
            <a:r>
              <a:rPr lang="en-US" dirty="0" err="1"/>
              <a:t>bitline</a:t>
            </a:r>
            <a:r>
              <a:rPr lang="en-US" dirty="0"/>
              <a:t> at the bottom subarray becomes the function of voltages in X and Y and the </a:t>
            </a:r>
            <a:r>
              <a:rPr lang="en-US" dirty="0" err="1"/>
              <a:t>bitline</a:t>
            </a:r>
            <a:r>
              <a:rPr lang="en-US" dirty="0"/>
              <a:t> at the top subarray becomes the function of voltages in A and B</a:t>
            </a:r>
          </a:p>
          <a:p>
            <a:r>
              <a:rPr lang="en-US" dirty="0"/>
              <a:t>[CLICK] Sense amplifier will compare voltage at the bottom </a:t>
            </a:r>
            <a:r>
              <a:rPr lang="en-US" dirty="0" err="1"/>
              <a:t>bitline</a:t>
            </a:r>
            <a:r>
              <a:rPr lang="en-US" dirty="0"/>
              <a:t> to the voltage at the top </a:t>
            </a:r>
            <a:r>
              <a:rPr lang="en-US" dirty="0" err="1"/>
              <a:t>bitline</a:t>
            </a:r>
            <a:r>
              <a:rPr lang="en-US" dirty="0"/>
              <a:t> and figure out which one is higher</a:t>
            </a:r>
          </a:p>
        </p:txBody>
      </p:sp>
      <p:sp>
        <p:nvSpPr>
          <p:cNvPr id="4" name="Slayt Numarası Yer Tutucusu 3">
            <a:extLst>
              <a:ext uri="{FF2B5EF4-FFF2-40B4-BE49-F238E27FC236}">
                <a16:creationId xmlns:a16="http://schemas.microsoft.com/office/drawing/2014/main" id="{2005252E-A5A8-1828-7EFC-C6729B7E260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171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5BE0A-81D6-F772-5431-269979CAA71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8B699F5-E12C-931B-CF02-5460DFFAC35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BC3695A-9263-A226-276E-428FB6615A46}"/>
              </a:ext>
            </a:extLst>
          </p:cNvPr>
          <p:cNvSpPr>
            <a:spLocks noGrp="1"/>
          </p:cNvSpPr>
          <p:nvPr>
            <p:ph type="body" idx="1"/>
          </p:nvPr>
        </p:nvSpPr>
        <p:spPr/>
        <p:txBody>
          <a:bodyPr/>
          <a:lstStyle/>
          <a:p>
            <a:endParaRPr lang="en-US" dirty="0"/>
          </a:p>
        </p:txBody>
      </p:sp>
      <p:sp>
        <p:nvSpPr>
          <p:cNvPr id="4" name="Slayt Numarası Yer Tutucusu 3">
            <a:extLst>
              <a:ext uri="{FF2B5EF4-FFF2-40B4-BE49-F238E27FC236}">
                <a16:creationId xmlns:a16="http://schemas.microsoft.com/office/drawing/2014/main" id="{A4E91A2E-FDAA-23D8-1382-20BA4A69A3C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204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C99F0-E4DE-9A3E-5F9A-267AE86003C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B5C5805-7A21-1FF9-12FE-F9B9792B837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9515331-1290-1711-4B64-C76DE6B77485}"/>
              </a:ext>
            </a:extLst>
          </p:cNvPr>
          <p:cNvSpPr>
            <a:spLocks noGrp="1"/>
          </p:cNvSpPr>
          <p:nvPr>
            <p:ph type="body" idx="1"/>
          </p:nvPr>
        </p:nvSpPr>
        <p:spPr/>
        <p:txBody>
          <a:bodyPr/>
          <a:lstStyle/>
          <a:p>
            <a:r>
              <a:rPr lang="en-US" dirty="0"/>
              <a:t>By carefully choosing the voltage levels of the cells in the reference subarray, we can express many-input AND, NAND, OR, and NOR operations</a:t>
            </a:r>
          </a:p>
          <a:p>
            <a:r>
              <a:rPr lang="en-US" dirty="0"/>
              <a:t>[CLICK] As our time is limited, please check our paper for more details.</a:t>
            </a:r>
          </a:p>
        </p:txBody>
      </p:sp>
      <p:sp>
        <p:nvSpPr>
          <p:cNvPr id="4" name="Slayt Numarası Yer Tutucusu 3">
            <a:extLst>
              <a:ext uri="{FF2B5EF4-FFF2-40B4-BE49-F238E27FC236}">
                <a16:creationId xmlns:a16="http://schemas.microsoft.com/office/drawing/2014/main" id="{3193CBD5-9129-F05E-8034-E2FEE300505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07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C455-45C2-68FD-F805-E046A8F35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7A66C-DD08-5CC2-67EE-F25E6B76F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43220-2330-941A-9F7A-602509C164C8}"/>
              </a:ext>
            </a:extLst>
          </p:cNvPr>
          <p:cNvSpPr>
            <a:spLocks noGrp="1"/>
          </p:cNvSpPr>
          <p:nvPr>
            <p:ph type="body" idx="1"/>
          </p:nvPr>
        </p:nvSpPr>
        <p:spPr/>
        <p:txBody>
          <a:bodyPr/>
          <a:lstStyle/>
          <a:p>
            <a:r>
              <a:rPr lang="en-US" dirty="0"/>
              <a:t>[CLICK] We use a FPGA based DDR4 testing infrastructure developed from DRAM bender that </a:t>
            </a:r>
          </a:p>
          <a:p>
            <a:r>
              <a:rPr lang="en-US" dirty="0"/>
              <a:t>[CLICK] enables fine-grained control over DRAM commands, timings, and temperature</a:t>
            </a:r>
            <a:endParaRPr lang="en-CH" dirty="0"/>
          </a:p>
        </p:txBody>
      </p:sp>
      <p:sp>
        <p:nvSpPr>
          <p:cNvPr id="5" name="Slayt Numarası Yer Tutucusu 4">
            <a:extLst>
              <a:ext uri="{FF2B5EF4-FFF2-40B4-BE49-F238E27FC236}">
                <a16:creationId xmlns:a16="http://schemas.microsoft.com/office/drawing/2014/main" id="{967542D8-A95B-AFBB-6F0B-0D4C67BA405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226124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[CLICK]We test 256 DDR4 chips from two major DRAM manufacturers, </a:t>
            </a:r>
          </a:p>
          <a:p>
            <a:r>
              <a:rPr lang="en-US" dirty="0"/>
              <a:t>[CLICK] covering different die densities and revisions</a:t>
            </a:r>
            <a:endParaRPr lang="en-CH" dirty="0"/>
          </a:p>
        </p:txBody>
      </p:sp>
      <p:sp>
        <p:nvSpPr>
          <p:cNvPr id="5" name="Slayt Numarası Yer Tutucusu 4">
            <a:extLst>
              <a:ext uri="{FF2B5EF4-FFF2-40B4-BE49-F238E27FC236}">
                <a16:creationId xmlns:a16="http://schemas.microsoft.com/office/drawing/2014/main" id="{356D7060-3310-7338-E057-EF71108F03E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805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346E6-F29C-FD2E-96AB-58836FA678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AFBFF6-D3F0-57D7-1530-8DC17268B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F6DC85-EB06-43D7-79FD-8B9F99FD9A88}"/>
              </a:ext>
            </a:extLst>
          </p:cNvPr>
          <p:cNvSpPr>
            <a:spLocks noGrp="1"/>
          </p:cNvSpPr>
          <p:nvPr>
            <p:ph type="body" idx="1"/>
          </p:nvPr>
        </p:nvSpPr>
        <p:spPr/>
        <p:txBody>
          <a:bodyPr/>
          <a:lstStyle/>
          <a:p>
            <a:r>
              <a:rPr lang="en-US" dirty="0"/>
              <a:t>Now let me show you the first result</a:t>
            </a:r>
          </a:p>
          <a:p>
            <a:endParaRPr lang="en-US" dirty="0"/>
          </a:p>
          <a:p>
            <a:r>
              <a:rPr lang="en-US" dirty="0"/>
              <a:t>[CLICK] In this plot, y-axis shows the success rate</a:t>
            </a:r>
          </a:p>
          <a:p>
            <a:r>
              <a:rPr lang="en-US" dirty="0"/>
              <a:t>[CLICK] x-axis shows the number of destination rows from 1 to 31</a:t>
            </a:r>
          </a:p>
          <a:p>
            <a:r>
              <a:rPr lang="en-US" dirty="0"/>
              <a:t>[CLICK] And we plot the success rate distribution as a box-and-whiskers plot</a:t>
            </a:r>
          </a:p>
          <a:p>
            <a:endParaRPr lang="en-US" dirty="0"/>
          </a:p>
          <a:p>
            <a:r>
              <a:rPr lang="en-US" dirty="0"/>
              <a:t>[CLICK] We observe that the average success rate is higher than 99.98% across all tested number of destination rows</a:t>
            </a:r>
          </a:p>
          <a:p>
            <a:endParaRPr lang="en-US" dirty="0"/>
          </a:p>
          <a:p>
            <a:r>
              <a:rPr lang="en-US" dirty="0"/>
              <a:t>[CLICK] Hence, we conclude that off-the-shelf DRAM chips can copy one row’s content to up to 31 rows with a very high success rate</a:t>
            </a:r>
            <a:endParaRPr lang="en-CH" dirty="0"/>
          </a:p>
        </p:txBody>
      </p:sp>
      <p:sp>
        <p:nvSpPr>
          <p:cNvPr id="4" name="Slide Number Placeholder 3">
            <a:extLst>
              <a:ext uri="{FF2B5EF4-FFF2-40B4-BE49-F238E27FC236}">
                <a16:creationId xmlns:a16="http://schemas.microsoft.com/office/drawing/2014/main" id="{B7B4CD62-CE47-4792-33B0-D32EF4500AD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164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884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2F103-4854-6D90-D3B5-D9D9F9270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4DDE3-A8F0-05AF-FAD7-7A7B157896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5BB43-0B15-76AB-87A0-5F32D3604C3A}"/>
              </a:ext>
            </a:extLst>
          </p:cNvPr>
          <p:cNvSpPr>
            <a:spLocks noGrp="1"/>
          </p:cNvSpPr>
          <p:nvPr>
            <p:ph type="body" idx="1"/>
          </p:nvPr>
        </p:nvSpPr>
        <p:spPr/>
        <p:txBody>
          <a:bodyPr/>
          <a:lstStyle/>
          <a:p>
            <a:r>
              <a:rPr lang="en-US" dirty="0"/>
              <a:t>Now let’s analyze the impact of data pattern</a:t>
            </a:r>
          </a:p>
          <a:p>
            <a:endParaRPr lang="en-US" dirty="0"/>
          </a:p>
          <a:p>
            <a:r>
              <a:rPr lang="en-US" dirty="0"/>
              <a:t>[CLICK] We plot the average success rate for each number of destination rows and show the trend using a </a:t>
            </a:r>
            <a:r>
              <a:rPr lang="en-US" dirty="0" err="1"/>
              <a:t>lineplot</a:t>
            </a:r>
            <a:r>
              <a:rPr lang="en-US" dirty="0"/>
              <a:t>. Each </a:t>
            </a:r>
            <a:r>
              <a:rPr lang="en-US" dirty="0" err="1"/>
              <a:t>colered</a:t>
            </a:r>
            <a:r>
              <a:rPr lang="en-US" dirty="0"/>
              <a:t> line represent a different data pattern</a:t>
            </a:r>
          </a:p>
          <a:p>
            <a:endParaRPr lang="en-US" dirty="0"/>
          </a:p>
          <a:p>
            <a:r>
              <a:rPr lang="en-US" dirty="0"/>
              <a:t>[CLICK] We observe that data pattern decreases the average success rate at most by 0.79% </a:t>
            </a:r>
          </a:p>
          <a:p>
            <a:endParaRPr lang="en-US" dirty="0"/>
          </a:p>
          <a:p>
            <a:r>
              <a:rPr lang="en-US" dirty="0"/>
              <a:t>[CLICK] We conclude that data pattern has a small effect on the success rate</a:t>
            </a:r>
            <a:endParaRPr lang="en-CH" dirty="0"/>
          </a:p>
        </p:txBody>
      </p:sp>
      <p:sp>
        <p:nvSpPr>
          <p:cNvPr id="4" name="Slide Number Placeholder 3">
            <a:extLst>
              <a:ext uri="{FF2B5EF4-FFF2-40B4-BE49-F238E27FC236}">
                <a16:creationId xmlns:a16="http://schemas.microsoft.com/office/drawing/2014/main" id="{B9112611-967A-314B-0042-355A6396CB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467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our first results</a:t>
            </a:r>
          </a:p>
          <a:p>
            <a:r>
              <a:rPr lang="en-US" dirty="0"/>
              <a:t>[CLICK] Here is the plot, in the x-axis we have the number of input operands and y-axis shows the success rate distribution across dram cells and the hue shows the type of operation</a:t>
            </a:r>
          </a:p>
          <a:p>
            <a:r>
              <a:rPr lang="en-US" dirty="0"/>
              <a:t>[CLICK] Our key takeaway from this experiment is off-the-shelf DRAM chips can perform 2, 4, 8, 16 input AND, NAND, OR, and NOR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840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9DD6D-BDEC-19D5-7612-CD3826D4E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4020E-BA66-E6C0-C3CA-376A05201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54A44-0FF6-3C9E-5158-92D00B30A483}"/>
              </a:ext>
            </a:extLst>
          </p:cNvPr>
          <p:cNvSpPr>
            <a:spLocks noGrp="1"/>
          </p:cNvSpPr>
          <p:nvPr>
            <p:ph type="body" idx="1"/>
          </p:nvPr>
        </p:nvSpPr>
        <p:spPr/>
        <p:txBody>
          <a:bodyPr/>
          <a:lstStyle/>
          <a:p>
            <a:r>
              <a:rPr lang="en-US" dirty="0"/>
              <a:t>Let’s see our first results</a:t>
            </a:r>
          </a:p>
          <a:p>
            <a:r>
              <a:rPr lang="en-US" dirty="0"/>
              <a:t>[CLICK] Here is the plot, in the x-axis we have the number of input operands and y-axis shows the success rate distribution across dram cells and the hue shows the type of operation</a:t>
            </a:r>
          </a:p>
          <a:p>
            <a:r>
              <a:rPr lang="en-US" dirty="0"/>
              <a:t>[CLICK] Our key takeaway from this experiment is off-the-shelf DRAM chips can perform 2, 4, 8, 16 input AND, NAND, OR, and NOR operations</a:t>
            </a:r>
            <a:endParaRPr lang="en-CH" dirty="0"/>
          </a:p>
        </p:txBody>
      </p:sp>
      <p:sp>
        <p:nvSpPr>
          <p:cNvPr id="4" name="Slide Number Placeholder 3">
            <a:extLst>
              <a:ext uri="{FF2B5EF4-FFF2-40B4-BE49-F238E27FC236}">
                <a16:creationId xmlns:a16="http://schemas.microsoft.com/office/drawing/2014/main" id="{BE499E00-C87F-8163-8DE6-FCB3C2C01D6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623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AND, NAND, OR, and NOR operations and</a:t>
            </a:r>
          </a:p>
          <a:p>
            <a:r>
              <a:rPr lang="en-US" dirty="0"/>
              <a:t>[CLICK] We observe that the impact of data pattern is consistent across all tested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693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takeaway from this experiment is data pattern slightly affects the reliability of AND, NAND, OR, and NOR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4744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6D944-ADDA-53F0-C388-3BB8A82D9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9F918-3553-1C3B-0440-EA3E0EA15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A339B4-649E-31E8-9DAA-680287FC5A33}"/>
              </a:ext>
            </a:extLst>
          </p:cNvPr>
          <p:cNvSpPr>
            <a:spLocks noGrp="1"/>
          </p:cNvSpPr>
          <p:nvPr>
            <p:ph type="body" idx="1"/>
          </p:nvPr>
        </p:nvSpPr>
        <p:spPr/>
        <p:txBody>
          <a:bodyPr/>
          <a:lstStyle/>
          <a:p>
            <a:r>
              <a:rPr lang="en-US" b="0" baseline="0" dirty="0"/>
              <a:t>You can find the following in the paper</a:t>
            </a:r>
          </a:p>
          <a:p>
            <a:r>
              <a:rPr lang="en-US" b="0" baseline="0" dirty="0"/>
              <a:t>[CLICK] The key ideas and hypotheses on how a COTS DRAM chip is capable of performing these operations</a:t>
            </a:r>
          </a:p>
          <a:p>
            <a:r>
              <a:rPr lang="en-US" b="0" baseline="0" dirty="0"/>
              <a:t>[CLICK] How the reliability of tested operations are affected by: Spatial Variation, more temperature results, DRAM Speed Rate and Chip density and Die revision</a:t>
            </a:r>
          </a:p>
          <a:p>
            <a:r>
              <a:rPr lang="en-US" b="0" baseline="0" dirty="0"/>
              <a:t>[CLICK] And what are the limitations that we face in off-the-shelf DRAM chips and a broad discussion on this topic</a:t>
            </a:r>
          </a:p>
        </p:txBody>
      </p:sp>
      <p:sp>
        <p:nvSpPr>
          <p:cNvPr id="5" name="Slayt Numarası Yer Tutucusu 4">
            <a:extLst>
              <a:ext uri="{FF2B5EF4-FFF2-40B4-BE49-F238E27FC236}">
                <a16:creationId xmlns:a16="http://schemas.microsoft.com/office/drawing/2014/main" id="{E5527247-4F33-4428-923D-8FF0B3560DB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965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B0D82-103F-4707-87FC-C949DD129AD3}"/>
            </a:ext>
          </a:extLst>
        </p:cNvPr>
        <p:cNvGrpSpPr/>
        <p:nvPr/>
      </p:nvGrpSpPr>
      <p:grpSpPr>
        <a:xfrm>
          <a:off x="0" y="0"/>
          <a:ext cx="0" cy="0"/>
          <a:chOff x="0" y="0"/>
          <a:chExt cx="0" cy="0"/>
        </a:xfrm>
      </p:grpSpPr>
      <p:sp>
        <p:nvSpPr>
          <p:cNvPr id="136193" name="Rectangle 7">
            <a:extLst>
              <a:ext uri="{FF2B5EF4-FFF2-40B4-BE49-F238E27FC236}">
                <a16:creationId xmlns:a16="http://schemas.microsoft.com/office/drawing/2014/main" id="{732F1B2A-C104-D6C0-5557-38E6D7C10E6D}"/>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a:extLst>
              <a:ext uri="{FF2B5EF4-FFF2-40B4-BE49-F238E27FC236}">
                <a16:creationId xmlns:a16="http://schemas.microsoft.com/office/drawing/2014/main" id="{244EBF2C-9570-D41F-91FC-C05FB4CC3494}"/>
              </a:ext>
            </a:extLst>
          </p:cNvPr>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a:extLst>
              <a:ext uri="{FF2B5EF4-FFF2-40B4-BE49-F238E27FC236}">
                <a16:creationId xmlns:a16="http://schemas.microsoft.com/office/drawing/2014/main" id="{E4438D92-E3DC-9399-295E-BCF03498F099}"/>
              </a:ext>
            </a:extLst>
          </p:cNvPr>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393813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72A95-8A11-5E12-993E-31DF3EC513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B1FB27-94B9-5C82-A910-FAD9B8407D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B7457-819E-C13E-EE95-2AA054FED2FF}"/>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a:extLst>
              <a:ext uri="{FF2B5EF4-FFF2-40B4-BE49-F238E27FC236}">
                <a16:creationId xmlns:a16="http://schemas.microsoft.com/office/drawing/2014/main" id="{885BBF80-38E7-D452-EF91-7A8A495CF87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833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7183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828F9-8419-2BCB-E1C6-E3025A38BB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A94E3-6C5C-4D50-CE33-07CFE764D6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E2B915-01C9-9E30-2223-44D2C92CE369}"/>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0CE7A4A1-8A38-0A82-9BAC-38FEB4E0676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6075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Processing-in-Memory architectures alleviate data movement bottlenecks by moving computation to where the data resides. Such architectures can be implemented </a:t>
            </a:r>
          </a:p>
          <a:p>
            <a:endParaRPr lang="en-US" dirty="0"/>
          </a:p>
          <a:p>
            <a:r>
              <a:rPr lang="en-US" dirty="0"/>
              <a:t>[CLICK] by adding logic near the memory arrays, in what is called processing-near-memory or</a:t>
            </a:r>
          </a:p>
          <a:p>
            <a:endParaRPr lang="en-US" dirty="0"/>
          </a:p>
          <a:p>
            <a:r>
              <a:rPr lang="en-US" dirty="0"/>
              <a:t>[CLICK] by using the analog operating principles of the memory cells to perform computation, in what is called processing-using-memory</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0293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EF80A-3320-FCBE-AA8C-6C327B93F742}"/>
            </a:ext>
          </a:extLst>
        </p:cNvPr>
        <p:cNvGrpSpPr/>
        <p:nvPr/>
      </p:nvGrpSpPr>
      <p:grpSpPr>
        <a:xfrm>
          <a:off x="0" y="0"/>
          <a:ext cx="0" cy="0"/>
          <a:chOff x="0" y="0"/>
          <a:chExt cx="0" cy="0"/>
        </a:xfrm>
      </p:grpSpPr>
      <p:sp>
        <p:nvSpPr>
          <p:cNvPr id="136193" name="Rectangle 7">
            <a:extLst>
              <a:ext uri="{FF2B5EF4-FFF2-40B4-BE49-F238E27FC236}">
                <a16:creationId xmlns:a16="http://schemas.microsoft.com/office/drawing/2014/main" id="{2283F996-A189-F1FC-8769-5A7121559BAA}"/>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a:extLst>
              <a:ext uri="{FF2B5EF4-FFF2-40B4-BE49-F238E27FC236}">
                <a16:creationId xmlns:a16="http://schemas.microsoft.com/office/drawing/2014/main" id="{D2EC91F6-E8E8-E39B-049D-23B043FFD986}"/>
              </a:ext>
            </a:extLst>
          </p:cNvPr>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a:extLst>
              <a:ext uri="{FF2B5EF4-FFF2-40B4-BE49-F238E27FC236}">
                <a16:creationId xmlns:a16="http://schemas.microsoft.com/office/drawing/2014/main" id="{C556A72A-3014-EDCF-6786-526C79DD1277}"/>
              </a:ext>
            </a:extLst>
          </p:cNvPr>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8987252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tr-TR"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360511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rPr>
              <a:t>Simultaneous Many-Row Activation in Off-the-Shelf DRAM Chips</a:t>
            </a:r>
            <a:endParaRPr lang="en-US" baseline="0" dirty="0"/>
          </a:p>
        </p:txBody>
      </p:sp>
      <p:sp>
        <p:nvSpPr>
          <p:cNvPr id="5" name="Slayt Numarası Yer Tutucusu 4">
            <a:extLst>
              <a:ext uri="{FF2B5EF4-FFF2-40B4-BE49-F238E27FC236}">
                <a16:creationId xmlns:a16="http://schemas.microsoft.com/office/drawing/2014/main" id="{E0E09FD4-9E67-62A1-9F31-AAC8142837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8381729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Our key idea is since we can activate many rows simultaneously, we can copy one row’s content to other simultaneously activated rows</a:t>
            </a:r>
          </a:p>
          <a:p>
            <a:endParaRPr lang="en-US" dirty="0"/>
          </a:p>
          <a:p>
            <a:r>
              <a:rPr lang="en-US" dirty="0"/>
              <a:t>[CLICK] Let’s recall the </a:t>
            </a:r>
            <a:r>
              <a:rPr lang="en-US" dirty="0" err="1"/>
              <a:t>RowClone</a:t>
            </a:r>
            <a:r>
              <a:rPr lang="en-US" dirty="0"/>
              <a:t> example where we copy source to destination</a:t>
            </a:r>
          </a:p>
          <a:p>
            <a:r>
              <a:rPr lang="en-US" dirty="0"/>
              <a:t>[CLICK] In </a:t>
            </a:r>
            <a:r>
              <a:rPr lang="en-US" dirty="0" err="1"/>
              <a:t>RowClone</a:t>
            </a:r>
            <a:r>
              <a:rPr lang="en-US" dirty="0"/>
              <a:t>, we first activate the source row which will copy its content to sense amplifiers</a:t>
            </a:r>
          </a:p>
          <a:p>
            <a:r>
              <a:rPr lang="en-US" dirty="0"/>
              <a:t>[CLICK] And then, we activate destination row to drive the sense amplifier’s content to destination row</a:t>
            </a:r>
          </a:p>
          <a:p>
            <a:endParaRPr lang="en-US" dirty="0"/>
          </a:p>
          <a:p>
            <a:r>
              <a:rPr lang="en-US" dirty="0"/>
              <a:t>[CLICK] In our mechanism, which we call Multi-</a:t>
            </a:r>
            <a:r>
              <a:rPr lang="en-US" dirty="0" err="1"/>
              <a:t>RowCopy</a:t>
            </a:r>
            <a:r>
              <a:rPr lang="en-US" dirty="0"/>
              <a:t>, we have several destination rows</a:t>
            </a:r>
          </a:p>
          <a:p>
            <a:r>
              <a:rPr lang="en-US" dirty="0"/>
              <a:t>[CLICK] Here we activate many destination rows simultaneously </a:t>
            </a:r>
          </a:p>
          <a:p>
            <a:r>
              <a:rPr lang="en-US" dirty="0"/>
              <a:t>[CLICK] and thus sense amplifier drives its content to these destination rows. </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698095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show you the first result</a:t>
            </a:r>
          </a:p>
          <a:p>
            <a:endParaRPr lang="en-US" dirty="0"/>
          </a:p>
          <a:p>
            <a:r>
              <a:rPr lang="en-US" dirty="0"/>
              <a:t>[CLICK] In this plot, y-axis shows the success rate</a:t>
            </a:r>
          </a:p>
          <a:p>
            <a:r>
              <a:rPr lang="en-US" dirty="0"/>
              <a:t>[CLICK] x-axis shows the number of destination rows from 1 to 31</a:t>
            </a:r>
          </a:p>
          <a:p>
            <a:r>
              <a:rPr lang="en-US" dirty="0"/>
              <a:t>[CLICK] And we plot the success rate distribution as a box-and-whiskers plot</a:t>
            </a:r>
          </a:p>
          <a:p>
            <a:endParaRPr lang="en-US" dirty="0"/>
          </a:p>
          <a:p>
            <a:r>
              <a:rPr lang="en-US" dirty="0"/>
              <a:t>[CLICK] We observe that the average success rate is higher than 99.98% across all tested number of destination rows</a:t>
            </a:r>
          </a:p>
          <a:p>
            <a:endParaRPr lang="en-US" dirty="0"/>
          </a:p>
          <a:p>
            <a:r>
              <a:rPr lang="en-US" dirty="0"/>
              <a:t>[CLICK] Hence, we conclude that off-the-shelf DRAM chips can copy one row’s content to up to 31 rows with a very high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3407284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analyze the impact of data pattern</a:t>
            </a:r>
          </a:p>
          <a:p>
            <a:endParaRPr lang="en-US" dirty="0"/>
          </a:p>
          <a:p>
            <a:r>
              <a:rPr lang="en-US" dirty="0"/>
              <a:t>[CLICK] We plot the average success rate for each number of destination rows and show the trend using a </a:t>
            </a:r>
            <a:r>
              <a:rPr lang="en-US" dirty="0" err="1"/>
              <a:t>lineplot</a:t>
            </a:r>
            <a:r>
              <a:rPr lang="en-US" dirty="0"/>
              <a:t>. Each </a:t>
            </a:r>
            <a:r>
              <a:rPr lang="en-US" dirty="0" err="1"/>
              <a:t>colered</a:t>
            </a:r>
            <a:r>
              <a:rPr lang="en-US" dirty="0"/>
              <a:t> line represent a different data pattern</a:t>
            </a:r>
          </a:p>
          <a:p>
            <a:endParaRPr lang="en-US" dirty="0"/>
          </a:p>
          <a:p>
            <a:r>
              <a:rPr lang="en-US" dirty="0"/>
              <a:t>[CLICK] We observe that data pattern decreases the average success rate at most by 0.79% </a:t>
            </a:r>
          </a:p>
          <a:p>
            <a:endParaRPr lang="en-US" dirty="0"/>
          </a:p>
          <a:p>
            <a:r>
              <a:rPr lang="en-US" dirty="0"/>
              <a:t>[CLICK] We conclude that data pattern has a small effect on the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4354890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extended version of our study is available on </a:t>
            </a:r>
            <a:r>
              <a:rPr lang="en-US" b="0" baseline="0" dirty="0" err="1"/>
              <a:t>arxiv</a:t>
            </a:r>
            <a:endParaRPr lang="en-US" b="0" baseline="0"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866114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work is artifact evaluated and got every badges</a:t>
            </a:r>
          </a:p>
          <a:p>
            <a:endParaRPr lang="en-US" dirty="0"/>
          </a:p>
          <a:p>
            <a:r>
              <a:rPr lang="en-US" dirty="0"/>
              <a:t>[CLICK] You can download our code from </a:t>
            </a:r>
            <a:r>
              <a:rPr lang="en-US" dirty="0" err="1"/>
              <a:t>github</a:t>
            </a:r>
            <a:r>
              <a:rPr lang="en-US" dirty="0"/>
              <a:t> and start testing right away!</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8570149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At a very high level, Flash-Cosmos enables </a:t>
            </a:r>
            <a:r>
              <a:rPr lang="en-CH" b="1" dirty="0"/>
              <a:t>[Click] </a:t>
            </a:r>
            <a:r>
              <a:rPr lang="en-CH" b="0" dirty="0"/>
              <a:t>computation while sensing multiple operands at once and accurate computation results by zeroing raw bit errors in stored data.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8516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The bitline current cannot flow through Bitline 4 any longer, as it has a cell that stores ‘0’ and blocks the bitline current. </a:t>
            </a:r>
            <a:r>
              <a:rPr lang="en-CH" b="1" dirty="0"/>
              <a:t>[Click]</a:t>
            </a:r>
            <a:endParaRPr lang="en-CH" b="0" dirty="0"/>
          </a:p>
          <a:p>
            <a:endParaRPr lang="en-CH" b="0" dirty="0"/>
          </a:p>
          <a:p>
            <a:endParaRPr lang="en-CH"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450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6320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This way, intra-block MWS enables bitwise AND operation on any pages in the same block via a single sensing operation.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9255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797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Through our real-device characterization, we demnostrated that both MWS operations are possible without requiring any change ot the cell array of commodity NAND flash chips, </a:t>
            </a:r>
            <a:r>
              <a:rPr lang="en-CH" b="1" dirty="0"/>
              <a:t>[Click] </a:t>
            </a:r>
            <a:r>
              <a:rPr lang="en-CH" b="0" dirty="0"/>
              <a:t>and they can reliably activate multiple wordlines at the same time without significant increase in sensing latency. </a:t>
            </a:r>
            <a:r>
              <a:rPr lang="en-CH" b="1" dirty="0"/>
              <a:t>[Click]</a:t>
            </a:r>
          </a:p>
          <a:p>
            <a:endParaRPr lang="en-CH" b="1" dirty="0"/>
          </a:p>
          <a:p>
            <a:r>
              <a:rPr lang="en-CH" b="0" dirty="0"/>
              <a:t>We also observed no errors in the tested cells when we program data using ESP, which shows that Flash-Cosmos enables reliable in-flash bulk bitwise operations. </a:t>
            </a:r>
            <a:r>
              <a:rPr lang="en-CH" b="1" dirty="0"/>
              <a:t>[Click]</a:t>
            </a:r>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9603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system-level evaluation, </a:t>
            </a:r>
            <a:r>
              <a:rPr lang="en-GB" b="1" dirty="0"/>
              <a:t>[Click] </a:t>
            </a:r>
            <a:r>
              <a:rPr lang="en-GB" b="0" dirty="0"/>
              <a:t>we evaluate the speedup and </a:t>
            </a:r>
            <a:r>
              <a:rPr lang="en-GB" b="1" dirty="0"/>
              <a:t>[Click]</a:t>
            </a:r>
            <a:r>
              <a:rPr lang="en-GB" b="0" dirty="0"/>
              <a:t> energy benefit over the conventional system. </a:t>
            </a:r>
            <a:r>
              <a:rPr lang="en-GB" b="1" dirty="0"/>
              <a:t>[Click]</a:t>
            </a:r>
          </a:p>
          <a:p>
            <a:endParaRPr lang="en-GB" b="1" dirty="0"/>
          </a:p>
          <a:p>
            <a:r>
              <a:rPr lang="en-GB" b="0" dirty="0"/>
              <a:t>We observe that Flash-Cosmos provides significant performance and energy benefits over all the baselines, including the state-of-the-art in-flash bulk bitwise operation technique, </a:t>
            </a:r>
            <a:r>
              <a:rPr lang="en-GB" b="1" dirty="0"/>
              <a:t>[Click] </a:t>
            </a:r>
            <a:r>
              <a:rPr lang="en-GB" b="0" dirty="0"/>
              <a:t>and the larger the number of operands for bulk bitwise operations, the higher the performance and energy benefits that Flash-Cosmos can achieve over other computing platforms. </a:t>
            </a:r>
            <a:r>
              <a:rPr lang="en-GB" b="1" dirty="0"/>
              <a:t>[Click]</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154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513180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64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67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MIMDRAM’s key idea is to leverage fine-grained DRAM access for processing-using-DRAM operation</a:t>
            </a:r>
          </a:p>
          <a:p>
            <a:endParaRPr lang="en-US" dirty="0"/>
          </a:p>
          <a:p>
            <a:r>
              <a:rPr lang="en-US" dirty="0"/>
              <a:t>[CLICK] In traditional architectures, on every DRAM access, all rows in a DRAM mat are asserted even if only portion of that row will be accessed, since the global wordline propagates across all DRAM MATS. </a:t>
            </a:r>
          </a:p>
          <a:p>
            <a:endParaRPr lang="en-US" dirty="0"/>
          </a:p>
          <a:p>
            <a:r>
              <a:rPr lang="en-US" dirty="0"/>
              <a:t>[CLICK] Fine-Grained DRAM architectures segments the global wordline to access individual DRAM mats on an DRAM access.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640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55.xml"/><Relationship Id="rId4" Type="http://schemas.openxmlformats.org/officeDocument/2006/relationships/image" Target="../media/image9.jpeg"/></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7.xml"/></Relationships>
</file>

<file path=ppt/slideLayouts/_rels/slideLayout5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8.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8.xml"/></Relationships>
</file>

<file path=ppt/slideLayouts/_rels/slideLayout6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9.xml"/></Relationships>
</file>

<file path=ppt/slideLayouts/_rels/slideLayout6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3/1/25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2025. 3. 1.</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2025. 3. 1.</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2025. 3. 1.</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2025. 3. 1.</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3/1/25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20390182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773083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40527275"/>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017648820"/>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79419781"/>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47413785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32813152"/>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41838040"/>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1484456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344566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7689043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240852434"/>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497454746"/>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296187725"/>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2995587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155835060"/>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2728713538"/>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166025643"/>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68599803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99817599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3964186"/>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434178507"/>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3149472191"/>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46669"/>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427143"/>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216545"/>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479234"/>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00563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059742"/>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45683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509234"/>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778681"/>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249916"/>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21418"/>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252736"/>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0814032"/>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472953"/>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877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42802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59414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04284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647555"/>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5058283"/>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2304284"/>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09105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4711831"/>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322402"/>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779478"/>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335820"/>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17484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757198"/>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36351"/>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170048"/>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095121"/>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538187"/>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764840"/>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939625"/>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759679"/>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99489223"/>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65349835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80308751"/>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446164491"/>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9157017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301110811"/>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072588907"/>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704176062"/>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29724688"/>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94485052"/>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583815345"/>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90049251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86464953"/>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79415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247412127"/>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692800710"/>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559445917"/>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981689618"/>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801125024"/>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987164133"/>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371870553"/>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34815938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186819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0235539"/>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5264898"/>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7980696"/>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364428"/>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657393"/>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3301116"/>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9577367"/>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712333"/>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89922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062081"/>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3713538425"/>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801436504"/>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82135285"/>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828568646"/>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180513262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205085087"/>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82278577"/>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51216293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216287274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291959838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790992000"/>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190565042"/>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046188237"/>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94846489"/>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12967009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290217372"/>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364063234"/>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928643151"/>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89485568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095785709"/>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80739831"/>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514369750"/>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793936324"/>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190685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57284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613355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21757056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35006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39189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8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12055672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899041"/>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070938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8271693"/>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658836"/>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6792870"/>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547821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6883954"/>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30032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682048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125236"/>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3102287"/>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2629695860"/>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2016931036"/>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432878733"/>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547248662"/>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3806792797"/>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1000521187"/>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52386467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424613476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3729216951"/>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505178853"/>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798423073"/>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2534906925"/>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41224222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139135344"/>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685315390"/>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534198237"/>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62793560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0693976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488498790"/>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11356505"/>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61399807"/>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57832364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278864758"/>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ext uri="{BB962C8B-B14F-4D97-AF65-F5344CB8AC3E}">
        <p14:creationId xmlns:p14="http://schemas.microsoft.com/office/powerpoint/2010/main" val="47767352"/>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5013468"/>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ext uri="{BB962C8B-B14F-4D97-AF65-F5344CB8AC3E}">
        <p14:creationId xmlns:p14="http://schemas.microsoft.com/office/powerpoint/2010/main" val="659360146"/>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1825805"/>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896822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4842424"/>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42391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ext uri="{BB962C8B-B14F-4D97-AF65-F5344CB8AC3E}">
        <p14:creationId xmlns:p14="http://schemas.microsoft.com/office/powerpoint/2010/main" val="949389682"/>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ext uri="{BB962C8B-B14F-4D97-AF65-F5344CB8AC3E}">
        <p14:creationId xmlns:p14="http://schemas.microsoft.com/office/powerpoint/2010/main" val="3693332560"/>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9703256"/>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578315"/>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83280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917971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8690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161009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3/1/25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431229"/>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3/1/25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26127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3/1/25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91565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3/1/25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8076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3/1/25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12871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3/1/25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21990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3/1/25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539263"/>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3/1/25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64083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3/1/25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87043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3/1/25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8758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3/1/25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89868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208065"/>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08491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0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90083388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50573"/>
            <a:ext cx="6915118" cy="1141619"/>
          </a:xfrm>
          <a:prstGeom prst="rect">
            <a:avLst/>
          </a:prstGeom>
        </p:spPr>
        <p:txBody>
          <a:bodyPr anchor="ctr"/>
          <a:lstStyle>
            <a:lvl1pPr>
              <a:lnSpc>
                <a:spcPct val="100000"/>
              </a:lnSpc>
              <a:spcAft>
                <a:spcPts val="600"/>
              </a:spcAft>
              <a:defRPr sz="3200" b="1">
                <a:solidFill>
                  <a:schemeClr val="tx2">
                    <a:lumMod val="75000"/>
                  </a:schemeClr>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1215342"/>
            <a:ext cx="8987622" cy="514037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6" name="Picture Placeholder 5">
            <a:extLst>
              <a:ext uri="{FF2B5EF4-FFF2-40B4-BE49-F238E27FC236}">
                <a16:creationId xmlns:a16="http://schemas.microsoft.com/office/drawing/2014/main" id="{DA7A8B87-AFDB-FD4D-ACE1-4633C0FC8DD3}"/>
              </a:ext>
            </a:extLst>
          </p:cNvPr>
          <p:cNvSpPr>
            <a:spLocks noGrp="1"/>
          </p:cNvSpPr>
          <p:nvPr>
            <p:ph type="pic" sz="quarter" idx="10" hasCustomPrompt="1"/>
          </p:nvPr>
        </p:nvSpPr>
        <p:spPr>
          <a:xfrm>
            <a:off x="7026274" y="-1"/>
            <a:ext cx="2117725" cy="1203767"/>
          </a:xfrm>
          <a:prstGeom prst="rect">
            <a:avLst/>
          </a:prstGeom>
        </p:spPr>
        <p:txBody>
          <a:bodyPr anchor="ctr"/>
          <a:lstStyle>
            <a:lvl1pPr marL="0" indent="0" algn="ctr">
              <a:buNone/>
              <a:defRPr/>
            </a:lvl1pPr>
          </a:lstStyle>
          <a:p>
            <a:r>
              <a:rPr lang="en-US" dirty="0"/>
              <a:t>Webcam Here</a:t>
            </a:r>
          </a:p>
        </p:txBody>
      </p:sp>
    </p:spTree>
    <p:extLst>
      <p:ext uri="{BB962C8B-B14F-4D97-AF65-F5344CB8AC3E}">
        <p14:creationId xmlns:p14="http://schemas.microsoft.com/office/powerpoint/2010/main" val="289934902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367895"/>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4"/>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2"/>
            <a:ext cx="9144000" cy="1437501"/>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8241180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75992" y="11100"/>
            <a:ext cx="8987621" cy="761258"/>
          </a:xfrm>
          <a:prstGeom prst="rect">
            <a:avLst/>
          </a:prstGeom>
        </p:spPr>
        <p:txBody>
          <a:bodyPr anchor="ctr"/>
          <a:lstStyle>
            <a:lvl1pPr>
              <a:lnSpc>
                <a:spcPct val="100000"/>
              </a:lnSpc>
              <a:spcAft>
                <a:spcPts val="600"/>
              </a:spcAft>
              <a:defRPr sz="40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6"/>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7"/>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pPr/>
              <a:t>‹#›</a:t>
            </a:fld>
            <a:endParaRPr lang="en-US" sz="2000" dirty="0"/>
          </a:p>
        </p:txBody>
      </p:sp>
      <p:pic>
        <p:nvPicPr>
          <p:cNvPr id="9" name="Picture 8" descr="safari.png"/>
          <p:cNvPicPr>
            <a:picLocks noChangeAspect="1"/>
          </p:cNvPicPr>
          <p:nvPr userDrawn="1"/>
        </p:nvPicPr>
        <p:blipFill>
          <a:blip r:embed="rId2" cstate="print"/>
          <a:stretch>
            <a:fillRect/>
          </a:stretch>
        </p:blipFill>
        <p:spPr>
          <a:xfrm>
            <a:off x="75992"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2"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sz="1800"/>
          </a:p>
        </p:txBody>
      </p:sp>
    </p:spTree>
    <p:extLst>
      <p:ext uri="{BB962C8B-B14F-4D97-AF65-F5344CB8AC3E}">
        <p14:creationId xmlns:p14="http://schemas.microsoft.com/office/powerpoint/2010/main" val="3308416657"/>
      </p:ext>
    </p:extLst>
  </p:cSld>
  <p:clrMapOvr>
    <a:masterClrMapping/>
  </p:clrMapOvr>
  <p:extLst>
    <p:ext uri="{DCECCB84-F9BA-43D5-87BE-67443E8EF086}">
      <p15:sldGuideLst xmlns:p15="http://schemas.microsoft.com/office/powerpoint/2012/main">
        <p15:guide id="1" orient="horz" pos="2160">
          <p15:clr>
            <a:srgbClr val="FBAE40"/>
          </p15:clr>
        </p15:guide>
        <p15:guide id="2" pos="2160">
          <p15:clr>
            <a:srgbClr val="FBAE40"/>
          </p15:clr>
        </p15:guide>
      </p15:sldGuideLst>
    </p:ext>
  </p:extLst>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50575"/>
            <a:ext cx="6915118" cy="1141619"/>
          </a:xfrm>
          <a:prstGeom prst="rect">
            <a:avLst/>
          </a:prstGeom>
        </p:spPr>
        <p:txBody>
          <a:bodyPr anchor="ctr"/>
          <a:lstStyle>
            <a:lvl1pPr>
              <a:lnSpc>
                <a:spcPct val="100000"/>
              </a:lnSpc>
              <a:spcAft>
                <a:spcPts val="600"/>
              </a:spcAft>
              <a:defRPr sz="3200" b="1">
                <a:solidFill>
                  <a:schemeClr val="tx2">
                    <a:lumMod val="75000"/>
                  </a:schemeClr>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1215344"/>
            <a:ext cx="8987622" cy="514037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7"/>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pPr/>
              <a:t>‹#›</a:t>
            </a:fld>
            <a:endParaRPr lang="en-US" sz="2000"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6" name="Picture Placeholder 5">
            <a:extLst>
              <a:ext uri="{FF2B5EF4-FFF2-40B4-BE49-F238E27FC236}">
                <a16:creationId xmlns:a16="http://schemas.microsoft.com/office/drawing/2014/main" id="{DA7A8B87-AFDB-FD4D-ACE1-4633C0FC8DD3}"/>
              </a:ext>
            </a:extLst>
          </p:cNvPr>
          <p:cNvSpPr>
            <a:spLocks noGrp="1"/>
          </p:cNvSpPr>
          <p:nvPr>
            <p:ph type="pic" sz="quarter" idx="10" hasCustomPrompt="1"/>
          </p:nvPr>
        </p:nvSpPr>
        <p:spPr>
          <a:xfrm>
            <a:off x="7026275" y="-1"/>
            <a:ext cx="2117725" cy="1203767"/>
          </a:xfrm>
          <a:prstGeom prst="rect">
            <a:avLst/>
          </a:prstGeom>
        </p:spPr>
        <p:txBody>
          <a:bodyPr anchor="ctr"/>
          <a:lstStyle>
            <a:lvl1pPr marL="0" indent="0" algn="ctr">
              <a:buNone/>
              <a:defRPr/>
            </a:lvl1pPr>
          </a:lstStyle>
          <a:p>
            <a:r>
              <a:rPr lang="en-US" dirty="0"/>
              <a:t>Webcam Here</a:t>
            </a:r>
          </a:p>
        </p:txBody>
      </p:sp>
    </p:spTree>
    <p:extLst>
      <p:ext uri="{BB962C8B-B14F-4D97-AF65-F5344CB8AC3E}">
        <p14:creationId xmlns:p14="http://schemas.microsoft.com/office/powerpoint/2010/main" val="103632337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969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a:t>Click to edit Master title style</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7445467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12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586348506"/>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1887790503"/>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4048582959"/>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4193196543"/>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944505405"/>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1195852188"/>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211947765"/>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3739567583"/>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158941658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3285778330"/>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287012940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573215242"/>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2118206"/>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0485026"/>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1990736"/>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420079"/>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08619"/>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6544020"/>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770569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437982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7575890"/>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0178877"/>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849899"/>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4159103404"/>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082749090"/>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461614417"/>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505815208"/>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69184548"/>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52940063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253216344"/>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430183431"/>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08978174"/>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450844408"/>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610472049"/>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822103185"/>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915243"/>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263901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8188622"/>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897860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724293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66273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1651092"/>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604899"/>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7339172"/>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5043986"/>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7947155"/>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FCE054-F1E5-374D-A24E-887477C05326}"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292029743"/>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55868368"/>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9817D1-13B0-D341-B1C4-34616D3933BB}"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3654522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2067096-FD7F-A949-B565-8298951E6B8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85100888"/>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1077C3-3C60-8640-A1DD-3718D4D0D74D}"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35506796"/>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4"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4D41FDD-73B6-EC4A-BB35-BA0C8CCC36C9}"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11012967"/>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3"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8D2B92-4EF8-0940-9F90-1D39CCADBD7F}"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733645288"/>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24B1A2-EC3E-4448-972E-E198354A3E4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659348206"/>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5B71B7-33A4-004A-B24D-5E8A20C1D7A0}"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786208580"/>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F5EE445-AD48-2049-A03E-4C865681EA4B}"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548139823"/>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8603A9-60B6-0741-B15F-17172804C19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530312911"/>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66D58A-9B40-E846-A790-9B6CD5A5859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817058791"/>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2981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4014030141"/>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FCE054-F1E5-374D-A24E-887477C05326}"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29032200"/>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85418362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9817D1-13B0-D341-B1C4-34616D3933BB}"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52296577"/>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2067096-FD7F-A949-B565-8298951E6B8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316698233"/>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1077C3-3C60-8640-A1DD-3718D4D0D74D}"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154409330"/>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4"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4D41FDD-73B6-EC4A-BB35-BA0C8CCC36C9}"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573012207"/>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3"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8D2B92-4EF8-0940-9F90-1D39CCADBD7F}"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76150244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24B1A2-EC3E-4448-972E-E198354A3E4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96870746"/>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5B71B7-33A4-004A-B24D-5E8A20C1D7A0}"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2025681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F5EE445-AD48-2049-A03E-4C865681EA4B}"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26434840"/>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8603A9-60B6-0741-B15F-17172804C19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762575154"/>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66D58A-9B40-E846-A790-9B6CD5A58598}" type="slidenum">
              <a:rPr kumimoji="0" 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356308744"/>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
              <a:cs typeface="+mn-cs"/>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
              <a:cs typeface="+mn-cs"/>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
              <a:cs typeface="+mn-cs"/>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
              <a:cs typeface="+mn-cs"/>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9" name="Rectangle 6"/>
          <p:cNvSpPr>
            <a:spLocks noGrp="1" noChangeArrowheads="1"/>
          </p:cNvSpPr>
          <p:nvPr>
            <p:ph type="sldNum" sz="quarter" idx="12"/>
          </p:nvPr>
        </p:nvSpPr>
        <p:spPr/>
        <p:txBody>
          <a:bodyPr/>
          <a:lstStyle>
            <a:lvl1pP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44421268"/>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77427443"/>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AC7BA1-BEA2-40AF-9056-44DC8C985687}"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78377683"/>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4D2BBBE-2A44-4D16-8758-0239282DCC58}"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77358072"/>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5FD5635-BCCD-45D2-B61E-320731E13B17}"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909909"/>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2183406"/>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2685495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48CFD0-6DDB-45F0-A989-9F5CE648BC1E}"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61928794"/>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97B092-8552-4BA4-B0E1-CE51B98A2A2D}"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90734799"/>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4DDA66-0DFC-412A-A4B0-EFE91F0913E7}"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08744310"/>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103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1F9A79-97CD-456A-8962-B51E5744B9CD}"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13788620"/>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895760"/>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212319-B146-2CD0-1397-D8CCD9BA432A}"/>
              </a:ext>
            </a:extLst>
          </p:cNvPr>
          <p:cNvSpPr/>
          <p:nvPr userDrawn="1"/>
        </p:nvSpPr>
        <p:spPr>
          <a:xfrm>
            <a:off x="0" y="0"/>
            <a:ext cx="9144000" cy="770467"/>
          </a:xfrm>
          <a:prstGeom prst="rect">
            <a:avLst/>
          </a:prstGeom>
          <a:solidFill>
            <a:srgbClr val="E8E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p:cNvSpPr>
            <a:spLocks noGrp="1"/>
          </p:cNvSpPr>
          <p:nvPr>
            <p:ph type="title"/>
          </p:nvPr>
        </p:nvSpPr>
        <p:spPr>
          <a:xfrm>
            <a:off x="0" y="0"/>
            <a:ext cx="9143999" cy="770467"/>
          </a:xfrm>
          <a:prstGeom prst="rect">
            <a:avLst/>
          </a:prstGeom>
        </p:spPr>
        <p:txBody>
          <a:bodyPr anchor="ctr"/>
          <a:lstStyle>
            <a:lvl1pPr>
              <a:lnSpc>
                <a:spcPct val="100000"/>
              </a:lnSpc>
              <a:spcAft>
                <a:spcPts val="600"/>
              </a:spcAft>
              <a:defRPr sz="4400" b="1">
                <a:solidFill>
                  <a:schemeClr val="accent5"/>
                </a:solidFill>
                <a:latin typeface="+mj-lt"/>
                <a:cs typeface="Segoe UI" panose="020B0502040204020203"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0" y="770468"/>
            <a:ext cx="9143999" cy="5585248"/>
          </a:xfrm>
          <a:prstGeom prst="rect">
            <a:avLst/>
          </a:prstGeom>
        </p:spPr>
        <p:txBody>
          <a:bodyPr/>
          <a:lstStyle>
            <a:lvl1pPr marL="177800" indent="-177800">
              <a:buFont typeface="Arial" panose="020B0604020202020204" pitchFamily="34" charset="0"/>
              <a:buChar char="•"/>
              <a:tabLst/>
              <a:defRPr sz="2400">
                <a:latin typeface="+mn-lt"/>
              </a:defRPr>
            </a:lvl1pPr>
            <a:lvl2pPr marL="133350" indent="-133350">
              <a:buFont typeface="Wingdings" panose="05000000000000000000" pitchFamily="2" charset="2"/>
              <a:buChar char="§"/>
              <a:tabLst/>
              <a:defRPr sz="2000">
                <a:latin typeface="Cambria" panose="02040503050406030204" pitchFamily="18" charset="0"/>
              </a:defRPr>
            </a:lvl2pPr>
            <a:lvl3pPr marL="533400" indent="-177800">
              <a:buFont typeface="Arial" panose="020B0604020202020204" pitchFamily="34" charset="0"/>
              <a:buChar char="•"/>
              <a:tabLst/>
              <a:defRPr sz="2400">
                <a:latin typeface="+mn-lt"/>
              </a:defRPr>
            </a:lvl3pPr>
            <a:lvl4pPr marL="895350" indent="-177800">
              <a:buFont typeface="Arial" panose="020B0604020202020204" pitchFamily="34" charset="0"/>
              <a:buChar char="•"/>
              <a:defRPr sz="2400">
                <a:latin typeface="+mn-lt"/>
              </a:defRPr>
            </a:lvl4pPr>
            <a:lvl5pPr marL="1257300" indent="-182563">
              <a:buFont typeface="Arial" panose="020B0604020202020204" pitchFamily="34" charset="0"/>
              <a:buChar char="•"/>
              <a:defRPr sz="2400">
                <a:latin typeface="+mn-lt"/>
              </a:defRPr>
            </a:lvl5pPr>
          </a:lstStyle>
          <a:p>
            <a:pPr lvl="0"/>
            <a:r>
              <a:rPr lang="en-US" dirty="0"/>
              <a:t>Edit Master text styles</a:t>
            </a:r>
          </a:p>
          <a:p>
            <a:pPr lvl="2"/>
            <a:r>
              <a:rPr lang="en-US" dirty="0"/>
              <a:t>Second Level</a:t>
            </a:r>
          </a:p>
          <a:p>
            <a:pPr lvl="3"/>
            <a:r>
              <a:rPr lang="en-US" dirty="0"/>
              <a:t>Third Level</a:t>
            </a:r>
          </a:p>
          <a:p>
            <a:pPr lvl="4"/>
            <a:r>
              <a:rPr lang="en-US" dirty="0"/>
              <a:t>Fourth Level</a:t>
            </a:r>
          </a:p>
        </p:txBody>
      </p:sp>
      <p:sp>
        <p:nvSpPr>
          <p:cNvPr id="8" name="Slide Number Placeholder 5"/>
          <p:cNvSpPr txBox="1">
            <a:spLocks/>
          </p:cNvSpPr>
          <p:nvPr userDrawn="1"/>
        </p:nvSpPr>
        <p:spPr>
          <a:xfrm>
            <a:off x="8153400" y="6457019"/>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schemeClr val="accent5"/>
                </a:solidFill>
                <a:latin typeface="+mj-lt"/>
              </a:rPr>
              <a:pPr/>
              <a:t>‹#›</a:t>
            </a:fld>
            <a:endParaRPr lang="en-US">
              <a:solidFill>
                <a:schemeClr val="accent5"/>
              </a:solidFill>
              <a:latin typeface="+mj-lt"/>
            </a:endParaRPr>
          </a:p>
        </p:txBody>
      </p:sp>
      <p:pic>
        <p:nvPicPr>
          <p:cNvPr id="9" name="Picture 8" descr="safari.png"/>
          <p:cNvPicPr>
            <a:picLocks noChangeAspect="1"/>
          </p:cNvPicPr>
          <p:nvPr userDrawn="1"/>
        </p:nvPicPr>
        <p:blipFill>
          <a:blip r:embed="rId2" cstate="print"/>
          <a:stretch>
            <a:fillRect/>
          </a:stretch>
        </p:blipFill>
        <p:spPr>
          <a:xfrm>
            <a:off x="75991" y="6499732"/>
            <a:ext cx="1080120" cy="312522"/>
          </a:xfrm>
          <a:prstGeom prst="rect">
            <a:avLst/>
          </a:prstGeom>
        </p:spPr>
      </p:pic>
      <p:cxnSp>
        <p:nvCxnSpPr>
          <p:cNvPr id="6" name="Düz Bağlayıcı 5">
            <a:extLst>
              <a:ext uri="{FF2B5EF4-FFF2-40B4-BE49-F238E27FC236}">
                <a16:creationId xmlns:a16="http://schemas.microsoft.com/office/drawing/2014/main" id="{4DFC8092-9662-4B88-E70B-04F5060311BD}"/>
              </a:ext>
            </a:extLst>
          </p:cNvPr>
          <p:cNvCxnSpPr/>
          <p:nvPr userDrawn="1"/>
        </p:nvCxnSpPr>
        <p:spPr>
          <a:xfrm>
            <a:off x="0" y="770467"/>
            <a:ext cx="9144000"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496135"/>
      </p:ext>
    </p:extLst>
  </p:cSld>
  <p:clrMapOvr>
    <a:masterClrMapping/>
  </p:clrMapOvr>
  <p:extLst>
    <p:ext uri="{DCECCB84-F9BA-43D5-87BE-67443E8EF086}">
      <p15:sldGuideLst xmlns:p15="http://schemas.microsoft.com/office/powerpoint/2012/main">
        <p15:guide id="1" orient="horz" pos="4247">
          <p15:clr>
            <a:srgbClr val="FBAE40"/>
          </p15:clr>
        </p15:guide>
        <p15:guide id="2" pos="2880">
          <p15:clr>
            <a:srgbClr val="FBAE40"/>
          </p15:clr>
        </p15:guide>
      </p15:sldGuideLst>
    </p:ext>
  </p:extLst>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14242E-D8C9-7320-2109-C9456A365623}"/>
              </a:ext>
            </a:extLst>
          </p:cNvPr>
          <p:cNvSpPr/>
          <p:nvPr userDrawn="1"/>
        </p:nvSpPr>
        <p:spPr>
          <a:xfrm>
            <a:off x="0" y="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itle 1">
            <a:extLst>
              <a:ext uri="{FF2B5EF4-FFF2-40B4-BE49-F238E27FC236}">
                <a16:creationId xmlns:a16="http://schemas.microsoft.com/office/drawing/2014/main" id="{1105E3DA-A12D-CD46-AD81-D1AD162ECF99}"/>
              </a:ext>
            </a:extLst>
          </p:cNvPr>
          <p:cNvSpPr>
            <a:spLocks noGrp="1"/>
          </p:cNvSpPr>
          <p:nvPr>
            <p:ph type="title"/>
          </p:nvPr>
        </p:nvSpPr>
        <p:spPr>
          <a:xfrm>
            <a:off x="75991" y="0"/>
            <a:ext cx="8987621" cy="770467"/>
          </a:xfrm>
          <a:prstGeom prst="rect">
            <a:avLst/>
          </a:prstGeom>
        </p:spPr>
        <p:txBody>
          <a:bodyPr anchor="ctr"/>
          <a:lstStyle>
            <a:lvl1pPr>
              <a:lnSpc>
                <a:spcPct val="100000"/>
              </a:lnSpc>
              <a:spcAft>
                <a:spcPts val="600"/>
              </a:spcAft>
              <a:defRPr sz="4400" b="1">
                <a:solidFill>
                  <a:schemeClr val="accent5">
                    <a:lumMod val="75000"/>
                  </a:schemeClr>
                </a:solidFill>
                <a:latin typeface="+mj-lt"/>
                <a:cs typeface="Segoe UI" panose="020B0502040204020203"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0E32C220-66DF-0292-BC74-F7D7AB3B60D9}"/>
              </a:ext>
            </a:extLst>
          </p:cNvPr>
          <p:cNvSpPr txBox="1">
            <a:spLocks/>
          </p:cNvSpPr>
          <p:nvPr userDrawn="1"/>
        </p:nvSpPr>
        <p:spPr>
          <a:xfrm>
            <a:off x="8153400" y="6457019"/>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schemeClr val="accent5"/>
                </a:solidFill>
                <a:latin typeface="+mj-lt"/>
              </a:rPr>
              <a:pPr/>
              <a:t>‹#›</a:t>
            </a:fld>
            <a:endParaRPr lang="en-US">
              <a:solidFill>
                <a:schemeClr val="accent5"/>
              </a:solidFill>
              <a:latin typeface="+mj-lt"/>
            </a:endParaRPr>
          </a:p>
        </p:txBody>
      </p:sp>
      <p:pic>
        <p:nvPicPr>
          <p:cNvPr id="6" name="Picture 5" descr="safari.png">
            <a:extLst>
              <a:ext uri="{FF2B5EF4-FFF2-40B4-BE49-F238E27FC236}">
                <a16:creationId xmlns:a16="http://schemas.microsoft.com/office/drawing/2014/main" id="{53097FC4-A74D-A22A-4B64-10CAEEE5CAB3}"/>
              </a:ext>
            </a:extLst>
          </p:cNvPr>
          <p:cNvPicPr>
            <a:picLocks noChangeAspect="1"/>
          </p:cNvPicPr>
          <p:nvPr userDrawn="1"/>
        </p:nvPicPr>
        <p:blipFill>
          <a:blip r:embed="rId2" cstate="print"/>
          <a:stretch>
            <a:fillRect/>
          </a:stretch>
        </p:blipFill>
        <p:spPr>
          <a:xfrm>
            <a:off x="75991" y="6499732"/>
            <a:ext cx="1080120" cy="312522"/>
          </a:xfrm>
          <a:prstGeom prst="rect">
            <a:avLst/>
          </a:prstGeom>
        </p:spPr>
      </p:pic>
      <p:sp>
        <p:nvSpPr>
          <p:cNvPr id="14" name="Rectangle 13">
            <a:extLst>
              <a:ext uri="{FF2B5EF4-FFF2-40B4-BE49-F238E27FC236}">
                <a16:creationId xmlns:a16="http://schemas.microsoft.com/office/drawing/2014/main" id="{0D519217-67E0-AAD3-E218-4BC540433D92}"/>
              </a:ext>
            </a:extLst>
          </p:cNvPr>
          <p:cNvSpPr/>
          <p:nvPr userDrawn="1"/>
        </p:nvSpPr>
        <p:spPr>
          <a:xfrm>
            <a:off x="0" y="115824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Title 1">
            <a:extLst>
              <a:ext uri="{FF2B5EF4-FFF2-40B4-BE49-F238E27FC236}">
                <a16:creationId xmlns:a16="http://schemas.microsoft.com/office/drawing/2014/main" id="{4C50D708-B568-B869-49C4-BC4A7113C56A}"/>
              </a:ext>
            </a:extLst>
          </p:cNvPr>
          <p:cNvSpPr txBox="1">
            <a:spLocks/>
          </p:cNvSpPr>
          <p:nvPr userDrawn="1"/>
        </p:nvSpPr>
        <p:spPr>
          <a:xfrm>
            <a:off x="75991" y="1158240"/>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16" name="Rectangle 15">
            <a:extLst>
              <a:ext uri="{FF2B5EF4-FFF2-40B4-BE49-F238E27FC236}">
                <a16:creationId xmlns:a16="http://schemas.microsoft.com/office/drawing/2014/main" id="{5B3FEC81-3384-4E6E-3104-9F3A8EC2FE69}"/>
              </a:ext>
            </a:extLst>
          </p:cNvPr>
          <p:cNvSpPr/>
          <p:nvPr userDrawn="1"/>
        </p:nvSpPr>
        <p:spPr>
          <a:xfrm>
            <a:off x="0" y="231648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itle 1">
            <a:extLst>
              <a:ext uri="{FF2B5EF4-FFF2-40B4-BE49-F238E27FC236}">
                <a16:creationId xmlns:a16="http://schemas.microsoft.com/office/drawing/2014/main" id="{9F7A017E-9316-7EE2-9B04-99DCE0614AE6}"/>
              </a:ext>
            </a:extLst>
          </p:cNvPr>
          <p:cNvSpPr txBox="1">
            <a:spLocks/>
          </p:cNvSpPr>
          <p:nvPr userDrawn="1"/>
        </p:nvSpPr>
        <p:spPr>
          <a:xfrm>
            <a:off x="75991" y="2316480"/>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18" name="Rectangle 17">
            <a:extLst>
              <a:ext uri="{FF2B5EF4-FFF2-40B4-BE49-F238E27FC236}">
                <a16:creationId xmlns:a16="http://schemas.microsoft.com/office/drawing/2014/main" id="{32C290DD-9A5E-AED3-B4F9-DABBBFDF73D5}"/>
              </a:ext>
            </a:extLst>
          </p:cNvPr>
          <p:cNvSpPr/>
          <p:nvPr userDrawn="1"/>
        </p:nvSpPr>
        <p:spPr>
          <a:xfrm>
            <a:off x="0" y="347472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Title 1">
            <a:extLst>
              <a:ext uri="{FF2B5EF4-FFF2-40B4-BE49-F238E27FC236}">
                <a16:creationId xmlns:a16="http://schemas.microsoft.com/office/drawing/2014/main" id="{C14951FB-8655-70A6-37C7-242E68037FB8}"/>
              </a:ext>
            </a:extLst>
          </p:cNvPr>
          <p:cNvSpPr txBox="1">
            <a:spLocks/>
          </p:cNvSpPr>
          <p:nvPr userDrawn="1"/>
        </p:nvSpPr>
        <p:spPr>
          <a:xfrm>
            <a:off x="75991" y="3474720"/>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20" name="Rectangle 19">
            <a:extLst>
              <a:ext uri="{FF2B5EF4-FFF2-40B4-BE49-F238E27FC236}">
                <a16:creationId xmlns:a16="http://schemas.microsoft.com/office/drawing/2014/main" id="{B05B1C1E-19AD-5C6D-8580-95ABD4A1E8D8}"/>
              </a:ext>
            </a:extLst>
          </p:cNvPr>
          <p:cNvSpPr/>
          <p:nvPr userDrawn="1"/>
        </p:nvSpPr>
        <p:spPr>
          <a:xfrm>
            <a:off x="0" y="4521539"/>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Title 1">
            <a:extLst>
              <a:ext uri="{FF2B5EF4-FFF2-40B4-BE49-F238E27FC236}">
                <a16:creationId xmlns:a16="http://schemas.microsoft.com/office/drawing/2014/main" id="{71D84487-F582-FD28-168C-709F1576FE8E}"/>
              </a:ext>
            </a:extLst>
          </p:cNvPr>
          <p:cNvSpPr txBox="1">
            <a:spLocks/>
          </p:cNvSpPr>
          <p:nvPr userDrawn="1"/>
        </p:nvSpPr>
        <p:spPr>
          <a:xfrm>
            <a:off x="75991" y="4521539"/>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22" name="Rectangle 21">
            <a:extLst>
              <a:ext uri="{FF2B5EF4-FFF2-40B4-BE49-F238E27FC236}">
                <a16:creationId xmlns:a16="http://schemas.microsoft.com/office/drawing/2014/main" id="{07DB81E5-7CC8-C59B-C59B-494B1782B330}"/>
              </a:ext>
            </a:extLst>
          </p:cNvPr>
          <p:cNvSpPr/>
          <p:nvPr userDrawn="1"/>
        </p:nvSpPr>
        <p:spPr>
          <a:xfrm>
            <a:off x="0" y="5568358"/>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Title 1">
            <a:extLst>
              <a:ext uri="{FF2B5EF4-FFF2-40B4-BE49-F238E27FC236}">
                <a16:creationId xmlns:a16="http://schemas.microsoft.com/office/drawing/2014/main" id="{90D92AFC-42D6-97E2-3E82-4B5BB5B1887A}"/>
              </a:ext>
            </a:extLst>
          </p:cNvPr>
          <p:cNvSpPr txBox="1">
            <a:spLocks/>
          </p:cNvSpPr>
          <p:nvPr userDrawn="1"/>
        </p:nvSpPr>
        <p:spPr>
          <a:xfrm>
            <a:off x="75991" y="5568358"/>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57789081"/>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E94D8-3B35-0727-B4E2-241AC58DD756}"/>
              </a:ext>
            </a:extLst>
          </p:cNvPr>
          <p:cNvSpPr>
            <a:spLocks noGrp="1"/>
          </p:cNvSpPr>
          <p:nvPr>
            <p:ph type="ctrTitle"/>
          </p:nvPr>
        </p:nvSpPr>
        <p:spPr>
          <a:xfrm>
            <a:off x="0" y="1122363"/>
            <a:ext cx="9144000" cy="2387600"/>
          </a:xfrm>
          <a:solidFill>
            <a:srgbClr val="FAF7F5"/>
          </a:solidFill>
          <a:ln>
            <a:solidFill>
              <a:srgbClr val="FAF7F5"/>
            </a:solidFill>
          </a:ln>
        </p:spPr>
        <p:txBody>
          <a:bodyPr anchor="ctr">
            <a:normAutofit/>
          </a:bodyPr>
          <a:lstStyle>
            <a:lvl1pPr algn="ctr">
              <a:lnSpc>
                <a:spcPct val="110000"/>
              </a:lnSpc>
              <a:defRPr sz="3600">
                <a:solidFill>
                  <a:srgbClr val="C80060"/>
                </a:solidFill>
              </a:defRPr>
            </a:lvl1pPr>
          </a:lstStyle>
          <a:p>
            <a:r>
              <a:rPr lang="en-GB"/>
              <a:t>Click to edit Master title style</a:t>
            </a:r>
            <a:endParaRPr lang="en-CH" dirty="0"/>
          </a:p>
        </p:txBody>
      </p:sp>
      <p:sp>
        <p:nvSpPr>
          <p:cNvPr id="3" name="Subtitle 2">
            <a:extLst>
              <a:ext uri="{FF2B5EF4-FFF2-40B4-BE49-F238E27FC236}">
                <a16:creationId xmlns:a16="http://schemas.microsoft.com/office/drawing/2014/main" id="{2A199CD0-69FB-5141-54B6-3956626D3CE1}"/>
              </a:ext>
            </a:extLst>
          </p:cNvPr>
          <p:cNvSpPr>
            <a:spLocks noGrp="1"/>
          </p:cNvSpPr>
          <p:nvPr>
            <p:ph type="subTitle" idx="1"/>
          </p:nvPr>
        </p:nvSpPr>
        <p:spPr>
          <a:xfrm>
            <a:off x="1143000" y="4079875"/>
            <a:ext cx="6858000" cy="2095638"/>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dirty="0"/>
          </a:p>
        </p:txBody>
      </p:sp>
      <p:sp>
        <p:nvSpPr>
          <p:cNvPr id="8" name="Rectangle 7">
            <a:extLst>
              <a:ext uri="{FF2B5EF4-FFF2-40B4-BE49-F238E27FC236}">
                <a16:creationId xmlns:a16="http://schemas.microsoft.com/office/drawing/2014/main" id="{72A71D8C-6C6C-0E43-C344-9D08D9E1FB2F}"/>
              </a:ext>
            </a:extLst>
          </p:cNvPr>
          <p:cNvSpPr/>
          <p:nvPr userDrawn="1"/>
        </p:nvSpPr>
        <p:spPr>
          <a:xfrm>
            <a:off x="0" y="942113"/>
            <a:ext cx="9144000" cy="176350"/>
          </a:xfrm>
          <a:prstGeom prst="rect">
            <a:avLst/>
          </a:prstGeom>
          <a:solidFill>
            <a:srgbClr val="C80060"/>
          </a:solidFill>
          <a:ln>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sp>
        <p:nvSpPr>
          <p:cNvPr id="9" name="Rectangle 8">
            <a:extLst>
              <a:ext uri="{FF2B5EF4-FFF2-40B4-BE49-F238E27FC236}">
                <a16:creationId xmlns:a16="http://schemas.microsoft.com/office/drawing/2014/main" id="{F94B6E8A-AD55-AF2C-D557-449A0305A438}"/>
              </a:ext>
            </a:extLst>
          </p:cNvPr>
          <p:cNvSpPr/>
          <p:nvPr userDrawn="1"/>
        </p:nvSpPr>
        <p:spPr>
          <a:xfrm>
            <a:off x="0" y="3513863"/>
            <a:ext cx="9144000" cy="176350"/>
          </a:xfrm>
          <a:prstGeom prst="rect">
            <a:avLst/>
          </a:prstGeom>
          <a:solidFill>
            <a:srgbClr val="C80060"/>
          </a:solidFill>
          <a:ln>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spTree>
    <p:extLst>
      <p:ext uri="{BB962C8B-B14F-4D97-AF65-F5344CB8AC3E}">
        <p14:creationId xmlns:p14="http://schemas.microsoft.com/office/powerpoint/2010/main" val="714384932"/>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2C52-D81D-6103-C514-3D93F3A3A3E7}"/>
              </a:ext>
            </a:extLst>
          </p:cNvPr>
          <p:cNvSpPr>
            <a:spLocks noGrp="1"/>
          </p:cNvSpPr>
          <p:nvPr>
            <p:ph type="title"/>
          </p:nvPr>
        </p:nvSpPr>
        <p:spPr>
          <a:xfrm>
            <a:off x="0" y="1"/>
            <a:ext cx="9144000" cy="800082"/>
          </a:xfrm>
          <a:solidFill>
            <a:srgbClr val="FAF7F5"/>
          </a:solidFill>
          <a:ln>
            <a:solidFill>
              <a:srgbClr val="FAF7F5"/>
            </a:solidFill>
          </a:ln>
        </p:spPr>
        <p:txBody>
          <a:bodyPr tIns="180000">
            <a:normAutofit/>
          </a:bodyPr>
          <a:lstStyle>
            <a:lvl1pPr>
              <a:defRPr sz="3200">
                <a:solidFill>
                  <a:srgbClr val="66665C"/>
                </a:solidFill>
              </a:defRPr>
            </a:lvl1pPr>
          </a:lstStyle>
          <a:p>
            <a:r>
              <a:rPr lang="en-GB" dirty="0"/>
              <a:t>Click to edit Master title style</a:t>
            </a:r>
            <a:endParaRPr lang="en-CH" dirty="0"/>
          </a:p>
        </p:txBody>
      </p:sp>
      <p:sp>
        <p:nvSpPr>
          <p:cNvPr id="3" name="Content Placeholder 2">
            <a:extLst>
              <a:ext uri="{FF2B5EF4-FFF2-40B4-BE49-F238E27FC236}">
                <a16:creationId xmlns:a16="http://schemas.microsoft.com/office/drawing/2014/main" id="{CB56C9A7-A794-032F-6DCF-FA32238AA5C7}"/>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CH" dirty="0"/>
          </a:p>
        </p:txBody>
      </p:sp>
      <p:sp>
        <p:nvSpPr>
          <p:cNvPr id="5" name="Footer Placeholder 4">
            <a:extLst>
              <a:ext uri="{FF2B5EF4-FFF2-40B4-BE49-F238E27FC236}">
                <a16:creationId xmlns:a16="http://schemas.microsoft.com/office/drawing/2014/main" id="{D11946FB-B897-7EEF-322B-36B66F1D7D09}"/>
              </a:ext>
            </a:extLst>
          </p:cNvPr>
          <p:cNvSpPr>
            <a:spLocks noGrp="1"/>
          </p:cNvSpPr>
          <p:nvPr>
            <p:ph type="ftr" sz="quarter" idx="11"/>
          </p:nvPr>
        </p:nvSpPr>
        <p:spPr>
          <a:xfrm>
            <a:off x="-8519" y="6560583"/>
            <a:ext cx="8004550" cy="365125"/>
          </a:xfrm>
        </p:spPr>
        <p:txBody>
          <a:bodyPr/>
          <a:lstStyle>
            <a:lvl1pPr>
              <a:defRPr sz="1200" b="1" i="0">
                <a:solidFill>
                  <a:schemeClr val="bg1"/>
                </a:solidFill>
                <a:latin typeface="Avenir Next Demi Bold" panose="020B0503020202020204" pitchFamily="34" charset="0"/>
              </a:defRPr>
            </a:lvl1pPr>
          </a:lstStyle>
          <a:p>
            <a:r>
              <a:rPr lang="en-GB" dirty="0"/>
              <a:t>Flash-Cosmos: In-Flash Bulk Bitwise Operations Using Inherent Computation </a:t>
            </a:r>
            <a:r>
              <a:rPr lang="en-GB" dirty="0" err="1"/>
              <a:t>Capbility</a:t>
            </a:r>
            <a:r>
              <a:rPr lang="en-GB" dirty="0"/>
              <a:t> of NAND Flash Memory</a:t>
            </a:r>
            <a:endParaRPr lang="en-CH" dirty="0"/>
          </a:p>
        </p:txBody>
      </p:sp>
      <p:sp>
        <p:nvSpPr>
          <p:cNvPr id="6" name="Slide Number Placeholder 5">
            <a:extLst>
              <a:ext uri="{FF2B5EF4-FFF2-40B4-BE49-F238E27FC236}">
                <a16:creationId xmlns:a16="http://schemas.microsoft.com/office/drawing/2014/main" id="{4A994CEE-A16E-CD13-AD5A-343524F6CAA0}"/>
              </a:ext>
            </a:extLst>
          </p:cNvPr>
          <p:cNvSpPr>
            <a:spLocks noGrp="1"/>
          </p:cNvSpPr>
          <p:nvPr>
            <p:ph type="sldNum" sz="quarter" idx="12"/>
          </p:nvPr>
        </p:nvSpPr>
        <p:spPr>
          <a:xfrm>
            <a:off x="6967331" y="6560583"/>
            <a:ext cx="2057400" cy="365125"/>
          </a:xfrm>
        </p:spPr>
        <p:txBody>
          <a:bodyPr/>
          <a:lstStyle>
            <a:lvl1pPr>
              <a:defRPr sz="1400" b="1" i="0">
                <a:solidFill>
                  <a:srgbClr val="66665C"/>
                </a:solidFill>
                <a:latin typeface="Avenir Next Demi Bold" panose="020B0503020202020204" pitchFamily="34" charset="0"/>
              </a:defRPr>
            </a:lvl1pPr>
          </a:lstStyle>
          <a:p>
            <a:fld id="{CC579B59-77B5-774A-97C3-0D6C62254113}" type="slidenum">
              <a:rPr lang="en-CH" smtClean="0"/>
              <a:pPr/>
              <a:t>‹#›</a:t>
            </a:fld>
            <a:endParaRPr lang="en-CH" dirty="0"/>
          </a:p>
        </p:txBody>
      </p:sp>
      <p:sp>
        <p:nvSpPr>
          <p:cNvPr id="7" name="Rectangle 6">
            <a:extLst>
              <a:ext uri="{FF2B5EF4-FFF2-40B4-BE49-F238E27FC236}">
                <a16:creationId xmlns:a16="http://schemas.microsoft.com/office/drawing/2014/main" id="{F7D32CAE-C200-B97E-8C05-88E1DCEFC7C8}"/>
              </a:ext>
            </a:extLst>
          </p:cNvPr>
          <p:cNvSpPr/>
          <p:nvPr userDrawn="1"/>
        </p:nvSpPr>
        <p:spPr>
          <a:xfrm>
            <a:off x="0" y="802951"/>
            <a:ext cx="9144000" cy="74466"/>
          </a:xfrm>
          <a:prstGeom prst="rect">
            <a:avLst/>
          </a:prstGeom>
          <a:solidFill>
            <a:srgbClr val="C80060"/>
          </a:solidFill>
          <a:ln>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pic>
        <p:nvPicPr>
          <p:cNvPr id="4" name="그래픽 12">
            <a:extLst>
              <a:ext uri="{FF2B5EF4-FFF2-40B4-BE49-F238E27FC236}">
                <a16:creationId xmlns:a16="http://schemas.microsoft.com/office/drawing/2014/main" id="{2D6660E3-897F-7940-5162-70C1F7A2295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96" y="6637917"/>
            <a:ext cx="978667" cy="188277"/>
          </a:xfrm>
          <a:prstGeom prst="rect">
            <a:avLst/>
          </a:prstGeom>
        </p:spPr>
      </p:pic>
    </p:spTree>
    <p:extLst>
      <p:ext uri="{BB962C8B-B14F-4D97-AF65-F5344CB8AC3E}">
        <p14:creationId xmlns:p14="http://schemas.microsoft.com/office/powerpoint/2010/main" val="3502573510"/>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1"/>
            <a:ext cx="9144000" cy="3543300"/>
          </a:xfrm>
          <a:prstGeom prst="rect">
            <a:avLst/>
          </a:prstGeom>
          <a:solidFill>
            <a:srgbClr val="9DD1F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35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43000" y="4396729"/>
            <a:ext cx="6858000" cy="607662"/>
          </a:xfrm>
        </p:spPr>
        <p:txBody>
          <a:bodyPr>
            <a:normAutofit/>
          </a:bodyPr>
          <a:lstStyle>
            <a:lvl1pPr marL="0" indent="0" algn="ctr">
              <a:buNone/>
              <a:defRPr sz="3200" b="1" i="0" baseline="0">
                <a:latin typeface="FUTURA MEDIUM" panose="020B0602020204020303" pitchFamily="34" charset="-79"/>
                <a:cs typeface="FUTURA MEDIUM" panose="020B06020202040203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3200" b="1">
                <a:latin typeface="Segoe UI" panose="020B0502040204020203" pitchFamily="34"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3444"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5583046" y="5857819"/>
            <a:ext cx="2640412" cy="607662"/>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392519"/>
            <a:ext cx="9144000" cy="2619375"/>
          </a:xfrm>
        </p:spPr>
        <p:txBody>
          <a:bodyPr anchor="ctr">
            <a:normAutofit/>
          </a:bodyPr>
          <a:lstStyle>
            <a:lvl1pPr marL="0" indent="0" algn="ctr">
              <a:buNone/>
              <a:defRPr sz="4800" b="1">
                <a:latin typeface="FUTURA MEDIUM" panose="020B0602020204020303" pitchFamily="34" charset="-79"/>
                <a:ea typeface="Segoe UI Symbol" panose="020B0502040204020203" pitchFamily="34" charset="0"/>
                <a:cs typeface="FUTURA MEDIUM" panose="020B0602020204020303" pitchFamily="34" charset="-79"/>
              </a:defRPr>
            </a:lvl1pPr>
          </a:lstStyle>
          <a:p>
            <a:pPr lvl="0"/>
            <a:r>
              <a:rPr lang="en-US" dirty="0"/>
              <a:t>Click to edit Title</a:t>
            </a:r>
          </a:p>
        </p:txBody>
      </p:sp>
    </p:spTree>
    <p:extLst>
      <p:ext uri="{BB962C8B-B14F-4D97-AF65-F5344CB8AC3E}">
        <p14:creationId xmlns:p14="http://schemas.microsoft.com/office/powerpoint/2010/main" val="12198787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D57C2-5A43-56AF-5C3B-A53FEAB50635}"/>
              </a:ext>
            </a:extLst>
          </p:cNvPr>
          <p:cNvSpPr/>
          <p:nvPr userDrawn="1"/>
        </p:nvSpPr>
        <p:spPr>
          <a:xfrm>
            <a:off x="0" y="0"/>
            <a:ext cx="9144000" cy="106800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4"/>
            <a:ext cx="8894602" cy="606084"/>
          </a:xfrm>
          <a:prstGeom prst="rect">
            <a:avLst/>
          </a:prstGeom>
        </p:spPr>
        <p:txBody>
          <a:bodyPr/>
          <a:lstStyle>
            <a:lvl1pPr algn="ctr">
              <a:defRPr sz="4400" b="1">
                <a:solidFill>
                  <a:srgbClr val="1A82C4"/>
                </a:solidFill>
                <a:latin typeface="Avenir Next" panose="020B050302020202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Avenir Next" panose="020B0503020202020204" pitchFamily="34" charset="0"/>
                <a:cs typeface="Segoe UI" panose="020B0502040204020203" pitchFamily="34" charset="0"/>
              </a:defRPr>
            </a:lvl1pPr>
            <a:lvl2pPr marL="685800" indent="-228600">
              <a:buFont typeface="Cambria" panose="02040503050406030204" pitchFamily="18" charset="0"/>
              <a:buChar char="-"/>
              <a:defRPr sz="2400">
                <a:latin typeface="Avenir Next" panose="020B0503020202020204" pitchFamily="34" charset="0"/>
                <a:cs typeface="Segoe UI" panose="020B0502040204020203" pitchFamily="34" charset="0"/>
              </a:defRPr>
            </a:lvl2pPr>
            <a:lvl3pPr>
              <a:defRPr sz="2000">
                <a:latin typeface="Avenir Next" panose="020B0503020202020204" pitchFamily="34" charset="0"/>
                <a:cs typeface="Segoe UI" panose="020B0502040204020203" pitchFamily="34" charset="0"/>
              </a:defRPr>
            </a:lvl3pPr>
            <a:lvl4pPr>
              <a:defRPr sz="2000">
                <a:latin typeface="Avenir Next" panose="020B0503020202020204" pitchFamily="34" charset="0"/>
                <a:cs typeface="Segoe UI" panose="020B0502040204020203" pitchFamily="34" charset="0"/>
              </a:defRPr>
            </a:lvl4pPr>
            <a:lvl5pPr>
              <a:defRPr sz="2000">
                <a:latin typeface="Avenir Next" panose="020B0503020202020204"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8716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b="0" smtClean="0">
                <a:latin typeface="Avenir Next" panose="020B0503020202020204" pitchFamily="34" charset="0"/>
                <a:cs typeface="Futura Medium" panose="020B0602020204020303" pitchFamily="34" charset="-79"/>
              </a:rPr>
              <a:pPr/>
              <a:t>‹#›</a:t>
            </a:fld>
            <a:endParaRPr lang="en-US" b="0" dirty="0">
              <a:latin typeface="Avenir Next" panose="020B0503020202020204" pitchFamily="34" charset="0"/>
              <a:cs typeface="Futura Medium" panose="020B0602020204020303" pitchFamily="34" charset="-79"/>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93154"/>
            <a:ext cx="1080120" cy="312522"/>
          </a:xfrm>
          <a:prstGeom prst="rect">
            <a:avLst/>
          </a:prstGeom>
        </p:spPr>
      </p:pic>
      <p:cxnSp>
        <p:nvCxnSpPr>
          <p:cNvPr id="2" name="Straight Connector 1">
            <a:extLst>
              <a:ext uri="{FF2B5EF4-FFF2-40B4-BE49-F238E27FC236}">
                <a16:creationId xmlns:a16="http://schemas.microsoft.com/office/drawing/2014/main" id="{403DC045-997A-35AB-E700-44B03E28D48E}"/>
              </a:ext>
            </a:extLst>
          </p:cNvPr>
          <p:cNvCxnSpPr>
            <a:cxnSpLocks/>
          </p:cNvCxnSpPr>
          <p:nvPr userDrawn="1"/>
        </p:nvCxnSpPr>
        <p:spPr>
          <a:xfrm>
            <a:off x="0" y="1068007"/>
            <a:ext cx="9144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700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0.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 Id="rId14" Type="http://schemas.openxmlformats.org/officeDocument/2006/relationships/image" Target="../media/image1.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image" Target="../media/image1.png"/><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theme" Target="../theme/theme4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slideLayout" Target="../slideLayouts/slideLayout467.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 Id="rId14" Type="http://schemas.openxmlformats.org/officeDocument/2006/relationships/image" Target="../media/image1.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image" Target="../media/image1.png"/><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image" Target="../media/image1.png"/><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image" Target="../media/image1.png"/><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theme" Target="../theme/theme47.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theme" Target="../theme/theme48.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slideLayout" Target="../slideLayouts/slideLayout524.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 Id="rId14" Type="http://schemas.openxmlformats.org/officeDocument/2006/relationships/image" Target="../media/image1.png"/></Relationships>
</file>

<file path=ppt/slideMasters/_rels/slideMaster49.xml.rels><?xml version="1.0" encoding="UTF-8" standalone="yes"?>
<Relationships xmlns="http://schemas.openxmlformats.org/package/2006/relationships"><Relationship Id="rId3" Type="http://schemas.openxmlformats.org/officeDocument/2006/relationships/slideLayout" Target="../slideLayouts/slideLayout527.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3" Type="http://schemas.openxmlformats.org/officeDocument/2006/relationships/slideLayout" Target="../slideLayouts/slideLayout530.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8.xml"/><Relationship Id="rId13" Type="http://schemas.openxmlformats.org/officeDocument/2006/relationships/image" Target="../media/image1.png"/><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theme" Target="../theme/theme51.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9.xml"/><Relationship Id="rId13" Type="http://schemas.openxmlformats.org/officeDocument/2006/relationships/theme" Target="../theme/theme52.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slideLayout" Target="../slideLayouts/slideLayout553.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 Id="rId14" Type="http://schemas.openxmlformats.org/officeDocument/2006/relationships/image" Target="../media/image1.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1.xml"/><Relationship Id="rId13" Type="http://schemas.openxmlformats.org/officeDocument/2006/relationships/image" Target="../media/image1.png"/><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53.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2.xml"/><Relationship Id="rId3" Type="http://schemas.openxmlformats.org/officeDocument/2006/relationships/slideLayout" Target="../slideLayouts/slideLayout567.xml"/><Relationship Id="rId7" Type="http://schemas.openxmlformats.org/officeDocument/2006/relationships/slideLayout" Target="../slideLayouts/slideLayout571.xml"/><Relationship Id="rId12" Type="http://schemas.openxmlformats.org/officeDocument/2006/relationships/theme" Target="../theme/theme54.xml"/><Relationship Id="rId2" Type="http://schemas.openxmlformats.org/officeDocument/2006/relationships/slideLayout" Target="../slideLayouts/slideLayout566.xml"/><Relationship Id="rId1" Type="http://schemas.openxmlformats.org/officeDocument/2006/relationships/slideLayout" Target="../slideLayouts/slideLayout565.xml"/><Relationship Id="rId6" Type="http://schemas.openxmlformats.org/officeDocument/2006/relationships/slideLayout" Target="../slideLayouts/slideLayout570.xml"/><Relationship Id="rId11" Type="http://schemas.openxmlformats.org/officeDocument/2006/relationships/slideLayout" Target="../slideLayouts/slideLayout575.xml"/><Relationship Id="rId5" Type="http://schemas.openxmlformats.org/officeDocument/2006/relationships/slideLayout" Target="../slideLayouts/slideLayout569.xml"/><Relationship Id="rId10" Type="http://schemas.openxmlformats.org/officeDocument/2006/relationships/slideLayout" Target="../slideLayouts/slideLayout574.xml"/><Relationship Id="rId4" Type="http://schemas.openxmlformats.org/officeDocument/2006/relationships/slideLayout" Target="../slideLayouts/slideLayout568.xml"/><Relationship Id="rId9" Type="http://schemas.openxmlformats.org/officeDocument/2006/relationships/slideLayout" Target="../slideLayouts/slideLayout573.xml"/></Relationships>
</file>

<file path=ppt/slideMasters/_rels/slideMaster55.xml.rels><?xml version="1.0" encoding="UTF-8" standalone="yes"?>
<Relationships xmlns="http://schemas.openxmlformats.org/package/2006/relationships"><Relationship Id="rId3" Type="http://schemas.openxmlformats.org/officeDocument/2006/relationships/slideLayout" Target="../slideLayouts/slideLayout578.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5" Type="http://schemas.openxmlformats.org/officeDocument/2006/relationships/theme" Target="../theme/theme55.xml"/><Relationship Id="rId4" Type="http://schemas.openxmlformats.org/officeDocument/2006/relationships/slideLayout" Target="../slideLayouts/slideLayout57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87.xml"/><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6.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7.xml.rels><?xml version="1.0" encoding="UTF-8" standalone="yes"?>
<Relationships xmlns="http://schemas.openxmlformats.org/package/2006/relationships"><Relationship Id="rId3" Type="http://schemas.openxmlformats.org/officeDocument/2006/relationships/slideLayout" Target="../slideLayouts/slideLayout593.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5" Type="http://schemas.openxmlformats.org/officeDocument/2006/relationships/theme" Target="../theme/theme57.xml"/><Relationship Id="rId4" Type="http://schemas.openxmlformats.org/officeDocument/2006/relationships/slideLayout" Target="../slideLayouts/slideLayout594.xml"/></Relationships>
</file>

<file path=ppt/slideMasters/_rels/slideMaster58.xml.rels><?xml version="1.0" encoding="UTF-8" standalone="yes"?>
<Relationships xmlns="http://schemas.openxmlformats.org/package/2006/relationships"><Relationship Id="rId3" Type="http://schemas.openxmlformats.org/officeDocument/2006/relationships/slideLayout" Target="../slideLayouts/slideLayout597.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5" Type="http://schemas.openxmlformats.org/officeDocument/2006/relationships/theme" Target="../theme/theme58.xml"/><Relationship Id="rId4" Type="http://schemas.openxmlformats.org/officeDocument/2006/relationships/slideLayout" Target="../slideLayouts/slideLayout598.xml"/></Relationships>
</file>

<file path=ppt/slideMasters/_rels/slideMaster59.xml.rels><?xml version="1.0" encoding="UTF-8" standalone="yes"?>
<Relationships xmlns="http://schemas.openxmlformats.org/package/2006/relationships"><Relationship Id="rId3" Type="http://schemas.openxmlformats.org/officeDocument/2006/relationships/theme" Target="../theme/theme59.xml"/><Relationship Id="rId2" Type="http://schemas.openxmlformats.org/officeDocument/2006/relationships/slideLayout" Target="../slideLayouts/slideLayout600.xml"/><Relationship Id="rId1" Type="http://schemas.openxmlformats.org/officeDocument/2006/relationships/slideLayout" Target="../slideLayouts/slideLayout5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08.xml"/><Relationship Id="rId13" Type="http://schemas.openxmlformats.org/officeDocument/2006/relationships/theme" Target="../theme/theme60.xml"/><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slideLayout" Target="../slideLayouts/slideLayout612.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20.xml"/><Relationship Id="rId13" Type="http://schemas.openxmlformats.org/officeDocument/2006/relationships/image" Target="../media/image1.png"/><Relationship Id="rId3" Type="http://schemas.openxmlformats.org/officeDocument/2006/relationships/slideLayout" Target="../slideLayouts/slideLayout615.xml"/><Relationship Id="rId7" Type="http://schemas.openxmlformats.org/officeDocument/2006/relationships/slideLayout" Target="../slideLayouts/slideLayout619.xml"/><Relationship Id="rId12" Type="http://schemas.openxmlformats.org/officeDocument/2006/relationships/theme" Target="../theme/theme61.xml"/><Relationship Id="rId2" Type="http://schemas.openxmlformats.org/officeDocument/2006/relationships/slideLayout" Target="../slideLayouts/slideLayout614.xml"/><Relationship Id="rId1" Type="http://schemas.openxmlformats.org/officeDocument/2006/relationships/slideLayout" Target="../slideLayouts/slideLayout613.xml"/><Relationship Id="rId6" Type="http://schemas.openxmlformats.org/officeDocument/2006/relationships/slideLayout" Target="../slideLayouts/slideLayout618.xml"/><Relationship Id="rId11" Type="http://schemas.openxmlformats.org/officeDocument/2006/relationships/slideLayout" Target="../slideLayouts/slideLayout623.xml"/><Relationship Id="rId5" Type="http://schemas.openxmlformats.org/officeDocument/2006/relationships/slideLayout" Target="../slideLayouts/slideLayout617.xml"/><Relationship Id="rId10" Type="http://schemas.openxmlformats.org/officeDocument/2006/relationships/slideLayout" Target="../slideLayouts/slideLayout622.xml"/><Relationship Id="rId4" Type="http://schemas.openxmlformats.org/officeDocument/2006/relationships/slideLayout" Target="../slideLayouts/slideLayout616.xml"/><Relationship Id="rId9" Type="http://schemas.openxmlformats.org/officeDocument/2006/relationships/slideLayout" Target="../slideLayouts/slideLayout62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31.xml"/><Relationship Id="rId13" Type="http://schemas.openxmlformats.org/officeDocument/2006/relationships/theme" Target="../theme/theme62.xml"/><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slideLayout" Target="../slideLayouts/slideLayout635.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 Id="rId14" Type="http://schemas.openxmlformats.org/officeDocument/2006/relationships/image" Target="../media/image1.png"/></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43.xml"/><Relationship Id="rId13" Type="http://schemas.openxmlformats.org/officeDocument/2006/relationships/image" Target="../media/image1.png"/><Relationship Id="rId3" Type="http://schemas.openxmlformats.org/officeDocument/2006/relationships/slideLayout" Target="../slideLayouts/slideLayout638.xml"/><Relationship Id="rId7" Type="http://schemas.openxmlformats.org/officeDocument/2006/relationships/slideLayout" Target="../slideLayouts/slideLayout642.xml"/><Relationship Id="rId12" Type="http://schemas.openxmlformats.org/officeDocument/2006/relationships/theme" Target="../theme/theme63.xml"/><Relationship Id="rId2" Type="http://schemas.openxmlformats.org/officeDocument/2006/relationships/slideLayout" Target="../slideLayouts/slideLayout637.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5" Type="http://schemas.openxmlformats.org/officeDocument/2006/relationships/slideLayout" Target="../slideLayouts/slideLayout640.xml"/><Relationship Id="rId10" Type="http://schemas.openxmlformats.org/officeDocument/2006/relationships/slideLayout" Target="../slideLayouts/slideLayout645.xml"/><Relationship Id="rId4" Type="http://schemas.openxmlformats.org/officeDocument/2006/relationships/slideLayout" Target="../slideLayouts/slideLayout639.xml"/><Relationship Id="rId9" Type="http://schemas.openxmlformats.org/officeDocument/2006/relationships/slideLayout" Target="../slideLayouts/slideLayout644.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54.xml"/><Relationship Id="rId13" Type="http://schemas.openxmlformats.org/officeDocument/2006/relationships/theme" Target="../theme/theme64.xml"/><Relationship Id="rId3" Type="http://schemas.openxmlformats.org/officeDocument/2006/relationships/slideLayout" Target="../slideLayouts/slideLayout649.xml"/><Relationship Id="rId7" Type="http://schemas.openxmlformats.org/officeDocument/2006/relationships/slideLayout" Target="../slideLayouts/slideLayout653.xml"/><Relationship Id="rId12" Type="http://schemas.openxmlformats.org/officeDocument/2006/relationships/slideLayout" Target="../slideLayouts/slideLayout658.xml"/><Relationship Id="rId2" Type="http://schemas.openxmlformats.org/officeDocument/2006/relationships/slideLayout" Target="../slideLayouts/slideLayout648.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11" Type="http://schemas.openxmlformats.org/officeDocument/2006/relationships/slideLayout" Target="../slideLayouts/slideLayout657.xml"/><Relationship Id="rId5" Type="http://schemas.openxmlformats.org/officeDocument/2006/relationships/slideLayout" Target="../slideLayouts/slideLayout651.xml"/><Relationship Id="rId10" Type="http://schemas.openxmlformats.org/officeDocument/2006/relationships/slideLayout" Target="../slideLayouts/slideLayout656.xml"/><Relationship Id="rId4" Type="http://schemas.openxmlformats.org/officeDocument/2006/relationships/slideLayout" Target="../slideLayouts/slideLayout650.xml"/><Relationship Id="rId9" Type="http://schemas.openxmlformats.org/officeDocument/2006/relationships/slideLayout" Target="../slideLayouts/slideLayout655.xml"/><Relationship Id="rId14" Type="http://schemas.openxmlformats.org/officeDocument/2006/relationships/image" Target="../media/image1.png"/></Relationships>
</file>

<file path=ppt/slideMasters/_rels/slideMaster65.xml.rels><?xml version="1.0" encoding="UTF-8" standalone="yes"?>
<Relationships xmlns="http://schemas.openxmlformats.org/package/2006/relationships"><Relationship Id="rId3" Type="http://schemas.openxmlformats.org/officeDocument/2006/relationships/theme" Target="../theme/theme65.xml"/><Relationship Id="rId2" Type="http://schemas.openxmlformats.org/officeDocument/2006/relationships/slideLayout" Target="../slideLayouts/slideLayout660.xml"/><Relationship Id="rId1" Type="http://schemas.openxmlformats.org/officeDocument/2006/relationships/slideLayout" Target="../slideLayouts/slideLayout659.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68.xml"/><Relationship Id="rId13" Type="http://schemas.openxmlformats.org/officeDocument/2006/relationships/theme" Target="../theme/theme66.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slideLayout" Target="../slideLayouts/slideLayout672.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 Id="rId14" Type="http://schemas.openxmlformats.org/officeDocument/2006/relationships/image" Target="../media/image1.png"/></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80.xml"/><Relationship Id="rId13" Type="http://schemas.openxmlformats.org/officeDocument/2006/relationships/image" Target="../media/image1.png"/><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7.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8.xml.rels><?xml version="1.0" encoding="UTF-8" standalone="yes"?>
<Relationships xmlns="http://schemas.openxmlformats.org/package/2006/relationships"><Relationship Id="rId3" Type="http://schemas.openxmlformats.org/officeDocument/2006/relationships/slideLayout" Target="../slideLayouts/slideLayout686.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4"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3" Type="http://schemas.openxmlformats.org/officeDocument/2006/relationships/theme" Target="../theme/theme69.xml"/><Relationship Id="rId2" Type="http://schemas.openxmlformats.org/officeDocument/2006/relationships/slideLayout" Target="../slideLayouts/slideLayout688.xml"/><Relationship Id="rId1" Type="http://schemas.openxmlformats.org/officeDocument/2006/relationships/slideLayout" Target="../slideLayouts/slideLayout6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3" Type="http://schemas.openxmlformats.org/officeDocument/2006/relationships/theme" Target="../theme/theme70.xml"/><Relationship Id="rId2" Type="http://schemas.openxmlformats.org/officeDocument/2006/relationships/slideLayout" Target="../slideLayouts/slideLayout690.xml"/><Relationship Id="rId1" Type="http://schemas.openxmlformats.org/officeDocument/2006/relationships/slideLayout" Target="../slideLayouts/slideLayout6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2025. 3. 1.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3/1/25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71615621"/>
      </p:ext>
    </p:extLst>
  </p:cSld>
  <p:clrMap bg1="lt1" tx1="dk1" bg2="lt2" tx2="dk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5492868"/>
      </p:ext>
    </p:extLst>
  </p:cSld>
  <p:clrMap bg1="lt1" tx1="dk1" bg2="lt2" tx2="dk2" accent1="accent1" accent2="accent2" accent3="accent3" accent4="accent4" accent5="accent5" accent6="accent6" hlink="hlink" folHlink="folHlink"/>
  <p:sldLayoutIdLst>
    <p:sldLayoutId id="2147488418" r:id="rId1"/>
    <p:sldLayoutId id="2147488419" r:id="rId2"/>
    <p:sldLayoutId id="2147488420" r:id="rId3"/>
    <p:sldLayoutId id="2147488421" r:id="rId4"/>
    <p:sldLayoutId id="2147488422" r:id="rId5"/>
    <p:sldLayoutId id="2147488423" r:id="rId6"/>
    <p:sldLayoutId id="2147488424" r:id="rId7"/>
    <p:sldLayoutId id="2147488425" r:id="rId8"/>
    <p:sldLayoutId id="2147488426" r:id="rId9"/>
    <p:sldLayoutId id="2147488427" r:id="rId10"/>
    <p:sldLayoutId id="2147488428" r:id="rId11"/>
    <p:sldLayoutId id="214748842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3079405"/>
      </p:ext>
    </p:extLst>
  </p:cSld>
  <p:clrMap bg1="lt1" tx1="dk1" bg2="lt2" tx2="dk2" accent1="accent1" accent2="accent2" accent3="accent3" accent4="accent4" accent5="accent5" accent6="accent6" hlink="hlink" folHlink="folHlink"/>
  <p:sldLayoutIdLst>
    <p:sldLayoutId id="2147488548" r:id="rId1"/>
    <p:sldLayoutId id="2147488549" r:id="rId2"/>
    <p:sldLayoutId id="2147488550" r:id="rId3"/>
    <p:sldLayoutId id="2147488551" r:id="rId4"/>
    <p:sldLayoutId id="2147488552" r:id="rId5"/>
    <p:sldLayoutId id="2147488553" r:id="rId6"/>
    <p:sldLayoutId id="2147488554" r:id="rId7"/>
    <p:sldLayoutId id="2147488555" r:id="rId8"/>
    <p:sldLayoutId id="2147488556" r:id="rId9"/>
    <p:sldLayoutId id="2147488557" r:id="rId10"/>
    <p:sldLayoutId id="2147488558" r:id="rId11"/>
    <p:sldLayoutId id="2147488559"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520895988"/>
      </p:ext>
    </p:extLst>
  </p:cSld>
  <p:clrMap bg1="lt1" tx1="dk1" bg2="lt2" tx2="dk2" accent1="accent1" accent2="accent2" accent3="accent3" accent4="accent4" accent5="accent5" accent6="accent6" hlink="hlink" folHlink="folHlink"/>
  <p:sldLayoutIdLst>
    <p:sldLayoutId id="2147488600" r:id="rId1"/>
    <p:sldLayoutId id="2147488601" r:id="rId2"/>
    <p:sldLayoutId id="2147488602" r:id="rId3"/>
    <p:sldLayoutId id="2147488603" r:id="rId4"/>
    <p:sldLayoutId id="2147488604" r:id="rId5"/>
    <p:sldLayoutId id="2147488605" r:id="rId6"/>
    <p:sldLayoutId id="2147488606" r:id="rId7"/>
    <p:sldLayoutId id="2147488607" r:id="rId8"/>
    <p:sldLayoutId id="2147488608" r:id="rId9"/>
    <p:sldLayoutId id="2147488609" r:id="rId10"/>
    <p:sldLayoutId id="214748861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400401"/>
      </p:ext>
    </p:extLst>
  </p:cSld>
  <p:clrMap bg1="lt1" tx1="dk1" bg2="lt2" tx2="dk2" accent1="accent1" accent2="accent2" accent3="accent3" accent4="accent4" accent5="accent5" accent6="accent6" hlink="hlink" folHlink="folHlink"/>
  <p:sldLayoutIdLst>
    <p:sldLayoutId id="2147488675" r:id="rId1"/>
    <p:sldLayoutId id="2147488676" r:id="rId2"/>
    <p:sldLayoutId id="2147488677" r:id="rId3"/>
    <p:sldLayoutId id="2147488678" r:id="rId4"/>
    <p:sldLayoutId id="2147488679" r:id="rId5"/>
    <p:sldLayoutId id="2147488680" r:id="rId6"/>
    <p:sldLayoutId id="2147488681" r:id="rId7"/>
    <p:sldLayoutId id="2147488682" r:id="rId8"/>
    <p:sldLayoutId id="2147488683" r:id="rId9"/>
    <p:sldLayoutId id="2147488684" r:id="rId10"/>
    <p:sldLayoutId id="2147488685" r:id="rId11"/>
    <p:sldLayoutId id="21474886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134293"/>
      </p:ext>
    </p:extLst>
  </p:cSld>
  <p:clrMap bg1="lt1" tx1="dk1" bg2="lt2" tx2="dk2" accent1="accent1" accent2="accent2" accent3="accent3" accent4="accent4" accent5="accent5" accent6="accent6" hlink="hlink" folHlink="folHlink"/>
  <p:sldLayoutIdLst>
    <p:sldLayoutId id="2147488714" r:id="rId1"/>
    <p:sldLayoutId id="2147488715" r:id="rId2"/>
    <p:sldLayoutId id="2147488716" r:id="rId3"/>
    <p:sldLayoutId id="2147488717" r:id="rId4"/>
    <p:sldLayoutId id="2147488718" r:id="rId5"/>
    <p:sldLayoutId id="2147488719" r:id="rId6"/>
    <p:sldLayoutId id="2147488720" r:id="rId7"/>
    <p:sldLayoutId id="2147488721" r:id="rId8"/>
    <p:sldLayoutId id="2147488722" r:id="rId9"/>
    <p:sldLayoutId id="2147488723" r:id="rId10"/>
    <p:sldLayoutId id="2147488724"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062983"/>
      </p:ext>
    </p:extLst>
  </p:cSld>
  <p:clrMap bg1="lt1" tx1="dk1" bg2="lt2" tx2="dk2" accent1="accent1" accent2="accent2" accent3="accent3" accent4="accent4" accent5="accent5" accent6="accent6" hlink="hlink" folHlink="folHlink"/>
  <p:sldLayoutIdLst>
    <p:sldLayoutId id="2147488739" r:id="rId1"/>
    <p:sldLayoutId id="2147488740" r:id="rId2"/>
    <p:sldLayoutId id="2147488741" r:id="rId3"/>
    <p:sldLayoutId id="2147488742" r:id="rId4"/>
    <p:sldLayoutId id="2147488743" r:id="rId5"/>
    <p:sldLayoutId id="2147488744" r:id="rId6"/>
    <p:sldLayoutId id="2147488745" r:id="rId7"/>
    <p:sldLayoutId id="2147488746" r:id="rId8"/>
    <p:sldLayoutId id="2147488747" r:id="rId9"/>
    <p:sldLayoutId id="2147488748" r:id="rId10"/>
    <p:sldLayoutId id="214748874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270044088"/>
      </p:ext>
    </p:extLst>
  </p:cSld>
  <p:clrMap bg1="lt1" tx1="dk1" bg2="lt2" tx2="dk2" accent1="accent1" accent2="accent2" accent3="accent3" accent4="accent4" accent5="accent5" accent6="accent6" hlink="hlink" folHlink="folHlink"/>
  <p:sldLayoutIdLst>
    <p:sldLayoutId id="2147488751" r:id="rId1"/>
    <p:sldLayoutId id="2147488752" r:id="rId2"/>
    <p:sldLayoutId id="2147488753" r:id="rId3"/>
    <p:sldLayoutId id="2147488754" r:id="rId4"/>
    <p:sldLayoutId id="2147488755" r:id="rId5"/>
    <p:sldLayoutId id="2147488756" r:id="rId6"/>
    <p:sldLayoutId id="2147488757" r:id="rId7"/>
    <p:sldLayoutId id="2147488758" r:id="rId8"/>
    <p:sldLayoutId id="2147488759" r:id="rId9"/>
    <p:sldLayoutId id="2147488760" r:id="rId10"/>
    <p:sldLayoutId id="21474887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23224045"/>
      </p:ext>
    </p:extLst>
  </p:cSld>
  <p:clrMap bg1="lt1" tx1="dk1" bg2="lt2" tx2="dk2" accent1="accent1" accent2="accent2" accent3="accent3" accent4="accent4" accent5="accent5" accent6="accent6" hlink="hlink" folHlink="folHlink"/>
  <p:sldLayoutIdLst>
    <p:sldLayoutId id="2147488809" r:id="rId1"/>
    <p:sldLayoutId id="2147488810" r:id="rId2"/>
    <p:sldLayoutId id="2147488811" r:id="rId3"/>
    <p:sldLayoutId id="2147488812" r:id="rId4"/>
    <p:sldLayoutId id="2147488813" r:id="rId5"/>
    <p:sldLayoutId id="2147488814" r:id="rId6"/>
    <p:sldLayoutId id="2147488815" r:id="rId7"/>
    <p:sldLayoutId id="2147488816" r:id="rId8"/>
    <p:sldLayoutId id="2147488817" r:id="rId9"/>
    <p:sldLayoutId id="2147488818" r:id="rId10"/>
    <p:sldLayoutId id="2147488819" r:id="rId11"/>
    <p:sldLayoutId id="21474888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55577471"/>
      </p:ext>
    </p:extLst>
  </p:cSld>
  <p:clrMap bg1="lt1" tx1="dk1" bg2="lt2" tx2="dk2" accent1="accent1" accent2="accent2" accent3="accent3" accent4="accent4" accent5="accent5" accent6="accent6" hlink="hlink" folHlink="folHlink"/>
  <p:sldLayoutIdLst>
    <p:sldLayoutId id="2147488850" r:id="rId1"/>
    <p:sldLayoutId id="2147488851" r:id="rId2"/>
    <p:sldLayoutId id="2147488852" r:id="rId3"/>
    <p:sldLayoutId id="2147488853" r:id="rId4"/>
    <p:sldLayoutId id="2147488854" r:id="rId5"/>
    <p:sldLayoutId id="2147488855" r:id="rId6"/>
    <p:sldLayoutId id="2147488856" r:id="rId7"/>
    <p:sldLayoutId id="2147488857" r:id="rId8"/>
    <p:sldLayoutId id="2147488858" r:id="rId9"/>
    <p:sldLayoutId id="2147488859" r:id="rId10"/>
    <p:sldLayoutId id="2147488860" r:id="rId11"/>
    <p:sldLayoutId id="21474888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593555"/>
      </p:ext>
    </p:extLst>
  </p:cSld>
  <p:clrMap bg1="lt1" tx1="dk1" bg2="lt2" tx2="dk2" accent1="accent1" accent2="accent2" accent3="accent3" accent4="accent4" accent5="accent5" accent6="accent6" hlink="hlink" folHlink="folHlink"/>
  <p:sldLayoutIdLst>
    <p:sldLayoutId id="2147488906" r:id="rId1"/>
    <p:sldLayoutId id="2147488907" r:id="rId2"/>
    <p:sldLayoutId id="2147488908"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260520"/>
      </p:ext>
    </p:extLst>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77031997"/>
      </p:ext>
    </p:extLst>
  </p:cSld>
  <p:clrMap bg1="lt1" tx1="dk1" bg2="lt2" tx2="dk2" accent1="accent1" accent2="accent2" accent3="accent3" accent4="accent4" accent5="accent5" accent6="accent6" hlink="hlink" folHlink="folHlink"/>
  <p:sldLayoutIdLst>
    <p:sldLayoutId id="2147488952" r:id="rId1"/>
    <p:sldLayoutId id="2147488953" r:id="rId2"/>
    <p:sldLayoutId id="2147488954" r:id="rId3"/>
    <p:sldLayoutId id="2147488955" r:id="rId4"/>
    <p:sldLayoutId id="2147488956" r:id="rId5"/>
    <p:sldLayoutId id="2147488957" r:id="rId6"/>
    <p:sldLayoutId id="2147488958" r:id="rId7"/>
    <p:sldLayoutId id="2147488959" r:id="rId8"/>
    <p:sldLayoutId id="2147488960" r:id="rId9"/>
    <p:sldLayoutId id="2147488961" r:id="rId10"/>
    <p:sldLayoutId id="214748896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422544"/>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87372137"/>
      </p:ext>
    </p:extLst>
  </p:cSld>
  <p:clrMap bg1="lt1" tx1="dk1" bg2="lt2" tx2="dk2" accent1="accent1" accent2="accent2" accent3="accent3" accent4="accent4" accent5="accent5" accent6="accent6" hlink="hlink" folHlink="folHlink"/>
  <p:sldLayoutIdLst>
    <p:sldLayoutId id="2147489008" r:id="rId1"/>
    <p:sldLayoutId id="2147489009" r:id="rId2"/>
    <p:sldLayoutId id="2147489010" r:id="rId3"/>
    <p:sldLayoutId id="2147489011" r:id="rId4"/>
    <p:sldLayoutId id="2147489012" r:id="rId5"/>
    <p:sldLayoutId id="2147489013" r:id="rId6"/>
    <p:sldLayoutId id="2147489014" r:id="rId7"/>
    <p:sldLayoutId id="2147489015" r:id="rId8"/>
    <p:sldLayoutId id="2147489016" r:id="rId9"/>
    <p:sldLayoutId id="2147489017" r:id="rId10"/>
    <p:sldLayoutId id="21474890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846426049"/>
      </p:ext>
    </p:extLst>
  </p:cSld>
  <p:clrMap bg1="lt1" tx1="dk1" bg2="lt2" tx2="dk2" accent1="accent1" accent2="accent2" accent3="accent3" accent4="accent4" accent5="accent5" accent6="accent6" hlink="hlink" folHlink="folHlink"/>
  <p:sldLayoutIdLst>
    <p:sldLayoutId id="2147489059" r:id="rId1"/>
    <p:sldLayoutId id="2147489060" r:id="rId2"/>
    <p:sldLayoutId id="2147489061" r:id="rId3"/>
    <p:sldLayoutId id="2147489062" r:id="rId4"/>
    <p:sldLayoutId id="2147489063" r:id="rId5"/>
    <p:sldLayoutId id="2147489064" r:id="rId6"/>
    <p:sldLayoutId id="2147489065" r:id="rId7"/>
    <p:sldLayoutId id="2147489066" r:id="rId8"/>
    <p:sldLayoutId id="2147489067" r:id="rId9"/>
    <p:sldLayoutId id="2147489068" r:id="rId10"/>
    <p:sldLayoutId id="2147489069"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72609"/>
      </p:ext>
    </p:extLst>
  </p:cSld>
  <p:clrMap bg1="lt1" tx1="dk1" bg2="lt2" tx2="dk2" accent1="accent1" accent2="accent2" accent3="accent3" accent4="accent4" accent5="accent5" accent6="accent6" hlink="hlink" folHlink="folHlink"/>
  <p:sldLayoutIdLst>
    <p:sldLayoutId id="2147489077" r:id="rId1"/>
    <p:sldLayoutId id="2147489078" r:id="rId2"/>
    <p:sldLayoutId id="2147489079" r:id="rId3"/>
    <p:sldLayoutId id="2147489080"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3/1/25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698722"/>
      </p:ext>
    </p:extLst>
  </p:cSld>
  <p:clrMap bg1="lt1" tx1="dk1" bg2="lt2" tx2="dk2" accent1="accent1" accent2="accent2" accent3="accent3" accent4="accent4" accent5="accent5" accent6="accent6" hlink="hlink" folHlink="folHlink"/>
  <p:sldLayoutIdLst>
    <p:sldLayoutId id="2147489082" r:id="rId1"/>
    <p:sldLayoutId id="2147489083" r:id="rId2"/>
    <p:sldLayoutId id="2147489084" r:id="rId3"/>
    <p:sldLayoutId id="2147489085" r:id="rId4"/>
    <p:sldLayoutId id="2147489086" r:id="rId5"/>
    <p:sldLayoutId id="2147489087" r:id="rId6"/>
    <p:sldLayoutId id="2147489088" r:id="rId7"/>
    <p:sldLayoutId id="2147489089" r:id="rId8"/>
    <p:sldLayoutId id="2147489090" r:id="rId9"/>
    <p:sldLayoutId id="2147489091" r:id="rId10"/>
    <p:sldLayoutId id="214748909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22543"/>
      </p:ext>
    </p:extLst>
  </p:cSld>
  <p:clrMap bg1="lt1" tx1="dk1" bg2="lt2" tx2="dk2" accent1="accent1" accent2="accent2" accent3="accent3" accent4="accent4" accent5="accent5" accent6="accent6" hlink="hlink" folHlink="folHlink"/>
  <p:sldLayoutIdLst>
    <p:sldLayoutId id="2147489094" r:id="rId1"/>
    <p:sldLayoutId id="2147489095" r:id="rId2"/>
    <p:sldLayoutId id="2147489096" r:id="rId3"/>
    <p:sldLayoutId id="2147489097"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950066"/>
      </p:ext>
    </p:extLst>
  </p:cSld>
  <p:clrMap bg1="lt1" tx1="dk1" bg2="lt2" tx2="dk2" accent1="accent1" accent2="accent2" accent3="accent3" accent4="accent4" accent5="accent5" accent6="accent6" hlink="hlink" folHlink="folHlink"/>
  <p:sldLayoutIdLst>
    <p:sldLayoutId id="2147489099" r:id="rId1"/>
    <p:sldLayoutId id="2147489100" r:id="rId2"/>
    <p:sldLayoutId id="2147489101" r:id="rId3"/>
    <p:sldLayoutId id="2147489102"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706773"/>
      </p:ext>
    </p:extLst>
  </p:cSld>
  <p:clrMap bg1="lt1" tx1="dk1" bg2="lt2" tx2="dk2" accent1="accent1" accent2="accent2" accent3="accent3" accent4="accent4" accent5="accent5" accent6="accent6" hlink="hlink" folHlink="folHlink"/>
  <p:sldLayoutIdLst>
    <p:sldLayoutId id="2147489128" r:id="rId1"/>
    <p:sldLayoutId id="214748912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933542930"/>
      </p:ext>
    </p:extLst>
  </p:cSld>
  <p:clrMap bg1="lt1" tx1="dk1" bg2="lt2" tx2="dk2" accent1="accent1" accent2="accent2" accent3="accent3" accent4="accent4" accent5="accent5" accent6="accent6" hlink="hlink" folHlink="folHlink"/>
  <p:sldLayoutIdLst>
    <p:sldLayoutId id="2147489144" r:id="rId1"/>
    <p:sldLayoutId id="2147489145" r:id="rId2"/>
    <p:sldLayoutId id="2147489146" r:id="rId3"/>
    <p:sldLayoutId id="2147489147" r:id="rId4"/>
    <p:sldLayoutId id="2147489148" r:id="rId5"/>
    <p:sldLayoutId id="2147489149" r:id="rId6"/>
    <p:sldLayoutId id="2147489150" r:id="rId7"/>
    <p:sldLayoutId id="2147489151" r:id="rId8"/>
    <p:sldLayoutId id="2147489152" r:id="rId9"/>
    <p:sldLayoutId id="2147489153" r:id="rId10"/>
    <p:sldLayoutId id="2147489154" r:id="rId11"/>
    <p:sldLayoutId id="21474891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8291173"/>
      </p:ext>
    </p:extLst>
  </p:cSld>
  <p:clrMap bg1="lt1" tx1="dk1" bg2="lt2" tx2="dk2" accent1="accent1" accent2="accent2" accent3="accent3" accent4="accent4" accent5="accent5" accent6="accent6" hlink="hlink" folHlink="folHlink"/>
  <p:sldLayoutIdLst>
    <p:sldLayoutId id="2147489157" r:id="rId1"/>
    <p:sldLayoutId id="2147489158" r:id="rId2"/>
    <p:sldLayoutId id="2147489159" r:id="rId3"/>
    <p:sldLayoutId id="2147489160" r:id="rId4"/>
    <p:sldLayoutId id="2147489161" r:id="rId5"/>
    <p:sldLayoutId id="2147489162" r:id="rId6"/>
    <p:sldLayoutId id="2147489163" r:id="rId7"/>
    <p:sldLayoutId id="2147489164" r:id="rId8"/>
    <p:sldLayoutId id="2147489165" r:id="rId9"/>
    <p:sldLayoutId id="2147489166" r:id="rId10"/>
    <p:sldLayoutId id="214748916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424694905"/>
      </p:ext>
    </p:extLst>
  </p:cSld>
  <p:clrMap bg1="lt1" tx1="dk1" bg2="lt2" tx2="dk2" accent1="accent1" accent2="accent2" accent3="accent3" accent4="accent4" accent5="accent5" accent6="accent6" hlink="hlink" folHlink="folHlink"/>
  <p:sldLayoutIdLst>
    <p:sldLayoutId id="2147489169" r:id="rId1"/>
    <p:sldLayoutId id="2147489170" r:id="rId2"/>
    <p:sldLayoutId id="2147489171" r:id="rId3"/>
    <p:sldLayoutId id="2147489172" r:id="rId4"/>
    <p:sldLayoutId id="2147489173" r:id="rId5"/>
    <p:sldLayoutId id="2147489174" r:id="rId6"/>
    <p:sldLayoutId id="2147489175" r:id="rId7"/>
    <p:sldLayoutId id="2147489176" r:id="rId8"/>
    <p:sldLayoutId id="2147489177" r:id="rId9"/>
    <p:sldLayoutId id="2147489178" r:id="rId10"/>
    <p:sldLayoutId id="2147489179" r:id="rId11"/>
    <p:sldLayoutId id="214748918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72122641"/>
      </p:ext>
    </p:extLst>
  </p:cSld>
  <p:clrMap bg1="lt1" tx1="dk1" bg2="lt2" tx2="dk2" accent1="accent1" accent2="accent2" accent3="accent3" accent4="accent4" accent5="accent5" accent6="accent6" hlink="hlink" folHlink="folHlink"/>
  <p:sldLayoutIdLst>
    <p:sldLayoutId id="2147489182" r:id="rId1"/>
    <p:sldLayoutId id="2147489183" r:id="rId2"/>
    <p:sldLayoutId id="2147489184" r:id="rId3"/>
    <p:sldLayoutId id="2147489185" r:id="rId4"/>
    <p:sldLayoutId id="2147489186" r:id="rId5"/>
    <p:sldLayoutId id="2147489187" r:id="rId6"/>
    <p:sldLayoutId id="2147489188" r:id="rId7"/>
    <p:sldLayoutId id="2147489189" r:id="rId8"/>
    <p:sldLayoutId id="2147489190" r:id="rId9"/>
    <p:sldLayoutId id="2147489191" r:id="rId10"/>
    <p:sldLayoutId id="21474891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5C1105-7C02-0A4A-BBB4-558A73CD3AC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6940877"/>
      </p:ext>
    </p:extLst>
  </p:cSld>
  <p:clrMap bg1="lt1" tx1="dk1" bg2="lt2" tx2="dk2" accent1="accent1" accent2="accent2" accent3="accent3" accent4="accent4" accent5="accent5" accent6="accent6" hlink="hlink" folHlink="folHlink"/>
  <p:sldLayoutIdLst>
    <p:sldLayoutId id="2147489194" r:id="rId1"/>
    <p:sldLayoutId id="2147489195" r:id="rId2"/>
    <p:sldLayoutId id="2147489196" r:id="rId3"/>
    <p:sldLayoutId id="2147489197" r:id="rId4"/>
    <p:sldLayoutId id="2147489198" r:id="rId5"/>
    <p:sldLayoutId id="2147489199" r:id="rId6"/>
    <p:sldLayoutId id="2147489200" r:id="rId7"/>
    <p:sldLayoutId id="2147489201" r:id="rId8"/>
    <p:sldLayoutId id="2147489202" r:id="rId9"/>
    <p:sldLayoutId id="2147489203" r:id="rId10"/>
    <p:sldLayoutId id="2147489204" r:id="rId11"/>
    <p:sldLayoutId id="214748920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06765"/>
      </p:ext>
    </p:extLst>
  </p:cSld>
  <p:clrMap bg1="lt1" tx1="dk1" bg2="lt2" tx2="dk2" accent1="accent1" accent2="accent2" accent3="accent3" accent4="accent4" accent5="accent5" accent6="accent6" hlink="hlink" folHlink="folHlink"/>
  <p:sldLayoutIdLst>
    <p:sldLayoutId id="2147489258" r:id="rId1"/>
    <p:sldLayoutId id="214748925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5C1105-7C02-0A4A-BBB4-558A73CD3AC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468584"/>
      </p:ext>
    </p:extLst>
  </p:cSld>
  <p:clrMap bg1="lt1" tx1="dk1" bg2="lt2" tx2="dk2" accent1="accent1" accent2="accent2" accent3="accent3" accent4="accent4" accent5="accent5" accent6="accent6" hlink="hlink" folHlink="folHlink"/>
  <p:sldLayoutIdLst>
    <p:sldLayoutId id="2147489261" r:id="rId1"/>
    <p:sldLayoutId id="2147489262" r:id="rId2"/>
    <p:sldLayoutId id="2147489263" r:id="rId3"/>
    <p:sldLayoutId id="2147489264" r:id="rId4"/>
    <p:sldLayoutId id="2147489265" r:id="rId5"/>
    <p:sldLayoutId id="2147489266" r:id="rId6"/>
    <p:sldLayoutId id="2147489267" r:id="rId7"/>
    <p:sldLayoutId id="2147489268" r:id="rId8"/>
    <p:sldLayoutId id="2147489269" r:id="rId9"/>
    <p:sldLayoutId id="2147489270" r:id="rId10"/>
    <p:sldLayoutId id="2147489271" r:id="rId11"/>
    <p:sldLayoutId id="214748927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Garamond" pitchFamily="18" charset="0"/>
              <a:ea typeface=""/>
              <a:cs typeface="+mn-cs"/>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400BD0-49BF-48FC-8114-37C1D4F5AB3D}" type="slidenum">
              <a:rPr kumimoji="0" lang="en-US" altLang="en-US" sz="1600" b="0" i="0" u="none" strike="noStrike" kern="1200" cap="none" spc="0" normalizeH="0" baseline="0" noProof="0">
                <a:ln>
                  <a:noFill/>
                </a:ln>
                <a:solidFill>
                  <a:srgbClr val="000000"/>
                </a:solidFill>
                <a:effectLst/>
                <a:uLnTx/>
                <a:uFillTx/>
                <a:latin typeface="Garamond" pitchFamily="18" charset="0"/>
                <a:ea typeface=""/>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
              <a:cs typeface="+mn-cs"/>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
              <a:cs typeface="+mn-cs"/>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
              <a:cs typeface="+mn-cs"/>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03264801"/>
      </p:ext>
    </p:extLst>
  </p:cSld>
  <p:clrMap bg1="lt1" tx1="dk1" bg2="lt2" tx2="dk2" accent1="accent1" accent2="accent2" accent3="accent3" accent4="accent4" accent5="accent5" accent6="accent6" hlink="hlink" folHlink="folHlink"/>
  <p:sldLayoutIdLst>
    <p:sldLayoutId id="2147489274" r:id="rId1"/>
    <p:sldLayoutId id="2147489275" r:id="rId2"/>
    <p:sldLayoutId id="2147489276" r:id="rId3"/>
    <p:sldLayoutId id="2147489277" r:id="rId4"/>
    <p:sldLayoutId id="2147489278" r:id="rId5"/>
    <p:sldLayoutId id="2147489279" r:id="rId6"/>
    <p:sldLayoutId id="2147489280" r:id="rId7"/>
    <p:sldLayoutId id="2147489281" r:id="rId8"/>
    <p:sldLayoutId id="2147489282" r:id="rId9"/>
    <p:sldLayoutId id="2147489283" r:id="rId10"/>
    <p:sldLayoutId id="21474892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407965"/>
      </p:ext>
    </p:extLst>
  </p:cSld>
  <p:clrMap bg1="lt1" tx1="dk1" bg2="lt2" tx2="dk2" accent1="accent1" accent2="accent2" accent3="accent3" accent4="accent4" accent5="accent5" accent6="accent6" hlink="hlink" folHlink="folHlink"/>
  <p:sldLayoutIdLst>
    <p:sldLayoutId id="2147489286" r:id="rId1"/>
    <p:sldLayoutId id="2147489287" r:id="rId2"/>
    <p:sldLayoutId id="214748928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2C175A-001B-F122-EAEC-701B23593B9D}"/>
              </a:ext>
            </a:extLst>
          </p:cNvPr>
          <p:cNvSpPr>
            <a:spLocks noGrp="1"/>
          </p:cNvSpPr>
          <p:nvPr>
            <p:ph type="title"/>
          </p:nvPr>
        </p:nvSpPr>
        <p:spPr>
          <a:xfrm>
            <a:off x="0" y="1"/>
            <a:ext cx="9144000" cy="914400"/>
          </a:xfrm>
          <a:prstGeom prst="rect">
            <a:avLst/>
          </a:prstGeom>
          <a:noFill/>
        </p:spPr>
        <p:txBody>
          <a:bodyPr vert="horz" lIns="180000" tIns="45720" rIns="91440" bIns="45720" rtlCol="0" anchor="ctr">
            <a:normAutofit/>
          </a:bodyPr>
          <a:lstStyle/>
          <a:p>
            <a:r>
              <a:rPr lang="en-GB"/>
              <a:t>Click to edit Master title style</a:t>
            </a:r>
            <a:endParaRPr lang="en-CH" dirty="0"/>
          </a:p>
        </p:txBody>
      </p:sp>
      <p:sp>
        <p:nvSpPr>
          <p:cNvPr id="3" name="Text Placeholder 2">
            <a:extLst>
              <a:ext uri="{FF2B5EF4-FFF2-40B4-BE49-F238E27FC236}">
                <a16:creationId xmlns:a16="http://schemas.microsoft.com/office/drawing/2014/main" id="{288C6696-E964-955E-282B-B11220F407EB}"/>
              </a:ext>
            </a:extLst>
          </p:cNvPr>
          <p:cNvSpPr>
            <a:spLocks noGrp="1"/>
          </p:cNvSpPr>
          <p:nvPr>
            <p:ph type="body" idx="1"/>
          </p:nvPr>
        </p:nvSpPr>
        <p:spPr>
          <a:xfrm>
            <a:off x="119270" y="999986"/>
            <a:ext cx="8905461" cy="547501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dirty="0"/>
          </a:p>
        </p:txBody>
      </p:sp>
      <p:sp>
        <p:nvSpPr>
          <p:cNvPr id="4" name="Date Placeholder 3">
            <a:extLst>
              <a:ext uri="{FF2B5EF4-FFF2-40B4-BE49-F238E27FC236}">
                <a16:creationId xmlns:a16="http://schemas.microsoft.com/office/drawing/2014/main" id="{6A0367FD-E7D1-AA1A-9CFD-E52520E4924D}"/>
              </a:ext>
            </a:extLst>
          </p:cNvPr>
          <p:cNvSpPr>
            <a:spLocks noGrp="1"/>
          </p:cNvSpPr>
          <p:nvPr>
            <p:ph type="dt" sz="half" idx="2"/>
          </p:nvPr>
        </p:nvSpPr>
        <p:spPr>
          <a:xfrm>
            <a:off x="628650" y="6560583"/>
            <a:ext cx="2057400" cy="365125"/>
          </a:xfrm>
          <a:prstGeom prst="rect">
            <a:avLst/>
          </a:prstGeom>
        </p:spPr>
        <p:txBody>
          <a:bodyPr vert="horz" lIns="91440" tIns="45720" rIns="91440" bIns="45720" rtlCol="0" anchor="ctr"/>
          <a:lstStyle>
            <a:lvl1pPr algn="l">
              <a:defRPr sz="900" b="0" i="0">
                <a:solidFill>
                  <a:schemeClr val="tx1">
                    <a:tint val="75000"/>
                  </a:schemeClr>
                </a:solidFill>
                <a:latin typeface="Avenir Next Medium" panose="020B0503020202020204" pitchFamily="34" charset="0"/>
              </a:defRPr>
            </a:lvl1pPr>
          </a:lstStyle>
          <a:p>
            <a:endParaRPr lang="en-CH"/>
          </a:p>
        </p:txBody>
      </p:sp>
      <p:sp>
        <p:nvSpPr>
          <p:cNvPr id="5" name="Footer Placeholder 4">
            <a:extLst>
              <a:ext uri="{FF2B5EF4-FFF2-40B4-BE49-F238E27FC236}">
                <a16:creationId xmlns:a16="http://schemas.microsoft.com/office/drawing/2014/main" id="{B7CCA823-584F-54AF-7E5C-3B25CBCD23D6}"/>
              </a:ext>
            </a:extLst>
          </p:cNvPr>
          <p:cNvSpPr>
            <a:spLocks noGrp="1"/>
          </p:cNvSpPr>
          <p:nvPr>
            <p:ph type="ftr" sz="quarter" idx="3"/>
          </p:nvPr>
        </p:nvSpPr>
        <p:spPr>
          <a:xfrm>
            <a:off x="3028950" y="6560583"/>
            <a:ext cx="3086100" cy="365125"/>
          </a:xfrm>
          <a:prstGeom prst="rect">
            <a:avLst/>
          </a:prstGeom>
        </p:spPr>
        <p:txBody>
          <a:bodyPr vert="horz" lIns="91440" tIns="45720" rIns="91440" bIns="45720" rtlCol="0" anchor="ctr"/>
          <a:lstStyle>
            <a:lvl1pPr algn="ctr">
              <a:defRPr sz="900" b="0" i="0">
                <a:solidFill>
                  <a:schemeClr val="tx1">
                    <a:tint val="75000"/>
                  </a:schemeClr>
                </a:solidFill>
                <a:latin typeface="Avenir Next Medium" panose="020B0503020202020204" pitchFamily="34" charset="0"/>
              </a:defRPr>
            </a:lvl1pPr>
          </a:lstStyle>
          <a:p>
            <a:r>
              <a:rPr lang="en-GB"/>
              <a:t>Flash-Cosmos: In-Flash Bulk Bitwise Operations Using Inherent Computation Capbility of NAND Flash Memory</a:t>
            </a:r>
            <a:endParaRPr lang="en-CH" dirty="0"/>
          </a:p>
        </p:txBody>
      </p:sp>
      <p:sp>
        <p:nvSpPr>
          <p:cNvPr id="6" name="Slide Number Placeholder 5">
            <a:extLst>
              <a:ext uri="{FF2B5EF4-FFF2-40B4-BE49-F238E27FC236}">
                <a16:creationId xmlns:a16="http://schemas.microsoft.com/office/drawing/2014/main" id="{9912CAAC-4D46-D667-4BCE-1658B9342CD9}"/>
              </a:ext>
            </a:extLst>
          </p:cNvPr>
          <p:cNvSpPr>
            <a:spLocks noGrp="1"/>
          </p:cNvSpPr>
          <p:nvPr>
            <p:ph type="sldNum" sz="quarter" idx="4"/>
          </p:nvPr>
        </p:nvSpPr>
        <p:spPr>
          <a:xfrm>
            <a:off x="6457950" y="6560583"/>
            <a:ext cx="2057400" cy="365125"/>
          </a:xfrm>
          <a:prstGeom prst="rect">
            <a:avLst/>
          </a:prstGeom>
        </p:spPr>
        <p:txBody>
          <a:bodyPr vert="horz" lIns="91440" tIns="45720" rIns="91440" bIns="45720" rtlCol="0" anchor="ctr"/>
          <a:lstStyle>
            <a:lvl1pPr algn="r">
              <a:defRPr sz="900" b="0" i="0">
                <a:solidFill>
                  <a:schemeClr val="tx1">
                    <a:tint val="75000"/>
                  </a:schemeClr>
                </a:solidFill>
                <a:latin typeface="Avenir Next Medium" panose="020B0503020202020204" pitchFamily="34" charset="0"/>
              </a:defRPr>
            </a:lvl1pPr>
          </a:lstStyle>
          <a:p>
            <a:fld id="{CC579B59-77B5-774A-97C3-0D6C62254113}" type="slidenum">
              <a:rPr lang="en-CH" smtClean="0"/>
              <a:pPr/>
              <a:t>‹#›</a:t>
            </a:fld>
            <a:endParaRPr lang="en-CH"/>
          </a:p>
        </p:txBody>
      </p:sp>
    </p:spTree>
    <p:extLst>
      <p:ext uri="{BB962C8B-B14F-4D97-AF65-F5344CB8AC3E}">
        <p14:creationId xmlns:p14="http://schemas.microsoft.com/office/powerpoint/2010/main" val="3926717269"/>
      </p:ext>
    </p:extLst>
  </p:cSld>
  <p:clrMap bg1="lt1" tx1="dk1" bg2="lt2" tx2="dk2" accent1="accent1" accent2="accent2" accent3="accent3" accent4="accent4" accent5="accent5" accent6="accent6" hlink="hlink" folHlink="folHlink"/>
  <p:sldLayoutIdLst>
    <p:sldLayoutId id="2147489290" r:id="rId1"/>
    <p:sldLayoutId id="2147489291" r:id="rId2"/>
  </p:sldLayoutIdLst>
  <p:hf hdr="0" ftr="0" dt="0"/>
  <p:txStyles>
    <p:titleStyle>
      <a:lvl1pPr algn="l" defTabSz="685800" rtl="0" eaLnBrk="1" latinLnBrk="0" hangingPunct="1">
        <a:lnSpc>
          <a:spcPct val="90000"/>
        </a:lnSpc>
        <a:spcBef>
          <a:spcPct val="0"/>
        </a:spcBef>
        <a:buNone/>
        <a:defRPr sz="3000" b="0" i="0" kern="1200">
          <a:solidFill>
            <a:schemeClr val="tx1"/>
          </a:solidFill>
          <a:latin typeface="Avenir Next Medium" panose="020B0503020202020204" pitchFamily="34" charset="0"/>
          <a:ea typeface="+mj-ea"/>
          <a:cs typeface="+mj-cs"/>
        </a:defRPr>
      </a:lvl1pPr>
    </p:titleStyle>
    <p:bodyStyle>
      <a:lvl1pPr marL="171450" indent="-171450" algn="l" defTabSz="685800" rtl="0" eaLnBrk="1" latinLnBrk="0" hangingPunct="1">
        <a:lnSpc>
          <a:spcPct val="90000"/>
        </a:lnSpc>
        <a:spcBef>
          <a:spcPts val="750"/>
        </a:spcBef>
        <a:buClr>
          <a:srgbClr val="C80060"/>
        </a:buClr>
        <a:buFont typeface="Wingdings" pitchFamily="2" charset="2"/>
        <a:buChar char="§"/>
        <a:defRPr sz="2100" b="0" i="0" kern="1200">
          <a:solidFill>
            <a:schemeClr val="tx1"/>
          </a:solidFill>
          <a:latin typeface="Avenir Next" panose="020B0503020202020204" pitchFamily="34" charset="0"/>
          <a:ea typeface="+mn-ea"/>
          <a:cs typeface="+mn-cs"/>
        </a:defRPr>
      </a:lvl1pPr>
      <a:lvl2pPr marL="514350" indent="-171450" algn="l" defTabSz="685800" rtl="0" eaLnBrk="1" latinLnBrk="0" hangingPunct="1">
        <a:lnSpc>
          <a:spcPct val="90000"/>
        </a:lnSpc>
        <a:spcBef>
          <a:spcPts val="375"/>
        </a:spcBef>
        <a:buClr>
          <a:schemeClr val="tx1"/>
        </a:buClr>
        <a:buFont typeface="Arial" panose="020B0604020202020204" pitchFamily="34" charset="0"/>
        <a:buChar char="•"/>
        <a:defRPr sz="1950" b="0" i="0" kern="1200">
          <a:solidFill>
            <a:schemeClr val="tx1"/>
          </a:solidFill>
          <a:latin typeface="Avenir Next" panose="020B0503020202020204" pitchFamily="34" charset="0"/>
          <a:ea typeface="+mn-ea"/>
          <a:cs typeface="+mn-cs"/>
        </a:defRPr>
      </a:lvl2pPr>
      <a:lvl3pPr marL="857250" indent="-171450" algn="l" defTabSz="685800" rtl="0" eaLnBrk="1" latinLnBrk="0" hangingPunct="1">
        <a:lnSpc>
          <a:spcPct val="90000"/>
        </a:lnSpc>
        <a:spcBef>
          <a:spcPts val="375"/>
        </a:spcBef>
        <a:buClr>
          <a:schemeClr val="tx1"/>
        </a:buClr>
        <a:buSzPct val="70000"/>
        <a:buFont typeface="Courier New" panose="02070309020205020404" pitchFamily="49" charset="0"/>
        <a:buChar char="o"/>
        <a:defRPr sz="1800" b="0" i="0" kern="1200">
          <a:solidFill>
            <a:schemeClr val="tx1"/>
          </a:solidFill>
          <a:latin typeface="Avenir Next" panose="020B0503020202020204" pitchFamily="34" charset="0"/>
          <a:ea typeface="+mn-ea"/>
          <a:cs typeface="+mn-cs"/>
        </a:defRPr>
      </a:lvl3pPr>
      <a:lvl4pPr marL="1200150" indent="-171450" algn="l" defTabSz="685800" rtl="0" eaLnBrk="1" latinLnBrk="0" hangingPunct="1">
        <a:lnSpc>
          <a:spcPct val="90000"/>
        </a:lnSpc>
        <a:spcBef>
          <a:spcPts val="375"/>
        </a:spcBef>
        <a:buFont typeface="Apple Symbols" panose="02000000000000000000" pitchFamily="2" charset="-79"/>
        <a:buChar char="⎻"/>
        <a:defRPr sz="1650" b="0" i="0" kern="1200">
          <a:solidFill>
            <a:schemeClr val="tx1"/>
          </a:solidFill>
          <a:latin typeface="Avenir Next" panose="020B0503020202020204" pitchFamily="34" charset="0"/>
          <a:ea typeface="+mn-ea"/>
          <a:cs typeface="+mn-cs"/>
        </a:defRPr>
      </a:lvl4pPr>
      <a:lvl5pPr marL="1543050" indent="-171450" algn="l" defTabSz="685800" rtl="0" eaLnBrk="1" latinLnBrk="0" hangingPunct="1">
        <a:lnSpc>
          <a:spcPct val="90000"/>
        </a:lnSpc>
        <a:spcBef>
          <a:spcPts val="375"/>
        </a:spcBef>
        <a:buFont typeface="Wingdings" pitchFamily="2" charset="2"/>
        <a:buChar char="§"/>
        <a:defRPr sz="1650" b="0" i="0" kern="1200">
          <a:solidFill>
            <a:schemeClr val="tx1"/>
          </a:solidFill>
          <a:latin typeface="Avenir Next" panose="020B0503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3/1/25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806225641"/>
      </p:ext>
    </p:extLst>
  </p:cSld>
  <p:clrMap bg1="lt1" tx1="dk1" bg2="lt2" tx2="dk2" accent1="accent1" accent2="accent2" accent3="accent3" accent4="accent4" accent5="accent5" accent6="accent6" hlink="hlink" folHlink="folHlink"/>
  <p:sldLayoutIdLst>
    <p:sldLayoutId id="2147489293" r:id="rId1"/>
    <p:sldLayoutId id="214748929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1.xml"/><Relationship Id="rId1" Type="http://schemas.openxmlformats.org/officeDocument/2006/relationships/slideLayout" Target="../slideLayouts/slideLayout554.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55.xml"/></Relationships>
</file>

<file path=ppt/slides/_rels/slide100.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extended.pdf" TargetMode="External"/><Relationship Id="rId1" Type="http://schemas.openxmlformats.org/officeDocument/2006/relationships/slideLayout" Target="../slideLayouts/slideLayout532.xml"/><Relationship Id="rId5" Type="http://schemas.openxmlformats.org/officeDocument/2006/relationships/image" Target="../media/image89.png"/><Relationship Id="rId4" Type="http://schemas.openxmlformats.org/officeDocument/2006/relationships/hyperlink" Target="https://arxiv.org/pdf/2012.03112.pdf"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3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3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2.xml"/></Relationships>
</file>

<file path=ppt/slides/_rels/slide109.xml.rels><?xml version="1.0" encoding="UTF-8" standalone="yes"?>
<Relationships xmlns="http://schemas.openxmlformats.org/package/2006/relationships"><Relationship Id="rId3" Type="http://schemas.openxmlformats.org/officeDocument/2006/relationships/hyperlink" Target="https://www.youtube.com/watch?v=KV2MXvcBgb0" TargetMode="External"/><Relationship Id="rId2" Type="http://schemas.openxmlformats.org/officeDocument/2006/relationships/hyperlink" Target="https://events.safari.ethz.ch/micro24-memorycentric-tutorial/" TargetMode="External"/><Relationship Id="rId1" Type="http://schemas.openxmlformats.org/officeDocument/2006/relationships/slideLayout" Target="../slideLayouts/slideLayout422.xml"/><Relationship Id="rId4" Type="http://schemas.openxmlformats.org/officeDocument/2006/relationships/image" Target="../media/image90.jpe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55.xml"/></Relationships>
</file>

<file path=ppt/slides/_rels/slide1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events.safari.ethz.ch/asplos25-MCCSys/doku.php" TargetMode="External"/><Relationship Id="rId1" Type="http://schemas.openxmlformats.org/officeDocument/2006/relationships/slideLayout" Target="../slideLayouts/slideLayout334.xml"/></Relationships>
</file>

<file path=ppt/slides/_rels/slide11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events.safari.ethz.ch/asplos25-MCCSys/doku.php" TargetMode="External"/><Relationship Id="rId1" Type="http://schemas.openxmlformats.org/officeDocument/2006/relationships/slideLayout" Target="../slideLayouts/slideLayout334.xml"/></Relationships>
</file>

<file path=ppt/slides/_rels/slide112.xml.rels><?xml version="1.0" encoding="UTF-8" standalone="yes"?>
<Relationships xmlns="http://schemas.openxmlformats.org/package/2006/relationships"><Relationship Id="rId3" Type="http://schemas.openxmlformats.org/officeDocument/2006/relationships/hyperlink" Target="https://events.safari.ethz.ch/asplos25-MCCSys/doku.php" TargetMode="External"/><Relationship Id="rId2" Type="http://schemas.openxmlformats.org/officeDocument/2006/relationships/notesSlide" Target="../notesSlides/notesSlide38.xml"/><Relationship Id="rId1" Type="http://schemas.openxmlformats.org/officeDocument/2006/relationships/slideLayout" Target="../slideLayouts/slideLayout334.xml"/><Relationship Id="rId4" Type="http://schemas.openxmlformats.org/officeDocument/2006/relationships/image" Target="../media/image93.png"/></Relationships>
</file>

<file path=ppt/slides/_rels/slide113.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hyperlink" Target="https://github.com/CMU-SAFARI/" TargetMode="External"/><Relationship Id="rId16" Type="http://schemas.openxmlformats.org/officeDocument/2006/relationships/image" Target="../media/image107.png"/><Relationship Id="rId1" Type="http://schemas.openxmlformats.org/officeDocument/2006/relationships/slideLayout" Target="../slideLayouts/slideLayout50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114.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39.xml"/><Relationship Id="rId1" Type="http://schemas.openxmlformats.org/officeDocument/2006/relationships/slideLayout" Target="../slideLayouts/slideLayout554.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hyperlink" Target="https://people.inf.ethz.ch/omutlu" TargetMode="External"/></Relationships>
</file>

<file path=ppt/slides/_rels/slide11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53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31.xml"/></Relationships>
</file>

<file path=ppt/slides/_rels/slide11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532.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arxiv.org/pdf/2310.10168.pdf" TargetMode="External"/><Relationship Id="rId1" Type="http://schemas.openxmlformats.org/officeDocument/2006/relationships/slideLayout" Target="../slideLayouts/slideLayout334.xml"/></Relationships>
</file>

<file path=ppt/slides/_rels/slide119.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people.inf.ethz.ch/omutlu/pub/SimplePIM_pact23.pdf" TargetMode="External"/><Relationship Id="rId1" Type="http://schemas.openxmlformats.org/officeDocument/2006/relationships/slideLayout" Target="../slideLayouts/slideLayout334.xml"/><Relationship Id="rId4" Type="http://schemas.openxmlformats.org/officeDocument/2006/relationships/image" Target="../media/image111.png"/></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55.xml"/></Relationships>
</file>

<file path=ppt/slides/_rels/slide120.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555.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112.png"/></Relationships>
</file>

<file path=ppt/slides/_rels/slide121.xml.rels><?xml version="1.0" encoding="UTF-8" standalone="yes"?>
<Relationships xmlns="http://schemas.openxmlformats.org/package/2006/relationships"><Relationship Id="rId3" Type="http://schemas.openxmlformats.org/officeDocument/2006/relationships/hyperlink" Target="https://arxiv.org/pdf/2212.06292" TargetMode="External"/><Relationship Id="rId2" Type="http://schemas.openxmlformats.org/officeDocument/2006/relationships/image" Target="../media/image113.png"/><Relationship Id="rId1" Type="http://schemas.openxmlformats.org/officeDocument/2006/relationships/slideLayout" Target="../slideLayouts/slideLayout555.xml"/><Relationship Id="rId4" Type="http://schemas.openxmlformats.org/officeDocument/2006/relationships/image" Target="../media/image114.png"/></Relationships>
</file>

<file path=ppt/slides/_rels/slide122.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532.xml"/><Relationship Id="rId4" Type="http://schemas.openxmlformats.org/officeDocument/2006/relationships/image" Target="../media/image115.png"/></Relationships>
</file>

<file path=ppt/slides/_rels/slide123.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532.xml"/><Relationship Id="rId4" Type="http://schemas.openxmlformats.org/officeDocument/2006/relationships/image" Target="../media/image116.png"/></Relationships>
</file>

<file path=ppt/slides/_rels/slide124.xml.rels><?xml version="1.0" encoding="UTF-8" standalone="yes"?>
<Relationships xmlns="http://schemas.openxmlformats.org/package/2006/relationships"><Relationship Id="rId8" Type="http://schemas.openxmlformats.org/officeDocument/2006/relationships/hyperlink" Target="https://www.youtube.com/watch?v=2DNDjQjNDTw"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SynCron-synchronization-for-near-data-processing-systems_hpca21-short-talk.pdf" TargetMode="External"/><Relationship Id="rId2" Type="http://schemas.openxmlformats.org/officeDocument/2006/relationships/hyperlink" Target="https://people.inf.ethz.ch/omutlu/pub/SynCron-synchronization-for-near-data-processing-systems_hpca21.pdf" TargetMode="External"/><Relationship Id="rId1" Type="http://schemas.openxmlformats.org/officeDocument/2006/relationships/slideLayout" Target="../slideLayouts/slideLayout532.xml"/><Relationship Id="rId6" Type="http://schemas.openxmlformats.org/officeDocument/2006/relationships/hyperlink" Target="https://people.inf.ethz.ch/omutlu/pub/SynCron-synchronization-for-near-data-processing-systems_hpca21-short-talk.pptx" TargetMode="External"/><Relationship Id="rId5" Type="http://schemas.openxmlformats.org/officeDocument/2006/relationships/hyperlink" Target="https://people.inf.ethz.ch/omutlu/pub/SynCron-synchronization-for-near-data-processing-systems_hpca21-talk.pdf" TargetMode="External"/><Relationship Id="rId10" Type="http://schemas.openxmlformats.org/officeDocument/2006/relationships/image" Target="../media/image117.tiff"/><Relationship Id="rId4" Type="http://schemas.openxmlformats.org/officeDocument/2006/relationships/hyperlink" Target="https://people.inf.ethz.ch/omutlu/pub/SynCron-synchronization-for-near-data-processing-systems_hpca21-talk.pptx" TargetMode="External"/><Relationship Id="rId9" Type="http://schemas.openxmlformats.org/officeDocument/2006/relationships/hyperlink" Target="https://www.youtube.com/watch?v=kGiN-YjeUUA"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532.xml"/><Relationship Id="rId4" Type="http://schemas.openxmlformats.org/officeDocument/2006/relationships/image" Target="../media/image118.png"/></Relationships>
</file>

<file path=ppt/slides/_rels/slide126.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555.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112.png"/></Relationships>
</file>

<file path=ppt/slides/_rels/slide127.xml.rels><?xml version="1.0" encoding="UTF-8" standalone="yes"?>
<Relationships xmlns="http://schemas.openxmlformats.org/package/2006/relationships"><Relationship Id="rId8" Type="http://schemas.openxmlformats.org/officeDocument/2006/relationships/hyperlink" Target="https://people.inf.ethz.ch/omutlu/pub/PiDRAM_comparch22-lecture-slides.pptx" TargetMode="External"/><Relationship Id="rId3" Type="http://schemas.openxmlformats.org/officeDocument/2006/relationships/hyperlink" Target="http://taco.acm.org/" TargetMode="External"/><Relationship Id="rId7" Type="http://schemas.openxmlformats.org/officeDocument/2006/relationships/hyperlink" Target="https://people.inf.ethz.ch/omutlu/pub/PiDRAM_hipeac23-talk.pdf" TargetMode="External"/><Relationship Id="rId12" Type="http://schemas.openxmlformats.org/officeDocument/2006/relationships/image" Target="../media/image67.png"/><Relationship Id="rId2" Type="http://schemas.openxmlformats.org/officeDocument/2006/relationships/hyperlink" Target="https://people.inf.ethz.ch/omutlu/pub/PiDRAM_taco23.pdf" TargetMode="External"/><Relationship Id="rId1" Type="http://schemas.openxmlformats.org/officeDocument/2006/relationships/slideLayout" Target="../slideLayouts/slideLayout532.xml"/><Relationship Id="rId6" Type="http://schemas.openxmlformats.org/officeDocument/2006/relationships/hyperlink" Target="https://people.inf.ethz.ch/omutlu/pub/PiDRAM_hipeac23-talk.pptx" TargetMode="External"/><Relationship Id="rId11" Type="http://schemas.openxmlformats.org/officeDocument/2006/relationships/hyperlink" Target="https://github.com/CMU-SAFARI/PiDRAM" TargetMode="External"/><Relationship Id="rId5" Type="http://schemas.openxmlformats.org/officeDocument/2006/relationships/hyperlink" Target="https://www.hipeac.net/2023/toulouse/" TargetMode="External"/><Relationship Id="rId10" Type="http://schemas.openxmlformats.org/officeDocument/2006/relationships/hyperlink" Target="https://www.youtube.com/watch?v=JyWxkeQA0W8" TargetMode="External"/><Relationship Id="rId4" Type="http://schemas.openxmlformats.org/officeDocument/2006/relationships/hyperlink" Target="https://arxiv.org/abs/2111.00082" TargetMode="External"/><Relationship Id="rId9" Type="http://schemas.openxmlformats.org/officeDocument/2006/relationships/hyperlink" Target="https://people.inf.ethz.ch/omutlu/pub/PiDRAM_comparch22-lecture-slides.pdf"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s://arxiv.org/abs/2308.11030" TargetMode="External"/><Relationship Id="rId2" Type="http://schemas.openxmlformats.org/officeDocument/2006/relationships/hyperlink" Target="https://people.inf.ethz.ch/omutlu/pub/Ramulator2_arxiv23.pdf" TargetMode="External"/><Relationship Id="rId1" Type="http://schemas.openxmlformats.org/officeDocument/2006/relationships/slideLayout" Target="../slideLayouts/slideLayout532.xml"/><Relationship Id="rId6" Type="http://schemas.openxmlformats.org/officeDocument/2006/relationships/hyperlink" Target="https://arxiv.org/pdf/2308.11030.pdf" TargetMode="External"/><Relationship Id="rId5" Type="http://schemas.openxmlformats.org/officeDocument/2006/relationships/image" Target="../media/image119.png"/><Relationship Id="rId4" Type="http://schemas.openxmlformats.org/officeDocument/2006/relationships/hyperlink" Target="https://github.com/CMU-SAFARI/ramulator2"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625.xml"/></Relationships>
</file>

<file path=ppt/slides/_rels/slide13.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5.tiff"/></Relationships>
</file>

<file path=ppt/slides/_rels/slide13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hyperlink" Target="https://github.com/CMU-SAFARI/" TargetMode="External"/><Relationship Id="rId16" Type="http://schemas.openxmlformats.org/officeDocument/2006/relationships/image" Target="../media/image107.png"/><Relationship Id="rId1" Type="http://schemas.openxmlformats.org/officeDocument/2006/relationships/slideLayout" Target="../slideLayouts/slideLayout50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www.safari.ethz.ch/" TargetMode="External"/><Relationship Id="rId1" Type="http://schemas.openxmlformats.org/officeDocument/2006/relationships/slideLayout" Target="../slideLayouts/slideLayout42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safari.ethz.ch/safari-newsletter-june-2023/" TargetMode="External"/><Relationship Id="rId1" Type="http://schemas.openxmlformats.org/officeDocument/2006/relationships/slideLayout" Target="../slideLayouts/slideLayout50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safari.ethz.ch/safari-newsletter-july-2024/" TargetMode="External"/><Relationship Id="rId1" Type="http://schemas.openxmlformats.org/officeDocument/2006/relationships/slideLayout" Target="../slideLayouts/slideLayout422.xml"/></Relationships>
</file>

<file path=ppt/slides/_rels/slide135.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124.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23.png"/><Relationship Id="rId1" Type="http://schemas.openxmlformats.org/officeDocument/2006/relationships/slideLayout" Target="../slideLayouts/slideLayout662.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13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74.xml"/></Relationships>
</file>

<file path=ppt/slides/_rels/slide1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674.xml"/><Relationship Id="rId4" Type="http://schemas.openxmlformats.org/officeDocument/2006/relationships/image" Target="../media/image127.png"/></Relationships>
</file>

<file path=ppt/slides/_rels/slide138.xml.rels><?xml version="1.0" encoding="UTF-8" standalone="yes"?>
<Relationships xmlns="http://schemas.openxmlformats.org/package/2006/relationships"><Relationship Id="rId8" Type="http://schemas.openxmlformats.org/officeDocument/2006/relationships/hyperlink" Target="https://people.inf.ethz.ch/omutlu/pub/softMC_hpca17-lightning-talk.pptx" TargetMode="External"/><Relationship Id="rId3" Type="http://schemas.openxmlformats.org/officeDocument/2006/relationships/hyperlink" Target="https://github.com/CMU-SAFARI/SoftMC" TargetMode="External"/><Relationship Id="rId7" Type="http://schemas.openxmlformats.org/officeDocument/2006/relationships/hyperlink" Target="https://people.inf.ethz.ch/omutlu/pub/softMC_hpca17-talk.pdf" TargetMode="External"/><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hyperlink" Target="https://people.inf.ethz.ch/omutlu/pub/softMC_hpca17-talk.pptx" TargetMode="External"/><Relationship Id="rId5" Type="http://schemas.openxmlformats.org/officeDocument/2006/relationships/hyperlink" Target="https://hpca2017.org/" TargetMode="External"/><Relationship Id="rId10" Type="http://schemas.openxmlformats.org/officeDocument/2006/relationships/hyperlink" Target="https://www.youtube.com/watch?v=tnSPEP3t-Ys" TargetMode="External"/><Relationship Id="rId4" Type="http://schemas.openxmlformats.org/officeDocument/2006/relationships/hyperlink" Target="https://people.inf.ethz.ch/omutlu/pub/softMC_hpca17.pdf" TargetMode="External"/><Relationship Id="rId9" Type="http://schemas.openxmlformats.org/officeDocument/2006/relationships/hyperlink" Target="https://people.inf.ethz.ch/omutlu/pub/softMC_hpca17-lightning-talk.pdf"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s://arxiv.org/pdf/2211.05838.pdf" TargetMode="External"/><Relationship Id="rId7" Type="http://schemas.openxmlformats.org/officeDocument/2006/relationships/image" Target="../media/image129.png"/><Relationship Id="rId2" Type="http://schemas.openxmlformats.org/officeDocument/2006/relationships/hyperlink" Target="https://github.com/CMU-SAFARI/DRAM-Bender" TargetMode="External"/><Relationship Id="rId1" Type="http://schemas.openxmlformats.org/officeDocument/2006/relationships/slideLayout" Target="../slideLayouts/slideLayout2.xml"/><Relationship Id="rId6" Type="http://schemas.openxmlformats.org/officeDocument/2006/relationships/hyperlink" Target="https://www.youtube.com/watch?v=FklVEsfdZCI" TargetMode="External"/><Relationship Id="rId5" Type="http://schemas.openxmlformats.org/officeDocument/2006/relationships/hyperlink" Target="https://arxiv.org/abs/2211.05838" TargetMode="External"/><Relationship Id="rId4" Type="http://schemas.openxmlformats.org/officeDocument/2006/relationships/hyperlink" Target="https://ieeexplore.ieee.org/xpl/RecentIssue.jsp?punumber=43"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26.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532.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14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41.xml"/><Relationship Id="rId1" Type="http://schemas.openxmlformats.org/officeDocument/2006/relationships/slideLayout" Target="../slideLayouts/slideLayout527.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hyperlink" Target="https://github.com/CMU-SAFARI/DRAM-Bender" TargetMode="External"/><Relationship Id="rId4" Type="http://schemas.openxmlformats.org/officeDocument/2006/relationships/image" Target="../media/image131.svg"/><Relationship Id="rId9" Type="http://schemas.openxmlformats.org/officeDocument/2006/relationships/image" Target="../media/image136.png"/></Relationships>
</file>

<file path=ppt/slides/_rels/slide1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57.xml"/><Relationship Id="rId4" Type="http://schemas.openxmlformats.org/officeDocument/2006/relationships/hyperlink" Target="https://arxiv.org/pdf/2402.18736.pdf"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s://arxiv.org/pdf/2312.02880.pdf" TargetMode="External"/><Relationship Id="rId1" Type="http://schemas.openxmlformats.org/officeDocument/2006/relationships/slideLayout" Target="../slideLayouts/slideLayout457.xml"/><Relationship Id="rId5" Type="http://schemas.openxmlformats.org/officeDocument/2006/relationships/image" Target="../media/image139.png"/><Relationship Id="rId4" Type="http://schemas.openxmlformats.org/officeDocument/2006/relationships/image" Target="../media/image138.png"/></Relationships>
</file>

<file path=ppt/slides/_rels/slide143.xml.rels><?xml version="1.0" encoding="UTF-8" standalone="yes"?>
<Relationships xmlns="http://schemas.openxmlformats.org/package/2006/relationships"><Relationship Id="rId3" Type="http://schemas.openxmlformats.org/officeDocument/2006/relationships/hyperlink" Target="https://arxiv.org/pdf/2405.06081" TargetMode="External"/><Relationship Id="rId2" Type="http://schemas.openxmlformats.org/officeDocument/2006/relationships/image" Target="../media/image140.png"/><Relationship Id="rId1" Type="http://schemas.openxmlformats.org/officeDocument/2006/relationships/slideLayout" Target="../slideLayouts/slideLayout457.xml"/></Relationships>
</file>

<file path=ppt/slides/_rels/slide144.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4.png"/><Relationship Id="rId2" Type="http://schemas.openxmlformats.org/officeDocument/2006/relationships/notesSlide" Target="../notesSlides/notesSlide42.xml"/><Relationship Id="rId1" Type="http://schemas.openxmlformats.org/officeDocument/2006/relationships/slideLayout" Target="../slideLayouts/slideLayout684.xml"/><Relationship Id="rId6" Type="http://schemas.openxmlformats.org/officeDocument/2006/relationships/image" Target="../media/image143.emf"/><Relationship Id="rId5" Type="http://schemas.openxmlformats.org/officeDocument/2006/relationships/image" Target="../media/image142.svg"/><Relationship Id="rId4" Type="http://schemas.openxmlformats.org/officeDocument/2006/relationships/image" Target="../media/image10.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85.xml"/></Relationships>
</file>

<file path=ppt/slides/_rels/slide1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685.xml"/></Relationships>
</file>

<file path=ppt/slides/_rels/slide1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685.xml"/></Relationships>
</file>

<file path=ppt/slides/_rels/slide14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6.xml"/><Relationship Id="rId1" Type="http://schemas.openxmlformats.org/officeDocument/2006/relationships/slideLayout" Target="../slideLayouts/slideLayout685.xml"/></Relationships>
</file>

<file path=ppt/slides/_rels/slide14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7.xml"/><Relationship Id="rId1" Type="http://schemas.openxmlformats.org/officeDocument/2006/relationships/slideLayout" Target="../slideLayouts/slideLayout685.xml"/><Relationship Id="rId5" Type="http://schemas.openxmlformats.org/officeDocument/2006/relationships/image" Target="../media/image146.png"/><Relationship Id="rId4" Type="http://schemas.openxmlformats.org/officeDocument/2006/relationships/image" Target="../media/image144.png"/></Relationships>
</file>

<file path=ppt/slides/_rels/slide15.xml.rels><?xml version="1.0" encoding="UTF-8" standalone="yes"?>
<Relationships xmlns="http://schemas.openxmlformats.org/package/2006/relationships"><Relationship Id="rId3" Type="http://schemas.openxmlformats.org/officeDocument/2006/relationships/hyperlink" Target="https://arxiv.org/pdf/2109.14320" TargetMode="External"/><Relationship Id="rId2" Type="http://schemas.openxmlformats.org/officeDocument/2006/relationships/chart" Target="../charts/chart3.xml"/><Relationship Id="rId1" Type="http://schemas.openxmlformats.org/officeDocument/2006/relationships/slideLayout" Target="../slideLayouts/slideLayout53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8" Type="http://schemas.openxmlformats.org/officeDocument/2006/relationships/hyperlink" Target="https://www.youtube.com/watch?v=ioPERTy7bz4"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FlashCosmos_SSD-lecture-slides.pdf" TargetMode="External"/><Relationship Id="rId2" Type="http://schemas.openxmlformats.org/officeDocument/2006/relationships/hyperlink" Target="https://arxiv.org/pdf/2209.05566.pdf" TargetMode="External"/><Relationship Id="rId1" Type="http://schemas.openxmlformats.org/officeDocument/2006/relationships/slideLayout" Target="../slideLayouts/slideLayout457.xml"/><Relationship Id="rId6" Type="http://schemas.openxmlformats.org/officeDocument/2006/relationships/hyperlink" Target="https://people.inf.ethz.ch/omutlu/pub/FlashCosmos_SSD-lecture-slides.pptx" TargetMode="External"/><Relationship Id="rId5" Type="http://schemas.openxmlformats.org/officeDocument/2006/relationships/hyperlink" Target="https://people.inf.ethz.ch/omutlu/pub/FlashCosmos_micro22-talk.pdf" TargetMode="External"/><Relationship Id="rId10" Type="http://schemas.openxmlformats.org/officeDocument/2006/relationships/image" Target="../media/image88.png"/><Relationship Id="rId4" Type="http://schemas.openxmlformats.org/officeDocument/2006/relationships/hyperlink" Target="https://people.inf.ethz.ch/omutlu/pub/FlashCosmos_micro22-talk.pptx" TargetMode="External"/><Relationship Id="rId9" Type="http://schemas.openxmlformats.org/officeDocument/2006/relationships/hyperlink" Target="https://arxiv.org/abs/2209.05566" TargetMode="Externa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8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8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88.xml"/></Relationships>
</file>

<file path=ppt/slides/_rels/slide15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1.xml"/><Relationship Id="rId1" Type="http://schemas.openxmlformats.org/officeDocument/2006/relationships/slideLayout" Target="../slideLayouts/slideLayout688.xml"/><Relationship Id="rId5" Type="http://schemas.openxmlformats.org/officeDocument/2006/relationships/image" Target="../media/image148.png"/><Relationship Id="rId4" Type="http://schemas.openxmlformats.org/officeDocument/2006/relationships/hyperlink" Target="https://arxiv.org/abs/2209.05566.pdf" TargetMode="Externa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88.xml"/></Relationships>
</file>

<file path=ppt/slides/_rels/slide15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3.xml"/><Relationship Id="rId1" Type="http://schemas.openxmlformats.org/officeDocument/2006/relationships/slideLayout" Target="../slideLayouts/slideLayout688.xml"/><Relationship Id="rId4" Type="http://schemas.openxmlformats.org/officeDocument/2006/relationships/chart" Target="../charts/chart6.xml"/></Relationships>
</file>

<file path=ppt/slides/_rels/slide158.xml.rels><?xml version="1.0" encoding="UTF-8" standalone="yes"?>
<Relationships xmlns="http://schemas.openxmlformats.org/package/2006/relationships"><Relationship Id="rId8" Type="http://schemas.openxmlformats.org/officeDocument/2006/relationships/hyperlink" Target="https://www.youtube.com/watch?v=ioPERTy7bz4"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FlashCosmos_SSD-lecture-slides.pdf" TargetMode="External"/><Relationship Id="rId2" Type="http://schemas.openxmlformats.org/officeDocument/2006/relationships/hyperlink" Target="https://arxiv.org/pdf/2209.05566.pdf" TargetMode="External"/><Relationship Id="rId1" Type="http://schemas.openxmlformats.org/officeDocument/2006/relationships/slideLayout" Target="../slideLayouts/slideLayout457.xml"/><Relationship Id="rId6" Type="http://schemas.openxmlformats.org/officeDocument/2006/relationships/hyperlink" Target="https://people.inf.ethz.ch/omutlu/pub/FlashCosmos_SSD-lecture-slides.pptx" TargetMode="External"/><Relationship Id="rId5" Type="http://schemas.openxmlformats.org/officeDocument/2006/relationships/hyperlink" Target="https://people.inf.ethz.ch/omutlu/pub/FlashCosmos_micro22-talk.pdf" TargetMode="External"/><Relationship Id="rId10" Type="http://schemas.openxmlformats.org/officeDocument/2006/relationships/image" Target="../media/image88.png"/><Relationship Id="rId4" Type="http://schemas.openxmlformats.org/officeDocument/2006/relationships/hyperlink" Target="https://people.inf.ethz.ch/omutlu/pub/FlashCosmos_micro22-talk.pptx" TargetMode="External"/><Relationship Id="rId9" Type="http://schemas.openxmlformats.org/officeDocument/2006/relationships/hyperlink" Target="https://arxiv.org/abs/2209.05566"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doi.org/10.1109/T-C.1969.222754" TargetMode="External"/><Relationship Id="rId1" Type="http://schemas.openxmlformats.org/officeDocument/2006/relationships/slideLayout" Target="../slideLayouts/slideLayout60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hyperlink" Target="https://safari.ethz.ch/architecture/fall2020/lib/exe/fetch.php?media=stone_logic_in_memory_1970.pdf" TargetMode="External"/><Relationship Id="rId2" Type="http://schemas.openxmlformats.org/officeDocument/2006/relationships/image" Target="../media/image31.png"/><Relationship Id="rId1" Type="http://schemas.openxmlformats.org/officeDocument/2006/relationships/slideLayout" Target="../slideLayouts/slideLayout5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90.xml"/></Relationships>
</file>

<file path=ppt/slides/_rels/slide26.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53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32.xml"/></Relationships>
</file>

<file path=ppt/slides/_rels/slide28.xml.rels><?xml version="1.0" encoding="UTF-8" standalone="yes"?>
<Relationships xmlns="http://schemas.openxmlformats.org/package/2006/relationships"><Relationship Id="rId3" Type="http://schemas.openxmlformats.org/officeDocument/2006/relationships/hyperlink" Target="https://www.servethehome.com/samsung-processing-in-memory-technology-at-hot-chips-2023/" TargetMode="External"/><Relationship Id="rId2" Type="http://schemas.openxmlformats.org/officeDocument/2006/relationships/image" Target="../media/image42.png"/><Relationship Id="rId1" Type="http://schemas.openxmlformats.org/officeDocument/2006/relationships/slideLayout" Target="../slideLayouts/slideLayout53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5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32.xml"/></Relationships>
</file>

<file path=ppt/slides/_rels/slide31.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532.xml"/><Relationship Id="rId6" Type="http://schemas.openxmlformats.org/officeDocument/2006/relationships/hyperlink" Target="https://people.inf.ethz.ch/omutlu/pub/tesseract-pim-architecture-for-graph-processing_isca15-lightning-talk.pptx" TargetMode="External"/><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43.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www.microarch.org/micro54/" TargetMode="External"/><Relationship Id="rId7" Type="http://schemas.openxmlformats.org/officeDocument/2006/relationships/hyperlink" Target="https://arxiv.org/abs/2104.07582" TargetMode="External"/><Relationship Id="rId2" Type="http://schemas.openxmlformats.org/officeDocument/2006/relationships/hyperlink" Target="https://people.inf.ethz.ch/omutlu/pub/SISA-GraphMining-on-PIM_micro21.pdf" TargetMode="External"/><Relationship Id="rId1" Type="http://schemas.openxmlformats.org/officeDocument/2006/relationships/slideLayout" Target="../slideLayouts/slideLayout532.xml"/><Relationship Id="rId6" Type="http://schemas.openxmlformats.org/officeDocument/2006/relationships/hyperlink" Target="https://www.youtube.com/watch?v=6k89Ph2qgRA&amp;list=PL5Q2soXY2Zi--0LrXSQ9sST3N0k0bXp51&amp;index=4" TargetMode="External"/><Relationship Id="rId5" Type="http://schemas.openxmlformats.org/officeDocument/2006/relationships/hyperlink" Target="https://www.youtube.com/watch?v=VL5K1t2qTDU&amp;list=PL5Q2soXY2Zi--0LrXSQ9sST3N0k0bXp51&amp;index=9" TargetMode="External"/><Relationship Id="rId4" Type="http://schemas.openxmlformats.org/officeDocument/2006/relationships/hyperlink" Target="https://people.inf.ethz.ch/omutlu/pub/SISA-GraphMining-on-PIM_micro21-talk.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26.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532.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25.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532.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watch?v=j5-I84iNVd8" TargetMode="External"/><Relationship Id="rId3" Type="http://schemas.openxmlformats.org/officeDocument/2006/relationships/hyperlink" Target="http://www.biomedcentral.com/bmcgenomics/" TargetMode="External"/><Relationship Id="rId7" Type="http://schemas.openxmlformats.org/officeDocument/2006/relationships/hyperlink" Target="https://github.com/CMU-SAFARI/GRIM" TargetMode="External"/><Relationship Id="rId2" Type="http://schemas.openxmlformats.org/officeDocument/2006/relationships/hyperlink" Target="https://arxiv.org/pdf/1711.01177.pdf" TargetMode="External"/><Relationship Id="rId1" Type="http://schemas.openxmlformats.org/officeDocument/2006/relationships/slideLayout" Target="../slideLayouts/slideLayout532.xml"/><Relationship Id="rId6" Type="http://schemas.openxmlformats.org/officeDocument/2006/relationships/hyperlink" Target="https://people.inf.ethz.ch/omutlu/pub/GRIM-filter-DNA-pre-alignment-in-memory_apbc18-talk.pdf" TargetMode="External"/><Relationship Id="rId5" Type="http://schemas.openxmlformats.org/officeDocument/2006/relationships/hyperlink" Target="https://people.inf.ethz.ch/omutlu/pub/GRIM-filter-DNA-pre-alignment-in-memory_apbc18-talk.pptx" TargetMode="External"/><Relationship Id="rId4" Type="http://schemas.openxmlformats.org/officeDocument/2006/relationships/hyperlink" Target="http://apbc2018.bio.keio.ac.jp/" TargetMode="External"/><Relationship Id="rId9"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46.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2.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iscaconf.org/isca2024/" TargetMode="External"/><Relationship Id="rId7" Type="http://schemas.openxmlformats.org/officeDocument/2006/relationships/image" Target="../media/image47.png"/><Relationship Id="rId2" Type="http://schemas.openxmlformats.org/officeDocument/2006/relationships/hyperlink" Target="https://arxiv.org/pdf/2406.19113" TargetMode="External"/><Relationship Id="rId1" Type="http://schemas.openxmlformats.org/officeDocument/2006/relationships/slideLayout" Target="../slideLayouts/slideLayout2.xml"/><Relationship Id="rId6" Type="http://schemas.openxmlformats.org/officeDocument/2006/relationships/hyperlink" Target="https://arxiv.org/abs/2406.19113" TargetMode="External"/><Relationship Id="rId5" Type="http://schemas.openxmlformats.org/officeDocument/2006/relationships/hyperlink" Target="https://safari.ethz.ch/wp-content/uploads/MegIS-ISCA24-V6.pdf" TargetMode="External"/><Relationship Id="rId4" Type="http://schemas.openxmlformats.org/officeDocument/2006/relationships/hyperlink" Target="https://safari.ethz.ch/wp-content/uploads/MegIS-ISCA24-V6.pptx"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people.inf.ethz.ch/omutlu/pub/ModernPrimerOnPIM_springer-emerging-computing-bookchapter21.pdf" TargetMode="External"/><Relationship Id="rId2" Type="http://schemas.openxmlformats.org/officeDocument/2006/relationships/notesSlide" Target="../notesSlides/notesSlide5.xml"/><Relationship Id="rId1" Type="http://schemas.openxmlformats.org/officeDocument/2006/relationships/slideLayout" Target="../slideLayouts/slideLayout532.xml"/><Relationship Id="rId6" Type="http://schemas.openxmlformats.org/officeDocument/2006/relationships/image" Target="../media/image48.png"/><Relationship Id="rId5" Type="http://schemas.openxmlformats.org/officeDocument/2006/relationships/hyperlink" Target="https://arxiv.org/pdf/1903.03988.pdf" TargetMode="External"/><Relationship Id="rId4" Type="http://schemas.openxmlformats.org/officeDocument/2006/relationships/hyperlink" Target="https://people.inf.ethz.ch/omutlu/projects.ht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31.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8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66.xml"/></Relationships>
</file>

<file path=ppt/slides/_rels/slide4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81.xml"/></Relationships>
</file>

<file path=ppt/slides/_rels/slide45.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422.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50.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47.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637.xml"/></Relationships>
</file>

<file path=ppt/slides/_rels/slide49.xml.rels><?xml version="1.0" encoding="UTF-8" standalone="yes"?>
<Relationships xmlns="http://schemas.openxmlformats.org/package/2006/relationships"><Relationship Id="rId8" Type="http://schemas.openxmlformats.org/officeDocument/2006/relationships/hyperlink" Target="https://people.inf.ethz.ch/omutlu/pub/ambit-bulk-bitwise-dram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ambit-bulk-bitwise-dram_micro17-lightning-talk.pdf" TargetMode="External"/><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532.xml"/><Relationship Id="rId6" Type="http://schemas.openxmlformats.org/officeDocument/2006/relationships/hyperlink" Target="https://people.inf.ethz.ch/omutlu/pub/ambit-bulk-bitwise-dram_micro17-lightning-talk.pptx" TargetMode="External"/><Relationship Id="rId5" Type="http://schemas.openxmlformats.org/officeDocument/2006/relationships/hyperlink" Target="https://people.inf.ethz.ch/omutlu/pub/ambit-bulk-bitwise-dram_micro17-talk.pdf" TargetMode="External"/><Relationship Id="rId10" Type="http://schemas.openxmlformats.org/officeDocument/2006/relationships/image" Target="../media/image54.tiff"/><Relationship Id="rId4" Type="http://schemas.openxmlformats.org/officeDocument/2006/relationships/hyperlink" Target="https://people.inf.ethz.ch/omutlu/pub/ambit-bulk-bitwise-dram_micro17-talk.pptx" TargetMode="External"/><Relationship Id="rId9" Type="http://schemas.openxmlformats.org/officeDocument/2006/relationships/hyperlink" Target="https://people.inf.ethz.ch/omutlu/pub/ambit-bulk-bitwise-dram_micro17-poster.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555.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18.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614.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55.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00.png"/><Relationship Id="rId7" Type="http://schemas.openxmlformats.org/officeDocument/2006/relationships/image" Target="../media/image1510.png"/><Relationship Id="rId2" Type="http://schemas.openxmlformats.org/officeDocument/2006/relationships/notesSlide" Target="../notesSlides/notesSlide7.xml"/><Relationship Id="rId1" Type="http://schemas.openxmlformats.org/officeDocument/2006/relationships/slideLayout" Target="../slideLayouts/slideLayout660.xml"/><Relationship Id="rId6" Type="http://schemas.openxmlformats.org/officeDocument/2006/relationships/image" Target="../media/image1000.png"/><Relationship Id="rId5" Type="http://schemas.openxmlformats.org/officeDocument/2006/relationships/image" Target="../media/image1440.png"/><Relationship Id="rId4" Type="http://schemas.openxmlformats.org/officeDocument/2006/relationships/image" Target="../media/image136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60.xml"/></Relationships>
</file>

<file path=ppt/slides/_rels/slide53.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614.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55.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14.xml"/><Relationship Id="rId4" Type="http://schemas.openxmlformats.org/officeDocument/2006/relationships/hyperlink" Target="https://arxiv.org/pdf/2402.19080.pdf"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9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0.xml"/></Relationships>
</file>

<file path=ppt/slides/_rels/slide57.xml.rels><?xml version="1.0" encoding="UTF-8" standalone="yes"?>
<Relationships xmlns="http://schemas.openxmlformats.org/package/2006/relationships"><Relationship Id="rId3" Type="http://schemas.openxmlformats.org/officeDocument/2006/relationships/hyperlink" Target="http://taco.acm.org/" TargetMode="External"/><Relationship Id="rId2" Type="http://schemas.openxmlformats.org/officeDocument/2006/relationships/hyperlink" Target="https://arxiv.org/pdf/2207.13795" TargetMode="Externa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s://doi.org/10.1145/3673653" TargetMode="External"/><Relationship Id="rId4" Type="http://schemas.openxmlformats.org/officeDocument/2006/relationships/hyperlink" Target="https://arxiv.org/abs/2207.13795"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9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9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9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90.xml"/></Relationships>
</file>

<file path=ppt/slides/_rels/slide6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5.xml"/><Relationship Id="rId1" Type="http://schemas.openxmlformats.org/officeDocument/2006/relationships/slideLayout" Target="../slideLayouts/slideLayout690.xml"/></Relationships>
</file>

<file path=ppt/slides/_rels/slide6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6.xml"/><Relationship Id="rId1" Type="http://schemas.openxmlformats.org/officeDocument/2006/relationships/slideLayout" Target="../slideLayouts/slideLayout690.xml"/></Relationships>
</file>

<file path=ppt/slides/_rels/slide6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7.xml"/><Relationship Id="rId1" Type="http://schemas.openxmlformats.org/officeDocument/2006/relationships/slideLayout" Target="../slideLayouts/slideLayout690.xml"/></Relationships>
</file>

<file path=ppt/slides/_rels/slide6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8.xml"/><Relationship Id="rId1" Type="http://schemas.openxmlformats.org/officeDocument/2006/relationships/slideLayout" Target="../slideLayouts/slideLayout690.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53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32.xml"/></Relationships>
</file>

<file path=ppt/slides/_rels/slide68.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422.xml"/><Relationship Id="rId5" Type="http://schemas.openxmlformats.org/officeDocument/2006/relationships/image" Target="../media/image63.png"/><Relationship Id="rId4" Type="http://schemas.openxmlformats.org/officeDocument/2006/relationships/hyperlink" Target="https://www.youtube.com/watch?v=qeukNs5XI3g&amp;t=4192s"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422.xml"/><Relationship Id="rId5" Type="http://schemas.openxmlformats.org/officeDocument/2006/relationships/image" Target="../media/image64.jpg"/><Relationship Id="rId4" Type="http://schemas.openxmlformats.org/officeDocument/2006/relationships/hyperlink" Target="https://www.youtube.com/watch?v=qeukNs5XI3g&amp;t=4192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22.xml"/></Relationships>
</file>

<file path=ppt/slides/_rels/slide70.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422.xml"/><Relationship Id="rId5" Type="http://schemas.openxmlformats.org/officeDocument/2006/relationships/image" Target="../media/image65.png"/><Relationship Id="rId4" Type="http://schemas.openxmlformats.org/officeDocument/2006/relationships/hyperlink" Target="https://www.youtube.com/watch?v=qeukNs5XI3g&amp;t=4192s"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578.xml"/></Relationships>
</file>

<file path=ppt/slides/_rels/slide72.xml.rels><?xml version="1.0" encoding="UTF-8" standalone="yes"?>
<Relationships xmlns="http://schemas.openxmlformats.org/package/2006/relationships"><Relationship Id="rId8" Type="http://schemas.openxmlformats.org/officeDocument/2006/relationships/hyperlink" Target="https://people.inf.ethz.ch/omutlu/pub/PiDRAM_comparch22-lecture-slides.pptx" TargetMode="External"/><Relationship Id="rId3" Type="http://schemas.openxmlformats.org/officeDocument/2006/relationships/hyperlink" Target="http://taco.acm.org/" TargetMode="External"/><Relationship Id="rId7" Type="http://schemas.openxmlformats.org/officeDocument/2006/relationships/hyperlink" Target="https://people.inf.ethz.ch/omutlu/pub/PiDRAM_hipeac23-talk.pdf" TargetMode="External"/><Relationship Id="rId12" Type="http://schemas.openxmlformats.org/officeDocument/2006/relationships/image" Target="../media/image67.png"/><Relationship Id="rId2" Type="http://schemas.openxmlformats.org/officeDocument/2006/relationships/hyperlink" Target="https://people.inf.ethz.ch/omutlu/pub/PiDRAM_taco23.pdf" TargetMode="External"/><Relationship Id="rId1" Type="http://schemas.openxmlformats.org/officeDocument/2006/relationships/slideLayout" Target="../slideLayouts/slideLayout532.xml"/><Relationship Id="rId6" Type="http://schemas.openxmlformats.org/officeDocument/2006/relationships/hyperlink" Target="https://people.inf.ethz.ch/omutlu/pub/PiDRAM_hipeac23-talk.pptx" TargetMode="External"/><Relationship Id="rId11" Type="http://schemas.openxmlformats.org/officeDocument/2006/relationships/hyperlink" Target="https://github.com/CMU-SAFARI/PiDRAM" TargetMode="External"/><Relationship Id="rId5" Type="http://schemas.openxmlformats.org/officeDocument/2006/relationships/hyperlink" Target="https://www.hipeac.net/2023/toulouse/" TargetMode="External"/><Relationship Id="rId10" Type="http://schemas.openxmlformats.org/officeDocument/2006/relationships/hyperlink" Target="https://www.youtube.com/watch?v=JyWxkeQA0W8" TargetMode="External"/><Relationship Id="rId4" Type="http://schemas.openxmlformats.org/officeDocument/2006/relationships/hyperlink" Target="https://arxiv.org/abs/2111.00082" TargetMode="External"/><Relationship Id="rId9" Type="http://schemas.openxmlformats.org/officeDocument/2006/relationships/hyperlink" Target="https://people.inf.ethz.ch/omutlu/pub/PiDRAM_comparch22-lecture-slides.pdf"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57.xml"/><Relationship Id="rId4" Type="http://schemas.openxmlformats.org/officeDocument/2006/relationships/hyperlink" Target="https://arxiv.org/pdf/2402.18736.pdf"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0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8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0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00.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600.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600.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22.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600.xml"/><Relationship Id="rId4" Type="http://schemas.openxmlformats.org/officeDocument/2006/relationships/hyperlink" Target="https://arxiv.org/pdf/2211.05838"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600.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685.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685.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600.xml"/></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600.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600.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60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00.xml"/></Relationships>
</file>

<file path=ppt/slides/_rels/slide8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www.hpca-conf.org/2024/" TargetMode="External"/><Relationship Id="rId7" Type="http://schemas.openxmlformats.org/officeDocument/2006/relationships/hyperlink" Target="https://github.com/CMU-SAFARI/FCDRAM/" TargetMode="External"/><Relationship Id="rId2" Type="http://schemas.openxmlformats.org/officeDocument/2006/relationships/hyperlink" Target="https://arxiv.org/pdf/2402.18736" TargetMode="External"/><Relationship Id="rId1" Type="http://schemas.openxmlformats.org/officeDocument/2006/relationships/slideLayout" Target="../slideLayouts/slideLayout555.xml"/><Relationship Id="rId6" Type="http://schemas.openxmlformats.org/officeDocument/2006/relationships/hyperlink" Target="https://arxiv.org/abs/2402.18736" TargetMode="External"/><Relationship Id="rId5" Type="http://schemas.openxmlformats.org/officeDocument/2006/relationships/hyperlink" Target="https://safari.ethz.ch/wp-content/uploads/fcdram_slides.pdf" TargetMode="External"/><Relationship Id="rId4" Type="http://schemas.openxmlformats.org/officeDocument/2006/relationships/hyperlink" Target="https://safari.ethz.ch/wp-content/uploads/fcdram_slides.pptx"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422.xml"/></Relationships>
</file>

<file path=ppt/slides/_rels/slide9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dsn2024uq.github.io/" TargetMode="External"/><Relationship Id="rId7" Type="http://schemas.openxmlformats.org/officeDocument/2006/relationships/hyperlink" Target="https://github.com/CMU-SAFARI/SiMRA-DRAM" TargetMode="External"/><Relationship Id="rId2" Type="http://schemas.openxmlformats.org/officeDocument/2006/relationships/hyperlink" Target="https://arxiv.org/pdf/2405.06081" TargetMode="External"/><Relationship Id="rId1" Type="http://schemas.openxmlformats.org/officeDocument/2006/relationships/slideLayout" Target="../slideLayouts/slideLayout555.xml"/><Relationship Id="rId6" Type="http://schemas.openxmlformats.org/officeDocument/2006/relationships/hyperlink" Target="https://arxiv.org/abs/2405.06081" TargetMode="External"/><Relationship Id="rId5" Type="http://schemas.openxmlformats.org/officeDocument/2006/relationships/hyperlink" Target="https://safari.ethz.ch/wp-content/uploads/simradram_dsn24_final.pdf" TargetMode="External"/><Relationship Id="rId4" Type="http://schemas.openxmlformats.org/officeDocument/2006/relationships/hyperlink" Target="https://safari.ethz.ch/wp-content/uploads/simradram_dsn24_final.pptx"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hpca2019.seas.gwu.edu/" TargetMode="External"/><Relationship Id="rId7" Type="http://schemas.openxmlformats.org/officeDocument/2006/relationships/hyperlink" Target="https://www.youtube.com/watch?v=Y3hPv1I5f8Y&amp;list=PL5Q2soXY2Zi-DyoI3HbqcdtUm9YWRR_z-&amp;index=16"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457.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93.xml.rels><?xml version="1.0" encoding="UTF-8" standalone="yes"?>
<Relationships xmlns="http://schemas.openxmlformats.org/package/2006/relationships"><Relationship Id="rId8" Type="http://schemas.openxmlformats.org/officeDocument/2006/relationships/hyperlink" Target="https://www.youtube.com/watch?v=QtBrq0WVOmQ&amp;list=PL5Q2soXY2Zi8_VVChACnON4sfh2bJ5IrD&amp;index=132" TargetMode="External"/><Relationship Id="rId3" Type="http://schemas.openxmlformats.org/officeDocument/2006/relationships/hyperlink" Target="http://iscaconf.org/isca2021/" TargetMode="External"/><Relationship Id="rId7" Type="http://schemas.openxmlformats.org/officeDocument/2006/relationships/hyperlink" Target="https://people.inf.ethz.ch/omutlu/pub/QUAC-TRNG-DRAM_isca21-short-talk.pdf" TargetMode="External"/><Relationship Id="rId2" Type="http://schemas.openxmlformats.org/officeDocument/2006/relationships/hyperlink" Target="https://people.inf.ethz.ch/omutlu/pub/QUAC-TRNG-DRAM_isca21.pdf" TargetMode="External"/><Relationship Id="rId1" Type="http://schemas.openxmlformats.org/officeDocument/2006/relationships/slideLayout" Target="../slideLayouts/slideLayout457.xml"/><Relationship Id="rId6" Type="http://schemas.openxmlformats.org/officeDocument/2006/relationships/hyperlink" Target="https://people.inf.ethz.ch/omutlu/pub/QUAC-TRNG-DRAM_isca21-short-talk.pptx" TargetMode="External"/><Relationship Id="rId5" Type="http://schemas.openxmlformats.org/officeDocument/2006/relationships/hyperlink" Target="https://people.inf.ethz.ch/omutlu/pub/QUAC-TRNG-DRAM_isca21-talk.pdf" TargetMode="External"/><Relationship Id="rId10" Type="http://schemas.openxmlformats.org/officeDocument/2006/relationships/image" Target="../media/image83.png"/><Relationship Id="rId4" Type="http://schemas.openxmlformats.org/officeDocument/2006/relationships/hyperlink" Target="https://people.inf.ethz.ch/omutlu/pub/QUAC-TRNG-DRAM_isca21-talk.pptx" TargetMode="External"/><Relationship Id="rId9" Type="http://schemas.openxmlformats.org/officeDocument/2006/relationships/hyperlink" Target="https://www.youtube.com/watch?v=snvF3g3GfkI&amp;list=PL5Q2soXY2Zi_tOTAYm--dYByNPL7JhwR9&amp;index=6"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57.xml"/></Relationships>
</file>

<file path=ppt/slides/_rels/slide9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s://www.hpca-conf.org/2022/" TargetMode="External"/><Relationship Id="rId7" Type="http://schemas.openxmlformats.org/officeDocument/2006/relationships/hyperlink" Target="https://people.inf.ethz.ch/omutlu/pub/DR_STRANGE_EndtoEnd-DRAM-TRNG_hpca22-shorttalk.pdf" TargetMode="External"/><Relationship Id="rId2" Type="http://schemas.openxmlformats.org/officeDocument/2006/relationships/hyperlink" Target="https://people.inf.ethz.ch/omutlu/pub/DR_STRANGE_EndtoEnd-DRAM-TRNG_hpca22.pdf" TargetMode="External"/><Relationship Id="rId1" Type="http://schemas.openxmlformats.org/officeDocument/2006/relationships/slideLayout" Target="../slideLayouts/slideLayout457.xml"/><Relationship Id="rId6" Type="http://schemas.openxmlformats.org/officeDocument/2006/relationships/hyperlink" Target="https://people.inf.ethz.ch/omutlu/pub/DR_STRANGE_EndtoEnd-DRAM-TRNG_hpca22-shorttalk.pptx" TargetMode="External"/><Relationship Id="rId5" Type="http://schemas.openxmlformats.org/officeDocument/2006/relationships/hyperlink" Target="https://people.inf.ethz.ch/omutlu/pub/DR_STRANGE_EndtoEnd-DRAM-TRNG_hpca22-talk.pdf" TargetMode="External"/><Relationship Id="rId4" Type="http://schemas.openxmlformats.org/officeDocument/2006/relationships/hyperlink" Target="https://people.inf.ethz.ch/omutlu/pub/DR_STRANGE_EndtoEnd-DRAM-TRNG_hpca22-talk.pptx" TargetMode="External"/><Relationship Id="rId9" Type="http://schemas.openxmlformats.org/officeDocument/2006/relationships/hyperlink" Target="https://arxiv.org/pdf/2201.01385.pdf"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555.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10" Type="http://schemas.openxmlformats.org/officeDocument/2006/relationships/image" Target="../media/image86.png"/><Relationship Id="rId4" Type="http://schemas.openxmlformats.org/officeDocument/2006/relationships/hyperlink" Target="https://www.youtube.com/watch?v=Xw0laEEDmsM&amp;feature=youtu.be" TargetMode="External"/><Relationship Id="rId9" Type="http://schemas.openxmlformats.org/officeDocument/2006/relationships/hyperlink" Target="https://www.youtube.com/watch?v=7gqnrTZpjxE" TargetMode="External"/></Relationships>
</file>

<file path=ppt/slides/_rels/slide97.xml.rels><?xml version="1.0" encoding="UTF-8" standalone="yes"?>
<Relationships xmlns="http://schemas.openxmlformats.org/package/2006/relationships"><Relationship Id="rId8" Type="http://schemas.openxmlformats.org/officeDocument/2006/relationships/hyperlink" Target="https://youtu.be/JyWxkeQA0W8?t=2495"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pLUTo_lecture-slides.pdf" TargetMode="External"/><Relationship Id="rId2" Type="http://schemas.openxmlformats.org/officeDocument/2006/relationships/hyperlink" Target="https://arxiv.org/pdf/2104.07699.pdf" TargetMode="External"/><Relationship Id="rId1" Type="http://schemas.openxmlformats.org/officeDocument/2006/relationships/slideLayout" Target="../slideLayouts/slideLayout457.xml"/><Relationship Id="rId6" Type="http://schemas.openxmlformats.org/officeDocument/2006/relationships/hyperlink" Target="https://people.inf.ethz.ch/omutlu/pub/pLUTo_lecture-slides.pptx" TargetMode="External"/><Relationship Id="rId11" Type="http://schemas.openxmlformats.org/officeDocument/2006/relationships/image" Target="../media/image87.png"/><Relationship Id="rId5" Type="http://schemas.openxmlformats.org/officeDocument/2006/relationships/hyperlink" Target="https://people.inf.ethz.ch/omutlu/pub/pLUTo_micro22-talk.pdf" TargetMode="External"/><Relationship Id="rId10" Type="http://schemas.openxmlformats.org/officeDocument/2006/relationships/hyperlink" Target="https://github.com/CMU-SAFARI/pLUTo" TargetMode="External"/><Relationship Id="rId4" Type="http://schemas.openxmlformats.org/officeDocument/2006/relationships/hyperlink" Target="https://people.inf.ethz.ch/omutlu/pub/pLUTo_micro22-talk.pptx" TargetMode="External"/><Relationship Id="rId9" Type="http://schemas.openxmlformats.org/officeDocument/2006/relationships/hyperlink" Target="https://arxiv.org/abs/2104.07699" TargetMode="External"/></Relationships>
</file>

<file path=ppt/slides/_rels/slide98.xml.rels><?xml version="1.0" encoding="UTF-8" standalone="yes"?>
<Relationships xmlns="http://schemas.openxmlformats.org/package/2006/relationships"><Relationship Id="rId8" Type="http://schemas.openxmlformats.org/officeDocument/2006/relationships/hyperlink" Target="https://www.youtube.com/watch?v=ioPERTy7bz4"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FlashCosmos_SSD-lecture-slides.pdf" TargetMode="External"/><Relationship Id="rId2" Type="http://schemas.openxmlformats.org/officeDocument/2006/relationships/hyperlink" Target="https://arxiv.org/pdf/2209.05566.pdf" TargetMode="External"/><Relationship Id="rId1" Type="http://schemas.openxmlformats.org/officeDocument/2006/relationships/slideLayout" Target="../slideLayouts/slideLayout457.xml"/><Relationship Id="rId6" Type="http://schemas.openxmlformats.org/officeDocument/2006/relationships/hyperlink" Target="https://people.inf.ethz.ch/omutlu/pub/FlashCosmos_SSD-lecture-slides.pptx" TargetMode="External"/><Relationship Id="rId5" Type="http://schemas.openxmlformats.org/officeDocument/2006/relationships/hyperlink" Target="https://people.inf.ethz.ch/omutlu/pub/FlashCosmos_micro22-talk.pdf" TargetMode="External"/><Relationship Id="rId10" Type="http://schemas.openxmlformats.org/officeDocument/2006/relationships/image" Target="../media/image88.png"/><Relationship Id="rId4" Type="http://schemas.openxmlformats.org/officeDocument/2006/relationships/hyperlink" Target="https://people.inf.ethz.ch/omutlu/pub/FlashCosmos_micro22-talk.pptx" TargetMode="External"/><Relationship Id="rId9" Type="http://schemas.openxmlformats.org/officeDocument/2006/relationships/hyperlink" Target="https://arxiv.org/abs/2209.05566"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0815A-55DD-4DE9-D853-F5D79B323A0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6159970-492C-CEE4-C9F4-F43F5F07F39D}"/>
              </a:ext>
            </a:extLst>
          </p:cNvPr>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 March 2025</a:t>
            </a:r>
          </a:p>
          <a:p>
            <a:r>
              <a:rPr lang="en-US" dirty="0"/>
              <a:t>Memory-Centric Computing Tutorial @ PPoPP</a:t>
            </a:r>
          </a:p>
        </p:txBody>
      </p:sp>
      <p:sp>
        <p:nvSpPr>
          <p:cNvPr id="13" name="Title 1">
            <a:extLst>
              <a:ext uri="{FF2B5EF4-FFF2-40B4-BE49-F238E27FC236}">
                <a16:creationId xmlns:a16="http://schemas.microsoft.com/office/drawing/2014/main" id="{C9EDCD8B-6995-BFFE-6FFE-4726FC57325E}"/>
              </a:ext>
            </a:extLst>
          </p:cNvPr>
          <p:cNvSpPr>
            <a:spLocks noGrp="1"/>
          </p:cNvSpPr>
          <p:nvPr>
            <p:ph type="ctrTitle"/>
          </p:nvPr>
        </p:nvSpPr>
        <p:spPr>
          <a:xfrm>
            <a:off x="179512" y="1412776"/>
            <a:ext cx="8820472" cy="2201416"/>
          </a:xfrm>
        </p:spPr>
        <p:txBody>
          <a:bodyPr>
            <a:noAutofit/>
          </a:bodyPr>
          <a:lstStyle/>
          <a:p>
            <a:pPr algn="ctr"/>
            <a:r>
              <a:rPr lang="en-US" sz="5200" b="1" dirty="0">
                <a:solidFill>
                  <a:srgbClr val="006633"/>
                </a:solidFill>
              </a:rPr>
              <a:t>Memory-Centric Computing</a:t>
            </a:r>
            <a:br>
              <a:rPr lang="en-US" sz="5000" b="1" dirty="0">
                <a:solidFill>
                  <a:srgbClr val="006633"/>
                </a:solidFill>
              </a:rPr>
            </a:br>
            <a:r>
              <a:rPr lang="en-US" sz="3600" b="1" dirty="0">
                <a:solidFill>
                  <a:srgbClr val="C00000"/>
                </a:solidFill>
              </a:rPr>
              <a:t>Recent Advances in Processing-in-DRAM</a:t>
            </a:r>
          </a:p>
        </p:txBody>
      </p:sp>
      <p:pic>
        <p:nvPicPr>
          <p:cNvPr id="10" name="Picture 2" descr="ETH Zurich short logo, black">
            <a:extLst>
              <a:ext uri="{FF2B5EF4-FFF2-40B4-BE49-F238E27FC236}">
                <a16:creationId xmlns:a16="http://schemas.microsoft.com/office/drawing/2014/main" id="{6A4E9B18-31D7-A590-4CF9-E79E204F3A9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safari.png">
            <a:extLst>
              <a:ext uri="{FF2B5EF4-FFF2-40B4-BE49-F238E27FC236}">
                <a16:creationId xmlns:a16="http://schemas.microsoft.com/office/drawing/2014/main" id="{7F5EA787-08D2-9918-6C0C-49939D300847}"/>
              </a:ext>
            </a:extLst>
          </p:cNvPr>
          <p:cNvPicPr>
            <a:picLocks noChangeAspect="1"/>
          </p:cNvPicPr>
          <p:nvPr/>
        </p:nvPicPr>
        <p:blipFill>
          <a:blip r:embed="rId6"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447571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17607979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https://arxiv.org/pdf/2012.03112.pdf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2589445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67681431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Barriers to Adoption of PIM</a:t>
            </a:r>
          </a:p>
        </p:txBody>
      </p:sp>
      <p:sp>
        <p:nvSpPr>
          <p:cNvPr id="3" name="Content Placeholder 2"/>
          <p:cNvSpPr>
            <a:spLocks noGrp="1"/>
          </p:cNvSpPr>
          <p:nvPr>
            <p:ph idx="1"/>
          </p:nvPr>
        </p:nvSpPr>
        <p:spPr>
          <a:xfrm>
            <a:off x="228600" y="928464"/>
            <a:ext cx="8915400" cy="5020816"/>
          </a:xfrm>
        </p:spPr>
        <p:txBody>
          <a:bodyPr/>
          <a:lstStyle/>
          <a:p>
            <a:pPr marL="0" indent="0">
              <a:buNone/>
            </a:pPr>
            <a:r>
              <a:rPr lang="en-US" dirty="0">
                <a:solidFill>
                  <a:srgbClr val="0432FF"/>
                </a:solidFill>
              </a:rPr>
              <a:t>1. </a:t>
            </a:r>
            <a:r>
              <a:rPr lang="en-US" b="1" dirty="0">
                <a:solidFill>
                  <a:srgbClr val="0432FF"/>
                </a:solidFill>
              </a:rPr>
              <a:t>Applications</a:t>
            </a:r>
            <a:r>
              <a:rPr lang="en-US" dirty="0">
                <a:solidFill>
                  <a:srgbClr val="0432FF"/>
                </a:solidFill>
              </a:rPr>
              <a:t> &amp; </a:t>
            </a:r>
            <a:r>
              <a:rPr lang="en-US" b="1" dirty="0">
                <a:solidFill>
                  <a:srgbClr val="0432FF"/>
                </a:solidFill>
              </a:rPr>
              <a:t>software</a:t>
            </a:r>
            <a:r>
              <a:rPr lang="en-US" dirty="0">
                <a:solidFill>
                  <a:srgbClr val="0432FF"/>
                </a:solidFill>
              </a:rPr>
              <a:t> for PIM</a:t>
            </a:r>
          </a:p>
          <a:p>
            <a:pPr marL="0" indent="0">
              <a:buNone/>
            </a:pPr>
            <a:endParaRPr lang="en-US" dirty="0"/>
          </a:p>
          <a:p>
            <a:pPr marL="0" indent="0">
              <a:buNone/>
            </a:pPr>
            <a:r>
              <a:rPr lang="en-US" dirty="0">
                <a:solidFill>
                  <a:srgbClr val="7030A0"/>
                </a:solidFill>
              </a:rPr>
              <a:t>2. Ease of </a:t>
            </a:r>
            <a:r>
              <a:rPr lang="en-US" b="1" dirty="0">
                <a:solidFill>
                  <a:srgbClr val="7030A0"/>
                </a:solidFill>
              </a:rPr>
              <a:t>programming</a:t>
            </a:r>
            <a:r>
              <a:rPr lang="en-US" dirty="0">
                <a:solidFill>
                  <a:srgbClr val="7030A0"/>
                </a:solidFill>
              </a:rPr>
              <a:t> (interfaces and compiler/HW support)</a:t>
            </a:r>
          </a:p>
          <a:p>
            <a:pPr marL="0" indent="0">
              <a:buNone/>
            </a:pPr>
            <a:endParaRPr lang="en-US" dirty="0"/>
          </a:p>
          <a:p>
            <a:pPr marL="0" indent="0">
              <a:buNone/>
            </a:pPr>
            <a:r>
              <a:rPr lang="en-US" dirty="0">
                <a:solidFill>
                  <a:srgbClr val="8C0000"/>
                </a:solidFill>
              </a:rPr>
              <a:t>3. </a:t>
            </a:r>
            <a:r>
              <a:rPr lang="en-US" b="1" dirty="0">
                <a:solidFill>
                  <a:srgbClr val="8C0000"/>
                </a:solidFill>
              </a:rPr>
              <a:t>System</a:t>
            </a:r>
            <a:r>
              <a:rPr lang="en-US" dirty="0">
                <a:solidFill>
                  <a:srgbClr val="8C0000"/>
                </a:solidFill>
              </a:rPr>
              <a:t> and </a:t>
            </a:r>
            <a:r>
              <a:rPr lang="en-US" b="1" dirty="0">
                <a:solidFill>
                  <a:srgbClr val="8C0000"/>
                </a:solidFill>
              </a:rPr>
              <a:t>security</a:t>
            </a:r>
            <a:r>
              <a:rPr lang="en-US" dirty="0">
                <a:solidFill>
                  <a:srgbClr val="8C0000"/>
                </a:solidFill>
              </a:rPr>
              <a:t> support: coherence, synchronization, virtual memory, isolation, communication interfaces, …</a:t>
            </a:r>
          </a:p>
          <a:p>
            <a:pPr marL="0" indent="0">
              <a:buNone/>
            </a:pPr>
            <a:endParaRPr lang="en-US" dirty="0"/>
          </a:p>
          <a:p>
            <a:pPr marL="0" indent="0">
              <a:buNone/>
            </a:pPr>
            <a:r>
              <a:rPr lang="en-US" dirty="0">
                <a:solidFill>
                  <a:schemeClr val="tx2"/>
                </a:solidFill>
              </a:rPr>
              <a:t>4. </a:t>
            </a:r>
            <a:r>
              <a:rPr lang="en-US" b="1" dirty="0">
                <a:solidFill>
                  <a:schemeClr val="tx2"/>
                </a:solidFill>
              </a:rPr>
              <a:t>Runtime</a:t>
            </a:r>
            <a:r>
              <a:rPr lang="en-US" dirty="0">
                <a:solidFill>
                  <a:schemeClr val="tx2"/>
                </a:solidFill>
              </a:rPr>
              <a:t> and </a:t>
            </a:r>
            <a:r>
              <a:rPr lang="en-US" b="1" dirty="0">
                <a:solidFill>
                  <a:schemeClr val="tx2"/>
                </a:solidFill>
              </a:rPr>
              <a:t>compilation</a:t>
            </a:r>
            <a:r>
              <a:rPr lang="en-US" dirty="0">
                <a:solidFill>
                  <a:schemeClr val="tx2"/>
                </a:solidFill>
              </a:rPr>
              <a:t> systems for adaptive scheduling, data mapping, access/sharing control, …</a:t>
            </a:r>
          </a:p>
          <a:p>
            <a:pPr marL="0" indent="0">
              <a:buNone/>
            </a:pPr>
            <a:endParaRPr lang="en-US" dirty="0"/>
          </a:p>
          <a:p>
            <a:pPr marL="0" indent="0">
              <a:buNone/>
            </a:pPr>
            <a:r>
              <a:rPr lang="en-US" dirty="0">
                <a:solidFill>
                  <a:srgbClr val="0070C0"/>
                </a:solidFill>
              </a:rPr>
              <a:t>5. </a:t>
            </a:r>
            <a:r>
              <a:rPr lang="en-US" b="1" dirty="0">
                <a:solidFill>
                  <a:srgbClr val="0070C0"/>
                </a:solidFill>
              </a:rPr>
              <a:t>Infrastructures</a:t>
            </a:r>
            <a:r>
              <a:rPr lang="en-US" dirty="0">
                <a:solidFill>
                  <a:srgbClr val="0070C0"/>
                </a:solidFill>
              </a:rPr>
              <a:t>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77272"/>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84553308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r>
              <a:rPr lang="en-US" dirty="0">
                <a:solidFill>
                  <a:srgbClr val="0000FF"/>
                </a:solidFill>
              </a:rPr>
              <a:t>With a </a:t>
            </a:r>
            <a:r>
              <a:rPr lang="en-US" b="1" dirty="0">
                <a:solidFill>
                  <a:srgbClr val="0000FF"/>
                </a:solidFill>
              </a:rPr>
              <a:t>memory-centric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62963772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2CD74-04AC-EC95-833F-E549F0115382}"/>
            </a:ext>
          </a:extLst>
        </p:cNvPr>
        <p:cNvGrpSpPr/>
        <p:nvPr/>
      </p:nvGrpSpPr>
      <p:grpSpPr>
        <a:xfrm>
          <a:off x="0" y="0"/>
          <a:ext cx="0" cy="0"/>
          <a:chOff x="0" y="0"/>
          <a:chExt cx="0" cy="0"/>
        </a:xfrm>
      </p:grpSpPr>
      <p:sp>
        <p:nvSpPr>
          <p:cNvPr id="135169" name="Rectangle 4">
            <a:extLst>
              <a:ext uri="{FF2B5EF4-FFF2-40B4-BE49-F238E27FC236}">
                <a16:creationId xmlns:a16="http://schemas.microsoft.com/office/drawing/2014/main" id="{3423A1F3-2B0C-C3E9-2CC9-4B708C2FF500}"/>
              </a:ext>
            </a:extLst>
          </p:cNvPr>
          <p:cNvSpPr>
            <a:spLocks noGrp="1" noChangeArrowheads="1"/>
          </p:cNvSpPr>
          <p:nvPr>
            <p:ph type="ctrTitle"/>
          </p:nvPr>
        </p:nvSpPr>
        <p:spPr>
          <a:xfrm>
            <a:off x="248419" y="1700808"/>
            <a:ext cx="8428037" cy="822325"/>
          </a:xfrm>
        </p:spPr>
        <p:txBody>
          <a:bodyPr/>
          <a:lstStyle/>
          <a:p>
            <a:pPr algn="ctr" eaLnBrk="1" hangingPunct="1"/>
            <a:r>
              <a:rPr lang="en-US" sz="6000" dirty="0">
                <a:latin typeface="Garamond" charset="0"/>
              </a:rPr>
              <a:t>Concluding Remarks</a:t>
            </a:r>
          </a:p>
        </p:txBody>
      </p:sp>
      <p:sp>
        <p:nvSpPr>
          <p:cNvPr id="135170" name="Rectangle 5">
            <a:extLst>
              <a:ext uri="{FF2B5EF4-FFF2-40B4-BE49-F238E27FC236}">
                <a16:creationId xmlns:a16="http://schemas.microsoft.com/office/drawing/2014/main" id="{5CBA2584-5F29-C275-83FC-FA67596AD563}"/>
              </a:ext>
            </a:extLst>
          </p:cNvPr>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9728027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51E8C-97FA-FF2E-E044-59DD218DBA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D82A96-F884-55A5-8025-ADF61D07631A}"/>
              </a:ext>
            </a:extLst>
          </p:cNvPr>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a:extLst>
              <a:ext uri="{FF2B5EF4-FFF2-40B4-BE49-F238E27FC236}">
                <a16:creationId xmlns:a16="http://schemas.microsoft.com/office/drawing/2014/main" id="{3E86F799-3D41-3026-41F6-D9FF0A7BA52E}"/>
              </a:ext>
            </a:extLst>
          </p:cNvPr>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a:extLst>
              <a:ext uri="{FF2B5EF4-FFF2-40B4-BE49-F238E27FC236}">
                <a16:creationId xmlns:a16="http://schemas.microsoft.com/office/drawing/2014/main" id="{28986585-54F7-F77B-C76D-FD8DA68A47B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36319904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A1A02-7A28-BA8A-0462-756A15E340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EA8378-7411-4C33-F523-2070E4AA15AF}"/>
              </a:ext>
            </a:extLst>
          </p:cNvPr>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a:extLst>
              <a:ext uri="{FF2B5EF4-FFF2-40B4-BE49-F238E27FC236}">
                <a16:creationId xmlns:a16="http://schemas.microsoft.com/office/drawing/2014/main" id="{BBBF5074-E00F-FF35-944C-6CBB0F30AED0}"/>
              </a:ext>
            </a:extLst>
          </p:cNvPr>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a:extLst>
              <a:ext uri="{FF2B5EF4-FFF2-40B4-BE49-F238E27FC236}">
                <a16:creationId xmlns:a16="http://schemas.microsoft.com/office/drawing/2014/main" id="{7DB43BBC-8A36-67EB-B689-7A4878876F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82177286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B534E-4AAF-C22C-BF67-5455B722D8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F9AF18-A061-9250-1A69-60F4DEA97030}"/>
              </a:ext>
            </a:extLst>
          </p:cNvPr>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a:extLst>
              <a:ext uri="{FF2B5EF4-FFF2-40B4-BE49-F238E27FC236}">
                <a16:creationId xmlns:a16="http://schemas.microsoft.com/office/drawing/2014/main" id="{45A31D49-0CA4-0437-D028-A75C3D59C62E}"/>
              </a:ext>
            </a:extLst>
          </p:cNvPr>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a:extLst>
              <a:ext uri="{FF2B5EF4-FFF2-40B4-BE49-F238E27FC236}">
                <a16:creationId xmlns:a16="http://schemas.microsoft.com/office/drawing/2014/main" id="{4981999D-A69C-45C3-2019-129071FD61F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630403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9D9A2-C281-5296-FCEA-6004174B5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6BA5E8-7581-4DD3-CB9F-732980B5A6A8}"/>
              </a:ext>
            </a:extLst>
          </p:cNvPr>
          <p:cNvSpPr>
            <a:spLocks noGrp="1"/>
          </p:cNvSpPr>
          <p:nvPr>
            <p:ph type="title"/>
          </p:nvPr>
        </p:nvSpPr>
        <p:spPr/>
        <p:txBody>
          <a:bodyPr/>
          <a:lstStyle/>
          <a:p>
            <a:r>
              <a:rPr lang="en-US" dirty="0"/>
              <a:t>Concluding Remarks</a:t>
            </a:r>
          </a:p>
        </p:txBody>
      </p:sp>
      <p:sp>
        <p:nvSpPr>
          <p:cNvPr id="3" name="Content Placeholder 2">
            <a:extLst>
              <a:ext uri="{FF2B5EF4-FFF2-40B4-BE49-F238E27FC236}">
                <a16:creationId xmlns:a16="http://schemas.microsoft.com/office/drawing/2014/main" id="{F2BB7C62-9F15-F9D7-BBD8-17F4F7125ABB}"/>
              </a:ext>
            </a:extLst>
          </p:cNvPr>
          <p:cNvSpPr>
            <a:spLocks noGrp="1"/>
          </p:cNvSpPr>
          <p:nvPr>
            <p:ph idx="1"/>
          </p:nvPr>
        </p:nvSpPr>
        <p:spPr>
          <a:xfrm>
            <a:off x="-36512" y="836712"/>
            <a:ext cx="9289032" cy="5193723"/>
          </a:xfrm>
        </p:spPr>
        <p:txBody>
          <a:bodyPr/>
          <a:lstStyle/>
          <a:p>
            <a:r>
              <a:rPr lang="en-US" dirty="0">
                <a:solidFill>
                  <a:srgbClr val="FF0000"/>
                </a:solidFill>
              </a:rPr>
              <a:t>Goal: Enable computation capability in memory</a:t>
            </a:r>
          </a:p>
          <a:p>
            <a:endParaRPr lang="en-US" sz="2000" dirty="0">
              <a:solidFill>
                <a:srgbClr val="FF0000"/>
              </a:solidFill>
            </a:endParaRPr>
          </a:p>
          <a:p>
            <a:r>
              <a:rPr lang="en-US" dirty="0">
                <a:solidFill>
                  <a:srgbClr val="FF0000"/>
                </a:solidFill>
              </a:rPr>
              <a:t>We highlighted major recent advances in Processing-in-DRAM</a:t>
            </a:r>
            <a:endParaRPr lang="en-US" sz="2000" dirty="0">
              <a:solidFill>
                <a:srgbClr val="0000FF"/>
              </a:solidFill>
            </a:endParaRPr>
          </a:p>
          <a:p>
            <a:pPr lvl="1"/>
            <a:r>
              <a:rPr lang="en-US" dirty="0"/>
              <a:t>Can lead to </a:t>
            </a:r>
            <a:r>
              <a:rPr lang="en-US" b="1" dirty="0">
                <a:solidFill>
                  <a:schemeClr val="accent2">
                    <a:lumMod val="75000"/>
                  </a:schemeClr>
                </a:solidFill>
              </a:rPr>
              <a:t>orders-of-magnitude energy &amp; perf </a:t>
            </a:r>
            <a:r>
              <a:rPr lang="en-US" dirty="0"/>
              <a:t>improvements </a:t>
            </a:r>
          </a:p>
          <a:p>
            <a:pPr lvl="1"/>
            <a:r>
              <a:rPr lang="en-US" b="1" dirty="0">
                <a:solidFill>
                  <a:srgbClr val="2C6123"/>
                </a:solidFill>
              </a:rPr>
              <a:t>Unmodified DRAM chips are already capable of computation</a:t>
            </a:r>
            <a:endParaRPr lang="is-IS" b="1" dirty="0">
              <a:solidFill>
                <a:srgbClr val="2C6123"/>
              </a:solidFill>
            </a:endParaRPr>
          </a:p>
          <a:p>
            <a:pPr lvl="1"/>
            <a:endParaRPr lang="en-US" sz="2000" dirty="0"/>
          </a:p>
          <a:p>
            <a:r>
              <a:rPr lang="en-US" dirty="0"/>
              <a:t>Memory should be designed as a </a:t>
            </a:r>
            <a:r>
              <a:rPr lang="en-US" b="1" dirty="0">
                <a:solidFill>
                  <a:srgbClr val="7030A0"/>
                </a:solidFill>
              </a:rPr>
              <a:t>combined computation and storage substrate</a:t>
            </a:r>
          </a:p>
          <a:p>
            <a:pPr lvl="1"/>
            <a:r>
              <a:rPr lang="en-US" dirty="0"/>
              <a:t>Not as an inactive storage substrate</a:t>
            </a:r>
          </a:p>
          <a:p>
            <a:pPr lvl="1"/>
            <a:r>
              <a:rPr lang="en-US" dirty="0"/>
              <a:t>Design mindset and flow should change</a:t>
            </a:r>
          </a:p>
          <a:p>
            <a:pPr lvl="1"/>
            <a:endParaRPr lang="en-US" sz="2000" dirty="0"/>
          </a:p>
          <a:p>
            <a:r>
              <a:rPr lang="en-US" dirty="0">
                <a:solidFill>
                  <a:srgbClr val="0000FF"/>
                </a:solidFill>
              </a:rPr>
              <a:t>Future of </a:t>
            </a:r>
            <a:r>
              <a:rPr lang="en-US" b="1" dirty="0">
                <a:solidFill>
                  <a:srgbClr val="0000FF"/>
                </a:solidFill>
              </a:rPr>
              <a:t>truly memory-centric computing </a:t>
            </a:r>
            <a:r>
              <a:rPr lang="en-US" dirty="0">
                <a:solidFill>
                  <a:srgbClr val="0000FF"/>
                </a:solidFill>
              </a:rPr>
              <a:t>is bright</a:t>
            </a:r>
          </a:p>
          <a:p>
            <a:pPr lvl="1"/>
            <a:r>
              <a:rPr lang="en-US" dirty="0">
                <a:solidFill>
                  <a:srgbClr val="0000FF"/>
                </a:solidFill>
              </a:rPr>
              <a:t>We need to do research &amp; design across the computing stack</a:t>
            </a:r>
          </a:p>
          <a:p>
            <a:pPr lvl="1"/>
            <a:r>
              <a:rPr lang="en-US" dirty="0">
                <a:solidFill>
                  <a:srgbClr val="0000FF"/>
                </a:solidFill>
              </a:rPr>
              <a:t>With a proper mindset and infrastructure shift</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8C4E9B7-8CD7-57C8-0304-BF5E0F2385D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505256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CEE01-31C8-31AD-8E9E-D9F997CEBF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8E5352-7B56-4D24-64FD-66D2E2C1B18B}"/>
              </a:ext>
            </a:extLst>
          </p:cNvPr>
          <p:cNvSpPr>
            <a:spLocks noGrp="1"/>
          </p:cNvSpPr>
          <p:nvPr>
            <p:ph type="title"/>
          </p:nvPr>
        </p:nvSpPr>
        <p:spPr/>
        <p:txBody>
          <a:bodyPr/>
          <a:lstStyle/>
          <a:p>
            <a:r>
              <a:rPr lang="en-US" dirty="0"/>
              <a:t>PIM Tutorial November 2024 Edition</a:t>
            </a:r>
          </a:p>
        </p:txBody>
      </p:sp>
      <p:sp>
        <p:nvSpPr>
          <p:cNvPr id="3" name="Content Placeholder 2">
            <a:extLst>
              <a:ext uri="{FF2B5EF4-FFF2-40B4-BE49-F238E27FC236}">
                <a16:creationId xmlns:a16="http://schemas.microsoft.com/office/drawing/2014/main" id="{589FB22A-27D5-110B-3687-DF92B697893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91ECFF8-2120-FE0E-C66F-F0238BFBEEA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
        <p:nvSpPr>
          <p:cNvPr id="5" name="TextBox 4">
            <a:extLst>
              <a:ext uri="{FF2B5EF4-FFF2-40B4-BE49-F238E27FC236}">
                <a16:creationId xmlns:a16="http://schemas.microsoft.com/office/drawing/2014/main" id="{D800D2CB-7734-9943-B45E-C9C870E4EFF5}"/>
              </a:ext>
            </a:extLst>
          </p:cNvPr>
          <p:cNvSpPr txBox="1"/>
          <p:nvPr/>
        </p:nvSpPr>
        <p:spPr>
          <a:xfrm>
            <a:off x="971600" y="6453094"/>
            <a:ext cx="75648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https://events.safari.ethz.ch/micro24-memorycentric-tutorial/</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endParaRPr kumimoji="0" lang="en-US" sz="18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6BBB19E8-595C-CA32-5DEB-EE1F62C4C139}"/>
              </a:ext>
            </a:extLst>
          </p:cNvPr>
          <p:cNvSpPr txBox="1"/>
          <p:nvPr/>
        </p:nvSpPr>
        <p:spPr>
          <a:xfrm>
            <a:off x="1383466" y="6086608"/>
            <a:ext cx="637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https://www.youtube.com/watch?v=KV2MXvcBgb0</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7" name="Picture 2">
            <a:extLst>
              <a:ext uri="{FF2B5EF4-FFF2-40B4-BE49-F238E27FC236}">
                <a16:creationId xmlns:a16="http://schemas.microsoft.com/office/drawing/2014/main" id="{9C75EDCC-733C-B442-B871-C02A1B283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94866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1600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1595132" y="6428250"/>
            <a:ext cx="65633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Han</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EIE: Efficient Inference Engine on Compressed Deep Neural Network,</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ISCA 2016.</a:t>
            </a:r>
          </a:p>
        </p:txBody>
      </p:sp>
    </p:spTree>
    <p:extLst>
      <p:ext uri="{BB962C8B-B14F-4D97-AF65-F5344CB8AC3E}">
        <p14:creationId xmlns:p14="http://schemas.microsoft.com/office/powerpoint/2010/main" val="22252408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014F-C134-7F3D-D3A5-4CC4C6D300EF}"/>
              </a:ext>
            </a:extLst>
          </p:cNvPr>
          <p:cNvSpPr>
            <a:spLocks noGrp="1"/>
          </p:cNvSpPr>
          <p:nvPr>
            <p:ph type="title"/>
          </p:nvPr>
        </p:nvSpPr>
        <p:spPr/>
        <p:txBody>
          <a:bodyPr/>
          <a:lstStyle/>
          <a:p>
            <a:r>
              <a:rPr lang="en-US" dirty="0"/>
              <a:t>Upcoming PIM Tutorials/Workshops (I) </a:t>
            </a:r>
          </a:p>
        </p:txBody>
      </p:sp>
      <p:sp>
        <p:nvSpPr>
          <p:cNvPr id="4" name="Slide Number Placeholder 3">
            <a:extLst>
              <a:ext uri="{FF2B5EF4-FFF2-40B4-BE49-F238E27FC236}">
                <a16:creationId xmlns:a16="http://schemas.microsoft.com/office/drawing/2014/main" id="{3222339C-F5BB-19C2-DCD1-FC10B7FB7DC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46804BFA-0EDC-7175-DBBC-3F3E14637982}"/>
              </a:ext>
            </a:extLst>
          </p:cNvPr>
          <p:cNvSpPr txBox="1"/>
          <p:nvPr/>
        </p:nvSpPr>
        <p:spPr>
          <a:xfrm>
            <a:off x="0" y="5880548"/>
            <a:ext cx="914400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hlinkClick r:id="rId2">
                  <a:extLst>
                    <a:ext uri="{A12FA001-AC4F-418D-AE19-62706E023703}">
                      <ahyp:hlinkClr xmlns:ahyp="http://schemas.microsoft.com/office/drawing/2018/hyperlinkcolor" val="tx"/>
                    </a:ext>
                  </a:extLst>
                </a:hlinkClick>
              </a:rPr>
              <a:t>https://events.safari.ethz.ch/asplos25-MCCSys/doku.php</a:t>
            </a:r>
            <a:r>
              <a:rPr kumimoji="0" lang="en-US" sz="18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rPr>
              <a:t>  </a:t>
            </a:r>
          </a:p>
        </p:txBody>
      </p:sp>
      <p:pic>
        <p:nvPicPr>
          <p:cNvPr id="6" name="Picture 5">
            <a:extLst>
              <a:ext uri="{FF2B5EF4-FFF2-40B4-BE49-F238E27FC236}">
                <a16:creationId xmlns:a16="http://schemas.microsoft.com/office/drawing/2014/main" id="{252E2A7B-0ECC-B1F5-1C97-8CC863240752}"/>
              </a:ext>
            </a:extLst>
          </p:cNvPr>
          <p:cNvPicPr>
            <a:picLocks noChangeAspect="1"/>
          </p:cNvPicPr>
          <p:nvPr/>
        </p:nvPicPr>
        <p:blipFill>
          <a:blip r:embed="rId3"/>
          <a:stretch>
            <a:fillRect/>
          </a:stretch>
        </p:blipFill>
        <p:spPr>
          <a:xfrm>
            <a:off x="193988" y="1165513"/>
            <a:ext cx="8756024" cy="4526973"/>
          </a:xfrm>
          <a:prstGeom prst="rect">
            <a:avLst/>
          </a:prstGeom>
        </p:spPr>
      </p:pic>
    </p:spTree>
    <p:extLst>
      <p:ext uri="{BB962C8B-B14F-4D97-AF65-F5344CB8AC3E}">
        <p14:creationId xmlns:p14="http://schemas.microsoft.com/office/powerpoint/2010/main" val="784029372"/>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014F-C134-7F3D-D3A5-4CC4C6D300EF}"/>
              </a:ext>
            </a:extLst>
          </p:cNvPr>
          <p:cNvSpPr>
            <a:spLocks noGrp="1"/>
          </p:cNvSpPr>
          <p:nvPr>
            <p:ph type="title"/>
          </p:nvPr>
        </p:nvSpPr>
        <p:spPr/>
        <p:txBody>
          <a:bodyPr/>
          <a:lstStyle/>
          <a:p>
            <a:r>
              <a:rPr lang="en-US" dirty="0"/>
              <a:t>Upcoming PIM Tutorials/Workshops (II) </a:t>
            </a:r>
          </a:p>
        </p:txBody>
      </p:sp>
      <p:sp>
        <p:nvSpPr>
          <p:cNvPr id="4" name="Slide Number Placeholder 3">
            <a:extLst>
              <a:ext uri="{FF2B5EF4-FFF2-40B4-BE49-F238E27FC236}">
                <a16:creationId xmlns:a16="http://schemas.microsoft.com/office/drawing/2014/main" id="{3222339C-F5BB-19C2-DCD1-FC10B7FB7DC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46804BFA-0EDC-7175-DBBC-3F3E14637982}"/>
              </a:ext>
            </a:extLst>
          </p:cNvPr>
          <p:cNvSpPr txBox="1"/>
          <p:nvPr/>
        </p:nvSpPr>
        <p:spPr>
          <a:xfrm>
            <a:off x="0" y="5880548"/>
            <a:ext cx="914400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hlinkClick r:id="rId2">
                  <a:extLst>
                    <a:ext uri="{A12FA001-AC4F-418D-AE19-62706E023703}">
                      <ahyp:hlinkClr xmlns:ahyp="http://schemas.microsoft.com/office/drawing/2018/hyperlinkcolor" val="tx"/>
                    </a:ext>
                  </a:extLst>
                </a:hlinkClick>
              </a:rPr>
              <a:t>https://events.safari.ethz.ch/ics25-MCCSys/doku.php</a:t>
            </a:r>
            <a:r>
              <a:rPr kumimoji="0" lang="en-US" sz="18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rPr>
              <a:t>  </a:t>
            </a:r>
          </a:p>
        </p:txBody>
      </p:sp>
      <p:pic>
        <p:nvPicPr>
          <p:cNvPr id="3" name="Picture 2">
            <a:extLst>
              <a:ext uri="{FF2B5EF4-FFF2-40B4-BE49-F238E27FC236}">
                <a16:creationId xmlns:a16="http://schemas.microsoft.com/office/drawing/2014/main" id="{0E0EC39B-BB11-2BE5-6CA3-D07DADD4FF7D}"/>
              </a:ext>
            </a:extLst>
          </p:cNvPr>
          <p:cNvPicPr>
            <a:picLocks noChangeAspect="1"/>
          </p:cNvPicPr>
          <p:nvPr/>
        </p:nvPicPr>
        <p:blipFill rotWithShape="1">
          <a:blip r:embed="rId3">
            <a:extLst>
              <a:ext uri="{28A0092B-C50C-407E-A947-70E740481C1C}">
                <a14:useLocalDpi xmlns:a14="http://schemas.microsoft.com/office/drawing/2010/main" val="0"/>
              </a:ext>
            </a:extLst>
          </a:blip>
          <a:srcRect t="3760"/>
          <a:stretch/>
        </p:blipFill>
        <p:spPr>
          <a:xfrm>
            <a:off x="356946" y="1200117"/>
            <a:ext cx="8430108" cy="4457766"/>
          </a:xfrm>
          <a:prstGeom prst="rect">
            <a:avLst/>
          </a:prstGeom>
        </p:spPr>
      </p:pic>
    </p:spTree>
    <p:extLst>
      <p:ext uri="{BB962C8B-B14F-4D97-AF65-F5344CB8AC3E}">
        <p14:creationId xmlns:p14="http://schemas.microsoft.com/office/powerpoint/2010/main" val="49810933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014F-C134-7F3D-D3A5-4CC4C6D300EF}"/>
              </a:ext>
            </a:extLst>
          </p:cNvPr>
          <p:cNvSpPr>
            <a:spLocks noGrp="1"/>
          </p:cNvSpPr>
          <p:nvPr>
            <p:ph type="title"/>
          </p:nvPr>
        </p:nvSpPr>
        <p:spPr>
          <a:xfrm>
            <a:off x="228600" y="152400"/>
            <a:ext cx="8915400" cy="1066800"/>
          </a:xfrm>
        </p:spPr>
        <p:txBody>
          <a:bodyPr/>
          <a:lstStyle/>
          <a:p>
            <a:r>
              <a:rPr lang="en-US" dirty="0"/>
              <a:t>Upcoming PIM Tutorials/Workshops (III) </a:t>
            </a:r>
          </a:p>
        </p:txBody>
      </p:sp>
      <p:sp>
        <p:nvSpPr>
          <p:cNvPr id="4" name="Slide Number Placeholder 3">
            <a:extLst>
              <a:ext uri="{FF2B5EF4-FFF2-40B4-BE49-F238E27FC236}">
                <a16:creationId xmlns:a16="http://schemas.microsoft.com/office/drawing/2014/main" id="{3222339C-F5BB-19C2-DCD1-FC10B7FB7DC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46804BFA-0EDC-7175-DBBC-3F3E14637982}"/>
              </a:ext>
            </a:extLst>
          </p:cNvPr>
          <p:cNvSpPr txBox="1"/>
          <p:nvPr/>
        </p:nvSpPr>
        <p:spPr>
          <a:xfrm>
            <a:off x="0" y="5880548"/>
            <a:ext cx="914400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hlinkClick r:id="rId3">
                  <a:extLst>
                    <a:ext uri="{A12FA001-AC4F-418D-AE19-62706E023703}">
                      <ahyp:hlinkClr xmlns:ahyp="http://schemas.microsoft.com/office/drawing/2018/hyperlinkcolor" val="tx"/>
                    </a:ext>
                  </a:extLst>
                </a:hlinkClick>
              </a:rPr>
              <a:t>https://events.safari.ethz.ch/isca25-MCCSys/doku.php</a:t>
            </a:r>
            <a:r>
              <a:rPr kumimoji="0" lang="en-US" sz="18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rPr>
              <a:t>  </a:t>
            </a:r>
          </a:p>
        </p:txBody>
      </p:sp>
      <p:pic>
        <p:nvPicPr>
          <p:cNvPr id="3" name="Picture 2">
            <a:extLst>
              <a:ext uri="{FF2B5EF4-FFF2-40B4-BE49-F238E27FC236}">
                <a16:creationId xmlns:a16="http://schemas.microsoft.com/office/drawing/2014/main" id="{9D136AF4-5EA0-2A6E-FFE6-8ED164CD4C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09" y="1147149"/>
            <a:ext cx="8464260" cy="4551854"/>
          </a:xfrm>
          <a:prstGeom prst="rect">
            <a:avLst/>
          </a:prstGeom>
        </p:spPr>
      </p:pic>
    </p:spTree>
    <p:extLst>
      <p:ext uri="{BB962C8B-B14F-4D97-AF65-F5344CB8AC3E}">
        <p14:creationId xmlns:p14="http://schemas.microsoft.com/office/powerpoint/2010/main" val="1656062194"/>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C7696-829A-E5B6-3379-E819AF212B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3866C5-0A70-94BF-D810-478E5E82D2FF}"/>
              </a:ext>
            </a:extLst>
          </p:cNvPr>
          <p:cNvSpPr>
            <a:spLocks noGrp="1"/>
          </p:cNvSpPr>
          <p:nvPr>
            <p:ph type="title"/>
          </p:nvPr>
        </p:nvSpPr>
        <p:spPr/>
        <p:txBody>
          <a:bodyPr/>
          <a:lstStyle/>
          <a:p>
            <a:r>
              <a:rPr lang="en-US" dirty="0"/>
              <a:t>Open Source Tools: SAFARI GitHub</a:t>
            </a:r>
          </a:p>
        </p:txBody>
      </p:sp>
      <p:sp>
        <p:nvSpPr>
          <p:cNvPr id="4" name="Slide Number Placeholder 3">
            <a:extLst>
              <a:ext uri="{FF2B5EF4-FFF2-40B4-BE49-F238E27FC236}">
                <a16:creationId xmlns:a16="http://schemas.microsoft.com/office/drawing/2014/main" id="{69F90AB7-D38B-E5CB-92FD-B7910166BD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9" name="TextBox 8">
            <a:extLst>
              <a:ext uri="{FF2B5EF4-FFF2-40B4-BE49-F238E27FC236}">
                <a16:creationId xmlns:a16="http://schemas.microsoft.com/office/drawing/2014/main" id="{C70DACF4-96D9-0EF0-85EB-055A6BDC551D}"/>
              </a:ext>
            </a:extLst>
          </p:cNvPr>
          <p:cNvSpPr txBox="1"/>
          <p:nvPr/>
        </p:nvSpPr>
        <p:spPr>
          <a:xfrm>
            <a:off x="2461487" y="6488668"/>
            <a:ext cx="42210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t>
            </a:r>
            <a:r>
              <a:rPr kumimoji="0" lang="en-US" sz="1800" b="1" i="0" u="none" strike="noStrike" kern="1200" cap="none" spc="0" normalizeH="0" baseline="0" noProof="0" dirty="0" err="1">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github.com</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/CMU-SAFARI/</a:t>
            </a:r>
            <a:endParaRPr kumimoji="0" lang="en-US" sz="18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36826ABA-C599-3F42-D23C-1CD1A46575B9}"/>
              </a:ext>
            </a:extLst>
          </p:cNvPr>
          <p:cNvPicPr>
            <a:picLocks noChangeAspect="1"/>
          </p:cNvPicPr>
          <p:nvPr/>
        </p:nvPicPr>
        <p:blipFill>
          <a:blip r:embed="rId3"/>
          <a:stretch>
            <a:fillRect/>
          </a:stretch>
        </p:blipFill>
        <p:spPr>
          <a:xfrm>
            <a:off x="1148246" y="1291208"/>
            <a:ext cx="6664113" cy="4749402"/>
          </a:xfrm>
          <a:prstGeom prst="rect">
            <a:avLst/>
          </a:prstGeom>
        </p:spPr>
      </p:pic>
      <p:pic>
        <p:nvPicPr>
          <p:cNvPr id="5" name="Picture 4">
            <a:extLst>
              <a:ext uri="{FF2B5EF4-FFF2-40B4-BE49-F238E27FC236}">
                <a16:creationId xmlns:a16="http://schemas.microsoft.com/office/drawing/2014/main" id="{28735ED9-F052-5D99-E280-F1B0E678A411}"/>
              </a:ext>
            </a:extLst>
          </p:cNvPr>
          <p:cNvPicPr>
            <a:picLocks noChangeAspect="1"/>
          </p:cNvPicPr>
          <p:nvPr/>
        </p:nvPicPr>
        <p:blipFill>
          <a:blip r:embed="rId4"/>
          <a:stretch>
            <a:fillRect/>
          </a:stretch>
        </p:blipFill>
        <p:spPr>
          <a:xfrm>
            <a:off x="1260774" y="1291208"/>
            <a:ext cx="6551585" cy="4803974"/>
          </a:xfrm>
          <a:prstGeom prst="rect">
            <a:avLst/>
          </a:prstGeom>
        </p:spPr>
      </p:pic>
      <p:pic>
        <p:nvPicPr>
          <p:cNvPr id="6" name="Picture 5">
            <a:extLst>
              <a:ext uri="{FF2B5EF4-FFF2-40B4-BE49-F238E27FC236}">
                <a16:creationId xmlns:a16="http://schemas.microsoft.com/office/drawing/2014/main" id="{EED7BE45-6B3B-CC80-FAD5-1BAE8D2A6F95}"/>
              </a:ext>
            </a:extLst>
          </p:cNvPr>
          <p:cNvPicPr>
            <a:picLocks noChangeAspect="1"/>
          </p:cNvPicPr>
          <p:nvPr/>
        </p:nvPicPr>
        <p:blipFill>
          <a:blip r:embed="rId5"/>
          <a:stretch>
            <a:fillRect/>
          </a:stretch>
        </p:blipFill>
        <p:spPr>
          <a:xfrm>
            <a:off x="899592" y="1095890"/>
            <a:ext cx="6981466" cy="5052050"/>
          </a:xfrm>
          <a:prstGeom prst="rect">
            <a:avLst/>
          </a:prstGeom>
        </p:spPr>
      </p:pic>
      <p:pic>
        <p:nvPicPr>
          <p:cNvPr id="7" name="Picture 6">
            <a:extLst>
              <a:ext uri="{FF2B5EF4-FFF2-40B4-BE49-F238E27FC236}">
                <a16:creationId xmlns:a16="http://schemas.microsoft.com/office/drawing/2014/main" id="{7EF9D551-288C-3486-FEDB-BE02FD03F748}"/>
              </a:ext>
            </a:extLst>
          </p:cNvPr>
          <p:cNvPicPr>
            <a:picLocks noChangeAspect="1"/>
          </p:cNvPicPr>
          <p:nvPr/>
        </p:nvPicPr>
        <p:blipFill>
          <a:blip r:embed="rId6"/>
          <a:stretch>
            <a:fillRect/>
          </a:stretch>
        </p:blipFill>
        <p:spPr>
          <a:xfrm>
            <a:off x="797029" y="907187"/>
            <a:ext cx="7186592" cy="5639663"/>
          </a:xfrm>
          <a:prstGeom prst="rect">
            <a:avLst/>
          </a:prstGeom>
        </p:spPr>
      </p:pic>
      <p:pic>
        <p:nvPicPr>
          <p:cNvPr id="8" name="Picture 7">
            <a:extLst>
              <a:ext uri="{FF2B5EF4-FFF2-40B4-BE49-F238E27FC236}">
                <a16:creationId xmlns:a16="http://schemas.microsoft.com/office/drawing/2014/main" id="{EA9D67E2-344F-CC1C-0FE3-BAD706B96792}"/>
              </a:ext>
            </a:extLst>
          </p:cNvPr>
          <p:cNvPicPr>
            <a:picLocks noChangeAspect="1"/>
          </p:cNvPicPr>
          <p:nvPr/>
        </p:nvPicPr>
        <p:blipFill>
          <a:blip r:embed="rId7"/>
          <a:stretch>
            <a:fillRect/>
          </a:stretch>
        </p:blipFill>
        <p:spPr>
          <a:xfrm>
            <a:off x="797028" y="836712"/>
            <a:ext cx="7198726" cy="5692016"/>
          </a:xfrm>
          <a:prstGeom prst="rect">
            <a:avLst/>
          </a:prstGeom>
        </p:spPr>
      </p:pic>
      <p:pic>
        <p:nvPicPr>
          <p:cNvPr id="10" name="Picture 9">
            <a:extLst>
              <a:ext uri="{FF2B5EF4-FFF2-40B4-BE49-F238E27FC236}">
                <a16:creationId xmlns:a16="http://schemas.microsoft.com/office/drawing/2014/main" id="{065BE2F5-DC51-5E49-19ED-B5DA6F93657E}"/>
              </a:ext>
            </a:extLst>
          </p:cNvPr>
          <p:cNvPicPr>
            <a:picLocks noChangeAspect="1"/>
          </p:cNvPicPr>
          <p:nvPr/>
        </p:nvPicPr>
        <p:blipFill>
          <a:blip r:embed="rId8"/>
          <a:stretch>
            <a:fillRect/>
          </a:stretch>
        </p:blipFill>
        <p:spPr>
          <a:xfrm>
            <a:off x="799247" y="814908"/>
            <a:ext cx="7278898" cy="5744136"/>
          </a:xfrm>
          <a:prstGeom prst="rect">
            <a:avLst/>
          </a:prstGeom>
        </p:spPr>
      </p:pic>
      <p:pic>
        <p:nvPicPr>
          <p:cNvPr id="11" name="Picture 10">
            <a:extLst>
              <a:ext uri="{FF2B5EF4-FFF2-40B4-BE49-F238E27FC236}">
                <a16:creationId xmlns:a16="http://schemas.microsoft.com/office/drawing/2014/main" id="{DF6E2C99-5ABA-4140-0138-4F5E1FCE440B}"/>
              </a:ext>
            </a:extLst>
          </p:cNvPr>
          <p:cNvPicPr>
            <a:picLocks noChangeAspect="1"/>
          </p:cNvPicPr>
          <p:nvPr/>
        </p:nvPicPr>
        <p:blipFill>
          <a:blip r:embed="rId9"/>
          <a:stretch>
            <a:fillRect/>
          </a:stretch>
        </p:blipFill>
        <p:spPr>
          <a:xfrm>
            <a:off x="797027" y="799333"/>
            <a:ext cx="7293251" cy="5748375"/>
          </a:xfrm>
          <a:prstGeom prst="rect">
            <a:avLst/>
          </a:prstGeom>
        </p:spPr>
      </p:pic>
      <p:pic>
        <p:nvPicPr>
          <p:cNvPr id="12" name="Picture 11">
            <a:extLst>
              <a:ext uri="{FF2B5EF4-FFF2-40B4-BE49-F238E27FC236}">
                <a16:creationId xmlns:a16="http://schemas.microsoft.com/office/drawing/2014/main" id="{23031795-7C67-D893-7A3E-60B15F6224FF}"/>
              </a:ext>
            </a:extLst>
          </p:cNvPr>
          <p:cNvPicPr>
            <a:picLocks noChangeAspect="1"/>
          </p:cNvPicPr>
          <p:nvPr/>
        </p:nvPicPr>
        <p:blipFill>
          <a:blip r:embed="rId10"/>
          <a:stretch>
            <a:fillRect/>
          </a:stretch>
        </p:blipFill>
        <p:spPr>
          <a:xfrm>
            <a:off x="784893" y="2204864"/>
            <a:ext cx="7293251" cy="4288957"/>
          </a:xfrm>
          <a:prstGeom prst="rect">
            <a:avLst/>
          </a:prstGeom>
        </p:spPr>
      </p:pic>
      <p:pic>
        <p:nvPicPr>
          <p:cNvPr id="13" name="Picture 12">
            <a:extLst>
              <a:ext uri="{FF2B5EF4-FFF2-40B4-BE49-F238E27FC236}">
                <a16:creationId xmlns:a16="http://schemas.microsoft.com/office/drawing/2014/main" id="{658C81D0-5912-D8EA-0B5D-9AAB40256AEE}"/>
              </a:ext>
            </a:extLst>
          </p:cNvPr>
          <p:cNvPicPr>
            <a:picLocks noChangeAspect="1"/>
          </p:cNvPicPr>
          <p:nvPr/>
        </p:nvPicPr>
        <p:blipFill>
          <a:blip r:embed="rId11"/>
          <a:stretch>
            <a:fillRect/>
          </a:stretch>
        </p:blipFill>
        <p:spPr>
          <a:xfrm>
            <a:off x="832048" y="2432482"/>
            <a:ext cx="7163706" cy="4020854"/>
          </a:xfrm>
          <a:prstGeom prst="rect">
            <a:avLst/>
          </a:prstGeom>
        </p:spPr>
      </p:pic>
      <p:pic>
        <p:nvPicPr>
          <p:cNvPr id="14" name="Picture 13">
            <a:extLst>
              <a:ext uri="{FF2B5EF4-FFF2-40B4-BE49-F238E27FC236}">
                <a16:creationId xmlns:a16="http://schemas.microsoft.com/office/drawing/2014/main" id="{DF904302-705F-22FD-0273-BE66486E4577}"/>
              </a:ext>
            </a:extLst>
          </p:cNvPr>
          <p:cNvPicPr>
            <a:picLocks noChangeAspect="1"/>
          </p:cNvPicPr>
          <p:nvPr/>
        </p:nvPicPr>
        <p:blipFill>
          <a:blip r:embed="rId12"/>
          <a:stretch>
            <a:fillRect/>
          </a:stretch>
        </p:blipFill>
        <p:spPr>
          <a:xfrm>
            <a:off x="683568" y="2172170"/>
            <a:ext cx="7421833" cy="4164473"/>
          </a:xfrm>
          <a:prstGeom prst="rect">
            <a:avLst/>
          </a:prstGeom>
        </p:spPr>
      </p:pic>
      <p:pic>
        <p:nvPicPr>
          <p:cNvPr id="15" name="Picture 14">
            <a:extLst>
              <a:ext uri="{FF2B5EF4-FFF2-40B4-BE49-F238E27FC236}">
                <a16:creationId xmlns:a16="http://schemas.microsoft.com/office/drawing/2014/main" id="{FC38F842-F894-E08F-9BBC-74F76A0E05B2}"/>
              </a:ext>
            </a:extLst>
          </p:cNvPr>
          <p:cNvPicPr>
            <a:picLocks noChangeAspect="1"/>
          </p:cNvPicPr>
          <p:nvPr/>
        </p:nvPicPr>
        <p:blipFill>
          <a:blip r:embed="rId13"/>
          <a:stretch>
            <a:fillRect/>
          </a:stretch>
        </p:blipFill>
        <p:spPr>
          <a:xfrm>
            <a:off x="451796" y="823238"/>
            <a:ext cx="7877058" cy="996957"/>
          </a:xfrm>
          <a:prstGeom prst="rect">
            <a:avLst/>
          </a:prstGeom>
        </p:spPr>
      </p:pic>
      <p:pic>
        <p:nvPicPr>
          <p:cNvPr id="16" name="Picture 15">
            <a:extLst>
              <a:ext uri="{FF2B5EF4-FFF2-40B4-BE49-F238E27FC236}">
                <a16:creationId xmlns:a16="http://schemas.microsoft.com/office/drawing/2014/main" id="{BB823DC5-BD7E-CB11-BEDA-7A0D7EE5B07D}"/>
              </a:ext>
            </a:extLst>
          </p:cNvPr>
          <p:cNvPicPr>
            <a:picLocks noChangeAspect="1"/>
          </p:cNvPicPr>
          <p:nvPr/>
        </p:nvPicPr>
        <p:blipFill>
          <a:blip r:embed="rId14"/>
          <a:stretch>
            <a:fillRect/>
          </a:stretch>
        </p:blipFill>
        <p:spPr>
          <a:xfrm>
            <a:off x="586707" y="2147298"/>
            <a:ext cx="7772400" cy="4306038"/>
          </a:xfrm>
          <a:prstGeom prst="rect">
            <a:avLst/>
          </a:prstGeom>
        </p:spPr>
      </p:pic>
      <p:pic>
        <p:nvPicPr>
          <p:cNvPr id="17" name="Picture 16">
            <a:extLst>
              <a:ext uri="{FF2B5EF4-FFF2-40B4-BE49-F238E27FC236}">
                <a16:creationId xmlns:a16="http://schemas.microsoft.com/office/drawing/2014/main" id="{2A276659-B182-1525-83E0-2E9129632B15}"/>
              </a:ext>
            </a:extLst>
          </p:cNvPr>
          <p:cNvPicPr>
            <a:picLocks noChangeAspect="1"/>
          </p:cNvPicPr>
          <p:nvPr/>
        </p:nvPicPr>
        <p:blipFill>
          <a:blip r:embed="rId15"/>
          <a:stretch>
            <a:fillRect/>
          </a:stretch>
        </p:blipFill>
        <p:spPr>
          <a:xfrm>
            <a:off x="611390" y="2143769"/>
            <a:ext cx="7908199" cy="4384959"/>
          </a:xfrm>
          <a:prstGeom prst="rect">
            <a:avLst/>
          </a:prstGeom>
        </p:spPr>
      </p:pic>
      <p:pic>
        <p:nvPicPr>
          <p:cNvPr id="18" name="Picture 17">
            <a:extLst>
              <a:ext uri="{FF2B5EF4-FFF2-40B4-BE49-F238E27FC236}">
                <a16:creationId xmlns:a16="http://schemas.microsoft.com/office/drawing/2014/main" id="{F4773DB5-6A2E-002A-48D6-F82F4761BC5C}"/>
              </a:ext>
            </a:extLst>
          </p:cNvPr>
          <p:cNvPicPr>
            <a:picLocks noChangeAspect="1"/>
          </p:cNvPicPr>
          <p:nvPr/>
        </p:nvPicPr>
        <p:blipFill>
          <a:blip r:embed="rId16"/>
          <a:stretch>
            <a:fillRect/>
          </a:stretch>
        </p:blipFill>
        <p:spPr>
          <a:xfrm>
            <a:off x="611560" y="2134921"/>
            <a:ext cx="7875663" cy="4402653"/>
          </a:xfrm>
          <a:prstGeom prst="rect">
            <a:avLst/>
          </a:prstGeom>
        </p:spPr>
      </p:pic>
    </p:spTree>
    <p:extLst>
      <p:ext uri="{BB962C8B-B14F-4D97-AF65-F5344CB8AC3E}">
        <p14:creationId xmlns:p14="http://schemas.microsoft.com/office/powerpoint/2010/main" val="97086175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6C973-B687-7C67-7AFB-CFF4AD491CF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7D7760D-48AB-DCAB-C86A-C188DF397489}"/>
              </a:ext>
            </a:extLst>
          </p:cNvPr>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 March 2025</a:t>
            </a:r>
          </a:p>
          <a:p>
            <a:r>
              <a:rPr lang="en-US" dirty="0"/>
              <a:t>Memory-Centric Computing Tutorial @ PPoPP</a:t>
            </a:r>
          </a:p>
        </p:txBody>
      </p:sp>
      <p:sp>
        <p:nvSpPr>
          <p:cNvPr id="13" name="Title 1">
            <a:extLst>
              <a:ext uri="{FF2B5EF4-FFF2-40B4-BE49-F238E27FC236}">
                <a16:creationId xmlns:a16="http://schemas.microsoft.com/office/drawing/2014/main" id="{F928F4AA-F4C8-3F1B-61DE-E298E20FB497}"/>
              </a:ext>
            </a:extLst>
          </p:cNvPr>
          <p:cNvSpPr>
            <a:spLocks noGrp="1"/>
          </p:cNvSpPr>
          <p:nvPr>
            <p:ph type="ctrTitle"/>
          </p:nvPr>
        </p:nvSpPr>
        <p:spPr>
          <a:xfrm>
            <a:off x="179512" y="1412776"/>
            <a:ext cx="8820472" cy="2201416"/>
          </a:xfrm>
        </p:spPr>
        <p:txBody>
          <a:bodyPr>
            <a:noAutofit/>
          </a:bodyPr>
          <a:lstStyle/>
          <a:p>
            <a:pPr algn="ctr"/>
            <a:r>
              <a:rPr lang="en-US" sz="5200" b="1" dirty="0">
                <a:solidFill>
                  <a:srgbClr val="006633"/>
                </a:solidFill>
              </a:rPr>
              <a:t>Memory-Centric Computing</a:t>
            </a:r>
            <a:br>
              <a:rPr lang="en-US" sz="5000" b="1" dirty="0">
                <a:solidFill>
                  <a:srgbClr val="006633"/>
                </a:solidFill>
              </a:rPr>
            </a:br>
            <a:r>
              <a:rPr lang="en-US" sz="3600" b="1" dirty="0">
                <a:solidFill>
                  <a:srgbClr val="C00000"/>
                </a:solidFill>
              </a:rPr>
              <a:t>Recent Advances in Processing-in-DRAM</a:t>
            </a:r>
          </a:p>
        </p:txBody>
      </p:sp>
      <p:pic>
        <p:nvPicPr>
          <p:cNvPr id="10" name="Picture 2" descr="ETH Zurich short logo, black">
            <a:extLst>
              <a:ext uri="{FF2B5EF4-FFF2-40B4-BE49-F238E27FC236}">
                <a16:creationId xmlns:a16="http://schemas.microsoft.com/office/drawing/2014/main" id="{D9CB5130-7629-921E-BFFD-CE0A456C395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safari.png">
            <a:extLst>
              <a:ext uri="{FF2B5EF4-FFF2-40B4-BE49-F238E27FC236}">
                <a16:creationId xmlns:a16="http://schemas.microsoft.com/office/drawing/2014/main" id="{2F53BBB3-E8FF-5E4B-43E3-0C0EDF36454D}"/>
              </a:ext>
            </a:extLst>
          </p:cNvPr>
          <p:cNvPicPr>
            <a:picLocks noChangeAspect="1"/>
          </p:cNvPicPr>
          <p:nvPr/>
        </p:nvPicPr>
        <p:blipFill>
          <a:blip r:embed="rId6"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4344046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688716202"/>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418E7-0E27-30CE-DC21-6670D0541069}"/>
            </a:ext>
          </a:extLst>
        </p:cNvPr>
        <p:cNvGrpSpPr/>
        <p:nvPr/>
      </p:nvGrpSpPr>
      <p:grpSpPr>
        <a:xfrm>
          <a:off x="0" y="0"/>
          <a:ext cx="0" cy="0"/>
          <a:chOff x="0" y="0"/>
          <a:chExt cx="0" cy="0"/>
        </a:xfrm>
      </p:grpSpPr>
      <p:sp>
        <p:nvSpPr>
          <p:cNvPr id="135169" name="Rectangle 4">
            <a:extLst>
              <a:ext uri="{FF2B5EF4-FFF2-40B4-BE49-F238E27FC236}">
                <a16:creationId xmlns:a16="http://schemas.microsoft.com/office/drawing/2014/main" id="{22A3CE22-431E-7C54-042F-F7643EFA4E21}"/>
              </a:ext>
            </a:extLst>
          </p:cNvPr>
          <p:cNvSpPr>
            <a:spLocks noGrp="1" noChangeArrowheads="1"/>
          </p:cNvSpPr>
          <p:nvPr>
            <p:ph type="ctrTitle"/>
          </p:nvPr>
        </p:nvSpPr>
        <p:spPr>
          <a:xfrm>
            <a:off x="248419" y="1700808"/>
            <a:ext cx="8428037" cy="822325"/>
          </a:xfrm>
        </p:spPr>
        <p:txBody>
          <a:bodyPr/>
          <a:lstStyle/>
          <a:p>
            <a:pPr algn="ctr" eaLnBrk="1" hangingPunct="1"/>
            <a:r>
              <a:rPr lang="en-US" sz="6000" dirty="0">
                <a:latin typeface="Garamond" charset="0"/>
              </a:rPr>
              <a:t>Backup Slides</a:t>
            </a:r>
          </a:p>
        </p:txBody>
      </p:sp>
      <p:sp>
        <p:nvSpPr>
          <p:cNvPr id="135170" name="Rectangle 5">
            <a:extLst>
              <a:ext uri="{FF2B5EF4-FFF2-40B4-BE49-F238E27FC236}">
                <a16:creationId xmlns:a16="http://schemas.microsoft.com/office/drawing/2014/main" id="{CA3AF8BA-4B7B-4384-1E0F-8B7E09A3028F}"/>
              </a:ext>
            </a:extLst>
          </p:cNvPr>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497062258"/>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10032032" cy="1066800"/>
          </a:xfrm>
        </p:spPr>
        <p:txBody>
          <a:bodyPr/>
          <a:lstStyle/>
          <a:p>
            <a:r>
              <a:rPr lang="en-US" sz="3600" dirty="0"/>
              <a:t>Adoption: How to Ease </a:t>
            </a:r>
            <a:r>
              <a:rPr lang="en-US" sz="3600" b="1" dirty="0"/>
              <a:t>Programmability</a:t>
            </a:r>
            <a:r>
              <a:rPr lang="en-US" sz="3600" dirty="0"/>
              <a:t>?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"Transparent Offloading and Mapping (TOM): Enabling Programmer-Transparent Near-Data Processing in GPU Systems"</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248845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sz="3600" dirty="0"/>
              <a:t>Adoption: How to Ease </a:t>
            </a:r>
            <a:r>
              <a:rPr lang="en-US" sz="3600" b="1" dirty="0"/>
              <a:t>Programmability</a:t>
            </a:r>
            <a:r>
              <a:rPr lang="en-US" sz="3600" dirty="0"/>
              <a:t>? (II)</a:t>
            </a:r>
          </a:p>
        </p:txBody>
      </p:sp>
      <p:sp>
        <p:nvSpPr>
          <p:cNvPr id="3" name="Content Placeholder 2"/>
          <p:cNvSpPr>
            <a:spLocks noGrp="1"/>
          </p:cNvSpPr>
          <p:nvPr>
            <p:ph idx="1"/>
          </p:nvPr>
        </p:nvSpPr>
        <p:spPr>
          <a:xfrm>
            <a:off x="228600" y="1052736"/>
            <a:ext cx="8610600" cy="5195664"/>
          </a:xfrm>
        </p:spPr>
        <p:txBody>
          <a:bodyPr/>
          <a:lstStyle/>
          <a:p>
            <a:pPr algn="l"/>
            <a:r>
              <a:rPr lang="en-US" dirty="0"/>
              <a:t>Geraldo F. Oliveira, Alain Kohli, David Novo, </a:t>
            </a:r>
            <a:br>
              <a:rPr lang="en-US" dirty="0"/>
            </a:br>
            <a:r>
              <a:rPr lang="en-US" dirty="0"/>
              <a:t>Juan Gómez-Luna, Onur Mutlu,</a:t>
            </a:r>
            <a:br>
              <a:rPr lang="en-US" dirty="0"/>
            </a:br>
            <a:r>
              <a:rPr lang="en-US" b="1" dirty="0">
                <a:solidFill>
                  <a:srgbClr val="0432FF"/>
                </a:solidFill>
              </a:rPr>
              <a:t>“</a:t>
            </a:r>
            <a:r>
              <a:rPr lang="en-US" b="1" i="0" dirty="0">
                <a:solidFill>
                  <a:srgbClr val="0000FF"/>
                </a:solidFill>
                <a:effectLst/>
                <a:hlinkClick r:id="rId2">
                  <a:extLst>
                    <a:ext uri="{A12FA001-AC4F-418D-AE19-62706E023703}">
                      <ahyp:hlinkClr xmlns:ahyp="http://schemas.microsoft.com/office/drawing/2018/hyperlinkcolor" val="tx"/>
                    </a:ext>
                  </a:extLst>
                </a:hlinkClick>
              </a:rPr>
              <a:t>DaPPA: A Data-Parallel Framework for Processing-in-Memory Architectures</a:t>
            </a:r>
            <a:r>
              <a:rPr lang="en-US" b="1" dirty="0">
                <a:solidFill>
                  <a:srgbClr val="0000FF"/>
                </a:solidFill>
              </a:rPr>
              <a:t>,</a:t>
            </a:r>
            <a:r>
              <a:rPr lang="en-US" b="1" i="0" dirty="0">
                <a:solidFill>
                  <a:srgbClr val="0432FF"/>
                </a:solidFill>
                <a:effectLst/>
              </a:rPr>
              <a:t>”</a:t>
            </a:r>
            <a:br>
              <a:rPr lang="en-US" dirty="0">
                <a:solidFill>
                  <a:srgbClr val="0432FF"/>
                </a:solidFill>
              </a:rPr>
            </a:br>
            <a:r>
              <a:rPr lang="en-US" dirty="0"/>
              <a:t>in</a:t>
            </a:r>
            <a:r>
              <a:rPr lang="en-US" i="1" dirty="0">
                <a:solidFill>
                  <a:srgbClr val="0432FF"/>
                </a:solidFill>
              </a:rPr>
              <a:t> </a:t>
            </a:r>
            <a:r>
              <a:rPr lang="en-US" i="1" dirty="0"/>
              <a:t>PACT SRC Student Competition,</a:t>
            </a:r>
            <a:r>
              <a:rPr lang="en-US" dirty="0"/>
              <a:t> Vienna, Austria, October 2023. </a:t>
            </a:r>
          </a:p>
        </p:txBody>
      </p:sp>
      <p:pic>
        <p:nvPicPr>
          <p:cNvPr id="6" name="Picture 5">
            <a:extLst>
              <a:ext uri="{FF2B5EF4-FFF2-40B4-BE49-F238E27FC236}">
                <a16:creationId xmlns:a16="http://schemas.microsoft.com/office/drawing/2014/main" id="{6868EA55-2B8A-A9F7-A0A1-192101D87475}"/>
              </a:ext>
            </a:extLst>
          </p:cNvPr>
          <p:cNvPicPr>
            <a:picLocks noChangeAspect="1"/>
          </p:cNvPicPr>
          <p:nvPr/>
        </p:nvPicPr>
        <p:blipFill rotWithShape="1">
          <a:blip r:embed="rId3">
            <a:extLst>
              <a:ext uri="{28A0092B-C50C-407E-A947-70E740481C1C}">
                <a14:useLocalDpi xmlns:a14="http://schemas.microsoft.com/office/drawing/2010/main" val="0"/>
              </a:ext>
            </a:extLst>
          </a:blip>
          <a:srcRect l="2342" t="25000" r="3187"/>
          <a:stretch/>
        </p:blipFill>
        <p:spPr>
          <a:xfrm>
            <a:off x="-15752" y="4442656"/>
            <a:ext cx="9159752" cy="1362608"/>
          </a:xfrm>
          <a:prstGeom prst="rect">
            <a:avLst/>
          </a:prstGeom>
        </p:spPr>
      </p:pic>
    </p:spTree>
    <p:extLst>
      <p:ext uri="{BB962C8B-B14F-4D97-AF65-F5344CB8AC3E}">
        <p14:creationId xmlns:p14="http://schemas.microsoft.com/office/powerpoint/2010/main" val="1882554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Adoption: How to Ease </a:t>
            </a:r>
            <a:r>
              <a:rPr lang="en-US" sz="3600" b="1" dirty="0"/>
              <a:t>Programmability</a:t>
            </a:r>
            <a:r>
              <a:rPr lang="en-US" sz="3600" dirty="0"/>
              <a:t>? (III)</a:t>
            </a:r>
          </a:p>
        </p:txBody>
      </p:sp>
      <p:sp>
        <p:nvSpPr>
          <p:cNvPr id="3" name="Content Placeholder 2"/>
          <p:cNvSpPr>
            <a:spLocks noGrp="1"/>
          </p:cNvSpPr>
          <p:nvPr>
            <p:ph idx="1"/>
          </p:nvPr>
        </p:nvSpPr>
        <p:spPr>
          <a:xfrm>
            <a:off x="228600" y="1052736"/>
            <a:ext cx="8610600" cy="5195664"/>
          </a:xfrm>
        </p:spPr>
        <p:txBody>
          <a:bodyPr/>
          <a:lstStyle/>
          <a:p>
            <a:r>
              <a:rPr lang="en-US" b="0" i="0" dirty="0" err="1">
                <a:solidFill>
                  <a:srgbClr val="000000"/>
                </a:solidFill>
                <a:effectLst/>
              </a:rPr>
              <a:t>Jinfan</a:t>
            </a:r>
            <a:r>
              <a:rPr lang="en-US" b="0" i="0" dirty="0">
                <a:solidFill>
                  <a:srgbClr val="000000"/>
                </a:solidFill>
                <a:effectLst/>
              </a:rPr>
              <a:t> Chen, Juan Gómez-Luna, Izzat El Hajj, </a:t>
            </a:r>
            <a:r>
              <a:rPr lang="en-US" b="0" i="0" dirty="0" err="1">
                <a:solidFill>
                  <a:srgbClr val="000000"/>
                </a:solidFill>
                <a:effectLst/>
              </a:rPr>
              <a:t>YuXin</a:t>
            </a:r>
            <a:r>
              <a:rPr lang="en-US" b="0" i="0" dirty="0">
                <a:solidFill>
                  <a:srgbClr val="000000"/>
                </a:solidFill>
                <a:effectLst/>
              </a:rPr>
              <a:t> Guo, and Onur Mutlu,</a:t>
            </a:r>
            <a:br>
              <a:rPr lang="en-US" b="0" i="0" dirty="0">
                <a:solidFill>
                  <a:srgbClr val="000000"/>
                </a:solidFill>
                <a:effectLst/>
              </a:rPr>
            </a:br>
            <a:r>
              <a:rPr lang="en-US" b="1" i="0" dirty="0">
                <a:solidFill>
                  <a:srgbClr val="0000FF"/>
                </a:solidFill>
                <a:effectLst/>
                <a:hlinkClick r:id="rId2">
                  <a:extLst>
                    <a:ext uri="{A12FA001-AC4F-418D-AE19-62706E023703}">
                      <ahyp:hlinkClr xmlns:ahyp="http://schemas.microsoft.com/office/drawing/2018/hyperlinkcolor" val="tx"/>
                    </a:ext>
                  </a:extLst>
                </a:hlinkClick>
              </a:rPr>
              <a:t>"SimplePIM: A Software Framework for Productive and Efficient Processing in Memory"</a:t>
            </a:r>
            <a:br>
              <a:rPr lang="en-US" b="0" i="0" dirty="0">
                <a:solidFill>
                  <a:srgbClr val="000000"/>
                </a:solidFill>
                <a:effectLst/>
              </a:rPr>
            </a:br>
            <a:r>
              <a:rPr lang="en-US" b="0" i="1" dirty="0">
                <a:solidFill>
                  <a:srgbClr val="000000"/>
                </a:solidFill>
                <a:effectLst/>
              </a:rPr>
              <a:t>Proceedings of the </a:t>
            </a:r>
            <a:r>
              <a:rPr lang="en-US" b="0" i="1" dirty="0">
                <a:solidFill>
                  <a:srgbClr val="000000"/>
                </a:solidFill>
                <a:effectLst/>
                <a:hlinkClick r:id="rId3"/>
              </a:rPr>
              <a:t>32nd International Conference on Parallel Architectures and Compilation Techniques</a:t>
            </a:r>
            <a:r>
              <a:rPr lang="en-US" b="0" i="1" dirty="0">
                <a:solidFill>
                  <a:srgbClr val="000000"/>
                </a:solidFill>
                <a:effectLst/>
              </a:rPr>
              <a:t> (</a:t>
            </a:r>
            <a:r>
              <a:rPr lang="en-US" b="1" i="1" dirty="0">
                <a:solidFill>
                  <a:srgbClr val="000000"/>
                </a:solidFill>
                <a:effectLst/>
              </a:rPr>
              <a:t>PACT</a:t>
            </a:r>
            <a:r>
              <a:rPr lang="en-US" b="0" i="1" dirty="0">
                <a:solidFill>
                  <a:srgbClr val="000000"/>
                </a:solidFill>
                <a:effectLst/>
              </a:rPr>
              <a:t>)</a:t>
            </a:r>
            <a:r>
              <a:rPr lang="en-US" b="0" i="0" dirty="0">
                <a:solidFill>
                  <a:srgbClr val="000000"/>
                </a:solidFill>
                <a:effectLst/>
              </a:rPr>
              <a:t>, Vienna, Austria, October 2023.</a:t>
            </a:r>
          </a:p>
          <a:p>
            <a:pPr algn="l"/>
            <a:endParaRPr lang="en-US" dirty="0"/>
          </a:p>
        </p:txBody>
      </p:sp>
      <p:pic>
        <p:nvPicPr>
          <p:cNvPr id="8" name="Picture 7">
            <a:extLst>
              <a:ext uri="{FF2B5EF4-FFF2-40B4-BE49-F238E27FC236}">
                <a16:creationId xmlns:a16="http://schemas.microsoft.com/office/drawing/2014/main" id="{1A329194-07DC-81E6-E817-34E625D97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927" y="3830638"/>
            <a:ext cx="8821569" cy="2478682"/>
          </a:xfrm>
          <a:prstGeom prst="rect">
            <a:avLst/>
          </a:prstGeom>
        </p:spPr>
      </p:pic>
    </p:spTree>
    <p:extLst>
      <p:ext uri="{BB962C8B-B14F-4D97-AF65-F5344CB8AC3E}">
        <p14:creationId xmlns:p14="http://schemas.microsoft.com/office/powerpoint/2010/main" val="492189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1600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1595132" y="6428250"/>
            <a:ext cx="65633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Han</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EIE: Efficient Inference Engine on Compressed Deep Neural Network,</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ISCA 2016.</a:t>
            </a:r>
          </a:p>
        </p:txBody>
      </p:sp>
      <p:cxnSp>
        <p:nvCxnSpPr>
          <p:cNvPr id="7" name="Straight Arrow Connector 6">
            <a:extLst>
              <a:ext uri="{FF2B5EF4-FFF2-40B4-BE49-F238E27FC236}">
                <a16:creationId xmlns:a16="http://schemas.microsoft.com/office/drawing/2014/main" id="{F1008893-8A27-9240-93C2-6EECFADC9969}"/>
              </a:ext>
            </a:extLst>
          </p:cNvPr>
          <p:cNvCxnSpPr>
            <a:cxnSpLocks/>
          </p:cNvCxnSpPr>
          <p:nvPr/>
        </p:nvCxnSpPr>
        <p:spPr>
          <a:xfrm flipV="1">
            <a:off x="1905000" y="1676400"/>
            <a:ext cx="6477000" cy="2895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08F94A4-B4A7-C941-9E76-8E5F06CE95CE}"/>
              </a:ext>
            </a:extLst>
          </p:cNvPr>
          <p:cNvSpPr/>
          <p:nvPr/>
        </p:nvSpPr>
        <p:spPr>
          <a:xfrm>
            <a:off x="7848600" y="1129460"/>
            <a:ext cx="117692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6400X</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sp>
        <p:nvSpPr>
          <p:cNvPr id="10" name="TextBox 9">
            <a:extLst>
              <a:ext uri="{FF2B5EF4-FFF2-40B4-BE49-F238E27FC236}">
                <a16:creationId xmlns:a16="http://schemas.microsoft.com/office/drawing/2014/main" id="{CC7F9D75-0F0F-1055-1031-865FCB768539}"/>
              </a:ext>
            </a:extLst>
          </p:cNvPr>
          <p:cNvSpPr txBox="1"/>
          <p:nvPr/>
        </p:nvSpPr>
        <p:spPr>
          <a:xfrm>
            <a:off x="0" y="5623500"/>
            <a:ext cx="9144000" cy="1261884"/>
          </a:xfrm>
          <a:prstGeom prst="rect">
            <a:avLst/>
          </a:prstGeom>
          <a:solidFill>
            <a:srgbClr val="FF66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6400X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simple integer addition </a:t>
            </a:r>
          </a:p>
        </p:txBody>
      </p:sp>
    </p:spTree>
    <p:extLst>
      <p:ext uri="{BB962C8B-B14F-4D97-AF65-F5344CB8AC3E}">
        <p14:creationId xmlns:p14="http://schemas.microsoft.com/office/powerpoint/2010/main" val="348689798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kumimoji="0" lang="en-US" sz="3600" b="0" i="0" u="none" strike="noStrike" kern="0" cap="none" spc="0" normalizeH="0" baseline="0" noProof="0" dirty="0">
                <a:ln>
                  <a:noFill/>
                </a:ln>
                <a:solidFill>
                  <a:srgbClr val="006633"/>
                </a:solidFill>
                <a:effectLst/>
                <a:uLnTx/>
                <a:uFillTx/>
                <a:latin typeface="Garamond"/>
                <a:ea typeface="+mj-ea"/>
                <a:cs typeface="+mj-cs"/>
              </a:rPr>
              <a:t>Adoption: How to Ease </a:t>
            </a:r>
            <a:r>
              <a:rPr kumimoji="0" lang="en-US" sz="3600" b="1" i="0" u="none" strike="noStrike" kern="0" cap="none" spc="0" normalizeH="0" baseline="0" noProof="0" dirty="0">
                <a:ln>
                  <a:noFill/>
                </a:ln>
                <a:solidFill>
                  <a:srgbClr val="006633"/>
                </a:solidFill>
                <a:effectLst/>
                <a:uLnTx/>
                <a:uFillTx/>
                <a:latin typeface="Garamond"/>
                <a:ea typeface="+mj-ea"/>
                <a:cs typeface="+mj-cs"/>
              </a:rPr>
              <a:t>Programmability</a:t>
            </a:r>
            <a:r>
              <a:rPr kumimoji="0" lang="en-US" sz="3600" b="0" i="0" u="none" strike="noStrike" kern="0" cap="none" spc="0" normalizeH="0" baseline="0" noProof="0" dirty="0">
                <a:ln>
                  <a:noFill/>
                </a:ln>
                <a:solidFill>
                  <a:srgbClr val="006633"/>
                </a:solidFill>
                <a:effectLst/>
                <a:uLnTx/>
                <a:uFillTx/>
                <a:latin typeface="Garamond"/>
                <a:ea typeface="+mj-ea"/>
                <a:cs typeface="+mj-cs"/>
              </a:rPr>
              <a:t>? (IV)</a:t>
            </a:r>
            <a:endParaRPr lang="en-US" dirty="0"/>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3051746435"/>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kumimoji="0" lang="en-US" sz="3600" b="0" i="0" u="none" strike="noStrike" kern="0" cap="none" spc="0" normalizeH="0" baseline="0" noProof="0" dirty="0">
                <a:ln>
                  <a:noFill/>
                </a:ln>
                <a:solidFill>
                  <a:srgbClr val="006633"/>
                </a:solidFill>
                <a:effectLst/>
                <a:uLnTx/>
                <a:uFillTx/>
                <a:latin typeface="Garamond"/>
                <a:ea typeface="+mj-ea"/>
                <a:cs typeface="+mj-cs"/>
              </a:rPr>
              <a:t>Adoption: How to Ease </a:t>
            </a:r>
            <a:r>
              <a:rPr kumimoji="0" lang="en-US" sz="3600" b="1" i="0" u="none" strike="noStrike" kern="0" cap="none" spc="0" normalizeH="0" baseline="0" noProof="0" dirty="0">
                <a:ln>
                  <a:noFill/>
                </a:ln>
                <a:solidFill>
                  <a:srgbClr val="006633"/>
                </a:solidFill>
                <a:effectLst/>
                <a:uLnTx/>
                <a:uFillTx/>
                <a:latin typeface="Garamond"/>
                <a:ea typeface="+mj-ea"/>
                <a:cs typeface="+mj-cs"/>
              </a:rPr>
              <a:t>Programmability</a:t>
            </a:r>
            <a:r>
              <a:rPr kumimoji="0" lang="en-US" sz="3600" b="0" i="0" u="none" strike="noStrike" kern="0" cap="none" spc="0" normalizeH="0" baseline="0" noProof="0" dirty="0">
                <a:ln>
                  <a:noFill/>
                </a:ln>
                <a:solidFill>
                  <a:srgbClr val="006633"/>
                </a:solidFill>
                <a:effectLst/>
                <a:uLnTx/>
                <a:uFillTx/>
                <a:latin typeface="Garamond"/>
                <a:ea typeface="+mj-ea"/>
                <a:cs typeface="+mj-cs"/>
              </a:rPr>
              <a:t>? (V)</a:t>
            </a:r>
            <a:endParaRPr lang="en-US" dirty="0"/>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b="1" dirty="0">
                <a:solidFill>
                  <a:srgbClr val="0432FF"/>
                </a:solidFill>
              </a:rPr>
              <a:t>Appears in IEEE TETC 2023</a:t>
            </a:r>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DE2DB2A3-4DA3-B0AA-09AB-DCE75A49BB6D}"/>
              </a:ext>
            </a:extLst>
          </p:cNvPr>
          <p:cNvPicPr>
            <a:picLocks noChangeAspect="1"/>
          </p:cNvPicPr>
          <p:nvPr/>
        </p:nvPicPr>
        <p:blipFill>
          <a:blip r:embed="rId2"/>
          <a:stretch>
            <a:fillRect/>
          </a:stretch>
        </p:blipFill>
        <p:spPr>
          <a:xfrm>
            <a:off x="685800" y="1484784"/>
            <a:ext cx="7772400" cy="1302887"/>
          </a:xfrm>
          <a:prstGeom prst="rect">
            <a:avLst/>
          </a:prstGeom>
        </p:spPr>
      </p:pic>
      <p:sp>
        <p:nvSpPr>
          <p:cNvPr id="7" name="TextBox 6">
            <a:extLst>
              <a:ext uri="{FF2B5EF4-FFF2-40B4-BE49-F238E27FC236}">
                <a16:creationId xmlns:a16="http://schemas.microsoft.com/office/drawing/2014/main" id="{CB537295-08E2-C8B0-416A-1FA10CC26B85}"/>
              </a:ext>
            </a:extLst>
          </p:cNvPr>
          <p:cNvSpPr txBox="1"/>
          <p:nvPr/>
        </p:nvSpPr>
        <p:spPr>
          <a:xfrm>
            <a:off x="2388921" y="6472238"/>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https://arxiv.org/pdf/2212.06292</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72283305-1E81-89B4-229A-B5197DE870B0}"/>
              </a:ext>
            </a:extLst>
          </p:cNvPr>
          <p:cNvPicPr>
            <a:picLocks noChangeAspect="1"/>
          </p:cNvPicPr>
          <p:nvPr/>
        </p:nvPicPr>
        <p:blipFill>
          <a:blip r:embed="rId4"/>
          <a:stretch>
            <a:fillRect/>
          </a:stretch>
        </p:blipFill>
        <p:spPr>
          <a:xfrm>
            <a:off x="1582129" y="2983667"/>
            <a:ext cx="5903540" cy="3340648"/>
          </a:xfrm>
          <a:prstGeom prst="rect">
            <a:avLst/>
          </a:prstGeom>
        </p:spPr>
      </p:pic>
    </p:spTree>
    <p:extLst>
      <p:ext uri="{BB962C8B-B14F-4D97-AF65-F5344CB8AC3E}">
        <p14:creationId xmlns:p14="http://schemas.microsoft.com/office/powerpoint/2010/main" val="1989786670"/>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95928" cy="1066800"/>
          </a:xfrm>
        </p:spPr>
        <p:txBody>
          <a:bodyPr/>
          <a:lstStyle/>
          <a:p>
            <a:r>
              <a:rPr lang="en-US" dirty="0"/>
              <a:t>Adoption: How to Maintain </a:t>
            </a:r>
            <a:r>
              <a:rPr lang="en-US" b="1" dirty="0"/>
              <a:t>Coherence</a:t>
            </a:r>
            <a:r>
              <a:rPr lang="en-US" dirty="0"/>
              <a:t>?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81128"/>
            <a:ext cx="9144000" cy="1080655"/>
          </a:xfrm>
          <a:prstGeom prst="rect">
            <a:avLst/>
          </a:prstGeom>
        </p:spPr>
      </p:pic>
    </p:spTree>
    <p:extLst>
      <p:ext uri="{BB962C8B-B14F-4D97-AF65-F5344CB8AC3E}">
        <p14:creationId xmlns:p14="http://schemas.microsoft.com/office/powerpoint/2010/main" val="311904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Adoption: How to Maintain </a:t>
            </a:r>
            <a:r>
              <a:rPr lang="en-US" b="1" dirty="0"/>
              <a:t>Coherence</a:t>
            </a:r>
            <a:r>
              <a:rPr lang="en-US" dirty="0"/>
              <a:t>?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Onur Mutlu,</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 y="3858574"/>
            <a:ext cx="9144000" cy="2405311"/>
          </a:xfrm>
          <a:prstGeom prst="rect">
            <a:avLst/>
          </a:prstGeom>
        </p:spPr>
      </p:pic>
    </p:spTree>
    <p:extLst>
      <p:ext uri="{BB962C8B-B14F-4D97-AF65-F5344CB8AC3E}">
        <p14:creationId xmlns:p14="http://schemas.microsoft.com/office/powerpoint/2010/main" val="2583823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sz="3800" dirty="0"/>
              <a:t>Adoption: How to Support </a:t>
            </a:r>
            <a:r>
              <a:rPr lang="en-US" sz="3800" b="1" dirty="0"/>
              <a:t>Synchronization</a:t>
            </a:r>
            <a:r>
              <a:rPr lang="en-US" sz="3800" dirty="0"/>
              <a:t>?</a:t>
            </a:r>
          </a:p>
        </p:txBody>
      </p:sp>
      <p:sp>
        <p:nvSpPr>
          <p:cNvPr id="3" name="Content Placeholder 2"/>
          <p:cNvSpPr>
            <a:spLocks noGrp="1"/>
          </p:cNvSpPr>
          <p:nvPr>
            <p:ph idx="1"/>
          </p:nvPr>
        </p:nvSpPr>
        <p:spPr>
          <a:xfrm>
            <a:off x="90766" y="1075911"/>
            <a:ext cx="8896642" cy="4876800"/>
          </a:xfrm>
        </p:spPr>
        <p:txBody>
          <a:bodyPr/>
          <a:lstStyle/>
          <a:p>
            <a:r>
              <a:rPr lang="en-US" sz="1600" dirty="0"/>
              <a:t>Christina </a:t>
            </a:r>
            <a:r>
              <a:rPr lang="en-US" sz="1600" dirty="0" err="1"/>
              <a:t>Giannoula</a:t>
            </a:r>
            <a:r>
              <a:rPr lang="en-US" sz="1600" dirty="0"/>
              <a:t>, Nandita Vijaykumar, </a:t>
            </a:r>
            <a:r>
              <a:rPr lang="en-US" sz="1600" dirty="0" err="1"/>
              <a:t>Nikela</a:t>
            </a:r>
            <a:r>
              <a:rPr lang="en-US" sz="1600" dirty="0"/>
              <a:t> </a:t>
            </a:r>
            <a:r>
              <a:rPr lang="en-US" sz="1600" dirty="0" err="1"/>
              <a:t>Papadopoulou</a:t>
            </a:r>
            <a:r>
              <a:rPr lang="en-US" sz="1600" dirty="0"/>
              <a:t>, Vasileios </a:t>
            </a:r>
            <a:r>
              <a:rPr lang="en-US" sz="1600" dirty="0" err="1"/>
              <a:t>Karakostas</a:t>
            </a:r>
            <a:r>
              <a:rPr lang="en-US" sz="1600" dirty="0"/>
              <a:t>, Ivan Fernandez, Juan Gómez-Luna, Lois </a:t>
            </a:r>
            <a:r>
              <a:rPr lang="en-US" sz="1600" dirty="0" err="1"/>
              <a:t>Orosa</a:t>
            </a:r>
            <a:r>
              <a:rPr lang="en-US" sz="1600" dirty="0"/>
              <a:t>, </a:t>
            </a:r>
            <a:r>
              <a:rPr lang="en-US" sz="1600" dirty="0" err="1"/>
              <a:t>Nectarios</a:t>
            </a:r>
            <a:r>
              <a:rPr lang="en-US" sz="1600" dirty="0"/>
              <a:t> </a:t>
            </a:r>
            <a:r>
              <a:rPr lang="en-US" sz="1600" dirty="0" err="1"/>
              <a:t>Koziris</a:t>
            </a:r>
            <a:r>
              <a:rPr lang="en-US" sz="1600" dirty="0"/>
              <a:t>, Georgios </a:t>
            </a:r>
            <a:r>
              <a:rPr lang="en-US" sz="1600" dirty="0" err="1"/>
              <a:t>Goumas</a:t>
            </a:r>
            <a:r>
              <a:rPr lang="en-US" sz="1600" dirty="0"/>
              <a:t>,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"SynCron: Efficient Synchronization Support for Near-Data-Processing Architectures"</a:t>
            </a:r>
            <a:br>
              <a:rPr lang="en-US" sz="1600" dirty="0">
                <a:solidFill>
                  <a:srgbClr val="0432FF"/>
                </a:solidFill>
              </a:rPr>
            </a:br>
            <a:r>
              <a:rPr lang="en-US" sz="1600" i="1" dirty="0"/>
              <a:t>Proceedings of the </a:t>
            </a:r>
            <a:r>
              <a:rPr lang="en-US" sz="1600" i="1" dirty="0">
                <a:hlinkClick r:id="rId3"/>
              </a:rPr>
              <a:t>27th International Symposium on High-Performance Computer Architecture</a:t>
            </a:r>
            <a:r>
              <a:rPr lang="en-US" sz="1600" i="1" dirty="0"/>
              <a:t> (</a:t>
            </a:r>
            <a:r>
              <a:rPr lang="en-US" sz="1600" b="1" i="1" dirty="0"/>
              <a:t>HPCA</a:t>
            </a:r>
            <a:r>
              <a:rPr lang="en-US" sz="1600" i="1" dirty="0"/>
              <a:t>)</a:t>
            </a:r>
            <a:r>
              <a:rPr lang="en-US" sz="1600" dirty="0"/>
              <a:t>, Virtual, February-March 2021.</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Short Talk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(21 minutes)]</a:t>
            </a:r>
            <a:br>
              <a:rPr lang="en-US" sz="1600" dirty="0"/>
            </a:br>
            <a:r>
              <a:rPr lang="en-US" sz="1600" dirty="0"/>
              <a:t>[</a:t>
            </a:r>
            <a:r>
              <a:rPr lang="en-US" sz="1600" dirty="0">
                <a:hlinkClick r:id="rId9"/>
              </a:rPr>
              <a:t>Short Talk Video</a:t>
            </a:r>
            <a:r>
              <a:rPr lang="en-US" sz="1600" dirty="0"/>
              <a:t> (7 minutes)]</a:t>
            </a:r>
          </a:p>
          <a:p>
            <a:pPr marL="0" indent="0">
              <a:buNone/>
            </a:pPr>
            <a:br>
              <a:rPr lang="en-US" sz="1600" dirty="0"/>
            </a:br>
            <a:br>
              <a:rPr lang="en-US" sz="1600" dirty="0"/>
            </a:b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9" name="Picture 8">
            <a:extLst>
              <a:ext uri="{FF2B5EF4-FFF2-40B4-BE49-F238E27FC236}">
                <a16:creationId xmlns:a16="http://schemas.microsoft.com/office/drawing/2014/main" id="{20DBE68B-4496-9045-AA2D-092740D13918}"/>
              </a:ext>
            </a:extLst>
          </p:cNvPr>
          <p:cNvPicPr>
            <a:picLocks noChangeAspect="1"/>
          </p:cNvPicPr>
          <p:nvPr/>
        </p:nvPicPr>
        <p:blipFill>
          <a:blip r:embed="rId10"/>
          <a:stretch>
            <a:fillRect/>
          </a:stretch>
        </p:blipFill>
        <p:spPr>
          <a:xfrm>
            <a:off x="0" y="4149080"/>
            <a:ext cx="9144000" cy="1562878"/>
          </a:xfrm>
          <a:prstGeom prst="rect">
            <a:avLst/>
          </a:prstGeom>
        </p:spPr>
      </p:pic>
    </p:spTree>
    <p:extLst>
      <p:ext uri="{BB962C8B-B14F-4D97-AF65-F5344CB8AC3E}">
        <p14:creationId xmlns:p14="http://schemas.microsoft.com/office/powerpoint/2010/main" val="2651141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39944" cy="1066800"/>
          </a:xfrm>
        </p:spPr>
        <p:txBody>
          <a:bodyPr/>
          <a:lstStyle/>
          <a:p>
            <a:r>
              <a:rPr lang="en-US" sz="3800" dirty="0"/>
              <a:t>Adoption: How to Support </a:t>
            </a:r>
            <a:r>
              <a:rPr lang="en-US" sz="3800" b="1" dirty="0"/>
              <a:t>Virtual Memory</a:t>
            </a:r>
            <a:r>
              <a:rPr lang="en-US" sz="3800" dirty="0"/>
              <a:t>?</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22669713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49D19-3C94-70C9-9862-EC2BCC7BCA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FF2939-7BF5-2E2C-27D0-A172A66031A8}"/>
              </a:ext>
            </a:extLst>
          </p:cNvPr>
          <p:cNvSpPr>
            <a:spLocks noGrp="1"/>
          </p:cNvSpPr>
          <p:nvPr>
            <p:ph type="title"/>
          </p:nvPr>
        </p:nvSpPr>
        <p:spPr>
          <a:xfrm>
            <a:off x="228600" y="152400"/>
            <a:ext cx="8915400" cy="1066800"/>
          </a:xfrm>
        </p:spPr>
        <p:txBody>
          <a:bodyPr/>
          <a:lstStyle/>
          <a:p>
            <a:r>
              <a:rPr lang="en-US" dirty="0"/>
              <a:t>Adoption: Evaluation Infrastructures (I)</a:t>
            </a:r>
          </a:p>
        </p:txBody>
      </p:sp>
      <p:sp>
        <p:nvSpPr>
          <p:cNvPr id="3" name="Content Placeholder 2">
            <a:extLst>
              <a:ext uri="{FF2B5EF4-FFF2-40B4-BE49-F238E27FC236}">
                <a16:creationId xmlns:a16="http://schemas.microsoft.com/office/drawing/2014/main" id="{5602B11B-83AB-C29A-18B2-C233149B642B}"/>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9B4937C-E334-B2B2-A42F-2755FB026BE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34776D4-9BF6-3233-FFBE-308C21B9DCE0}"/>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1039778607"/>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C08E3-9086-F1F1-5801-4FA13E18DB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5AF35E-293E-3E49-5861-83C20BC2B755}"/>
              </a:ext>
            </a:extLst>
          </p:cNvPr>
          <p:cNvSpPr>
            <a:spLocks noGrp="1"/>
          </p:cNvSpPr>
          <p:nvPr>
            <p:ph type="title"/>
          </p:nvPr>
        </p:nvSpPr>
        <p:spPr>
          <a:xfrm>
            <a:off x="228600" y="152400"/>
            <a:ext cx="8915400" cy="1066800"/>
          </a:xfrm>
        </p:spPr>
        <p:txBody>
          <a:bodyPr/>
          <a:lstStyle/>
          <a:p>
            <a:r>
              <a:rPr lang="en-US" dirty="0"/>
              <a:t>Adoption: Evaluation Infrastructures (II)</a:t>
            </a:r>
          </a:p>
        </p:txBody>
      </p:sp>
      <p:sp>
        <p:nvSpPr>
          <p:cNvPr id="3" name="Content Placeholder 2">
            <a:extLst>
              <a:ext uri="{FF2B5EF4-FFF2-40B4-BE49-F238E27FC236}">
                <a16:creationId xmlns:a16="http://schemas.microsoft.com/office/drawing/2014/main" id="{18D03644-7828-AA9F-3950-EAB0741BFF9C}"/>
              </a:ext>
            </a:extLst>
          </p:cNvPr>
          <p:cNvSpPr>
            <a:spLocks noGrp="1"/>
          </p:cNvSpPr>
          <p:nvPr>
            <p:ph idx="1"/>
          </p:nvPr>
        </p:nvSpPr>
        <p:spPr>
          <a:xfrm>
            <a:off x="228600" y="908720"/>
            <a:ext cx="8610600" cy="5040560"/>
          </a:xfrm>
        </p:spPr>
        <p:txBody>
          <a:bodyPr/>
          <a:lstStyle/>
          <a:p>
            <a:r>
              <a:rPr lang="en-US" sz="1800" b="0" i="0" dirty="0" err="1">
                <a:solidFill>
                  <a:srgbClr val="000000"/>
                </a:solidFill>
                <a:effectLst/>
              </a:rPr>
              <a:t>Ataberk</a:t>
            </a:r>
            <a:r>
              <a:rPr lang="en-US" sz="1800" b="0" i="0" dirty="0">
                <a:solidFill>
                  <a:srgbClr val="000000"/>
                </a:solidFill>
                <a:effectLst/>
              </a:rPr>
              <a:t> </a:t>
            </a:r>
            <a:r>
              <a:rPr lang="en-US" sz="1800" b="0" i="0" dirty="0" err="1">
                <a:solidFill>
                  <a:srgbClr val="000000"/>
                </a:solidFill>
                <a:effectLst/>
              </a:rPr>
              <a:t>Olgun</a:t>
            </a:r>
            <a:r>
              <a:rPr lang="en-US" sz="1800" b="0" i="0" dirty="0">
                <a:solidFill>
                  <a:srgbClr val="000000"/>
                </a:solidFill>
                <a:effectLst/>
              </a:rPr>
              <a:t>, Juan Gomez Luna, Konstantinos </a:t>
            </a:r>
            <a:r>
              <a:rPr lang="en-US" sz="1800" b="0" i="0" dirty="0" err="1">
                <a:solidFill>
                  <a:srgbClr val="000000"/>
                </a:solidFill>
                <a:effectLst/>
              </a:rPr>
              <a:t>Kanellopoulos</a:t>
            </a:r>
            <a:r>
              <a:rPr lang="en-US" sz="1800" b="0" i="0" dirty="0">
                <a:solidFill>
                  <a:srgbClr val="000000"/>
                </a:solidFill>
                <a:effectLst/>
              </a:rPr>
              <a:t>, Behzad Salami, Hasan Hassan, </a:t>
            </a:r>
            <a:r>
              <a:rPr lang="en-US" sz="1800" b="0" i="0" dirty="0" err="1">
                <a:solidFill>
                  <a:srgbClr val="000000"/>
                </a:solidFill>
                <a:effectLst/>
              </a:rPr>
              <a:t>Oguz</a:t>
            </a:r>
            <a:r>
              <a:rPr lang="en-US" sz="1800" b="0" i="0" dirty="0">
                <a:solidFill>
                  <a:srgbClr val="000000"/>
                </a:solidFill>
                <a:effectLst/>
              </a:rPr>
              <a:t> </a:t>
            </a:r>
            <a:r>
              <a:rPr lang="en-US" sz="1800" b="0" i="0" dirty="0" err="1">
                <a:solidFill>
                  <a:srgbClr val="000000"/>
                </a:solidFill>
                <a:effectLst/>
              </a:rPr>
              <a:t>Ergin</a:t>
            </a:r>
            <a:r>
              <a:rPr lang="en-US" sz="1800" b="0" i="0" dirty="0">
                <a:solidFill>
                  <a:srgbClr val="000000"/>
                </a:solidFill>
                <a:effectLst/>
              </a:rPr>
              <a:t>, and Onur Mutlu,</a:t>
            </a:r>
            <a:br>
              <a:rPr lang="en-US" sz="1800" dirty="0"/>
            </a:br>
            <a:r>
              <a:rPr lang="en-US" sz="1800" b="1" i="0" dirty="0">
                <a:solidFill>
                  <a:srgbClr val="0000FF"/>
                </a:solidFill>
                <a:effectLst/>
                <a:hlinkClick r:id="rId2">
                  <a:extLst>
                    <a:ext uri="{A12FA001-AC4F-418D-AE19-62706E023703}">
                      <ahyp:hlinkClr xmlns:ahyp="http://schemas.microsoft.com/office/drawing/2018/hyperlinkcolor" val="tx"/>
                    </a:ext>
                  </a:extLst>
                </a:hlinkClick>
              </a:rPr>
              <a:t>"PiDRAM: A Holistic End-to-end FPGA-based Framework for Processing-in-DRAM"</a:t>
            </a:r>
            <a:br>
              <a:rPr lang="en-US" sz="1800" dirty="0"/>
            </a:br>
            <a:r>
              <a:rPr lang="en-US" sz="1800" b="0" i="1" dirty="0">
                <a:solidFill>
                  <a:srgbClr val="000000"/>
                </a:solidFill>
                <a:effectLst/>
                <a:hlinkClick r:id="rId3"/>
              </a:rPr>
              <a:t>ACM Transactions on Architecture and Code Optimization</a:t>
            </a:r>
            <a:r>
              <a:rPr lang="en-US" sz="1800" b="0" i="1" dirty="0">
                <a:solidFill>
                  <a:srgbClr val="000000"/>
                </a:solidFill>
                <a:effectLst/>
              </a:rPr>
              <a:t> (</a:t>
            </a:r>
            <a:r>
              <a:rPr lang="en-US" sz="1800" b="1" i="1" dirty="0">
                <a:solidFill>
                  <a:srgbClr val="000000"/>
                </a:solidFill>
                <a:effectLst/>
              </a:rPr>
              <a:t>TACO</a:t>
            </a:r>
            <a:r>
              <a:rPr lang="en-US" sz="1800" b="0" i="1" dirty="0">
                <a:solidFill>
                  <a:srgbClr val="000000"/>
                </a:solidFill>
                <a:effectLst/>
              </a:rPr>
              <a:t>)</a:t>
            </a:r>
            <a:r>
              <a:rPr lang="en-US" sz="1800" b="0" i="0" dirty="0">
                <a:solidFill>
                  <a:srgbClr val="000000"/>
                </a:solidFill>
                <a:effectLst/>
              </a:rPr>
              <a:t>, March 2023.</a:t>
            </a:r>
            <a:br>
              <a:rPr lang="en-US" sz="1800" dirty="0"/>
            </a:br>
            <a:r>
              <a:rPr lang="en-US" sz="1800" b="0" i="0" dirty="0">
                <a:solidFill>
                  <a:srgbClr val="000000"/>
                </a:solidFill>
                <a:effectLst/>
              </a:rPr>
              <a:t>[</a:t>
            </a:r>
            <a:r>
              <a:rPr lang="en-US" sz="1800" b="0" i="0" dirty="0">
                <a:effectLst/>
                <a:hlinkClick r:id="rId4"/>
              </a:rPr>
              <a:t>arXiv version</a:t>
            </a:r>
            <a:r>
              <a:rPr lang="en-US" sz="1800" b="0" i="0" dirty="0">
                <a:solidFill>
                  <a:srgbClr val="000000"/>
                </a:solidFill>
                <a:effectLst/>
              </a:rPr>
              <a:t>]</a:t>
            </a:r>
            <a:br>
              <a:rPr lang="en-US" sz="1800" dirty="0"/>
            </a:br>
            <a:r>
              <a:rPr lang="en-US" sz="1800" b="0" i="0" dirty="0">
                <a:solidFill>
                  <a:srgbClr val="000000"/>
                </a:solidFill>
                <a:effectLst/>
              </a:rPr>
              <a:t>Presented at the </a:t>
            </a:r>
            <a:r>
              <a:rPr lang="en-US" sz="1800" b="0" i="0" dirty="0">
                <a:effectLst/>
                <a:hlinkClick r:id="rId5"/>
              </a:rPr>
              <a:t>18th HiPEAC Conference</a:t>
            </a:r>
            <a:r>
              <a:rPr lang="en-US" sz="1800" b="0" i="0" dirty="0">
                <a:solidFill>
                  <a:srgbClr val="000000"/>
                </a:solidFill>
                <a:effectLst/>
              </a:rPr>
              <a:t>, Toulouse, France, January 2023.</a:t>
            </a:r>
            <a:br>
              <a:rPr lang="en-US" sz="1800" b="0" i="0" dirty="0">
                <a:solidFill>
                  <a:srgbClr val="000000"/>
                </a:solidFill>
                <a:effectLst/>
              </a:rPr>
            </a:br>
            <a:r>
              <a:rPr lang="en-US" sz="1800" b="0" i="0" dirty="0">
                <a:solidFill>
                  <a:srgbClr val="000000"/>
                </a:solidFill>
                <a:effectLst/>
              </a:rPr>
              <a:t>[</a:t>
            </a:r>
            <a:r>
              <a:rPr lang="en-US" sz="1800" b="0" i="0" dirty="0">
                <a:effectLst/>
                <a:hlinkClick r:id="rId6"/>
              </a:rPr>
              <a:t>Slides (pptx)</a:t>
            </a:r>
            <a:r>
              <a:rPr lang="en-US" sz="1800" b="0" i="0" dirty="0">
                <a:solidFill>
                  <a:srgbClr val="000000"/>
                </a:solidFill>
                <a:effectLst/>
              </a:rPr>
              <a:t> </a:t>
            </a:r>
            <a:r>
              <a:rPr lang="en-US" sz="1800" b="0" i="0" dirty="0">
                <a:effectLst/>
                <a:hlinkClick r:id="rId7"/>
              </a:rPr>
              <a:t>(pdf)</a:t>
            </a:r>
            <a:r>
              <a:rPr lang="en-US" sz="1800" b="0" i="0" dirty="0">
                <a:solidFill>
                  <a:srgbClr val="000000"/>
                </a:solidFill>
                <a:effectLst/>
              </a:rPr>
              <a:t>]</a:t>
            </a:r>
            <a:br>
              <a:rPr lang="en-US" sz="1800" dirty="0"/>
            </a:br>
            <a:r>
              <a:rPr lang="en-US" sz="1800" b="0" i="0" dirty="0">
                <a:solidFill>
                  <a:srgbClr val="000000"/>
                </a:solidFill>
                <a:effectLst/>
              </a:rPr>
              <a:t>[</a:t>
            </a:r>
            <a:r>
              <a:rPr lang="en-US" sz="1800" b="0" i="0" dirty="0">
                <a:effectLst/>
                <a:hlinkClick r:id="rId8"/>
              </a:rPr>
              <a:t>Longer Lecture Slides (pptx)</a:t>
            </a:r>
            <a:r>
              <a:rPr lang="en-US" sz="1800" b="0" i="0" dirty="0">
                <a:solidFill>
                  <a:srgbClr val="000000"/>
                </a:solidFill>
                <a:effectLst/>
              </a:rPr>
              <a:t> </a:t>
            </a:r>
            <a:r>
              <a:rPr lang="en-US" sz="1800" b="0" i="0" dirty="0">
                <a:effectLst/>
                <a:hlinkClick r:id="rId9"/>
              </a:rPr>
              <a:t>(pdf)</a:t>
            </a:r>
            <a:r>
              <a:rPr lang="en-US" sz="1800" b="0" i="0" dirty="0">
                <a:solidFill>
                  <a:srgbClr val="000000"/>
                </a:solidFill>
                <a:effectLst/>
              </a:rPr>
              <a:t>]</a:t>
            </a:r>
            <a:br>
              <a:rPr lang="en-US" sz="1800" dirty="0"/>
            </a:br>
            <a:r>
              <a:rPr lang="en-US" sz="1800" b="0" i="0" dirty="0">
                <a:solidFill>
                  <a:srgbClr val="000000"/>
                </a:solidFill>
                <a:effectLst/>
              </a:rPr>
              <a:t>[</a:t>
            </a:r>
            <a:r>
              <a:rPr lang="en-US" sz="1800" b="0" i="0" dirty="0">
                <a:effectLst/>
                <a:hlinkClick r:id="rId10"/>
              </a:rPr>
              <a:t>Lecture Video</a:t>
            </a:r>
            <a:r>
              <a:rPr lang="en-US" sz="1800" b="0" i="0" dirty="0">
                <a:solidFill>
                  <a:srgbClr val="000000"/>
                </a:solidFill>
                <a:effectLst/>
              </a:rPr>
              <a:t> (40 minutes)]</a:t>
            </a:r>
            <a:br>
              <a:rPr lang="en-US" sz="1800" dirty="0"/>
            </a:br>
            <a:r>
              <a:rPr lang="en-US" sz="1800" b="0" i="0" dirty="0">
                <a:solidFill>
                  <a:srgbClr val="000000"/>
                </a:solidFill>
                <a:effectLst/>
              </a:rPr>
              <a:t>[</a:t>
            </a:r>
            <a:r>
              <a:rPr lang="en-US" sz="1800" b="0" i="0" dirty="0">
                <a:effectLst/>
                <a:hlinkClick r:id="rId11"/>
              </a:rPr>
              <a:t>PiDRAM Source Code</a:t>
            </a:r>
            <a:r>
              <a:rPr lang="en-US" sz="1800" b="0" i="0" dirty="0">
                <a:solidFill>
                  <a:srgbClr val="000000"/>
                </a:solidFill>
                <a:effectLst/>
              </a:rPr>
              <a:t>]</a:t>
            </a:r>
            <a:endParaRPr lang="en-US" sz="1800" dirty="0"/>
          </a:p>
        </p:txBody>
      </p:sp>
      <p:sp>
        <p:nvSpPr>
          <p:cNvPr id="4" name="Slide Number Placeholder 3">
            <a:extLst>
              <a:ext uri="{FF2B5EF4-FFF2-40B4-BE49-F238E27FC236}">
                <a16:creationId xmlns:a16="http://schemas.microsoft.com/office/drawing/2014/main" id="{E925B9BD-6A80-A5D1-7E83-8C26F76A43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722E78A-35BF-9A70-8871-088329E4B899}"/>
              </a:ext>
            </a:extLst>
          </p:cNvPr>
          <p:cNvPicPr>
            <a:picLocks noChangeAspect="1"/>
          </p:cNvPicPr>
          <p:nvPr/>
        </p:nvPicPr>
        <p:blipFill>
          <a:blip r:embed="rId12"/>
          <a:stretch>
            <a:fillRect/>
          </a:stretch>
        </p:blipFill>
        <p:spPr>
          <a:xfrm>
            <a:off x="207281" y="4365104"/>
            <a:ext cx="8609949" cy="1878534"/>
          </a:xfrm>
          <a:prstGeom prst="rect">
            <a:avLst/>
          </a:prstGeom>
        </p:spPr>
      </p:pic>
    </p:spTree>
    <p:extLst>
      <p:ext uri="{BB962C8B-B14F-4D97-AF65-F5344CB8AC3E}">
        <p14:creationId xmlns:p14="http://schemas.microsoft.com/office/powerpoint/2010/main" val="1626923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EC71-1DA9-25E0-1ADF-54E8B73A0933}"/>
              </a:ext>
            </a:extLst>
          </p:cNvPr>
          <p:cNvSpPr>
            <a:spLocks noGrp="1"/>
          </p:cNvSpPr>
          <p:nvPr>
            <p:ph type="title"/>
          </p:nvPr>
        </p:nvSpPr>
        <p:spPr/>
        <p:txBody>
          <a:bodyPr/>
          <a:lstStyle/>
          <a:p>
            <a:r>
              <a:rPr lang="en-US" dirty="0"/>
              <a:t>Adoption: Evaluation Infrastructures (III)</a:t>
            </a:r>
          </a:p>
        </p:txBody>
      </p:sp>
      <p:sp>
        <p:nvSpPr>
          <p:cNvPr id="3" name="Content Placeholder 2">
            <a:extLst>
              <a:ext uri="{FF2B5EF4-FFF2-40B4-BE49-F238E27FC236}">
                <a16:creationId xmlns:a16="http://schemas.microsoft.com/office/drawing/2014/main" id="{D5D2510C-2F2F-4767-09F8-31A0536247E1}"/>
              </a:ext>
            </a:extLst>
          </p:cNvPr>
          <p:cNvSpPr>
            <a:spLocks noGrp="1"/>
          </p:cNvSpPr>
          <p:nvPr>
            <p:ph idx="1"/>
          </p:nvPr>
        </p:nvSpPr>
        <p:spPr>
          <a:xfrm>
            <a:off x="228600" y="1124744"/>
            <a:ext cx="8610600" cy="5123656"/>
          </a:xfrm>
        </p:spPr>
        <p:txBody>
          <a:bodyPr/>
          <a:lstStyle/>
          <a:p>
            <a:r>
              <a:rPr lang="en-US" sz="1800" b="0" i="0" dirty="0" err="1">
                <a:solidFill>
                  <a:srgbClr val="000000"/>
                </a:solidFill>
                <a:effectLst/>
              </a:rPr>
              <a:t>Haocong</a:t>
            </a:r>
            <a:r>
              <a:rPr lang="en-US" sz="1800" b="0" i="0" dirty="0">
                <a:solidFill>
                  <a:srgbClr val="000000"/>
                </a:solidFill>
                <a:effectLst/>
              </a:rPr>
              <a:t> Luo, Yahya Can </a:t>
            </a:r>
            <a:r>
              <a:rPr lang="en-US" sz="1800" b="0" i="0" dirty="0" err="1">
                <a:solidFill>
                  <a:srgbClr val="000000"/>
                </a:solidFill>
                <a:effectLst/>
              </a:rPr>
              <a:t>Tugrul</a:t>
            </a:r>
            <a:r>
              <a:rPr lang="en-US" sz="1800" b="0" i="0" dirty="0">
                <a:solidFill>
                  <a:srgbClr val="000000"/>
                </a:solidFill>
                <a:effectLst/>
              </a:rPr>
              <a:t>, F. </a:t>
            </a:r>
            <a:r>
              <a:rPr lang="en-US" sz="1800" b="0" i="0" dirty="0" err="1">
                <a:solidFill>
                  <a:srgbClr val="000000"/>
                </a:solidFill>
                <a:effectLst/>
              </a:rPr>
              <a:t>Nisa</a:t>
            </a:r>
            <a:r>
              <a:rPr lang="en-US" sz="1800" b="0" i="0" dirty="0">
                <a:solidFill>
                  <a:srgbClr val="000000"/>
                </a:solidFill>
                <a:effectLst/>
              </a:rPr>
              <a:t> </a:t>
            </a:r>
            <a:r>
              <a:rPr lang="en-US" sz="1800" b="0" i="0" dirty="0" err="1">
                <a:solidFill>
                  <a:srgbClr val="000000"/>
                </a:solidFill>
                <a:effectLst/>
              </a:rPr>
              <a:t>Bostanci</a:t>
            </a:r>
            <a:r>
              <a:rPr lang="en-US" sz="1800" b="0" i="0" dirty="0">
                <a:solidFill>
                  <a:srgbClr val="000000"/>
                </a:solidFill>
                <a:effectLst/>
              </a:rPr>
              <a:t>, </a:t>
            </a:r>
            <a:r>
              <a:rPr lang="en-US" sz="1800" b="0" i="0" dirty="0" err="1">
                <a:solidFill>
                  <a:srgbClr val="000000"/>
                </a:solidFill>
                <a:effectLst/>
              </a:rPr>
              <a:t>Ataberk</a:t>
            </a:r>
            <a:r>
              <a:rPr lang="en-US" sz="1800" b="0" i="0" dirty="0">
                <a:solidFill>
                  <a:srgbClr val="000000"/>
                </a:solidFill>
                <a:effectLst/>
              </a:rPr>
              <a:t> </a:t>
            </a:r>
            <a:r>
              <a:rPr lang="en-US" sz="1800" b="0" i="0" dirty="0" err="1">
                <a:solidFill>
                  <a:srgbClr val="000000"/>
                </a:solidFill>
                <a:effectLst/>
              </a:rPr>
              <a:t>Olgun</a:t>
            </a:r>
            <a:r>
              <a:rPr lang="en-US" sz="1800" b="0" i="0" dirty="0">
                <a:solidFill>
                  <a:srgbClr val="000000"/>
                </a:solidFill>
                <a:effectLst/>
              </a:rPr>
              <a:t>, A. </a:t>
            </a:r>
            <a:r>
              <a:rPr lang="en-US" sz="1800" b="0" i="0" dirty="0" err="1">
                <a:solidFill>
                  <a:srgbClr val="000000"/>
                </a:solidFill>
                <a:effectLst/>
              </a:rPr>
              <a:t>Giray</a:t>
            </a:r>
            <a:r>
              <a:rPr lang="en-US" sz="1800" b="0" i="0" dirty="0">
                <a:solidFill>
                  <a:srgbClr val="000000"/>
                </a:solidFill>
                <a:effectLst/>
              </a:rPr>
              <a:t> </a:t>
            </a:r>
            <a:r>
              <a:rPr lang="en-US" sz="1800" b="0" i="0" dirty="0" err="1">
                <a:solidFill>
                  <a:srgbClr val="000000"/>
                </a:solidFill>
                <a:effectLst/>
              </a:rPr>
              <a:t>Yaglikci</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"Ramulator 2.0: A Modern, Modular, and Extensible DRAM Simulator"</a:t>
            </a:r>
            <a:br>
              <a:rPr lang="en-US" sz="1800" b="0" i="0" dirty="0">
                <a:solidFill>
                  <a:srgbClr val="000000"/>
                </a:solidFill>
                <a:effectLst/>
              </a:rPr>
            </a:br>
            <a:r>
              <a:rPr lang="en-US" sz="1800" b="0" i="1" dirty="0">
                <a:solidFill>
                  <a:srgbClr val="000000"/>
                </a:solidFill>
                <a:effectLst/>
              </a:rPr>
              <a:t>Preprint on </a:t>
            </a:r>
            <a:r>
              <a:rPr lang="en-US" sz="1800" b="1" i="1" dirty="0" err="1">
                <a:solidFill>
                  <a:srgbClr val="000000"/>
                </a:solidFill>
                <a:effectLst/>
              </a:rPr>
              <a:t>arxiv</a:t>
            </a:r>
            <a:r>
              <a:rPr lang="en-US" sz="1800" b="0" i="0" dirty="0">
                <a:solidFill>
                  <a:srgbClr val="000000"/>
                </a:solidFill>
                <a:effectLst/>
              </a:rPr>
              <a:t>, August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3"/>
              </a:rPr>
              <a:t>arXiv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Ramulator 2.0 Source Code</a:t>
            </a:r>
            <a:r>
              <a:rPr lang="en-US" sz="1800" b="0" i="0" dirty="0">
                <a:solidFill>
                  <a:srgbClr val="000000"/>
                </a:solidFill>
                <a:effectLst/>
              </a:rPr>
              <a:t>]</a:t>
            </a:r>
          </a:p>
          <a:p>
            <a:pPr marL="0" indent="0">
              <a:buNone/>
            </a:pPr>
            <a:endParaRPr lang="en-US" sz="1800" dirty="0"/>
          </a:p>
        </p:txBody>
      </p:sp>
      <p:sp>
        <p:nvSpPr>
          <p:cNvPr id="4" name="Slide Number Placeholder 3">
            <a:extLst>
              <a:ext uri="{FF2B5EF4-FFF2-40B4-BE49-F238E27FC236}">
                <a16:creationId xmlns:a16="http://schemas.microsoft.com/office/drawing/2014/main" id="{32BDE377-8735-8A93-C8DA-7A3FE0707C8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2F225A79-0CCD-B452-A8A5-628FF0968BDC}"/>
              </a:ext>
            </a:extLst>
          </p:cNvPr>
          <p:cNvPicPr>
            <a:picLocks noChangeAspect="1"/>
          </p:cNvPicPr>
          <p:nvPr/>
        </p:nvPicPr>
        <p:blipFill>
          <a:blip r:embed="rId5"/>
          <a:stretch>
            <a:fillRect/>
          </a:stretch>
        </p:blipFill>
        <p:spPr>
          <a:xfrm>
            <a:off x="53752" y="3429000"/>
            <a:ext cx="9036496" cy="1464246"/>
          </a:xfrm>
          <a:prstGeom prst="rect">
            <a:avLst/>
          </a:prstGeom>
        </p:spPr>
      </p:pic>
      <p:sp>
        <p:nvSpPr>
          <p:cNvPr id="6" name="TextBox 5">
            <a:extLst>
              <a:ext uri="{FF2B5EF4-FFF2-40B4-BE49-F238E27FC236}">
                <a16:creationId xmlns:a16="http://schemas.microsoft.com/office/drawing/2014/main" id="{0C0CD05F-5F1F-2DA1-4730-4D560DD95333}"/>
              </a:ext>
            </a:extLst>
          </p:cNvPr>
          <p:cNvSpPr txBox="1"/>
          <p:nvPr/>
        </p:nvSpPr>
        <p:spPr>
          <a:xfrm>
            <a:off x="2280863" y="5928189"/>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https://arxiv.org/pdf/2308.11030.pdf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7" name="TextBox 6">
            <a:extLst>
              <a:ext uri="{FF2B5EF4-FFF2-40B4-BE49-F238E27FC236}">
                <a16:creationId xmlns:a16="http://schemas.microsoft.com/office/drawing/2014/main" id="{472D349C-77B2-2D54-CC63-2E65511BEF27}"/>
              </a:ext>
            </a:extLst>
          </p:cNvPr>
          <p:cNvSpPr txBox="1"/>
          <p:nvPr/>
        </p:nvSpPr>
        <p:spPr>
          <a:xfrm>
            <a:off x="1859273" y="6428304"/>
            <a:ext cx="5585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https://github.com/CMU-SAFARI/ramulator2</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847841129"/>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B45DC-82B4-8590-CC55-77B147C525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7743CB-90C0-A029-2676-6C8C78ECF2EF}"/>
              </a:ext>
            </a:extLst>
          </p:cNvPr>
          <p:cNvSpPr>
            <a:spLocks noGrp="1"/>
          </p:cNvSpPr>
          <p:nvPr>
            <p:ph type="title"/>
          </p:nvPr>
        </p:nvSpPr>
        <p:spPr/>
        <p:txBody>
          <a:bodyPr/>
          <a:lstStyle/>
          <a:p>
            <a:r>
              <a:rPr lang="en-US" dirty="0"/>
              <a:t>Referenced Papers, Talks, Artifacts</a:t>
            </a:r>
          </a:p>
        </p:txBody>
      </p:sp>
      <p:sp>
        <p:nvSpPr>
          <p:cNvPr id="3" name="Content Placeholder 2">
            <a:extLst>
              <a:ext uri="{FF2B5EF4-FFF2-40B4-BE49-F238E27FC236}">
                <a16:creationId xmlns:a16="http://schemas.microsoft.com/office/drawing/2014/main" id="{491D97B8-BF87-DFCF-C042-4D6A6AA5896E}"/>
              </a:ext>
            </a:extLst>
          </p:cNvPr>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B0E512C-87CD-6DAE-ACD2-8CFF9124EBD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94148064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000FF"/>
                </a:solidFill>
              </a:rPr>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62.7%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6633"/>
                </a:solidFill>
                <a:effectLst/>
                <a:uLnTx/>
                <a:uFillTx/>
                <a:latin typeface="Garamond"/>
                <a:ea typeface="+mj-ea"/>
                <a:cs typeface="+mj-cs"/>
              </a:rPr>
              <a:t>Energy Waste in Mobile Devices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201806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9CD54-B3C2-8550-6C7E-0D32901E54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80A88B-C2E1-A651-CA11-60BDF6E84CA1}"/>
              </a:ext>
            </a:extLst>
          </p:cNvPr>
          <p:cNvSpPr>
            <a:spLocks noGrp="1"/>
          </p:cNvSpPr>
          <p:nvPr>
            <p:ph type="title"/>
          </p:nvPr>
        </p:nvSpPr>
        <p:spPr/>
        <p:txBody>
          <a:bodyPr/>
          <a:lstStyle/>
          <a:p>
            <a:r>
              <a:rPr lang="en-US" dirty="0"/>
              <a:t>Open Source Tools: SAFARI GitHub</a:t>
            </a:r>
          </a:p>
        </p:txBody>
      </p:sp>
      <p:sp>
        <p:nvSpPr>
          <p:cNvPr id="4" name="Slide Number Placeholder 3">
            <a:extLst>
              <a:ext uri="{FF2B5EF4-FFF2-40B4-BE49-F238E27FC236}">
                <a16:creationId xmlns:a16="http://schemas.microsoft.com/office/drawing/2014/main" id="{8A98212F-4F0C-3954-F37D-571756FBB9E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9" name="TextBox 8">
            <a:extLst>
              <a:ext uri="{FF2B5EF4-FFF2-40B4-BE49-F238E27FC236}">
                <a16:creationId xmlns:a16="http://schemas.microsoft.com/office/drawing/2014/main" id="{F916DB6B-CDCD-5F21-7147-B526DC1BF537}"/>
              </a:ext>
            </a:extLst>
          </p:cNvPr>
          <p:cNvSpPr txBox="1"/>
          <p:nvPr/>
        </p:nvSpPr>
        <p:spPr>
          <a:xfrm>
            <a:off x="2461487" y="6488668"/>
            <a:ext cx="42210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t>
            </a:r>
            <a:r>
              <a:rPr kumimoji="0" lang="en-US" sz="1800" b="1" i="0" u="none" strike="noStrike" kern="1200" cap="none" spc="0" normalizeH="0" baseline="0" noProof="0" dirty="0" err="1">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github.com</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/CMU-SAFARI/</a:t>
            </a:r>
            <a:endParaRPr kumimoji="0" lang="en-US" sz="18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6D070641-68F0-E119-A9AF-0F7ECA46438A}"/>
              </a:ext>
            </a:extLst>
          </p:cNvPr>
          <p:cNvPicPr>
            <a:picLocks noChangeAspect="1"/>
          </p:cNvPicPr>
          <p:nvPr/>
        </p:nvPicPr>
        <p:blipFill>
          <a:blip r:embed="rId3"/>
          <a:stretch>
            <a:fillRect/>
          </a:stretch>
        </p:blipFill>
        <p:spPr>
          <a:xfrm>
            <a:off x="1148246" y="1291208"/>
            <a:ext cx="6664113" cy="4749402"/>
          </a:xfrm>
          <a:prstGeom prst="rect">
            <a:avLst/>
          </a:prstGeom>
        </p:spPr>
      </p:pic>
      <p:pic>
        <p:nvPicPr>
          <p:cNvPr id="5" name="Picture 4">
            <a:extLst>
              <a:ext uri="{FF2B5EF4-FFF2-40B4-BE49-F238E27FC236}">
                <a16:creationId xmlns:a16="http://schemas.microsoft.com/office/drawing/2014/main" id="{6B71977F-7F6B-310D-0B6C-37822AC6A639}"/>
              </a:ext>
            </a:extLst>
          </p:cNvPr>
          <p:cNvPicPr>
            <a:picLocks noChangeAspect="1"/>
          </p:cNvPicPr>
          <p:nvPr/>
        </p:nvPicPr>
        <p:blipFill>
          <a:blip r:embed="rId4"/>
          <a:stretch>
            <a:fillRect/>
          </a:stretch>
        </p:blipFill>
        <p:spPr>
          <a:xfrm>
            <a:off x="1260774" y="1291208"/>
            <a:ext cx="6551585" cy="4803974"/>
          </a:xfrm>
          <a:prstGeom prst="rect">
            <a:avLst/>
          </a:prstGeom>
        </p:spPr>
      </p:pic>
      <p:pic>
        <p:nvPicPr>
          <p:cNvPr id="6" name="Picture 5">
            <a:extLst>
              <a:ext uri="{FF2B5EF4-FFF2-40B4-BE49-F238E27FC236}">
                <a16:creationId xmlns:a16="http://schemas.microsoft.com/office/drawing/2014/main" id="{4DEBA450-5260-B030-61BE-7DCD25A77D7E}"/>
              </a:ext>
            </a:extLst>
          </p:cNvPr>
          <p:cNvPicPr>
            <a:picLocks noChangeAspect="1"/>
          </p:cNvPicPr>
          <p:nvPr/>
        </p:nvPicPr>
        <p:blipFill>
          <a:blip r:embed="rId5"/>
          <a:stretch>
            <a:fillRect/>
          </a:stretch>
        </p:blipFill>
        <p:spPr>
          <a:xfrm>
            <a:off x="899592" y="1095890"/>
            <a:ext cx="6981466" cy="5052050"/>
          </a:xfrm>
          <a:prstGeom prst="rect">
            <a:avLst/>
          </a:prstGeom>
        </p:spPr>
      </p:pic>
      <p:pic>
        <p:nvPicPr>
          <p:cNvPr id="7" name="Picture 6">
            <a:extLst>
              <a:ext uri="{FF2B5EF4-FFF2-40B4-BE49-F238E27FC236}">
                <a16:creationId xmlns:a16="http://schemas.microsoft.com/office/drawing/2014/main" id="{41F436A1-9548-B50B-A732-AF3FBC65E38D}"/>
              </a:ext>
            </a:extLst>
          </p:cNvPr>
          <p:cNvPicPr>
            <a:picLocks noChangeAspect="1"/>
          </p:cNvPicPr>
          <p:nvPr/>
        </p:nvPicPr>
        <p:blipFill>
          <a:blip r:embed="rId6"/>
          <a:stretch>
            <a:fillRect/>
          </a:stretch>
        </p:blipFill>
        <p:spPr>
          <a:xfrm>
            <a:off x="797029" y="907187"/>
            <a:ext cx="7186592" cy="5639663"/>
          </a:xfrm>
          <a:prstGeom prst="rect">
            <a:avLst/>
          </a:prstGeom>
        </p:spPr>
      </p:pic>
      <p:pic>
        <p:nvPicPr>
          <p:cNvPr id="8" name="Picture 7">
            <a:extLst>
              <a:ext uri="{FF2B5EF4-FFF2-40B4-BE49-F238E27FC236}">
                <a16:creationId xmlns:a16="http://schemas.microsoft.com/office/drawing/2014/main" id="{B3920DFC-3F5D-9DD2-6D11-9E2B67CC5FA9}"/>
              </a:ext>
            </a:extLst>
          </p:cNvPr>
          <p:cNvPicPr>
            <a:picLocks noChangeAspect="1"/>
          </p:cNvPicPr>
          <p:nvPr/>
        </p:nvPicPr>
        <p:blipFill>
          <a:blip r:embed="rId7"/>
          <a:stretch>
            <a:fillRect/>
          </a:stretch>
        </p:blipFill>
        <p:spPr>
          <a:xfrm>
            <a:off x="797028" y="836712"/>
            <a:ext cx="7198726" cy="5692016"/>
          </a:xfrm>
          <a:prstGeom prst="rect">
            <a:avLst/>
          </a:prstGeom>
        </p:spPr>
      </p:pic>
      <p:pic>
        <p:nvPicPr>
          <p:cNvPr id="10" name="Picture 9">
            <a:extLst>
              <a:ext uri="{FF2B5EF4-FFF2-40B4-BE49-F238E27FC236}">
                <a16:creationId xmlns:a16="http://schemas.microsoft.com/office/drawing/2014/main" id="{A0DAD193-ABAB-DD45-166A-9ACB4F22EC3E}"/>
              </a:ext>
            </a:extLst>
          </p:cNvPr>
          <p:cNvPicPr>
            <a:picLocks noChangeAspect="1"/>
          </p:cNvPicPr>
          <p:nvPr/>
        </p:nvPicPr>
        <p:blipFill>
          <a:blip r:embed="rId8"/>
          <a:stretch>
            <a:fillRect/>
          </a:stretch>
        </p:blipFill>
        <p:spPr>
          <a:xfrm>
            <a:off x="799247" y="814908"/>
            <a:ext cx="7278898" cy="5744136"/>
          </a:xfrm>
          <a:prstGeom prst="rect">
            <a:avLst/>
          </a:prstGeom>
        </p:spPr>
      </p:pic>
      <p:pic>
        <p:nvPicPr>
          <p:cNvPr id="11" name="Picture 10">
            <a:extLst>
              <a:ext uri="{FF2B5EF4-FFF2-40B4-BE49-F238E27FC236}">
                <a16:creationId xmlns:a16="http://schemas.microsoft.com/office/drawing/2014/main" id="{3092808F-FAB9-1A2C-303E-E66C2D82D90F}"/>
              </a:ext>
            </a:extLst>
          </p:cNvPr>
          <p:cNvPicPr>
            <a:picLocks noChangeAspect="1"/>
          </p:cNvPicPr>
          <p:nvPr/>
        </p:nvPicPr>
        <p:blipFill>
          <a:blip r:embed="rId9"/>
          <a:stretch>
            <a:fillRect/>
          </a:stretch>
        </p:blipFill>
        <p:spPr>
          <a:xfrm>
            <a:off x="797027" y="799333"/>
            <a:ext cx="7293251" cy="5748375"/>
          </a:xfrm>
          <a:prstGeom prst="rect">
            <a:avLst/>
          </a:prstGeom>
        </p:spPr>
      </p:pic>
      <p:pic>
        <p:nvPicPr>
          <p:cNvPr id="12" name="Picture 11">
            <a:extLst>
              <a:ext uri="{FF2B5EF4-FFF2-40B4-BE49-F238E27FC236}">
                <a16:creationId xmlns:a16="http://schemas.microsoft.com/office/drawing/2014/main" id="{725C84FD-EFE0-6331-BC09-ECC8E9F7BA95}"/>
              </a:ext>
            </a:extLst>
          </p:cNvPr>
          <p:cNvPicPr>
            <a:picLocks noChangeAspect="1"/>
          </p:cNvPicPr>
          <p:nvPr/>
        </p:nvPicPr>
        <p:blipFill>
          <a:blip r:embed="rId10"/>
          <a:stretch>
            <a:fillRect/>
          </a:stretch>
        </p:blipFill>
        <p:spPr>
          <a:xfrm>
            <a:off x="784893" y="2204864"/>
            <a:ext cx="7293251" cy="4288957"/>
          </a:xfrm>
          <a:prstGeom prst="rect">
            <a:avLst/>
          </a:prstGeom>
        </p:spPr>
      </p:pic>
      <p:pic>
        <p:nvPicPr>
          <p:cNvPr id="13" name="Picture 12">
            <a:extLst>
              <a:ext uri="{FF2B5EF4-FFF2-40B4-BE49-F238E27FC236}">
                <a16:creationId xmlns:a16="http://schemas.microsoft.com/office/drawing/2014/main" id="{F75D5B5E-0CBE-D97F-5E3A-D83A1D1AA8D8}"/>
              </a:ext>
            </a:extLst>
          </p:cNvPr>
          <p:cNvPicPr>
            <a:picLocks noChangeAspect="1"/>
          </p:cNvPicPr>
          <p:nvPr/>
        </p:nvPicPr>
        <p:blipFill>
          <a:blip r:embed="rId11"/>
          <a:stretch>
            <a:fillRect/>
          </a:stretch>
        </p:blipFill>
        <p:spPr>
          <a:xfrm>
            <a:off x="832048" y="2432482"/>
            <a:ext cx="7163706" cy="4020854"/>
          </a:xfrm>
          <a:prstGeom prst="rect">
            <a:avLst/>
          </a:prstGeom>
        </p:spPr>
      </p:pic>
      <p:pic>
        <p:nvPicPr>
          <p:cNvPr id="14" name="Picture 13">
            <a:extLst>
              <a:ext uri="{FF2B5EF4-FFF2-40B4-BE49-F238E27FC236}">
                <a16:creationId xmlns:a16="http://schemas.microsoft.com/office/drawing/2014/main" id="{97DF977B-0E65-C281-80EA-EE5DD4D69548}"/>
              </a:ext>
            </a:extLst>
          </p:cNvPr>
          <p:cNvPicPr>
            <a:picLocks noChangeAspect="1"/>
          </p:cNvPicPr>
          <p:nvPr/>
        </p:nvPicPr>
        <p:blipFill>
          <a:blip r:embed="rId12"/>
          <a:stretch>
            <a:fillRect/>
          </a:stretch>
        </p:blipFill>
        <p:spPr>
          <a:xfrm>
            <a:off x="683568" y="2172170"/>
            <a:ext cx="7421833" cy="4164473"/>
          </a:xfrm>
          <a:prstGeom prst="rect">
            <a:avLst/>
          </a:prstGeom>
        </p:spPr>
      </p:pic>
      <p:pic>
        <p:nvPicPr>
          <p:cNvPr id="15" name="Picture 14">
            <a:extLst>
              <a:ext uri="{FF2B5EF4-FFF2-40B4-BE49-F238E27FC236}">
                <a16:creationId xmlns:a16="http://schemas.microsoft.com/office/drawing/2014/main" id="{6C7C63A1-01AE-430F-C119-64134AB62687}"/>
              </a:ext>
            </a:extLst>
          </p:cNvPr>
          <p:cNvPicPr>
            <a:picLocks noChangeAspect="1"/>
          </p:cNvPicPr>
          <p:nvPr/>
        </p:nvPicPr>
        <p:blipFill>
          <a:blip r:embed="rId13"/>
          <a:stretch>
            <a:fillRect/>
          </a:stretch>
        </p:blipFill>
        <p:spPr>
          <a:xfrm>
            <a:off x="451796" y="823238"/>
            <a:ext cx="7877058" cy="996957"/>
          </a:xfrm>
          <a:prstGeom prst="rect">
            <a:avLst/>
          </a:prstGeom>
        </p:spPr>
      </p:pic>
      <p:pic>
        <p:nvPicPr>
          <p:cNvPr id="16" name="Picture 15">
            <a:extLst>
              <a:ext uri="{FF2B5EF4-FFF2-40B4-BE49-F238E27FC236}">
                <a16:creationId xmlns:a16="http://schemas.microsoft.com/office/drawing/2014/main" id="{590066FD-3FF5-7FAE-301F-72A3C1F69CFF}"/>
              </a:ext>
            </a:extLst>
          </p:cNvPr>
          <p:cNvPicPr>
            <a:picLocks noChangeAspect="1"/>
          </p:cNvPicPr>
          <p:nvPr/>
        </p:nvPicPr>
        <p:blipFill>
          <a:blip r:embed="rId14"/>
          <a:stretch>
            <a:fillRect/>
          </a:stretch>
        </p:blipFill>
        <p:spPr>
          <a:xfrm>
            <a:off x="586707" y="2147298"/>
            <a:ext cx="7772400" cy="4306038"/>
          </a:xfrm>
          <a:prstGeom prst="rect">
            <a:avLst/>
          </a:prstGeom>
        </p:spPr>
      </p:pic>
      <p:pic>
        <p:nvPicPr>
          <p:cNvPr id="17" name="Picture 16">
            <a:extLst>
              <a:ext uri="{FF2B5EF4-FFF2-40B4-BE49-F238E27FC236}">
                <a16:creationId xmlns:a16="http://schemas.microsoft.com/office/drawing/2014/main" id="{C8C3BB66-D94E-D97F-A893-8EDA519380C3}"/>
              </a:ext>
            </a:extLst>
          </p:cNvPr>
          <p:cNvPicPr>
            <a:picLocks noChangeAspect="1"/>
          </p:cNvPicPr>
          <p:nvPr/>
        </p:nvPicPr>
        <p:blipFill>
          <a:blip r:embed="rId15"/>
          <a:stretch>
            <a:fillRect/>
          </a:stretch>
        </p:blipFill>
        <p:spPr>
          <a:xfrm>
            <a:off x="611390" y="2143769"/>
            <a:ext cx="7908199" cy="4384959"/>
          </a:xfrm>
          <a:prstGeom prst="rect">
            <a:avLst/>
          </a:prstGeom>
        </p:spPr>
      </p:pic>
      <p:pic>
        <p:nvPicPr>
          <p:cNvPr id="18" name="Picture 17">
            <a:extLst>
              <a:ext uri="{FF2B5EF4-FFF2-40B4-BE49-F238E27FC236}">
                <a16:creationId xmlns:a16="http://schemas.microsoft.com/office/drawing/2014/main" id="{F5DBD8F7-C49E-64BD-11BA-76193D74F187}"/>
              </a:ext>
            </a:extLst>
          </p:cNvPr>
          <p:cNvPicPr>
            <a:picLocks noChangeAspect="1"/>
          </p:cNvPicPr>
          <p:nvPr/>
        </p:nvPicPr>
        <p:blipFill>
          <a:blip r:embed="rId16"/>
          <a:stretch>
            <a:fillRect/>
          </a:stretch>
        </p:blipFill>
        <p:spPr>
          <a:xfrm>
            <a:off x="611560" y="2134921"/>
            <a:ext cx="7875663" cy="4402653"/>
          </a:xfrm>
          <a:prstGeom prst="rect">
            <a:avLst/>
          </a:prstGeom>
        </p:spPr>
      </p:pic>
    </p:spTree>
    <p:extLst>
      <p:ext uri="{BB962C8B-B14F-4D97-AF65-F5344CB8AC3E}">
        <p14:creationId xmlns:p14="http://schemas.microsoft.com/office/powerpoint/2010/main" val="2059066566"/>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ASML, </a:t>
            </a:r>
            <a:r>
              <a:rPr lang="en-US" dirty="0">
                <a:solidFill>
                  <a:srgbClr val="0432FF"/>
                </a:solidFill>
              </a:rPr>
              <a:t>Google</a:t>
            </a:r>
            <a:r>
              <a:rPr lang="en-US" dirty="0"/>
              <a:t>, Facebook,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 Xilinx</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a:p>
            <a:r>
              <a:rPr lang="en-US" dirty="0">
                <a:solidFill>
                  <a:srgbClr val="0000FF"/>
                </a:solidFill>
              </a:rPr>
              <a:t>EFCL</a:t>
            </a:r>
          </a:p>
          <a:p>
            <a:r>
              <a:rPr lang="en-US" dirty="0">
                <a:solidFill>
                  <a:srgbClr val="0000FF"/>
                </a:solidFill>
              </a:rPr>
              <a:t>SNSF</a:t>
            </a:r>
          </a:p>
          <a:p>
            <a:r>
              <a:rPr lang="en-US" dirty="0">
                <a:solidFill>
                  <a:srgbClr val="0000FF"/>
                </a:solidFill>
              </a:rPr>
              <a:t>ACCESS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7F8783A-AFF2-6F6F-D17D-9402D2F3BEEC}"/>
              </a:ext>
            </a:extLst>
          </p:cNvPr>
          <p:cNvSpPr txBox="1"/>
          <p:nvPr/>
        </p:nvSpPr>
        <p:spPr>
          <a:xfrm>
            <a:off x="3043556" y="5683895"/>
            <a:ext cx="298068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Tahoma"/>
                <a:ea typeface="+mn-ea"/>
                <a:cs typeface="+mn-cs"/>
              </a:rPr>
              <a:t>Thank you!</a:t>
            </a:r>
          </a:p>
        </p:txBody>
      </p:sp>
    </p:spTree>
    <p:extLst>
      <p:ext uri="{BB962C8B-B14F-4D97-AF65-F5344CB8AC3E}">
        <p14:creationId xmlns:p14="http://schemas.microsoft.com/office/powerpoint/2010/main" val="1631638605"/>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2792699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Newsletter June 2023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pPr algn="l"/>
            <a:r>
              <a:rPr lang="en-US" b="1" i="0" dirty="0">
                <a:solidFill>
                  <a:srgbClr val="0000FF"/>
                </a:solidFill>
                <a:effectLst/>
                <a:hlinkClick r:id="rId2">
                  <a:extLst>
                    <a:ext uri="{A12FA001-AC4F-418D-AE19-62706E023703}">
                      <ahyp:hlinkClr xmlns:ahyp="http://schemas.microsoft.com/office/drawing/2018/hyperlinkcolor" val="tx"/>
                    </a:ext>
                  </a:extLst>
                </a:hlinkClick>
              </a:rPr>
              <a:t>https://safari.ethz.ch/safari-newsletter-june-2023/</a:t>
            </a:r>
            <a:br>
              <a:rPr lang="en-US" b="1" dirty="0">
                <a:solidFill>
                  <a:srgbClr val="0000FF"/>
                </a:solidFill>
              </a:rPr>
            </a:br>
            <a:endParaRPr lang="en-US" b="1" dirty="0">
              <a:solidFill>
                <a:srgbClr val="0000FF"/>
              </a:solidFill>
            </a:endParaRP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4320B8F7-CB5A-C855-0024-6A1F8ED4E5D3}"/>
              </a:ext>
            </a:extLst>
          </p:cNvPr>
          <p:cNvPicPr>
            <a:picLocks noChangeAspect="1"/>
          </p:cNvPicPr>
          <p:nvPr/>
        </p:nvPicPr>
        <p:blipFill>
          <a:blip r:embed="rId3"/>
          <a:stretch>
            <a:fillRect/>
          </a:stretch>
        </p:blipFill>
        <p:spPr>
          <a:xfrm>
            <a:off x="2470150" y="1494060"/>
            <a:ext cx="4066267" cy="5319316"/>
          </a:xfrm>
          <a:prstGeom prst="rect">
            <a:avLst/>
          </a:prstGeom>
        </p:spPr>
      </p:pic>
    </p:spTree>
    <p:extLst>
      <p:ext uri="{BB962C8B-B14F-4D97-AF65-F5344CB8AC3E}">
        <p14:creationId xmlns:p14="http://schemas.microsoft.com/office/powerpoint/2010/main" val="2016333331"/>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Newsletter July 2024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pPr algn="l"/>
            <a:r>
              <a:rPr lang="en-US" b="1" i="0" dirty="0">
                <a:solidFill>
                  <a:srgbClr val="0000FF"/>
                </a:solidFill>
                <a:effectLst/>
                <a:highlight>
                  <a:srgbClr val="FFFFFF"/>
                </a:highlight>
                <a:hlinkClick r:id="rId2">
                  <a:extLst>
                    <a:ext uri="{A12FA001-AC4F-418D-AE19-62706E023703}">
                      <ahyp:hlinkClr xmlns:ahyp="http://schemas.microsoft.com/office/drawing/2018/hyperlinkcolor" val="tx"/>
                    </a:ext>
                  </a:extLst>
                </a:hlinkClick>
              </a:rPr>
              <a:t>https://safari.ethz.ch/safari-newsletter-july-2024/</a:t>
            </a:r>
            <a:endParaRPr lang="en-US" b="1" dirty="0">
              <a:solidFill>
                <a:srgbClr val="0000FF"/>
              </a:solidFill>
            </a:endParaRP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pic>
        <p:nvPicPr>
          <p:cNvPr id="1026" name="Picture 2">
            <a:extLst>
              <a:ext uri="{FF2B5EF4-FFF2-40B4-BE49-F238E27FC236}">
                <a16:creationId xmlns:a16="http://schemas.microsoft.com/office/drawing/2014/main" id="{113A6036-35EC-62E4-5E68-6C018697F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712" y="1750079"/>
            <a:ext cx="7956376" cy="44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269648"/>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Recall: DRAM Testing Infrastructure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325026607"/>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Recall: DRAM Testing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346657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dirty="0">
                <a:solidFill>
                  <a:srgbClr val="0000FF"/>
                </a:solidFill>
              </a:rPr>
              <a:t>“</a:t>
            </a:r>
            <a:r>
              <a:rPr lang="en-US" b="1" dirty="0">
                <a:solidFill>
                  <a:srgbClr val="0000FF"/>
                </a:solidFill>
                <a:hlinkClick r:id="rId2">
                  <a:extLst>
                    <a:ext uri="{A12FA001-AC4F-418D-AE19-62706E023703}">
                      <ahyp:hlinkClr xmlns:ahyp="http://schemas.microsoft.com/office/drawing/2018/hyperlinkcolor" val="tx"/>
                    </a:ext>
                  </a:extLst>
                </a:hlinkClick>
              </a:rPr>
              <a:t>SoftMC: A Flexible and Practical Open-Source Infrastructure for Enabling Experimental DRAM Studies</a:t>
            </a:r>
            <a:r>
              <a:rPr lang="en-US" b="1" dirty="0">
                <a:solidFill>
                  <a:srgbClr val="0000FF"/>
                </a:solidFill>
              </a:rPr>
              <a:t>,”</a:t>
            </a:r>
            <a:r>
              <a:rPr lang="en-US" dirty="0">
                <a:solidFill>
                  <a:srgbClr val="0000FF"/>
                </a:solidFill>
              </a:rPr>
              <a:t> </a:t>
            </a:r>
            <a:r>
              <a:rPr lang="en-US" dirty="0"/>
              <a:t>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285203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p:cNvPicPr>
            <a:picLocks noChangeAspect="1"/>
          </p:cNvPicPr>
          <p:nvPr/>
        </p:nvPicPr>
        <p:blipFill>
          <a:blip r:embed="rId2"/>
          <a:stretch>
            <a:fillRect/>
          </a:stretch>
        </p:blipFill>
        <p:spPr>
          <a:xfrm>
            <a:off x="0" y="3851921"/>
            <a:ext cx="9144000" cy="2385391"/>
          </a:xfrm>
          <a:prstGeom prst="rect">
            <a:avLst/>
          </a:prstGeom>
        </p:spPr>
      </p:pic>
      <p:sp>
        <p:nvSpPr>
          <p:cNvPr id="6" name="TextBox 5">
            <a:extLst>
              <a:ext uri="{FF2B5EF4-FFF2-40B4-BE49-F238E27FC236}">
                <a16:creationId xmlns:a16="http://schemas.microsoft.com/office/drawing/2014/main" id="{9D5864E1-EF53-82F2-61BF-15E544F9FC21}"/>
              </a:ext>
            </a:extLst>
          </p:cNvPr>
          <p:cNvSpPr txBox="1"/>
          <p:nvPr/>
        </p:nvSpPr>
        <p:spPr>
          <a:xfrm>
            <a:off x="2123728" y="6453336"/>
            <a:ext cx="512191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https://github.com/CMU-SAFARI/SoftMC</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sp>
        <p:nvSpPr>
          <p:cNvPr id="7" name="Content Placeholder 2">
            <a:extLst>
              <a:ext uri="{FF2B5EF4-FFF2-40B4-BE49-F238E27FC236}">
                <a16:creationId xmlns:a16="http://schemas.microsoft.com/office/drawing/2014/main" id="{8AD20410-E7EE-B098-8DCF-FCE8D975838B}"/>
              </a:ext>
            </a:extLst>
          </p:cNvPr>
          <p:cNvSpPr txBox="1">
            <a:spLocks/>
          </p:cNvSpPr>
          <p:nvPr/>
        </p:nvSpPr>
        <p:spPr bwMode="auto">
          <a:xfrm>
            <a:off x="228600" y="980728"/>
            <a:ext cx="8807896"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Hasan Hassan, Nandita Vijaykumar, Samira Khan,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Saugata</a:t>
            </a:r>
            <a:r>
              <a:rPr kumimoji="0" lang="en-US" sz="1800" b="0" i="0" u="none" strike="noStrike" kern="1200" cap="none" spc="0" normalizeH="0" baseline="0" noProof="0" dirty="0">
                <a:ln>
                  <a:noFill/>
                </a:ln>
                <a:solidFill>
                  <a:srgbClr val="000000"/>
                </a:solidFill>
                <a:effectLst/>
                <a:uLnTx/>
                <a:uFillTx/>
                <a:latin typeface="Tahoma"/>
                <a:ea typeface="+mn-ea"/>
                <a:cs typeface="+mn-cs"/>
              </a:rPr>
              <a:t> Ghose, Kevin Chang, Gennady Pekhimenko,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Donghyuk</a:t>
            </a:r>
            <a:r>
              <a:rPr kumimoji="0" lang="en-US" sz="1800" b="0" i="0" u="none" strike="noStrike" kern="1200" cap="none" spc="0" normalizeH="0" baseline="0" noProof="0" dirty="0">
                <a:ln>
                  <a:noFill/>
                </a:ln>
                <a:solidFill>
                  <a:srgbClr val="000000"/>
                </a:solidFill>
                <a:effectLst/>
                <a:uLnTx/>
                <a:uFillTx/>
                <a:latin typeface="Tahoma"/>
                <a:ea typeface="+mn-ea"/>
                <a:cs typeface="+mn-cs"/>
              </a:rPr>
              <a:t> Lee,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Oguz</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Ergin</a:t>
            </a:r>
            <a:r>
              <a:rPr kumimoji="0" lang="en-US" sz="1800" b="0" i="0" u="none" strike="noStrike" kern="1200" cap="none" spc="0" normalizeH="0" baseline="0" noProof="0" dirty="0">
                <a:ln>
                  <a:noFill/>
                </a:ln>
                <a:solidFill>
                  <a:srgbClr val="000000"/>
                </a:solidFill>
                <a:effectLst/>
                <a:uLnTx/>
                <a:uFillTx/>
                <a:latin typeface="Tahoma"/>
                <a:ea typeface="+mn-ea"/>
                <a:cs typeface="+mn-cs"/>
              </a:rPr>
              <a:t>, and Onur Mutlu,</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"SoftMC: A Flexible and Practical Open-Source Infrastructure for Enabling Experimental DRAM Studies"</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Proceedings of the </a:t>
            </a:r>
            <a:r>
              <a:rPr kumimoji="0" lang="en-US" sz="1800" b="0" i="1" u="none" strike="noStrike" kern="1200" cap="none" spc="0" normalizeH="0" baseline="0" noProof="0" dirty="0">
                <a:ln>
                  <a:noFill/>
                </a:ln>
                <a:solidFill>
                  <a:srgbClr val="000000"/>
                </a:solidFill>
                <a:effectLst/>
                <a:uLnTx/>
                <a:uFillTx/>
                <a:latin typeface="Tahoma"/>
                <a:ea typeface="+mn-ea"/>
                <a:cs typeface="+mn-cs"/>
                <a:hlinkClick r:id="rId5"/>
              </a:rPr>
              <a:t>23rd International Symposium on High-Performance Computer Architecture</a:t>
            </a:r>
            <a:r>
              <a:rPr kumimoji="0" lang="en-US" sz="1800" b="0" i="1" u="none" strike="noStrike" kern="1200" cap="none" spc="0" normalizeH="0" baseline="0" noProof="0" dirty="0">
                <a:ln>
                  <a:noFill/>
                </a:ln>
                <a:solidFill>
                  <a:srgbClr val="000000"/>
                </a:solidFill>
                <a:effectLst/>
                <a:uLnTx/>
                <a:uFillTx/>
                <a:latin typeface="Tahoma"/>
                <a:ea typeface="+mn-ea"/>
                <a:cs typeface="+mn-cs"/>
              </a:rPr>
              <a:t> (</a:t>
            </a:r>
            <a:r>
              <a:rPr kumimoji="0" lang="en-US" sz="1800" b="1" i="1" u="none" strike="noStrike" kern="1200" cap="none" spc="0" normalizeH="0" baseline="0" noProof="0" dirty="0">
                <a:ln>
                  <a:noFill/>
                </a:ln>
                <a:solidFill>
                  <a:srgbClr val="000000"/>
                </a:solidFill>
                <a:effectLst/>
                <a:uLnTx/>
                <a:uFillTx/>
                <a:latin typeface="Tahoma"/>
                <a:ea typeface="+mn-ea"/>
                <a:cs typeface="+mn-cs"/>
              </a:rPr>
              <a:t>HPCA</a:t>
            </a:r>
            <a:r>
              <a:rPr kumimoji="0" lang="en-US" sz="1800" b="0" i="1"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rPr>
              <a:t>, Austin, TX, USA, February 2017.</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6"/>
              </a:rPr>
              <a:t>Slides (pptx)</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7"/>
              </a:rPr>
              <a:t>(pdf)</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8"/>
              </a:rPr>
              <a:t>Lightning Session Slides (pptx)</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9"/>
              </a:rPr>
              <a:t>(pdf)</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10"/>
              </a:rPr>
              <a:t>Full Talk Lecture</a:t>
            </a:r>
            <a:r>
              <a:rPr kumimoji="0" lang="en-US" sz="1800" b="0" i="0" u="none" strike="noStrike" kern="1200" cap="none" spc="0" normalizeH="0" baseline="0" noProof="0" dirty="0">
                <a:ln>
                  <a:noFill/>
                </a:ln>
                <a:solidFill>
                  <a:srgbClr val="000000"/>
                </a:solidFill>
                <a:effectLst/>
                <a:uLnTx/>
                <a:uFillTx/>
                <a:latin typeface="Tahoma"/>
                <a:ea typeface="+mn-ea"/>
                <a:cs typeface="+mn-cs"/>
              </a:rPr>
              <a:t> (39 minutes)]</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643785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DRAM Bender </a:t>
            </a:r>
            <a:endParaRPr lang="en-US" dirty="0"/>
          </a:p>
        </p:txBody>
      </p:sp>
      <p:sp>
        <p:nvSpPr>
          <p:cNvPr id="3" name="Content Placeholder 2"/>
          <p:cNvSpPr>
            <a:spLocks noGrp="1"/>
          </p:cNvSpPr>
          <p:nvPr>
            <p:ph idx="1"/>
          </p:nvPr>
        </p:nvSpPr>
        <p:spPr/>
        <p:txBody>
          <a:bodyPr/>
          <a:lstStyle/>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9D5864E1-EF53-82F2-61BF-15E544F9FC21}"/>
              </a:ext>
            </a:extLst>
          </p:cNvPr>
          <p:cNvSpPr txBox="1"/>
          <p:nvPr/>
        </p:nvSpPr>
        <p:spPr>
          <a:xfrm>
            <a:off x="1691680" y="6453336"/>
            <a:ext cx="59234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https://github.com/CMU-SAFARI/DRAM-Bender</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7" name="Content Placeholder 2">
            <a:extLst>
              <a:ext uri="{FF2B5EF4-FFF2-40B4-BE49-F238E27FC236}">
                <a16:creationId xmlns:a16="http://schemas.microsoft.com/office/drawing/2014/main" id="{8AD20410-E7EE-B098-8DCF-FCE8D975838B}"/>
              </a:ext>
            </a:extLst>
          </p:cNvPr>
          <p:cNvSpPr txBox="1">
            <a:spLocks/>
          </p:cNvSpPr>
          <p:nvPr/>
        </p:nvSpPr>
        <p:spPr bwMode="auto">
          <a:xfrm>
            <a:off x="228600" y="980728"/>
            <a:ext cx="8807896"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Ataberk</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Olgun</a:t>
            </a:r>
            <a:r>
              <a:rPr kumimoji="0" lang="en-US" sz="1800" b="0" i="0" u="none" strike="noStrike" kern="1200" cap="none" spc="0" normalizeH="0" baseline="0" noProof="0" dirty="0">
                <a:ln>
                  <a:noFill/>
                </a:ln>
                <a:solidFill>
                  <a:srgbClr val="000000"/>
                </a:solidFill>
                <a:effectLst/>
                <a:uLnTx/>
                <a:uFillTx/>
                <a:latin typeface="Tahoma"/>
                <a:ea typeface="+mn-ea"/>
                <a:cs typeface="+mn-cs"/>
              </a:rPr>
              <a:t>, Hasan Hassan, 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Giray</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Yağlıkçı</a:t>
            </a:r>
            <a:r>
              <a:rPr kumimoji="0" lang="en-US" sz="1800" b="0" i="0" u="none" strike="noStrike" kern="1200" cap="none" spc="0" normalizeH="0" baseline="0" noProof="0" dirty="0">
                <a:ln>
                  <a:noFill/>
                </a:ln>
                <a:solidFill>
                  <a:srgbClr val="000000"/>
                </a:solidFill>
                <a:effectLst/>
                <a:uLnTx/>
                <a:uFillTx/>
                <a:latin typeface="Tahoma"/>
                <a:ea typeface="+mn-ea"/>
                <a:cs typeface="+mn-cs"/>
              </a:rPr>
              <a:t>, Yahya 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Tuğrul</a:t>
            </a:r>
            <a:r>
              <a:rPr kumimoji="0" lang="en-US" sz="1800" b="0" i="0" u="none" strike="noStrike" kern="1200" cap="none" spc="0" normalizeH="0" baseline="0" noProof="0" dirty="0">
                <a:ln>
                  <a:noFill/>
                </a:ln>
                <a:solidFill>
                  <a:srgbClr val="000000"/>
                </a:solidFill>
                <a:effectLst/>
                <a:uLnTx/>
                <a:uFillTx/>
                <a:latin typeface="Tahoma"/>
                <a:ea typeface="+mn-ea"/>
                <a:cs typeface="+mn-cs"/>
              </a:rPr>
              <a:t>, Lois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Orosa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Haocong</a:t>
            </a:r>
            <a:r>
              <a:rPr kumimoji="0" lang="en-US" sz="1800" b="0" i="0" u="none" strike="noStrike" kern="1200" cap="none" spc="0" normalizeH="0" baseline="0" noProof="0" dirty="0">
                <a:ln>
                  <a:noFill/>
                </a:ln>
                <a:solidFill>
                  <a:srgbClr val="000000"/>
                </a:solidFill>
                <a:effectLst/>
                <a:uLnTx/>
                <a:uFillTx/>
                <a:latin typeface="Tahoma"/>
                <a:ea typeface="+mn-ea"/>
                <a:cs typeface="+mn-cs"/>
              </a:rPr>
              <a:t> Luo, Minesh Patel,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Oğuz</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Ergin</a:t>
            </a:r>
            <a:r>
              <a:rPr kumimoji="0" lang="en-US" sz="1800" b="0" i="0" u="none" strike="noStrike" kern="1200" cap="none" spc="0" normalizeH="0" baseline="0" noProof="0" dirty="0">
                <a:ln>
                  <a:noFill/>
                </a:ln>
                <a:solidFill>
                  <a:srgbClr val="000000"/>
                </a:solidFill>
                <a:effectLst/>
                <a:uLnTx/>
                <a:uFillTx/>
                <a:latin typeface="Tahoma"/>
                <a:ea typeface="+mn-ea"/>
                <a:cs typeface="+mn-cs"/>
              </a:rPr>
              <a:t>, and Onur Mutlu,</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"DRAM Bender: An Extensible and Versatile FPGA-based Infrastructure to Easily Test State-of-the-art DRAM Chips"</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hlinkClick r:id="rId4"/>
              </a:rPr>
              <a:t>IEEE Transactions on Computer-Aided Design of Integrated Circuits and Systems</a:t>
            </a:r>
            <a:r>
              <a:rPr kumimoji="0" lang="en-US" sz="1800" b="0" i="1" u="none" strike="noStrike" kern="1200" cap="none" spc="0" normalizeH="0" baseline="0" noProof="0" dirty="0">
                <a:ln>
                  <a:noFill/>
                </a:ln>
                <a:solidFill>
                  <a:srgbClr val="000000"/>
                </a:solidFill>
                <a:effectLst/>
                <a:uLnTx/>
                <a:uFillTx/>
                <a:latin typeface="Tahoma"/>
                <a:ea typeface="+mn-ea"/>
                <a:cs typeface="+mn-cs"/>
              </a:rPr>
              <a:t> (</a:t>
            </a:r>
            <a:r>
              <a:rPr kumimoji="0" lang="en-US" sz="1800" b="1" i="1" u="none" strike="noStrike" kern="1200" cap="none" spc="0" normalizeH="0" baseline="0" noProof="0" dirty="0">
                <a:ln>
                  <a:noFill/>
                </a:ln>
                <a:solidFill>
                  <a:srgbClr val="000000"/>
                </a:solidFill>
                <a:effectLst/>
                <a:uLnTx/>
                <a:uFillTx/>
                <a:latin typeface="Tahoma"/>
                <a:ea typeface="+mn-ea"/>
                <a:cs typeface="+mn-cs"/>
              </a:rPr>
              <a:t>TCAD</a:t>
            </a:r>
            <a:r>
              <a:rPr kumimoji="0" lang="en-US" sz="1800" b="0" i="1"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rPr>
              <a:t>, 2023.</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Extended arXiv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DRAM Bender 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6"/>
              </a:rPr>
              <a:t>DRAM Bender Tutorial Video</a:t>
            </a:r>
            <a:r>
              <a:rPr kumimoji="0" lang="en-US" sz="1800" b="0" i="0" u="none" strike="noStrike" kern="1200" cap="none" spc="0" normalizeH="0" baseline="0" noProof="0" dirty="0">
                <a:ln>
                  <a:noFill/>
                </a:ln>
                <a:solidFill>
                  <a:srgbClr val="000000"/>
                </a:solidFill>
                <a:effectLst/>
                <a:uLnTx/>
                <a:uFillTx/>
                <a:latin typeface="Tahoma"/>
                <a:ea typeface="+mn-ea"/>
                <a:cs typeface="+mn-cs"/>
              </a:rPr>
              <a:t> (43 minutes)]</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0" cap="none" spc="0" normalizeH="0" baseline="0" noProof="0" dirty="0">
              <a:ln>
                <a:noFill/>
              </a:ln>
              <a:solidFill>
                <a:srgbClr val="000000"/>
              </a:solidFill>
              <a:effectLst/>
              <a:uLnTx/>
              <a:uFillTx/>
              <a:latin typeface="Tahoma"/>
              <a:ea typeface="+mn-ea"/>
              <a:cs typeface="+mn-cs"/>
            </a:endParaRPr>
          </a:p>
        </p:txBody>
      </p:sp>
      <p:pic>
        <p:nvPicPr>
          <p:cNvPr id="8" name="Picture 7">
            <a:extLst>
              <a:ext uri="{FF2B5EF4-FFF2-40B4-BE49-F238E27FC236}">
                <a16:creationId xmlns:a16="http://schemas.microsoft.com/office/drawing/2014/main" id="{3F187B2A-18C7-5E46-935B-CD495B2CE677}"/>
              </a:ext>
            </a:extLst>
          </p:cNvPr>
          <p:cNvPicPr>
            <a:picLocks noChangeAspect="1"/>
          </p:cNvPicPr>
          <p:nvPr/>
        </p:nvPicPr>
        <p:blipFill>
          <a:blip r:embed="rId7"/>
          <a:stretch>
            <a:fillRect/>
          </a:stretch>
        </p:blipFill>
        <p:spPr>
          <a:xfrm>
            <a:off x="107504" y="4181985"/>
            <a:ext cx="8907442" cy="1695287"/>
          </a:xfrm>
          <a:prstGeom prst="rect">
            <a:avLst/>
          </a:prstGeom>
        </p:spPr>
      </p:pic>
    </p:spTree>
    <p:extLst>
      <p:ext uri="{BB962C8B-B14F-4D97-AF65-F5344CB8AC3E}">
        <p14:creationId xmlns:p14="http://schemas.microsoft.com/office/powerpoint/2010/main" val="2603996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a:xfrm>
            <a:off x="228600" y="152400"/>
            <a:ext cx="8763000" cy="10668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Energy Waste in Accelerators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976536"/>
            <a:ext cx="8610600" cy="5195664"/>
          </a:xfrm>
        </p:spPr>
        <p:txBody>
          <a:bodyPr/>
          <a:lstStyle/>
          <a:p>
            <a:r>
              <a:rPr lang="en-US" sz="1500" dirty="0" err="1"/>
              <a:t>Amirali</a:t>
            </a:r>
            <a:r>
              <a:rPr lang="en-US" sz="1500" dirty="0"/>
              <a:t> </a:t>
            </a:r>
            <a:r>
              <a:rPr lang="en-US" sz="1500" dirty="0" err="1"/>
              <a:t>Boroumand</a:t>
            </a:r>
            <a:r>
              <a:rPr lang="en-US" sz="1500" dirty="0"/>
              <a:t>, </a:t>
            </a:r>
            <a:r>
              <a:rPr lang="en-US" sz="1500" dirty="0" err="1"/>
              <a:t>Saugata</a:t>
            </a:r>
            <a:r>
              <a:rPr lang="en-US" sz="1500" dirty="0"/>
              <a:t> Ghose, </a:t>
            </a:r>
            <a:r>
              <a:rPr lang="en-US" sz="1500" dirty="0" err="1"/>
              <a:t>Berkin</a:t>
            </a:r>
            <a:r>
              <a:rPr lang="en-US" sz="1500" dirty="0"/>
              <a:t> Akin, Ravi Narayanaswami, Geraldo F. Oliveira, </a:t>
            </a:r>
            <a:r>
              <a:rPr lang="en-US" sz="1500" dirty="0" err="1"/>
              <a:t>Xiaoyu</a:t>
            </a:r>
            <a:r>
              <a:rPr lang="en-US" sz="1500" dirty="0"/>
              <a:t> Ma, Eric </a:t>
            </a:r>
            <a:r>
              <a:rPr lang="en-US" sz="1500" dirty="0" err="1"/>
              <a:t>Shiu</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500" dirty="0">
                <a:solidFill>
                  <a:srgbClr val="0000FF"/>
                </a:solidFill>
              </a:rPr>
            </a:br>
            <a:r>
              <a:rPr lang="en-US" sz="1500" i="1" dirty="0"/>
              <a:t>Proceedings of the </a:t>
            </a:r>
            <a:r>
              <a:rPr lang="en-US" sz="1500" i="1" dirty="0">
                <a:hlinkClick r:id="rId3"/>
              </a:rPr>
              <a:t>30th International Conference on Parallel Architectures and Compilation Techniques</a:t>
            </a:r>
            <a:r>
              <a:rPr lang="en-US" sz="1500" i="1" dirty="0"/>
              <a:t> (</a:t>
            </a:r>
            <a:r>
              <a:rPr lang="en-US" sz="1500" b="1" i="1" dirty="0"/>
              <a:t>PACT</a:t>
            </a:r>
            <a:r>
              <a:rPr lang="en-US" sz="1500" i="1" dirty="0"/>
              <a:t>)</a:t>
            </a:r>
            <a:r>
              <a:rPr lang="en-US" sz="1500" dirty="0"/>
              <a:t>, Virtual, September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Talk Video</a:t>
            </a:r>
            <a:r>
              <a:rPr lang="en-US" sz="15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4453707"/>
            <a:ext cx="9144000" cy="1794693"/>
          </a:xfrm>
          <a:prstGeom prst="rect">
            <a:avLst/>
          </a:prstGeom>
        </p:spPr>
      </p:pic>
      <p:sp>
        <p:nvSpPr>
          <p:cNvPr id="5" name="Rectangle 4">
            <a:extLst>
              <a:ext uri="{FF2B5EF4-FFF2-40B4-BE49-F238E27FC236}">
                <a16:creationId xmlns:a16="http://schemas.microsoft.com/office/drawing/2014/main" id="{B36B1348-F067-3402-A629-42472D44DBC9}"/>
              </a:ext>
            </a:extLst>
          </p:cNvPr>
          <p:cNvSpPr/>
          <p:nvPr/>
        </p:nvSpPr>
        <p:spPr>
          <a:xfrm>
            <a:off x="0" y="32004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&gt; 90%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memory</a:t>
            </a:r>
            <a:r>
              <a:rPr kumimoji="0" lang="en-US" sz="3000" b="1" i="0" u="none" strike="noStrike" kern="1200" cap="none" spc="0" normalizeH="0" baseline="0" noProof="0" dirty="0">
                <a:ln>
                  <a:noFill/>
                </a:ln>
                <a:solidFill>
                  <a:srgbClr val="C00000"/>
                </a:solidFill>
                <a:effectLst/>
                <a:uLnTx/>
                <a:uFillTx/>
                <a:latin typeface="Tahoma"/>
                <a:ea typeface="ＭＳ Ｐゴシック" panose="020B0600070205080204" pitchFamily="34" charset="-128"/>
                <a:cs typeface="+mn-cs"/>
              </a:rPr>
              <a:t>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in large ML models</a:t>
            </a:r>
          </a:p>
        </p:txBody>
      </p:sp>
    </p:spTree>
    <p:extLst>
      <p:ext uri="{BB962C8B-B14F-4D97-AF65-F5344CB8AC3E}">
        <p14:creationId xmlns:p14="http://schemas.microsoft.com/office/powerpoint/2010/main" val="1272116122"/>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0928-98FF-384A-BBA4-D28CD4678F35}"/>
              </a:ext>
            </a:extLst>
          </p:cNvPr>
          <p:cNvSpPr>
            <a:spLocks noGrp="1"/>
          </p:cNvSpPr>
          <p:nvPr>
            <p:ph type="title"/>
          </p:nvPr>
        </p:nvSpPr>
        <p:spPr/>
        <p:txBody>
          <a:bodyPr/>
          <a:lstStyle/>
          <a:p>
            <a:r>
              <a:rPr lang="en-CH" dirty="0"/>
              <a:t>DRAM Bender: Prototypes</a:t>
            </a:r>
          </a:p>
        </p:txBody>
      </p:sp>
      <p:pic>
        <p:nvPicPr>
          <p:cNvPr id="7" name="end">
            <a:extLst>
              <a:ext uri="{FF2B5EF4-FFF2-40B4-BE49-F238E27FC236}">
                <a16:creationId xmlns:a16="http://schemas.microsoft.com/office/drawing/2014/main" id="{48D26BBE-DB3C-6041-9AA7-1F8756B019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256333" y="4948416"/>
            <a:ext cx="3837003" cy="1588143"/>
          </a:xfrm>
          <a:prstGeom prst="rect">
            <a:avLst/>
          </a:prstGeom>
        </p:spPr>
      </p:pic>
      <p:sp>
        <p:nvSpPr>
          <p:cNvPr id="9" name="TextBox 8">
            <a:extLst>
              <a:ext uri="{FF2B5EF4-FFF2-40B4-BE49-F238E27FC236}">
                <a16:creationId xmlns:a16="http://schemas.microsoft.com/office/drawing/2014/main" id="{4CFB3B57-D70E-F648-AD14-0CFA8A08511F}"/>
              </a:ext>
            </a:extLst>
          </p:cNvPr>
          <p:cNvSpPr txBox="1"/>
          <p:nvPr/>
        </p:nvSpPr>
        <p:spPr>
          <a:xfrm>
            <a:off x="-99646" y="2532326"/>
            <a:ext cx="9338894" cy="523220"/>
          </a:xfrm>
          <a:prstGeom prst="rect">
            <a:avLst/>
          </a:prstGeom>
          <a:solidFill>
            <a:schemeClr val="accent2">
              <a:lumMod val="40000"/>
              <a:lumOff val="60000"/>
            </a:schemeClr>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Five out of the box FPGA-based prototypes</a:t>
            </a:r>
          </a:p>
        </p:txBody>
      </p:sp>
      <p:pic>
        <p:nvPicPr>
          <p:cNvPr id="10" name="Picture 9">
            <a:extLst>
              <a:ext uri="{FF2B5EF4-FFF2-40B4-BE49-F238E27FC236}">
                <a16:creationId xmlns:a16="http://schemas.microsoft.com/office/drawing/2014/main" id="{CC700024-07D5-B941-8569-90364DF6D885}"/>
              </a:ext>
            </a:extLst>
          </p:cNvPr>
          <p:cNvPicPr>
            <a:picLocks noChangeAspect="1"/>
          </p:cNvPicPr>
          <p:nvPr/>
        </p:nvPicPr>
        <p:blipFill rotWithShape="1">
          <a:blip r:embed="rId5"/>
          <a:srcRect r="72395"/>
          <a:stretch/>
        </p:blipFill>
        <p:spPr>
          <a:xfrm>
            <a:off x="539831" y="902675"/>
            <a:ext cx="4032169" cy="1595133"/>
          </a:xfrm>
          <a:prstGeom prst="rect">
            <a:avLst/>
          </a:prstGeom>
        </p:spPr>
      </p:pic>
      <p:pic>
        <p:nvPicPr>
          <p:cNvPr id="11" name="Picture 10">
            <a:extLst>
              <a:ext uri="{FF2B5EF4-FFF2-40B4-BE49-F238E27FC236}">
                <a16:creationId xmlns:a16="http://schemas.microsoft.com/office/drawing/2014/main" id="{36395983-670E-0E46-A61E-CD70D7C50D28}"/>
              </a:ext>
            </a:extLst>
          </p:cNvPr>
          <p:cNvPicPr>
            <a:picLocks noChangeAspect="1"/>
          </p:cNvPicPr>
          <p:nvPr/>
        </p:nvPicPr>
        <p:blipFill rotWithShape="1">
          <a:blip r:embed="rId5"/>
          <a:srcRect l="70893" r="498"/>
          <a:stretch/>
        </p:blipFill>
        <p:spPr>
          <a:xfrm>
            <a:off x="4572000" y="902675"/>
            <a:ext cx="4179088" cy="1595133"/>
          </a:xfrm>
          <a:prstGeom prst="rect">
            <a:avLst/>
          </a:prstGeom>
        </p:spPr>
      </p:pic>
      <p:pic>
        <p:nvPicPr>
          <p:cNvPr id="3" name="Picture 2">
            <a:extLst>
              <a:ext uri="{FF2B5EF4-FFF2-40B4-BE49-F238E27FC236}">
                <a16:creationId xmlns:a16="http://schemas.microsoft.com/office/drawing/2014/main" id="{074A2818-9860-BF4A-9676-9E39611E43DA}"/>
              </a:ext>
            </a:extLst>
          </p:cNvPr>
          <p:cNvPicPr>
            <a:picLocks noChangeAspect="1"/>
          </p:cNvPicPr>
          <p:nvPr/>
        </p:nvPicPr>
        <p:blipFill>
          <a:blip r:embed="rId6"/>
          <a:stretch>
            <a:fillRect/>
          </a:stretch>
        </p:blipFill>
        <p:spPr>
          <a:xfrm>
            <a:off x="4067173" y="3259305"/>
            <a:ext cx="2711450" cy="1581150"/>
          </a:xfrm>
          <a:prstGeom prst="rect">
            <a:avLst/>
          </a:prstGeom>
        </p:spPr>
      </p:pic>
      <p:pic>
        <p:nvPicPr>
          <p:cNvPr id="6" name="Picture 5">
            <a:extLst>
              <a:ext uri="{FF2B5EF4-FFF2-40B4-BE49-F238E27FC236}">
                <a16:creationId xmlns:a16="http://schemas.microsoft.com/office/drawing/2014/main" id="{492168FF-FA29-6C44-8E50-EB8E81AC202A}"/>
              </a:ext>
            </a:extLst>
          </p:cNvPr>
          <p:cNvPicPr>
            <a:picLocks noChangeAspect="1"/>
          </p:cNvPicPr>
          <p:nvPr/>
        </p:nvPicPr>
        <p:blipFill>
          <a:blip r:embed="rId7"/>
          <a:stretch>
            <a:fillRect/>
          </a:stretch>
        </p:blipFill>
        <p:spPr>
          <a:xfrm>
            <a:off x="798904" y="3277432"/>
            <a:ext cx="2831737" cy="1563023"/>
          </a:xfrm>
          <a:prstGeom prst="rect">
            <a:avLst/>
          </a:prstGeom>
        </p:spPr>
      </p:pic>
      <p:pic>
        <p:nvPicPr>
          <p:cNvPr id="12" name="Picture 11">
            <a:extLst>
              <a:ext uri="{FF2B5EF4-FFF2-40B4-BE49-F238E27FC236}">
                <a16:creationId xmlns:a16="http://schemas.microsoft.com/office/drawing/2014/main" id="{25B58B15-A922-8647-B22B-B4A0CCC7894D}"/>
              </a:ext>
            </a:extLst>
          </p:cNvPr>
          <p:cNvPicPr>
            <a:picLocks noChangeAspect="1"/>
          </p:cNvPicPr>
          <p:nvPr/>
        </p:nvPicPr>
        <p:blipFill>
          <a:blip r:embed="rId8"/>
          <a:stretch>
            <a:fillRect/>
          </a:stretch>
        </p:blipFill>
        <p:spPr>
          <a:xfrm>
            <a:off x="75991" y="4977857"/>
            <a:ext cx="3058523" cy="1529262"/>
          </a:xfrm>
          <a:prstGeom prst="rect">
            <a:avLst/>
          </a:prstGeom>
        </p:spPr>
      </p:pic>
      <p:pic>
        <p:nvPicPr>
          <p:cNvPr id="13" name="Picture 12">
            <a:extLst>
              <a:ext uri="{FF2B5EF4-FFF2-40B4-BE49-F238E27FC236}">
                <a16:creationId xmlns:a16="http://schemas.microsoft.com/office/drawing/2014/main" id="{9D1E6CE8-B2BF-F847-AE0C-CCAABC798C38}"/>
              </a:ext>
            </a:extLst>
          </p:cNvPr>
          <p:cNvPicPr>
            <a:picLocks noChangeAspect="1"/>
          </p:cNvPicPr>
          <p:nvPr/>
        </p:nvPicPr>
        <p:blipFill>
          <a:blip r:embed="rId9"/>
          <a:stretch>
            <a:fillRect/>
          </a:stretch>
        </p:blipFill>
        <p:spPr>
          <a:xfrm>
            <a:off x="7215155" y="3429000"/>
            <a:ext cx="1669873" cy="2991394"/>
          </a:xfrm>
          <a:prstGeom prst="rect">
            <a:avLst/>
          </a:prstGeom>
        </p:spPr>
      </p:pic>
      <p:sp>
        <p:nvSpPr>
          <p:cNvPr id="4" name="TextBox 3">
            <a:extLst>
              <a:ext uri="{FF2B5EF4-FFF2-40B4-BE49-F238E27FC236}">
                <a16:creationId xmlns:a16="http://schemas.microsoft.com/office/drawing/2014/main" id="{BAC2EEFD-7E07-D439-4EBF-813D12A86E6C}"/>
              </a:ext>
            </a:extLst>
          </p:cNvPr>
          <p:cNvSpPr txBox="1"/>
          <p:nvPr/>
        </p:nvSpPr>
        <p:spPr>
          <a:xfrm>
            <a:off x="1909176" y="6498165"/>
            <a:ext cx="533216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hlinkClick r:id="rId10">
                  <a:extLst>
                    <a:ext uri="{A12FA001-AC4F-418D-AE19-62706E023703}">
                      <ahyp:hlinkClr xmlns:ahyp="http://schemas.microsoft.com/office/drawing/2018/hyperlinkcolor" val="tx"/>
                    </a:ext>
                  </a:extLst>
                </a:hlinkClick>
              </a:rPr>
              <a:t>https://github.com/CMU-SAFARI/DRAM-Bender</a:t>
            </a:r>
            <a:r>
              <a:rPr kumimoji="0" lang="en-US" sz="1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7505651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4667-8808-E72B-17C7-5A673A2FB2AD}"/>
              </a:ext>
            </a:extLst>
          </p:cNvPr>
          <p:cNvSpPr>
            <a:spLocks noGrp="1"/>
          </p:cNvSpPr>
          <p:nvPr>
            <p:ph type="title"/>
          </p:nvPr>
        </p:nvSpPr>
        <p:spPr>
          <a:xfrm>
            <a:off x="228600" y="152400"/>
            <a:ext cx="9023920" cy="884238"/>
          </a:xfrm>
        </p:spPr>
        <p:txBody>
          <a:bodyPr/>
          <a:lstStyle/>
          <a:p>
            <a:r>
              <a:rPr lang="en-US" dirty="0"/>
              <a:t>DRAM Chips Are Already (Quite) Capable!</a:t>
            </a:r>
          </a:p>
        </p:txBody>
      </p:sp>
      <p:sp>
        <p:nvSpPr>
          <p:cNvPr id="3" name="Content Placeholder 2">
            <a:extLst>
              <a:ext uri="{FF2B5EF4-FFF2-40B4-BE49-F238E27FC236}">
                <a16:creationId xmlns:a16="http://schemas.microsoft.com/office/drawing/2014/main" id="{440C3BE8-9E69-F22B-9299-C70C2CDC775A}"/>
              </a:ext>
            </a:extLst>
          </p:cNvPr>
          <p:cNvSpPr>
            <a:spLocks noGrp="1"/>
          </p:cNvSpPr>
          <p:nvPr>
            <p:ph idx="1"/>
          </p:nvPr>
        </p:nvSpPr>
        <p:spPr>
          <a:xfrm>
            <a:off x="228600" y="1012279"/>
            <a:ext cx="8610600" cy="5153025"/>
          </a:xfrm>
        </p:spPr>
        <p:txBody>
          <a:bodyPr/>
          <a:lstStyle/>
          <a:p>
            <a:r>
              <a:rPr lang="en-US" b="1" dirty="0">
                <a:solidFill>
                  <a:srgbClr val="0000FF"/>
                </a:solidFill>
              </a:rPr>
              <a:t>Appears at HPCA 2024</a:t>
            </a:r>
          </a:p>
          <a:p>
            <a:endParaRPr lang="en-US" dirty="0"/>
          </a:p>
        </p:txBody>
      </p:sp>
      <p:sp>
        <p:nvSpPr>
          <p:cNvPr id="4" name="Slide Number Placeholder 3">
            <a:extLst>
              <a:ext uri="{FF2B5EF4-FFF2-40B4-BE49-F238E27FC236}">
                <a16:creationId xmlns:a16="http://schemas.microsoft.com/office/drawing/2014/main" id="{5BDC33D6-E8D8-2AEE-76ED-6F990CA8387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4DA74827-B476-A7C9-DDF9-F888E70F87FF}"/>
              </a:ext>
            </a:extLst>
          </p:cNvPr>
          <p:cNvPicPr>
            <a:picLocks noChangeAspect="1"/>
          </p:cNvPicPr>
          <p:nvPr/>
        </p:nvPicPr>
        <p:blipFill>
          <a:blip r:embed="rId2"/>
          <a:stretch>
            <a:fillRect/>
          </a:stretch>
        </p:blipFill>
        <p:spPr>
          <a:xfrm>
            <a:off x="163062" y="1658595"/>
            <a:ext cx="8917438" cy="1914421"/>
          </a:xfrm>
          <a:prstGeom prst="rect">
            <a:avLst/>
          </a:prstGeom>
        </p:spPr>
      </p:pic>
      <p:pic>
        <p:nvPicPr>
          <p:cNvPr id="6" name="Picture 5">
            <a:extLst>
              <a:ext uri="{FF2B5EF4-FFF2-40B4-BE49-F238E27FC236}">
                <a16:creationId xmlns:a16="http://schemas.microsoft.com/office/drawing/2014/main" id="{0DF69DC9-A5D7-C71C-2B32-4DCBD3EC7982}"/>
              </a:ext>
            </a:extLst>
          </p:cNvPr>
          <p:cNvPicPr>
            <a:picLocks noChangeAspect="1"/>
          </p:cNvPicPr>
          <p:nvPr/>
        </p:nvPicPr>
        <p:blipFill>
          <a:blip r:embed="rId3"/>
          <a:stretch>
            <a:fillRect/>
          </a:stretch>
        </p:blipFill>
        <p:spPr>
          <a:xfrm>
            <a:off x="2374843" y="3736274"/>
            <a:ext cx="4344144" cy="3077102"/>
          </a:xfrm>
          <a:prstGeom prst="rect">
            <a:avLst/>
          </a:prstGeom>
        </p:spPr>
      </p:pic>
      <p:sp>
        <p:nvSpPr>
          <p:cNvPr id="7" name="TextBox 6">
            <a:extLst>
              <a:ext uri="{FF2B5EF4-FFF2-40B4-BE49-F238E27FC236}">
                <a16:creationId xmlns:a16="http://schemas.microsoft.com/office/drawing/2014/main" id="{962F01C6-C567-2FD0-2B34-77D12D916BC6}"/>
              </a:ext>
            </a:extLst>
          </p:cNvPr>
          <p:cNvSpPr txBox="1"/>
          <p:nvPr/>
        </p:nvSpPr>
        <p:spPr>
          <a:xfrm>
            <a:off x="4466052" y="1043444"/>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https://arxiv.org/pdf/2402.18736.pdf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133642519"/>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B0A27-BFE2-89A7-00E2-06287A5F6D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31CAA6-A739-3991-E8B3-407D954804B6}"/>
              </a:ext>
            </a:extLst>
          </p:cNvPr>
          <p:cNvSpPr>
            <a:spLocks noGrp="1"/>
          </p:cNvSpPr>
          <p:nvPr>
            <p:ph type="title"/>
          </p:nvPr>
        </p:nvSpPr>
        <p:spPr>
          <a:xfrm>
            <a:off x="228600" y="152400"/>
            <a:ext cx="9023920" cy="884238"/>
          </a:xfrm>
        </p:spPr>
        <p:txBody>
          <a:bodyPr/>
          <a:lstStyle/>
          <a:p>
            <a:r>
              <a:rPr lang="en-US" dirty="0"/>
              <a:t>DRAM Chips Are Already (Quite) Capable!</a:t>
            </a:r>
          </a:p>
        </p:txBody>
      </p:sp>
      <p:sp>
        <p:nvSpPr>
          <p:cNvPr id="3" name="Content Placeholder 2">
            <a:extLst>
              <a:ext uri="{FF2B5EF4-FFF2-40B4-BE49-F238E27FC236}">
                <a16:creationId xmlns:a16="http://schemas.microsoft.com/office/drawing/2014/main" id="{269C6041-A452-B3CD-7344-DF1A7563DE25}"/>
              </a:ext>
            </a:extLst>
          </p:cNvPr>
          <p:cNvSpPr>
            <a:spLocks noGrp="1"/>
          </p:cNvSpPr>
          <p:nvPr>
            <p:ph idx="1"/>
          </p:nvPr>
        </p:nvSpPr>
        <p:spPr>
          <a:xfrm>
            <a:off x="228600" y="1012279"/>
            <a:ext cx="8610600" cy="5153025"/>
          </a:xfrm>
        </p:spPr>
        <p:txBody>
          <a:bodyPr/>
          <a:lstStyle/>
          <a:p>
            <a:r>
              <a:rPr lang="en-US" b="1" dirty="0">
                <a:solidFill>
                  <a:srgbClr val="0000FF"/>
                </a:solidFill>
                <a:hlinkClick r:id="rId2">
                  <a:extLst>
                    <a:ext uri="{A12FA001-AC4F-418D-AE19-62706E023703}">
                      <ahyp:hlinkClr xmlns:ahyp="http://schemas.microsoft.com/office/drawing/2018/hyperlinkcolor" val="tx"/>
                    </a:ext>
                  </a:extLst>
                </a:hlinkClick>
              </a:rPr>
              <a:t>https://arxiv.org/pdf/2312.02880.pdf</a:t>
            </a:r>
            <a:r>
              <a:rPr lang="en-US" b="1" dirty="0">
                <a:solidFill>
                  <a:srgbClr val="0000FF"/>
                </a:solidFill>
              </a:rPr>
              <a:t> </a:t>
            </a:r>
            <a:endParaRPr lang="en-US" dirty="0">
              <a:solidFill>
                <a:srgbClr val="0000FF"/>
              </a:solidFill>
            </a:endParaRPr>
          </a:p>
        </p:txBody>
      </p:sp>
      <p:sp>
        <p:nvSpPr>
          <p:cNvPr id="4" name="Slide Number Placeholder 3">
            <a:extLst>
              <a:ext uri="{FF2B5EF4-FFF2-40B4-BE49-F238E27FC236}">
                <a16:creationId xmlns:a16="http://schemas.microsoft.com/office/drawing/2014/main" id="{BECE0A9F-5462-9EDD-55B8-FE9E589EDEC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942C457D-CDEB-D156-23D1-723CEF6EC921}"/>
              </a:ext>
            </a:extLst>
          </p:cNvPr>
          <p:cNvPicPr>
            <a:picLocks noChangeAspect="1"/>
          </p:cNvPicPr>
          <p:nvPr/>
        </p:nvPicPr>
        <p:blipFill>
          <a:blip r:embed="rId3"/>
          <a:stretch>
            <a:fillRect/>
          </a:stretch>
        </p:blipFill>
        <p:spPr>
          <a:xfrm>
            <a:off x="611560" y="1962847"/>
            <a:ext cx="7737780" cy="1178121"/>
          </a:xfrm>
          <a:prstGeom prst="rect">
            <a:avLst/>
          </a:prstGeom>
        </p:spPr>
      </p:pic>
      <p:pic>
        <p:nvPicPr>
          <p:cNvPr id="8" name="Picture 7">
            <a:extLst>
              <a:ext uri="{FF2B5EF4-FFF2-40B4-BE49-F238E27FC236}">
                <a16:creationId xmlns:a16="http://schemas.microsoft.com/office/drawing/2014/main" id="{FD745F10-FB96-842B-03DC-CA917BFEE2FD}"/>
              </a:ext>
            </a:extLst>
          </p:cNvPr>
          <p:cNvPicPr>
            <a:picLocks noChangeAspect="1"/>
          </p:cNvPicPr>
          <p:nvPr/>
        </p:nvPicPr>
        <p:blipFill>
          <a:blip r:embed="rId4"/>
          <a:stretch>
            <a:fillRect/>
          </a:stretch>
        </p:blipFill>
        <p:spPr>
          <a:xfrm>
            <a:off x="685800" y="3284984"/>
            <a:ext cx="7772400" cy="1051903"/>
          </a:xfrm>
          <a:prstGeom prst="rect">
            <a:avLst/>
          </a:prstGeom>
        </p:spPr>
      </p:pic>
      <p:pic>
        <p:nvPicPr>
          <p:cNvPr id="9" name="Picture 8">
            <a:extLst>
              <a:ext uri="{FF2B5EF4-FFF2-40B4-BE49-F238E27FC236}">
                <a16:creationId xmlns:a16="http://schemas.microsoft.com/office/drawing/2014/main" id="{8D2D21F8-60AE-4649-9539-4B48D1F4F0AC}"/>
              </a:ext>
            </a:extLst>
          </p:cNvPr>
          <p:cNvPicPr>
            <a:picLocks noChangeAspect="1"/>
          </p:cNvPicPr>
          <p:nvPr/>
        </p:nvPicPr>
        <p:blipFill>
          <a:blip r:embed="rId5"/>
          <a:stretch>
            <a:fillRect/>
          </a:stretch>
        </p:blipFill>
        <p:spPr>
          <a:xfrm>
            <a:off x="2067876" y="4585956"/>
            <a:ext cx="5008248" cy="2034119"/>
          </a:xfrm>
          <a:prstGeom prst="rect">
            <a:avLst/>
          </a:prstGeom>
        </p:spPr>
      </p:pic>
    </p:spTree>
    <p:extLst>
      <p:ext uri="{BB962C8B-B14F-4D97-AF65-F5344CB8AC3E}">
        <p14:creationId xmlns:p14="http://schemas.microsoft.com/office/powerpoint/2010/main" val="2584483466"/>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724A-F08A-E6CD-8866-A45A45133572}"/>
              </a:ext>
            </a:extLst>
          </p:cNvPr>
          <p:cNvSpPr>
            <a:spLocks noGrp="1"/>
          </p:cNvSpPr>
          <p:nvPr>
            <p:ph type="title"/>
          </p:nvPr>
        </p:nvSpPr>
        <p:spPr>
          <a:xfrm>
            <a:off x="228600" y="152400"/>
            <a:ext cx="8951912" cy="884238"/>
          </a:xfrm>
        </p:spPr>
        <p:txBody>
          <a:bodyPr/>
          <a:lstStyle/>
          <a:p>
            <a:r>
              <a:rPr kumimoji="0" lang="en-US" sz="4000" b="0" i="0" u="none" strike="noStrike" kern="0" cap="none" spc="0" normalizeH="0" baseline="0" noProof="0" dirty="0">
                <a:ln>
                  <a:noFill/>
                </a:ln>
                <a:solidFill>
                  <a:srgbClr val="006633"/>
                </a:solidFill>
                <a:effectLst/>
                <a:uLnTx/>
                <a:uFillTx/>
                <a:latin typeface="Garamond"/>
                <a:ea typeface="ＭＳ Ｐゴシック" pitchFamily="-106" charset="-128"/>
              </a:rPr>
              <a:t>DRAM Chips Are Already (Quite) Capable!</a:t>
            </a:r>
            <a:endParaRPr lang="en-US" dirty="0"/>
          </a:p>
        </p:txBody>
      </p:sp>
      <p:sp>
        <p:nvSpPr>
          <p:cNvPr id="3" name="Content Placeholder 2">
            <a:extLst>
              <a:ext uri="{FF2B5EF4-FFF2-40B4-BE49-F238E27FC236}">
                <a16:creationId xmlns:a16="http://schemas.microsoft.com/office/drawing/2014/main" id="{C461C53E-D5A9-DECF-F36E-E76CCC09CAC3}"/>
              </a:ext>
            </a:extLst>
          </p:cNvPr>
          <p:cNvSpPr>
            <a:spLocks noGrp="1"/>
          </p:cNvSpPr>
          <p:nvPr>
            <p:ph idx="1"/>
          </p:nvPr>
        </p:nvSpPr>
        <p:spPr/>
        <p:txBody>
          <a:bodyPr/>
          <a:lstStyle/>
          <a:p>
            <a:r>
              <a:rPr lang="en-US" b="1" dirty="0">
                <a:solidFill>
                  <a:srgbClr val="0000FF"/>
                </a:solidFill>
              </a:rPr>
              <a:t>Appears at DSN 2024</a:t>
            </a:r>
          </a:p>
          <a:p>
            <a:endParaRPr lang="en-US" dirty="0"/>
          </a:p>
        </p:txBody>
      </p:sp>
      <p:sp>
        <p:nvSpPr>
          <p:cNvPr id="4" name="Slide Number Placeholder 3">
            <a:extLst>
              <a:ext uri="{FF2B5EF4-FFF2-40B4-BE49-F238E27FC236}">
                <a16:creationId xmlns:a16="http://schemas.microsoft.com/office/drawing/2014/main" id="{65147A4A-736F-F405-0739-FF4560FEFE4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E84D962B-0E31-BCCD-AA94-B743B39BEF8B}"/>
              </a:ext>
            </a:extLst>
          </p:cNvPr>
          <p:cNvPicPr>
            <a:picLocks noChangeAspect="1"/>
          </p:cNvPicPr>
          <p:nvPr/>
        </p:nvPicPr>
        <p:blipFill>
          <a:blip r:embed="rId2"/>
          <a:stretch>
            <a:fillRect/>
          </a:stretch>
        </p:blipFill>
        <p:spPr>
          <a:xfrm>
            <a:off x="57868" y="2458218"/>
            <a:ext cx="8906620" cy="2554958"/>
          </a:xfrm>
          <a:prstGeom prst="rect">
            <a:avLst/>
          </a:prstGeom>
        </p:spPr>
      </p:pic>
      <p:sp>
        <p:nvSpPr>
          <p:cNvPr id="6" name="TextBox 5">
            <a:extLst>
              <a:ext uri="{FF2B5EF4-FFF2-40B4-BE49-F238E27FC236}">
                <a16:creationId xmlns:a16="http://schemas.microsoft.com/office/drawing/2014/main" id="{62FBCBB1-9F77-1473-95C1-41DF9AA40AED}"/>
              </a:ext>
            </a:extLst>
          </p:cNvPr>
          <p:cNvSpPr txBox="1"/>
          <p:nvPr/>
        </p:nvSpPr>
        <p:spPr>
          <a:xfrm>
            <a:off x="2771800" y="6464122"/>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https://arxiv.org/pdf/2405.06081</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416529223"/>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logo&#10;&#10;Description automatically generated">
            <a:extLst>
              <a:ext uri="{FF2B5EF4-FFF2-40B4-BE49-F238E27FC236}">
                <a16:creationId xmlns:a16="http://schemas.microsoft.com/office/drawing/2014/main" id="{71E2C3DB-1269-29C0-AE6A-8B078297CFD5}"/>
              </a:ext>
            </a:extLst>
          </p:cNvPr>
          <p:cNvPicPr>
            <a:picLocks noChangeAspect="1"/>
          </p:cNvPicPr>
          <p:nvPr/>
        </p:nvPicPr>
        <p:blipFill>
          <a:blip r:embed="rId3"/>
          <a:stretch>
            <a:fillRect/>
          </a:stretch>
        </p:blipFill>
        <p:spPr>
          <a:xfrm>
            <a:off x="-6724" y="2850575"/>
            <a:ext cx="2248343" cy="1050505"/>
          </a:xfrm>
          <a:prstGeom prst="rect">
            <a:avLst/>
          </a:prstGeom>
        </p:spPr>
      </p:pic>
      <p:sp>
        <p:nvSpPr>
          <p:cNvPr id="10" name="Title 1">
            <a:extLst>
              <a:ext uri="{FF2B5EF4-FFF2-40B4-BE49-F238E27FC236}">
                <a16:creationId xmlns:a16="http://schemas.microsoft.com/office/drawing/2014/main" id="{33F9358D-7A3F-0145-9E14-1952B598FB88}"/>
              </a:ext>
            </a:extLst>
          </p:cNvPr>
          <p:cNvSpPr txBox="1">
            <a:spLocks/>
          </p:cNvSpPr>
          <p:nvPr/>
        </p:nvSpPr>
        <p:spPr>
          <a:xfrm>
            <a:off x="-22032" y="-10913"/>
            <a:ext cx="9174845" cy="2962508"/>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srgbClr val="70AD47"/>
              </a:solidFill>
              <a:effectLst/>
              <a:uLnTx/>
              <a:uFillTx/>
              <a:latin typeface="Aptos Display"/>
              <a:ea typeface="+mj-ea"/>
              <a:cs typeface="Segoe UI" panose="020B0502040204020203" pitchFamily="34" charset="0"/>
            </a:endParaRPr>
          </a:p>
        </p:txBody>
      </p:sp>
      <p:sp>
        <p:nvSpPr>
          <p:cNvPr id="102" name="Title 1"/>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400" b="1" i="1" dirty="0">
                <a:solidFill>
                  <a:schemeClr val="bg1"/>
                </a:solidFill>
              </a:rPr>
              <a:t>Simultaneous Many-Row Activation </a:t>
            </a:r>
            <a:br>
              <a:rPr lang="en-US" sz="4400" b="1" i="1" dirty="0">
                <a:solidFill>
                  <a:schemeClr val="bg1"/>
                </a:solidFill>
              </a:rPr>
            </a:br>
            <a:r>
              <a:rPr lang="en-US" sz="4400" b="1" i="1" dirty="0">
                <a:solidFill>
                  <a:schemeClr val="bg1"/>
                </a:solidFill>
              </a:rPr>
              <a:t>in Off-the-Shelf DRAM Chips</a:t>
            </a:r>
            <a:br>
              <a:rPr lang="en-US" sz="3400" b="1" i="1" dirty="0">
                <a:solidFill>
                  <a:schemeClr val="bg1"/>
                </a:solidFill>
                <a:cs typeface="Segoe UI" panose="020B0502040204020203" pitchFamily="34" charset="0"/>
              </a:rPr>
            </a:br>
            <a:r>
              <a:rPr lang="en-US" sz="3400" b="1" i="1" dirty="0">
                <a:solidFill>
                  <a:schemeClr val="bg1"/>
                </a:solidFill>
                <a:cs typeface="Segoe UI" panose="020B0502040204020203" pitchFamily="34" charset="0"/>
              </a:rPr>
              <a:t>Experimental Characterization and Analysis</a:t>
            </a:r>
          </a:p>
        </p:txBody>
      </p:sp>
      <p:sp>
        <p:nvSpPr>
          <p:cNvPr id="103" name="Subtitle 2"/>
          <p:cNvSpPr>
            <a:spLocks noGrp="1"/>
          </p:cNvSpPr>
          <p:nvPr>
            <p:ph type="subTitle" idx="4294967295"/>
          </p:nvPr>
        </p:nvSpPr>
        <p:spPr>
          <a:xfrm>
            <a:off x="-1499" y="5276190"/>
            <a:ext cx="9144000" cy="415925"/>
          </a:xfrm>
          <a:prstGeom prst="rect">
            <a:avLst/>
          </a:prstGeom>
        </p:spPr>
        <p:txBody>
          <a:bodyPr anchor="ctr">
            <a:noAutofit/>
          </a:bodyPr>
          <a:lstStyle/>
          <a:p>
            <a:pPr marL="0" indent="0" algn="ctr">
              <a:buNone/>
            </a:pPr>
            <a:r>
              <a:rPr lang="en-US" sz="2400" dirty="0">
                <a:latin typeface="+mj-lt"/>
                <a:cs typeface="Cambria"/>
              </a:rPr>
              <a:t>Juan Gómez–Luna    </a:t>
            </a:r>
            <a:r>
              <a:rPr lang="en-US" sz="2400" dirty="0">
                <a:latin typeface="+mj-lt"/>
              </a:rPr>
              <a:t>Mohammad Sadr    </a:t>
            </a:r>
            <a:r>
              <a:rPr lang="en-US" sz="2400" dirty="0">
                <a:latin typeface="+mj-lt"/>
                <a:cs typeface="Cambria"/>
              </a:rPr>
              <a:t>Onur </a:t>
            </a:r>
            <a:r>
              <a:rPr lang="en-US" sz="2400" dirty="0" err="1">
                <a:latin typeface="+mj-lt"/>
                <a:cs typeface="Cambria"/>
              </a:rPr>
              <a:t>Mutlu</a:t>
            </a:r>
            <a:endParaRPr lang="en-US" sz="2400" dirty="0">
              <a:latin typeface="+mj-lt"/>
              <a:cs typeface="Cambria"/>
            </a:endParaRPr>
          </a:p>
        </p:txBody>
      </p:sp>
      <p:pic>
        <p:nvPicPr>
          <p:cNvPr id="2" name="Graphic 1">
            <a:extLst>
              <a:ext uri="{FF2B5EF4-FFF2-40B4-BE49-F238E27FC236}">
                <a16:creationId xmlns:a16="http://schemas.microsoft.com/office/drawing/2014/main" id="{A8D0A158-8543-F34A-37CD-AF310E4E95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192F8336-FBF0-5408-5FB7-D81F1C3126D9}"/>
              </a:ext>
            </a:extLst>
          </p:cNvPr>
          <p:cNvPicPr>
            <a:picLocks noChangeAspect="1"/>
          </p:cNvPicPr>
          <p:nvPr/>
        </p:nvPicPr>
        <p:blipFill rotWithShape="1">
          <a:blip r:embed="rId6"/>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3E69064D-A190-CF3C-3EBC-A6F23F57635D}"/>
              </a:ext>
            </a:extLst>
          </p:cNvPr>
          <p:cNvSpPr txBox="1">
            <a:spLocks/>
          </p:cNvSpPr>
          <p:nvPr/>
        </p:nvSpPr>
        <p:spPr>
          <a:xfrm>
            <a:off x="-22032" y="3786268"/>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İ</a:t>
            </a:r>
            <a:r>
              <a:rPr kumimoji="0" lang="en-US" sz="2400" b="1" i="0" u="none" strike="noStrike" kern="1200" cap="none" spc="0" normalizeH="0" baseline="0" noProof="0" dirty="0" err="1">
                <a:ln>
                  <a:noFill/>
                </a:ln>
                <a:solidFill>
                  <a:prstClr val="black"/>
                </a:solidFill>
                <a:effectLst/>
                <a:uLnTx/>
                <a:uFillTx/>
                <a:latin typeface="Aptos Display"/>
                <a:ea typeface="+mn-ea"/>
                <a:cs typeface="Segoe UI" panose="020B0502040204020203" pitchFamily="34" charset="0"/>
              </a:rPr>
              <a:t>smail</a:t>
            </a:r>
            <a:r>
              <a:rPr kumimoji="0" lang="en-US"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Emir Yüksel    </a:t>
            </a:r>
          </a:p>
        </p:txBody>
      </p:sp>
      <p:sp>
        <p:nvSpPr>
          <p:cNvPr id="5" name="Subtitle 2">
            <a:extLst>
              <a:ext uri="{FF2B5EF4-FFF2-40B4-BE49-F238E27FC236}">
                <a16:creationId xmlns:a16="http://schemas.microsoft.com/office/drawing/2014/main" id="{117EC0A9-3554-7549-4BDF-2DEDE5E41A94}"/>
              </a:ext>
            </a:extLst>
          </p:cNvPr>
          <p:cNvSpPr txBox="1">
            <a:spLocks/>
          </p:cNvSpPr>
          <p:nvPr/>
        </p:nvSpPr>
        <p:spPr>
          <a:xfrm>
            <a:off x="-6724" y="4283379"/>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Cambria"/>
              </a:rPr>
              <a:t>Yahya C. Tu</a:t>
            </a:r>
            <a:r>
              <a:rPr kumimoji="0" lang="tr-TR" sz="2400" b="0" i="0" u="none" strike="noStrike" kern="1200" cap="none" spc="0" normalizeH="0" baseline="0" noProof="0" dirty="0">
                <a:ln>
                  <a:noFill/>
                </a:ln>
                <a:solidFill>
                  <a:prstClr val="black"/>
                </a:solidFill>
                <a:effectLst/>
                <a:uLnTx/>
                <a:uFillTx/>
                <a:latin typeface="Aptos Display"/>
                <a:ea typeface="+mn-ea"/>
                <a:cs typeface="Cambria"/>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rul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F. Nisa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Bostancı</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Geraldo F. </a:t>
            </a:r>
            <a:r>
              <a:rPr kumimoji="0" lang="en-US" sz="2400" b="0" i="0" u="none" strike="noStrike" kern="1200" cap="none" spc="0" normalizeH="0" baseline="0" noProof="1">
                <a:ln>
                  <a:noFill/>
                </a:ln>
                <a:solidFill>
                  <a:prstClr val="black"/>
                </a:solidFill>
                <a:effectLst/>
                <a:uLnTx/>
                <a:uFillTx/>
                <a:latin typeface="Aptos Display"/>
                <a:ea typeface="+mn-ea"/>
                <a:cs typeface="+mn-cs"/>
              </a:rPr>
              <a:t>Oliveira </a:t>
            </a:r>
            <a:endParaRPr kumimoji="0" lang="en-US" sz="2400" b="0" i="0" u="none" strike="noStrike" kern="1200" cap="none" spc="0" normalizeH="0" baseline="0" noProof="0" dirty="0">
              <a:ln>
                <a:noFill/>
              </a:ln>
              <a:solidFill>
                <a:prstClr val="black"/>
              </a:solidFill>
              <a:effectLst/>
              <a:uLnTx/>
              <a:uFillTx/>
              <a:latin typeface="Aptos Display"/>
              <a:ea typeface="+mn-ea"/>
              <a:cs typeface="Cambria"/>
            </a:endParaRPr>
          </a:p>
        </p:txBody>
      </p:sp>
      <p:sp>
        <p:nvSpPr>
          <p:cNvPr id="6" name="Subtitle 2">
            <a:extLst>
              <a:ext uri="{FF2B5EF4-FFF2-40B4-BE49-F238E27FC236}">
                <a16:creationId xmlns:a16="http://schemas.microsoft.com/office/drawing/2014/main" id="{ACECDE35-EF77-67CD-3AE2-F21FE0971753}"/>
              </a:ext>
            </a:extLst>
          </p:cNvPr>
          <p:cNvSpPr txBox="1">
            <a:spLocks/>
          </p:cNvSpPr>
          <p:nvPr/>
        </p:nvSpPr>
        <p:spPr>
          <a:xfrm>
            <a:off x="0" y="4779785"/>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 A. </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Giray</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Ya</a:t>
            </a:r>
            <a:r>
              <a:rPr kumimoji="0" lang="tr-TR" sz="2400" b="0" i="0" u="none" strike="noStrike" kern="1200" cap="none" spc="0" normalizeH="0" baseline="0" noProof="0" dirty="0">
                <a:ln>
                  <a:noFill/>
                </a:ln>
                <a:solidFill>
                  <a:prstClr val="black"/>
                </a:solidFill>
                <a:effectLst/>
                <a:uLnTx/>
                <a:uFillTx/>
                <a:latin typeface="Aptos Display"/>
                <a:ea typeface="+mn-ea"/>
                <a:cs typeface="+mn-cs"/>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lıkçı</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Ataberk</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Olgun</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Melina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Soysal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1">
                <a:ln>
                  <a:noFill/>
                </a:ln>
                <a:solidFill>
                  <a:prstClr val="black"/>
                </a:solidFill>
                <a:effectLst/>
                <a:uLnTx/>
                <a:uFillTx/>
                <a:latin typeface="Aptos Display"/>
                <a:ea typeface="+mn-ea"/>
                <a:cs typeface="+mn-cs"/>
              </a:rPr>
              <a:t>Haocong</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Luo </a:t>
            </a:r>
          </a:p>
        </p:txBody>
      </p:sp>
      <p:pic>
        <p:nvPicPr>
          <p:cNvPr id="8" name="Picture 8" descr="A blue and white logo&#10;&#10;Description automatically generated">
            <a:extLst>
              <a:ext uri="{FF2B5EF4-FFF2-40B4-BE49-F238E27FC236}">
                <a16:creationId xmlns:a16="http://schemas.microsoft.com/office/drawing/2014/main" id="{28D30C36-B539-F0B9-EA58-E89FCA50EFA1}"/>
              </a:ext>
            </a:extLst>
          </p:cNvPr>
          <p:cNvPicPr>
            <a:picLocks noChangeAspect="1"/>
          </p:cNvPicPr>
          <p:nvPr/>
        </p:nvPicPr>
        <p:blipFill>
          <a:blip r:embed="rId7"/>
          <a:stretch>
            <a:fillRect/>
          </a:stretch>
        </p:blipFill>
        <p:spPr>
          <a:xfrm>
            <a:off x="7052382" y="2951595"/>
            <a:ext cx="2100431" cy="972647"/>
          </a:xfrm>
          <a:prstGeom prst="rect">
            <a:avLst/>
          </a:prstGeom>
        </p:spPr>
      </p:pic>
    </p:spTree>
    <p:extLst>
      <p:ext uri="{BB962C8B-B14F-4D97-AF65-F5344CB8AC3E}">
        <p14:creationId xmlns:p14="http://schemas.microsoft.com/office/powerpoint/2010/main" val="32362940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In-DRAM Multiple Row Copy (Multi-</a:t>
            </a:r>
            <a:r>
              <a:rPr lang="en-US" sz="3200" dirty="0" err="1"/>
              <a:t>RowCopy</a:t>
            </a:r>
            <a:r>
              <a:rPr lang="en-US" sz="3200" dirty="0"/>
              <a:t>)</a:t>
            </a:r>
            <a:endParaRPr lang="en-CH" sz="3200" dirty="0"/>
          </a:p>
        </p:txBody>
      </p:sp>
      <p:sp>
        <p:nvSpPr>
          <p:cNvPr id="3" name="Dikdörtgen 251">
            <a:extLst>
              <a:ext uri="{FF2B5EF4-FFF2-40B4-BE49-F238E27FC236}">
                <a16:creationId xmlns:a16="http://schemas.microsoft.com/office/drawing/2014/main" id="{39FF59DA-299E-DAEC-AB9D-3A23EE355699}"/>
              </a:ext>
            </a:extLst>
          </p:cNvPr>
          <p:cNvSpPr/>
          <p:nvPr/>
        </p:nvSpPr>
        <p:spPr>
          <a:xfrm>
            <a:off x="1331539" y="3191828"/>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 name="Düz Bağlayıcı 440">
            <a:extLst>
              <a:ext uri="{FF2B5EF4-FFF2-40B4-BE49-F238E27FC236}">
                <a16:creationId xmlns:a16="http://schemas.microsoft.com/office/drawing/2014/main" id="{F1EB0CF8-27C9-AA7D-43C6-F3B67E776545}"/>
              </a:ext>
            </a:extLst>
          </p:cNvPr>
          <p:cNvCxnSpPr>
            <a:cxnSpLocks/>
          </p:cNvCxnSpPr>
          <p:nvPr/>
        </p:nvCxnSpPr>
        <p:spPr>
          <a:xfrm flipH="1">
            <a:off x="1923366" y="3426242"/>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Düz Bağlayıcı 440">
            <a:extLst>
              <a:ext uri="{FF2B5EF4-FFF2-40B4-BE49-F238E27FC236}">
                <a16:creationId xmlns:a16="http://schemas.microsoft.com/office/drawing/2014/main" id="{CE24C724-E757-EE10-7CE6-9E7A1015360C}"/>
              </a:ext>
            </a:extLst>
          </p:cNvPr>
          <p:cNvCxnSpPr>
            <a:cxnSpLocks/>
          </p:cNvCxnSpPr>
          <p:nvPr/>
        </p:nvCxnSpPr>
        <p:spPr>
          <a:xfrm>
            <a:off x="2523071" y="3823003"/>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Düz Bağlayıcı 440">
            <a:extLst>
              <a:ext uri="{FF2B5EF4-FFF2-40B4-BE49-F238E27FC236}">
                <a16:creationId xmlns:a16="http://schemas.microsoft.com/office/drawing/2014/main" id="{ED88DC49-6710-D6D2-D658-44EA1B7F7221}"/>
              </a:ext>
            </a:extLst>
          </p:cNvPr>
          <p:cNvCxnSpPr>
            <a:cxnSpLocks/>
          </p:cNvCxnSpPr>
          <p:nvPr/>
        </p:nvCxnSpPr>
        <p:spPr>
          <a:xfrm>
            <a:off x="3119032" y="3823003"/>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Düz Bağlayıcı 440">
            <a:extLst>
              <a:ext uri="{FF2B5EF4-FFF2-40B4-BE49-F238E27FC236}">
                <a16:creationId xmlns:a16="http://schemas.microsoft.com/office/drawing/2014/main" id="{0DCF6616-E390-41BA-4318-E6D8FC6168F0}"/>
              </a:ext>
            </a:extLst>
          </p:cNvPr>
          <p:cNvCxnSpPr>
            <a:cxnSpLocks/>
          </p:cNvCxnSpPr>
          <p:nvPr/>
        </p:nvCxnSpPr>
        <p:spPr>
          <a:xfrm>
            <a:off x="1421130" y="415696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Düz Bağlayıcı 440">
            <a:extLst>
              <a:ext uri="{FF2B5EF4-FFF2-40B4-BE49-F238E27FC236}">
                <a16:creationId xmlns:a16="http://schemas.microsoft.com/office/drawing/2014/main" id="{2B45900C-11D9-6E81-FA1E-91441AB9E8A1}"/>
              </a:ext>
            </a:extLst>
          </p:cNvPr>
          <p:cNvCxnSpPr>
            <a:cxnSpLocks/>
          </p:cNvCxnSpPr>
          <p:nvPr/>
        </p:nvCxnSpPr>
        <p:spPr>
          <a:xfrm>
            <a:off x="1927109"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CC0871EB-4518-C76A-0DE5-7BB42434113E}"/>
              </a:ext>
            </a:extLst>
          </p:cNvPr>
          <p:cNvCxnSpPr>
            <a:cxnSpLocks/>
          </p:cNvCxnSpPr>
          <p:nvPr/>
        </p:nvCxnSpPr>
        <p:spPr>
          <a:xfrm>
            <a:off x="2523071"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Düz Bağlayıcı 440">
            <a:extLst>
              <a:ext uri="{FF2B5EF4-FFF2-40B4-BE49-F238E27FC236}">
                <a16:creationId xmlns:a16="http://schemas.microsoft.com/office/drawing/2014/main" id="{DF2CED00-231D-BEB1-242E-EB74DFC0F242}"/>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Düz Bağlayıcı 440">
            <a:extLst>
              <a:ext uri="{FF2B5EF4-FFF2-40B4-BE49-F238E27FC236}">
                <a16:creationId xmlns:a16="http://schemas.microsoft.com/office/drawing/2014/main" id="{AC15A5D9-FD5E-E816-DC79-C08EA7AD04FC}"/>
              </a:ext>
            </a:extLst>
          </p:cNvPr>
          <p:cNvCxnSpPr>
            <a:cxnSpLocks/>
          </p:cNvCxnSpPr>
          <p:nvPr/>
        </p:nvCxnSpPr>
        <p:spPr>
          <a:xfrm>
            <a:off x="1421130" y="362462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Düz Bağlayıcı 440">
            <a:extLst>
              <a:ext uri="{FF2B5EF4-FFF2-40B4-BE49-F238E27FC236}">
                <a16:creationId xmlns:a16="http://schemas.microsoft.com/office/drawing/2014/main" id="{FFB9590C-3301-D8DD-29BC-5C3BCA50E4A3}"/>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Düz Bağlayıcı 440">
            <a:extLst>
              <a:ext uri="{FF2B5EF4-FFF2-40B4-BE49-F238E27FC236}">
                <a16:creationId xmlns:a16="http://schemas.microsoft.com/office/drawing/2014/main" id="{4B572C5B-0E4B-6418-0314-7445284B523C}"/>
              </a:ext>
            </a:extLst>
          </p:cNvPr>
          <p:cNvCxnSpPr>
            <a:cxnSpLocks/>
          </p:cNvCxnSpPr>
          <p:nvPr/>
        </p:nvCxnSpPr>
        <p:spPr>
          <a:xfrm>
            <a:off x="1421130" y="468930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AEF5602-0B8D-A098-FC6C-68F5CD637AFE}"/>
              </a:ext>
            </a:extLst>
          </p:cNvPr>
          <p:cNvSpPr/>
          <p:nvPr/>
        </p:nvSpPr>
        <p:spPr>
          <a:xfrm>
            <a:off x="172886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 name="Oval 21">
            <a:extLst>
              <a:ext uri="{FF2B5EF4-FFF2-40B4-BE49-F238E27FC236}">
                <a16:creationId xmlns:a16="http://schemas.microsoft.com/office/drawing/2014/main" id="{F36A86B6-608C-B5B8-4C18-A3E8E89EF948}"/>
              </a:ext>
            </a:extLst>
          </p:cNvPr>
          <p:cNvSpPr/>
          <p:nvPr/>
        </p:nvSpPr>
        <p:spPr>
          <a:xfrm>
            <a:off x="2324819"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3" name="Oval 22">
            <a:extLst>
              <a:ext uri="{FF2B5EF4-FFF2-40B4-BE49-F238E27FC236}">
                <a16:creationId xmlns:a16="http://schemas.microsoft.com/office/drawing/2014/main" id="{4A0EE558-DA0B-0684-653C-C32094B4C35B}"/>
              </a:ext>
            </a:extLst>
          </p:cNvPr>
          <p:cNvSpPr/>
          <p:nvPr/>
        </p:nvSpPr>
        <p:spPr>
          <a:xfrm>
            <a:off x="292078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24" name="Düz Bağlayıcı 440">
            <a:extLst>
              <a:ext uri="{FF2B5EF4-FFF2-40B4-BE49-F238E27FC236}">
                <a16:creationId xmlns:a16="http://schemas.microsoft.com/office/drawing/2014/main" id="{1387AADE-B393-9B81-47F4-2F6143672B29}"/>
              </a:ext>
            </a:extLst>
          </p:cNvPr>
          <p:cNvCxnSpPr>
            <a:cxnSpLocks/>
          </p:cNvCxnSpPr>
          <p:nvPr/>
        </p:nvCxnSpPr>
        <p:spPr>
          <a:xfrm>
            <a:off x="1421130" y="522164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CB80717-BCB6-D365-363F-2FFFA159C5A9}"/>
              </a:ext>
            </a:extLst>
          </p:cNvPr>
          <p:cNvSpPr/>
          <p:nvPr/>
        </p:nvSpPr>
        <p:spPr>
          <a:xfrm>
            <a:off x="172886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6" name="Oval 25">
            <a:extLst>
              <a:ext uri="{FF2B5EF4-FFF2-40B4-BE49-F238E27FC236}">
                <a16:creationId xmlns:a16="http://schemas.microsoft.com/office/drawing/2014/main" id="{6692530E-D58C-A26D-6804-81692AC47AA6}"/>
              </a:ext>
            </a:extLst>
          </p:cNvPr>
          <p:cNvSpPr/>
          <p:nvPr/>
        </p:nvSpPr>
        <p:spPr>
          <a:xfrm>
            <a:off x="2324819"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7" name="Oval 26">
            <a:extLst>
              <a:ext uri="{FF2B5EF4-FFF2-40B4-BE49-F238E27FC236}">
                <a16:creationId xmlns:a16="http://schemas.microsoft.com/office/drawing/2014/main" id="{4E8BF970-1717-60F9-FD28-7521B95793C0}"/>
              </a:ext>
            </a:extLst>
          </p:cNvPr>
          <p:cNvSpPr/>
          <p:nvPr/>
        </p:nvSpPr>
        <p:spPr>
          <a:xfrm>
            <a:off x="292078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29" name="Straight Connector 267">
            <a:extLst>
              <a:ext uri="{FF2B5EF4-FFF2-40B4-BE49-F238E27FC236}">
                <a16:creationId xmlns:a16="http://schemas.microsoft.com/office/drawing/2014/main" id="{29ACA168-58F7-9EE1-167D-CF4309D84D3B}"/>
              </a:ext>
            </a:extLst>
          </p:cNvPr>
          <p:cNvCxnSpPr>
            <a:cxnSpLocks/>
          </p:cNvCxnSpPr>
          <p:nvPr/>
        </p:nvCxnSpPr>
        <p:spPr>
          <a:xfrm>
            <a:off x="192711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0" name="Straight Connector 268">
            <a:extLst>
              <a:ext uri="{FF2B5EF4-FFF2-40B4-BE49-F238E27FC236}">
                <a16:creationId xmlns:a16="http://schemas.microsoft.com/office/drawing/2014/main" id="{6FCEA31F-E3E7-502C-937B-5FAB11D9AC17}"/>
              </a:ext>
            </a:extLst>
          </p:cNvPr>
          <p:cNvCxnSpPr>
            <a:cxnSpLocks/>
          </p:cNvCxnSpPr>
          <p:nvPr/>
        </p:nvCxnSpPr>
        <p:spPr>
          <a:xfrm>
            <a:off x="252718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1" name="Straight Connector 269">
            <a:extLst>
              <a:ext uri="{FF2B5EF4-FFF2-40B4-BE49-F238E27FC236}">
                <a16:creationId xmlns:a16="http://schemas.microsoft.com/office/drawing/2014/main" id="{0A5B809F-380F-B494-116C-05C9D296177F}"/>
              </a:ext>
            </a:extLst>
          </p:cNvPr>
          <p:cNvCxnSpPr>
            <a:cxnSpLocks/>
          </p:cNvCxnSpPr>
          <p:nvPr/>
        </p:nvCxnSpPr>
        <p:spPr>
          <a:xfrm>
            <a:off x="3133238"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33" name="Dikdörtgen 256">
            <a:extLst>
              <a:ext uri="{FF2B5EF4-FFF2-40B4-BE49-F238E27FC236}">
                <a16:creationId xmlns:a16="http://schemas.microsoft.com/office/drawing/2014/main" id="{2770302F-441A-64C3-16A7-E3039261BDF5}"/>
              </a:ext>
            </a:extLst>
          </p:cNvPr>
          <p:cNvSpPr/>
          <p:nvPr/>
        </p:nvSpPr>
        <p:spPr>
          <a:xfrm>
            <a:off x="2331924"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34" name="Dikdörtgen 256">
            <a:extLst>
              <a:ext uri="{FF2B5EF4-FFF2-40B4-BE49-F238E27FC236}">
                <a16:creationId xmlns:a16="http://schemas.microsoft.com/office/drawing/2014/main" id="{E9B474A9-B553-1B68-C211-5755FB5418F7}"/>
              </a:ext>
            </a:extLst>
          </p:cNvPr>
          <p:cNvSpPr/>
          <p:nvPr/>
        </p:nvSpPr>
        <p:spPr>
          <a:xfrm>
            <a:off x="2935388" y="5555600"/>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35" name="Dikdörtgen 256">
            <a:extLst>
              <a:ext uri="{FF2B5EF4-FFF2-40B4-BE49-F238E27FC236}">
                <a16:creationId xmlns:a16="http://schemas.microsoft.com/office/drawing/2014/main" id="{BD979A71-F932-1016-19AC-A7E6561D5DBB}"/>
              </a:ext>
            </a:extLst>
          </p:cNvPr>
          <p:cNvSpPr/>
          <p:nvPr/>
        </p:nvSpPr>
        <p:spPr>
          <a:xfrm>
            <a:off x="1728860"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36" name="Dikdörtgen 256">
            <a:extLst>
              <a:ext uri="{FF2B5EF4-FFF2-40B4-BE49-F238E27FC236}">
                <a16:creationId xmlns:a16="http://schemas.microsoft.com/office/drawing/2014/main" id="{C6527870-0E73-470B-4331-A64640197741}"/>
              </a:ext>
            </a:extLst>
          </p:cNvPr>
          <p:cNvSpPr/>
          <p:nvPr/>
        </p:nvSpPr>
        <p:spPr>
          <a:xfrm>
            <a:off x="2347062"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84745546-B9B0-DA51-611E-907070914FA0}"/>
              </a:ext>
            </a:extLst>
          </p:cNvPr>
          <p:cNvSpPr/>
          <p:nvPr/>
        </p:nvSpPr>
        <p:spPr>
          <a:xfrm>
            <a:off x="2950126"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1" name="Dikdörtgen 256">
            <a:extLst>
              <a:ext uri="{FF2B5EF4-FFF2-40B4-BE49-F238E27FC236}">
                <a16:creationId xmlns:a16="http://schemas.microsoft.com/office/drawing/2014/main" id="{1DFA44B3-9DF6-FC77-87D1-A45B48A04F33}"/>
              </a:ext>
            </a:extLst>
          </p:cNvPr>
          <p:cNvSpPr/>
          <p:nvPr/>
        </p:nvSpPr>
        <p:spPr>
          <a:xfrm>
            <a:off x="1743998"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2" name="Content Placeholder 2">
            <a:extLst>
              <a:ext uri="{FF2B5EF4-FFF2-40B4-BE49-F238E27FC236}">
                <a16:creationId xmlns:a16="http://schemas.microsoft.com/office/drawing/2014/main" id="{50BD7684-23B2-CA11-13CF-86EA3E379C72}"/>
              </a:ext>
            </a:extLst>
          </p:cNvPr>
          <p:cNvSpPr txBox="1">
            <a:spLocks/>
          </p:cNvSpPr>
          <p:nvPr/>
        </p:nvSpPr>
        <p:spPr>
          <a:xfrm>
            <a:off x="611188" y="1041200"/>
            <a:ext cx="7989716"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ptos Display"/>
                <a:ea typeface="+mn-ea"/>
                <a:cs typeface="+mn-cs"/>
              </a:rPr>
              <a:t>Simultaneously activate many rows to </a:t>
            </a:r>
            <a:br>
              <a:rPr kumimoji="0" lang="en-US" sz="2800" b="0" i="0" u="none" strike="noStrike" kern="1200" cap="none" spc="0" normalizeH="0" baseline="0" noProof="0" dirty="0">
                <a:ln>
                  <a:noFill/>
                </a:ln>
                <a:solidFill>
                  <a:prstClr val="black"/>
                </a:solidFill>
                <a:effectLst/>
                <a:uLnTx/>
                <a:uFillTx/>
                <a:latin typeface="Aptos Display"/>
                <a:ea typeface="+mn-ea"/>
                <a:cs typeface="+mn-cs"/>
              </a:rPr>
            </a:br>
            <a:r>
              <a:rPr kumimoji="0" lang="en-US" sz="28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28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multiple destination rows </a:t>
            </a: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37" name="Düz Bağlayıcı 440">
            <a:extLst>
              <a:ext uri="{FF2B5EF4-FFF2-40B4-BE49-F238E27FC236}">
                <a16:creationId xmlns:a16="http://schemas.microsoft.com/office/drawing/2014/main" id="{02F590CF-E41A-7010-F6FD-9BF42487427A}"/>
              </a:ext>
            </a:extLst>
          </p:cNvPr>
          <p:cNvCxnSpPr>
            <a:cxnSpLocks/>
          </p:cNvCxnSpPr>
          <p:nvPr/>
        </p:nvCxnSpPr>
        <p:spPr>
          <a:xfrm>
            <a:off x="1421130" y="3626854"/>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D73144C-E59F-E70D-A2B0-1A45A45B945C}"/>
              </a:ext>
            </a:extLst>
          </p:cNvPr>
          <p:cNvSpPr/>
          <p:nvPr/>
        </p:nvSpPr>
        <p:spPr>
          <a:xfrm>
            <a:off x="172886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0" name="Oval 39">
            <a:extLst>
              <a:ext uri="{FF2B5EF4-FFF2-40B4-BE49-F238E27FC236}">
                <a16:creationId xmlns:a16="http://schemas.microsoft.com/office/drawing/2014/main" id="{89C43787-3061-DEAF-EF6F-BECE4E8484FE}"/>
              </a:ext>
            </a:extLst>
          </p:cNvPr>
          <p:cNvSpPr/>
          <p:nvPr/>
        </p:nvSpPr>
        <p:spPr>
          <a:xfrm>
            <a:off x="2324819"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1" name="Oval 40">
            <a:extLst>
              <a:ext uri="{FF2B5EF4-FFF2-40B4-BE49-F238E27FC236}">
                <a16:creationId xmlns:a16="http://schemas.microsoft.com/office/drawing/2014/main" id="{86B420A3-3481-7014-5CB9-461B9C77BC7A}"/>
              </a:ext>
            </a:extLst>
          </p:cNvPr>
          <p:cNvSpPr/>
          <p:nvPr/>
        </p:nvSpPr>
        <p:spPr>
          <a:xfrm>
            <a:off x="292078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42" name="Düz Bağlayıcı 440">
            <a:extLst>
              <a:ext uri="{FF2B5EF4-FFF2-40B4-BE49-F238E27FC236}">
                <a16:creationId xmlns:a16="http://schemas.microsoft.com/office/drawing/2014/main" id="{CB08611F-8BBD-9367-9A02-224DF94E0942}"/>
              </a:ext>
            </a:extLst>
          </p:cNvPr>
          <p:cNvCxnSpPr>
            <a:cxnSpLocks/>
          </p:cNvCxnSpPr>
          <p:nvPr/>
        </p:nvCxnSpPr>
        <p:spPr>
          <a:xfrm>
            <a:off x="1421129" y="4144263"/>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AA37C265-D1FC-9874-B940-872F28EE95A7}"/>
              </a:ext>
            </a:extLst>
          </p:cNvPr>
          <p:cNvSpPr/>
          <p:nvPr/>
        </p:nvSpPr>
        <p:spPr>
          <a:xfrm>
            <a:off x="172886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4" name="Oval 43">
            <a:extLst>
              <a:ext uri="{FF2B5EF4-FFF2-40B4-BE49-F238E27FC236}">
                <a16:creationId xmlns:a16="http://schemas.microsoft.com/office/drawing/2014/main" id="{F7EDE38A-EEC5-FD26-874D-C3B69569791B}"/>
              </a:ext>
            </a:extLst>
          </p:cNvPr>
          <p:cNvSpPr/>
          <p:nvPr/>
        </p:nvSpPr>
        <p:spPr>
          <a:xfrm>
            <a:off x="2324819"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5" name="Oval 44">
            <a:extLst>
              <a:ext uri="{FF2B5EF4-FFF2-40B4-BE49-F238E27FC236}">
                <a16:creationId xmlns:a16="http://schemas.microsoft.com/office/drawing/2014/main" id="{6CD06447-4F38-C428-823D-2A6B8B529C18}"/>
              </a:ext>
            </a:extLst>
          </p:cNvPr>
          <p:cNvSpPr/>
          <p:nvPr/>
        </p:nvSpPr>
        <p:spPr>
          <a:xfrm>
            <a:off x="292078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6" name="Rounded Rectangle 73">
            <a:extLst>
              <a:ext uri="{FF2B5EF4-FFF2-40B4-BE49-F238E27FC236}">
                <a16:creationId xmlns:a16="http://schemas.microsoft.com/office/drawing/2014/main" id="{92DD2CB3-9E82-E0DB-5C97-5053B28B43E0}"/>
              </a:ext>
            </a:extLst>
          </p:cNvPr>
          <p:cNvSpPr/>
          <p:nvPr/>
        </p:nvSpPr>
        <p:spPr>
          <a:xfrm>
            <a:off x="1331539" y="2458857"/>
            <a:ext cx="226060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RowClone</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47" name="Curved Connector 64">
            <a:extLst>
              <a:ext uri="{FF2B5EF4-FFF2-40B4-BE49-F238E27FC236}">
                <a16:creationId xmlns:a16="http://schemas.microsoft.com/office/drawing/2014/main" id="{EE22A4ED-67F6-CCA7-5202-AB3012419D00}"/>
              </a:ext>
            </a:extLst>
          </p:cNvPr>
          <p:cNvCxnSpPr>
            <a:cxnSpLocks/>
          </p:cNvCxnSpPr>
          <p:nvPr/>
        </p:nvCxnSpPr>
        <p:spPr>
          <a:xfrm flipV="1">
            <a:off x="3308865" y="3624623"/>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8" name="Curved Connector 64">
            <a:extLst>
              <a:ext uri="{FF2B5EF4-FFF2-40B4-BE49-F238E27FC236}">
                <a16:creationId xmlns:a16="http://schemas.microsoft.com/office/drawing/2014/main" id="{FF935F64-B9DB-39A0-812F-38168F2E2BAF}"/>
              </a:ext>
            </a:extLst>
          </p:cNvPr>
          <p:cNvCxnSpPr>
            <a:cxnSpLocks/>
          </p:cNvCxnSpPr>
          <p:nvPr/>
        </p:nvCxnSpPr>
        <p:spPr>
          <a:xfrm rot="10800000" flipH="1" flipV="1">
            <a:off x="1728860" y="4156963"/>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F7B1C1F-B3BA-AA57-601D-3EB768554418}"/>
              </a:ext>
            </a:extLst>
          </p:cNvPr>
          <p:cNvGrpSpPr/>
          <p:nvPr/>
        </p:nvGrpSpPr>
        <p:grpSpPr>
          <a:xfrm>
            <a:off x="1726104" y="3423129"/>
            <a:ext cx="1588423" cy="396762"/>
            <a:chOff x="1579377" y="3168676"/>
            <a:chExt cx="1588423" cy="396762"/>
          </a:xfrm>
        </p:grpSpPr>
        <p:sp>
          <p:nvSpPr>
            <p:cNvPr id="13" name="Oval 12">
              <a:extLst>
                <a:ext uri="{FF2B5EF4-FFF2-40B4-BE49-F238E27FC236}">
                  <a16:creationId xmlns:a16="http://schemas.microsoft.com/office/drawing/2014/main" id="{4FC38743-940C-ED2E-2B1B-3BF12326E05F}"/>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 name="Oval 17">
              <a:extLst>
                <a:ext uri="{FF2B5EF4-FFF2-40B4-BE49-F238E27FC236}">
                  <a16:creationId xmlns:a16="http://schemas.microsoft.com/office/drawing/2014/main" id="{59DCA462-0530-9A13-7816-ED0787CC83BD}"/>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8" name="Oval 27">
              <a:extLst>
                <a:ext uri="{FF2B5EF4-FFF2-40B4-BE49-F238E27FC236}">
                  <a16:creationId xmlns:a16="http://schemas.microsoft.com/office/drawing/2014/main" id="{F7CBCCC9-468D-AB5F-FA8F-471CE5BF7F22}"/>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3" name="Group 102">
            <a:extLst>
              <a:ext uri="{FF2B5EF4-FFF2-40B4-BE49-F238E27FC236}">
                <a16:creationId xmlns:a16="http://schemas.microsoft.com/office/drawing/2014/main" id="{E5532C55-F351-3867-617B-01A728E3D0C0}"/>
              </a:ext>
            </a:extLst>
          </p:cNvPr>
          <p:cNvGrpSpPr/>
          <p:nvPr/>
        </p:nvGrpSpPr>
        <p:grpSpPr>
          <a:xfrm>
            <a:off x="5276306" y="3190703"/>
            <a:ext cx="2260600" cy="2997201"/>
            <a:chOff x="5276306" y="3190703"/>
            <a:chExt cx="2260600" cy="2997201"/>
          </a:xfrm>
        </p:grpSpPr>
        <p:sp>
          <p:nvSpPr>
            <p:cNvPr id="87" name="Dikdörtgen 251">
              <a:extLst>
                <a:ext uri="{FF2B5EF4-FFF2-40B4-BE49-F238E27FC236}">
                  <a16:creationId xmlns:a16="http://schemas.microsoft.com/office/drawing/2014/main" id="{BBDA72CF-7C81-4024-5613-BE1D2450C09E}"/>
                </a:ext>
              </a:extLst>
            </p:cNvPr>
            <p:cNvSpPr/>
            <p:nvPr/>
          </p:nvSpPr>
          <p:spPr>
            <a:xfrm>
              <a:off x="5276306" y="3190703"/>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8" name="Düz Bağlayıcı 440">
              <a:extLst>
                <a:ext uri="{FF2B5EF4-FFF2-40B4-BE49-F238E27FC236}">
                  <a16:creationId xmlns:a16="http://schemas.microsoft.com/office/drawing/2014/main" id="{B5C2C70A-4D78-6B47-8BE8-6E1061B5409A}"/>
                </a:ext>
              </a:extLst>
            </p:cNvPr>
            <p:cNvCxnSpPr>
              <a:cxnSpLocks/>
            </p:cNvCxnSpPr>
            <p:nvPr/>
          </p:nvCxnSpPr>
          <p:spPr>
            <a:xfrm flipH="1">
              <a:off x="5868133" y="3425117"/>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9" name="Düz Bağlayıcı 440">
              <a:extLst>
                <a:ext uri="{FF2B5EF4-FFF2-40B4-BE49-F238E27FC236}">
                  <a16:creationId xmlns:a16="http://schemas.microsoft.com/office/drawing/2014/main" id="{91C417C7-A440-5EA7-9875-D7695F73B249}"/>
                </a:ext>
              </a:extLst>
            </p:cNvPr>
            <p:cNvCxnSpPr>
              <a:cxnSpLocks/>
            </p:cNvCxnSpPr>
            <p:nvPr/>
          </p:nvCxnSpPr>
          <p:spPr>
            <a:xfrm>
              <a:off x="6467838" y="3821878"/>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0" name="Düz Bağlayıcı 440">
              <a:extLst>
                <a:ext uri="{FF2B5EF4-FFF2-40B4-BE49-F238E27FC236}">
                  <a16:creationId xmlns:a16="http://schemas.microsoft.com/office/drawing/2014/main" id="{0F52479F-36F5-6127-D539-CECDD02C70B4}"/>
                </a:ext>
              </a:extLst>
            </p:cNvPr>
            <p:cNvCxnSpPr>
              <a:cxnSpLocks/>
            </p:cNvCxnSpPr>
            <p:nvPr/>
          </p:nvCxnSpPr>
          <p:spPr>
            <a:xfrm>
              <a:off x="7063799" y="3821878"/>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Düz Bağlayıcı 440">
              <a:extLst>
                <a:ext uri="{FF2B5EF4-FFF2-40B4-BE49-F238E27FC236}">
                  <a16:creationId xmlns:a16="http://schemas.microsoft.com/office/drawing/2014/main" id="{D5936A1C-2751-129D-1021-B3943F5C3E87}"/>
                </a:ext>
              </a:extLst>
            </p:cNvPr>
            <p:cNvCxnSpPr>
              <a:cxnSpLocks/>
            </p:cNvCxnSpPr>
            <p:nvPr/>
          </p:nvCxnSpPr>
          <p:spPr>
            <a:xfrm>
              <a:off x="5365897" y="415583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Düz Bağlayıcı 440">
              <a:extLst>
                <a:ext uri="{FF2B5EF4-FFF2-40B4-BE49-F238E27FC236}">
                  <a16:creationId xmlns:a16="http://schemas.microsoft.com/office/drawing/2014/main" id="{9983657C-7755-38AE-117B-CE9B4AC6EECB}"/>
                </a:ext>
              </a:extLst>
            </p:cNvPr>
            <p:cNvCxnSpPr>
              <a:cxnSpLocks/>
            </p:cNvCxnSpPr>
            <p:nvPr/>
          </p:nvCxnSpPr>
          <p:spPr>
            <a:xfrm>
              <a:off x="5871876"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Düz Bağlayıcı 440">
              <a:extLst>
                <a:ext uri="{FF2B5EF4-FFF2-40B4-BE49-F238E27FC236}">
                  <a16:creationId xmlns:a16="http://schemas.microsoft.com/office/drawing/2014/main" id="{48961490-8D7C-9A53-26CD-090552387BE3}"/>
                </a:ext>
              </a:extLst>
            </p:cNvPr>
            <p:cNvCxnSpPr>
              <a:cxnSpLocks/>
            </p:cNvCxnSpPr>
            <p:nvPr/>
          </p:nvCxnSpPr>
          <p:spPr>
            <a:xfrm>
              <a:off x="6467838"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Düz Bağlayıcı 440">
              <a:extLst>
                <a:ext uri="{FF2B5EF4-FFF2-40B4-BE49-F238E27FC236}">
                  <a16:creationId xmlns:a16="http://schemas.microsoft.com/office/drawing/2014/main" id="{C2E2C256-5009-92C4-E5D1-606DE90C5CA8}"/>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Düz Bağlayıcı 440">
              <a:extLst>
                <a:ext uri="{FF2B5EF4-FFF2-40B4-BE49-F238E27FC236}">
                  <a16:creationId xmlns:a16="http://schemas.microsoft.com/office/drawing/2014/main" id="{0CA7A304-4A74-267C-A4E7-520EAC9E9CBC}"/>
                </a:ext>
              </a:extLst>
            </p:cNvPr>
            <p:cNvCxnSpPr>
              <a:cxnSpLocks/>
            </p:cNvCxnSpPr>
            <p:nvPr/>
          </p:nvCxnSpPr>
          <p:spPr>
            <a:xfrm>
              <a:off x="5365897" y="362349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6" name="Düz Bağlayıcı 440">
              <a:extLst>
                <a:ext uri="{FF2B5EF4-FFF2-40B4-BE49-F238E27FC236}">
                  <a16:creationId xmlns:a16="http://schemas.microsoft.com/office/drawing/2014/main" id="{D89FDF38-894B-6F44-6463-B2BB74E4E0F7}"/>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7" name="Düz Bağlayıcı 440">
              <a:extLst>
                <a:ext uri="{FF2B5EF4-FFF2-40B4-BE49-F238E27FC236}">
                  <a16:creationId xmlns:a16="http://schemas.microsoft.com/office/drawing/2014/main" id="{6B394F12-7911-537C-547E-A842990BDC1C}"/>
                </a:ext>
              </a:extLst>
            </p:cNvPr>
            <p:cNvCxnSpPr>
              <a:cxnSpLocks/>
            </p:cNvCxnSpPr>
            <p:nvPr/>
          </p:nvCxnSpPr>
          <p:spPr>
            <a:xfrm>
              <a:off x="5365897" y="468817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1" name="Düz Bağlayıcı 440">
              <a:extLst>
                <a:ext uri="{FF2B5EF4-FFF2-40B4-BE49-F238E27FC236}">
                  <a16:creationId xmlns:a16="http://schemas.microsoft.com/office/drawing/2014/main" id="{828DAE9D-3311-1689-EFBD-4E4FC9F1DB76}"/>
                </a:ext>
              </a:extLst>
            </p:cNvPr>
            <p:cNvCxnSpPr>
              <a:cxnSpLocks/>
            </p:cNvCxnSpPr>
            <p:nvPr/>
          </p:nvCxnSpPr>
          <p:spPr>
            <a:xfrm>
              <a:off x="5365897" y="522051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267">
              <a:extLst>
                <a:ext uri="{FF2B5EF4-FFF2-40B4-BE49-F238E27FC236}">
                  <a16:creationId xmlns:a16="http://schemas.microsoft.com/office/drawing/2014/main" id="{EF580DF9-1108-9C96-DEBE-DBDB4CF684CE}"/>
                </a:ext>
              </a:extLst>
            </p:cNvPr>
            <p:cNvCxnSpPr>
              <a:cxnSpLocks/>
            </p:cNvCxnSpPr>
            <p:nvPr/>
          </p:nvCxnSpPr>
          <p:spPr>
            <a:xfrm>
              <a:off x="587187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6" name="Straight Connector 268">
              <a:extLst>
                <a:ext uri="{FF2B5EF4-FFF2-40B4-BE49-F238E27FC236}">
                  <a16:creationId xmlns:a16="http://schemas.microsoft.com/office/drawing/2014/main" id="{5FA199CB-327E-9DA5-F25A-0602AC87A45E}"/>
                </a:ext>
              </a:extLst>
            </p:cNvPr>
            <p:cNvCxnSpPr>
              <a:cxnSpLocks/>
            </p:cNvCxnSpPr>
            <p:nvPr/>
          </p:nvCxnSpPr>
          <p:spPr>
            <a:xfrm>
              <a:off x="647194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7" name="Straight Connector 269">
              <a:extLst>
                <a:ext uri="{FF2B5EF4-FFF2-40B4-BE49-F238E27FC236}">
                  <a16:creationId xmlns:a16="http://schemas.microsoft.com/office/drawing/2014/main" id="{B31169B4-21A6-7F50-C00D-15730D0EB017}"/>
                </a:ext>
              </a:extLst>
            </p:cNvPr>
            <p:cNvCxnSpPr>
              <a:cxnSpLocks/>
            </p:cNvCxnSpPr>
            <p:nvPr/>
          </p:nvCxnSpPr>
          <p:spPr>
            <a:xfrm>
              <a:off x="7078005"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108" name="Dikdörtgen 256">
              <a:extLst>
                <a:ext uri="{FF2B5EF4-FFF2-40B4-BE49-F238E27FC236}">
                  <a16:creationId xmlns:a16="http://schemas.microsoft.com/office/drawing/2014/main" id="{FDC27EEB-3FF7-12B5-5564-0D46815CE463}"/>
                </a:ext>
              </a:extLst>
            </p:cNvPr>
            <p:cNvSpPr/>
            <p:nvPr/>
          </p:nvSpPr>
          <p:spPr>
            <a:xfrm>
              <a:off x="6276691"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109" name="Dikdörtgen 256">
              <a:extLst>
                <a:ext uri="{FF2B5EF4-FFF2-40B4-BE49-F238E27FC236}">
                  <a16:creationId xmlns:a16="http://schemas.microsoft.com/office/drawing/2014/main" id="{6E8C5A0F-5C49-2823-B5A3-CC1DC83BEC89}"/>
                </a:ext>
              </a:extLst>
            </p:cNvPr>
            <p:cNvSpPr/>
            <p:nvPr/>
          </p:nvSpPr>
          <p:spPr>
            <a:xfrm>
              <a:off x="6880155" y="5554475"/>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110" name="Dikdörtgen 256">
              <a:extLst>
                <a:ext uri="{FF2B5EF4-FFF2-40B4-BE49-F238E27FC236}">
                  <a16:creationId xmlns:a16="http://schemas.microsoft.com/office/drawing/2014/main" id="{83B93A07-4B6E-34F4-E1DA-4ED7C94E0002}"/>
                </a:ext>
              </a:extLst>
            </p:cNvPr>
            <p:cNvSpPr/>
            <p:nvPr/>
          </p:nvSpPr>
          <p:spPr>
            <a:xfrm>
              <a:off x="5673627"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111" name="Dikdörtgen 256">
              <a:extLst>
                <a:ext uri="{FF2B5EF4-FFF2-40B4-BE49-F238E27FC236}">
                  <a16:creationId xmlns:a16="http://schemas.microsoft.com/office/drawing/2014/main" id="{9521A420-D0A0-3188-62EA-5749477EECEC}"/>
                </a:ext>
              </a:extLst>
            </p:cNvPr>
            <p:cNvSpPr/>
            <p:nvPr/>
          </p:nvSpPr>
          <p:spPr>
            <a:xfrm>
              <a:off x="6291829"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F06BCF41-422D-2A94-822C-3811A473B5EA}"/>
                </a:ext>
              </a:extLst>
            </p:cNvPr>
            <p:cNvSpPr/>
            <p:nvPr/>
          </p:nvSpPr>
          <p:spPr>
            <a:xfrm>
              <a:off x="6894893"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C327CA44-6C79-F0CF-6C19-20C3DF42D170}"/>
                </a:ext>
              </a:extLst>
            </p:cNvPr>
            <p:cNvSpPr/>
            <p:nvPr/>
          </p:nvSpPr>
          <p:spPr>
            <a:xfrm>
              <a:off x="5688765"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14" name="Curved Connector 64">
              <a:extLst>
                <a:ext uri="{FF2B5EF4-FFF2-40B4-BE49-F238E27FC236}">
                  <a16:creationId xmlns:a16="http://schemas.microsoft.com/office/drawing/2014/main" id="{A7B4B84B-8AD5-13D6-4F20-8C2F314FB810}"/>
                </a:ext>
              </a:extLst>
            </p:cNvPr>
            <p:cNvCxnSpPr>
              <a:cxnSpLocks/>
              <a:endCxn id="113" idx="1"/>
            </p:cNvCxnSpPr>
            <p:nvPr/>
          </p:nvCxnSpPr>
          <p:spPr>
            <a:xfrm rot="10800000" flipH="1" flipV="1">
              <a:off x="5673627" y="4155838"/>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8" name="Düz Bağlayıcı 440">
              <a:extLst>
                <a:ext uri="{FF2B5EF4-FFF2-40B4-BE49-F238E27FC236}">
                  <a16:creationId xmlns:a16="http://schemas.microsoft.com/office/drawing/2014/main" id="{F7B04682-E52D-CCBE-1426-2DA6054BBC16}"/>
                </a:ext>
              </a:extLst>
            </p:cNvPr>
            <p:cNvCxnSpPr>
              <a:cxnSpLocks/>
            </p:cNvCxnSpPr>
            <p:nvPr/>
          </p:nvCxnSpPr>
          <p:spPr>
            <a:xfrm>
              <a:off x="5380606" y="416625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9C0E0BF-6779-8D51-B9CA-D43980E26D1B}"/>
                </a:ext>
              </a:extLst>
            </p:cNvPr>
            <p:cNvSpPr/>
            <p:nvPr/>
          </p:nvSpPr>
          <p:spPr>
            <a:xfrm>
              <a:off x="567362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0" name="Oval 59">
              <a:extLst>
                <a:ext uri="{FF2B5EF4-FFF2-40B4-BE49-F238E27FC236}">
                  <a16:creationId xmlns:a16="http://schemas.microsoft.com/office/drawing/2014/main" id="{F474C900-7597-DDC5-E389-68FAC37224C3}"/>
                </a:ext>
              </a:extLst>
            </p:cNvPr>
            <p:cNvSpPr/>
            <p:nvPr/>
          </p:nvSpPr>
          <p:spPr>
            <a:xfrm>
              <a:off x="6269586"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1" name="Oval 60">
              <a:extLst>
                <a:ext uri="{FF2B5EF4-FFF2-40B4-BE49-F238E27FC236}">
                  <a16:creationId xmlns:a16="http://schemas.microsoft.com/office/drawing/2014/main" id="{AD8C1B39-653C-FB20-17DD-02CBCC24309D}"/>
                </a:ext>
              </a:extLst>
            </p:cNvPr>
            <p:cNvSpPr/>
            <p:nvPr/>
          </p:nvSpPr>
          <p:spPr>
            <a:xfrm>
              <a:off x="686554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2" name="Group 101">
            <a:extLst>
              <a:ext uri="{FF2B5EF4-FFF2-40B4-BE49-F238E27FC236}">
                <a16:creationId xmlns:a16="http://schemas.microsoft.com/office/drawing/2014/main" id="{7285CD7B-00A0-B27F-0C51-4DB7BBE578B8}"/>
              </a:ext>
            </a:extLst>
          </p:cNvPr>
          <p:cNvGrpSpPr/>
          <p:nvPr/>
        </p:nvGrpSpPr>
        <p:grpSpPr>
          <a:xfrm>
            <a:off x="5341976" y="3622762"/>
            <a:ext cx="2073164" cy="1597756"/>
            <a:chOff x="-565110" y="2359701"/>
            <a:chExt cx="2073164" cy="1597756"/>
          </a:xfrm>
        </p:grpSpPr>
        <p:cxnSp>
          <p:nvCxnSpPr>
            <p:cNvPr id="62" name="Düz Bağlayıcı 440">
              <a:extLst>
                <a:ext uri="{FF2B5EF4-FFF2-40B4-BE49-F238E27FC236}">
                  <a16:creationId xmlns:a16="http://schemas.microsoft.com/office/drawing/2014/main" id="{7AE2F6F1-6136-899F-A04F-7B4CCB6615F8}"/>
                </a:ext>
              </a:extLst>
            </p:cNvPr>
            <p:cNvCxnSpPr>
              <a:cxnSpLocks/>
            </p:cNvCxnSpPr>
            <p:nvPr/>
          </p:nvCxnSpPr>
          <p:spPr>
            <a:xfrm>
              <a:off x="-558654" y="3403162"/>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6" name="Düz Bağlayıcı 440">
              <a:extLst>
                <a:ext uri="{FF2B5EF4-FFF2-40B4-BE49-F238E27FC236}">
                  <a16:creationId xmlns:a16="http://schemas.microsoft.com/office/drawing/2014/main" id="{B93170BA-779D-67B3-4BB6-A949D6547806}"/>
                </a:ext>
              </a:extLst>
            </p:cNvPr>
            <p:cNvCxnSpPr>
              <a:cxnSpLocks/>
            </p:cNvCxnSpPr>
            <p:nvPr/>
          </p:nvCxnSpPr>
          <p:spPr>
            <a:xfrm>
              <a:off x="-565110" y="3957457"/>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86" name="Düz Bağlayıcı 440">
              <a:extLst>
                <a:ext uri="{FF2B5EF4-FFF2-40B4-BE49-F238E27FC236}">
                  <a16:creationId xmlns:a16="http://schemas.microsoft.com/office/drawing/2014/main" id="{A34B60EE-EAD5-0268-7D4A-D2933F539709}"/>
                </a:ext>
              </a:extLst>
            </p:cNvPr>
            <p:cNvCxnSpPr>
              <a:cxnSpLocks/>
            </p:cNvCxnSpPr>
            <p:nvPr/>
          </p:nvCxnSpPr>
          <p:spPr>
            <a:xfrm>
              <a:off x="-543945" y="235970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104" name="Oval 103">
            <a:extLst>
              <a:ext uri="{FF2B5EF4-FFF2-40B4-BE49-F238E27FC236}">
                <a16:creationId xmlns:a16="http://schemas.microsoft.com/office/drawing/2014/main" id="{DE725742-52A0-9EEE-50F6-DC7019FBBDF8}"/>
              </a:ext>
            </a:extLst>
          </p:cNvPr>
          <p:cNvSpPr/>
          <p:nvPr/>
        </p:nvSpPr>
        <p:spPr>
          <a:xfrm>
            <a:off x="567362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9" name="Oval 128">
            <a:extLst>
              <a:ext uri="{FF2B5EF4-FFF2-40B4-BE49-F238E27FC236}">
                <a16:creationId xmlns:a16="http://schemas.microsoft.com/office/drawing/2014/main" id="{046C5930-9C71-0766-AE3B-0FD0E1367794}"/>
              </a:ext>
            </a:extLst>
          </p:cNvPr>
          <p:cNvSpPr/>
          <p:nvPr/>
        </p:nvSpPr>
        <p:spPr>
          <a:xfrm>
            <a:off x="6269586"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0" name="Oval 129">
            <a:extLst>
              <a:ext uri="{FF2B5EF4-FFF2-40B4-BE49-F238E27FC236}">
                <a16:creationId xmlns:a16="http://schemas.microsoft.com/office/drawing/2014/main" id="{567C58F9-CC50-F09D-F435-5D549F632337}"/>
              </a:ext>
            </a:extLst>
          </p:cNvPr>
          <p:cNvSpPr/>
          <p:nvPr/>
        </p:nvSpPr>
        <p:spPr>
          <a:xfrm>
            <a:off x="686554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1" name="Oval 130">
            <a:extLst>
              <a:ext uri="{FF2B5EF4-FFF2-40B4-BE49-F238E27FC236}">
                <a16:creationId xmlns:a16="http://schemas.microsoft.com/office/drawing/2014/main" id="{1AA75434-4051-307B-5CF3-F1D99D0FD14D}"/>
              </a:ext>
            </a:extLst>
          </p:cNvPr>
          <p:cNvSpPr/>
          <p:nvPr/>
        </p:nvSpPr>
        <p:spPr>
          <a:xfrm>
            <a:off x="568823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3" name="Oval 132">
            <a:extLst>
              <a:ext uri="{FF2B5EF4-FFF2-40B4-BE49-F238E27FC236}">
                <a16:creationId xmlns:a16="http://schemas.microsoft.com/office/drawing/2014/main" id="{771608FB-6108-F178-70C3-1DEA81106FB0}"/>
              </a:ext>
            </a:extLst>
          </p:cNvPr>
          <p:cNvSpPr/>
          <p:nvPr/>
        </p:nvSpPr>
        <p:spPr>
          <a:xfrm>
            <a:off x="6284194"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4" name="Oval 133">
            <a:extLst>
              <a:ext uri="{FF2B5EF4-FFF2-40B4-BE49-F238E27FC236}">
                <a16:creationId xmlns:a16="http://schemas.microsoft.com/office/drawing/2014/main" id="{9990340A-7584-7AC0-684C-398429B78727}"/>
              </a:ext>
            </a:extLst>
          </p:cNvPr>
          <p:cNvSpPr/>
          <p:nvPr/>
        </p:nvSpPr>
        <p:spPr>
          <a:xfrm>
            <a:off x="688015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5" name="Oval 134">
            <a:extLst>
              <a:ext uri="{FF2B5EF4-FFF2-40B4-BE49-F238E27FC236}">
                <a16:creationId xmlns:a16="http://schemas.microsoft.com/office/drawing/2014/main" id="{D85E51C5-DA9A-5A5E-272E-EC68D1CA5354}"/>
              </a:ext>
            </a:extLst>
          </p:cNvPr>
          <p:cNvSpPr/>
          <p:nvPr/>
        </p:nvSpPr>
        <p:spPr>
          <a:xfrm>
            <a:off x="567362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6" name="Oval 135">
            <a:extLst>
              <a:ext uri="{FF2B5EF4-FFF2-40B4-BE49-F238E27FC236}">
                <a16:creationId xmlns:a16="http://schemas.microsoft.com/office/drawing/2014/main" id="{9FA62A36-FF7E-ADF2-56F7-4E6EC929719A}"/>
              </a:ext>
            </a:extLst>
          </p:cNvPr>
          <p:cNvSpPr/>
          <p:nvPr/>
        </p:nvSpPr>
        <p:spPr>
          <a:xfrm>
            <a:off x="6269586"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7" name="Oval 136">
            <a:extLst>
              <a:ext uri="{FF2B5EF4-FFF2-40B4-BE49-F238E27FC236}">
                <a16:creationId xmlns:a16="http://schemas.microsoft.com/office/drawing/2014/main" id="{5FA14BF1-4DCA-3928-9ED8-FF626994A3B4}"/>
              </a:ext>
            </a:extLst>
          </p:cNvPr>
          <p:cNvSpPr/>
          <p:nvPr/>
        </p:nvSpPr>
        <p:spPr>
          <a:xfrm>
            <a:off x="686554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8" name="Rounded Rectangle 73">
            <a:extLst>
              <a:ext uri="{FF2B5EF4-FFF2-40B4-BE49-F238E27FC236}">
                <a16:creationId xmlns:a16="http://schemas.microsoft.com/office/drawing/2014/main" id="{4C56627E-AE89-8320-6E8D-D3160D509EF3}"/>
              </a:ext>
            </a:extLst>
          </p:cNvPr>
          <p:cNvSpPr/>
          <p:nvPr/>
        </p:nvSpPr>
        <p:spPr>
          <a:xfrm>
            <a:off x="4992385" y="2505633"/>
            <a:ext cx="292735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Multi-</a:t>
            </a: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RowCopy</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139" name="Curved Connector 64">
            <a:extLst>
              <a:ext uri="{FF2B5EF4-FFF2-40B4-BE49-F238E27FC236}">
                <a16:creationId xmlns:a16="http://schemas.microsoft.com/office/drawing/2014/main" id="{A17DC4AE-7C26-990A-6809-908EBEF49A02}"/>
              </a:ext>
            </a:extLst>
          </p:cNvPr>
          <p:cNvCxnSpPr>
            <a:cxnSpLocks/>
          </p:cNvCxnSpPr>
          <p:nvPr/>
        </p:nvCxnSpPr>
        <p:spPr>
          <a:xfrm flipV="1">
            <a:off x="7283326" y="3622341"/>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0" name="Curved Connector 64">
            <a:extLst>
              <a:ext uri="{FF2B5EF4-FFF2-40B4-BE49-F238E27FC236}">
                <a16:creationId xmlns:a16="http://schemas.microsoft.com/office/drawing/2014/main" id="{0FF8017F-470E-C07A-D9BE-18A1364D3393}"/>
              </a:ext>
            </a:extLst>
          </p:cNvPr>
          <p:cNvCxnSpPr>
            <a:cxnSpLocks/>
          </p:cNvCxnSpPr>
          <p:nvPr/>
        </p:nvCxnSpPr>
        <p:spPr>
          <a:xfrm flipV="1">
            <a:off x="7283326" y="4695999"/>
            <a:ext cx="8418" cy="1112278"/>
          </a:xfrm>
          <a:prstGeom prst="curvedConnector3">
            <a:avLst>
              <a:gd name="adj1" fmla="val 9681480"/>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1" name="Curved Connector 64">
            <a:extLst>
              <a:ext uri="{FF2B5EF4-FFF2-40B4-BE49-F238E27FC236}">
                <a16:creationId xmlns:a16="http://schemas.microsoft.com/office/drawing/2014/main" id="{A4C77649-94DB-79AF-E9CA-CD0691D75C5E}"/>
              </a:ext>
            </a:extLst>
          </p:cNvPr>
          <p:cNvCxnSpPr>
            <a:cxnSpLocks/>
          </p:cNvCxnSpPr>
          <p:nvPr/>
        </p:nvCxnSpPr>
        <p:spPr>
          <a:xfrm flipV="1">
            <a:off x="7268588" y="5210587"/>
            <a:ext cx="37764" cy="598847"/>
          </a:xfrm>
          <a:prstGeom prst="curvedConnector3">
            <a:avLst>
              <a:gd name="adj1" fmla="val 3058161"/>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5097C2DE-3AA5-E0A5-091E-DE96E11C8FB3}"/>
              </a:ext>
            </a:extLst>
          </p:cNvPr>
          <p:cNvGrpSpPr/>
          <p:nvPr/>
        </p:nvGrpSpPr>
        <p:grpSpPr>
          <a:xfrm>
            <a:off x="5671559" y="3429000"/>
            <a:ext cx="1597029" cy="1983463"/>
            <a:chOff x="5671559" y="3429000"/>
            <a:chExt cx="1597029" cy="1983463"/>
          </a:xfrm>
        </p:grpSpPr>
        <p:grpSp>
          <p:nvGrpSpPr>
            <p:cNvPr id="142" name="Group 141">
              <a:extLst>
                <a:ext uri="{FF2B5EF4-FFF2-40B4-BE49-F238E27FC236}">
                  <a16:creationId xmlns:a16="http://schemas.microsoft.com/office/drawing/2014/main" id="{3BAA2BE1-0C3E-E36D-A04E-0E7272F7E886}"/>
                </a:ext>
              </a:extLst>
            </p:cNvPr>
            <p:cNvGrpSpPr/>
            <p:nvPr/>
          </p:nvGrpSpPr>
          <p:grpSpPr>
            <a:xfrm>
              <a:off x="5671559" y="4489054"/>
              <a:ext cx="1588423" cy="396762"/>
              <a:chOff x="1579377" y="3168676"/>
              <a:chExt cx="1588423" cy="396762"/>
            </a:xfrm>
          </p:grpSpPr>
          <p:sp>
            <p:nvSpPr>
              <p:cNvPr id="143" name="Oval 142">
                <a:extLst>
                  <a:ext uri="{FF2B5EF4-FFF2-40B4-BE49-F238E27FC236}">
                    <a16:creationId xmlns:a16="http://schemas.microsoft.com/office/drawing/2014/main" id="{151A723C-FE50-C9FA-C02F-377DD2EA6DBE}"/>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4" name="Oval 143">
                <a:extLst>
                  <a:ext uri="{FF2B5EF4-FFF2-40B4-BE49-F238E27FC236}">
                    <a16:creationId xmlns:a16="http://schemas.microsoft.com/office/drawing/2014/main" id="{73833CC0-BD4F-F003-B9F6-6464C6FB00A6}"/>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5" name="Oval 144">
                <a:extLst>
                  <a:ext uri="{FF2B5EF4-FFF2-40B4-BE49-F238E27FC236}">
                    <a16:creationId xmlns:a16="http://schemas.microsoft.com/office/drawing/2014/main" id="{06E1026F-9BA5-C760-49D2-AE08E525628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46" name="Group 145">
              <a:extLst>
                <a:ext uri="{FF2B5EF4-FFF2-40B4-BE49-F238E27FC236}">
                  <a16:creationId xmlns:a16="http://schemas.microsoft.com/office/drawing/2014/main" id="{C9DA7848-CB58-76B5-F460-D0E1D0A07172}"/>
                </a:ext>
              </a:extLst>
            </p:cNvPr>
            <p:cNvGrpSpPr/>
            <p:nvPr/>
          </p:nvGrpSpPr>
          <p:grpSpPr>
            <a:xfrm>
              <a:off x="5680165" y="5015701"/>
              <a:ext cx="1588423" cy="396762"/>
              <a:chOff x="1579377" y="3168676"/>
              <a:chExt cx="1588423" cy="396762"/>
            </a:xfrm>
          </p:grpSpPr>
          <p:sp>
            <p:nvSpPr>
              <p:cNvPr id="147" name="Oval 146">
                <a:extLst>
                  <a:ext uri="{FF2B5EF4-FFF2-40B4-BE49-F238E27FC236}">
                    <a16:creationId xmlns:a16="http://schemas.microsoft.com/office/drawing/2014/main" id="{F95A6C75-64DD-CF5E-1E0A-C3B5CFCCAF85}"/>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8" name="Oval 147">
                <a:extLst>
                  <a:ext uri="{FF2B5EF4-FFF2-40B4-BE49-F238E27FC236}">
                    <a16:creationId xmlns:a16="http://schemas.microsoft.com/office/drawing/2014/main" id="{0E98A64E-5EFB-C5C4-5B2F-6A89F8D1D407}"/>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9" name="Oval 148">
                <a:extLst>
                  <a:ext uri="{FF2B5EF4-FFF2-40B4-BE49-F238E27FC236}">
                    <a16:creationId xmlns:a16="http://schemas.microsoft.com/office/drawing/2014/main" id="{EF31A96E-E468-2420-49F1-89DBB0F2230C}"/>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50" name="Group 149">
              <a:extLst>
                <a:ext uri="{FF2B5EF4-FFF2-40B4-BE49-F238E27FC236}">
                  <a16:creationId xmlns:a16="http://schemas.microsoft.com/office/drawing/2014/main" id="{340E8AD9-304A-4551-8C11-525CBE874B99}"/>
                </a:ext>
              </a:extLst>
            </p:cNvPr>
            <p:cNvGrpSpPr/>
            <p:nvPr/>
          </p:nvGrpSpPr>
          <p:grpSpPr>
            <a:xfrm>
              <a:off x="5671559" y="3429000"/>
              <a:ext cx="1588423" cy="396762"/>
              <a:chOff x="1579377" y="3168676"/>
              <a:chExt cx="1588423" cy="396762"/>
            </a:xfrm>
          </p:grpSpPr>
          <p:sp>
            <p:nvSpPr>
              <p:cNvPr id="151" name="Oval 150">
                <a:extLst>
                  <a:ext uri="{FF2B5EF4-FFF2-40B4-BE49-F238E27FC236}">
                    <a16:creationId xmlns:a16="http://schemas.microsoft.com/office/drawing/2014/main" id="{BB7F0A63-992A-AAC7-76B4-61595DE44C3C}"/>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2" name="Oval 151">
                <a:extLst>
                  <a:ext uri="{FF2B5EF4-FFF2-40B4-BE49-F238E27FC236}">
                    <a16:creationId xmlns:a16="http://schemas.microsoft.com/office/drawing/2014/main" id="{1C0DE3C8-B903-D2AE-349F-C2E10D307EF4}"/>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3" name="Oval 152">
                <a:extLst>
                  <a:ext uri="{FF2B5EF4-FFF2-40B4-BE49-F238E27FC236}">
                    <a16:creationId xmlns:a16="http://schemas.microsoft.com/office/drawing/2014/main" id="{C1A246CF-2EF6-ACF1-5BA3-CA19BAFC163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sp>
        <p:nvSpPr>
          <p:cNvPr id="4" name="TextBox 3">
            <a:extLst>
              <a:ext uri="{FF2B5EF4-FFF2-40B4-BE49-F238E27FC236}">
                <a16:creationId xmlns:a16="http://schemas.microsoft.com/office/drawing/2014/main" id="{FFC1F878-51B7-4D79-7BE7-86B46DA116FF}"/>
              </a:ext>
            </a:extLst>
          </p:cNvPr>
          <p:cNvSpPr txBox="1"/>
          <p:nvPr/>
        </p:nvSpPr>
        <p:spPr>
          <a:xfrm>
            <a:off x="3642444" y="6488668"/>
            <a:ext cx="23864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Aptos Display"/>
                <a:ea typeface="Cambria" panose="02040503050406030204" pitchFamily="18" charset="0"/>
                <a:cs typeface="+mn-cs"/>
              </a:rPr>
              <a:t>[Seshadri+ MICRO’13]</a:t>
            </a:r>
          </a:p>
        </p:txBody>
      </p:sp>
    </p:spTree>
    <p:extLst>
      <p:ext uri="{BB962C8B-B14F-4D97-AF65-F5344CB8AC3E}">
        <p14:creationId xmlns:p14="http://schemas.microsoft.com/office/powerpoint/2010/main" val="114051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left)">
                                      <p:cBhvr>
                                        <p:cTn id="67" dur="500"/>
                                        <p:tgtEl>
                                          <p:spTgt spid="42"/>
                                        </p:tgtEl>
                                      </p:cBhvr>
                                    </p:animEffect>
                                  </p:childTnLst>
                                </p:cTn>
                              </p:par>
                            </p:childTnLst>
                          </p:cTn>
                        </p:par>
                        <p:par>
                          <p:cTn id="68" fill="hold">
                            <p:stCondLst>
                              <p:cond delay="500"/>
                            </p:stCondLst>
                            <p:childTnLst>
                              <p:par>
                                <p:cTn id="69" presetID="22" presetClass="entr" presetSubtype="1" fill="hold"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up)">
                                      <p:cBhvr>
                                        <p:cTn id="71" dur="500"/>
                                        <p:tgtEl>
                                          <p:spTgt spid="29"/>
                                        </p:tgtEl>
                                      </p:cBhvr>
                                    </p:animEffect>
                                  </p:childTnLst>
                                </p:cTn>
                              </p:par>
                              <p:par>
                                <p:cTn id="72" presetID="22" presetClass="entr" presetSubtype="1"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up)">
                                      <p:cBhvr>
                                        <p:cTn id="74" dur="500"/>
                                        <p:tgtEl>
                                          <p:spTgt spid="30"/>
                                        </p:tgtEl>
                                      </p:cBhvr>
                                    </p:animEffect>
                                  </p:childTnLst>
                                </p:cTn>
                              </p:par>
                              <p:par>
                                <p:cTn id="75" presetID="22" presetClass="entr" presetSubtype="1"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up)">
                                      <p:cBhvr>
                                        <p:cTn id="77" dur="500"/>
                                        <p:tgtEl>
                                          <p:spTgt spid="31"/>
                                        </p:tgtEl>
                                      </p:cBhvr>
                                    </p:animEffect>
                                  </p:childTnLst>
                                </p:cTn>
                              </p:par>
                            </p:childTnLst>
                          </p:cTn>
                        </p:par>
                        <p:par>
                          <p:cTn id="78" fill="hold">
                            <p:stCondLst>
                              <p:cond delay="1000"/>
                            </p:stCondLst>
                            <p:childTnLst>
                              <p:par>
                                <p:cTn id="79" presetID="10" presetClass="entr" presetSubtype="0" fill="hold"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500"/>
                                        <p:tgtEl>
                                          <p:spTgt spid="48"/>
                                        </p:tgtEl>
                                      </p:cBhvr>
                                    </p:animEffect>
                                  </p:childTnLst>
                                </p:cTn>
                              </p:par>
                            </p:childTnLst>
                          </p:cTn>
                        </p:par>
                        <p:par>
                          <p:cTn id="82" fill="hold">
                            <p:stCondLst>
                              <p:cond delay="1500"/>
                            </p:stCondLst>
                            <p:childTnLst>
                              <p:par>
                                <p:cTn id="83" presetID="22" presetClass="entr" presetSubtype="1" fill="hold" grpId="0" nodeType="after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wipe(up)">
                                      <p:cBhvr>
                                        <p:cTn id="85" dur="500"/>
                                        <p:tgtEl>
                                          <p:spTgt spid="33"/>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up)">
                                      <p:cBhvr>
                                        <p:cTn id="88" dur="500"/>
                                        <p:tgtEl>
                                          <p:spTgt spid="35"/>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wipe(up)">
                                      <p:cBhvr>
                                        <p:cTn id="91" dur="500"/>
                                        <p:tgtEl>
                                          <p:spTgt spid="34"/>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wipe(left)">
                                      <p:cBhvr>
                                        <p:cTn id="96" dur="500"/>
                                        <p:tgtEl>
                                          <p:spTgt spid="37"/>
                                        </p:tgtEl>
                                      </p:cBhvr>
                                    </p:animEffect>
                                  </p:child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fade">
                                      <p:cBhvr>
                                        <p:cTn id="100" dur="500"/>
                                        <p:tgtEl>
                                          <p:spTgt spid="47"/>
                                        </p:tgtEl>
                                      </p:cBhvr>
                                    </p:animEffect>
                                  </p:childTnLst>
                                </p:cTn>
                              </p:par>
                            </p:childTnLst>
                          </p:cTn>
                        </p:par>
                        <p:par>
                          <p:cTn id="101" fill="hold">
                            <p:stCondLst>
                              <p:cond delay="1000"/>
                            </p:stCondLst>
                            <p:childTnLst>
                              <p:par>
                                <p:cTn id="102" presetID="10" presetClass="entr" presetSubtype="0" fill="hold" nodeType="after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fade">
                                      <p:cBhvr>
                                        <p:cTn id="104" dur="500"/>
                                        <p:tgtEl>
                                          <p:spTgt spid="32"/>
                                        </p:tgtEl>
                                      </p:cBhvr>
                                    </p:animEffec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38"/>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0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0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2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3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33"/>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34"/>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3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3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37"/>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nodeType="clickEffect">
                                  <p:stCondLst>
                                    <p:cond delay="0"/>
                                  </p:stCondLst>
                                  <p:childTnLst>
                                    <p:set>
                                      <p:cBhvr>
                                        <p:cTn id="132" dur="1" fill="hold">
                                          <p:stCondLst>
                                            <p:cond delay="0"/>
                                          </p:stCondLst>
                                        </p:cTn>
                                        <p:tgtEl>
                                          <p:spTgt spid="102"/>
                                        </p:tgtEl>
                                        <p:attrNameLst>
                                          <p:attrName>style.visibility</p:attrName>
                                        </p:attrNameLst>
                                      </p:cBhvr>
                                      <p:to>
                                        <p:strVal val="visible"/>
                                      </p:to>
                                    </p:set>
                                    <p:animEffect transition="in" filter="wipe(left)">
                                      <p:cBhvr>
                                        <p:cTn id="133" dur="500"/>
                                        <p:tgtEl>
                                          <p:spTgt spid="102"/>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139"/>
                                        </p:tgtEl>
                                        <p:attrNameLst>
                                          <p:attrName>style.visibility</p:attrName>
                                        </p:attrNameLst>
                                      </p:cBhvr>
                                      <p:to>
                                        <p:strVal val="visible"/>
                                      </p:to>
                                    </p:set>
                                    <p:animEffect transition="in" filter="fade">
                                      <p:cBhvr>
                                        <p:cTn id="138" dur="500"/>
                                        <p:tgtEl>
                                          <p:spTgt spid="139"/>
                                        </p:tgtEl>
                                      </p:cBhvr>
                                    </p:animEffect>
                                  </p:childTnLst>
                                </p:cTn>
                              </p:par>
                              <p:par>
                                <p:cTn id="139" presetID="10" presetClass="entr" presetSubtype="0" fill="hold" nodeType="withEffect">
                                  <p:stCondLst>
                                    <p:cond delay="0"/>
                                  </p:stCondLst>
                                  <p:childTnLst>
                                    <p:set>
                                      <p:cBhvr>
                                        <p:cTn id="140" dur="1" fill="hold">
                                          <p:stCondLst>
                                            <p:cond delay="0"/>
                                          </p:stCondLst>
                                        </p:cTn>
                                        <p:tgtEl>
                                          <p:spTgt spid="140"/>
                                        </p:tgtEl>
                                        <p:attrNameLst>
                                          <p:attrName>style.visibility</p:attrName>
                                        </p:attrNameLst>
                                      </p:cBhvr>
                                      <p:to>
                                        <p:strVal val="visible"/>
                                      </p:to>
                                    </p:set>
                                    <p:animEffect transition="in" filter="fade">
                                      <p:cBhvr>
                                        <p:cTn id="141" dur="500"/>
                                        <p:tgtEl>
                                          <p:spTgt spid="140"/>
                                        </p:tgtEl>
                                      </p:cBhvr>
                                    </p:animEffect>
                                  </p:childTnLst>
                                </p:cTn>
                              </p:par>
                              <p:par>
                                <p:cTn id="142" presetID="10" presetClass="entr" presetSubtype="0" fill="hold" nodeType="withEffect">
                                  <p:stCondLst>
                                    <p:cond delay="0"/>
                                  </p:stCondLst>
                                  <p:childTnLst>
                                    <p:set>
                                      <p:cBhvr>
                                        <p:cTn id="143" dur="1" fill="hold">
                                          <p:stCondLst>
                                            <p:cond delay="0"/>
                                          </p:stCondLst>
                                        </p:cTn>
                                        <p:tgtEl>
                                          <p:spTgt spid="141"/>
                                        </p:tgtEl>
                                        <p:attrNameLst>
                                          <p:attrName>style.visibility</p:attrName>
                                        </p:attrNameLst>
                                      </p:cBhvr>
                                      <p:to>
                                        <p:strVal val="visible"/>
                                      </p:to>
                                    </p:set>
                                    <p:animEffect transition="in" filter="fade">
                                      <p:cBhvr>
                                        <p:cTn id="144" dur="500"/>
                                        <p:tgtEl>
                                          <p:spTgt spid="141"/>
                                        </p:tgtEl>
                                      </p:cBhvr>
                                    </p:animEffect>
                                  </p:childTnLst>
                                </p:cTn>
                              </p:par>
                            </p:childTnLst>
                          </p:cTn>
                        </p:par>
                        <p:par>
                          <p:cTn id="145" fill="hold">
                            <p:stCondLst>
                              <p:cond delay="500"/>
                            </p:stCondLst>
                            <p:childTnLst>
                              <p:par>
                                <p:cTn id="146" presetID="10" presetClass="entr" presetSubtype="0" fill="hold" nodeType="afterEffect">
                                  <p:stCondLst>
                                    <p:cond delay="0"/>
                                  </p:stCondLst>
                                  <p:childTnLst>
                                    <p:set>
                                      <p:cBhvr>
                                        <p:cTn id="147" dur="1" fill="hold">
                                          <p:stCondLst>
                                            <p:cond delay="0"/>
                                          </p:stCondLst>
                                        </p:cTn>
                                        <p:tgtEl>
                                          <p:spTgt spid="154"/>
                                        </p:tgtEl>
                                        <p:attrNameLst>
                                          <p:attrName>style.visibility</p:attrName>
                                        </p:attrNameLst>
                                      </p:cBhvr>
                                      <p:to>
                                        <p:strVal val="visible"/>
                                      </p:to>
                                    </p:set>
                                    <p:animEffect transition="in" filter="fade">
                                      <p:cBhvr>
                                        <p:cTn id="148"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3" grpId="0" animBg="1"/>
      <p:bldP spid="25" grpId="0" animBg="1"/>
      <p:bldP spid="26" grpId="0" animBg="1"/>
      <p:bldP spid="27" grpId="0" animBg="1"/>
      <p:bldP spid="33" grpId="0" animBg="1"/>
      <p:bldP spid="34" grpId="0" animBg="1"/>
      <p:bldP spid="35" grpId="0" animBg="1"/>
      <p:bldP spid="36" grpId="0" animBg="1"/>
      <p:bldP spid="50" grpId="0" animBg="1"/>
      <p:bldP spid="51" grpId="0" animBg="1"/>
      <p:bldP spid="39" grpId="0" animBg="1"/>
      <p:bldP spid="40" grpId="0" animBg="1"/>
      <p:bldP spid="41" grpId="0" animBg="1"/>
      <p:bldP spid="43" grpId="0" animBg="1"/>
      <p:bldP spid="44" grpId="0" animBg="1"/>
      <p:bldP spid="45" grpId="0" animBg="1"/>
      <p:bldP spid="46" grpId="0"/>
      <p:bldP spid="104" grpId="0" animBg="1"/>
      <p:bldP spid="129" grpId="0" animBg="1"/>
      <p:bldP spid="130" grpId="0" animBg="1"/>
      <p:bldP spid="131" grpId="0" animBg="1"/>
      <p:bldP spid="133" grpId="0" animBg="1"/>
      <p:bldP spid="134" grpId="0" animBg="1"/>
      <p:bldP spid="135" grpId="0" animBg="1"/>
      <p:bldP spid="136" grpId="0" animBg="1"/>
      <p:bldP spid="137" grpId="0" animBg="1"/>
      <p:bldP spid="138" grpId="0"/>
      <p:bldP spid="4"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927F-FB9C-CD14-5DB2-9AE85F635900}"/>
              </a:ext>
            </a:extLst>
          </p:cNvPr>
          <p:cNvSpPr>
            <a:spLocks noGrp="1"/>
          </p:cNvSpPr>
          <p:nvPr>
            <p:ph type="title"/>
          </p:nvPr>
        </p:nvSpPr>
        <p:spPr/>
        <p:txBody>
          <a:bodyPr/>
          <a:lstStyle/>
          <a:p>
            <a:r>
              <a:rPr lang="en-US" dirty="0"/>
              <a:t>Robustness of Multi-</a:t>
            </a:r>
            <a:r>
              <a:rPr lang="en-US" dirty="0" err="1"/>
              <a:t>RowCopy</a:t>
            </a:r>
            <a:endParaRPr lang="en-CH" dirty="0"/>
          </a:p>
        </p:txBody>
      </p:sp>
      <p:grpSp>
        <p:nvGrpSpPr>
          <p:cNvPr id="12" name="Group 11">
            <a:extLst>
              <a:ext uri="{FF2B5EF4-FFF2-40B4-BE49-F238E27FC236}">
                <a16:creationId xmlns:a16="http://schemas.microsoft.com/office/drawing/2014/main" id="{EFBDD18C-49DA-1CCA-61EB-50EAD3E8EB60}"/>
              </a:ext>
            </a:extLst>
          </p:cNvPr>
          <p:cNvGrpSpPr/>
          <p:nvPr/>
        </p:nvGrpSpPr>
        <p:grpSpPr>
          <a:xfrm>
            <a:off x="1952943" y="1379220"/>
            <a:ext cx="4469314" cy="2639864"/>
            <a:chOff x="1979613" y="1581150"/>
            <a:chExt cx="4469314" cy="2639864"/>
          </a:xfrm>
        </p:grpSpPr>
        <p:grpSp>
          <p:nvGrpSpPr>
            <p:cNvPr id="10" name="Group 9">
              <a:extLst>
                <a:ext uri="{FF2B5EF4-FFF2-40B4-BE49-F238E27FC236}">
                  <a16:creationId xmlns:a16="http://schemas.microsoft.com/office/drawing/2014/main" id="{01F5D587-AB0C-C818-9F2F-FE5115BE058A}"/>
                </a:ext>
              </a:extLst>
            </p:cNvPr>
            <p:cNvGrpSpPr/>
            <p:nvPr/>
          </p:nvGrpSpPr>
          <p:grpSpPr>
            <a:xfrm>
              <a:off x="2343150" y="1651000"/>
              <a:ext cx="3981450" cy="2305050"/>
              <a:chOff x="3028950" y="2216150"/>
              <a:chExt cx="2489200" cy="1524000"/>
            </a:xfrm>
          </p:grpSpPr>
          <p:pic>
            <p:nvPicPr>
              <p:cNvPr id="7" name="Picture 6">
                <a:extLst>
                  <a:ext uri="{FF2B5EF4-FFF2-40B4-BE49-F238E27FC236}">
                    <a16:creationId xmlns:a16="http://schemas.microsoft.com/office/drawing/2014/main" id="{6D0BD7B1-1F77-101C-63DC-0C90BDB12550}"/>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8" name="Picture 7">
                <a:extLst>
                  <a:ext uri="{FF2B5EF4-FFF2-40B4-BE49-F238E27FC236}">
                    <a16:creationId xmlns:a16="http://schemas.microsoft.com/office/drawing/2014/main" id="{37B5A9E0-A5E4-A3F9-7398-085906CC3596}"/>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9" name="Picture 8">
              <a:extLst>
                <a:ext uri="{FF2B5EF4-FFF2-40B4-BE49-F238E27FC236}">
                  <a16:creationId xmlns:a16="http://schemas.microsoft.com/office/drawing/2014/main" id="{02ECF518-C86D-49BE-133F-BE23BFB24D47}"/>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1" name="Picture 10">
              <a:extLst>
                <a:ext uri="{FF2B5EF4-FFF2-40B4-BE49-F238E27FC236}">
                  <a16:creationId xmlns:a16="http://schemas.microsoft.com/office/drawing/2014/main" id="{B84AEEA7-61DE-61D5-EDCA-F7B2A896F673}"/>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3" name="Rectangle 274">
            <a:extLst>
              <a:ext uri="{FF2B5EF4-FFF2-40B4-BE49-F238E27FC236}">
                <a16:creationId xmlns:a16="http://schemas.microsoft.com/office/drawing/2014/main" id="{592A1B32-6D7E-6B46-E0FC-FCA0403AF076}"/>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COTS DRAM chips can copy one row’s content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to up to 31 rows with a very high success rate</a:t>
            </a:r>
          </a:p>
        </p:txBody>
      </p:sp>
      <p:sp>
        <p:nvSpPr>
          <p:cNvPr id="3" name="Rectangle 2">
            <a:extLst>
              <a:ext uri="{FF2B5EF4-FFF2-40B4-BE49-F238E27FC236}">
                <a16:creationId xmlns:a16="http://schemas.microsoft.com/office/drawing/2014/main" id="{C26A2775-3C99-BF69-B27C-43DC6F9BD13A}"/>
              </a:ext>
            </a:extLst>
          </p:cNvPr>
          <p:cNvSpPr/>
          <p:nvPr/>
        </p:nvSpPr>
        <p:spPr>
          <a:xfrm>
            <a:off x="3139907" y="1549033"/>
            <a:ext cx="3065130" cy="1611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 name="Rectangle 3">
            <a:extLst>
              <a:ext uri="{FF2B5EF4-FFF2-40B4-BE49-F238E27FC236}">
                <a16:creationId xmlns:a16="http://schemas.microsoft.com/office/drawing/2014/main" id="{1CF32AA3-A7A5-31F3-6A7E-BC3E8563EAC5}"/>
              </a:ext>
            </a:extLst>
          </p:cNvPr>
          <p:cNvSpPr/>
          <p:nvPr/>
        </p:nvSpPr>
        <p:spPr>
          <a:xfrm>
            <a:off x="2732906" y="3260980"/>
            <a:ext cx="3689349" cy="999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5" name="Group 4">
            <a:extLst>
              <a:ext uri="{FF2B5EF4-FFF2-40B4-BE49-F238E27FC236}">
                <a16:creationId xmlns:a16="http://schemas.microsoft.com/office/drawing/2014/main" id="{89C45287-B863-153F-8BCA-4E722A3D33C1}"/>
              </a:ext>
            </a:extLst>
          </p:cNvPr>
          <p:cNvGrpSpPr/>
          <p:nvPr/>
        </p:nvGrpSpPr>
        <p:grpSpPr>
          <a:xfrm>
            <a:off x="1952941" y="1379220"/>
            <a:ext cx="4469314" cy="2639864"/>
            <a:chOff x="1979613" y="1581150"/>
            <a:chExt cx="4469314" cy="2639864"/>
          </a:xfrm>
        </p:grpSpPr>
        <p:grpSp>
          <p:nvGrpSpPr>
            <p:cNvPr id="6" name="Group 5">
              <a:extLst>
                <a:ext uri="{FF2B5EF4-FFF2-40B4-BE49-F238E27FC236}">
                  <a16:creationId xmlns:a16="http://schemas.microsoft.com/office/drawing/2014/main" id="{7DAFC7FD-8A2B-4DF0-F3B1-50ECB3ADF059}"/>
                </a:ext>
              </a:extLst>
            </p:cNvPr>
            <p:cNvGrpSpPr/>
            <p:nvPr/>
          </p:nvGrpSpPr>
          <p:grpSpPr>
            <a:xfrm>
              <a:off x="2343150" y="1651000"/>
              <a:ext cx="3981450" cy="2305050"/>
              <a:chOff x="3028950" y="2216150"/>
              <a:chExt cx="2489200" cy="1524000"/>
            </a:xfrm>
          </p:grpSpPr>
          <p:pic>
            <p:nvPicPr>
              <p:cNvPr id="16" name="Picture 15">
                <a:extLst>
                  <a:ext uri="{FF2B5EF4-FFF2-40B4-BE49-F238E27FC236}">
                    <a16:creationId xmlns:a16="http://schemas.microsoft.com/office/drawing/2014/main" id="{9D61F215-DA80-0A1D-78D8-986869E454FF}"/>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17" name="Picture 16">
                <a:extLst>
                  <a:ext uri="{FF2B5EF4-FFF2-40B4-BE49-F238E27FC236}">
                    <a16:creationId xmlns:a16="http://schemas.microsoft.com/office/drawing/2014/main" id="{D5A0EDE6-B6E7-62C7-3358-43BCB062DA6E}"/>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14" name="Picture 13">
              <a:extLst>
                <a:ext uri="{FF2B5EF4-FFF2-40B4-BE49-F238E27FC236}">
                  <a16:creationId xmlns:a16="http://schemas.microsoft.com/office/drawing/2014/main" id="{DA0717E1-C0CE-6300-67BE-5FFC998CFB29}"/>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5" name="Picture 14">
              <a:extLst>
                <a:ext uri="{FF2B5EF4-FFF2-40B4-BE49-F238E27FC236}">
                  <a16:creationId xmlns:a16="http://schemas.microsoft.com/office/drawing/2014/main" id="{D13A1610-85B9-62CD-E998-1145BE7EDF10}"/>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8" name="TextBox 17">
            <a:extLst>
              <a:ext uri="{FF2B5EF4-FFF2-40B4-BE49-F238E27FC236}">
                <a16:creationId xmlns:a16="http://schemas.microsoft.com/office/drawing/2014/main" id="{63CB337E-1C8F-1472-285C-46B58C22C16F}"/>
              </a:ext>
            </a:extLst>
          </p:cNvPr>
          <p:cNvSpPr txBox="1"/>
          <p:nvPr/>
        </p:nvSpPr>
        <p:spPr>
          <a:xfrm>
            <a:off x="3265434" y="4348547"/>
            <a:ext cx="2624291" cy="400110"/>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Average: &gt;99.98%</a:t>
            </a:r>
          </a:p>
        </p:txBody>
      </p:sp>
      <p:cxnSp>
        <p:nvCxnSpPr>
          <p:cNvPr id="21" name="Elbow Connector 3">
            <a:extLst>
              <a:ext uri="{FF2B5EF4-FFF2-40B4-BE49-F238E27FC236}">
                <a16:creationId xmlns:a16="http://schemas.microsoft.com/office/drawing/2014/main" id="{6C72AC8E-344D-A9EA-F1B5-9A2ACE255AB4}"/>
              </a:ext>
            </a:extLst>
          </p:cNvPr>
          <p:cNvCxnSpPr>
            <a:cxnSpLocks/>
            <a:stCxn id="22" idx="3"/>
            <a:endCxn id="18" idx="3"/>
          </p:cNvCxnSpPr>
          <p:nvPr/>
        </p:nvCxnSpPr>
        <p:spPr>
          <a:xfrm flipH="1">
            <a:off x="5889725" y="1669868"/>
            <a:ext cx="408202" cy="2878734"/>
          </a:xfrm>
          <a:prstGeom prst="bentConnector3">
            <a:avLst>
              <a:gd name="adj1" fmla="val -56002"/>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D557B3D-FC66-E7E9-2A15-B82A1004EC57}"/>
              </a:ext>
            </a:extLst>
          </p:cNvPr>
          <p:cNvSpPr/>
          <p:nvPr/>
        </p:nvSpPr>
        <p:spPr>
          <a:xfrm>
            <a:off x="3139906" y="1466341"/>
            <a:ext cx="3158021" cy="40705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300252118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26182-8147-43E6-8844-5133158FDE93}"/>
              </a:ext>
            </a:extLst>
          </p:cNvPr>
          <p:cNvSpPr>
            <a:spLocks noGrp="1"/>
          </p:cNvSpPr>
          <p:nvPr>
            <p:ph type="title"/>
          </p:nvPr>
        </p:nvSpPr>
        <p:spPr/>
        <p:txBody>
          <a:bodyPr/>
          <a:lstStyle/>
          <a:p>
            <a:r>
              <a:rPr lang="en-US" dirty="0"/>
              <a:t>Impact of Data Pattern</a:t>
            </a:r>
            <a:endParaRPr lang="en-CH" dirty="0"/>
          </a:p>
        </p:txBody>
      </p:sp>
      <p:pic>
        <p:nvPicPr>
          <p:cNvPr id="5" name="Picture 4">
            <a:extLst>
              <a:ext uri="{FF2B5EF4-FFF2-40B4-BE49-F238E27FC236}">
                <a16:creationId xmlns:a16="http://schemas.microsoft.com/office/drawing/2014/main" id="{6489BBD4-FC32-D94F-0137-B4755730A3F9}"/>
              </a:ext>
            </a:extLst>
          </p:cNvPr>
          <p:cNvPicPr>
            <a:picLocks noChangeAspect="1"/>
          </p:cNvPicPr>
          <p:nvPr/>
        </p:nvPicPr>
        <p:blipFill rotWithShape="1">
          <a:blip r:embed="rId3"/>
          <a:srcRect t="3333"/>
          <a:stretch/>
        </p:blipFill>
        <p:spPr>
          <a:xfrm>
            <a:off x="958850" y="1362268"/>
            <a:ext cx="6985000" cy="2270795"/>
          </a:xfrm>
          <a:prstGeom prst="rect">
            <a:avLst/>
          </a:prstGeom>
        </p:spPr>
      </p:pic>
      <p:sp>
        <p:nvSpPr>
          <p:cNvPr id="6" name="Rectangle 274">
            <a:extLst>
              <a:ext uri="{FF2B5EF4-FFF2-40B4-BE49-F238E27FC236}">
                <a16:creationId xmlns:a16="http://schemas.microsoft.com/office/drawing/2014/main" id="{F51DD461-58DA-CEE4-B7EA-447D1EEA1F56}"/>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Data pattern has a small effect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on the success rate of the Multi-</a:t>
            </a: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RowCopy</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 operation</a:t>
            </a:r>
          </a:p>
        </p:txBody>
      </p:sp>
      <p:sp>
        <p:nvSpPr>
          <p:cNvPr id="3" name="TextBox 2">
            <a:extLst>
              <a:ext uri="{FF2B5EF4-FFF2-40B4-BE49-F238E27FC236}">
                <a16:creationId xmlns:a16="http://schemas.microsoft.com/office/drawing/2014/main" id="{04B68CC7-3BB0-FF5C-59F2-09B1C96492B3}"/>
              </a:ext>
            </a:extLst>
          </p:cNvPr>
          <p:cNvSpPr txBox="1"/>
          <p:nvPr/>
        </p:nvSpPr>
        <p:spPr>
          <a:xfrm>
            <a:off x="3018567" y="3990084"/>
            <a:ext cx="3520689" cy="707886"/>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At most 0.79% decrease in average success rate </a:t>
            </a:r>
          </a:p>
        </p:txBody>
      </p:sp>
      <p:cxnSp>
        <p:nvCxnSpPr>
          <p:cNvPr id="4" name="Elbow Connector 3">
            <a:extLst>
              <a:ext uri="{FF2B5EF4-FFF2-40B4-BE49-F238E27FC236}">
                <a16:creationId xmlns:a16="http://schemas.microsoft.com/office/drawing/2014/main" id="{351842A6-2192-40C3-ACCF-D7B2513F5FEF}"/>
              </a:ext>
            </a:extLst>
          </p:cNvPr>
          <p:cNvCxnSpPr>
            <a:cxnSpLocks/>
            <a:stCxn id="7" idx="3"/>
            <a:endCxn id="3" idx="3"/>
          </p:cNvCxnSpPr>
          <p:nvPr/>
        </p:nvCxnSpPr>
        <p:spPr>
          <a:xfrm flipH="1">
            <a:off x="6539256" y="2095823"/>
            <a:ext cx="1237857" cy="2248204"/>
          </a:xfrm>
          <a:prstGeom prst="bentConnector3">
            <a:avLst>
              <a:gd name="adj1" fmla="val -18467"/>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5A14071-5C3C-826B-F2B6-EC33469CF099}"/>
              </a:ext>
            </a:extLst>
          </p:cNvPr>
          <p:cNvSpPr/>
          <p:nvPr/>
        </p:nvSpPr>
        <p:spPr>
          <a:xfrm>
            <a:off x="7418894" y="1552141"/>
            <a:ext cx="358219" cy="108736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255326757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CD2DA-C305-11BA-CF91-FEFDF9CB7731}"/>
              </a:ext>
            </a:extLst>
          </p:cNvPr>
          <p:cNvSpPr>
            <a:spLocks noGrp="1"/>
          </p:cNvSpPr>
          <p:nvPr>
            <p:ph type="title"/>
          </p:nvPr>
        </p:nvSpPr>
        <p:spPr/>
        <p:txBody>
          <a:bodyPr/>
          <a:lstStyle/>
          <a:p>
            <a:r>
              <a:rPr lang="en-US" dirty="0"/>
              <a:t>Available on </a:t>
            </a:r>
            <a:r>
              <a:rPr lang="en-US" dirty="0" err="1"/>
              <a:t>arXiv</a:t>
            </a:r>
            <a:endParaRPr lang="en-CH" dirty="0"/>
          </a:p>
        </p:txBody>
      </p:sp>
      <p:pic>
        <p:nvPicPr>
          <p:cNvPr id="5" name="Picture 4">
            <a:extLst>
              <a:ext uri="{FF2B5EF4-FFF2-40B4-BE49-F238E27FC236}">
                <a16:creationId xmlns:a16="http://schemas.microsoft.com/office/drawing/2014/main" id="{35A2A843-2AC9-C13D-60E7-B75C5EC50285}"/>
              </a:ext>
            </a:extLst>
          </p:cNvPr>
          <p:cNvPicPr>
            <a:picLocks noChangeAspect="1"/>
          </p:cNvPicPr>
          <p:nvPr/>
        </p:nvPicPr>
        <p:blipFill>
          <a:blip r:embed="rId3"/>
          <a:stretch>
            <a:fillRect/>
          </a:stretch>
        </p:blipFill>
        <p:spPr>
          <a:xfrm>
            <a:off x="1218134" y="1207930"/>
            <a:ext cx="6809276" cy="4442140"/>
          </a:xfrm>
          <a:prstGeom prst="rect">
            <a:avLst/>
          </a:prstGeom>
          <a:solidFill>
            <a:srgbClr val="FFFFFF">
              <a:shade val="85000"/>
            </a:srgbClr>
          </a:solidFill>
          <a:ln w="28575"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6" name="Content Placeholder 2" descr=" 5">
            <a:extLst>
              <a:ext uri="{FF2B5EF4-FFF2-40B4-BE49-F238E27FC236}">
                <a16:creationId xmlns:a16="http://schemas.microsoft.com/office/drawing/2014/main" id="{44DA710C-D068-A1DB-FCC7-973CC7423580}"/>
              </a:ext>
            </a:extLst>
          </p:cNvPr>
          <p:cNvSpPr txBox="1">
            <a:spLocks/>
          </p:cNvSpPr>
          <p:nvPr/>
        </p:nvSpPr>
        <p:spPr>
          <a:xfrm>
            <a:off x="-2199" y="5968201"/>
            <a:ext cx="9144000" cy="4833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Aptos Display"/>
                <a:ea typeface="Cambria"/>
                <a:cs typeface="+mn-cs"/>
              </a:rPr>
              <a:t>https://arxiv.org/pdf/2405.06081</a:t>
            </a:r>
            <a:endParaRPr kumimoji="0" lang="en-US" sz="18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25405679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0566-F54E-C89E-C4E9-8D1DE8995615}"/>
              </a:ext>
            </a:extLst>
          </p:cNvPr>
          <p:cNvSpPr>
            <a:spLocks noGrp="1"/>
          </p:cNvSpPr>
          <p:nvPr>
            <p:ph type="title"/>
          </p:nvPr>
        </p:nvSpPr>
        <p:spPr/>
        <p:txBody>
          <a:bodyPr/>
          <a:lstStyle/>
          <a:p>
            <a:r>
              <a:rPr lang="en-US" sz="3200" dirty="0"/>
              <a:t>Our Work is Open Source and Artifact Evaluated</a:t>
            </a:r>
            <a:endParaRPr lang="en-CH" sz="3200" dirty="0"/>
          </a:p>
        </p:txBody>
      </p:sp>
      <p:pic>
        <p:nvPicPr>
          <p:cNvPr id="7" name="Picture 6" descr="A blue and white logo&#10;&#10;Description automatically generated">
            <a:extLst>
              <a:ext uri="{FF2B5EF4-FFF2-40B4-BE49-F238E27FC236}">
                <a16:creationId xmlns:a16="http://schemas.microsoft.com/office/drawing/2014/main" id="{1F9046EC-2F8A-117E-762E-6890A2FAAD09}"/>
              </a:ext>
            </a:extLst>
          </p:cNvPr>
          <p:cNvPicPr>
            <a:picLocks noChangeAspect="1"/>
          </p:cNvPicPr>
          <p:nvPr/>
        </p:nvPicPr>
        <p:blipFill>
          <a:blip r:embed="rId3"/>
          <a:stretch>
            <a:fillRect/>
          </a:stretch>
        </p:blipFill>
        <p:spPr>
          <a:xfrm>
            <a:off x="1153480" y="845028"/>
            <a:ext cx="2248343" cy="1050505"/>
          </a:xfrm>
          <a:prstGeom prst="rect">
            <a:avLst/>
          </a:prstGeom>
        </p:spPr>
      </p:pic>
      <p:pic>
        <p:nvPicPr>
          <p:cNvPr id="9" name="Picture 8" descr="A blue and white logo&#10;&#10;Description automatically generated">
            <a:extLst>
              <a:ext uri="{FF2B5EF4-FFF2-40B4-BE49-F238E27FC236}">
                <a16:creationId xmlns:a16="http://schemas.microsoft.com/office/drawing/2014/main" id="{8A38F9D4-19D0-1838-09E3-3CED72C95211}"/>
              </a:ext>
            </a:extLst>
          </p:cNvPr>
          <p:cNvPicPr>
            <a:picLocks noChangeAspect="1"/>
          </p:cNvPicPr>
          <p:nvPr/>
        </p:nvPicPr>
        <p:blipFill>
          <a:blip r:embed="rId4"/>
          <a:stretch>
            <a:fillRect/>
          </a:stretch>
        </p:blipFill>
        <p:spPr>
          <a:xfrm>
            <a:off x="5508625" y="935820"/>
            <a:ext cx="2100431" cy="972647"/>
          </a:xfrm>
          <a:prstGeom prst="rect">
            <a:avLst/>
          </a:prstGeom>
        </p:spPr>
      </p:pic>
      <p:pic>
        <p:nvPicPr>
          <p:cNvPr id="12" name="Picture 11">
            <a:extLst>
              <a:ext uri="{FF2B5EF4-FFF2-40B4-BE49-F238E27FC236}">
                <a16:creationId xmlns:a16="http://schemas.microsoft.com/office/drawing/2014/main" id="{ED8E1572-68FF-158F-5932-FC332F71EA4D}"/>
              </a:ext>
            </a:extLst>
          </p:cNvPr>
          <p:cNvPicPr>
            <a:picLocks noChangeAspect="1"/>
          </p:cNvPicPr>
          <p:nvPr/>
        </p:nvPicPr>
        <p:blipFill>
          <a:blip r:embed="rId5"/>
          <a:stretch>
            <a:fillRect/>
          </a:stretch>
        </p:blipFill>
        <p:spPr>
          <a:xfrm>
            <a:off x="818094" y="2184185"/>
            <a:ext cx="7503413" cy="3424879"/>
          </a:xfrm>
          <a:prstGeom prst="rect">
            <a:avLst/>
          </a:prstGeom>
          <a:ln w="28575">
            <a:solidFill>
              <a:schemeClr val="tx1"/>
            </a:solidFill>
          </a:ln>
          <a:effectLst/>
        </p:spPr>
      </p:pic>
      <p:sp>
        <p:nvSpPr>
          <p:cNvPr id="13" name="Content Placeholder 2" descr=" 5">
            <a:extLst>
              <a:ext uri="{FF2B5EF4-FFF2-40B4-BE49-F238E27FC236}">
                <a16:creationId xmlns:a16="http://schemas.microsoft.com/office/drawing/2014/main" id="{32E82A66-22DC-6EC2-78EC-166DCF800138}"/>
              </a:ext>
            </a:extLst>
          </p:cNvPr>
          <p:cNvSpPr txBox="1">
            <a:spLocks/>
          </p:cNvSpPr>
          <p:nvPr/>
        </p:nvSpPr>
        <p:spPr>
          <a:xfrm>
            <a:off x="-2200" y="5825961"/>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Aptos Display"/>
                <a:ea typeface="Cambria"/>
                <a:cs typeface="+mn-cs"/>
              </a:rPr>
              <a:t>https://github.com/CMU-SAFARI/SiMRA-DRAM</a:t>
            </a:r>
            <a:endParaRPr kumimoji="0" lang="en-US" sz="18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1672123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6A702-2807-392F-10A2-851F12296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3432F-BB89-DA40-882D-D9C28590D2DC}"/>
              </a:ext>
            </a:extLst>
          </p:cNvPr>
          <p:cNvSpPr>
            <a:spLocks noGrp="1"/>
          </p:cNvSpPr>
          <p:nvPr>
            <p:ph type="title"/>
          </p:nvPr>
        </p:nvSpPr>
        <p:spPr>
          <a:xfrm>
            <a:off x="228600" y="152400"/>
            <a:ext cx="8763000" cy="10668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Energy Wasted on Data Movement</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4" name="Slide Number Placeholder 3">
            <a:extLst>
              <a:ext uri="{FF2B5EF4-FFF2-40B4-BE49-F238E27FC236}">
                <a16:creationId xmlns:a16="http://schemas.microsoft.com/office/drawing/2014/main" id="{9F23F901-E5EA-E9A3-255A-D089D6C9400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7" name="Chart 6">
            <a:extLst>
              <a:ext uri="{FF2B5EF4-FFF2-40B4-BE49-F238E27FC236}">
                <a16:creationId xmlns:a16="http://schemas.microsoft.com/office/drawing/2014/main" id="{18EE6F70-E62A-212D-30F4-CEA024636760}"/>
              </a:ext>
            </a:extLst>
          </p:cNvPr>
          <p:cNvGraphicFramePr>
            <a:graphicFrameLocks/>
          </p:cNvGraphicFramePr>
          <p:nvPr>
            <p:extLst>
              <p:ext uri="{D42A27DB-BD31-4B8C-83A1-F6EECF244321}">
                <p14:modId xmlns:p14="http://schemas.microsoft.com/office/powerpoint/2010/main" val="1958640961"/>
              </p:ext>
            </p:extLst>
          </p:nvPr>
        </p:nvGraphicFramePr>
        <p:xfrm>
          <a:off x="-2" y="1041240"/>
          <a:ext cx="9144001" cy="4764024"/>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F72A7C25-E83C-24B1-20F7-CD98EF14284D}"/>
              </a:ext>
            </a:extLst>
          </p:cNvPr>
          <p:cNvSpPr/>
          <p:nvPr/>
        </p:nvSpPr>
        <p:spPr>
          <a:xfrm>
            <a:off x="0" y="5445224"/>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Gill Sans MT"/>
                <a:ea typeface="+mn-ea"/>
                <a:cs typeface="Gill Sans MT"/>
              </a:rPr>
              <a:t>In LSTMs and Transducers used by Google,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Gill Sans MT"/>
                <a:ea typeface="+mn-ea"/>
                <a:cs typeface="Gill Sans MT"/>
              </a:rPr>
              <a:t>&gt;90% energy spent on off-chip interconnect and DRAM </a:t>
            </a:r>
          </a:p>
        </p:txBody>
      </p:sp>
      <p:sp>
        <p:nvSpPr>
          <p:cNvPr id="9" name="TextBox 8">
            <a:extLst>
              <a:ext uri="{FF2B5EF4-FFF2-40B4-BE49-F238E27FC236}">
                <a16:creationId xmlns:a16="http://schemas.microsoft.com/office/drawing/2014/main" id="{50905C77-404D-0662-AEBB-B2E4857E8E08}"/>
              </a:ext>
            </a:extLst>
          </p:cNvPr>
          <p:cNvSpPr txBox="1"/>
          <p:nvPr/>
        </p:nvSpPr>
        <p:spPr>
          <a:xfrm>
            <a:off x="2187787" y="6343469"/>
            <a:ext cx="476842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hlinkClick r:id="rId3">
                  <a:extLst>
                    <a:ext uri="{A12FA001-AC4F-418D-AE19-62706E023703}">
                      <ahyp:hlinkClr xmlns:ahyp="http://schemas.microsoft.com/office/drawing/2018/hyperlinkcolor" val="tx"/>
                    </a:ext>
                  </a:extLst>
                </a:hlinkClick>
              </a:rPr>
              <a:t>https://arxiv.org/pdf/2109.14320</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p>
        </p:txBody>
      </p:sp>
      <p:sp>
        <p:nvSpPr>
          <p:cNvPr id="10" name="Rectangle 9">
            <a:extLst>
              <a:ext uri="{FF2B5EF4-FFF2-40B4-BE49-F238E27FC236}">
                <a16:creationId xmlns:a16="http://schemas.microsoft.com/office/drawing/2014/main" id="{B59ADB25-2C67-1660-E9A2-49EC1C22BE53}"/>
              </a:ext>
            </a:extLst>
          </p:cNvPr>
          <p:cNvSpPr/>
          <p:nvPr/>
        </p:nvSpPr>
        <p:spPr>
          <a:xfrm>
            <a:off x="1043608" y="1628800"/>
            <a:ext cx="2456384" cy="23633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421940696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70DFF-5520-B643-AA1A-023B8D8D2F14}"/>
              </a:ext>
            </a:extLst>
          </p:cNvPr>
          <p:cNvSpPr>
            <a:spLocks noGrp="1"/>
          </p:cNvSpPr>
          <p:nvPr>
            <p:ph type="ctrTitle"/>
          </p:nvPr>
        </p:nvSpPr>
        <p:spPr>
          <a:xfrm>
            <a:off x="395536" y="1412776"/>
            <a:ext cx="8424936" cy="2040632"/>
          </a:xfrm>
        </p:spPr>
        <p:txBody>
          <a:bodyPr/>
          <a:lstStyle/>
          <a:p>
            <a:pPr algn="ctr"/>
            <a:r>
              <a:rPr lang="en-US" dirty="0"/>
              <a:t>What About Other </a:t>
            </a:r>
            <a:br>
              <a:rPr lang="en-US" dirty="0"/>
            </a:br>
            <a:r>
              <a:rPr lang="en-US" dirty="0"/>
              <a:t>Types of Memories?</a:t>
            </a:r>
          </a:p>
        </p:txBody>
      </p:sp>
      <p:sp>
        <p:nvSpPr>
          <p:cNvPr id="3" name="Subtitle 2">
            <a:extLst>
              <a:ext uri="{FF2B5EF4-FFF2-40B4-BE49-F238E27FC236}">
                <a16:creationId xmlns:a16="http://schemas.microsoft.com/office/drawing/2014/main" id="{C77429A8-C331-6046-B924-4730E3C0226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77219820"/>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166A-FFB6-62B0-4928-D229F7E3EBB5}"/>
              </a:ext>
            </a:extLst>
          </p:cNvPr>
          <p:cNvSpPr>
            <a:spLocks noGrp="1"/>
          </p:cNvSpPr>
          <p:nvPr>
            <p:ph type="title"/>
          </p:nvPr>
        </p:nvSpPr>
        <p:spPr/>
        <p:txBody>
          <a:bodyPr/>
          <a:lstStyle/>
          <a:p>
            <a:r>
              <a:rPr lang="en-US" dirty="0"/>
              <a:t>In-Flash Bulk Bitwise Execution</a:t>
            </a:r>
          </a:p>
        </p:txBody>
      </p:sp>
      <p:sp>
        <p:nvSpPr>
          <p:cNvPr id="3" name="Content Placeholder 2">
            <a:extLst>
              <a:ext uri="{FF2B5EF4-FFF2-40B4-BE49-F238E27FC236}">
                <a16:creationId xmlns:a16="http://schemas.microsoft.com/office/drawing/2014/main" id="{5AA6DC65-58D9-77EA-5D80-02DB597A0CC1}"/>
              </a:ext>
            </a:extLst>
          </p:cNvPr>
          <p:cNvSpPr>
            <a:spLocks noGrp="1"/>
          </p:cNvSpPr>
          <p:nvPr>
            <p:ph idx="1"/>
          </p:nvPr>
        </p:nvSpPr>
        <p:spPr/>
        <p:txBody>
          <a:bodyPr/>
          <a:lstStyle/>
          <a:p>
            <a:pPr algn="l">
              <a:buFont typeface="Arial" panose="020B0604020202020204" pitchFamily="34" charset="0"/>
              <a:buChar char="•"/>
            </a:pPr>
            <a:r>
              <a:rPr lang="en-US" sz="1700" b="0" i="0" dirty="0" err="1">
                <a:solidFill>
                  <a:srgbClr val="000000"/>
                </a:solidFill>
                <a:effectLst/>
              </a:rPr>
              <a:t>Jisung</a:t>
            </a:r>
            <a:r>
              <a:rPr lang="en-US" sz="1700" b="0" i="0" dirty="0">
                <a:solidFill>
                  <a:srgbClr val="000000"/>
                </a:solidFill>
                <a:effectLst/>
              </a:rPr>
              <a:t> Park, </a:t>
            </a:r>
            <a:r>
              <a:rPr lang="en-US" sz="1700" b="0" i="0" dirty="0" err="1">
                <a:solidFill>
                  <a:srgbClr val="000000"/>
                </a:solidFill>
                <a:effectLst/>
              </a:rPr>
              <a:t>Roknoddin</a:t>
            </a:r>
            <a:r>
              <a:rPr lang="en-US" sz="1700" b="0" i="0" dirty="0">
                <a:solidFill>
                  <a:srgbClr val="000000"/>
                </a:solidFill>
                <a:effectLst/>
              </a:rPr>
              <a:t> Azizi, Geraldo F. Oliveira, Mohammad </a:t>
            </a:r>
            <a:r>
              <a:rPr lang="en-US" sz="1700" b="0" i="0" dirty="0" err="1">
                <a:solidFill>
                  <a:srgbClr val="000000"/>
                </a:solidFill>
                <a:effectLst/>
              </a:rPr>
              <a:t>Sadrosadati</a:t>
            </a:r>
            <a:r>
              <a:rPr lang="en-US" sz="1700" b="0" i="0" dirty="0">
                <a:solidFill>
                  <a:srgbClr val="000000"/>
                </a:solidFill>
                <a:effectLst/>
              </a:rPr>
              <a:t>, Rakesh </a:t>
            </a:r>
            <a:r>
              <a:rPr lang="en-US" sz="1700" b="0" i="0" dirty="0" err="1">
                <a:solidFill>
                  <a:srgbClr val="000000"/>
                </a:solidFill>
                <a:effectLst/>
              </a:rPr>
              <a:t>Nadig</a:t>
            </a:r>
            <a:r>
              <a:rPr lang="en-US" sz="1700" b="0" i="0" dirty="0">
                <a:solidFill>
                  <a:srgbClr val="000000"/>
                </a:solidFill>
                <a:effectLst/>
              </a:rPr>
              <a:t>, David Novo, Juan Gómez-Luna, </a:t>
            </a:r>
            <a:r>
              <a:rPr lang="en-US" sz="1700" b="0" i="0" dirty="0" err="1">
                <a:solidFill>
                  <a:srgbClr val="000000"/>
                </a:solidFill>
                <a:effectLst/>
              </a:rPr>
              <a:t>Myungsuk</a:t>
            </a:r>
            <a:r>
              <a:rPr lang="en-US" sz="1700" b="0" i="0" dirty="0">
                <a:solidFill>
                  <a:srgbClr val="000000"/>
                </a:solidFill>
                <a:effectLst/>
              </a:rPr>
              <a:t> Kim, and Onur Mutlu,</a:t>
            </a:r>
            <a:br>
              <a:rPr lang="en-US" sz="1700" b="0" i="0" dirty="0">
                <a:solidFill>
                  <a:srgbClr val="000000"/>
                </a:solidFill>
                <a:effectLst/>
              </a:rPr>
            </a:br>
            <a:r>
              <a:rPr lang="en-US" sz="1700" b="1" i="0" dirty="0">
                <a:solidFill>
                  <a:srgbClr val="0000FF"/>
                </a:solidFill>
                <a:effectLst/>
                <a:hlinkClick r:id="rId2">
                  <a:extLst>
                    <a:ext uri="{A12FA001-AC4F-418D-AE19-62706E023703}">
                      <ahyp:hlinkClr xmlns:ahyp="http://schemas.microsoft.com/office/drawing/2018/hyperlinkcolor" val="tx"/>
                    </a:ext>
                  </a:extLst>
                </a:hlinkClick>
              </a:rPr>
              <a:t>"Flash-Cosmos: In-Flash Bulk Bitwise Operations Using Inherent Computation Capability of NAND Flash Memory"</a:t>
            </a:r>
            <a:br>
              <a:rPr lang="en-US" sz="1700" b="0" i="0" dirty="0">
                <a:solidFill>
                  <a:srgbClr val="000000"/>
                </a:solidFill>
                <a:effectLst/>
              </a:rPr>
            </a:br>
            <a:r>
              <a:rPr lang="en-US" sz="1700" b="0" i="1" dirty="0">
                <a:solidFill>
                  <a:srgbClr val="000000"/>
                </a:solidFill>
                <a:effectLst/>
              </a:rPr>
              <a:t>Proceedings of the </a:t>
            </a:r>
            <a:r>
              <a:rPr lang="en-US" sz="1700" b="0" i="1" dirty="0">
                <a:solidFill>
                  <a:srgbClr val="000000"/>
                </a:solidFill>
                <a:effectLst/>
                <a:hlinkClick r:id="rId3"/>
              </a:rPr>
              <a:t>55th International Symposium on Microarchitecture</a:t>
            </a:r>
            <a:r>
              <a:rPr lang="en-US" sz="1700" b="0" i="1" dirty="0">
                <a:solidFill>
                  <a:srgbClr val="000000"/>
                </a:solidFill>
                <a:effectLst/>
              </a:rPr>
              <a:t> (</a:t>
            </a:r>
            <a:r>
              <a:rPr lang="en-US" sz="1700" b="1" i="1" dirty="0">
                <a:solidFill>
                  <a:srgbClr val="000000"/>
                </a:solidFill>
                <a:effectLst/>
              </a:rPr>
              <a:t>MICRO</a:t>
            </a:r>
            <a:r>
              <a:rPr lang="en-US" sz="1700" b="0" i="1" dirty="0">
                <a:solidFill>
                  <a:srgbClr val="000000"/>
                </a:solidFill>
                <a:effectLst/>
              </a:rPr>
              <a:t>)</a:t>
            </a:r>
            <a:r>
              <a:rPr lang="en-US" sz="1700" b="0" i="0" dirty="0">
                <a:solidFill>
                  <a:srgbClr val="000000"/>
                </a:solidFill>
                <a:effectLst/>
              </a:rPr>
              <a:t>, Chicago, IL, USA, October 2022.</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4"/>
              </a:rPr>
              <a:t>Slides (pptx)</a:t>
            </a:r>
            <a:r>
              <a:rPr lang="en-US" sz="1700" b="0" i="0" dirty="0">
                <a:solidFill>
                  <a:srgbClr val="000000"/>
                </a:solidFill>
                <a:effectLst/>
              </a:rPr>
              <a:t> </a:t>
            </a:r>
            <a:r>
              <a:rPr lang="en-US" sz="1700" b="0" i="0" dirty="0">
                <a:solidFill>
                  <a:srgbClr val="000000"/>
                </a:solidFill>
                <a:effectLst/>
                <a:hlinkClick r:id="rId5"/>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6"/>
              </a:rPr>
              <a:t>Longer Lecture Slides (pptx)</a:t>
            </a:r>
            <a:r>
              <a:rPr lang="en-US" sz="1700" b="0" i="0" dirty="0">
                <a:solidFill>
                  <a:srgbClr val="000000"/>
                </a:solidFill>
                <a:effectLst/>
              </a:rPr>
              <a:t> </a:t>
            </a:r>
            <a:r>
              <a:rPr lang="en-US" sz="1700" b="0" i="0" dirty="0">
                <a:solidFill>
                  <a:srgbClr val="000000"/>
                </a:solidFill>
                <a:effectLst/>
                <a:hlinkClick r:id="rId7"/>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8"/>
              </a:rPr>
              <a:t>Lecture Video</a:t>
            </a:r>
            <a:r>
              <a:rPr lang="en-US" sz="1700" b="0" i="0" dirty="0">
                <a:solidFill>
                  <a:srgbClr val="000000"/>
                </a:solidFill>
                <a:effectLst/>
              </a:rPr>
              <a:t> (44 minutes)]</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9"/>
              </a:rPr>
              <a:t>arXiv version</a:t>
            </a:r>
            <a:r>
              <a:rPr lang="en-US" sz="1700" b="0" i="0" dirty="0">
                <a:solidFill>
                  <a:srgbClr val="000000"/>
                </a:solidFill>
                <a:effectLst/>
              </a:rPr>
              <a:t>]</a:t>
            </a:r>
          </a:p>
          <a:p>
            <a:pPr marL="0" indent="0">
              <a:buNone/>
            </a:pPr>
            <a:br>
              <a:rPr lang="en-US" sz="1700" dirty="0"/>
            </a:br>
            <a:endParaRPr lang="en-US" sz="1700" dirty="0">
              <a:solidFill>
                <a:srgbClr val="0432FF"/>
              </a:solidFill>
            </a:endParaRPr>
          </a:p>
        </p:txBody>
      </p:sp>
      <p:sp>
        <p:nvSpPr>
          <p:cNvPr id="4" name="Slide Number Placeholder 3">
            <a:extLst>
              <a:ext uri="{FF2B5EF4-FFF2-40B4-BE49-F238E27FC236}">
                <a16:creationId xmlns:a16="http://schemas.microsoft.com/office/drawing/2014/main" id="{57D0709F-745A-D34B-B5DD-A81248C7C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789F804-7B94-836C-56F5-8D0AAB1955A2}"/>
              </a:ext>
            </a:extLst>
          </p:cNvPr>
          <p:cNvPicPr>
            <a:picLocks noChangeAspect="1"/>
          </p:cNvPicPr>
          <p:nvPr/>
        </p:nvPicPr>
        <p:blipFill>
          <a:blip r:embed="rId10"/>
          <a:stretch>
            <a:fillRect/>
          </a:stretch>
        </p:blipFill>
        <p:spPr>
          <a:xfrm>
            <a:off x="28004" y="4077072"/>
            <a:ext cx="9080500" cy="2260325"/>
          </a:xfrm>
          <a:prstGeom prst="rect">
            <a:avLst/>
          </a:prstGeom>
        </p:spPr>
      </p:pic>
      <p:sp>
        <p:nvSpPr>
          <p:cNvPr id="6" name="TextBox 5">
            <a:extLst>
              <a:ext uri="{FF2B5EF4-FFF2-40B4-BE49-F238E27FC236}">
                <a16:creationId xmlns:a16="http://schemas.microsoft.com/office/drawing/2014/main" id="{CA38D597-0C40-6DA3-42C8-096F85D779A3}"/>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https://arxiv.org/pdf/2209.05566.pdf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3895262839"/>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5A3729-EBE5-1D1C-41F1-581144C41257}"/>
              </a:ext>
            </a:extLst>
          </p:cNvPr>
          <p:cNvSpPr>
            <a:spLocks noGrp="1"/>
          </p:cNvSpPr>
          <p:nvPr>
            <p:ph idx="1"/>
          </p:nvPr>
        </p:nvSpPr>
        <p:spPr/>
        <p:txBody>
          <a:bodyPr/>
          <a:lstStyle/>
          <a:p>
            <a:r>
              <a:rPr lang="en-CH" dirty="0">
                <a:solidFill>
                  <a:srgbClr val="C80060"/>
                </a:solidFill>
                <a:latin typeface="Avenir Next Medium" panose="020B0503020202020204" pitchFamily="34" charset="0"/>
              </a:rPr>
              <a:t>Flash-Cosmos </a:t>
            </a:r>
            <a:r>
              <a:rPr lang="en-CH" dirty="0">
                <a:latin typeface="Avenir Next Medium" panose="020B0503020202020204" pitchFamily="34" charset="0"/>
              </a:rPr>
              <a:t>enables</a:t>
            </a:r>
          </a:p>
          <a:p>
            <a:pPr lvl="1"/>
            <a:r>
              <a:rPr lang="en-CH" dirty="0"/>
              <a:t>Computation on</a:t>
            </a:r>
            <a:r>
              <a:rPr lang="en-CH" dirty="0">
                <a:solidFill>
                  <a:schemeClr val="accent6">
                    <a:lumMod val="75000"/>
                  </a:schemeClr>
                </a:solidFill>
              </a:rPr>
              <a:t> multiple operands with a single sensing operation</a:t>
            </a:r>
          </a:p>
          <a:p>
            <a:pPr lvl="1"/>
            <a:r>
              <a:rPr lang="en-CH" dirty="0">
                <a:solidFill>
                  <a:schemeClr val="accent6">
                    <a:lumMod val="75000"/>
                  </a:schemeClr>
                </a:solidFill>
              </a:rPr>
              <a:t>Accurate</a:t>
            </a:r>
            <a:r>
              <a:rPr lang="en-CH" dirty="0"/>
              <a:t> </a:t>
            </a:r>
            <a:r>
              <a:rPr lang="en-CH" dirty="0">
                <a:solidFill>
                  <a:schemeClr val="accent6">
                    <a:lumMod val="75000"/>
                  </a:schemeClr>
                </a:solidFill>
              </a:rPr>
              <a:t>computation results </a:t>
            </a:r>
            <a:r>
              <a:rPr lang="en-CH" dirty="0"/>
              <a:t>by eliminating raw bit errors in stored data</a:t>
            </a:r>
          </a:p>
        </p:txBody>
      </p:sp>
      <p:sp>
        <p:nvSpPr>
          <p:cNvPr id="2" name="Title 1">
            <a:extLst>
              <a:ext uri="{FF2B5EF4-FFF2-40B4-BE49-F238E27FC236}">
                <a16:creationId xmlns:a16="http://schemas.microsoft.com/office/drawing/2014/main" id="{6E640449-3158-8422-1F82-6D84E53755BF}"/>
              </a:ext>
            </a:extLst>
          </p:cNvPr>
          <p:cNvSpPr>
            <a:spLocks noGrp="1"/>
          </p:cNvSpPr>
          <p:nvPr>
            <p:ph type="title"/>
          </p:nvPr>
        </p:nvSpPr>
        <p:spPr/>
        <p:txBody>
          <a:bodyPr/>
          <a:lstStyle/>
          <a:p>
            <a:r>
              <a:rPr lang="en-CH"/>
              <a:t>Flash-Cosmos</a:t>
            </a:r>
            <a:r>
              <a:rPr lang="en-US" dirty="0"/>
              <a:t>: Basic Ideas</a:t>
            </a:r>
            <a:endParaRPr lang="en-CH" dirty="0"/>
          </a:p>
        </p:txBody>
      </p:sp>
      <p:sp>
        <p:nvSpPr>
          <p:cNvPr id="4" name="Rounded Rectangle 21">
            <a:extLst>
              <a:ext uri="{FF2B5EF4-FFF2-40B4-BE49-F238E27FC236}">
                <a16:creationId xmlns:a16="http://schemas.microsoft.com/office/drawing/2014/main" id="{C22F2311-C360-DF55-866C-ADE55BFFB12D}"/>
              </a:ext>
            </a:extLst>
          </p:cNvPr>
          <p:cNvSpPr/>
          <p:nvPr/>
        </p:nvSpPr>
        <p:spPr bwMode="auto">
          <a:xfrm>
            <a:off x="2143831" y="2497384"/>
            <a:ext cx="4856339" cy="3490453"/>
          </a:xfrm>
          <a:prstGeom prst="roundRect">
            <a:avLst>
              <a:gd name="adj" fmla="val 6232"/>
            </a:avLst>
          </a:prstGeom>
          <a:solidFill>
            <a:schemeClr val="accent4">
              <a:lumMod val="7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NAND Flash </a:t>
            </a:r>
            <a:r>
              <a:rPr kumimoji="0" lang="en-I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Chip</a:t>
            </a:r>
            <a:endParaRPr kumimoji="0" lang="en-CH"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57" name="Group 56">
            <a:extLst>
              <a:ext uri="{FF2B5EF4-FFF2-40B4-BE49-F238E27FC236}">
                <a16:creationId xmlns:a16="http://schemas.microsoft.com/office/drawing/2014/main" id="{A9B7300D-52B7-C6B6-B6DA-A77B318E420C}"/>
              </a:ext>
            </a:extLst>
          </p:cNvPr>
          <p:cNvGrpSpPr/>
          <p:nvPr/>
        </p:nvGrpSpPr>
        <p:grpSpPr>
          <a:xfrm>
            <a:off x="2335161" y="4906287"/>
            <a:ext cx="4473679" cy="648929"/>
            <a:chOff x="2330245" y="4542503"/>
            <a:chExt cx="4473679" cy="648929"/>
          </a:xfrm>
        </p:grpSpPr>
        <p:cxnSp>
          <p:nvCxnSpPr>
            <p:cNvPr id="12" name="Straight Connector 11">
              <a:extLst>
                <a:ext uri="{FF2B5EF4-FFF2-40B4-BE49-F238E27FC236}">
                  <a16:creationId xmlns:a16="http://schemas.microsoft.com/office/drawing/2014/main" id="{ACA20BCC-C084-D37E-6EA9-7E1D656BBBF7}"/>
                </a:ext>
              </a:extLst>
            </p:cNvPr>
            <p:cNvCxnSpPr/>
            <p:nvPr/>
          </p:nvCxnSpPr>
          <p:spPr>
            <a:xfrm>
              <a:off x="233024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0A57F8-9B7B-88ED-7BA1-A56C2189B0CC}"/>
                </a:ext>
              </a:extLst>
            </p:cNvPr>
            <p:cNvCxnSpPr/>
            <p:nvPr/>
          </p:nvCxnSpPr>
          <p:spPr>
            <a:xfrm>
              <a:off x="243428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822C9D2-E1B9-2243-18E6-5AE1FB129DFF}"/>
                </a:ext>
              </a:extLst>
            </p:cNvPr>
            <p:cNvCxnSpPr/>
            <p:nvPr/>
          </p:nvCxnSpPr>
          <p:spPr>
            <a:xfrm>
              <a:off x="253832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8761A1-60FC-F751-FA77-6B4695A3AB55}"/>
                </a:ext>
              </a:extLst>
            </p:cNvPr>
            <p:cNvCxnSpPr/>
            <p:nvPr/>
          </p:nvCxnSpPr>
          <p:spPr>
            <a:xfrm>
              <a:off x="264236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FB1F0C-C906-4745-DC2B-9A58234A2B1E}"/>
                </a:ext>
              </a:extLst>
            </p:cNvPr>
            <p:cNvCxnSpPr/>
            <p:nvPr/>
          </p:nvCxnSpPr>
          <p:spPr>
            <a:xfrm>
              <a:off x="274640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68FB06-C732-238B-3E5D-9D923C291F12}"/>
                </a:ext>
              </a:extLst>
            </p:cNvPr>
            <p:cNvCxnSpPr/>
            <p:nvPr/>
          </p:nvCxnSpPr>
          <p:spPr>
            <a:xfrm>
              <a:off x="285044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ECE3F96-CFE8-ABDA-162C-D976E6610515}"/>
                </a:ext>
              </a:extLst>
            </p:cNvPr>
            <p:cNvCxnSpPr/>
            <p:nvPr/>
          </p:nvCxnSpPr>
          <p:spPr>
            <a:xfrm>
              <a:off x="295447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419A6F-85AF-2006-4450-63CAB5F9E157}"/>
                </a:ext>
              </a:extLst>
            </p:cNvPr>
            <p:cNvCxnSpPr/>
            <p:nvPr/>
          </p:nvCxnSpPr>
          <p:spPr>
            <a:xfrm>
              <a:off x="305851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02AE2E7-56C5-13C2-0110-428EC9469783}"/>
                </a:ext>
              </a:extLst>
            </p:cNvPr>
            <p:cNvCxnSpPr/>
            <p:nvPr/>
          </p:nvCxnSpPr>
          <p:spPr>
            <a:xfrm>
              <a:off x="316255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EB1ED9-A9A5-2B45-32FF-1385EF29D99C}"/>
                </a:ext>
              </a:extLst>
            </p:cNvPr>
            <p:cNvCxnSpPr/>
            <p:nvPr/>
          </p:nvCxnSpPr>
          <p:spPr>
            <a:xfrm>
              <a:off x="326659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32316D-2573-D30F-1A79-4E3AE13D4FC1}"/>
                </a:ext>
              </a:extLst>
            </p:cNvPr>
            <p:cNvCxnSpPr/>
            <p:nvPr/>
          </p:nvCxnSpPr>
          <p:spPr>
            <a:xfrm>
              <a:off x="337063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030649C-8536-3931-4A30-E4D78C450C29}"/>
                </a:ext>
              </a:extLst>
            </p:cNvPr>
            <p:cNvCxnSpPr/>
            <p:nvPr/>
          </p:nvCxnSpPr>
          <p:spPr>
            <a:xfrm>
              <a:off x="347467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5D03189-6DBF-22E6-9E39-84BC4B6FA6B5}"/>
                </a:ext>
              </a:extLst>
            </p:cNvPr>
            <p:cNvCxnSpPr/>
            <p:nvPr/>
          </p:nvCxnSpPr>
          <p:spPr>
            <a:xfrm>
              <a:off x="357871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0B5C2A1-D539-AB84-C0F3-9217A2393C8F}"/>
                </a:ext>
              </a:extLst>
            </p:cNvPr>
            <p:cNvCxnSpPr/>
            <p:nvPr/>
          </p:nvCxnSpPr>
          <p:spPr>
            <a:xfrm>
              <a:off x="368275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7FC779-1E27-EC78-5221-20AAAA9DA2AC}"/>
                </a:ext>
              </a:extLst>
            </p:cNvPr>
            <p:cNvCxnSpPr/>
            <p:nvPr/>
          </p:nvCxnSpPr>
          <p:spPr>
            <a:xfrm>
              <a:off x="378679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74F00A-E553-7ED9-A4BE-09E88DEA7F4A}"/>
                </a:ext>
              </a:extLst>
            </p:cNvPr>
            <p:cNvCxnSpPr/>
            <p:nvPr/>
          </p:nvCxnSpPr>
          <p:spPr>
            <a:xfrm>
              <a:off x="389083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3505C5A-BA21-53E8-5229-25DC8330402C}"/>
                </a:ext>
              </a:extLst>
            </p:cNvPr>
            <p:cNvCxnSpPr/>
            <p:nvPr/>
          </p:nvCxnSpPr>
          <p:spPr>
            <a:xfrm>
              <a:off x="409890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C1D0C23-D4E1-1842-23B7-2801B620DB37}"/>
                </a:ext>
              </a:extLst>
            </p:cNvPr>
            <p:cNvCxnSpPr/>
            <p:nvPr/>
          </p:nvCxnSpPr>
          <p:spPr>
            <a:xfrm>
              <a:off x="399486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3ADFC11-7273-B541-8255-3CC4D72B47E9}"/>
                </a:ext>
              </a:extLst>
            </p:cNvPr>
            <p:cNvCxnSpPr/>
            <p:nvPr/>
          </p:nvCxnSpPr>
          <p:spPr>
            <a:xfrm>
              <a:off x="430698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3948BD3-A4B2-7CEA-653C-7E5E5DE02F32}"/>
                </a:ext>
              </a:extLst>
            </p:cNvPr>
            <p:cNvCxnSpPr/>
            <p:nvPr/>
          </p:nvCxnSpPr>
          <p:spPr>
            <a:xfrm>
              <a:off x="420294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D3580D-C259-A3EF-E4DB-374D338D6302}"/>
                </a:ext>
              </a:extLst>
            </p:cNvPr>
            <p:cNvCxnSpPr/>
            <p:nvPr/>
          </p:nvCxnSpPr>
          <p:spPr>
            <a:xfrm>
              <a:off x="451506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CE5AE7-A9EF-9EC3-C798-381BC0B3FCEE}"/>
                </a:ext>
              </a:extLst>
            </p:cNvPr>
            <p:cNvCxnSpPr/>
            <p:nvPr/>
          </p:nvCxnSpPr>
          <p:spPr>
            <a:xfrm>
              <a:off x="441102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D56DF29-2E3B-5AEF-C701-4DFCDA37DC6A}"/>
                </a:ext>
              </a:extLst>
            </p:cNvPr>
            <p:cNvCxnSpPr/>
            <p:nvPr/>
          </p:nvCxnSpPr>
          <p:spPr>
            <a:xfrm>
              <a:off x="472314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91534C-5218-878D-03DC-07EE760E0CD6}"/>
                </a:ext>
              </a:extLst>
            </p:cNvPr>
            <p:cNvCxnSpPr/>
            <p:nvPr/>
          </p:nvCxnSpPr>
          <p:spPr>
            <a:xfrm>
              <a:off x="461910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F9CF6A2-4F9A-CF5C-B680-18DFD3E759DD}"/>
                </a:ext>
              </a:extLst>
            </p:cNvPr>
            <p:cNvCxnSpPr/>
            <p:nvPr/>
          </p:nvCxnSpPr>
          <p:spPr>
            <a:xfrm>
              <a:off x="493122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F09D7D7-99DD-C611-A1A6-D4196FC2481E}"/>
                </a:ext>
              </a:extLst>
            </p:cNvPr>
            <p:cNvCxnSpPr/>
            <p:nvPr/>
          </p:nvCxnSpPr>
          <p:spPr>
            <a:xfrm>
              <a:off x="482718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35E775E-805B-5BFA-541F-F5FE95F51200}"/>
                </a:ext>
              </a:extLst>
            </p:cNvPr>
            <p:cNvCxnSpPr/>
            <p:nvPr/>
          </p:nvCxnSpPr>
          <p:spPr>
            <a:xfrm>
              <a:off x="513929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8E2018D-14E9-A673-35E1-B22D7E3397E6}"/>
                </a:ext>
              </a:extLst>
            </p:cNvPr>
            <p:cNvCxnSpPr/>
            <p:nvPr/>
          </p:nvCxnSpPr>
          <p:spPr>
            <a:xfrm>
              <a:off x="503525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889F6D4-1EAD-AD74-2F4E-5878E558D0B4}"/>
                </a:ext>
              </a:extLst>
            </p:cNvPr>
            <p:cNvCxnSpPr/>
            <p:nvPr/>
          </p:nvCxnSpPr>
          <p:spPr>
            <a:xfrm>
              <a:off x="565949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672246E-3A6E-1E97-F6BE-F0C436E26377}"/>
                </a:ext>
              </a:extLst>
            </p:cNvPr>
            <p:cNvCxnSpPr/>
            <p:nvPr/>
          </p:nvCxnSpPr>
          <p:spPr>
            <a:xfrm>
              <a:off x="545141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63CE21D-CD94-267C-AAA4-9643C505B0D5}"/>
                </a:ext>
              </a:extLst>
            </p:cNvPr>
            <p:cNvCxnSpPr/>
            <p:nvPr/>
          </p:nvCxnSpPr>
          <p:spPr>
            <a:xfrm>
              <a:off x="576353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ADE0B07-2A08-B59E-526A-EFE120DFBB83}"/>
                </a:ext>
              </a:extLst>
            </p:cNvPr>
            <p:cNvCxnSpPr/>
            <p:nvPr/>
          </p:nvCxnSpPr>
          <p:spPr>
            <a:xfrm>
              <a:off x="555545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8E41D7F-7ED3-ABE9-D3B0-FFA97E30E38D}"/>
                </a:ext>
              </a:extLst>
            </p:cNvPr>
            <p:cNvCxnSpPr/>
            <p:nvPr/>
          </p:nvCxnSpPr>
          <p:spPr>
            <a:xfrm>
              <a:off x="534737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70646B3-417D-5850-F100-2E938FDED7F3}"/>
                </a:ext>
              </a:extLst>
            </p:cNvPr>
            <p:cNvCxnSpPr/>
            <p:nvPr/>
          </p:nvCxnSpPr>
          <p:spPr>
            <a:xfrm>
              <a:off x="524333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225504E-1765-AC5A-4C15-F0220E9B5949}"/>
                </a:ext>
              </a:extLst>
            </p:cNvPr>
            <p:cNvCxnSpPr/>
            <p:nvPr/>
          </p:nvCxnSpPr>
          <p:spPr>
            <a:xfrm>
              <a:off x="597161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D595BBE-52C7-114B-0680-8DCF66FA9F64}"/>
                </a:ext>
              </a:extLst>
            </p:cNvPr>
            <p:cNvCxnSpPr/>
            <p:nvPr/>
          </p:nvCxnSpPr>
          <p:spPr>
            <a:xfrm>
              <a:off x="586757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4E97CCF-FDAB-E439-A31E-9B81FE7A35B2}"/>
                </a:ext>
              </a:extLst>
            </p:cNvPr>
            <p:cNvCxnSpPr/>
            <p:nvPr/>
          </p:nvCxnSpPr>
          <p:spPr>
            <a:xfrm>
              <a:off x="617968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1E23DE9-DB21-F02A-4391-AA872D4AFA47}"/>
                </a:ext>
              </a:extLst>
            </p:cNvPr>
            <p:cNvCxnSpPr/>
            <p:nvPr/>
          </p:nvCxnSpPr>
          <p:spPr>
            <a:xfrm>
              <a:off x="607564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F70D2B4-B4B6-B9CE-AA6D-FECABAD7EFBA}"/>
                </a:ext>
              </a:extLst>
            </p:cNvPr>
            <p:cNvCxnSpPr/>
            <p:nvPr/>
          </p:nvCxnSpPr>
          <p:spPr>
            <a:xfrm>
              <a:off x="638776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727024-064C-012C-4366-E2B8BAA02A41}"/>
                </a:ext>
              </a:extLst>
            </p:cNvPr>
            <p:cNvCxnSpPr/>
            <p:nvPr/>
          </p:nvCxnSpPr>
          <p:spPr>
            <a:xfrm>
              <a:off x="628372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089D0AA-FDFB-84E2-D310-E07147498961}"/>
                </a:ext>
              </a:extLst>
            </p:cNvPr>
            <p:cNvCxnSpPr/>
            <p:nvPr/>
          </p:nvCxnSpPr>
          <p:spPr>
            <a:xfrm>
              <a:off x="659584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ACE6BDA-E11B-AE70-71CF-3CB2E235C96B}"/>
                </a:ext>
              </a:extLst>
            </p:cNvPr>
            <p:cNvCxnSpPr/>
            <p:nvPr/>
          </p:nvCxnSpPr>
          <p:spPr>
            <a:xfrm>
              <a:off x="649180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9C105B1-04D6-1C3A-EC25-9B219862A912}"/>
                </a:ext>
              </a:extLst>
            </p:cNvPr>
            <p:cNvCxnSpPr/>
            <p:nvPr/>
          </p:nvCxnSpPr>
          <p:spPr>
            <a:xfrm>
              <a:off x="680392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1F20AB7-DD89-7F33-96A7-F48E86EB85AE}"/>
                </a:ext>
              </a:extLst>
            </p:cNvPr>
            <p:cNvCxnSpPr/>
            <p:nvPr/>
          </p:nvCxnSpPr>
          <p:spPr>
            <a:xfrm>
              <a:off x="669988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D6C13D89-D453-E9D5-BD7A-3FCA144628DB}"/>
              </a:ext>
            </a:extLst>
          </p:cNvPr>
          <p:cNvSpPr/>
          <p:nvPr/>
        </p:nvSpPr>
        <p:spPr>
          <a:xfrm>
            <a:off x="2310581" y="5352652"/>
            <a:ext cx="4522838" cy="393290"/>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Page Buffer</a:t>
            </a:r>
            <a:endParaRPr kumimoji="0" lang="en-CH" sz="1800" b="1"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endParaRPr>
          </a:p>
        </p:txBody>
      </p:sp>
      <p:sp>
        <p:nvSpPr>
          <p:cNvPr id="5" name="Rectangle 4">
            <a:extLst>
              <a:ext uri="{FF2B5EF4-FFF2-40B4-BE49-F238E27FC236}">
                <a16:creationId xmlns:a16="http://schemas.microsoft.com/office/drawing/2014/main" id="{68737E4D-429B-1EB3-CD4F-B6387F51638F}"/>
              </a:ext>
            </a:extLst>
          </p:cNvPr>
          <p:cNvSpPr/>
          <p:nvPr/>
        </p:nvSpPr>
        <p:spPr>
          <a:xfrm>
            <a:off x="2310581" y="3047991"/>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1</a:t>
            </a:r>
          </a:p>
        </p:txBody>
      </p:sp>
      <p:sp>
        <p:nvSpPr>
          <p:cNvPr id="6" name="Rectangle 5">
            <a:extLst>
              <a:ext uri="{FF2B5EF4-FFF2-40B4-BE49-F238E27FC236}">
                <a16:creationId xmlns:a16="http://schemas.microsoft.com/office/drawing/2014/main" id="{B7FA1E66-0039-CBA9-C0D1-18297866B126}"/>
              </a:ext>
            </a:extLst>
          </p:cNvPr>
          <p:cNvSpPr/>
          <p:nvPr/>
        </p:nvSpPr>
        <p:spPr>
          <a:xfrm>
            <a:off x="2310581" y="343882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2</a:t>
            </a: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7" name="Rectangle 6">
            <a:extLst>
              <a:ext uri="{FF2B5EF4-FFF2-40B4-BE49-F238E27FC236}">
                <a16:creationId xmlns:a16="http://schemas.microsoft.com/office/drawing/2014/main" id="{9D52B16B-530C-96CD-CF4D-4DE40FC13919}"/>
              </a:ext>
            </a:extLst>
          </p:cNvPr>
          <p:cNvSpPr/>
          <p:nvPr/>
        </p:nvSpPr>
        <p:spPr>
          <a:xfrm>
            <a:off x="2310581" y="383211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a:t>
            </a:r>
          </a:p>
        </p:txBody>
      </p:sp>
      <p:sp>
        <p:nvSpPr>
          <p:cNvPr id="8" name="Rectangle 7">
            <a:extLst>
              <a:ext uri="{FF2B5EF4-FFF2-40B4-BE49-F238E27FC236}">
                <a16:creationId xmlns:a16="http://schemas.microsoft.com/office/drawing/2014/main" id="{80387216-0C47-1994-80FF-5F506A405AFE}"/>
              </a:ext>
            </a:extLst>
          </p:cNvPr>
          <p:cNvSpPr/>
          <p:nvPr/>
        </p:nvSpPr>
        <p:spPr>
          <a:xfrm>
            <a:off x="2310581" y="422540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B36C0270-1A56-DF09-B4E7-E6678B6BDCA0}"/>
              </a:ext>
            </a:extLst>
          </p:cNvPr>
          <p:cNvSpPr/>
          <p:nvPr/>
        </p:nvSpPr>
        <p:spPr>
          <a:xfrm>
            <a:off x="2310581" y="461869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US"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9" name="Rectangle 68">
            <a:extLst>
              <a:ext uri="{FF2B5EF4-FFF2-40B4-BE49-F238E27FC236}">
                <a16:creationId xmlns:a16="http://schemas.microsoft.com/office/drawing/2014/main" id="{B1B61893-D8DB-F8C5-EBA6-B7B6481EEF83}"/>
              </a:ext>
            </a:extLst>
          </p:cNvPr>
          <p:cNvSpPr/>
          <p:nvPr/>
        </p:nvSpPr>
        <p:spPr>
          <a:xfrm>
            <a:off x="3850438" y="5067854"/>
            <a:ext cx="1443124" cy="228925"/>
          </a:xfrm>
          <a:prstGeom prst="rect">
            <a:avLst/>
          </a:prstGeom>
          <a:solidFill>
            <a:schemeClr val="accent4">
              <a:lumMod val="75000"/>
            </a:schemeClr>
          </a:solid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Bitlines</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(BLs)</a:t>
            </a:r>
            <a:endPar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258601F8-4B0A-2F24-8816-754BD9A2CE2F}"/>
              </a:ext>
            </a:extLst>
          </p:cNvPr>
          <p:cNvSpPr/>
          <p:nvPr/>
        </p:nvSpPr>
        <p:spPr>
          <a:xfrm>
            <a:off x="2310581" y="461869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US"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2" name="Rectangle 71">
            <a:extLst>
              <a:ext uri="{FF2B5EF4-FFF2-40B4-BE49-F238E27FC236}">
                <a16:creationId xmlns:a16="http://schemas.microsoft.com/office/drawing/2014/main" id="{E497B4F6-EC51-27B4-4848-73B2FC925CEB}"/>
              </a:ext>
            </a:extLst>
          </p:cNvPr>
          <p:cNvSpPr/>
          <p:nvPr/>
        </p:nvSpPr>
        <p:spPr>
          <a:xfrm>
            <a:off x="2310581" y="422540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1" name="Rectangle 70">
            <a:extLst>
              <a:ext uri="{FF2B5EF4-FFF2-40B4-BE49-F238E27FC236}">
                <a16:creationId xmlns:a16="http://schemas.microsoft.com/office/drawing/2014/main" id="{19D843B3-AF95-FB59-041B-53FADE583B98}"/>
              </a:ext>
            </a:extLst>
          </p:cNvPr>
          <p:cNvSpPr/>
          <p:nvPr/>
        </p:nvSpPr>
        <p:spPr>
          <a:xfrm>
            <a:off x="2310581" y="383211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a:t>
            </a:r>
          </a:p>
        </p:txBody>
      </p:sp>
      <p:sp>
        <p:nvSpPr>
          <p:cNvPr id="70" name="Rectangle 69">
            <a:extLst>
              <a:ext uri="{FF2B5EF4-FFF2-40B4-BE49-F238E27FC236}">
                <a16:creationId xmlns:a16="http://schemas.microsoft.com/office/drawing/2014/main" id="{97C5A341-9B98-BC48-AD7C-F64E78EFD323}"/>
              </a:ext>
            </a:extLst>
          </p:cNvPr>
          <p:cNvSpPr/>
          <p:nvPr/>
        </p:nvSpPr>
        <p:spPr>
          <a:xfrm>
            <a:off x="2310581" y="343882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2</a:t>
            </a: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63" name="Rectangle 62">
            <a:extLst>
              <a:ext uri="{FF2B5EF4-FFF2-40B4-BE49-F238E27FC236}">
                <a16:creationId xmlns:a16="http://schemas.microsoft.com/office/drawing/2014/main" id="{4356CBA4-35D3-7137-F208-E6412EBE02F9}"/>
              </a:ext>
            </a:extLst>
          </p:cNvPr>
          <p:cNvSpPr/>
          <p:nvPr/>
        </p:nvSpPr>
        <p:spPr>
          <a:xfrm>
            <a:off x="2310581" y="3047991"/>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1</a:t>
            </a:r>
          </a:p>
        </p:txBody>
      </p:sp>
      <p:sp>
        <p:nvSpPr>
          <p:cNvPr id="59" name="Rectangle 58">
            <a:extLst>
              <a:ext uri="{FF2B5EF4-FFF2-40B4-BE49-F238E27FC236}">
                <a16:creationId xmlns:a16="http://schemas.microsoft.com/office/drawing/2014/main" id="{7B5F15C2-A480-FC6A-D4B9-3187D2AA7AE4}"/>
              </a:ext>
            </a:extLst>
          </p:cNvPr>
          <p:cNvSpPr/>
          <p:nvPr/>
        </p:nvSpPr>
        <p:spPr>
          <a:xfrm>
            <a:off x="2310581" y="5352652"/>
            <a:ext cx="4522838" cy="393290"/>
          </a:xfrm>
          <a:prstGeom prst="rect">
            <a:avLst/>
          </a:prstGeom>
          <a:solidFill>
            <a:srgbClr val="7AC8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1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&amp; 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2</a:t>
            </a:r>
            <a:r>
              <a:rPr kumimoji="0" lang="ko-KR" altLang="en-US"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&amp;</a:t>
            </a:r>
            <a:r>
              <a:rPr kumimoji="0" lang="ko-KR" altLang="en-US"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3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&amp; … &amp; 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32</a:t>
            </a:r>
            <a:endParaRPr kumimoji="0" lang="en-CH" sz="1800" b="1" i="0" u="none" strike="noStrike" kern="1200" cap="none" spc="0" normalizeH="0" baseline="-25000" noProof="0" dirty="0">
              <a:ln>
                <a:noFill/>
              </a:ln>
              <a:solidFill>
                <a:srgbClr val="C00000"/>
              </a:solidFill>
              <a:effectLst/>
              <a:uLnTx/>
              <a:uFillTx/>
              <a:latin typeface="Cambria" panose="02040503050406030204" pitchFamily="18" charset="0"/>
              <a:ea typeface="+mn-ea"/>
              <a:cs typeface="+mn-cs"/>
            </a:endParaRPr>
          </a:p>
        </p:txBody>
      </p:sp>
      <p:grpSp>
        <p:nvGrpSpPr>
          <p:cNvPr id="75" name="Group 74">
            <a:extLst>
              <a:ext uri="{FF2B5EF4-FFF2-40B4-BE49-F238E27FC236}">
                <a16:creationId xmlns:a16="http://schemas.microsoft.com/office/drawing/2014/main" id="{22D4C7AF-CDAD-3A4A-1949-598E0959D86E}"/>
              </a:ext>
            </a:extLst>
          </p:cNvPr>
          <p:cNvGrpSpPr/>
          <p:nvPr/>
        </p:nvGrpSpPr>
        <p:grpSpPr>
          <a:xfrm>
            <a:off x="4550802" y="3236360"/>
            <a:ext cx="2267744" cy="2368015"/>
            <a:chOff x="4550802" y="3236360"/>
            <a:chExt cx="2267744" cy="2368015"/>
          </a:xfrm>
        </p:grpSpPr>
        <p:sp>
          <p:nvSpPr>
            <p:cNvPr id="60" name="Up Arrow 59">
              <a:extLst>
                <a:ext uri="{FF2B5EF4-FFF2-40B4-BE49-F238E27FC236}">
                  <a16:creationId xmlns:a16="http://schemas.microsoft.com/office/drawing/2014/main" id="{5E2913C0-F852-0F91-1C24-0C464D8C6968}"/>
                </a:ext>
              </a:extLst>
            </p:cNvPr>
            <p:cNvSpPr/>
            <p:nvPr/>
          </p:nvSpPr>
          <p:spPr>
            <a:xfrm rot="10800000">
              <a:off x="6395993" y="3236360"/>
              <a:ext cx="312117" cy="2368015"/>
            </a:xfrm>
            <a:prstGeom prst="up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35B050B-2617-C48C-868A-6EEADE2DE882}"/>
                </a:ext>
              </a:extLst>
            </p:cNvPr>
            <p:cNvSpPr/>
            <p:nvPr/>
          </p:nvSpPr>
          <p:spPr>
            <a:xfrm>
              <a:off x="4550802" y="4260044"/>
              <a:ext cx="2267744" cy="189195"/>
            </a:xfrm>
            <a:prstGeom prst="rect">
              <a:avLst/>
            </a:prstGeom>
            <a:solidFill>
              <a:schemeClr val="accent6">
                <a:lumMod val="20000"/>
                <a:lumOff val="80000"/>
              </a:schemeClr>
            </a:solid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Simultaneous sensing</a:t>
              </a:r>
              <a:endParaRPr kumimoji="0" lang="en-CH" sz="1800" b="1" i="1" u="none" strike="noStrike" kern="1200" cap="none" spc="0" normalizeH="0" baseline="0" noProof="0" dirty="0">
                <a:ln>
                  <a:noFill/>
                </a:ln>
                <a:solidFill>
                  <a:srgbClr val="4472C4"/>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2559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0 1.85185E-6 L 0 0.3368 " pathEditMode="relative" rAng="0" ptsTypes="AA">
                                      <p:cBhvr>
                                        <p:cTn id="8" dur="500" fill="hold"/>
                                        <p:tgtEl>
                                          <p:spTgt spid="63"/>
                                        </p:tgtEl>
                                        <p:attrNameLst>
                                          <p:attrName>ppt_x</p:attrName>
                                          <p:attrName>ppt_y</p:attrName>
                                        </p:attrNameLst>
                                      </p:cBhvr>
                                      <p:rCtr x="0" y="16829"/>
                                    </p:animMotion>
                                  </p:childTnLst>
                                </p:cTn>
                              </p:par>
                              <p:par>
                                <p:cTn id="9" presetID="42" presetClass="path" presetSubtype="0" accel="50000" decel="50000" fill="hold" grpId="0" nodeType="withEffect">
                                  <p:stCondLst>
                                    <p:cond delay="0"/>
                                  </p:stCondLst>
                                  <p:childTnLst>
                                    <p:animMotion origin="layout" path="M 0 -2.59259E-6 L 0 0.27986 " pathEditMode="relative" rAng="0" ptsTypes="AA">
                                      <p:cBhvr>
                                        <p:cTn id="10" dur="500" fill="hold"/>
                                        <p:tgtEl>
                                          <p:spTgt spid="70"/>
                                        </p:tgtEl>
                                        <p:attrNameLst>
                                          <p:attrName>ppt_x</p:attrName>
                                          <p:attrName>ppt_y</p:attrName>
                                        </p:attrNameLst>
                                      </p:cBhvr>
                                      <p:rCtr x="0" y="13981"/>
                                    </p:animMotion>
                                  </p:childTnLst>
                                </p:cTn>
                              </p:par>
                              <p:par>
                                <p:cTn id="11" presetID="42" presetClass="path" presetSubtype="0" accel="50000" decel="50000" fill="hold" grpId="0" nodeType="withEffect">
                                  <p:stCondLst>
                                    <p:cond delay="0"/>
                                  </p:stCondLst>
                                  <p:childTnLst>
                                    <p:animMotion origin="layout" path="M 0 0 L 0 0.22245 " pathEditMode="relative" rAng="0" ptsTypes="AA">
                                      <p:cBhvr>
                                        <p:cTn id="12" dur="500" fill="hold"/>
                                        <p:tgtEl>
                                          <p:spTgt spid="71"/>
                                        </p:tgtEl>
                                        <p:attrNameLst>
                                          <p:attrName>ppt_x</p:attrName>
                                          <p:attrName>ppt_y</p:attrName>
                                        </p:attrNameLst>
                                      </p:cBhvr>
                                      <p:rCtr x="0" y="11111"/>
                                    </p:animMotion>
                                  </p:childTnLst>
                                </p:cTn>
                              </p:par>
                              <p:par>
                                <p:cTn id="13" presetID="42" presetClass="path" presetSubtype="0" accel="50000" decel="50000" fill="hold" grpId="0" nodeType="withEffect">
                                  <p:stCondLst>
                                    <p:cond delay="0"/>
                                  </p:stCondLst>
                                  <p:childTnLst>
                                    <p:animMotion origin="layout" path="M 0 4.07407E-6 L 0 0.16527 " pathEditMode="relative" rAng="0" ptsTypes="AA">
                                      <p:cBhvr>
                                        <p:cTn id="14" dur="500" fill="hold"/>
                                        <p:tgtEl>
                                          <p:spTgt spid="72"/>
                                        </p:tgtEl>
                                        <p:attrNameLst>
                                          <p:attrName>ppt_x</p:attrName>
                                          <p:attrName>ppt_y</p:attrName>
                                        </p:attrNameLst>
                                      </p:cBhvr>
                                      <p:rCtr x="0" y="8264"/>
                                    </p:animMotion>
                                  </p:childTnLst>
                                </p:cTn>
                              </p:par>
                              <p:par>
                                <p:cTn id="15" presetID="42" presetClass="path" presetSubtype="0" accel="50000" decel="50000" fill="hold" grpId="0" nodeType="withEffect">
                                  <p:stCondLst>
                                    <p:cond delay="0"/>
                                  </p:stCondLst>
                                  <p:childTnLst>
                                    <p:animMotion origin="layout" path="M 0 -3.33333E-6 L 0 0.10787 " pathEditMode="relative" rAng="0" ptsTypes="AA">
                                      <p:cBhvr>
                                        <p:cTn id="16" dur="500" fill="hold"/>
                                        <p:tgtEl>
                                          <p:spTgt spid="73"/>
                                        </p:tgtEl>
                                        <p:attrNameLst>
                                          <p:attrName>ppt_x</p:attrName>
                                          <p:attrName>ppt_y</p:attrName>
                                        </p:attrNameLst>
                                      </p:cBhvr>
                                      <p:rCtr x="0" y="5394"/>
                                    </p:animMotion>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2" grpId="0" animBg="1"/>
      <p:bldP spid="71" grpId="0" animBg="1"/>
      <p:bldP spid="70" grpId="0" animBg="1"/>
      <p:bldP spid="63" grpId="0" animBg="1"/>
      <p:bldP spid="59"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3317632"/>
            <a:ext cx="3190481"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Target Cell</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resistance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(1)</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or</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an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open switch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3"/>
            <a:ext cx="323170" cy="2917545"/>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41" name="Rectangle 240">
            <a:extLst>
              <a:ext uri="{FF2B5EF4-FFF2-40B4-BE49-F238E27FC236}">
                <a16:creationId xmlns:a16="http://schemas.microsoft.com/office/drawing/2014/main" id="{2454DBFB-3AA6-64AB-CFD0-D2FE15BBF744}"/>
              </a:ext>
            </a:extLst>
          </p:cNvPr>
          <p:cNvSpPr/>
          <p:nvPr/>
        </p:nvSpPr>
        <p:spPr>
          <a:xfrm>
            <a:off x="7122930" y="1974213"/>
            <a:ext cx="1190941" cy="454234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1" name="그룹 761">
            <a:extLst>
              <a:ext uri="{FF2B5EF4-FFF2-40B4-BE49-F238E27FC236}">
                <a16:creationId xmlns:a16="http://schemas.microsoft.com/office/drawing/2014/main" id="{FE4F6BF3-811F-A927-1E95-DEA2A82C46C4}"/>
              </a:ext>
            </a:extLst>
          </p:cNvPr>
          <p:cNvGrpSpPr/>
          <p:nvPr/>
        </p:nvGrpSpPr>
        <p:grpSpPr>
          <a:xfrm rot="5400000">
            <a:off x="3768991" y="5138845"/>
            <a:ext cx="598569" cy="124310"/>
            <a:chOff x="5608137" y="3394157"/>
            <a:chExt cx="338599" cy="70817"/>
          </a:xfrm>
        </p:grpSpPr>
        <p:grpSp>
          <p:nvGrpSpPr>
            <p:cNvPr id="242" name="그룹 753">
              <a:extLst>
                <a:ext uri="{FF2B5EF4-FFF2-40B4-BE49-F238E27FC236}">
                  <a16:creationId xmlns:a16="http://schemas.microsoft.com/office/drawing/2014/main" id="{A53118A7-3944-3CD4-F7C5-C0F04BDC619C}"/>
                </a:ext>
              </a:extLst>
            </p:cNvPr>
            <p:cNvGrpSpPr/>
            <p:nvPr/>
          </p:nvGrpSpPr>
          <p:grpSpPr>
            <a:xfrm rot="5400000">
              <a:off x="5739521" y="3307128"/>
              <a:ext cx="70817" cy="244875"/>
              <a:chOff x="5131625" y="2342062"/>
              <a:chExt cx="70817" cy="244875"/>
            </a:xfrm>
          </p:grpSpPr>
          <p:sp>
            <p:nvSpPr>
              <p:cNvPr id="245" name="타원 750">
                <a:extLst>
                  <a:ext uri="{FF2B5EF4-FFF2-40B4-BE49-F238E27FC236}">
                    <a16:creationId xmlns:a16="http://schemas.microsoft.com/office/drawing/2014/main" id="{18D2DDE8-3251-0C54-D329-5AF5C69E865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46" name="타원 751">
                <a:extLst>
                  <a:ext uri="{FF2B5EF4-FFF2-40B4-BE49-F238E27FC236}">
                    <a16:creationId xmlns:a16="http://schemas.microsoft.com/office/drawing/2014/main" id="{A6C463E7-C23D-0E88-E2BF-5D72486375F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47" name="직선 연결선 752">
                <a:extLst>
                  <a:ext uri="{FF2B5EF4-FFF2-40B4-BE49-F238E27FC236}">
                    <a16:creationId xmlns:a16="http://schemas.microsoft.com/office/drawing/2014/main" id="{D3D5AD90-3B7A-BC71-96A0-97D6397E2642}"/>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43" name="직선 연결선 754">
              <a:extLst>
                <a:ext uri="{FF2B5EF4-FFF2-40B4-BE49-F238E27FC236}">
                  <a16:creationId xmlns:a16="http://schemas.microsoft.com/office/drawing/2014/main" id="{BF44AA50-BD10-2E6F-A33B-2E328FBF3C4A}"/>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44" name="직선 연결선 756">
              <a:extLst>
                <a:ext uri="{FF2B5EF4-FFF2-40B4-BE49-F238E27FC236}">
                  <a16:creationId xmlns:a16="http://schemas.microsoft.com/office/drawing/2014/main" id="{9043E919-4F2D-6654-D978-1A74E58B0C1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48" name="그룹 761">
            <a:extLst>
              <a:ext uri="{FF2B5EF4-FFF2-40B4-BE49-F238E27FC236}">
                <a16:creationId xmlns:a16="http://schemas.microsoft.com/office/drawing/2014/main" id="{74D9E10D-7284-C150-9764-8ACBDD3D1D72}"/>
              </a:ext>
            </a:extLst>
          </p:cNvPr>
          <p:cNvGrpSpPr/>
          <p:nvPr/>
        </p:nvGrpSpPr>
        <p:grpSpPr>
          <a:xfrm rot="5400000">
            <a:off x="4883794" y="4465349"/>
            <a:ext cx="598569" cy="124310"/>
            <a:chOff x="5608137" y="3394157"/>
            <a:chExt cx="338599" cy="70817"/>
          </a:xfrm>
        </p:grpSpPr>
        <p:grpSp>
          <p:nvGrpSpPr>
            <p:cNvPr id="249" name="그룹 753">
              <a:extLst>
                <a:ext uri="{FF2B5EF4-FFF2-40B4-BE49-F238E27FC236}">
                  <a16:creationId xmlns:a16="http://schemas.microsoft.com/office/drawing/2014/main" id="{991E18B8-1F15-25C3-F11E-39CB4FD43D8A}"/>
                </a:ext>
              </a:extLst>
            </p:cNvPr>
            <p:cNvGrpSpPr/>
            <p:nvPr/>
          </p:nvGrpSpPr>
          <p:grpSpPr>
            <a:xfrm rot="5400000">
              <a:off x="5739521" y="3307128"/>
              <a:ext cx="70817" cy="244875"/>
              <a:chOff x="5131625" y="2342062"/>
              <a:chExt cx="70817" cy="244875"/>
            </a:xfrm>
          </p:grpSpPr>
          <p:sp>
            <p:nvSpPr>
              <p:cNvPr id="252" name="타원 750">
                <a:extLst>
                  <a:ext uri="{FF2B5EF4-FFF2-40B4-BE49-F238E27FC236}">
                    <a16:creationId xmlns:a16="http://schemas.microsoft.com/office/drawing/2014/main" id="{031023EB-FE9C-08A3-03B6-A34D0AC16B90}"/>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53" name="타원 751">
                <a:extLst>
                  <a:ext uri="{FF2B5EF4-FFF2-40B4-BE49-F238E27FC236}">
                    <a16:creationId xmlns:a16="http://schemas.microsoft.com/office/drawing/2014/main" id="{5B1F2433-3B01-4A51-591F-3839591F6BF3}"/>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54" name="직선 연결선 752">
                <a:extLst>
                  <a:ext uri="{FF2B5EF4-FFF2-40B4-BE49-F238E27FC236}">
                    <a16:creationId xmlns:a16="http://schemas.microsoft.com/office/drawing/2014/main" id="{FD73BCEC-5701-9F30-2279-859743390E3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0" name="직선 연결선 754">
              <a:extLst>
                <a:ext uri="{FF2B5EF4-FFF2-40B4-BE49-F238E27FC236}">
                  <a16:creationId xmlns:a16="http://schemas.microsoft.com/office/drawing/2014/main" id="{A1421D16-52F2-39F4-591C-929BAF9177AC}"/>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1" name="직선 연결선 756">
              <a:extLst>
                <a:ext uri="{FF2B5EF4-FFF2-40B4-BE49-F238E27FC236}">
                  <a16:creationId xmlns:a16="http://schemas.microsoft.com/office/drawing/2014/main" id="{F93D405C-5825-F715-FC3B-12A1884E187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55" name="그룹 761">
            <a:extLst>
              <a:ext uri="{FF2B5EF4-FFF2-40B4-BE49-F238E27FC236}">
                <a16:creationId xmlns:a16="http://schemas.microsoft.com/office/drawing/2014/main" id="{0D3D32C1-C0F3-8B5D-7368-0496E7610288}"/>
              </a:ext>
            </a:extLst>
          </p:cNvPr>
          <p:cNvGrpSpPr/>
          <p:nvPr/>
        </p:nvGrpSpPr>
        <p:grpSpPr>
          <a:xfrm rot="5400000">
            <a:off x="4883794" y="5130603"/>
            <a:ext cx="598569" cy="124310"/>
            <a:chOff x="5608137" y="3394157"/>
            <a:chExt cx="338599" cy="70817"/>
          </a:xfrm>
        </p:grpSpPr>
        <p:grpSp>
          <p:nvGrpSpPr>
            <p:cNvPr id="256" name="그룹 753">
              <a:extLst>
                <a:ext uri="{FF2B5EF4-FFF2-40B4-BE49-F238E27FC236}">
                  <a16:creationId xmlns:a16="http://schemas.microsoft.com/office/drawing/2014/main" id="{C9527C58-D692-91C7-6878-6A5A5E4E9B6E}"/>
                </a:ext>
              </a:extLst>
            </p:cNvPr>
            <p:cNvGrpSpPr/>
            <p:nvPr/>
          </p:nvGrpSpPr>
          <p:grpSpPr>
            <a:xfrm rot="5400000">
              <a:off x="5739521" y="3307128"/>
              <a:ext cx="70817" cy="244875"/>
              <a:chOff x="5131625" y="2342062"/>
              <a:chExt cx="70817" cy="244875"/>
            </a:xfrm>
          </p:grpSpPr>
          <p:sp>
            <p:nvSpPr>
              <p:cNvPr id="259" name="타원 750">
                <a:extLst>
                  <a:ext uri="{FF2B5EF4-FFF2-40B4-BE49-F238E27FC236}">
                    <a16:creationId xmlns:a16="http://schemas.microsoft.com/office/drawing/2014/main" id="{08EE84D8-3CFD-B7F8-61AF-C7E943B5EEFD}"/>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60" name="타원 751">
                <a:extLst>
                  <a:ext uri="{FF2B5EF4-FFF2-40B4-BE49-F238E27FC236}">
                    <a16:creationId xmlns:a16="http://schemas.microsoft.com/office/drawing/2014/main" id="{24F6DF9C-C519-79C3-6A39-2BEBAEF06CA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61" name="직선 연결선 752">
                <a:extLst>
                  <a:ext uri="{FF2B5EF4-FFF2-40B4-BE49-F238E27FC236}">
                    <a16:creationId xmlns:a16="http://schemas.microsoft.com/office/drawing/2014/main" id="{41C008E3-EAFE-E489-4A86-A311DE55C66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7" name="직선 연결선 754">
              <a:extLst>
                <a:ext uri="{FF2B5EF4-FFF2-40B4-BE49-F238E27FC236}">
                  <a16:creationId xmlns:a16="http://schemas.microsoft.com/office/drawing/2014/main" id="{A0959AEE-3C7E-2E8D-5860-3859CE2CC8E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8" name="직선 연결선 756">
              <a:extLst>
                <a:ext uri="{FF2B5EF4-FFF2-40B4-BE49-F238E27FC236}">
                  <a16:creationId xmlns:a16="http://schemas.microsoft.com/office/drawing/2014/main" id="{EB05D0DE-2665-DF56-9E87-E7A18BDF2F2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50" name="그룹 761">
            <a:extLst>
              <a:ext uri="{FF2B5EF4-FFF2-40B4-BE49-F238E27FC236}">
                <a16:creationId xmlns:a16="http://schemas.microsoft.com/office/drawing/2014/main" id="{FF45039B-4092-C370-2968-D2C5F5B28840}"/>
              </a:ext>
            </a:extLst>
          </p:cNvPr>
          <p:cNvGrpSpPr/>
          <p:nvPr/>
        </p:nvGrpSpPr>
        <p:grpSpPr>
          <a:xfrm rot="5400000">
            <a:off x="7111108" y="5130604"/>
            <a:ext cx="598569" cy="124310"/>
            <a:chOff x="5608137" y="3394157"/>
            <a:chExt cx="338599" cy="70817"/>
          </a:xfrm>
        </p:grpSpPr>
        <p:grpSp>
          <p:nvGrpSpPr>
            <p:cNvPr id="57" name="그룹 753">
              <a:extLst>
                <a:ext uri="{FF2B5EF4-FFF2-40B4-BE49-F238E27FC236}">
                  <a16:creationId xmlns:a16="http://schemas.microsoft.com/office/drawing/2014/main" id="{C762D2EF-749C-FCBC-6FFF-E61924220047}"/>
                </a:ext>
              </a:extLst>
            </p:cNvPr>
            <p:cNvGrpSpPr/>
            <p:nvPr/>
          </p:nvGrpSpPr>
          <p:grpSpPr>
            <a:xfrm rot="5400000">
              <a:off x="5739521" y="3307128"/>
              <a:ext cx="70817" cy="244875"/>
              <a:chOff x="5131625" y="2342062"/>
              <a:chExt cx="70817" cy="244875"/>
            </a:xfrm>
          </p:grpSpPr>
          <p:sp>
            <p:nvSpPr>
              <p:cNvPr id="74" name="타원 750">
                <a:extLst>
                  <a:ext uri="{FF2B5EF4-FFF2-40B4-BE49-F238E27FC236}">
                    <a16:creationId xmlns:a16="http://schemas.microsoft.com/office/drawing/2014/main" id="{5306ECC7-7011-F0BC-C46B-C1D73B249858}"/>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75" name="타원 751">
                <a:extLst>
                  <a:ext uri="{FF2B5EF4-FFF2-40B4-BE49-F238E27FC236}">
                    <a16:creationId xmlns:a16="http://schemas.microsoft.com/office/drawing/2014/main" id="{22059ECE-59AF-5ABC-230B-B38AE6548A3D}"/>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76" name="직선 연결선 752">
                <a:extLst>
                  <a:ext uri="{FF2B5EF4-FFF2-40B4-BE49-F238E27FC236}">
                    <a16:creationId xmlns:a16="http://schemas.microsoft.com/office/drawing/2014/main" id="{CED94ADD-D7CF-9833-34E6-8316A555FC5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64" name="직선 연결선 754">
              <a:extLst>
                <a:ext uri="{FF2B5EF4-FFF2-40B4-BE49-F238E27FC236}">
                  <a16:creationId xmlns:a16="http://schemas.microsoft.com/office/drawing/2014/main" id="{FA6A2BE9-8513-9BF5-CAE4-C9F7E245E86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71" name="직선 연결선 756">
              <a:extLst>
                <a:ext uri="{FF2B5EF4-FFF2-40B4-BE49-F238E27FC236}">
                  <a16:creationId xmlns:a16="http://schemas.microsoft.com/office/drawing/2014/main" id="{83F27804-7B96-E3FE-3238-418C048C2617}"/>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79" name="U-turn Arrow 78">
            <a:extLst>
              <a:ext uri="{FF2B5EF4-FFF2-40B4-BE49-F238E27FC236}">
                <a16:creationId xmlns:a16="http://schemas.microsoft.com/office/drawing/2014/main" id="{9A4FA08D-D8A2-E791-3750-3981B2B11EB3}"/>
              </a:ext>
            </a:extLst>
          </p:cNvPr>
          <p:cNvSpPr/>
          <p:nvPr/>
        </p:nvSpPr>
        <p:spPr>
          <a:xfrm flipH="1">
            <a:off x="7585002" y="2731244"/>
            <a:ext cx="581169" cy="3291883"/>
          </a:xfrm>
          <a:prstGeom prst="uturnArrow">
            <a:avLst>
              <a:gd name="adj1" fmla="val 12998"/>
              <a:gd name="adj2" fmla="val 12998"/>
              <a:gd name="adj3" fmla="val 32437"/>
              <a:gd name="adj4" fmla="val 19747"/>
              <a:gd name="adj5" fmla="val 7141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74367471-C42F-0FE0-B34D-C4FE524001FE}"/>
              </a:ext>
            </a:extLst>
          </p:cNvPr>
          <p:cNvSpPr/>
          <p:nvPr/>
        </p:nvSpPr>
        <p:spPr>
          <a:xfrm>
            <a:off x="8290641" y="2134603"/>
            <a:ext cx="786007" cy="438195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E4D18EB6-50E9-676B-780E-DA33BD9E0CC4}"/>
              </a:ext>
            </a:extLst>
          </p:cNvPr>
          <p:cNvSpPr/>
          <p:nvPr/>
        </p:nvSpPr>
        <p:spPr>
          <a:xfrm>
            <a:off x="119270" y="1974213"/>
            <a:ext cx="7003660" cy="4586166"/>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ular Callout 35">
            <a:extLst>
              <a:ext uri="{FF2B5EF4-FFF2-40B4-BE49-F238E27FC236}">
                <a16:creationId xmlns:a16="http://schemas.microsoft.com/office/drawing/2014/main" id="{412D94AD-4315-69E5-23F1-AF29DE58C32A}"/>
              </a:ext>
            </a:extLst>
          </p:cNvPr>
          <p:cNvSpPr/>
          <p:nvPr/>
        </p:nvSpPr>
        <p:spPr bwMode="auto">
          <a:xfrm>
            <a:off x="91875" y="2713495"/>
            <a:ext cx="6783821" cy="980015"/>
          </a:xfrm>
          <a:prstGeom prst="wedgeRoundRectCallout">
            <a:avLst>
              <a:gd name="adj1" fmla="val 54874"/>
              <a:gd name="adj2" fmla="val -9344"/>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 </a:t>
            </a:r>
            <a:r>
              <a:rPr kumimoji="0" lang="en-US" sz="2000" b="0" i="0" u="none" strike="noStrike" kern="1200" cap="none" spc="0" normalizeH="0" baseline="0" noProof="0" dirty="0" err="1">
                <a:ln>
                  <a:noFill/>
                </a:ln>
                <a:solidFill>
                  <a:prstClr val="black"/>
                </a:solidFill>
                <a:effectLst/>
                <a:uLnTx/>
                <a:uFillTx/>
                <a:latin typeface="Avenir Next" panose="020B0503020202020204" pitchFamily="34" charset="0"/>
                <a:ea typeface="ＭＳ Ｐゴシック" panose="020B0600070205080204" pitchFamily="34" charset="-128"/>
                <a:cs typeface="+mn-cs"/>
              </a:rPr>
              <a:t>bitline</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reads as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1</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only when all the target cells store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1</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sym typeface="Wingdings" pitchFamily="2" charset="2"/>
              </a:rPr>
              <a:t> Equivalent to the bitwise AND of all the target cells </a:t>
            </a:r>
            <a:endPar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endParaRPr>
          </a:p>
        </p:txBody>
      </p:sp>
      <p:sp>
        <p:nvSpPr>
          <p:cNvPr id="35" name="Rectangle 34">
            <a:extLst>
              <a:ext uri="{FF2B5EF4-FFF2-40B4-BE49-F238E27FC236}">
                <a16:creationId xmlns:a16="http://schemas.microsoft.com/office/drawing/2014/main" id="{E967A7FC-F6E9-7251-2034-3D77D077A567}"/>
              </a:ext>
            </a:extLst>
          </p:cNvPr>
          <p:cNvSpPr/>
          <p:nvPr/>
        </p:nvSpPr>
        <p:spPr>
          <a:xfrm>
            <a:off x="7122930" y="1974213"/>
            <a:ext cx="1190941" cy="454234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32932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43" name="그룹 835">
            <a:extLst>
              <a:ext uri="{FF2B5EF4-FFF2-40B4-BE49-F238E27FC236}">
                <a16:creationId xmlns:a16="http://schemas.microsoft.com/office/drawing/2014/main" id="{1B63DB89-B2C0-F8FF-C54A-3B445F5441D8}"/>
              </a:ext>
            </a:extLst>
          </p:cNvPr>
          <p:cNvGrpSpPr/>
          <p:nvPr/>
        </p:nvGrpSpPr>
        <p:grpSpPr>
          <a:xfrm rot="16200000">
            <a:off x="7120495" y="5048019"/>
            <a:ext cx="564373" cy="268733"/>
            <a:chOff x="5890169" y="4312037"/>
            <a:chExt cx="1895988" cy="1103725"/>
          </a:xfrm>
        </p:grpSpPr>
        <p:grpSp>
          <p:nvGrpSpPr>
            <p:cNvPr id="144" name="그룹 822">
              <a:extLst>
                <a:ext uri="{FF2B5EF4-FFF2-40B4-BE49-F238E27FC236}">
                  <a16:creationId xmlns:a16="http://schemas.microsoft.com/office/drawing/2014/main" id="{82C314C4-E967-C2CE-1A40-96DD0609CA44}"/>
                </a:ext>
              </a:extLst>
            </p:cNvPr>
            <p:cNvGrpSpPr/>
            <p:nvPr/>
          </p:nvGrpSpPr>
          <p:grpSpPr>
            <a:xfrm>
              <a:off x="6122466" y="4312037"/>
              <a:ext cx="1432853" cy="1103725"/>
              <a:chOff x="5991225" y="4310063"/>
              <a:chExt cx="496427" cy="273840"/>
            </a:xfrm>
          </p:grpSpPr>
          <p:cxnSp>
            <p:nvCxnSpPr>
              <p:cNvPr id="147" name="직선 연결선 771">
                <a:extLst>
                  <a:ext uri="{FF2B5EF4-FFF2-40B4-BE49-F238E27FC236}">
                    <a16:creationId xmlns:a16="http://schemas.microsoft.com/office/drawing/2014/main" id="{8BC0464A-3224-FE23-A865-C9B716335027}"/>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8" name="직선 연결선 789">
                <a:extLst>
                  <a:ext uri="{FF2B5EF4-FFF2-40B4-BE49-F238E27FC236}">
                    <a16:creationId xmlns:a16="http://schemas.microsoft.com/office/drawing/2014/main" id="{F53CDD37-E834-BE1F-6B91-E6B19AF3B09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9" name="직선 연결선 792">
                <a:extLst>
                  <a:ext uri="{FF2B5EF4-FFF2-40B4-BE49-F238E27FC236}">
                    <a16:creationId xmlns:a16="http://schemas.microsoft.com/office/drawing/2014/main" id="{9F8C6A34-D777-39A7-B81A-68F94AC7AFBA}"/>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0" name="직선 연결선 807">
                <a:extLst>
                  <a:ext uri="{FF2B5EF4-FFF2-40B4-BE49-F238E27FC236}">
                    <a16:creationId xmlns:a16="http://schemas.microsoft.com/office/drawing/2014/main" id="{4BCDB7BD-877C-EDB7-4B96-32548C16A309}"/>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1" name="직선 연결선 810">
                <a:extLst>
                  <a:ext uri="{FF2B5EF4-FFF2-40B4-BE49-F238E27FC236}">
                    <a16:creationId xmlns:a16="http://schemas.microsoft.com/office/drawing/2014/main" id="{8365F89A-001A-6260-DEFC-CB8788DD27AD}"/>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2" name="직선 연결선 815">
                <a:extLst>
                  <a:ext uri="{FF2B5EF4-FFF2-40B4-BE49-F238E27FC236}">
                    <a16:creationId xmlns:a16="http://schemas.microsoft.com/office/drawing/2014/main" id="{BF87F730-2A0B-50D4-6EF8-3BE57FEECDC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3" name="직선 연결선 819">
                <a:extLst>
                  <a:ext uri="{FF2B5EF4-FFF2-40B4-BE49-F238E27FC236}">
                    <a16:creationId xmlns:a16="http://schemas.microsoft.com/office/drawing/2014/main" id="{2DF7A94E-F48A-16A3-4703-4BC229F2CB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45" name="직선 연결선 826">
              <a:extLst>
                <a:ext uri="{FF2B5EF4-FFF2-40B4-BE49-F238E27FC236}">
                  <a16:creationId xmlns:a16="http://schemas.microsoft.com/office/drawing/2014/main" id="{EBD2A457-ABA1-4356-D024-3E0793D8377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6" name="직선 연결선 832">
              <a:extLst>
                <a:ext uri="{FF2B5EF4-FFF2-40B4-BE49-F238E27FC236}">
                  <a16:creationId xmlns:a16="http://schemas.microsoft.com/office/drawing/2014/main" id="{2BA59ECA-CAAE-307D-DB67-89EEB7ABFE33}"/>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3317632"/>
            <a:ext cx="3190481"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Target Cell</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resistance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(1)</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or</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an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open switch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3"/>
            <a:ext cx="323170" cy="2917545"/>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U-turn Arrow 231">
            <a:extLst>
              <a:ext uri="{FF2B5EF4-FFF2-40B4-BE49-F238E27FC236}">
                <a16:creationId xmlns:a16="http://schemas.microsoft.com/office/drawing/2014/main" id="{44602A49-C235-2C99-5DF5-64CC400080C6}"/>
              </a:ext>
            </a:extLst>
          </p:cNvPr>
          <p:cNvSpPr/>
          <p:nvPr/>
        </p:nvSpPr>
        <p:spPr>
          <a:xfrm flipH="1">
            <a:off x="7585002" y="2731244"/>
            <a:ext cx="581169" cy="3291883"/>
          </a:xfrm>
          <a:prstGeom prst="uturnArrow">
            <a:avLst>
              <a:gd name="adj1" fmla="val 12998"/>
              <a:gd name="adj2" fmla="val 12998"/>
              <a:gd name="adj3" fmla="val 32437"/>
              <a:gd name="adj4" fmla="val 19747"/>
              <a:gd name="adj5"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grpSp>
        <p:nvGrpSpPr>
          <p:cNvPr id="91" name="그룹 761">
            <a:extLst>
              <a:ext uri="{FF2B5EF4-FFF2-40B4-BE49-F238E27FC236}">
                <a16:creationId xmlns:a16="http://schemas.microsoft.com/office/drawing/2014/main" id="{FE4F6BF3-811F-A927-1E95-DEA2A82C46C4}"/>
              </a:ext>
            </a:extLst>
          </p:cNvPr>
          <p:cNvGrpSpPr/>
          <p:nvPr/>
        </p:nvGrpSpPr>
        <p:grpSpPr>
          <a:xfrm rot="5400000">
            <a:off x="3768991" y="5138845"/>
            <a:ext cx="598569" cy="124310"/>
            <a:chOff x="5608137" y="3394157"/>
            <a:chExt cx="338599" cy="70817"/>
          </a:xfrm>
        </p:grpSpPr>
        <p:grpSp>
          <p:nvGrpSpPr>
            <p:cNvPr id="242" name="그룹 753">
              <a:extLst>
                <a:ext uri="{FF2B5EF4-FFF2-40B4-BE49-F238E27FC236}">
                  <a16:creationId xmlns:a16="http://schemas.microsoft.com/office/drawing/2014/main" id="{A53118A7-3944-3CD4-F7C5-C0F04BDC619C}"/>
                </a:ext>
              </a:extLst>
            </p:cNvPr>
            <p:cNvGrpSpPr/>
            <p:nvPr/>
          </p:nvGrpSpPr>
          <p:grpSpPr>
            <a:xfrm rot="5400000">
              <a:off x="5739521" y="3307128"/>
              <a:ext cx="70817" cy="244875"/>
              <a:chOff x="5131625" y="2342062"/>
              <a:chExt cx="70817" cy="244875"/>
            </a:xfrm>
          </p:grpSpPr>
          <p:sp>
            <p:nvSpPr>
              <p:cNvPr id="245" name="타원 750">
                <a:extLst>
                  <a:ext uri="{FF2B5EF4-FFF2-40B4-BE49-F238E27FC236}">
                    <a16:creationId xmlns:a16="http://schemas.microsoft.com/office/drawing/2014/main" id="{18D2DDE8-3251-0C54-D329-5AF5C69E865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46" name="타원 751">
                <a:extLst>
                  <a:ext uri="{FF2B5EF4-FFF2-40B4-BE49-F238E27FC236}">
                    <a16:creationId xmlns:a16="http://schemas.microsoft.com/office/drawing/2014/main" id="{A6C463E7-C23D-0E88-E2BF-5D72486375F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47" name="직선 연결선 752">
                <a:extLst>
                  <a:ext uri="{FF2B5EF4-FFF2-40B4-BE49-F238E27FC236}">
                    <a16:creationId xmlns:a16="http://schemas.microsoft.com/office/drawing/2014/main" id="{D3D5AD90-3B7A-BC71-96A0-97D6397E2642}"/>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43" name="직선 연결선 754">
              <a:extLst>
                <a:ext uri="{FF2B5EF4-FFF2-40B4-BE49-F238E27FC236}">
                  <a16:creationId xmlns:a16="http://schemas.microsoft.com/office/drawing/2014/main" id="{BF44AA50-BD10-2E6F-A33B-2E328FBF3C4A}"/>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44" name="직선 연결선 756">
              <a:extLst>
                <a:ext uri="{FF2B5EF4-FFF2-40B4-BE49-F238E27FC236}">
                  <a16:creationId xmlns:a16="http://schemas.microsoft.com/office/drawing/2014/main" id="{9043E919-4F2D-6654-D978-1A74E58B0C1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48" name="그룹 761">
            <a:extLst>
              <a:ext uri="{FF2B5EF4-FFF2-40B4-BE49-F238E27FC236}">
                <a16:creationId xmlns:a16="http://schemas.microsoft.com/office/drawing/2014/main" id="{74D9E10D-7284-C150-9764-8ACBDD3D1D72}"/>
              </a:ext>
            </a:extLst>
          </p:cNvPr>
          <p:cNvGrpSpPr/>
          <p:nvPr/>
        </p:nvGrpSpPr>
        <p:grpSpPr>
          <a:xfrm rot="5400000">
            <a:off x="4883794" y="4465349"/>
            <a:ext cx="598569" cy="124310"/>
            <a:chOff x="5608137" y="3394157"/>
            <a:chExt cx="338599" cy="70817"/>
          </a:xfrm>
        </p:grpSpPr>
        <p:grpSp>
          <p:nvGrpSpPr>
            <p:cNvPr id="249" name="그룹 753">
              <a:extLst>
                <a:ext uri="{FF2B5EF4-FFF2-40B4-BE49-F238E27FC236}">
                  <a16:creationId xmlns:a16="http://schemas.microsoft.com/office/drawing/2014/main" id="{991E18B8-1F15-25C3-F11E-39CB4FD43D8A}"/>
                </a:ext>
              </a:extLst>
            </p:cNvPr>
            <p:cNvGrpSpPr/>
            <p:nvPr/>
          </p:nvGrpSpPr>
          <p:grpSpPr>
            <a:xfrm rot="5400000">
              <a:off x="5739521" y="3307128"/>
              <a:ext cx="70817" cy="244875"/>
              <a:chOff x="5131625" y="2342062"/>
              <a:chExt cx="70817" cy="244875"/>
            </a:xfrm>
          </p:grpSpPr>
          <p:sp>
            <p:nvSpPr>
              <p:cNvPr id="252" name="타원 750">
                <a:extLst>
                  <a:ext uri="{FF2B5EF4-FFF2-40B4-BE49-F238E27FC236}">
                    <a16:creationId xmlns:a16="http://schemas.microsoft.com/office/drawing/2014/main" id="{031023EB-FE9C-08A3-03B6-A34D0AC16B90}"/>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53" name="타원 751">
                <a:extLst>
                  <a:ext uri="{FF2B5EF4-FFF2-40B4-BE49-F238E27FC236}">
                    <a16:creationId xmlns:a16="http://schemas.microsoft.com/office/drawing/2014/main" id="{5B1F2433-3B01-4A51-591F-3839591F6BF3}"/>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54" name="직선 연결선 752">
                <a:extLst>
                  <a:ext uri="{FF2B5EF4-FFF2-40B4-BE49-F238E27FC236}">
                    <a16:creationId xmlns:a16="http://schemas.microsoft.com/office/drawing/2014/main" id="{FD73BCEC-5701-9F30-2279-859743390E3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0" name="직선 연결선 754">
              <a:extLst>
                <a:ext uri="{FF2B5EF4-FFF2-40B4-BE49-F238E27FC236}">
                  <a16:creationId xmlns:a16="http://schemas.microsoft.com/office/drawing/2014/main" id="{A1421D16-52F2-39F4-591C-929BAF9177AC}"/>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1" name="직선 연결선 756">
              <a:extLst>
                <a:ext uri="{FF2B5EF4-FFF2-40B4-BE49-F238E27FC236}">
                  <a16:creationId xmlns:a16="http://schemas.microsoft.com/office/drawing/2014/main" id="{F93D405C-5825-F715-FC3B-12A1884E187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55" name="그룹 761">
            <a:extLst>
              <a:ext uri="{FF2B5EF4-FFF2-40B4-BE49-F238E27FC236}">
                <a16:creationId xmlns:a16="http://schemas.microsoft.com/office/drawing/2014/main" id="{0D3D32C1-C0F3-8B5D-7368-0496E7610288}"/>
              </a:ext>
            </a:extLst>
          </p:cNvPr>
          <p:cNvGrpSpPr/>
          <p:nvPr/>
        </p:nvGrpSpPr>
        <p:grpSpPr>
          <a:xfrm rot="5400000">
            <a:off x="4883794" y="5130603"/>
            <a:ext cx="598569" cy="124310"/>
            <a:chOff x="5608137" y="3394157"/>
            <a:chExt cx="338599" cy="70817"/>
          </a:xfrm>
        </p:grpSpPr>
        <p:grpSp>
          <p:nvGrpSpPr>
            <p:cNvPr id="256" name="그룹 753">
              <a:extLst>
                <a:ext uri="{FF2B5EF4-FFF2-40B4-BE49-F238E27FC236}">
                  <a16:creationId xmlns:a16="http://schemas.microsoft.com/office/drawing/2014/main" id="{C9527C58-D692-91C7-6878-6A5A5E4E9B6E}"/>
                </a:ext>
              </a:extLst>
            </p:cNvPr>
            <p:cNvGrpSpPr/>
            <p:nvPr/>
          </p:nvGrpSpPr>
          <p:grpSpPr>
            <a:xfrm rot="5400000">
              <a:off x="5739521" y="3307128"/>
              <a:ext cx="70817" cy="244875"/>
              <a:chOff x="5131625" y="2342062"/>
              <a:chExt cx="70817" cy="244875"/>
            </a:xfrm>
          </p:grpSpPr>
          <p:sp>
            <p:nvSpPr>
              <p:cNvPr id="259" name="타원 750">
                <a:extLst>
                  <a:ext uri="{FF2B5EF4-FFF2-40B4-BE49-F238E27FC236}">
                    <a16:creationId xmlns:a16="http://schemas.microsoft.com/office/drawing/2014/main" id="{08EE84D8-3CFD-B7F8-61AF-C7E943B5EEFD}"/>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60" name="타원 751">
                <a:extLst>
                  <a:ext uri="{FF2B5EF4-FFF2-40B4-BE49-F238E27FC236}">
                    <a16:creationId xmlns:a16="http://schemas.microsoft.com/office/drawing/2014/main" id="{24F6DF9C-C519-79C3-6A39-2BEBAEF06CA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61" name="직선 연결선 752">
                <a:extLst>
                  <a:ext uri="{FF2B5EF4-FFF2-40B4-BE49-F238E27FC236}">
                    <a16:creationId xmlns:a16="http://schemas.microsoft.com/office/drawing/2014/main" id="{41C008E3-EAFE-E489-4A86-A311DE55C66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7" name="직선 연결선 754">
              <a:extLst>
                <a:ext uri="{FF2B5EF4-FFF2-40B4-BE49-F238E27FC236}">
                  <a16:creationId xmlns:a16="http://schemas.microsoft.com/office/drawing/2014/main" id="{A0959AEE-3C7E-2E8D-5860-3859CE2CC8E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8" name="직선 연결선 756">
              <a:extLst>
                <a:ext uri="{FF2B5EF4-FFF2-40B4-BE49-F238E27FC236}">
                  <a16:creationId xmlns:a16="http://schemas.microsoft.com/office/drawing/2014/main" id="{EB05D0DE-2665-DF56-9E87-E7A18BDF2F2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11151250-6EEB-3ADE-F1D9-73E4650F5047}"/>
              </a:ext>
            </a:extLst>
          </p:cNvPr>
          <p:cNvSpPr/>
          <p:nvPr/>
        </p:nvSpPr>
        <p:spPr>
          <a:xfrm>
            <a:off x="119269" y="1024702"/>
            <a:ext cx="8945689" cy="551657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ular Callout 35">
            <a:extLst>
              <a:ext uri="{FF2B5EF4-FFF2-40B4-BE49-F238E27FC236}">
                <a16:creationId xmlns:a16="http://schemas.microsoft.com/office/drawing/2014/main" id="{412D94AD-4315-69E5-23F1-AF29DE58C32A}"/>
              </a:ext>
            </a:extLst>
          </p:cNvPr>
          <p:cNvSpPr/>
          <p:nvPr/>
        </p:nvSpPr>
        <p:spPr bwMode="auto">
          <a:xfrm>
            <a:off x="79041" y="3164550"/>
            <a:ext cx="6783821" cy="980015"/>
          </a:xfrm>
          <a:prstGeom prst="wedgeRoundRectCallout">
            <a:avLst>
              <a:gd name="adj1" fmla="val 54483"/>
              <a:gd name="adj2" fmla="val -49911"/>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 </a:t>
            </a:r>
            <a:r>
              <a:rPr kumimoji="0" lang="en-US" sz="2000" b="0" i="0" u="none" strike="noStrike" kern="1200" cap="none" spc="0" normalizeH="0" baseline="0" noProof="0" dirty="0" err="1">
                <a:ln>
                  <a:noFill/>
                </a:ln>
                <a:solidFill>
                  <a:prstClr val="black"/>
                </a:solidFill>
                <a:effectLst/>
                <a:uLnTx/>
                <a:uFillTx/>
                <a:latin typeface="Avenir Next" panose="020B0503020202020204" pitchFamily="34" charset="0"/>
                <a:ea typeface="ＭＳ Ｐゴシック" panose="020B0600070205080204" pitchFamily="34" charset="-128"/>
                <a:cs typeface="+mn-cs"/>
              </a:rPr>
              <a:t>bitline</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reads as ‘1’ only when all the target cells store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sym typeface="Wingdings" pitchFamily="2" charset="2"/>
              </a:rPr>
              <a:t> Equivalent to the bitwise AND of all the target cells </a:t>
            </a:r>
            <a:endPar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endParaRPr>
          </a:p>
        </p:txBody>
      </p:sp>
      <p:sp>
        <p:nvSpPr>
          <p:cNvPr id="18" name="Rectangle 17">
            <a:extLst>
              <a:ext uri="{FF2B5EF4-FFF2-40B4-BE49-F238E27FC236}">
                <a16:creationId xmlns:a16="http://schemas.microsoft.com/office/drawing/2014/main" id="{05EDB84A-73E0-CCF4-16A2-DCF76D21D6C2}"/>
              </a:ext>
            </a:extLst>
          </p:cNvPr>
          <p:cNvSpPr/>
          <p:nvPr/>
        </p:nvSpPr>
        <p:spPr>
          <a:xfrm>
            <a:off x="0" y="2888361"/>
            <a:ext cx="9143997" cy="163782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Flash-Cosmos (Intra-Block MWS)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enables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bitwise AND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 multiple pages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the same block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via a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single sensing operation</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spTree>
    <p:extLst>
      <p:ext uri="{BB962C8B-B14F-4D97-AF65-F5344CB8AC3E}">
        <p14:creationId xmlns:p14="http://schemas.microsoft.com/office/powerpoint/2010/main" val="310589904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Other Types of Bitwise Operations</a:t>
            </a:r>
          </a:p>
        </p:txBody>
      </p:sp>
      <p:sp>
        <p:nvSpPr>
          <p:cNvPr id="210" name="Rectangle 209">
            <a:extLst>
              <a:ext uri="{FF2B5EF4-FFF2-40B4-BE49-F238E27FC236}">
                <a16:creationId xmlns:a16="http://schemas.microsoft.com/office/drawing/2014/main" id="{DB70C486-55DA-B33C-0324-EED4D30DCB66}"/>
              </a:ext>
            </a:extLst>
          </p:cNvPr>
          <p:cNvSpPr/>
          <p:nvPr/>
        </p:nvSpPr>
        <p:spPr>
          <a:xfrm>
            <a:off x="0" y="1149325"/>
            <a:ext cx="9143997" cy="1865840"/>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Flash-Cosmos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also enables </a:t>
            </a:r>
            <a:b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b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other types of bitwise operations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(NOT/NAND/NOR/XOR/XNOR)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leveraging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existing features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 NAND flash memory</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grpSp>
        <p:nvGrpSpPr>
          <p:cNvPr id="217" name="Group 216">
            <a:extLst>
              <a:ext uri="{FF2B5EF4-FFF2-40B4-BE49-F238E27FC236}">
                <a16:creationId xmlns:a16="http://schemas.microsoft.com/office/drawing/2014/main" id="{8C214A51-2464-E56C-4A85-E6DA58FAC007}"/>
              </a:ext>
            </a:extLst>
          </p:cNvPr>
          <p:cNvGrpSpPr/>
          <p:nvPr/>
        </p:nvGrpSpPr>
        <p:grpSpPr>
          <a:xfrm>
            <a:off x="550818" y="3193636"/>
            <a:ext cx="8041409" cy="3597779"/>
            <a:chOff x="550818" y="3193636"/>
            <a:chExt cx="8041409" cy="3597779"/>
          </a:xfrm>
        </p:grpSpPr>
        <p:pic>
          <p:nvPicPr>
            <p:cNvPr id="214" name="Content Placeholder 6">
              <a:extLst>
                <a:ext uri="{FF2B5EF4-FFF2-40B4-BE49-F238E27FC236}">
                  <a16:creationId xmlns:a16="http://schemas.microsoft.com/office/drawing/2014/main" id="{82F4DD63-CF5D-FC5A-571C-B15A78309BF6}"/>
                </a:ext>
              </a:extLst>
            </p:cNvPr>
            <p:cNvPicPr>
              <a:picLocks noChangeAspect="1"/>
            </p:cNvPicPr>
            <p:nvPr/>
          </p:nvPicPr>
          <p:blipFill>
            <a:blip r:embed="rId3"/>
            <a:stretch>
              <a:fillRect/>
            </a:stretch>
          </p:blipFill>
          <p:spPr>
            <a:xfrm>
              <a:off x="550818" y="3193636"/>
              <a:ext cx="8041409" cy="2079591"/>
            </a:xfrm>
            <a:prstGeom prst="rect">
              <a:avLst/>
            </a:prstGeom>
          </p:spPr>
        </p:pic>
        <p:sp>
          <p:nvSpPr>
            <p:cNvPr id="215" name="TextBox 214">
              <a:extLst>
                <a:ext uri="{FF2B5EF4-FFF2-40B4-BE49-F238E27FC236}">
                  <a16:creationId xmlns:a16="http://schemas.microsoft.com/office/drawing/2014/main" id="{904AE1A1-4423-6F87-441D-20920358511E}"/>
                </a:ext>
              </a:extLst>
            </p:cNvPr>
            <p:cNvSpPr txBox="1"/>
            <p:nvPr/>
          </p:nvSpPr>
          <p:spPr>
            <a:xfrm>
              <a:off x="1746472" y="6329750"/>
              <a:ext cx="57058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venir Next Medium" panose="020B0503020202020204" pitchFamily="34" charset="0"/>
                  <a:ea typeface="+mn-ea"/>
                  <a:cs typeface="+mn-cs"/>
                  <a:hlinkClick r:id="rId4">
                    <a:extLst>
                      <a:ext uri="{A12FA001-AC4F-418D-AE19-62706E023703}">
                        <ahyp:hlinkClr xmlns:ahyp="http://schemas.microsoft.com/office/drawing/2018/hyperlinkcolor" val="tx"/>
                      </a:ext>
                    </a:extLst>
                  </a:hlinkClick>
                </a:rPr>
                <a:t>https://arxiv.org/abs/2209.05566.pdf</a:t>
              </a:r>
              <a:endParaRPr kumimoji="0" lang="en-US" sz="2400" b="1" i="0" u="none" strike="noStrike" kern="1200" cap="none" spc="0" normalizeH="0" baseline="0" noProof="0" dirty="0">
                <a:ln>
                  <a:noFill/>
                </a:ln>
                <a:solidFill>
                  <a:srgbClr val="0000FF"/>
                </a:solidFill>
                <a:effectLst/>
                <a:uLnTx/>
                <a:uFillTx/>
                <a:latin typeface="Avenir Next Medium" panose="020B0503020202020204" pitchFamily="34" charset="0"/>
                <a:ea typeface="+mn-ea"/>
                <a:cs typeface="+mn-cs"/>
              </a:endParaRPr>
            </a:p>
          </p:txBody>
        </p:sp>
        <p:pic>
          <p:nvPicPr>
            <p:cNvPr id="216" name="Picture 215">
              <a:hlinkClick r:id="rId4"/>
              <a:extLst>
                <a:ext uri="{FF2B5EF4-FFF2-40B4-BE49-F238E27FC236}">
                  <a16:creationId xmlns:a16="http://schemas.microsoft.com/office/drawing/2014/main" id="{412CABE1-72A1-E708-283F-01B0ABA3EBCB}"/>
                </a:ext>
              </a:extLst>
            </p:cNvPr>
            <p:cNvPicPr>
              <a:picLocks noChangeAspect="1"/>
            </p:cNvPicPr>
            <p:nvPr/>
          </p:nvPicPr>
          <p:blipFill>
            <a:blip r:embed="rId5"/>
            <a:stretch>
              <a:fillRect/>
            </a:stretch>
          </p:blipFill>
          <p:spPr>
            <a:xfrm>
              <a:off x="4100140" y="5331814"/>
              <a:ext cx="942764" cy="939348"/>
            </a:xfrm>
            <a:prstGeom prst="rect">
              <a:avLst/>
            </a:prstGeom>
          </p:spPr>
        </p:pic>
      </p:grpSp>
    </p:spTree>
    <p:extLst>
      <p:ext uri="{BB962C8B-B14F-4D97-AF65-F5344CB8AC3E}">
        <p14:creationId xmlns:p14="http://schemas.microsoft.com/office/powerpoint/2010/main" val="21138705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7F12-2C40-13EA-87C8-C750D778EC39}"/>
              </a:ext>
            </a:extLst>
          </p:cNvPr>
          <p:cNvSpPr>
            <a:spLocks noGrp="1"/>
          </p:cNvSpPr>
          <p:nvPr>
            <p:ph type="title"/>
          </p:nvPr>
        </p:nvSpPr>
        <p:spPr/>
        <p:txBody>
          <a:bodyPr/>
          <a:lstStyle/>
          <a:p>
            <a:r>
              <a:rPr lang="en-CH" dirty="0"/>
              <a:t>Results: Real-Device Characterization</a:t>
            </a:r>
          </a:p>
        </p:txBody>
      </p:sp>
      <p:sp>
        <p:nvSpPr>
          <p:cNvPr id="8" name="Rectangle 7">
            <a:extLst>
              <a:ext uri="{FF2B5EF4-FFF2-40B4-BE49-F238E27FC236}">
                <a16:creationId xmlns:a16="http://schemas.microsoft.com/office/drawing/2014/main" id="{12C9F002-92B9-2C95-4AFD-6C164BFABD2E}"/>
              </a:ext>
            </a:extLst>
          </p:cNvPr>
          <p:cNvSpPr/>
          <p:nvPr/>
        </p:nvSpPr>
        <p:spPr>
          <a:xfrm>
            <a:off x="0" y="1183315"/>
            <a:ext cx="9143997" cy="151960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No</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changes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to the cell array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commodity NAND flash chips</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sp>
        <p:nvSpPr>
          <p:cNvPr id="9" name="Rectangle 8">
            <a:extLst>
              <a:ext uri="{FF2B5EF4-FFF2-40B4-BE49-F238E27FC236}">
                <a16:creationId xmlns:a16="http://schemas.microsoft.com/office/drawing/2014/main" id="{3E1CEAFA-2FE6-FE17-068C-5C2F817B5EB4}"/>
              </a:ext>
            </a:extLst>
          </p:cNvPr>
          <p:cNvSpPr/>
          <p:nvPr/>
        </p:nvSpPr>
        <p:spPr>
          <a:xfrm>
            <a:off x="0" y="2973478"/>
            <a:ext cx="9143997" cy="151960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Can have many operands</a:t>
            </a:r>
            <a:endPar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AND</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up to 48</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OR</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up to 4</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endPar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with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small increase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sensing latency (</a:t>
            </a: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&lt; 10%</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
        <p:nvSpPr>
          <p:cNvPr id="10" name="Rectangle 9">
            <a:extLst>
              <a:ext uri="{FF2B5EF4-FFF2-40B4-BE49-F238E27FC236}">
                <a16:creationId xmlns:a16="http://schemas.microsoft.com/office/drawing/2014/main" id="{0E1C1B50-381D-4281-9DDF-704F16410869}"/>
              </a:ext>
            </a:extLst>
          </p:cNvPr>
          <p:cNvSpPr/>
          <p:nvPr/>
        </p:nvSpPr>
        <p:spPr>
          <a:xfrm>
            <a:off x="0" y="4763641"/>
            <a:ext cx="9143997" cy="151960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ESP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significantly improves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the reliability</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of computation results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no observed bit error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the tested flash cells)</a:t>
            </a:r>
          </a:p>
        </p:txBody>
      </p:sp>
    </p:spTree>
    <p:extLst>
      <p:ext uri="{BB962C8B-B14F-4D97-AF65-F5344CB8AC3E}">
        <p14:creationId xmlns:p14="http://schemas.microsoft.com/office/powerpoint/2010/main" val="70476416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2A41CFE9-64CE-D1CD-AD9D-39BB007EB7DC}"/>
              </a:ext>
            </a:extLst>
          </p:cNvPr>
          <p:cNvGrpSpPr/>
          <p:nvPr/>
        </p:nvGrpSpPr>
        <p:grpSpPr>
          <a:xfrm>
            <a:off x="0" y="832739"/>
            <a:ext cx="4699392" cy="3100317"/>
            <a:chOff x="0" y="832739"/>
            <a:chExt cx="4699392" cy="3100317"/>
          </a:xfrm>
        </p:grpSpPr>
        <p:grpSp>
          <p:nvGrpSpPr>
            <p:cNvPr id="36" name="Group 35">
              <a:extLst>
                <a:ext uri="{FF2B5EF4-FFF2-40B4-BE49-F238E27FC236}">
                  <a16:creationId xmlns:a16="http://schemas.microsoft.com/office/drawing/2014/main" id="{5B0BC1D8-C4F4-C46A-0F5E-5E2A59647490}"/>
                </a:ext>
              </a:extLst>
            </p:cNvPr>
            <p:cNvGrpSpPr/>
            <p:nvPr/>
          </p:nvGrpSpPr>
          <p:grpSpPr>
            <a:xfrm>
              <a:off x="0" y="1132875"/>
              <a:ext cx="4699392" cy="2800181"/>
              <a:chOff x="0" y="1132875"/>
              <a:chExt cx="4699392" cy="2800181"/>
            </a:xfrm>
          </p:grpSpPr>
          <p:sp>
            <p:nvSpPr>
              <p:cNvPr id="3" name="Rectangle 2">
                <a:extLst>
                  <a:ext uri="{FF2B5EF4-FFF2-40B4-BE49-F238E27FC236}">
                    <a16:creationId xmlns:a16="http://schemas.microsoft.com/office/drawing/2014/main" id="{2BBBF97B-1D7E-7F22-828D-415B84E93940}"/>
                  </a:ext>
                </a:extLst>
              </p:cNvPr>
              <p:cNvSpPr/>
              <p:nvPr/>
            </p:nvSpPr>
            <p:spPr>
              <a:xfrm>
                <a:off x="3650323" y="1399011"/>
                <a:ext cx="958747" cy="2113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8" name="Group 97">
                <a:extLst>
                  <a:ext uri="{FF2B5EF4-FFF2-40B4-BE49-F238E27FC236}">
                    <a16:creationId xmlns:a16="http://schemas.microsoft.com/office/drawing/2014/main" id="{B5F70927-DD97-74EC-520E-61E530A3AFCA}"/>
                  </a:ext>
                </a:extLst>
              </p:cNvPr>
              <p:cNvGrpSpPr/>
              <p:nvPr/>
            </p:nvGrpSpPr>
            <p:grpSpPr>
              <a:xfrm>
                <a:off x="0" y="1132875"/>
                <a:ext cx="4699392" cy="2800181"/>
                <a:chOff x="0" y="885741"/>
                <a:chExt cx="4699392" cy="2800181"/>
              </a:xfrm>
              <a:noFill/>
            </p:grpSpPr>
            <p:sp>
              <p:nvSpPr>
                <p:cNvPr id="8" name="TextBox 7">
                  <a:extLst>
                    <a:ext uri="{FF2B5EF4-FFF2-40B4-BE49-F238E27FC236}">
                      <a16:creationId xmlns:a16="http://schemas.microsoft.com/office/drawing/2014/main" id="{7279FB59-5FE3-4EF3-5154-5B2E0D5666E3}"/>
                    </a:ext>
                  </a:extLst>
                </p:cNvPr>
                <p:cNvSpPr txBox="1"/>
                <p:nvPr/>
              </p:nvSpPr>
              <p:spPr>
                <a:xfrm rot="16200000">
                  <a:off x="-994286" y="1880027"/>
                  <a:ext cx="2357904" cy="369332"/>
                </a:xfrm>
                <a:prstGeom prst="rect">
                  <a:avLst/>
                </a:prstGeom>
                <a:grp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Speedup over OSP</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97" name="Chart 96">
                  <a:extLst>
                    <a:ext uri="{FF2B5EF4-FFF2-40B4-BE49-F238E27FC236}">
                      <a16:creationId xmlns:a16="http://schemas.microsoft.com/office/drawing/2014/main" id="{59604941-9013-4B81-87A7-DB39D633F099}"/>
                    </a:ext>
                  </a:extLst>
                </p:cNvPr>
                <p:cNvGraphicFramePr>
                  <a:graphicFrameLocks/>
                </p:cNvGraphicFramePr>
                <p:nvPr/>
              </p:nvGraphicFramePr>
              <p:xfrm>
                <a:off x="169222" y="1047628"/>
                <a:ext cx="4530170" cy="2638294"/>
              </p:xfrm>
              <a:graphic>
                <a:graphicData uri="http://schemas.openxmlformats.org/drawingml/2006/chart">
                  <c:chart xmlns:c="http://schemas.openxmlformats.org/drawingml/2006/chart" xmlns:r="http://schemas.openxmlformats.org/officeDocument/2006/relationships" r:id="rId3"/>
                </a:graphicData>
              </a:graphic>
            </p:graphicFrame>
          </p:grpSp>
        </p:grpSp>
        <p:grpSp>
          <p:nvGrpSpPr>
            <p:cNvPr id="33" name="Group 32">
              <a:extLst>
                <a:ext uri="{FF2B5EF4-FFF2-40B4-BE49-F238E27FC236}">
                  <a16:creationId xmlns:a16="http://schemas.microsoft.com/office/drawing/2014/main" id="{6358F8A6-3AFB-9A35-8120-10983DA05219}"/>
                </a:ext>
              </a:extLst>
            </p:cNvPr>
            <p:cNvGrpSpPr/>
            <p:nvPr/>
          </p:nvGrpSpPr>
          <p:grpSpPr>
            <a:xfrm>
              <a:off x="756278" y="832739"/>
              <a:ext cx="554846" cy="553998"/>
              <a:chOff x="2147861" y="956309"/>
              <a:chExt cx="554846" cy="553998"/>
            </a:xfrm>
          </p:grpSpPr>
          <p:sp>
            <p:nvSpPr>
              <p:cNvPr id="27" name="Rectangle 26">
                <a:extLst>
                  <a:ext uri="{FF2B5EF4-FFF2-40B4-BE49-F238E27FC236}">
                    <a16:creationId xmlns:a16="http://schemas.microsoft.com/office/drawing/2014/main" id="{1A6B8A54-1358-A005-1CE4-32C330E3366B}"/>
                  </a:ext>
                </a:extLst>
              </p:cNvPr>
              <p:cNvSpPr/>
              <p:nvPr/>
            </p:nvSpPr>
            <p:spPr>
              <a:xfrm>
                <a:off x="2147861" y="1150117"/>
                <a:ext cx="166382" cy="166382"/>
              </a:xfrm>
              <a:prstGeom prst="rect">
                <a:avLst/>
              </a:prstGeom>
              <a:solidFill>
                <a:srgbClr val="76717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16B81062-EE6F-156C-2E0E-9417E5F9BFF4}"/>
                  </a:ext>
                </a:extLst>
              </p:cNvPr>
              <p:cNvSpPr txBox="1"/>
              <p:nvPr/>
            </p:nvSpPr>
            <p:spPr>
              <a:xfrm>
                <a:off x="2327638" y="956309"/>
                <a:ext cx="375069" cy="553998"/>
              </a:xfrm>
              <a:prstGeom prst="rect">
                <a:avLst/>
              </a:prstGeom>
              <a:noFill/>
            </p:spPr>
            <p:txBody>
              <a:bodyPr wrap="square" lIns="3600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ISP</a:t>
                </a:r>
                <a:endParaRPr kumimoji="0" lang="ko-KR" altLang="en-US" sz="18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nvGrpSpPr>
            <p:cNvPr id="34" name="Group 33">
              <a:extLst>
                <a:ext uri="{FF2B5EF4-FFF2-40B4-BE49-F238E27FC236}">
                  <a16:creationId xmlns:a16="http://schemas.microsoft.com/office/drawing/2014/main" id="{9FE8C9A7-319C-658A-980B-57628E21B2BA}"/>
                </a:ext>
              </a:extLst>
            </p:cNvPr>
            <p:cNvGrpSpPr/>
            <p:nvPr/>
          </p:nvGrpSpPr>
          <p:grpSpPr>
            <a:xfrm>
              <a:off x="1551512" y="832739"/>
              <a:ext cx="1003623" cy="553998"/>
              <a:chOff x="3433152" y="956309"/>
              <a:chExt cx="1003623" cy="553998"/>
            </a:xfrm>
          </p:grpSpPr>
          <p:sp>
            <p:nvSpPr>
              <p:cNvPr id="28" name="Rectangle 27">
                <a:extLst>
                  <a:ext uri="{FF2B5EF4-FFF2-40B4-BE49-F238E27FC236}">
                    <a16:creationId xmlns:a16="http://schemas.microsoft.com/office/drawing/2014/main" id="{F5E9CEA9-5782-301A-7273-960430D97570}"/>
                  </a:ext>
                </a:extLst>
              </p:cNvPr>
              <p:cNvSpPr/>
              <p:nvPr/>
            </p:nvSpPr>
            <p:spPr>
              <a:xfrm>
                <a:off x="3433152" y="1150117"/>
                <a:ext cx="166382" cy="166382"/>
              </a:xfrm>
              <a:prstGeom prst="rect">
                <a:avLst/>
              </a:prstGeom>
              <a:solidFill>
                <a:srgbClr val="AFAB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64154E0-D6A5-131B-3589-6AF72B72AFF1}"/>
                  </a:ext>
                </a:extLst>
              </p:cNvPr>
              <p:cNvSpPr txBox="1"/>
              <p:nvPr/>
            </p:nvSpPr>
            <p:spPr>
              <a:xfrm>
                <a:off x="3609717" y="956309"/>
                <a:ext cx="827058" cy="553998"/>
              </a:xfrm>
              <a:prstGeom prst="rect">
                <a:avLst/>
              </a:prstGeom>
              <a:noFill/>
            </p:spPr>
            <p:txBody>
              <a:bodyPr wrap="square" lIns="3600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ParaBit</a:t>
                </a:r>
                <a:endParaRPr kumimoji="0" lang="ko-KR" altLang="en-US" sz="18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nvGrpSpPr>
            <p:cNvPr id="35" name="Group 34">
              <a:extLst>
                <a:ext uri="{FF2B5EF4-FFF2-40B4-BE49-F238E27FC236}">
                  <a16:creationId xmlns:a16="http://schemas.microsoft.com/office/drawing/2014/main" id="{9ADFB732-1841-ED08-6B56-D7A99A72F7C1}"/>
                </a:ext>
              </a:extLst>
            </p:cNvPr>
            <p:cNvGrpSpPr/>
            <p:nvPr/>
          </p:nvGrpSpPr>
          <p:grpSpPr>
            <a:xfrm>
              <a:off x="2795523" y="832739"/>
              <a:ext cx="1648181" cy="553998"/>
              <a:chOff x="4585719" y="956309"/>
              <a:chExt cx="1648181" cy="553998"/>
            </a:xfrm>
          </p:grpSpPr>
          <p:sp>
            <p:nvSpPr>
              <p:cNvPr id="29" name="Rectangle 28">
                <a:extLst>
                  <a:ext uri="{FF2B5EF4-FFF2-40B4-BE49-F238E27FC236}">
                    <a16:creationId xmlns:a16="http://schemas.microsoft.com/office/drawing/2014/main" id="{E5985338-B342-26E4-A06D-16A94DB94D58}"/>
                  </a:ext>
                </a:extLst>
              </p:cNvPr>
              <p:cNvSpPr/>
              <p:nvPr/>
            </p:nvSpPr>
            <p:spPr>
              <a:xfrm>
                <a:off x="4585719" y="1150117"/>
                <a:ext cx="166382" cy="166382"/>
              </a:xfrm>
              <a:prstGeom prst="rect">
                <a:avLst/>
              </a:prstGeom>
              <a:solidFill>
                <a:srgbClr val="E3F1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9E158AD0-96C8-089A-696B-13AA5C181D3C}"/>
                  </a:ext>
                </a:extLst>
              </p:cNvPr>
              <p:cNvSpPr txBox="1"/>
              <p:nvPr/>
            </p:nvSpPr>
            <p:spPr>
              <a:xfrm>
                <a:off x="4751748" y="956309"/>
                <a:ext cx="1482152" cy="553998"/>
              </a:xfrm>
              <a:prstGeom prst="rect">
                <a:avLst/>
              </a:prstGeom>
              <a:noFill/>
            </p:spPr>
            <p:txBody>
              <a:bodyPr wrap="square" lIns="3600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Flash-Cosmos</a:t>
                </a:r>
                <a:endParaRPr kumimoji="0" lang="ko-KR" altLang="en-US" sz="18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sp>
        <p:nvSpPr>
          <p:cNvPr id="2" name="Title 1">
            <a:extLst>
              <a:ext uri="{FF2B5EF4-FFF2-40B4-BE49-F238E27FC236}">
                <a16:creationId xmlns:a16="http://schemas.microsoft.com/office/drawing/2014/main" id="{26BE94C9-71F5-48D3-82D1-1A000A73687C}"/>
              </a:ext>
            </a:extLst>
          </p:cNvPr>
          <p:cNvSpPr>
            <a:spLocks noGrp="1"/>
          </p:cNvSpPr>
          <p:nvPr>
            <p:ph type="title"/>
          </p:nvPr>
        </p:nvSpPr>
        <p:spPr/>
        <p:txBody>
          <a:bodyPr/>
          <a:lstStyle/>
          <a:p>
            <a:r>
              <a:rPr lang="en-CH" dirty="0"/>
              <a:t>Results: Performance &amp; Energy</a:t>
            </a:r>
          </a:p>
        </p:txBody>
      </p:sp>
      <p:sp>
        <p:nvSpPr>
          <p:cNvPr id="73" name="Rectangle 72">
            <a:extLst>
              <a:ext uri="{FF2B5EF4-FFF2-40B4-BE49-F238E27FC236}">
                <a16:creationId xmlns:a16="http://schemas.microsoft.com/office/drawing/2014/main" id="{919E291A-E819-F6EC-20BE-1FFED6473AFC}"/>
              </a:ext>
            </a:extLst>
          </p:cNvPr>
          <p:cNvSpPr/>
          <p:nvPr/>
        </p:nvSpPr>
        <p:spPr>
          <a:xfrm>
            <a:off x="0" y="4045605"/>
            <a:ext cx="9143997" cy="1150417"/>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Flash-Cosmos provides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significant performance &amp; energy benefits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over all the baselines</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
        <p:nvSpPr>
          <p:cNvPr id="74" name="Rectangle 73">
            <a:extLst>
              <a:ext uri="{FF2B5EF4-FFF2-40B4-BE49-F238E27FC236}">
                <a16:creationId xmlns:a16="http://schemas.microsoft.com/office/drawing/2014/main" id="{809E2EE3-A030-411B-160F-5EA8B18CF43A}"/>
              </a:ext>
            </a:extLst>
          </p:cNvPr>
          <p:cNvSpPr/>
          <p:nvPr/>
        </p:nvSpPr>
        <p:spPr>
          <a:xfrm>
            <a:off x="0" y="5455454"/>
            <a:ext cx="9143997" cy="1045834"/>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The larger the number of operands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the higher the performance &amp; energy benefits</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grpSp>
        <p:nvGrpSpPr>
          <p:cNvPr id="37" name="Group 36">
            <a:extLst>
              <a:ext uri="{FF2B5EF4-FFF2-40B4-BE49-F238E27FC236}">
                <a16:creationId xmlns:a16="http://schemas.microsoft.com/office/drawing/2014/main" id="{BEB6A3B3-0B81-3899-1574-E5A0264F550F}"/>
              </a:ext>
            </a:extLst>
          </p:cNvPr>
          <p:cNvGrpSpPr/>
          <p:nvPr/>
        </p:nvGrpSpPr>
        <p:grpSpPr>
          <a:xfrm>
            <a:off x="4609071" y="819432"/>
            <a:ext cx="4431813" cy="3132380"/>
            <a:chOff x="4609071" y="819432"/>
            <a:chExt cx="4431813" cy="3132380"/>
          </a:xfrm>
        </p:grpSpPr>
        <p:sp>
          <p:nvSpPr>
            <p:cNvPr id="24" name="Rectangle 23">
              <a:extLst>
                <a:ext uri="{FF2B5EF4-FFF2-40B4-BE49-F238E27FC236}">
                  <a16:creationId xmlns:a16="http://schemas.microsoft.com/office/drawing/2014/main" id="{AF828D14-E3D9-99B3-9FC9-8D3F62863A0C}"/>
                </a:ext>
              </a:extLst>
            </p:cNvPr>
            <p:cNvSpPr/>
            <p:nvPr/>
          </p:nvSpPr>
          <p:spPr>
            <a:xfrm>
              <a:off x="8053039" y="1390124"/>
              <a:ext cx="912041" cy="2113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1" name="Group 150">
              <a:extLst>
                <a:ext uri="{FF2B5EF4-FFF2-40B4-BE49-F238E27FC236}">
                  <a16:creationId xmlns:a16="http://schemas.microsoft.com/office/drawing/2014/main" id="{C0EBE669-9A24-F97E-687F-D3A31E6E0F2D}"/>
                </a:ext>
              </a:extLst>
            </p:cNvPr>
            <p:cNvGrpSpPr/>
            <p:nvPr/>
          </p:nvGrpSpPr>
          <p:grpSpPr>
            <a:xfrm>
              <a:off x="4609071" y="819432"/>
              <a:ext cx="4431813" cy="3132380"/>
              <a:chOff x="4609071" y="572298"/>
              <a:chExt cx="4431813" cy="3132380"/>
            </a:xfrm>
            <a:noFill/>
          </p:grpSpPr>
          <p:graphicFrame>
            <p:nvGraphicFramePr>
              <p:cNvPr id="4" name="Chart 3">
                <a:extLst>
                  <a:ext uri="{FF2B5EF4-FFF2-40B4-BE49-F238E27FC236}">
                    <a16:creationId xmlns:a16="http://schemas.microsoft.com/office/drawing/2014/main" id="{D0E6C6A6-AA86-40D2-B708-C64F3DC4F745}"/>
                  </a:ext>
                </a:extLst>
              </p:cNvPr>
              <p:cNvGraphicFramePr>
                <a:graphicFrameLocks/>
              </p:cNvGraphicFramePr>
              <p:nvPr/>
            </p:nvGraphicFramePr>
            <p:xfrm>
              <a:off x="4760526" y="981491"/>
              <a:ext cx="4280358" cy="272318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077719FA-0A19-70C4-C427-BDAA997AF736}"/>
                  </a:ext>
                </a:extLst>
              </p:cNvPr>
              <p:cNvSpPr txBox="1"/>
              <p:nvPr/>
            </p:nvSpPr>
            <p:spPr>
              <a:xfrm rot="16200000">
                <a:off x="3305787" y="1875582"/>
                <a:ext cx="2975899" cy="36933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Energy benefit over OSP</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grpSp>
        <p:nvGrpSpPr>
          <p:cNvPr id="40" name="Group 39">
            <a:extLst>
              <a:ext uri="{FF2B5EF4-FFF2-40B4-BE49-F238E27FC236}">
                <a16:creationId xmlns:a16="http://schemas.microsoft.com/office/drawing/2014/main" id="{4C39B22A-113A-14DA-474C-F7851D1E11DF}"/>
              </a:ext>
            </a:extLst>
          </p:cNvPr>
          <p:cNvGrpSpPr/>
          <p:nvPr/>
        </p:nvGrpSpPr>
        <p:grpSpPr>
          <a:xfrm>
            <a:off x="828058" y="1560178"/>
            <a:ext cx="7117302" cy="1898433"/>
            <a:chOff x="828058" y="1560178"/>
            <a:chExt cx="7117302" cy="1898433"/>
          </a:xfrm>
        </p:grpSpPr>
        <p:cxnSp>
          <p:nvCxnSpPr>
            <p:cNvPr id="99" name="Straight Arrow Connector 98">
              <a:extLst>
                <a:ext uri="{FF2B5EF4-FFF2-40B4-BE49-F238E27FC236}">
                  <a16:creationId xmlns:a16="http://schemas.microsoft.com/office/drawing/2014/main" id="{08757DAD-F57C-D9EA-A40F-8EE913D7DA9D}"/>
                </a:ext>
              </a:extLst>
            </p:cNvPr>
            <p:cNvCxnSpPr>
              <a:cxnSpLocks/>
            </p:cNvCxnSpPr>
            <p:nvPr/>
          </p:nvCxnSpPr>
          <p:spPr>
            <a:xfrm flipV="1">
              <a:off x="929754" y="1883779"/>
              <a:ext cx="6301" cy="1535596"/>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C749A43C-FE81-7D8A-34AE-521E15501E43}"/>
                </a:ext>
              </a:extLst>
            </p:cNvPr>
            <p:cNvSpPr txBox="1"/>
            <p:nvPr/>
          </p:nvSpPr>
          <p:spPr>
            <a:xfrm>
              <a:off x="828058" y="1560178"/>
              <a:ext cx="510124" cy="338554"/>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150×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01" name="Straight Arrow Connector 100">
              <a:extLst>
                <a:ext uri="{FF2B5EF4-FFF2-40B4-BE49-F238E27FC236}">
                  <a16:creationId xmlns:a16="http://schemas.microsoft.com/office/drawing/2014/main" id="{831C02C6-17FF-BF64-FC72-E39DFB0C1B72}"/>
                </a:ext>
              </a:extLst>
            </p:cNvPr>
            <p:cNvCxnSpPr>
              <a:cxnSpLocks/>
            </p:cNvCxnSpPr>
            <p:nvPr/>
          </p:nvCxnSpPr>
          <p:spPr>
            <a:xfrm flipV="1">
              <a:off x="1196278" y="1883779"/>
              <a:ext cx="0" cy="781012"/>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3546B36-F1F0-72FE-0C26-C8B378FA206B}"/>
                </a:ext>
              </a:extLst>
            </p:cNvPr>
            <p:cNvCxnSpPr/>
            <p:nvPr/>
          </p:nvCxnSpPr>
          <p:spPr>
            <a:xfrm flipH="1">
              <a:off x="831151" y="1883779"/>
              <a:ext cx="780181"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F6F253F6-8B4C-72B6-75A1-1F5E38C901D4}"/>
                </a:ext>
              </a:extLst>
            </p:cNvPr>
            <p:cNvSpPr txBox="1"/>
            <p:nvPr/>
          </p:nvSpPr>
          <p:spPr>
            <a:xfrm>
              <a:off x="956640" y="2152526"/>
              <a:ext cx="386807" cy="231236"/>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14×</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04" name="Straight Connector 103">
              <a:extLst>
                <a:ext uri="{FF2B5EF4-FFF2-40B4-BE49-F238E27FC236}">
                  <a16:creationId xmlns:a16="http://schemas.microsoft.com/office/drawing/2014/main" id="{135CF39F-6CD2-2516-371F-3676C93B7921}"/>
                </a:ext>
              </a:extLst>
            </p:cNvPr>
            <p:cNvCxnSpPr>
              <a:cxnSpLocks/>
            </p:cNvCxnSpPr>
            <p:nvPr/>
          </p:nvCxnSpPr>
          <p:spPr>
            <a:xfrm flipH="1" flipV="1">
              <a:off x="1825024" y="3170053"/>
              <a:ext cx="731567" cy="7608"/>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060D0B92-8368-0185-1225-3FF4148C32B6}"/>
                </a:ext>
              </a:extLst>
            </p:cNvPr>
            <p:cNvSpPr txBox="1"/>
            <p:nvPr/>
          </p:nvSpPr>
          <p:spPr>
            <a:xfrm>
              <a:off x="1720929" y="2842318"/>
              <a:ext cx="510124"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2.5×</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06" name="Straight Arrow Connector 105">
              <a:extLst>
                <a:ext uri="{FF2B5EF4-FFF2-40B4-BE49-F238E27FC236}">
                  <a16:creationId xmlns:a16="http://schemas.microsoft.com/office/drawing/2014/main" id="{ED1A5F0A-13C6-C804-A6A4-84FE504C7BE4}"/>
                </a:ext>
              </a:extLst>
            </p:cNvPr>
            <p:cNvCxnSpPr>
              <a:cxnSpLocks/>
            </p:cNvCxnSpPr>
            <p:nvPr/>
          </p:nvCxnSpPr>
          <p:spPr>
            <a:xfrm flipV="1">
              <a:off x="1931497" y="3170053"/>
              <a:ext cx="0" cy="288558"/>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DAE9F4D-7779-43CB-E010-B991959FBDC5}"/>
                </a:ext>
              </a:extLst>
            </p:cNvPr>
            <p:cNvCxnSpPr>
              <a:cxnSpLocks/>
            </p:cNvCxnSpPr>
            <p:nvPr/>
          </p:nvCxnSpPr>
          <p:spPr>
            <a:xfrm flipH="1">
              <a:off x="2745567" y="2520394"/>
              <a:ext cx="811521"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5989AE50-A33E-416A-268E-CCAEFF045BC5}"/>
                </a:ext>
              </a:extLst>
            </p:cNvPr>
            <p:cNvCxnSpPr>
              <a:cxnSpLocks/>
            </p:cNvCxnSpPr>
            <p:nvPr/>
          </p:nvCxnSpPr>
          <p:spPr>
            <a:xfrm flipV="1">
              <a:off x="2917034" y="2520394"/>
              <a:ext cx="0" cy="898981"/>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6BDE5645-44A7-1795-C178-FB4D2FEC63E7}"/>
                </a:ext>
              </a:extLst>
            </p:cNvPr>
            <p:cNvSpPr txBox="1"/>
            <p:nvPr/>
          </p:nvSpPr>
          <p:spPr>
            <a:xfrm>
              <a:off x="2603656" y="2802107"/>
              <a:ext cx="426473" cy="231236"/>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10" name="Straight Arrow Connector 109">
              <a:extLst>
                <a:ext uri="{FF2B5EF4-FFF2-40B4-BE49-F238E27FC236}">
                  <a16:creationId xmlns:a16="http://schemas.microsoft.com/office/drawing/2014/main" id="{4969ECDB-D95C-9BCC-116B-4B9532EFBC66}"/>
                </a:ext>
              </a:extLst>
            </p:cNvPr>
            <p:cNvCxnSpPr>
              <a:cxnSpLocks/>
            </p:cNvCxnSpPr>
            <p:nvPr/>
          </p:nvCxnSpPr>
          <p:spPr>
            <a:xfrm flipH="1" flipV="1">
              <a:off x="3151327" y="2520394"/>
              <a:ext cx="1" cy="210592"/>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0285FE95-DDBB-15AF-1C82-C6821F017E67}"/>
                </a:ext>
              </a:extLst>
            </p:cNvPr>
            <p:cNvSpPr txBox="1"/>
            <p:nvPr/>
          </p:nvSpPr>
          <p:spPr>
            <a:xfrm>
              <a:off x="2896830" y="2221401"/>
              <a:ext cx="510124"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2" name="Straight Arrow Connector 131">
              <a:extLst>
                <a:ext uri="{FF2B5EF4-FFF2-40B4-BE49-F238E27FC236}">
                  <a16:creationId xmlns:a16="http://schemas.microsoft.com/office/drawing/2014/main" id="{584D786F-3773-7609-EB46-4066B7BCF7D2}"/>
                </a:ext>
              </a:extLst>
            </p:cNvPr>
            <p:cNvCxnSpPr>
              <a:cxnSpLocks/>
            </p:cNvCxnSpPr>
            <p:nvPr/>
          </p:nvCxnSpPr>
          <p:spPr>
            <a:xfrm flipV="1">
              <a:off x="6420148" y="2976516"/>
              <a:ext cx="0" cy="122532"/>
            </a:xfrm>
            <a:prstGeom prst="straightConnector1">
              <a:avLst/>
            </a:prstGeom>
            <a:ln w="28575">
              <a:solidFill>
                <a:schemeClr val="accent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7E46B497-430B-A758-614A-63CCB0A27202}"/>
                </a:ext>
              </a:extLst>
            </p:cNvPr>
            <p:cNvCxnSpPr>
              <a:cxnSpLocks/>
            </p:cNvCxnSpPr>
            <p:nvPr/>
          </p:nvCxnSpPr>
          <p:spPr>
            <a:xfrm flipV="1">
              <a:off x="5459783" y="2036232"/>
              <a:ext cx="0" cy="977343"/>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6A99BF46-9989-47A0-D191-34530A72D7DD}"/>
                </a:ext>
              </a:extLst>
            </p:cNvPr>
            <p:cNvSpPr txBox="1"/>
            <p:nvPr/>
          </p:nvSpPr>
          <p:spPr>
            <a:xfrm>
              <a:off x="5342358" y="1694102"/>
              <a:ext cx="510124" cy="338554"/>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70×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24" name="Straight Arrow Connector 123">
              <a:extLst>
                <a:ext uri="{FF2B5EF4-FFF2-40B4-BE49-F238E27FC236}">
                  <a16:creationId xmlns:a16="http://schemas.microsoft.com/office/drawing/2014/main" id="{CE02CA85-4D77-0404-1901-323525D79412}"/>
                </a:ext>
              </a:extLst>
            </p:cNvPr>
            <p:cNvCxnSpPr>
              <a:cxnSpLocks/>
            </p:cNvCxnSpPr>
            <p:nvPr/>
          </p:nvCxnSpPr>
          <p:spPr>
            <a:xfrm flipV="1">
              <a:off x="5756512" y="2036232"/>
              <a:ext cx="0" cy="593128"/>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483A6F5-8C82-F0E2-5AA4-12B7DAD27F41}"/>
                </a:ext>
              </a:extLst>
            </p:cNvPr>
            <p:cNvCxnSpPr>
              <a:cxnSpLocks/>
            </p:cNvCxnSpPr>
            <p:nvPr/>
          </p:nvCxnSpPr>
          <p:spPr>
            <a:xfrm flipH="1">
              <a:off x="5404874" y="2036232"/>
              <a:ext cx="703276"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5A3B2D91-02B7-574F-B099-A6DB31637CF5}"/>
                </a:ext>
              </a:extLst>
            </p:cNvPr>
            <p:cNvSpPr txBox="1"/>
            <p:nvPr/>
          </p:nvSpPr>
          <p:spPr>
            <a:xfrm>
              <a:off x="5481804" y="2225261"/>
              <a:ext cx="365808" cy="231237"/>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12×</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0" name="Straight Connector 129">
              <a:extLst>
                <a:ext uri="{FF2B5EF4-FFF2-40B4-BE49-F238E27FC236}">
                  <a16:creationId xmlns:a16="http://schemas.microsoft.com/office/drawing/2014/main" id="{9434AAF9-139D-70EF-2421-8089142FE40B}"/>
                </a:ext>
              </a:extLst>
            </p:cNvPr>
            <p:cNvCxnSpPr>
              <a:cxnSpLocks/>
            </p:cNvCxnSpPr>
            <p:nvPr/>
          </p:nvCxnSpPr>
          <p:spPr>
            <a:xfrm flipH="1">
              <a:off x="6305059" y="2986553"/>
              <a:ext cx="702268"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DBF929F1-6D1F-52A4-C843-AD2DA24219C0}"/>
                </a:ext>
              </a:extLst>
            </p:cNvPr>
            <p:cNvSpPr txBox="1"/>
            <p:nvPr/>
          </p:nvSpPr>
          <p:spPr>
            <a:xfrm>
              <a:off x="6240293" y="2624567"/>
              <a:ext cx="510124" cy="338554"/>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1.6×</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5" name="Straight Connector 134">
              <a:extLst>
                <a:ext uri="{FF2B5EF4-FFF2-40B4-BE49-F238E27FC236}">
                  <a16:creationId xmlns:a16="http://schemas.microsoft.com/office/drawing/2014/main" id="{8042DDA4-C960-3D09-5560-9536409088D0}"/>
                </a:ext>
              </a:extLst>
            </p:cNvPr>
            <p:cNvCxnSpPr/>
            <p:nvPr/>
          </p:nvCxnSpPr>
          <p:spPr>
            <a:xfrm flipH="1">
              <a:off x="7246066" y="2485500"/>
              <a:ext cx="699294"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5CF4C205-E916-FE96-084B-4272BB4D2E91}"/>
                </a:ext>
              </a:extLst>
            </p:cNvPr>
            <p:cNvCxnSpPr>
              <a:cxnSpLocks/>
            </p:cNvCxnSpPr>
            <p:nvPr/>
          </p:nvCxnSpPr>
          <p:spPr>
            <a:xfrm flipV="1">
              <a:off x="7353745" y="2510156"/>
              <a:ext cx="0" cy="525353"/>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E990598B-80CC-B91C-470B-6EC07247AE85}"/>
                </a:ext>
              </a:extLst>
            </p:cNvPr>
            <p:cNvSpPr txBox="1"/>
            <p:nvPr/>
          </p:nvSpPr>
          <p:spPr>
            <a:xfrm>
              <a:off x="7051910" y="2662680"/>
              <a:ext cx="407478" cy="233897"/>
            </a:xfrm>
            <a:prstGeom prst="rect">
              <a:avLst/>
            </a:prstGeom>
            <a:solidFill>
              <a:schemeClr val="bg1"/>
            </a:solidFill>
            <a:ln>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8" name="Straight Arrow Connector 137">
              <a:extLst>
                <a:ext uri="{FF2B5EF4-FFF2-40B4-BE49-F238E27FC236}">
                  <a16:creationId xmlns:a16="http://schemas.microsoft.com/office/drawing/2014/main" id="{14D7457A-561D-BC56-778D-0FCAC9F0AEA9}"/>
                </a:ext>
              </a:extLst>
            </p:cNvPr>
            <p:cNvCxnSpPr>
              <a:cxnSpLocks/>
            </p:cNvCxnSpPr>
            <p:nvPr/>
          </p:nvCxnSpPr>
          <p:spPr>
            <a:xfrm flipV="1">
              <a:off x="7614479" y="2483718"/>
              <a:ext cx="0" cy="181073"/>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C66B7072-787A-CEC6-DDF9-A0FF71ED0485}"/>
                </a:ext>
              </a:extLst>
            </p:cNvPr>
            <p:cNvSpPr txBox="1"/>
            <p:nvPr/>
          </p:nvSpPr>
          <p:spPr>
            <a:xfrm>
              <a:off x="7340651" y="2268658"/>
              <a:ext cx="510124" cy="126284"/>
            </a:xfrm>
            <a:prstGeom prst="rect">
              <a:avLst/>
            </a:prstGeom>
            <a:noFill/>
            <a:ln>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grpSp>
      <p:grpSp>
        <p:nvGrpSpPr>
          <p:cNvPr id="39" name="Group 38">
            <a:extLst>
              <a:ext uri="{FF2B5EF4-FFF2-40B4-BE49-F238E27FC236}">
                <a16:creationId xmlns:a16="http://schemas.microsoft.com/office/drawing/2014/main" id="{E850FE90-C44B-AA3C-5182-1CD6E2926924}"/>
              </a:ext>
            </a:extLst>
          </p:cNvPr>
          <p:cNvGrpSpPr/>
          <p:nvPr/>
        </p:nvGrpSpPr>
        <p:grpSpPr>
          <a:xfrm>
            <a:off x="3598761" y="2137547"/>
            <a:ext cx="5376016" cy="1281828"/>
            <a:chOff x="3598761" y="2137547"/>
            <a:chExt cx="5376016" cy="1281828"/>
          </a:xfrm>
        </p:grpSpPr>
        <p:cxnSp>
          <p:nvCxnSpPr>
            <p:cNvPr id="112" name="Straight Connector 111">
              <a:extLst>
                <a:ext uri="{FF2B5EF4-FFF2-40B4-BE49-F238E27FC236}">
                  <a16:creationId xmlns:a16="http://schemas.microsoft.com/office/drawing/2014/main" id="{2230ABD5-D248-59B6-4844-7C5A16AD4AB7}"/>
                </a:ext>
              </a:extLst>
            </p:cNvPr>
            <p:cNvCxnSpPr>
              <a:cxnSpLocks/>
            </p:cNvCxnSpPr>
            <p:nvPr/>
          </p:nvCxnSpPr>
          <p:spPr>
            <a:xfrm flipH="1">
              <a:off x="3769604" y="2434109"/>
              <a:ext cx="720183" cy="0"/>
            </a:xfrm>
            <a:prstGeom prst="line">
              <a:avLst/>
            </a:prstGeom>
            <a:ln w="158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02384736-A781-C5AD-AD9D-EFA98D865199}"/>
                </a:ext>
              </a:extLst>
            </p:cNvPr>
            <p:cNvCxnSpPr>
              <a:cxnSpLocks/>
            </p:cNvCxnSpPr>
            <p:nvPr/>
          </p:nvCxnSpPr>
          <p:spPr>
            <a:xfrm flipV="1">
              <a:off x="3895281" y="2469339"/>
              <a:ext cx="0" cy="950036"/>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46EC297D-C295-33E0-F775-9406565AF571}"/>
                </a:ext>
              </a:extLst>
            </p:cNvPr>
            <p:cNvSpPr txBox="1"/>
            <p:nvPr/>
          </p:nvSpPr>
          <p:spPr>
            <a:xfrm>
              <a:off x="3598761" y="2137547"/>
              <a:ext cx="485365"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25×</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cxnSp>
          <p:nvCxnSpPr>
            <p:cNvPr id="117" name="Straight Arrow Connector 116">
              <a:extLst>
                <a:ext uri="{FF2B5EF4-FFF2-40B4-BE49-F238E27FC236}">
                  <a16:creationId xmlns:a16="http://schemas.microsoft.com/office/drawing/2014/main" id="{90CF1475-559D-8EEE-428D-6EFA4B71A7F7}"/>
                </a:ext>
              </a:extLst>
            </p:cNvPr>
            <p:cNvCxnSpPr>
              <a:cxnSpLocks/>
            </p:cNvCxnSpPr>
            <p:nvPr/>
          </p:nvCxnSpPr>
          <p:spPr>
            <a:xfrm flipV="1">
              <a:off x="4143767" y="2431467"/>
              <a:ext cx="0" cy="370638"/>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135C8745-4374-D371-1121-816E277704D7}"/>
                </a:ext>
              </a:extLst>
            </p:cNvPr>
            <p:cNvSpPr txBox="1"/>
            <p:nvPr/>
          </p:nvSpPr>
          <p:spPr>
            <a:xfrm>
              <a:off x="4031276" y="2137547"/>
              <a:ext cx="510124"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3.5×</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cxnSp>
          <p:nvCxnSpPr>
            <p:cNvPr id="141" name="Straight Arrow Connector 140">
              <a:extLst>
                <a:ext uri="{FF2B5EF4-FFF2-40B4-BE49-F238E27FC236}">
                  <a16:creationId xmlns:a16="http://schemas.microsoft.com/office/drawing/2014/main" id="{F58EC2BB-34B6-5DFA-F4B8-6339D7E7B907}"/>
                </a:ext>
              </a:extLst>
            </p:cNvPr>
            <p:cNvCxnSpPr>
              <a:cxnSpLocks/>
            </p:cNvCxnSpPr>
            <p:nvPr/>
          </p:nvCxnSpPr>
          <p:spPr>
            <a:xfrm flipV="1">
              <a:off x="8205242" y="2431467"/>
              <a:ext cx="0" cy="601875"/>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86630B5-BBB9-6C6B-A7FE-791DA847A776}"/>
                </a:ext>
              </a:extLst>
            </p:cNvPr>
            <p:cNvCxnSpPr>
              <a:cxnSpLocks/>
            </p:cNvCxnSpPr>
            <p:nvPr/>
          </p:nvCxnSpPr>
          <p:spPr>
            <a:xfrm flipH="1">
              <a:off x="8137480" y="2437659"/>
              <a:ext cx="720426" cy="0"/>
            </a:xfrm>
            <a:prstGeom prst="line">
              <a:avLst/>
            </a:prstGeom>
            <a:ln w="158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D73BA0E7-D5F9-36C9-6921-52EA91D7A900}"/>
                </a:ext>
              </a:extLst>
            </p:cNvPr>
            <p:cNvCxnSpPr>
              <a:cxnSpLocks/>
            </p:cNvCxnSpPr>
            <p:nvPr/>
          </p:nvCxnSpPr>
          <p:spPr>
            <a:xfrm flipV="1">
              <a:off x="8497693" y="2431467"/>
              <a:ext cx="0" cy="258204"/>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67D62FEE-674A-75B9-1AD7-E3681120E2F6}"/>
                </a:ext>
              </a:extLst>
            </p:cNvPr>
            <p:cNvSpPr txBox="1"/>
            <p:nvPr/>
          </p:nvSpPr>
          <p:spPr>
            <a:xfrm>
              <a:off x="8447884" y="2149668"/>
              <a:ext cx="526893"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3.3×</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48" name="TextBox 147">
              <a:extLst>
                <a:ext uri="{FF2B5EF4-FFF2-40B4-BE49-F238E27FC236}">
                  <a16:creationId xmlns:a16="http://schemas.microsoft.com/office/drawing/2014/main" id="{2535CC5B-0886-FB87-76F6-14C1569B6149}"/>
                </a:ext>
              </a:extLst>
            </p:cNvPr>
            <p:cNvSpPr txBox="1"/>
            <p:nvPr/>
          </p:nvSpPr>
          <p:spPr>
            <a:xfrm>
              <a:off x="7903194" y="2162523"/>
              <a:ext cx="552129"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13.4×</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03936557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CE1C4-8DFD-E4E4-760A-55F921C002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D149B6-9FBD-89F8-A67C-2CF578DB01C6}"/>
              </a:ext>
            </a:extLst>
          </p:cNvPr>
          <p:cNvSpPr>
            <a:spLocks noGrp="1"/>
          </p:cNvSpPr>
          <p:nvPr>
            <p:ph type="title"/>
          </p:nvPr>
        </p:nvSpPr>
        <p:spPr>
          <a:xfrm>
            <a:off x="228600" y="152400"/>
            <a:ext cx="8879904" cy="884238"/>
          </a:xfrm>
        </p:spPr>
        <p:txBody>
          <a:bodyPr/>
          <a:lstStyle/>
          <a:p>
            <a:r>
              <a:rPr lang="en-US" sz="3600" dirty="0"/>
              <a:t>Flash-Cosmos: In-Flash Bulk Bitwise Execution</a:t>
            </a:r>
          </a:p>
        </p:txBody>
      </p:sp>
      <p:sp>
        <p:nvSpPr>
          <p:cNvPr id="3" name="Content Placeholder 2">
            <a:extLst>
              <a:ext uri="{FF2B5EF4-FFF2-40B4-BE49-F238E27FC236}">
                <a16:creationId xmlns:a16="http://schemas.microsoft.com/office/drawing/2014/main" id="{81E1BA3D-21C3-6872-5E2C-91B998F7ED64}"/>
              </a:ext>
            </a:extLst>
          </p:cNvPr>
          <p:cNvSpPr>
            <a:spLocks noGrp="1"/>
          </p:cNvSpPr>
          <p:nvPr>
            <p:ph idx="1"/>
          </p:nvPr>
        </p:nvSpPr>
        <p:spPr/>
        <p:txBody>
          <a:bodyPr/>
          <a:lstStyle/>
          <a:p>
            <a:pPr algn="l">
              <a:buFont typeface="Arial" panose="020B0604020202020204" pitchFamily="34" charset="0"/>
              <a:buChar char="•"/>
            </a:pPr>
            <a:r>
              <a:rPr lang="en-US" sz="1700" b="0" i="0" dirty="0" err="1">
                <a:solidFill>
                  <a:srgbClr val="000000"/>
                </a:solidFill>
                <a:effectLst/>
              </a:rPr>
              <a:t>Jisung</a:t>
            </a:r>
            <a:r>
              <a:rPr lang="en-US" sz="1700" b="0" i="0" dirty="0">
                <a:solidFill>
                  <a:srgbClr val="000000"/>
                </a:solidFill>
                <a:effectLst/>
              </a:rPr>
              <a:t> Park, </a:t>
            </a:r>
            <a:r>
              <a:rPr lang="en-US" sz="1700" b="0" i="0" dirty="0" err="1">
                <a:solidFill>
                  <a:srgbClr val="000000"/>
                </a:solidFill>
                <a:effectLst/>
              </a:rPr>
              <a:t>Roknoddin</a:t>
            </a:r>
            <a:r>
              <a:rPr lang="en-US" sz="1700" b="0" i="0" dirty="0">
                <a:solidFill>
                  <a:srgbClr val="000000"/>
                </a:solidFill>
                <a:effectLst/>
              </a:rPr>
              <a:t> Azizi, Geraldo F. Oliveira, Mohammad </a:t>
            </a:r>
            <a:r>
              <a:rPr lang="en-US" sz="1700" b="0" i="0" dirty="0" err="1">
                <a:solidFill>
                  <a:srgbClr val="000000"/>
                </a:solidFill>
                <a:effectLst/>
              </a:rPr>
              <a:t>Sadrosadati</a:t>
            </a:r>
            <a:r>
              <a:rPr lang="en-US" sz="1700" b="0" i="0" dirty="0">
                <a:solidFill>
                  <a:srgbClr val="000000"/>
                </a:solidFill>
                <a:effectLst/>
              </a:rPr>
              <a:t>, Rakesh </a:t>
            </a:r>
            <a:r>
              <a:rPr lang="en-US" sz="1700" b="0" i="0" dirty="0" err="1">
                <a:solidFill>
                  <a:srgbClr val="000000"/>
                </a:solidFill>
                <a:effectLst/>
              </a:rPr>
              <a:t>Nadig</a:t>
            </a:r>
            <a:r>
              <a:rPr lang="en-US" sz="1700" b="0" i="0" dirty="0">
                <a:solidFill>
                  <a:srgbClr val="000000"/>
                </a:solidFill>
                <a:effectLst/>
              </a:rPr>
              <a:t>, David Novo, Juan Gómez-Luna, </a:t>
            </a:r>
            <a:r>
              <a:rPr lang="en-US" sz="1700" b="0" i="0" dirty="0" err="1">
                <a:solidFill>
                  <a:srgbClr val="000000"/>
                </a:solidFill>
                <a:effectLst/>
              </a:rPr>
              <a:t>Myungsuk</a:t>
            </a:r>
            <a:r>
              <a:rPr lang="en-US" sz="1700" b="0" i="0" dirty="0">
                <a:solidFill>
                  <a:srgbClr val="000000"/>
                </a:solidFill>
                <a:effectLst/>
              </a:rPr>
              <a:t> Kim, and Onur Mutlu,</a:t>
            </a:r>
            <a:br>
              <a:rPr lang="en-US" sz="1700" b="0" i="0" dirty="0">
                <a:solidFill>
                  <a:srgbClr val="000000"/>
                </a:solidFill>
                <a:effectLst/>
              </a:rPr>
            </a:br>
            <a:r>
              <a:rPr lang="en-US" sz="1700" b="1" i="0" dirty="0">
                <a:solidFill>
                  <a:srgbClr val="0000FF"/>
                </a:solidFill>
                <a:effectLst/>
                <a:hlinkClick r:id="rId2">
                  <a:extLst>
                    <a:ext uri="{A12FA001-AC4F-418D-AE19-62706E023703}">
                      <ahyp:hlinkClr xmlns:ahyp="http://schemas.microsoft.com/office/drawing/2018/hyperlinkcolor" val="tx"/>
                    </a:ext>
                  </a:extLst>
                </a:hlinkClick>
              </a:rPr>
              <a:t>"Flash-Cosmos: In-Flash Bulk Bitwise Operations Using Inherent Computation Capability of NAND Flash Memory"</a:t>
            </a:r>
            <a:br>
              <a:rPr lang="en-US" sz="1700" b="0" i="0" dirty="0">
                <a:solidFill>
                  <a:srgbClr val="000000"/>
                </a:solidFill>
                <a:effectLst/>
              </a:rPr>
            </a:br>
            <a:r>
              <a:rPr lang="en-US" sz="1700" b="0" i="1" dirty="0">
                <a:solidFill>
                  <a:srgbClr val="000000"/>
                </a:solidFill>
                <a:effectLst/>
              </a:rPr>
              <a:t>Proceedings of the </a:t>
            </a:r>
            <a:r>
              <a:rPr lang="en-US" sz="1700" b="0" i="1" dirty="0">
                <a:solidFill>
                  <a:srgbClr val="000000"/>
                </a:solidFill>
                <a:effectLst/>
                <a:hlinkClick r:id="rId3"/>
              </a:rPr>
              <a:t>55th International Symposium on Microarchitecture</a:t>
            </a:r>
            <a:r>
              <a:rPr lang="en-US" sz="1700" b="0" i="1" dirty="0">
                <a:solidFill>
                  <a:srgbClr val="000000"/>
                </a:solidFill>
                <a:effectLst/>
              </a:rPr>
              <a:t> (</a:t>
            </a:r>
            <a:r>
              <a:rPr lang="en-US" sz="1700" b="1" i="1" dirty="0">
                <a:solidFill>
                  <a:srgbClr val="000000"/>
                </a:solidFill>
                <a:effectLst/>
              </a:rPr>
              <a:t>MICRO</a:t>
            </a:r>
            <a:r>
              <a:rPr lang="en-US" sz="1700" b="0" i="1" dirty="0">
                <a:solidFill>
                  <a:srgbClr val="000000"/>
                </a:solidFill>
                <a:effectLst/>
              </a:rPr>
              <a:t>)</a:t>
            </a:r>
            <a:r>
              <a:rPr lang="en-US" sz="1700" b="0" i="0" dirty="0">
                <a:solidFill>
                  <a:srgbClr val="000000"/>
                </a:solidFill>
                <a:effectLst/>
              </a:rPr>
              <a:t>, Chicago, IL, USA, October 2022.</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4"/>
              </a:rPr>
              <a:t>Slides (pptx)</a:t>
            </a:r>
            <a:r>
              <a:rPr lang="en-US" sz="1700" b="0" i="0" dirty="0">
                <a:solidFill>
                  <a:srgbClr val="000000"/>
                </a:solidFill>
                <a:effectLst/>
              </a:rPr>
              <a:t> </a:t>
            </a:r>
            <a:r>
              <a:rPr lang="en-US" sz="1700" b="0" i="0" dirty="0">
                <a:solidFill>
                  <a:srgbClr val="000000"/>
                </a:solidFill>
                <a:effectLst/>
                <a:hlinkClick r:id="rId5"/>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6"/>
              </a:rPr>
              <a:t>Longer Lecture Slides (pptx)</a:t>
            </a:r>
            <a:r>
              <a:rPr lang="en-US" sz="1700" b="0" i="0" dirty="0">
                <a:solidFill>
                  <a:srgbClr val="000000"/>
                </a:solidFill>
                <a:effectLst/>
              </a:rPr>
              <a:t> </a:t>
            </a:r>
            <a:r>
              <a:rPr lang="en-US" sz="1700" b="0" i="0" dirty="0">
                <a:solidFill>
                  <a:srgbClr val="000000"/>
                </a:solidFill>
                <a:effectLst/>
                <a:hlinkClick r:id="rId7"/>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8"/>
              </a:rPr>
              <a:t>Lecture Video</a:t>
            </a:r>
            <a:r>
              <a:rPr lang="en-US" sz="1700" b="0" i="0" dirty="0">
                <a:solidFill>
                  <a:srgbClr val="000000"/>
                </a:solidFill>
                <a:effectLst/>
              </a:rPr>
              <a:t> (44 minutes)]</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9"/>
              </a:rPr>
              <a:t>arXiv version</a:t>
            </a:r>
            <a:r>
              <a:rPr lang="en-US" sz="1700" b="0" i="0" dirty="0">
                <a:solidFill>
                  <a:srgbClr val="000000"/>
                </a:solidFill>
                <a:effectLst/>
              </a:rPr>
              <a:t>]</a:t>
            </a:r>
          </a:p>
          <a:p>
            <a:pPr marL="0" indent="0">
              <a:buNone/>
            </a:pPr>
            <a:br>
              <a:rPr lang="en-US" sz="1700" dirty="0"/>
            </a:br>
            <a:endParaRPr lang="en-US" sz="1700" dirty="0">
              <a:solidFill>
                <a:srgbClr val="0432FF"/>
              </a:solidFill>
            </a:endParaRPr>
          </a:p>
        </p:txBody>
      </p:sp>
      <p:sp>
        <p:nvSpPr>
          <p:cNvPr id="4" name="Slide Number Placeholder 3">
            <a:extLst>
              <a:ext uri="{FF2B5EF4-FFF2-40B4-BE49-F238E27FC236}">
                <a16:creationId xmlns:a16="http://schemas.microsoft.com/office/drawing/2014/main" id="{557E7F1E-E068-FBBD-6306-8DBE1C905B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9FD7156-EC0B-3AB4-97B2-DE8E2D7CDA35}"/>
              </a:ext>
            </a:extLst>
          </p:cNvPr>
          <p:cNvPicPr>
            <a:picLocks noChangeAspect="1"/>
          </p:cNvPicPr>
          <p:nvPr/>
        </p:nvPicPr>
        <p:blipFill>
          <a:blip r:embed="rId10"/>
          <a:stretch>
            <a:fillRect/>
          </a:stretch>
        </p:blipFill>
        <p:spPr>
          <a:xfrm>
            <a:off x="28004" y="4077072"/>
            <a:ext cx="9080500" cy="2260325"/>
          </a:xfrm>
          <a:prstGeom prst="rect">
            <a:avLst/>
          </a:prstGeom>
        </p:spPr>
      </p:pic>
      <p:sp>
        <p:nvSpPr>
          <p:cNvPr id="6" name="TextBox 5">
            <a:extLst>
              <a:ext uri="{FF2B5EF4-FFF2-40B4-BE49-F238E27FC236}">
                <a16:creationId xmlns:a16="http://schemas.microsoft.com/office/drawing/2014/main" id="{4606F451-E36F-CD60-7C1E-B488090EDE7E}"/>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https://arxiv.org/pdf/2209.05566.pdf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238054667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Fundamental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a:t>
            </a:r>
            <a:r>
              <a:rPr lang="en-US" b="1" dirty="0"/>
              <a:t>Paradigm Shift </a:t>
            </a:r>
            <a:r>
              <a:rPr lang="en-US" dirty="0"/>
              <a:t>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81585477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E630-A1E5-804C-A757-BA15C2E67AA0}"/>
              </a:ext>
            </a:extLst>
          </p:cNvPr>
          <p:cNvSpPr>
            <a:spLocks noGrp="1"/>
          </p:cNvSpPr>
          <p:nvPr>
            <p:ph type="title"/>
          </p:nvPr>
        </p:nvSpPr>
        <p:spPr>
          <a:xfrm>
            <a:off x="228600" y="152400"/>
            <a:ext cx="9372600" cy="884238"/>
          </a:xfrm>
        </p:spPr>
        <p:txBody>
          <a:bodyPr/>
          <a:lstStyle/>
          <a:p>
            <a:r>
              <a:rPr lang="en-US" dirty="0">
                <a:solidFill>
                  <a:srgbClr val="006633"/>
                </a:solidFill>
                <a:ea typeface="ＭＳ Ｐゴシック" charset="0"/>
              </a:rPr>
              <a:t>Process Data Where It Makes Sense </a:t>
            </a:r>
            <a:endParaRPr lang="en-US" sz="3600" dirty="0"/>
          </a:p>
        </p:txBody>
      </p:sp>
      <p:sp>
        <p:nvSpPr>
          <p:cNvPr id="3" name="Slide Number Placeholder 2">
            <a:extLst>
              <a:ext uri="{FF2B5EF4-FFF2-40B4-BE49-F238E27FC236}">
                <a16:creationId xmlns:a16="http://schemas.microsoft.com/office/drawing/2014/main" id="{78AEBD90-9301-6C4A-BC8C-2EDBB0E5DDF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6ABE56-5E07-4208-997F-19E78ED3449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77506" name="Picture 2" descr="Apple announces M1 Ultra with 20-core CPU and 64-core GPU">
            <a:extLst>
              <a:ext uri="{FF2B5EF4-FFF2-40B4-BE49-F238E27FC236}">
                <a16:creationId xmlns:a16="http://schemas.microsoft.com/office/drawing/2014/main" id="{39E66091-2514-8942-B762-7B5B63853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637"/>
            <a:ext cx="9144000" cy="5135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2F3789-731D-3743-920B-1975EC699A4D}"/>
              </a:ext>
            </a:extLst>
          </p:cNvPr>
          <p:cNvSpPr txBox="1"/>
          <p:nvPr/>
        </p:nvSpPr>
        <p:spPr>
          <a:xfrm>
            <a:off x="1932065" y="6566356"/>
            <a:ext cx="5203669"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www.gsmarena.com</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/apple_announces_m1_ultra_with_20core_cpu_and_64core_gpu-news-53481.php</a:t>
            </a:r>
          </a:p>
        </p:txBody>
      </p:sp>
      <p:sp>
        <p:nvSpPr>
          <p:cNvPr id="6" name="Rectangle 39">
            <a:extLst>
              <a:ext uri="{FF2B5EF4-FFF2-40B4-BE49-F238E27FC236}">
                <a16:creationId xmlns:a16="http://schemas.microsoft.com/office/drawing/2014/main" id="{F3942E71-DCB7-734B-AA89-8B7623663BCA}"/>
              </a:ext>
            </a:extLst>
          </p:cNvPr>
          <p:cNvSpPr>
            <a:spLocks noChangeArrowheads="1"/>
          </p:cNvSpPr>
          <p:nvPr/>
        </p:nvSpPr>
        <p:spPr bwMode="auto">
          <a:xfrm rot="5400000">
            <a:off x="1189528"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ectangle 39">
            <a:extLst>
              <a:ext uri="{FF2B5EF4-FFF2-40B4-BE49-F238E27FC236}">
                <a16:creationId xmlns:a16="http://schemas.microsoft.com/office/drawing/2014/main" id="{5542B0FB-0C7F-4D40-80A7-3CAD0B7D5996}"/>
              </a:ext>
            </a:extLst>
          </p:cNvPr>
          <p:cNvSpPr>
            <a:spLocks noChangeArrowheads="1"/>
          </p:cNvSpPr>
          <p:nvPr/>
        </p:nvSpPr>
        <p:spPr bwMode="auto">
          <a:xfrm rot="5400000">
            <a:off x="4044671"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05FAF078-3519-72EE-F756-8F1AAF73B425}"/>
              </a:ext>
            </a:extLst>
          </p:cNvPr>
          <p:cNvSpPr txBox="1"/>
          <p:nvPr/>
        </p:nvSpPr>
        <p:spPr>
          <a:xfrm>
            <a:off x="3048000" y="6140130"/>
            <a:ext cx="293381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Apple M1 Ultra System (2022)</a:t>
            </a:r>
          </a:p>
        </p:txBody>
      </p:sp>
      <p:sp>
        <p:nvSpPr>
          <p:cNvPr id="8" name="TextBox 7">
            <a:extLst>
              <a:ext uri="{FF2B5EF4-FFF2-40B4-BE49-F238E27FC236}">
                <a16:creationId xmlns:a16="http://schemas.microsoft.com/office/drawing/2014/main" id="{A2A1C5B9-D3CC-6035-D80C-A166B5BD945F}"/>
              </a:ext>
            </a:extLst>
          </p:cNvPr>
          <p:cNvSpPr txBox="1"/>
          <p:nvPr/>
        </p:nvSpPr>
        <p:spPr>
          <a:xfrm>
            <a:off x="2615830" y="5609553"/>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0" name="TextBox 9">
            <a:extLst>
              <a:ext uri="{FF2B5EF4-FFF2-40B4-BE49-F238E27FC236}">
                <a16:creationId xmlns:a16="http://schemas.microsoft.com/office/drawing/2014/main" id="{EFC8947E-A616-D75A-85A7-B17561B4DB64}"/>
              </a:ext>
            </a:extLst>
          </p:cNvPr>
          <p:cNvSpPr txBox="1"/>
          <p:nvPr/>
        </p:nvSpPr>
        <p:spPr>
          <a:xfrm>
            <a:off x="5562682" y="5617106"/>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1" name="TextBox 10">
            <a:extLst>
              <a:ext uri="{FF2B5EF4-FFF2-40B4-BE49-F238E27FC236}">
                <a16:creationId xmlns:a16="http://schemas.microsoft.com/office/drawing/2014/main" id="{773E168C-9134-1C6E-4F85-8F2B609395F6}"/>
              </a:ext>
            </a:extLst>
          </p:cNvPr>
          <p:cNvSpPr txBox="1"/>
          <p:nvPr/>
        </p:nvSpPr>
        <p:spPr>
          <a:xfrm>
            <a:off x="4122255" y="5263143"/>
            <a:ext cx="89005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A lot of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SRAM</a:t>
            </a:r>
          </a:p>
        </p:txBody>
      </p:sp>
      <p:sp>
        <p:nvSpPr>
          <p:cNvPr id="9" name="Rectangle 39">
            <a:extLst>
              <a:ext uri="{FF2B5EF4-FFF2-40B4-BE49-F238E27FC236}">
                <a16:creationId xmlns:a16="http://schemas.microsoft.com/office/drawing/2014/main" id="{007D205A-1318-551D-5272-8115998B1255}"/>
              </a:ext>
            </a:extLst>
          </p:cNvPr>
          <p:cNvSpPr>
            <a:spLocks noChangeArrowheads="1"/>
          </p:cNvSpPr>
          <p:nvPr/>
        </p:nvSpPr>
        <p:spPr bwMode="auto">
          <a:xfrm rot="5400000">
            <a:off x="-746620" y="2472860"/>
            <a:ext cx="3900363" cy="227237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Rectangle 39">
            <a:extLst>
              <a:ext uri="{FF2B5EF4-FFF2-40B4-BE49-F238E27FC236}">
                <a16:creationId xmlns:a16="http://schemas.microsoft.com/office/drawing/2014/main" id="{3662BFAB-2D15-A3C2-7D02-D2FB2B6A3B5D}"/>
              </a:ext>
            </a:extLst>
          </p:cNvPr>
          <p:cNvSpPr>
            <a:spLocks noChangeArrowheads="1"/>
          </p:cNvSpPr>
          <p:nvPr/>
        </p:nvSpPr>
        <p:spPr bwMode="auto">
          <a:xfrm rot="5400000">
            <a:off x="6003240" y="2459876"/>
            <a:ext cx="3900364" cy="229834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3D11B37C-D3AA-9992-83DB-6800B95039FA}"/>
              </a:ext>
            </a:extLst>
          </p:cNvPr>
          <p:cNvSpPr txBox="1"/>
          <p:nvPr/>
        </p:nvSpPr>
        <p:spPr>
          <a:xfrm>
            <a:off x="755576" y="5589240"/>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4" name="TextBox 13">
            <a:extLst>
              <a:ext uri="{FF2B5EF4-FFF2-40B4-BE49-F238E27FC236}">
                <a16:creationId xmlns:a16="http://schemas.microsoft.com/office/drawing/2014/main" id="{79A0D39A-0DC5-90B4-0DBB-6BBA80E3CBFA}"/>
              </a:ext>
            </a:extLst>
          </p:cNvPr>
          <p:cNvSpPr txBox="1"/>
          <p:nvPr/>
        </p:nvSpPr>
        <p:spPr>
          <a:xfrm>
            <a:off x="7470117" y="5610646"/>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5" name="Rectangle 39">
            <a:extLst>
              <a:ext uri="{FF2B5EF4-FFF2-40B4-BE49-F238E27FC236}">
                <a16:creationId xmlns:a16="http://schemas.microsoft.com/office/drawing/2014/main" id="{71AD81D4-F29E-78E6-F541-517C58C8DC66}"/>
              </a:ext>
            </a:extLst>
          </p:cNvPr>
          <p:cNvSpPr>
            <a:spLocks noChangeArrowheads="1"/>
          </p:cNvSpPr>
          <p:nvPr/>
        </p:nvSpPr>
        <p:spPr bwMode="auto">
          <a:xfrm rot="5400000">
            <a:off x="4317705" y="-3213695"/>
            <a:ext cx="534558" cy="9035225"/>
          </a:xfrm>
          <a:prstGeom prst="rect">
            <a:avLst/>
          </a:prstGeom>
          <a:noFill/>
          <a:ln w="50800">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 name="TextBox 15">
            <a:extLst>
              <a:ext uri="{FF2B5EF4-FFF2-40B4-BE49-F238E27FC236}">
                <a16:creationId xmlns:a16="http://schemas.microsoft.com/office/drawing/2014/main" id="{B793D85F-140C-F27C-6FA0-DFE552ECD580}"/>
              </a:ext>
            </a:extLst>
          </p:cNvPr>
          <p:cNvSpPr txBox="1"/>
          <p:nvPr/>
        </p:nvSpPr>
        <p:spPr>
          <a:xfrm>
            <a:off x="4104204" y="1108594"/>
            <a:ext cx="103105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ＭＳ Ｐゴシック" panose="020B0600070205080204" pitchFamily="34" charset="-128"/>
                <a:cs typeface="+mn-cs"/>
              </a:rPr>
              <a:t>Sensors</a:t>
            </a:r>
          </a:p>
        </p:txBody>
      </p:sp>
    </p:spTree>
    <p:extLst>
      <p:ext uri="{BB962C8B-B14F-4D97-AF65-F5344CB8AC3E}">
        <p14:creationId xmlns:p14="http://schemas.microsoft.com/office/powerpoint/2010/main" val="357507792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1875573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9830596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Memory/Storage</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dirty="0">
                <a:latin typeface="Tahoma"/>
                <a:cs typeface="Tahoma"/>
              </a:rPr>
              <a:t>p</a:t>
            </a:r>
            <a:r>
              <a:rPr lang="en-US" sz="2200" dirty="0">
                <a:latin typeface="Tahoma"/>
                <a:cs typeface="Tahoma"/>
              </a:rPr>
              <a:t>rocessors </a:t>
            </a:r>
            <a:r>
              <a:rPr lang="en-US" dirty="0">
                <a:latin typeface="Tahoma"/>
                <a:cs typeface="Tahoma"/>
              </a:rPr>
              <a:t>&amp;</a:t>
            </a:r>
            <a:r>
              <a:rPr lang="en-US" sz="2200" dirty="0">
                <a:latin typeface="Tahoma"/>
                <a:cs typeface="Tahoma"/>
              </a:rPr>
              <a:t> communication units?</a:t>
            </a:r>
          </a:p>
          <a:p>
            <a:pPr lvl="1"/>
            <a:r>
              <a:rPr lang="en-US" dirty="0">
                <a:latin typeface="Tahoma"/>
                <a:cs typeface="Tahoma"/>
              </a:rPr>
              <a:t>s</a:t>
            </a:r>
            <a:r>
              <a:rPr lang="en-US" sz="2200" dirty="0">
                <a:latin typeface="Tahoma"/>
                <a:cs typeface="Tahoma"/>
              </a:rPr>
              <a:t>oftware &amp; hardware interfaces?</a:t>
            </a:r>
          </a:p>
          <a:p>
            <a:pPr lvl="1"/>
            <a:r>
              <a:rPr lang="en-US" sz="2200" dirty="0">
                <a:latin typeface="Tahoma"/>
                <a:cs typeface="Tahoma"/>
              </a:rPr>
              <a:t>system software, compilers, languages?</a:t>
            </a:r>
          </a:p>
          <a:p>
            <a:pPr lvl="1"/>
            <a:r>
              <a:rPr lang="en-US" sz="2200" dirty="0">
                <a:latin typeface="Tahoma"/>
                <a:cs typeface="Tahoma"/>
              </a:rPr>
              <a:t>algorithms &amp;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4572000" y="1411413"/>
            <a:ext cx="1871663" cy="184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Memory/Storage</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1" y="1256557"/>
            <a:ext cx="1732481"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a:t>
            </a:r>
          </a:p>
          <a:p>
            <a:pPr marL="0" marR="0" lvl="0" indent="0" algn="l" defTabSz="457200" rtl="0" eaLnBrk="1" fontAlgn="auto" latinLnBrk="0" hangingPunct="1">
              <a:lnSpc>
                <a:spcPct val="80000"/>
              </a:lnSpc>
              <a:spcBef>
                <a:spcPts val="0"/>
              </a:spcBef>
              <a:spcAft>
                <a:spcPts val="0"/>
              </a:spcAft>
              <a:buClrTx/>
              <a:buSzTx/>
              <a:buFontTx/>
              <a:buNone/>
              <a:tabLst/>
              <a:defRPr/>
            </a:pPr>
            <a:endParaRPr lang="en-US" sz="2200" dirty="0">
              <a:solidFill>
                <a:srgbClr val="000000"/>
              </a:solidFill>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ML Model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88589124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0DC6A04-D80E-184D-BC07-63C1F510EF16}"/>
              </a:ext>
            </a:extLst>
          </p:cNvPr>
          <p:cNvSpPr>
            <a:spLocks noGrp="1"/>
          </p:cNvSpPr>
          <p:nvPr>
            <p:ph idx="1"/>
          </p:nvPr>
        </p:nvSpPr>
        <p:spPr>
          <a:xfrm>
            <a:off x="169011" y="936172"/>
            <a:ext cx="8894602" cy="5293805"/>
          </a:xfrm>
        </p:spPr>
        <p:txBody>
          <a:bodyPr/>
          <a:lstStyle/>
          <a:p>
            <a:r>
              <a:rPr lang="en-US" dirty="0"/>
              <a:t>Kautz, “</a:t>
            </a:r>
            <a:r>
              <a:rPr lang="en-US" dirty="0">
                <a:solidFill>
                  <a:srgbClr val="0000FF"/>
                </a:solidFill>
              </a:rPr>
              <a:t>Cellular Logic-in-Memory Arrays</a:t>
            </a:r>
            <a:r>
              <a:rPr lang="en-US" dirty="0"/>
              <a:t>”, IEEE TC 1969.</a:t>
            </a:r>
          </a:p>
        </p:txBody>
      </p:sp>
      <p:sp>
        <p:nvSpPr>
          <p:cNvPr id="8" name="TextBox 7">
            <a:extLst>
              <a:ext uri="{FF2B5EF4-FFF2-40B4-BE49-F238E27FC236}">
                <a16:creationId xmlns:a16="http://schemas.microsoft.com/office/drawing/2014/main" id="{B249EA16-0367-EB43-921A-3C42949CA66E}"/>
              </a:ext>
            </a:extLst>
          </p:cNvPr>
          <p:cNvSpPr txBox="1"/>
          <p:nvPr/>
        </p:nvSpPr>
        <p:spPr>
          <a:xfrm>
            <a:off x="3384816" y="6557759"/>
            <a:ext cx="23743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https://doi.org/10.1109/T-C.1969.222754</a:t>
            </a:r>
            <a:endParaRPr kumimoji="0" lang="en-US" sz="1000" b="0"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628C4192-E29D-E24F-8502-741864FE95A5}"/>
              </a:ext>
            </a:extLst>
          </p:cNvPr>
          <p:cNvPicPr>
            <a:picLocks noChangeAspect="1"/>
          </p:cNvPicPr>
          <p:nvPr/>
        </p:nvPicPr>
        <p:blipFill>
          <a:blip r:embed="rId3"/>
          <a:stretch>
            <a:fillRect/>
          </a:stretch>
        </p:blipFill>
        <p:spPr>
          <a:xfrm>
            <a:off x="93840" y="1545034"/>
            <a:ext cx="7422488" cy="1614853"/>
          </a:xfrm>
          <a:prstGeom prst="rect">
            <a:avLst/>
          </a:prstGeom>
          <a:ln>
            <a:noFill/>
          </a:ln>
        </p:spPr>
      </p:pic>
      <p:pic>
        <p:nvPicPr>
          <p:cNvPr id="4" name="Picture 3">
            <a:extLst>
              <a:ext uri="{FF2B5EF4-FFF2-40B4-BE49-F238E27FC236}">
                <a16:creationId xmlns:a16="http://schemas.microsoft.com/office/drawing/2014/main" id="{415F294C-7C0D-9C40-83D9-362BA2329E1C}"/>
              </a:ext>
            </a:extLst>
          </p:cNvPr>
          <p:cNvPicPr>
            <a:picLocks noChangeAspect="1"/>
          </p:cNvPicPr>
          <p:nvPr/>
        </p:nvPicPr>
        <p:blipFill>
          <a:blip r:embed="rId4"/>
          <a:stretch>
            <a:fillRect/>
          </a:stretch>
        </p:blipFill>
        <p:spPr>
          <a:xfrm>
            <a:off x="750743" y="3159887"/>
            <a:ext cx="3821257" cy="3260576"/>
          </a:xfrm>
          <a:prstGeom prst="rect">
            <a:avLst/>
          </a:prstGeom>
          <a:ln>
            <a:noFill/>
          </a:ln>
        </p:spPr>
      </p:pic>
      <p:pic>
        <p:nvPicPr>
          <p:cNvPr id="5" name="Picture 4">
            <a:extLst>
              <a:ext uri="{FF2B5EF4-FFF2-40B4-BE49-F238E27FC236}">
                <a16:creationId xmlns:a16="http://schemas.microsoft.com/office/drawing/2014/main" id="{B83F4E44-82BE-F649-AE47-8490FABD910C}"/>
              </a:ext>
            </a:extLst>
          </p:cNvPr>
          <p:cNvPicPr>
            <a:picLocks noChangeAspect="1"/>
          </p:cNvPicPr>
          <p:nvPr/>
        </p:nvPicPr>
        <p:blipFill>
          <a:blip r:embed="rId5"/>
          <a:stretch>
            <a:fillRect/>
          </a:stretch>
        </p:blipFill>
        <p:spPr>
          <a:xfrm>
            <a:off x="5127130" y="3594249"/>
            <a:ext cx="3289819" cy="2460750"/>
          </a:xfrm>
          <a:prstGeom prst="rect">
            <a:avLst/>
          </a:prstGeom>
          <a:noFill/>
          <a:ln>
            <a:noFill/>
          </a:ln>
        </p:spPr>
      </p:pic>
      <p:sp>
        <p:nvSpPr>
          <p:cNvPr id="9" name="Title 1">
            <a:extLst>
              <a:ext uri="{FF2B5EF4-FFF2-40B4-BE49-F238E27FC236}">
                <a16:creationId xmlns:a16="http://schemas.microsoft.com/office/drawing/2014/main" id="{5EFFEB3E-E419-4F42-ACDC-B356AE150896}"/>
              </a:ext>
            </a:extLst>
          </p:cNvPr>
          <p:cNvSpPr>
            <a:spLocks noGrp="1"/>
          </p:cNvSpPr>
          <p:nvPr>
            <p:ph type="title"/>
          </p:nvPr>
        </p:nvSpPr>
        <p:spPr>
          <a:xfrm>
            <a:off x="228600" y="152400"/>
            <a:ext cx="8610600" cy="1066800"/>
          </a:xfrm>
        </p:spPr>
        <p:txBody>
          <a:bodyPr/>
          <a:lstStyle/>
          <a:p>
            <a:r>
              <a:rPr lang="en-US" dirty="0"/>
              <a:t>Processing in/near Memory: An Old Idea</a:t>
            </a:r>
          </a:p>
        </p:txBody>
      </p:sp>
    </p:spTree>
    <p:extLst>
      <p:ext uri="{BB962C8B-B14F-4D97-AF65-F5344CB8AC3E}">
        <p14:creationId xmlns:p14="http://schemas.microsoft.com/office/powerpoint/2010/main" val="309380271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7DE9C9-2D44-EB4D-B6C3-44873EE82368}"/>
              </a:ext>
            </a:extLst>
          </p:cNvPr>
          <p:cNvSpPr txBox="1"/>
          <p:nvPr/>
        </p:nvSpPr>
        <p:spPr>
          <a:xfrm>
            <a:off x="1475656" y="6467135"/>
            <a:ext cx="66319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https://safari.ethz.ch/architecture/fall2020/lib/exe/fetch.php?media=stone_logic_in_memory_1970.pdf</a:t>
            </a:r>
            <a:r>
              <a:rPr kumimoji="0" lang="en-US" sz="1100" b="0"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3296215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6E5BD-8B69-3FE9-86F1-593F83270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3A8B75-7ED7-4D13-13E1-67D5BBA47B91}"/>
              </a:ext>
            </a:extLst>
          </p:cNvPr>
          <p:cNvSpPr>
            <a:spLocks noGrp="1"/>
          </p:cNvSpPr>
          <p:nvPr>
            <p:ph type="title"/>
          </p:nvPr>
        </p:nvSpPr>
        <p:spPr/>
        <p:txBody>
          <a:bodyPr/>
          <a:lstStyle/>
          <a:p>
            <a:r>
              <a:rPr lang="en-US" dirty="0"/>
              <a:t>Why In-Memory Computation Today?</a:t>
            </a:r>
          </a:p>
        </p:txBody>
      </p:sp>
      <p:sp>
        <p:nvSpPr>
          <p:cNvPr id="3" name="Content Placeholder 2">
            <a:extLst>
              <a:ext uri="{FF2B5EF4-FFF2-40B4-BE49-F238E27FC236}">
                <a16:creationId xmlns:a16="http://schemas.microsoft.com/office/drawing/2014/main" id="{A6ADBD7B-6F86-FBC9-AD78-2A19CB2088F7}"/>
              </a:ext>
            </a:extLst>
          </p:cNvPr>
          <p:cNvSpPr>
            <a:spLocks noGrp="1"/>
          </p:cNvSpPr>
          <p:nvPr>
            <p:ph idx="1"/>
          </p:nvPr>
        </p:nvSpPr>
        <p:spPr>
          <a:xfrm>
            <a:off x="228600" y="980728"/>
            <a:ext cx="8915400" cy="5029200"/>
          </a:xfrm>
        </p:spPr>
        <p:txBody>
          <a:bodyPr/>
          <a:lstStyle/>
          <a:p>
            <a:r>
              <a:rPr lang="en-US" b="1" dirty="0">
                <a:solidFill>
                  <a:srgbClr val="FF0000"/>
                </a:solidFill>
              </a:rPr>
              <a:t>Huge demand from Applications &amp; Systems</a:t>
            </a:r>
          </a:p>
          <a:p>
            <a:pPr lvl="1"/>
            <a:r>
              <a:rPr lang="en-US" dirty="0">
                <a:solidFill>
                  <a:srgbClr val="0000FF"/>
                </a:solidFill>
              </a:rPr>
              <a:t>Data access bottleneck</a:t>
            </a:r>
          </a:p>
          <a:p>
            <a:pPr lvl="1"/>
            <a:r>
              <a:rPr lang="en-US" dirty="0">
                <a:solidFill>
                  <a:srgbClr val="0000FF"/>
                </a:solidFill>
              </a:rPr>
              <a:t>Energy &amp; power bottlenecks</a:t>
            </a:r>
          </a:p>
          <a:p>
            <a:pPr lvl="1"/>
            <a:r>
              <a:rPr lang="en-US" dirty="0">
                <a:solidFill>
                  <a:srgbClr val="0000FF"/>
                </a:solidFill>
              </a:rPr>
              <a:t>Data movement energy dominates computation energy</a:t>
            </a:r>
          </a:p>
          <a:p>
            <a:pPr lvl="1"/>
            <a:r>
              <a:rPr lang="en-US" dirty="0">
                <a:solidFill>
                  <a:srgbClr val="0000FF"/>
                </a:solidFill>
              </a:rPr>
              <a:t>Need all at the same time: performance, energy, sustainability</a:t>
            </a:r>
          </a:p>
          <a:p>
            <a:pPr lvl="1"/>
            <a:r>
              <a:rPr lang="en-US" dirty="0">
                <a:solidFill>
                  <a:srgbClr val="C00000"/>
                </a:solidFill>
              </a:rPr>
              <a:t>We can improve all metrics by minimizing data movement</a:t>
            </a:r>
          </a:p>
          <a:p>
            <a:endParaRPr lang="en-US" b="1" dirty="0">
              <a:solidFill>
                <a:srgbClr val="FF0000"/>
              </a:solidFill>
            </a:endParaRPr>
          </a:p>
          <a:p>
            <a:r>
              <a:rPr lang="en-US" b="1" dirty="0">
                <a:solidFill>
                  <a:srgbClr val="FF0000"/>
                </a:solidFill>
              </a:rPr>
              <a:t>Huge problems with Memory Technology</a:t>
            </a:r>
          </a:p>
          <a:p>
            <a:pPr lvl="1"/>
            <a:r>
              <a:rPr lang="en-US" dirty="0">
                <a:solidFill>
                  <a:srgbClr val="0000FF"/>
                </a:solidFill>
              </a:rPr>
              <a:t>Memory technology scaling is not going well </a:t>
            </a:r>
            <a:r>
              <a:rPr lang="en-US" dirty="0">
                <a:solidFill>
                  <a:srgbClr val="0000FF"/>
                </a:solidFill>
                <a:sym typeface="Wingdings" pitchFamily="2" charset="2"/>
              </a:rPr>
              <a:t>(e.g., RowHammer)</a:t>
            </a:r>
            <a:endParaRPr lang="en-US" dirty="0">
              <a:solidFill>
                <a:srgbClr val="0000FF"/>
              </a:solidFill>
            </a:endParaRPr>
          </a:p>
          <a:p>
            <a:pPr lvl="1"/>
            <a:r>
              <a:rPr lang="en-US" dirty="0">
                <a:solidFill>
                  <a:srgbClr val="C00000"/>
                </a:solidFill>
                <a:sym typeface="Wingdings"/>
              </a:rPr>
              <a:t>Many scaling issues demand intelligence in memory</a:t>
            </a:r>
          </a:p>
          <a:p>
            <a:pPr lvl="1"/>
            <a:r>
              <a:rPr lang="en-US" dirty="0">
                <a:solidFill>
                  <a:srgbClr val="C00000"/>
                </a:solidFill>
                <a:sym typeface="Wingdings"/>
              </a:rPr>
              <a:t>Emerging technologies can enable new functions in memory</a:t>
            </a:r>
          </a:p>
          <a:p>
            <a:pPr marL="344487" lvl="1" indent="0">
              <a:buNone/>
            </a:pPr>
            <a:endParaRPr lang="en-US" dirty="0">
              <a:solidFill>
                <a:srgbClr val="0000FF"/>
              </a:solidFill>
            </a:endParaRPr>
          </a:p>
          <a:p>
            <a:r>
              <a:rPr lang="en-US" b="1" dirty="0">
                <a:solidFill>
                  <a:srgbClr val="FF0000"/>
                </a:solidFill>
              </a:rPr>
              <a:t>Designs are squeezed in the middle</a:t>
            </a:r>
          </a:p>
          <a:p>
            <a:pPr lvl="1"/>
            <a:endParaRPr lang="en-US" dirty="0">
              <a:solidFill>
                <a:srgbClr val="0000FF"/>
              </a:solidFill>
            </a:endParaRPr>
          </a:p>
        </p:txBody>
      </p:sp>
      <p:sp>
        <p:nvSpPr>
          <p:cNvPr id="4" name="Slide Number Placeholder 3">
            <a:extLst>
              <a:ext uri="{FF2B5EF4-FFF2-40B4-BE49-F238E27FC236}">
                <a16:creationId xmlns:a16="http://schemas.microsoft.com/office/drawing/2014/main" id="{E6BB654B-E134-F642-91A2-DB2D973117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45095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268760"/>
            <a:ext cx="7924800" cy="1752600"/>
          </a:xfrm>
        </p:spPr>
        <p:txBody>
          <a:bodyPr/>
          <a:lstStyle/>
          <a:p>
            <a:pPr algn="ctr"/>
            <a:r>
              <a:rPr lang="en-US" sz="6000" dirty="0"/>
              <a:t>Processing in Memory:</a:t>
            </a:r>
            <a:br>
              <a:rPr lang="en-US" sz="6000" dirty="0"/>
            </a:br>
            <a:r>
              <a:rPr lang="en-US" sz="6000" dirty="0"/>
              <a:t>Two Types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FF0000"/>
                </a:solidFill>
              </a:rPr>
              <a:t>1. Processing </a:t>
            </a:r>
            <a:r>
              <a:rPr lang="en-US" sz="3600" b="1" dirty="0">
                <a:solidFill>
                  <a:srgbClr val="FF0000"/>
                </a:solidFill>
              </a:rPr>
              <a:t>near</a:t>
            </a:r>
            <a:r>
              <a:rPr lang="en-US" sz="3600" dirty="0">
                <a:solidFill>
                  <a:srgbClr val="FF0000"/>
                </a:solidFill>
              </a:rPr>
              <a:t> Memory</a:t>
            </a:r>
          </a:p>
          <a:p>
            <a:pPr algn="l"/>
            <a:r>
              <a:rPr lang="en-US" sz="3600" dirty="0">
                <a:solidFill>
                  <a:srgbClr val="0000FF"/>
                </a:solidFill>
              </a:rPr>
              <a:t>2. Processing </a:t>
            </a:r>
            <a:r>
              <a:rPr lang="en-US" sz="3600" b="1" dirty="0">
                <a:solidFill>
                  <a:srgbClr val="0000FF"/>
                </a:solidFill>
              </a:rPr>
              <a:t>using</a:t>
            </a:r>
            <a:r>
              <a:rPr lang="en-US" sz="3600" dirty="0">
                <a:solidFill>
                  <a:srgbClr val="0000FF"/>
                </a:solidFill>
              </a:rPr>
              <a:t>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175163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1CB1-FFDA-03E2-F66D-FD85DFF222DB}"/>
              </a:ext>
            </a:extLst>
          </p:cNvPr>
          <p:cNvSpPr>
            <a:spLocks noGrp="1"/>
          </p:cNvSpPr>
          <p:nvPr>
            <p:ph type="title"/>
          </p:nvPr>
        </p:nvSpPr>
        <p:spPr>
          <a:xfrm>
            <a:off x="169011" y="132334"/>
            <a:ext cx="8894602" cy="925840"/>
          </a:xfrm>
        </p:spPr>
        <p:txBody>
          <a:bodyPr>
            <a:noAutofit/>
          </a:bodyPr>
          <a:lstStyle/>
          <a:p>
            <a:r>
              <a:rPr lang="en-US" sz="3600" dirty="0">
                <a:solidFill>
                  <a:srgbClr val="1A82C4"/>
                </a:solidFill>
              </a:rPr>
              <a:t>Processing-in-Memory:</a:t>
            </a:r>
            <a:r>
              <a:rPr lang="en-US" sz="3600" dirty="0"/>
              <a:t> Two Types</a:t>
            </a:r>
            <a:endParaRPr lang="en-US" sz="2800" dirty="0">
              <a:solidFill>
                <a:srgbClr val="1A82C4"/>
              </a:solidFill>
            </a:endParaRPr>
          </a:p>
        </p:txBody>
      </p:sp>
      <p:grpSp>
        <p:nvGrpSpPr>
          <p:cNvPr id="4" name="Group 3">
            <a:extLst>
              <a:ext uri="{FF2B5EF4-FFF2-40B4-BE49-F238E27FC236}">
                <a16:creationId xmlns:a16="http://schemas.microsoft.com/office/drawing/2014/main" id="{E3906072-A2EB-CF4E-B3FA-28F4F772FBEF}"/>
              </a:ext>
            </a:extLst>
          </p:cNvPr>
          <p:cNvGrpSpPr/>
          <p:nvPr/>
        </p:nvGrpSpPr>
        <p:grpSpPr>
          <a:xfrm>
            <a:off x="385649" y="3544620"/>
            <a:ext cx="8269510" cy="2917121"/>
            <a:chOff x="416994" y="3429000"/>
            <a:chExt cx="8269510" cy="2917121"/>
          </a:xfrm>
        </p:grpSpPr>
        <p:sp>
          <p:nvSpPr>
            <p:cNvPr id="5" name="Rectangle 4">
              <a:extLst>
                <a:ext uri="{FF2B5EF4-FFF2-40B4-BE49-F238E27FC236}">
                  <a16:creationId xmlns:a16="http://schemas.microsoft.com/office/drawing/2014/main" id="{3D478B4F-A463-3645-CE4D-8A6A1AEE5053}"/>
                </a:ext>
              </a:extLst>
            </p:cNvPr>
            <p:cNvSpPr/>
            <p:nvPr/>
          </p:nvSpPr>
          <p:spPr>
            <a:xfrm>
              <a:off x="6343592" y="3837207"/>
              <a:ext cx="2334238" cy="2281204"/>
            </a:xfrm>
            <a:prstGeom prst="rect">
              <a:avLst/>
            </a:prstGeom>
            <a:solidFill>
              <a:srgbClr val="E3F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 name="Rectangle 5">
              <a:extLst>
                <a:ext uri="{FF2B5EF4-FFF2-40B4-BE49-F238E27FC236}">
                  <a16:creationId xmlns:a16="http://schemas.microsoft.com/office/drawing/2014/main" id="{1C0DF4A2-D756-04F2-ED82-DB5B6FEB1BB9}"/>
                </a:ext>
              </a:extLst>
            </p:cNvPr>
            <p:cNvSpPr/>
            <p:nvPr/>
          </p:nvSpPr>
          <p:spPr>
            <a:xfrm>
              <a:off x="6343592" y="6112628"/>
              <a:ext cx="2342912" cy="233493"/>
            </a:xfrm>
            <a:prstGeom prst="rect">
              <a:avLst/>
            </a:prstGeom>
            <a:solidFill>
              <a:schemeClr val="accent2">
                <a:lumMod val="20000"/>
                <a:lumOff val="8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E16161"/>
                  </a:solidFill>
                  <a:effectLst/>
                  <a:uLnTx/>
                  <a:uFillTx/>
                  <a:latin typeface="Avenir Next" panose="020B0503020202020204" pitchFamily="34" charset="0"/>
                  <a:ea typeface="+mn-ea"/>
                  <a:cs typeface="Arial" panose="020B0604020202020204" pitchFamily="34" charset="0"/>
                </a:rPr>
                <a:t>Processing-Near-Bank</a:t>
              </a:r>
            </a:p>
          </p:txBody>
        </p:sp>
        <p:sp>
          <p:nvSpPr>
            <p:cNvPr id="7" name="Rectangle 6">
              <a:extLst>
                <a:ext uri="{FF2B5EF4-FFF2-40B4-BE49-F238E27FC236}">
                  <a16:creationId xmlns:a16="http://schemas.microsoft.com/office/drawing/2014/main" id="{64B78A6D-D02D-71C8-0F90-AAFAA3A3F14C}"/>
                </a:ext>
              </a:extLst>
            </p:cNvPr>
            <p:cNvSpPr/>
            <p:nvPr/>
          </p:nvSpPr>
          <p:spPr>
            <a:xfrm>
              <a:off x="6358845" y="3537542"/>
              <a:ext cx="2326611" cy="29301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DRAM Bank</a:t>
              </a:r>
            </a:p>
          </p:txBody>
        </p:sp>
        <p:grpSp>
          <p:nvGrpSpPr>
            <p:cNvPr id="8" name="Group 7">
              <a:extLst>
                <a:ext uri="{FF2B5EF4-FFF2-40B4-BE49-F238E27FC236}">
                  <a16:creationId xmlns:a16="http://schemas.microsoft.com/office/drawing/2014/main" id="{46E1E609-5B77-53FB-3605-69C668E09E8F}"/>
                </a:ext>
              </a:extLst>
            </p:cNvPr>
            <p:cNvGrpSpPr/>
            <p:nvPr/>
          </p:nvGrpSpPr>
          <p:grpSpPr>
            <a:xfrm>
              <a:off x="416994" y="3429000"/>
              <a:ext cx="5954407" cy="2888405"/>
              <a:chOff x="416994" y="3429000"/>
              <a:chExt cx="5954407" cy="2888405"/>
            </a:xfrm>
          </p:grpSpPr>
          <p:cxnSp>
            <p:nvCxnSpPr>
              <p:cNvPr id="9" name="Straight Connector 8">
                <a:extLst>
                  <a:ext uri="{FF2B5EF4-FFF2-40B4-BE49-F238E27FC236}">
                    <a16:creationId xmlns:a16="http://schemas.microsoft.com/office/drawing/2014/main" id="{65ECA9E8-4B99-7DCF-EBB3-CFF89117EE10}"/>
                  </a:ext>
                </a:extLst>
              </p:cNvPr>
              <p:cNvCxnSpPr>
                <a:cxnSpLocks/>
                <a:stCxn id="42" idx="0"/>
              </p:cNvCxnSpPr>
              <p:nvPr/>
            </p:nvCxnSpPr>
            <p:spPr>
              <a:xfrm flipH="1" flipV="1">
                <a:off x="2417391" y="5605357"/>
                <a:ext cx="771000" cy="283721"/>
              </a:xfrm>
              <a:prstGeom prst="line">
                <a:avLst/>
              </a:prstGeom>
              <a:noFill/>
              <a:ln w="9525" cap="flat" cmpd="sng" algn="ctr">
                <a:solidFill>
                  <a:sysClr val="windowText" lastClr="000000"/>
                </a:solidFill>
                <a:prstDash val="dash"/>
                <a:miter lim="800000"/>
              </a:ln>
              <a:effectLst/>
            </p:spPr>
          </p:cxnSp>
          <p:cxnSp>
            <p:nvCxnSpPr>
              <p:cNvPr id="10" name="Straight Connector 9">
                <a:extLst>
                  <a:ext uri="{FF2B5EF4-FFF2-40B4-BE49-F238E27FC236}">
                    <a16:creationId xmlns:a16="http://schemas.microsoft.com/office/drawing/2014/main" id="{F91AE01F-022B-B37F-75AC-10DC21F823BE}"/>
                  </a:ext>
                </a:extLst>
              </p:cNvPr>
              <p:cNvCxnSpPr>
                <a:cxnSpLocks/>
              </p:cNvCxnSpPr>
              <p:nvPr/>
            </p:nvCxnSpPr>
            <p:spPr>
              <a:xfrm flipH="1" flipV="1">
                <a:off x="2433261" y="4308595"/>
                <a:ext cx="1143796" cy="1471779"/>
              </a:xfrm>
              <a:prstGeom prst="line">
                <a:avLst/>
              </a:prstGeom>
              <a:noFill/>
              <a:ln w="9525" cap="flat" cmpd="sng" algn="ctr">
                <a:solidFill>
                  <a:sysClr val="windowText" lastClr="000000"/>
                </a:solidFill>
                <a:prstDash val="dash"/>
                <a:miter lim="800000"/>
              </a:ln>
              <a:effectLst/>
            </p:spPr>
          </p:cxnSp>
          <p:grpSp>
            <p:nvGrpSpPr>
              <p:cNvPr id="11" name="Group 10">
                <a:extLst>
                  <a:ext uri="{FF2B5EF4-FFF2-40B4-BE49-F238E27FC236}">
                    <a16:creationId xmlns:a16="http://schemas.microsoft.com/office/drawing/2014/main" id="{8BF31969-137B-573C-539D-7DF3ADC1C359}"/>
                  </a:ext>
                </a:extLst>
              </p:cNvPr>
              <p:cNvGrpSpPr/>
              <p:nvPr/>
            </p:nvGrpSpPr>
            <p:grpSpPr>
              <a:xfrm>
                <a:off x="3034303" y="3429000"/>
                <a:ext cx="3180072" cy="2575996"/>
                <a:chOff x="3104761" y="2702044"/>
                <a:chExt cx="2503107" cy="2027625"/>
              </a:xfrm>
            </p:grpSpPr>
            <p:grpSp>
              <p:nvGrpSpPr>
                <p:cNvPr id="41" name="Group 40">
                  <a:extLst>
                    <a:ext uri="{FF2B5EF4-FFF2-40B4-BE49-F238E27FC236}">
                      <a16:creationId xmlns:a16="http://schemas.microsoft.com/office/drawing/2014/main" id="{27722869-5B7E-5D56-FD34-DC0C2EF5E75A}"/>
                    </a:ext>
                  </a:extLst>
                </p:cNvPr>
                <p:cNvGrpSpPr/>
                <p:nvPr/>
              </p:nvGrpSpPr>
              <p:grpSpPr>
                <a:xfrm>
                  <a:off x="3105186" y="3753062"/>
                  <a:ext cx="2163886" cy="976607"/>
                  <a:chOff x="1659954" y="548768"/>
                  <a:chExt cx="1668502" cy="753030"/>
                </a:xfrm>
              </p:grpSpPr>
              <p:sp>
                <p:nvSpPr>
                  <p:cNvPr id="133" name="Cube 132">
                    <a:extLst>
                      <a:ext uri="{FF2B5EF4-FFF2-40B4-BE49-F238E27FC236}">
                        <a16:creationId xmlns:a16="http://schemas.microsoft.com/office/drawing/2014/main" id="{87BF7633-46A9-2710-8264-B0C49679654B}"/>
                      </a:ext>
                    </a:extLst>
                  </p:cNvPr>
                  <p:cNvSpPr/>
                  <p:nvPr/>
                </p:nvSpPr>
                <p:spPr>
                  <a:xfrm>
                    <a:off x="1659954" y="554219"/>
                    <a:ext cx="1668502" cy="747579"/>
                  </a:xfrm>
                  <a:prstGeom prst="cube">
                    <a:avLst>
                      <a:gd name="adj" fmla="val 95887"/>
                    </a:avLst>
                  </a:prstGeom>
                  <a:solidFill>
                    <a:sysClr val="window" lastClr="FFFFFF">
                      <a:lumMod val="50000"/>
                    </a:sys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grpSp>
                <p:nvGrpSpPr>
                  <p:cNvPr id="134" name="Group 133">
                    <a:extLst>
                      <a:ext uri="{FF2B5EF4-FFF2-40B4-BE49-F238E27FC236}">
                        <a16:creationId xmlns:a16="http://schemas.microsoft.com/office/drawing/2014/main" id="{93C0C863-00D0-12D7-6448-6151626D6CA3}"/>
                      </a:ext>
                    </a:extLst>
                  </p:cNvPr>
                  <p:cNvGrpSpPr/>
                  <p:nvPr/>
                </p:nvGrpSpPr>
                <p:grpSpPr>
                  <a:xfrm>
                    <a:off x="1849990" y="548768"/>
                    <a:ext cx="1316493" cy="723135"/>
                    <a:chOff x="1849990" y="548768"/>
                    <a:chExt cx="1316493" cy="723135"/>
                  </a:xfrm>
                </p:grpSpPr>
                <p:cxnSp>
                  <p:nvCxnSpPr>
                    <p:cNvPr id="135" name="Straight Connector 134">
                      <a:extLst>
                        <a:ext uri="{FF2B5EF4-FFF2-40B4-BE49-F238E27FC236}">
                          <a16:creationId xmlns:a16="http://schemas.microsoft.com/office/drawing/2014/main" id="{C2C3D016-78C0-0AC3-7BF7-82534548DEA6}"/>
                        </a:ext>
                      </a:extLst>
                    </p:cNvPr>
                    <p:cNvCxnSpPr>
                      <a:cxnSpLocks/>
                    </p:cNvCxnSpPr>
                    <p:nvPr/>
                  </p:nvCxnSpPr>
                  <p:spPr>
                    <a:xfrm flipV="1">
                      <a:off x="2132614" y="548768"/>
                      <a:ext cx="716832" cy="716831"/>
                    </a:xfrm>
                    <a:prstGeom prst="line">
                      <a:avLst/>
                    </a:prstGeom>
                    <a:noFill/>
                    <a:ln w="9525" cap="flat" cmpd="sng" algn="ctr">
                      <a:solidFill>
                        <a:sysClr val="windowText" lastClr="000000"/>
                      </a:solidFill>
                      <a:prstDash val="solid"/>
                      <a:miter lim="800000"/>
                    </a:ln>
                    <a:effectLst/>
                  </p:spPr>
                </p:cxnSp>
                <p:cxnSp>
                  <p:nvCxnSpPr>
                    <p:cNvPr id="136" name="Straight Connector 135">
                      <a:extLst>
                        <a:ext uri="{FF2B5EF4-FFF2-40B4-BE49-F238E27FC236}">
                          <a16:creationId xmlns:a16="http://schemas.microsoft.com/office/drawing/2014/main" id="{61C88949-762E-9832-4168-2F609D94A214}"/>
                        </a:ext>
                      </a:extLst>
                    </p:cNvPr>
                    <p:cNvCxnSpPr>
                      <a:cxnSpLocks noChangeAspect="1"/>
                    </p:cNvCxnSpPr>
                    <p:nvPr/>
                  </p:nvCxnSpPr>
                  <p:spPr>
                    <a:xfrm flipV="1">
                      <a:off x="1901824" y="551559"/>
                      <a:ext cx="713232" cy="720344"/>
                    </a:xfrm>
                    <a:prstGeom prst="line">
                      <a:avLst/>
                    </a:prstGeom>
                    <a:noFill/>
                    <a:ln w="9525" cap="flat" cmpd="sng" algn="ctr">
                      <a:solidFill>
                        <a:sysClr val="windowText" lastClr="000000"/>
                      </a:solidFill>
                      <a:prstDash val="solid"/>
                      <a:miter lim="800000"/>
                    </a:ln>
                    <a:effectLst/>
                  </p:spPr>
                </p:cxnSp>
                <p:cxnSp>
                  <p:nvCxnSpPr>
                    <p:cNvPr id="137" name="Straight Connector 136">
                      <a:extLst>
                        <a:ext uri="{FF2B5EF4-FFF2-40B4-BE49-F238E27FC236}">
                          <a16:creationId xmlns:a16="http://schemas.microsoft.com/office/drawing/2014/main" id="{8DF48F77-2738-01D4-B288-D35C1158C212}"/>
                        </a:ext>
                      </a:extLst>
                    </p:cNvPr>
                    <p:cNvCxnSpPr>
                      <a:cxnSpLocks/>
                    </p:cNvCxnSpPr>
                    <p:nvPr/>
                  </p:nvCxnSpPr>
                  <p:spPr>
                    <a:xfrm flipV="1">
                      <a:off x="2382270" y="550407"/>
                      <a:ext cx="708109" cy="719060"/>
                    </a:xfrm>
                    <a:prstGeom prst="line">
                      <a:avLst/>
                    </a:prstGeom>
                    <a:noFill/>
                    <a:ln w="9525" cap="flat" cmpd="sng" algn="ctr">
                      <a:solidFill>
                        <a:sysClr val="windowText" lastClr="000000"/>
                      </a:solidFill>
                      <a:prstDash val="solid"/>
                      <a:miter lim="800000"/>
                    </a:ln>
                    <a:effectLst/>
                  </p:spPr>
                </p:cxnSp>
                <p:cxnSp>
                  <p:nvCxnSpPr>
                    <p:cNvPr id="138" name="Straight Connector 137">
                      <a:extLst>
                        <a:ext uri="{FF2B5EF4-FFF2-40B4-BE49-F238E27FC236}">
                          <a16:creationId xmlns:a16="http://schemas.microsoft.com/office/drawing/2014/main" id="{5CE2DC34-63D5-0C16-5C71-FA14146E2685}"/>
                        </a:ext>
                      </a:extLst>
                    </p:cNvPr>
                    <p:cNvCxnSpPr>
                      <a:cxnSpLocks/>
                    </p:cNvCxnSpPr>
                    <p:nvPr/>
                  </p:nvCxnSpPr>
                  <p:spPr>
                    <a:xfrm>
                      <a:off x="2044699" y="889000"/>
                      <a:ext cx="941832" cy="0"/>
                    </a:xfrm>
                    <a:prstGeom prst="line">
                      <a:avLst/>
                    </a:prstGeom>
                    <a:noFill/>
                    <a:ln w="9525" cap="flat" cmpd="sng" algn="ctr">
                      <a:solidFill>
                        <a:sysClr val="windowText" lastClr="000000"/>
                      </a:solidFill>
                      <a:prstDash val="solid"/>
                      <a:miter lim="800000"/>
                    </a:ln>
                    <a:effectLst/>
                  </p:spPr>
                </p:cxnSp>
                <p:cxnSp>
                  <p:nvCxnSpPr>
                    <p:cNvPr id="139" name="Straight Connector 138">
                      <a:extLst>
                        <a:ext uri="{FF2B5EF4-FFF2-40B4-BE49-F238E27FC236}">
                          <a16:creationId xmlns:a16="http://schemas.microsoft.com/office/drawing/2014/main" id="{166F4447-5DDB-CED6-9AEE-409D8D78CDF9}"/>
                        </a:ext>
                      </a:extLst>
                    </p:cNvPr>
                    <p:cNvCxnSpPr>
                      <a:cxnSpLocks/>
                    </p:cNvCxnSpPr>
                    <p:nvPr/>
                  </p:nvCxnSpPr>
                  <p:spPr>
                    <a:xfrm>
                      <a:off x="1849990" y="1086348"/>
                      <a:ext cx="941832" cy="0"/>
                    </a:xfrm>
                    <a:prstGeom prst="line">
                      <a:avLst/>
                    </a:prstGeom>
                    <a:noFill/>
                    <a:ln w="9525" cap="flat" cmpd="sng" algn="ctr">
                      <a:solidFill>
                        <a:sysClr val="windowText" lastClr="000000"/>
                      </a:solidFill>
                      <a:prstDash val="solid"/>
                      <a:miter lim="800000"/>
                    </a:ln>
                    <a:effectLst/>
                  </p:spPr>
                </p:cxnSp>
                <p:cxnSp>
                  <p:nvCxnSpPr>
                    <p:cNvPr id="140" name="Straight Connector 139">
                      <a:extLst>
                        <a:ext uri="{FF2B5EF4-FFF2-40B4-BE49-F238E27FC236}">
                          <a16:creationId xmlns:a16="http://schemas.microsoft.com/office/drawing/2014/main" id="{9F1639CF-1717-3A87-CF81-ADFFA2114066}"/>
                        </a:ext>
                      </a:extLst>
                    </p:cNvPr>
                    <p:cNvCxnSpPr>
                      <a:cxnSpLocks/>
                    </p:cNvCxnSpPr>
                    <p:nvPr/>
                  </p:nvCxnSpPr>
                  <p:spPr>
                    <a:xfrm>
                      <a:off x="2224651" y="711698"/>
                      <a:ext cx="941832" cy="0"/>
                    </a:xfrm>
                    <a:prstGeom prst="line">
                      <a:avLst/>
                    </a:prstGeom>
                    <a:noFill/>
                    <a:ln w="9525" cap="flat" cmpd="sng" algn="ctr">
                      <a:solidFill>
                        <a:sysClr val="windowText" lastClr="000000"/>
                      </a:solidFill>
                      <a:prstDash val="solid"/>
                      <a:miter lim="800000"/>
                    </a:ln>
                    <a:effectLst/>
                  </p:spPr>
                </p:cxnSp>
              </p:grpSp>
            </p:grpSp>
            <p:sp>
              <p:nvSpPr>
                <p:cNvPr id="42" name="Parallelogram 123">
                  <a:extLst>
                    <a:ext uri="{FF2B5EF4-FFF2-40B4-BE49-F238E27FC236}">
                      <a16:creationId xmlns:a16="http://schemas.microsoft.com/office/drawing/2014/main" id="{6A2C84CF-C24C-3D69-B32F-AA5A257A2D1A}"/>
                    </a:ext>
                  </a:extLst>
                </p:cNvPr>
                <p:cNvSpPr/>
                <p:nvPr/>
              </p:nvSpPr>
              <p:spPr>
                <a:xfrm rot="608511">
                  <a:off x="3240568" y="4474784"/>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3" name="Parallelogram 123">
                  <a:extLst>
                    <a:ext uri="{FF2B5EF4-FFF2-40B4-BE49-F238E27FC236}">
                      <a16:creationId xmlns:a16="http://schemas.microsoft.com/office/drawing/2014/main" id="{791FB689-E138-8E89-9A9B-ED630F9FD58A}"/>
                    </a:ext>
                  </a:extLst>
                </p:cNvPr>
                <p:cNvSpPr/>
                <p:nvPr/>
              </p:nvSpPr>
              <p:spPr>
                <a:xfrm rot="608511">
                  <a:off x="3488468" y="4220991"/>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4" name="Parallelogram 123">
                  <a:extLst>
                    <a:ext uri="{FF2B5EF4-FFF2-40B4-BE49-F238E27FC236}">
                      <a16:creationId xmlns:a16="http://schemas.microsoft.com/office/drawing/2014/main" id="{B037094F-9A54-D32D-8D7D-029EE552E04B}"/>
                    </a:ext>
                  </a:extLst>
                </p:cNvPr>
                <p:cNvSpPr/>
                <p:nvPr/>
              </p:nvSpPr>
              <p:spPr>
                <a:xfrm rot="608511">
                  <a:off x="3731774" y="3984286"/>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5" name="Parallelogram 123">
                  <a:extLst>
                    <a:ext uri="{FF2B5EF4-FFF2-40B4-BE49-F238E27FC236}">
                      <a16:creationId xmlns:a16="http://schemas.microsoft.com/office/drawing/2014/main" id="{4918EF66-474D-0470-7719-FEB94B285B80}"/>
                    </a:ext>
                  </a:extLst>
                </p:cNvPr>
                <p:cNvSpPr/>
                <p:nvPr/>
              </p:nvSpPr>
              <p:spPr>
                <a:xfrm rot="608511">
                  <a:off x="3942615" y="3763435"/>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nvGrpSpPr>
                <p:cNvPr id="46" name="Group 45">
                  <a:extLst>
                    <a:ext uri="{FF2B5EF4-FFF2-40B4-BE49-F238E27FC236}">
                      <a16:creationId xmlns:a16="http://schemas.microsoft.com/office/drawing/2014/main" id="{52A8D25A-678E-6AA6-93D2-757E8117F22E}"/>
                    </a:ext>
                  </a:extLst>
                </p:cNvPr>
                <p:cNvGrpSpPr/>
                <p:nvPr/>
              </p:nvGrpSpPr>
              <p:grpSpPr>
                <a:xfrm>
                  <a:off x="3546692" y="3763436"/>
                  <a:ext cx="991424" cy="901958"/>
                  <a:chOff x="3077365" y="1725423"/>
                  <a:chExt cx="764455" cy="695471"/>
                </a:xfrm>
              </p:grpSpPr>
              <p:sp>
                <p:nvSpPr>
                  <p:cNvPr id="129" name="Parallelogram 123">
                    <a:extLst>
                      <a:ext uri="{FF2B5EF4-FFF2-40B4-BE49-F238E27FC236}">
                        <a16:creationId xmlns:a16="http://schemas.microsoft.com/office/drawing/2014/main" id="{3AA75E80-8E1E-6EBE-5CBD-D0A604436282}"/>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30" name="Parallelogram 123">
                    <a:extLst>
                      <a:ext uri="{FF2B5EF4-FFF2-40B4-BE49-F238E27FC236}">
                        <a16:creationId xmlns:a16="http://schemas.microsoft.com/office/drawing/2014/main" id="{5522C7F8-902A-3452-2FBD-34F918D4FE8C}"/>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31" name="Parallelogram 123">
                    <a:extLst>
                      <a:ext uri="{FF2B5EF4-FFF2-40B4-BE49-F238E27FC236}">
                        <a16:creationId xmlns:a16="http://schemas.microsoft.com/office/drawing/2014/main" id="{AA486BD4-BCCD-32C4-77B8-E68A6B25A33E}"/>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32" name="Parallelogram 123">
                    <a:extLst>
                      <a:ext uri="{FF2B5EF4-FFF2-40B4-BE49-F238E27FC236}">
                        <a16:creationId xmlns:a16="http://schemas.microsoft.com/office/drawing/2014/main" id="{72CDAACD-2011-959C-9419-905008A49BA3}"/>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47" name="Group 46">
                  <a:extLst>
                    <a:ext uri="{FF2B5EF4-FFF2-40B4-BE49-F238E27FC236}">
                      <a16:creationId xmlns:a16="http://schemas.microsoft.com/office/drawing/2014/main" id="{8577D1B3-781C-7161-265B-ED05805007C6}"/>
                    </a:ext>
                  </a:extLst>
                </p:cNvPr>
                <p:cNvGrpSpPr/>
                <p:nvPr/>
              </p:nvGrpSpPr>
              <p:grpSpPr>
                <a:xfrm>
                  <a:off x="3859547" y="3760684"/>
                  <a:ext cx="991424" cy="901958"/>
                  <a:chOff x="3077365" y="1725423"/>
                  <a:chExt cx="764455" cy="695471"/>
                </a:xfrm>
              </p:grpSpPr>
              <p:sp>
                <p:nvSpPr>
                  <p:cNvPr id="125" name="Parallelogram 123">
                    <a:extLst>
                      <a:ext uri="{FF2B5EF4-FFF2-40B4-BE49-F238E27FC236}">
                        <a16:creationId xmlns:a16="http://schemas.microsoft.com/office/drawing/2014/main" id="{60144F42-BFF4-9F60-F5A3-25FECD3860B0}"/>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6" name="Parallelogram 123">
                    <a:extLst>
                      <a:ext uri="{FF2B5EF4-FFF2-40B4-BE49-F238E27FC236}">
                        <a16:creationId xmlns:a16="http://schemas.microsoft.com/office/drawing/2014/main" id="{67D3D742-6F75-B866-0BB9-8D944507DC15}"/>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7" name="Parallelogram 123">
                    <a:extLst>
                      <a:ext uri="{FF2B5EF4-FFF2-40B4-BE49-F238E27FC236}">
                        <a16:creationId xmlns:a16="http://schemas.microsoft.com/office/drawing/2014/main" id="{3939A4DD-54E5-9986-ACFD-29061FC318C8}"/>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8" name="Parallelogram 123">
                    <a:extLst>
                      <a:ext uri="{FF2B5EF4-FFF2-40B4-BE49-F238E27FC236}">
                        <a16:creationId xmlns:a16="http://schemas.microsoft.com/office/drawing/2014/main" id="{48CA9589-E2D1-34DE-66E4-28545A487A75}"/>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48" name="Group 47">
                  <a:extLst>
                    <a:ext uri="{FF2B5EF4-FFF2-40B4-BE49-F238E27FC236}">
                      <a16:creationId xmlns:a16="http://schemas.microsoft.com/office/drawing/2014/main" id="{78E1919D-AC5B-EE63-6743-9F0612B183F4}"/>
                    </a:ext>
                  </a:extLst>
                </p:cNvPr>
                <p:cNvGrpSpPr/>
                <p:nvPr/>
              </p:nvGrpSpPr>
              <p:grpSpPr>
                <a:xfrm>
                  <a:off x="4161030" y="3767909"/>
                  <a:ext cx="991424" cy="901958"/>
                  <a:chOff x="3077365" y="1725423"/>
                  <a:chExt cx="764455" cy="695471"/>
                </a:xfrm>
              </p:grpSpPr>
              <p:sp>
                <p:nvSpPr>
                  <p:cNvPr id="121" name="Parallelogram 123">
                    <a:extLst>
                      <a:ext uri="{FF2B5EF4-FFF2-40B4-BE49-F238E27FC236}">
                        <a16:creationId xmlns:a16="http://schemas.microsoft.com/office/drawing/2014/main" id="{53A1A16B-2C4E-539E-26DA-F4F078B1069F}"/>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2" name="Parallelogram 123">
                    <a:extLst>
                      <a:ext uri="{FF2B5EF4-FFF2-40B4-BE49-F238E27FC236}">
                        <a16:creationId xmlns:a16="http://schemas.microsoft.com/office/drawing/2014/main" id="{2B91E7BD-A55D-5C11-D936-C6D15BECB993}"/>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3" name="Parallelogram 123">
                    <a:extLst>
                      <a:ext uri="{FF2B5EF4-FFF2-40B4-BE49-F238E27FC236}">
                        <a16:creationId xmlns:a16="http://schemas.microsoft.com/office/drawing/2014/main" id="{3F67DAF1-4B33-6F3A-D564-3E2546F2E88F}"/>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4" name="Parallelogram 123">
                    <a:extLst>
                      <a:ext uri="{FF2B5EF4-FFF2-40B4-BE49-F238E27FC236}">
                        <a16:creationId xmlns:a16="http://schemas.microsoft.com/office/drawing/2014/main" id="{43119840-DAAC-9FCE-ADA0-20E47A62207D}"/>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sp>
              <p:nvSpPr>
                <p:cNvPr id="49" name="Can 48">
                  <a:extLst>
                    <a:ext uri="{FF2B5EF4-FFF2-40B4-BE49-F238E27FC236}">
                      <a16:creationId xmlns:a16="http://schemas.microsoft.com/office/drawing/2014/main" id="{59B30949-F5C4-EC22-6A51-A190B8F8E14F}"/>
                    </a:ext>
                  </a:extLst>
                </p:cNvPr>
                <p:cNvSpPr/>
                <p:nvPr/>
              </p:nvSpPr>
              <p:spPr>
                <a:xfrm>
                  <a:off x="3352096" y="430796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0" name="Can 49">
                  <a:extLst>
                    <a:ext uri="{FF2B5EF4-FFF2-40B4-BE49-F238E27FC236}">
                      <a16:creationId xmlns:a16="http://schemas.microsoft.com/office/drawing/2014/main" id="{5DB57BAE-D27B-5D4D-31E6-CCACF13924CB}"/>
                    </a:ext>
                  </a:extLst>
                </p:cNvPr>
                <p:cNvSpPr/>
                <p:nvPr/>
              </p:nvSpPr>
              <p:spPr>
                <a:xfrm>
                  <a:off x="3636617" y="431629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1" name="Can 50">
                  <a:extLst>
                    <a:ext uri="{FF2B5EF4-FFF2-40B4-BE49-F238E27FC236}">
                      <a16:creationId xmlns:a16="http://schemas.microsoft.com/office/drawing/2014/main" id="{0B502808-7302-3D8E-C3A1-61EF9BF7296B}"/>
                    </a:ext>
                  </a:extLst>
                </p:cNvPr>
                <p:cNvSpPr/>
                <p:nvPr/>
              </p:nvSpPr>
              <p:spPr>
                <a:xfrm>
                  <a:off x="3602969" y="4032304"/>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2" name="Can 51">
                  <a:extLst>
                    <a:ext uri="{FF2B5EF4-FFF2-40B4-BE49-F238E27FC236}">
                      <a16:creationId xmlns:a16="http://schemas.microsoft.com/office/drawing/2014/main" id="{E27022D1-B8AB-CF6E-5569-2166B9A2E278}"/>
                    </a:ext>
                  </a:extLst>
                </p:cNvPr>
                <p:cNvSpPr/>
                <p:nvPr/>
              </p:nvSpPr>
              <p:spPr>
                <a:xfrm>
                  <a:off x="3899306" y="4037081"/>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3" name="Can 52">
                  <a:extLst>
                    <a:ext uri="{FF2B5EF4-FFF2-40B4-BE49-F238E27FC236}">
                      <a16:creationId xmlns:a16="http://schemas.microsoft.com/office/drawing/2014/main" id="{1AEC25FA-7B2A-0E18-9434-7A4EB0ABEEBA}"/>
                    </a:ext>
                  </a:extLst>
                </p:cNvPr>
                <p:cNvSpPr/>
                <p:nvPr/>
              </p:nvSpPr>
              <p:spPr>
                <a:xfrm>
                  <a:off x="4974605" y="3585377"/>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4" name="Can 53">
                  <a:extLst>
                    <a:ext uri="{FF2B5EF4-FFF2-40B4-BE49-F238E27FC236}">
                      <a16:creationId xmlns:a16="http://schemas.microsoft.com/office/drawing/2014/main" id="{E95700CC-0A48-C7E1-B743-B04B577C4E13}"/>
                    </a:ext>
                  </a:extLst>
                </p:cNvPr>
                <p:cNvSpPr/>
                <p:nvPr/>
              </p:nvSpPr>
              <p:spPr>
                <a:xfrm>
                  <a:off x="4759284" y="3818204"/>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5" name="Can 54">
                  <a:extLst>
                    <a:ext uri="{FF2B5EF4-FFF2-40B4-BE49-F238E27FC236}">
                      <a16:creationId xmlns:a16="http://schemas.microsoft.com/office/drawing/2014/main" id="{B96D1848-0B2D-6338-CCD3-2EAF239EC986}"/>
                    </a:ext>
                  </a:extLst>
                </p:cNvPr>
                <p:cNvSpPr/>
                <p:nvPr/>
              </p:nvSpPr>
              <p:spPr>
                <a:xfrm>
                  <a:off x="4520498" y="4048475"/>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6" name="Can 55">
                  <a:extLst>
                    <a:ext uri="{FF2B5EF4-FFF2-40B4-BE49-F238E27FC236}">
                      <a16:creationId xmlns:a16="http://schemas.microsoft.com/office/drawing/2014/main" id="{DB809037-4759-13AA-EBDA-CEC1209BCF40}"/>
                    </a:ext>
                  </a:extLst>
                </p:cNvPr>
                <p:cNvSpPr/>
                <p:nvPr/>
              </p:nvSpPr>
              <p:spPr>
                <a:xfrm>
                  <a:off x="3953091" y="4315468"/>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7" name="TextBox 56">
                  <a:extLst>
                    <a:ext uri="{FF2B5EF4-FFF2-40B4-BE49-F238E27FC236}">
                      <a16:creationId xmlns:a16="http://schemas.microsoft.com/office/drawing/2014/main" id="{F51DF085-CC74-9205-DE87-71C86284D9C0}"/>
                    </a:ext>
                  </a:extLst>
                </p:cNvPr>
                <p:cNvSpPr txBox="1"/>
                <p:nvPr/>
              </p:nvSpPr>
              <p:spPr>
                <a:xfrm>
                  <a:off x="3225189" y="2702044"/>
                  <a:ext cx="2382679" cy="387613"/>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DRAM</a:t>
                  </a:r>
                  <a:br>
                    <a:rPr kumimoji="0" lang="en-US" sz="1600" b="1" i="0" u="none" strike="noStrike" kern="120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(e.g., 3D-Stacked Memory)</a:t>
                  </a:r>
                </a:p>
              </p:txBody>
            </p:sp>
            <p:sp>
              <p:nvSpPr>
                <p:cNvPr id="58" name="Can 57">
                  <a:extLst>
                    <a:ext uri="{FF2B5EF4-FFF2-40B4-BE49-F238E27FC236}">
                      <a16:creationId xmlns:a16="http://schemas.microsoft.com/office/drawing/2014/main" id="{E7DEBDC5-7385-A5C0-626D-657879F67017}"/>
                    </a:ext>
                  </a:extLst>
                </p:cNvPr>
                <p:cNvSpPr/>
                <p:nvPr/>
              </p:nvSpPr>
              <p:spPr>
                <a:xfrm>
                  <a:off x="4272028" y="4415103"/>
                  <a:ext cx="73820" cy="169177"/>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nvGrpSpPr>
                <p:cNvPr id="59" name="Group 58">
                  <a:extLst>
                    <a:ext uri="{FF2B5EF4-FFF2-40B4-BE49-F238E27FC236}">
                      <a16:creationId xmlns:a16="http://schemas.microsoft.com/office/drawing/2014/main" id="{F5ED925E-5327-2AF3-0397-A6834DCC6481}"/>
                    </a:ext>
                  </a:extLst>
                </p:cNvPr>
                <p:cNvGrpSpPr/>
                <p:nvPr/>
              </p:nvGrpSpPr>
              <p:grpSpPr>
                <a:xfrm>
                  <a:off x="3104761" y="3364172"/>
                  <a:ext cx="2163886" cy="1073780"/>
                  <a:chOff x="3552923" y="4813095"/>
                  <a:chExt cx="1668502" cy="827957"/>
                </a:xfrm>
              </p:grpSpPr>
              <p:grpSp>
                <p:nvGrpSpPr>
                  <p:cNvPr id="91" name="Group 90">
                    <a:extLst>
                      <a:ext uri="{FF2B5EF4-FFF2-40B4-BE49-F238E27FC236}">
                        <a16:creationId xmlns:a16="http://schemas.microsoft.com/office/drawing/2014/main" id="{2302BF2F-AA89-F5B3-7DCC-1771918970BE}"/>
                      </a:ext>
                    </a:extLst>
                  </p:cNvPr>
                  <p:cNvGrpSpPr/>
                  <p:nvPr/>
                </p:nvGrpSpPr>
                <p:grpSpPr>
                  <a:xfrm>
                    <a:off x="3552923" y="4892971"/>
                    <a:ext cx="1668502" cy="748081"/>
                    <a:chOff x="3552923" y="4677071"/>
                    <a:chExt cx="1668502" cy="748081"/>
                  </a:xfrm>
                </p:grpSpPr>
                <p:sp>
                  <p:nvSpPr>
                    <p:cNvPr id="107" name="Cube 106">
                      <a:extLst>
                        <a:ext uri="{FF2B5EF4-FFF2-40B4-BE49-F238E27FC236}">
                          <a16:creationId xmlns:a16="http://schemas.microsoft.com/office/drawing/2014/main" id="{DBE15A98-8284-B7A4-3D7C-5C7776742AF7}"/>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108" name="Straight Connector 107">
                      <a:extLst>
                        <a:ext uri="{FF2B5EF4-FFF2-40B4-BE49-F238E27FC236}">
                          <a16:creationId xmlns:a16="http://schemas.microsoft.com/office/drawing/2014/main" id="{D2AC49FB-C42F-D5EB-4C67-A0BB36D3D722}"/>
                        </a:ext>
                      </a:extLst>
                    </p:cNvPr>
                    <p:cNvCxnSpPr>
                      <a:cxnSpLocks/>
                      <a:stCxn id="107" idx="1"/>
                      <a:endCxn id="107"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109" name="Straight Connector 108">
                      <a:extLst>
                        <a:ext uri="{FF2B5EF4-FFF2-40B4-BE49-F238E27FC236}">
                          <a16:creationId xmlns:a16="http://schemas.microsoft.com/office/drawing/2014/main" id="{BD55B7C1-9ADF-5662-AC66-A579E7C3C5C5}"/>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110" name="Straight Connector 109">
                      <a:extLst>
                        <a:ext uri="{FF2B5EF4-FFF2-40B4-BE49-F238E27FC236}">
                          <a16:creationId xmlns:a16="http://schemas.microsoft.com/office/drawing/2014/main" id="{31F1FBA5-EDD2-FBA6-F9CF-AD554DDB5D0F}"/>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111" name="Straight Connector 110">
                      <a:extLst>
                        <a:ext uri="{FF2B5EF4-FFF2-40B4-BE49-F238E27FC236}">
                          <a16:creationId xmlns:a16="http://schemas.microsoft.com/office/drawing/2014/main" id="{FB8FA59E-050E-9E05-2618-64100DC75C28}"/>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112" name="Straight Connector 111">
                      <a:extLst>
                        <a:ext uri="{FF2B5EF4-FFF2-40B4-BE49-F238E27FC236}">
                          <a16:creationId xmlns:a16="http://schemas.microsoft.com/office/drawing/2014/main" id="{937880F0-CE11-D9F8-CD8B-4B1F29D93EA7}"/>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113" name="Straight Connector 112">
                      <a:extLst>
                        <a:ext uri="{FF2B5EF4-FFF2-40B4-BE49-F238E27FC236}">
                          <a16:creationId xmlns:a16="http://schemas.microsoft.com/office/drawing/2014/main" id="{72AFC254-BCAC-C1D5-EDC0-FBE85103B82A}"/>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114" name="Group 113">
                      <a:extLst>
                        <a:ext uri="{FF2B5EF4-FFF2-40B4-BE49-F238E27FC236}">
                          <a16:creationId xmlns:a16="http://schemas.microsoft.com/office/drawing/2014/main" id="{727EEFFD-4A44-E24D-F104-49FA228862C6}"/>
                        </a:ext>
                      </a:extLst>
                    </p:cNvPr>
                    <p:cNvGrpSpPr/>
                    <p:nvPr/>
                  </p:nvGrpSpPr>
                  <p:grpSpPr>
                    <a:xfrm>
                      <a:off x="3799799" y="4834553"/>
                      <a:ext cx="1269167" cy="587223"/>
                      <a:chOff x="3799799" y="4834553"/>
                      <a:chExt cx="1269167" cy="587223"/>
                    </a:xfrm>
                  </p:grpSpPr>
                  <p:cxnSp>
                    <p:nvCxnSpPr>
                      <p:cNvPr id="115" name="Straight Connector 114">
                        <a:extLst>
                          <a:ext uri="{FF2B5EF4-FFF2-40B4-BE49-F238E27FC236}">
                            <a16:creationId xmlns:a16="http://schemas.microsoft.com/office/drawing/2014/main" id="{468A5026-C504-E150-E788-7B0A1A3CB196}"/>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116" name="Straight Connector 115">
                        <a:extLst>
                          <a:ext uri="{FF2B5EF4-FFF2-40B4-BE49-F238E27FC236}">
                            <a16:creationId xmlns:a16="http://schemas.microsoft.com/office/drawing/2014/main" id="{95D1A367-2B4C-EDF3-14E1-A89593D4F5C6}"/>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117" name="Straight Connector 116">
                        <a:extLst>
                          <a:ext uri="{FF2B5EF4-FFF2-40B4-BE49-F238E27FC236}">
                            <a16:creationId xmlns:a16="http://schemas.microsoft.com/office/drawing/2014/main" id="{2A392AAB-AA3F-3FA6-1E08-D6D74E1CD5FA}"/>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118" name="Straight Connector 117">
                        <a:extLst>
                          <a:ext uri="{FF2B5EF4-FFF2-40B4-BE49-F238E27FC236}">
                            <a16:creationId xmlns:a16="http://schemas.microsoft.com/office/drawing/2014/main" id="{76AF407D-9160-8F7A-9D56-3D167D1BCA4B}"/>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119" name="Straight Connector 118">
                        <a:extLst>
                          <a:ext uri="{FF2B5EF4-FFF2-40B4-BE49-F238E27FC236}">
                            <a16:creationId xmlns:a16="http://schemas.microsoft.com/office/drawing/2014/main" id="{AFF104F9-A1B6-D712-21F8-144D49814C92}"/>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120" name="Straight Connector 119">
                        <a:extLst>
                          <a:ext uri="{FF2B5EF4-FFF2-40B4-BE49-F238E27FC236}">
                            <a16:creationId xmlns:a16="http://schemas.microsoft.com/office/drawing/2014/main" id="{D1F11C77-17FB-D919-BDB6-64A8BD6E0E38}"/>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92" name="Group 91">
                    <a:extLst>
                      <a:ext uri="{FF2B5EF4-FFF2-40B4-BE49-F238E27FC236}">
                        <a16:creationId xmlns:a16="http://schemas.microsoft.com/office/drawing/2014/main" id="{B91A6559-6B4A-7634-0247-5C138AF41637}"/>
                      </a:ext>
                    </a:extLst>
                  </p:cNvPr>
                  <p:cNvGrpSpPr/>
                  <p:nvPr/>
                </p:nvGrpSpPr>
                <p:grpSpPr>
                  <a:xfrm>
                    <a:off x="3552923" y="4813095"/>
                    <a:ext cx="1668502" cy="748081"/>
                    <a:chOff x="3552923" y="4677071"/>
                    <a:chExt cx="1668502" cy="748081"/>
                  </a:xfrm>
                </p:grpSpPr>
                <p:sp>
                  <p:nvSpPr>
                    <p:cNvPr id="93" name="Cube 92">
                      <a:extLst>
                        <a:ext uri="{FF2B5EF4-FFF2-40B4-BE49-F238E27FC236}">
                          <a16:creationId xmlns:a16="http://schemas.microsoft.com/office/drawing/2014/main" id="{FC4A8365-B53F-75C7-4FA5-8763CF0C8975}"/>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94" name="Straight Connector 93">
                      <a:extLst>
                        <a:ext uri="{FF2B5EF4-FFF2-40B4-BE49-F238E27FC236}">
                          <a16:creationId xmlns:a16="http://schemas.microsoft.com/office/drawing/2014/main" id="{70E7CCA9-37B9-9C10-1224-ED95F774607C}"/>
                        </a:ext>
                      </a:extLst>
                    </p:cNvPr>
                    <p:cNvCxnSpPr>
                      <a:cxnSpLocks/>
                      <a:stCxn id="93" idx="1"/>
                      <a:endCxn id="9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95" name="Straight Connector 94">
                      <a:extLst>
                        <a:ext uri="{FF2B5EF4-FFF2-40B4-BE49-F238E27FC236}">
                          <a16:creationId xmlns:a16="http://schemas.microsoft.com/office/drawing/2014/main" id="{50121C2E-5C04-E02B-D1C3-434C4FBE7DD1}"/>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96" name="Straight Connector 95">
                      <a:extLst>
                        <a:ext uri="{FF2B5EF4-FFF2-40B4-BE49-F238E27FC236}">
                          <a16:creationId xmlns:a16="http://schemas.microsoft.com/office/drawing/2014/main" id="{24CAC7DD-BFAE-086A-E124-33D1C9EB2467}"/>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97" name="Straight Connector 96">
                      <a:extLst>
                        <a:ext uri="{FF2B5EF4-FFF2-40B4-BE49-F238E27FC236}">
                          <a16:creationId xmlns:a16="http://schemas.microsoft.com/office/drawing/2014/main" id="{39FDB5A5-31D9-3C8B-B1E6-F52580ED5395}"/>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98" name="Straight Connector 97">
                      <a:extLst>
                        <a:ext uri="{FF2B5EF4-FFF2-40B4-BE49-F238E27FC236}">
                          <a16:creationId xmlns:a16="http://schemas.microsoft.com/office/drawing/2014/main" id="{F8F84A55-61F3-3FB5-848E-47522633FCF0}"/>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99" name="Straight Connector 98">
                      <a:extLst>
                        <a:ext uri="{FF2B5EF4-FFF2-40B4-BE49-F238E27FC236}">
                          <a16:creationId xmlns:a16="http://schemas.microsoft.com/office/drawing/2014/main" id="{8A6CF4CA-B8ED-E267-0345-D354DE3FA236}"/>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100" name="Group 99">
                      <a:extLst>
                        <a:ext uri="{FF2B5EF4-FFF2-40B4-BE49-F238E27FC236}">
                          <a16:creationId xmlns:a16="http://schemas.microsoft.com/office/drawing/2014/main" id="{4FCD59D1-2156-A249-96DE-25FD1189CB78}"/>
                        </a:ext>
                      </a:extLst>
                    </p:cNvPr>
                    <p:cNvGrpSpPr/>
                    <p:nvPr/>
                  </p:nvGrpSpPr>
                  <p:grpSpPr>
                    <a:xfrm>
                      <a:off x="3799799" y="4834553"/>
                      <a:ext cx="1269167" cy="587223"/>
                      <a:chOff x="3799799" y="4834553"/>
                      <a:chExt cx="1269167" cy="587223"/>
                    </a:xfrm>
                  </p:grpSpPr>
                  <p:cxnSp>
                    <p:nvCxnSpPr>
                      <p:cNvPr id="101" name="Straight Connector 100">
                        <a:extLst>
                          <a:ext uri="{FF2B5EF4-FFF2-40B4-BE49-F238E27FC236}">
                            <a16:creationId xmlns:a16="http://schemas.microsoft.com/office/drawing/2014/main" id="{88E58BAD-B317-C23F-256E-E1FB43D76F4A}"/>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102" name="Straight Connector 101">
                        <a:extLst>
                          <a:ext uri="{FF2B5EF4-FFF2-40B4-BE49-F238E27FC236}">
                            <a16:creationId xmlns:a16="http://schemas.microsoft.com/office/drawing/2014/main" id="{FA3AEEC4-ABEF-8B61-3875-0043E5970D87}"/>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103" name="Straight Connector 102">
                        <a:extLst>
                          <a:ext uri="{FF2B5EF4-FFF2-40B4-BE49-F238E27FC236}">
                            <a16:creationId xmlns:a16="http://schemas.microsoft.com/office/drawing/2014/main" id="{CAC987BF-5540-1BE6-1F9D-7C29E5335B82}"/>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104" name="Straight Connector 103">
                        <a:extLst>
                          <a:ext uri="{FF2B5EF4-FFF2-40B4-BE49-F238E27FC236}">
                            <a16:creationId xmlns:a16="http://schemas.microsoft.com/office/drawing/2014/main" id="{A0A0C824-45F2-D280-A407-06DC0C2C23A4}"/>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105" name="Straight Connector 104">
                        <a:extLst>
                          <a:ext uri="{FF2B5EF4-FFF2-40B4-BE49-F238E27FC236}">
                            <a16:creationId xmlns:a16="http://schemas.microsoft.com/office/drawing/2014/main" id="{2F1F796D-8633-AD0B-9E3F-E8DE5618CDA5}"/>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106" name="Straight Connector 105">
                        <a:extLst>
                          <a:ext uri="{FF2B5EF4-FFF2-40B4-BE49-F238E27FC236}">
                            <a16:creationId xmlns:a16="http://schemas.microsoft.com/office/drawing/2014/main" id="{7D6EC20E-F77B-4765-04CE-B3D87299B135}"/>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nvGrpSpPr>
                <p:cNvPr id="60" name="Group 59">
                  <a:extLst>
                    <a:ext uri="{FF2B5EF4-FFF2-40B4-BE49-F238E27FC236}">
                      <a16:creationId xmlns:a16="http://schemas.microsoft.com/office/drawing/2014/main" id="{4DFE84CE-2EE0-B2A1-8C79-6A307006BF74}"/>
                    </a:ext>
                  </a:extLst>
                </p:cNvPr>
                <p:cNvGrpSpPr/>
                <p:nvPr/>
              </p:nvGrpSpPr>
              <p:grpSpPr>
                <a:xfrm>
                  <a:off x="3104761" y="3156448"/>
                  <a:ext cx="2163886" cy="1073780"/>
                  <a:chOff x="3552923" y="4813095"/>
                  <a:chExt cx="1668502" cy="827957"/>
                </a:xfrm>
              </p:grpSpPr>
              <p:grpSp>
                <p:nvGrpSpPr>
                  <p:cNvPr id="61" name="Group 60">
                    <a:extLst>
                      <a:ext uri="{FF2B5EF4-FFF2-40B4-BE49-F238E27FC236}">
                        <a16:creationId xmlns:a16="http://schemas.microsoft.com/office/drawing/2014/main" id="{53FB32FF-9130-8100-561F-1DB71DD25A12}"/>
                      </a:ext>
                    </a:extLst>
                  </p:cNvPr>
                  <p:cNvGrpSpPr/>
                  <p:nvPr/>
                </p:nvGrpSpPr>
                <p:grpSpPr>
                  <a:xfrm>
                    <a:off x="3552923" y="4892971"/>
                    <a:ext cx="1668502" cy="748081"/>
                    <a:chOff x="3552923" y="4677071"/>
                    <a:chExt cx="1668502" cy="748081"/>
                  </a:xfrm>
                </p:grpSpPr>
                <p:sp>
                  <p:nvSpPr>
                    <p:cNvPr id="77" name="Cube 76">
                      <a:extLst>
                        <a:ext uri="{FF2B5EF4-FFF2-40B4-BE49-F238E27FC236}">
                          <a16:creationId xmlns:a16="http://schemas.microsoft.com/office/drawing/2014/main" id="{E8A0A9E9-8C2A-E458-4BFF-E917FC282B65}"/>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78" name="Straight Connector 77">
                      <a:extLst>
                        <a:ext uri="{FF2B5EF4-FFF2-40B4-BE49-F238E27FC236}">
                          <a16:creationId xmlns:a16="http://schemas.microsoft.com/office/drawing/2014/main" id="{238D447A-724C-62A4-4429-989E88EB929C}"/>
                        </a:ext>
                      </a:extLst>
                    </p:cNvPr>
                    <p:cNvCxnSpPr>
                      <a:cxnSpLocks/>
                      <a:stCxn id="77" idx="1"/>
                      <a:endCxn id="77"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79" name="Straight Connector 78">
                      <a:extLst>
                        <a:ext uri="{FF2B5EF4-FFF2-40B4-BE49-F238E27FC236}">
                          <a16:creationId xmlns:a16="http://schemas.microsoft.com/office/drawing/2014/main" id="{A1F577D6-80EE-D5EF-F811-4A4B4A309822}"/>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80" name="Straight Connector 79">
                      <a:extLst>
                        <a:ext uri="{FF2B5EF4-FFF2-40B4-BE49-F238E27FC236}">
                          <a16:creationId xmlns:a16="http://schemas.microsoft.com/office/drawing/2014/main" id="{F1B716AE-78A2-DEC7-2158-CF07CCCA01C7}"/>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81" name="Straight Connector 80">
                      <a:extLst>
                        <a:ext uri="{FF2B5EF4-FFF2-40B4-BE49-F238E27FC236}">
                          <a16:creationId xmlns:a16="http://schemas.microsoft.com/office/drawing/2014/main" id="{C8B914D6-FA64-22A1-EF4A-AAB8B4A28D96}"/>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82" name="Straight Connector 81">
                      <a:extLst>
                        <a:ext uri="{FF2B5EF4-FFF2-40B4-BE49-F238E27FC236}">
                          <a16:creationId xmlns:a16="http://schemas.microsoft.com/office/drawing/2014/main" id="{7BBBA2BE-6F6A-D8B0-C220-8591C9D4F4C0}"/>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83" name="Straight Connector 82">
                      <a:extLst>
                        <a:ext uri="{FF2B5EF4-FFF2-40B4-BE49-F238E27FC236}">
                          <a16:creationId xmlns:a16="http://schemas.microsoft.com/office/drawing/2014/main" id="{F5F469A5-521B-B158-70C5-5FB4E7020250}"/>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84" name="Group 83">
                      <a:extLst>
                        <a:ext uri="{FF2B5EF4-FFF2-40B4-BE49-F238E27FC236}">
                          <a16:creationId xmlns:a16="http://schemas.microsoft.com/office/drawing/2014/main" id="{F577D688-D8C0-A143-3FB1-3D90152A34AE}"/>
                        </a:ext>
                      </a:extLst>
                    </p:cNvPr>
                    <p:cNvGrpSpPr/>
                    <p:nvPr/>
                  </p:nvGrpSpPr>
                  <p:grpSpPr>
                    <a:xfrm>
                      <a:off x="3799799" y="4834553"/>
                      <a:ext cx="1269167" cy="587223"/>
                      <a:chOff x="3799799" y="4834553"/>
                      <a:chExt cx="1269167" cy="587223"/>
                    </a:xfrm>
                  </p:grpSpPr>
                  <p:cxnSp>
                    <p:nvCxnSpPr>
                      <p:cNvPr id="85" name="Straight Connector 84">
                        <a:extLst>
                          <a:ext uri="{FF2B5EF4-FFF2-40B4-BE49-F238E27FC236}">
                            <a16:creationId xmlns:a16="http://schemas.microsoft.com/office/drawing/2014/main" id="{D6BB3A67-6FBA-C313-01FF-90D79045BACA}"/>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86" name="Straight Connector 85">
                        <a:extLst>
                          <a:ext uri="{FF2B5EF4-FFF2-40B4-BE49-F238E27FC236}">
                            <a16:creationId xmlns:a16="http://schemas.microsoft.com/office/drawing/2014/main" id="{1251BA62-F234-A4D7-A699-274A8489FA58}"/>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87" name="Straight Connector 86">
                        <a:extLst>
                          <a:ext uri="{FF2B5EF4-FFF2-40B4-BE49-F238E27FC236}">
                            <a16:creationId xmlns:a16="http://schemas.microsoft.com/office/drawing/2014/main" id="{00D93E1B-ABB4-5296-78D3-9E5BD9B3F94D}"/>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88" name="Straight Connector 87">
                        <a:extLst>
                          <a:ext uri="{FF2B5EF4-FFF2-40B4-BE49-F238E27FC236}">
                            <a16:creationId xmlns:a16="http://schemas.microsoft.com/office/drawing/2014/main" id="{5043B216-3D70-003B-CB65-2FF297BADB5B}"/>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89" name="Straight Connector 88">
                        <a:extLst>
                          <a:ext uri="{FF2B5EF4-FFF2-40B4-BE49-F238E27FC236}">
                            <a16:creationId xmlns:a16="http://schemas.microsoft.com/office/drawing/2014/main" id="{3D2CE95D-C3E1-3D5D-B5C7-FA380D723CFE}"/>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90" name="Straight Connector 89">
                        <a:extLst>
                          <a:ext uri="{FF2B5EF4-FFF2-40B4-BE49-F238E27FC236}">
                            <a16:creationId xmlns:a16="http://schemas.microsoft.com/office/drawing/2014/main" id="{BD821D06-B5FD-1097-E4C1-FD053E50184A}"/>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62" name="Group 61">
                    <a:extLst>
                      <a:ext uri="{FF2B5EF4-FFF2-40B4-BE49-F238E27FC236}">
                        <a16:creationId xmlns:a16="http://schemas.microsoft.com/office/drawing/2014/main" id="{3EE6C9B7-98BB-7A05-2EF7-55CD8ED4BF4A}"/>
                      </a:ext>
                    </a:extLst>
                  </p:cNvPr>
                  <p:cNvGrpSpPr/>
                  <p:nvPr/>
                </p:nvGrpSpPr>
                <p:grpSpPr>
                  <a:xfrm>
                    <a:off x="3552923" y="4813095"/>
                    <a:ext cx="1668502" cy="748081"/>
                    <a:chOff x="3552923" y="4677071"/>
                    <a:chExt cx="1668502" cy="748081"/>
                  </a:xfrm>
                </p:grpSpPr>
                <p:sp>
                  <p:nvSpPr>
                    <p:cNvPr id="63" name="Cube 62">
                      <a:extLst>
                        <a:ext uri="{FF2B5EF4-FFF2-40B4-BE49-F238E27FC236}">
                          <a16:creationId xmlns:a16="http://schemas.microsoft.com/office/drawing/2014/main" id="{1443D44A-194B-BDD7-E351-DBCF31E3FA20}"/>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64" name="Straight Connector 63">
                      <a:extLst>
                        <a:ext uri="{FF2B5EF4-FFF2-40B4-BE49-F238E27FC236}">
                          <a16:creationId xmlns:a16="http://schemas.microsoft.com/office/drawing/2014/main" id="{DC663A18-A570-F884-9F94-3D2206ACCBE5}"/>
                        </a:ext>
                      </a:extLst>
                    </p:cNvPr>
                    <p:cNvCxnSpPr>
                      <a:cxnSpLocks/>
                      <a:stCxn id="63" idx="1"/>
                      <a:endCxn id="6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65" name="Straight Connector 64">
                      <a:extLst>
                        <a:ext uri="{FF2B5EF4-FFF2-40B4-BE49-F238E27FC236}">
                          <a16:creationId xmlns:a16="http://schemas.microsoft.com/office/drawing/2014/main" id="{EF37C5F4-C94F-149F-D98A-AF73FF6099D8}"/>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66" name="Straight Connector 65">
                      <a:extLst>
                        <a:ext uri="{FF2B5EF4-FFF2-40B4-BE49-F238E27FC236}">
                          <a16:creationId xmlns:a16="http://schemas.microsoft.com/office/drawing/2014/main" id="{761F8772-251C-C53A-5323-750CEA6A2645}"/>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67" name="Straight Connector 66">
                      <a:extLst>
                        <a:ext uri="{FF2B5EF4-FFF2-40B4-BE49-F238E27FC236}">
                          <a16:creationId xmlns:a16="http://schemas.microsoft.com/office/drawing/2014/main" id="{7823FED7-F7FC-14AC-F1EF-F427121DC892}"/>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68" name="Straight Connector 67">
                      <a:extLst>
                        <a:ext uri="{FF2B5EF4-FFF2-40B4-BE49-F238E27FC236}">
                          <a16:creationId xmlns:a16="http://schemas.microsoft.com/office/drawing/2014/main" id="{988A714D-37C4-429C-7ACE-FC9FCDC51357}"/>
                        </a:ext>
                      </a:extLst>
                    </p:cNvPr>
                    <p:cNvCxnSpPr>
                      <a:cxnSpLocks/>
                    </p:cNvCxnSpPr>
                    <p:nvPr/>
                  </p:nvCxnSpPr>
                  <p:spPr>
                    <a:xfrm>
                      <a:off x="3742959" y="5204386"/>
                      <a:ext cx="960120" cy="0"/>
                    </a:xfrm>
                    <a:prstGeom prst="line">
                      <a:avLst/>
                    </a:prstGeom>
                    <a:noFill/>
                    <a:ln w="9525" cap="flat" cmpd="sng" algn="ctr">
                      <a:solidFill>
                        <a:sysClr val="windowText" lastClr="000000"/>
                      </a:solidFill>
                      <a:prstDash val="solid"/>
                      <a:miter lim="800000"/>
                    </a:ln>
                    <a:effectLst/>
                  </p:spPr>
                </p:cxnSp>
                <p:cxnSp>
                  <p:nvCxnSpPr>
                    <p:cNvPr id="69" name="Straight Connector 68">
                      <a:extLst>
                        <a:ext uri="{FF2B5EF4-FFF2-40B4-BE49-F238E27FC236}">
                          <a16:creationId xmlns:a16="http://schemas.microsoft.com/office/drawing/2014/main" id="{7B1BB776-B2EC-4044-DD1F-BADDEF1875F5}"/>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70" name="Group 69">
                      <a:extLst>
                        <a:ext uri="{FF2B5EF4-FFF2-40B4-BE49-F238E27FC236}">
                          <a16:creationId xmlns:a16="http://schemas.microsoft.com/office/drawing/2014/main" id="{FAECCF4B-72E3-3161-6AC6-B12D1A63D49F}"/>
                        </a:ext>
                      </a:extLst>
                    </p:cNvPr>
                    <p:cNvGrpSpPr/>
                    <p:nvPr/>
                  </p:nvGrpSpPr>
                  <p:grpSpPr>
                    <a:xfrm>
                      <a:off x="3799799" y="4834553"/>
                      <a:ext cx="1269167" cy="587223"/>
                      <a:chOff x="3799799" y="4834553"/>
                      <a:chExt cx="1269167" cy="587223"/>
                    </a:xfrm>
                  </p:grpSpPr>
                  <p:cxnSp>
                    <p:nvCxnSpPr>
                      <p:cNvPr id="71" name="Straight Connector 70">
                        <a:extLst>
                          <a:ext uri="{FF2B5EF4-FFF2-40B4-BE49-F238E27FC236}">
                            <a16:creationId xmlns:a16="http://schemas.microsoft.com/office/drawing/2014/main" id="{DFF9B1C0-2BC0-D8C4-776B-96B4A690BD9D}"/>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72" name="Straight Connector 71">
                        <a:extLst>
                          <a:ext uri="{FF2B5EF4-FFF2-40B4-BE49-F238E27FC236}">
                            <a16:creationId xmlns:a16="http://schemas.microsoft.com/office/drawing/2014/main" id="{296F4014-5AFC-7929-0C40-19B9CE69F734}"/>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73" name="Straight Connector 72">
                        <a:extLst>
                          <a:ext uri="{FF2B5EF4-FFF2-40B4-BE49-F238E27FC236}">
                            <a16:creationId xmlns:a16="http://schemas.microsoft.com/office/drawing/2014/main" id="{C02B81AB-8078-89EA-6AE5-04E065EF2760}"/>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74" name="Straight Connector 73">
                        <a:extLst>
                          <a:ext uri="{FF2B5EF4-FFF2-40B4-BE49-F238E27FC236}">
                            <a16:creationId xmlns:a16="http://schemas.microsoft.com/office/drawing/2014/main" id="{6A159694-2E29-107E-98D1-27FE6850FEAF}"/>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75" name="Straight Connector 74">
                        <a:extLst>
                          <a:ext uri="{FF2B5EF4-FFF2-40B4-BE49-F238E27FC236}">
                            <a16:creationId xmlns:a16="http://schemas.microsoft.com/office/drawing/2014/main" id="{6AF882B5-67AA-402B-94B1-28E2D0DA915F}"/>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76" name="Straight Connector 75">
                        <a:extLst>
                          <a:ext uri="{FF2B5EF4-FFF2-40B4-BE49-F238E27FC236}">
                            <a16:creationId xmlns:a16="http://schemas.microsoft.com/office/drawing/2014/main" id="{156671F9-7C49-796A-E283-BE4F03A7340F}"/>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grpSp>
            <p:nvGrpSpPr>
              <p:cNvPr id="12" name="Group 11">
                <a:extLst>
                  <a:ext uri="{FF2B5EF4-FFF2-40B4-BE49-F238E27FC236}">
                    <a16:creationId xmlns:a16="http://schemas.microsoft.com/office/drawing/2014/main" id="{68BD21D2-8C4E-4D7A-F862-9F2C581A65EA}"/>
                  </a:ext>
                </a:extLst>
              </p:cNvPr>
              <p:cNvGrpSpPr/>
              <p:nvPr/>
            </p:nvGrpSpPr>
            <p:grpSpPr>
              <a:xfrm>
                <a:off x="3205749" y="4008926"/>
                <a:ext cx="2462966" cy="1144749"/>
                <a:chOff x="3524315" y="2835244"/>
                <a:chExt cx="1938656" cy="901058"/>
              </a:xfrm>
            </p:grpSpPr>
            <p:grpSp>
              <p:nvGrpSpPr>
                <p:cNvPr id="21" name="Group 20">
                  <a:extLst>
                    <a:ext uri="{FF2B5EF4-FFF2-40B4-BE49-F238E27FC236}">
                      <a16:creationId xmlns:a16="http://schemas.microsoft.com/office/drawing/2014/main" id="{67F55EDB-A1AA-CE57-CA1A-1B31D87BF1EE}"/>
                    </a:ext>
                  </a:extLst>
                </p:cNvPr>
                <p:cNvGrpSpPr/>
                <p:nvPr/>
              </p:nvGrpSpPr>
              <p:grpSpPr>
                <a:xfrm>
                  <a:off x="3524315" y="2838779"/>
                  <a:ext cx="1008032" cy="896834"/>
                  <a:chOff x="2444527" y="6391190"/>
                  <a:chExt cx="777261" cy="691520"/>
                </a:xfrm>
              </p:grpSpPr>
              <p:sp>
                <p:nvSpPr>
                  <p:cNvPr id="37" name="Parallelogram 123">
                    <a:extLst>
                      <a:ext uri="{FF2B5EF4-FFF2-40B4-BE49-F238E27FC236}">
                        <a16:creationId xmlns:a16="http://schemas.microsoft.com/office/drawing/2014/main" id="{64148A78-2698-26F3-AB5C-DF273CA81745}"/>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8" name="Parallelogram 123">
                    <a:extLst>
                      <a:ext uri="{FF2B5EF4-FFF2-40B4-BE49-F238E27FC236}">
                        <a16:creationId xmlns:a16="http://schemas.microsoft.com/office/drawing/2014/main" id="{D6702C2D-F4E4-F328-7A52-4A7CB314DEBF}"/>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9" name="Parallelogram 123">
                    <a:extLst>
                      <a:ext uri="{FF2B5EF4-FFF2-40B4-BE49-F238E27FC236}">
                        <a16:creationId xmlns:a16="http://schemas.microsoft.com/office/drawing/2014/main" id="{94F7FA42-9B52-DE1C-082C-2F39835D9A6F}"/>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0" name="Parallelogram 123">
                    <a:extLst>
                      <a:ext uri="{FF2B5EF4-FFF2-40B4-BE49-F238E27FC236}">
                        <a16:creationId xmlns:a16="http://schemas.microsoft.com/office/drawing/2014/main" id="{3601A900-CF39-70BD-36D1-8D552C042F28}"/>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22" name="Group 21">
                  <a:extLst>
                    <a:ext uri="{FF2B5EF4-FFF2-40B4-BE49-F238E27FC236}">
                      <a16:creationId xmlns:a16="http://schemas.microsoft.com/office/drawing/2014/main" id="{13FDEEC8-7033-F930-D978-B72333860952}"/>
                    </a:ext>
                  </a:extLst>
                </p:cNvPr>
                <p:cNvGrpSpPr/>
                <p:nvPr/>
              </p:nvGrpSpPr>
              <p:grpSpPr>
                <a:xfrm>
                  <a:off x="3819577" y="2839468"/>
                  <a:ext cx="1008032" cy="896834"/>
                  <a:chOff x="2444527" y="6391190"/>
                  <a:chExt cx="777261" cy="691520"/>
                </a:xfrm>
              </p:grpSpPr>
              <p:sp>
                <p:nvSpPr>
                  <p:cNvPr id="33" name="Parallelogram 123">
                    <a:extLst>
                      <a:ext uri="{FF2B5EF4-FFF2-40B4-BE49-F238E27FC236}">
                        <a16:creationId xmlns:a16="http://schemas.microsoft.com/office/drawing/2014/main" id="{8CECCFF0-D3F0-AB1D-B605-599FC8ABD0E8}"/>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4" name="Parallelogram 123">
                    <a:extLst>
                      <a:ext uri="{FF2B5EF4-FFF2-40B4-BE49-F238E27FC236}">
                        <a16:creationId xmlns:a16="http://schemas.microsoft.com/office/drawing/2014/main" id="{EC6A7D7B-AB33-4163-1297-C7958C5FB5AF}"/>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5" name="Parallelogram 123">
                    <a:extLst>
                      <a:ext uri="{FF2B5EF4-FFF2-40B4-BE49-F238E27FC236}">
                        <a16:creationId xmlns:a16="http://schemas.microsoft.com/office/drawing/2014/main" id="{91C6F280-A98D-A0A1-E0BF-BB3A676AE58E}"/>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6" name="Parallelogram 123">
                    <a:extLst>
                      <a:ext uri="{FF2B5EF4-FFF2-40B4-BE49-F238E27FC236}">
                        <a16:creationId xmlns:a16="http://schemas.microsoft.com/office/drawing/2014/main" id="{0EA8D47D-258E-76A2-F144-8015DBD04EF4}"/>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23" name="Group 22">
                  <a:extLst>
                    <a:ext uri="{FF2B5EF4-FFF2-40B4-BE49-F238E27FC236}">
                      <a16:creationId xmlns:a16="http://schemas.microsoft.com/office/drawing/2014/main" id="{19D1D0F4-EF8C-ED76-22F4-81AEB78E457F}"/>
                    </a:ext>
                  </a:extLst>
                </p:cNvPr>
                <p:cNvGrpSpPr/>
                <p:nvPr/>
              </p:nvGrpSpPr>
              <p:grpSpPr>
                <a:xfrm>
                  <a:off x="4145460" y="2835244"/>
                  <a:ext cx="1008032" cy="896834"/>
                  <a:chOff x="2444527" y="6391190"/>
                  <a:chExt cx="777261" cy="691520"/>
                </a:xfrm>
              </p:grpSpPr>
              <p:sp>
                <p:nvSpPr>
                  <p:cNvPr id="29" name="Parallelogram 123">
                    <a:extLst>
                      <a:ext uri="{FF2B5EF4-FFF2-40B4-BE49-F238E27FC236}">
                        <a16:creationId xmlns:a16="http://schemas.microsoft.com/office/drawing/2014/main" id="{FBE15BC3-F060-35A1-F439-E9C5B4ACB930}"/>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0" name="Parallelogram 123">
                    <a:extLst>
                      <a:ext uri="{FF2B5EF4-FFF2-40B4-BE49-F238E27FC236}">
                        <a16:creationId xmlns:a16="http://schemas.microsoft.com/office/drawing/2014/main" id="{42F253A0-274D-F630-4AE7-C688A94F08F4}"/>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1" name="Parallelogram 123">
                    <a:extLst>
                      <a:ext uri="{FF2B5EF4-FFF2-40B4-BE49-F238E27FC236}">
                        <a16:creationId xmlns:a16="http://schemas.microsoft.com/office/drawing/2014/main" id="{CEB379A5-5B4C-3B0E-861E-DE651D24CD97}"/>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2" name="Parallelogram 123">
                    <a:extLst>
                      <a:ext uri="{FF2B5EF4-FFF2-40B4-BE49-F238E27FC236}">
                        <a16:creationId xmlns:a16="http://schemas.microsoft.com/office/drawing/2014/main" id="{44ACC763-6549-5549-2F5C-9A481CCD67FB}"/>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24" name="Group 23">
                  <a:extLst>
                    <a:ext uri="{FF2B5EF4-FFF2-40B4-BE49-F238E27FC236}">
                      <a16:creationId xmlns:a16="http://schemas.microsoft.com/office/drawing/2014/main" id="{28321F72-B324-BC85-0319-B71EFF61CF83}"/>
                    </a:ext>
                  </a:extLst>
                </p:cNvPr>
                <p:cNvGrpSpPr/>
                <p:nvPr/>
              </p:nvGrpSpPr>
              <p:grpSpPr>
                <a:xfrm>
                  <a:off x="4454939" y="2835408"/>
                  <a:ext cx="1008032" cy="896834"/>
                  <a:chOff x="2444527" y="6391190"/>
                  <a:chExt cx="777261" cy="691520"/>
                </a:xfrm>
              </p:grpSpPr>
              <p:sp>
                <p:nvSpPr>
                  <p:cNvPr id="25" name="Parallelogram 123">
                    <a:extLst>
                      <a:ext uri="{FF2B5EF4-FFF2-40B4-BE49-F238E27FC236}">
                        <a16:creationId xmlns:a16="http://schemas.microsoft.com/office/drawing/2014/main" id="{5EBEE730-91C7-DF95-791B-EDA128766A50}"/>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26" name="Parallelogram 123">
                    <a:extLst>
                      <a:ext uri="{FF2B5EF4-FFF2-40B4-BE49-F238E27FC236}">
                        <a16:creationId xmlns:a16="http://schemas.microsoft.com/office/drawing/2014/main" id="{16E24EF8-3E67-E563-82D5-673BD8D6ABBA}"/>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27" name="Parallelogram 123">
                    <a:extLst>
                      <a:ext uri="{FF2B5EF4-FFF2-40B4-BE49-F238E27FC236}">
                        <a16:creationId xmlns:a16="http://schemas.microsoft.com/office/drawing/2014/main" id="{6A5EFD57-E253-232F-C15F-3600AA907750}"/>
                      </a:ext>
                    </a:extLst>
                  </p:cNvPr>
                  <p:cNvSpPr/>
                  <p:nvPr/>
                </p:nvSpPr>
                <p:spPr>
                  <a:xfrm rot="608511">
                    <a:off x="2655174"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28" name="Parallelogram 123">
                    <a:extLst>
                      <a:ext uri="{FF2B5EF4-FFF2-40B4-BE49-F238E27FC236}">
                        <a16:creationId xmlns:a16="http://schemas.microsoft.com/office/drawing/2014/main" id="{2BBB8AF1-970E-C2EF-7A71-648DC0236D19}"/>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sp>
            <p:nvSpPr>
              <p:cNvPr id="13" name="Rectangle 12">
                <a:extLst>
                  <a:ext uri="{FF2B5EF4-FFF2-40B4-BE49-F238E27FC236}">
                    <a16:creationId xmlns:a16="http://schemas.microsoft.com/office/drawing/2014/main" id="{36D85E3C-2292-9CA1-871B-720FBADC7C3A}"/>
                  </a:ext>
                </a:extLst>
              </p:cNvPr>
              <p:cNvSpPr/>
              <p:nvPr/>
            </p:nvSpPr>
            <p:spPr>
              <a:xfrm>
                <a:off x="416994" y="4313357"/>
                <a:ext cx="2289191" cy="1317205"/>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grpSp>
            <p:nvGrpSpPr>
              <p:cNvPr id="14" name="Group 13">
                <a:extLst>
                  <a:ext uri="{FF2B5EF4-FFF2-40B4-BE49-F238E27FC236}">
                    <a16:creationId xmlns:a16="http://schemas.microsoft.com/office/drawing/2014/main" id="{B7A8FDE9-0F48-2DBF-981B-737416B5CBC5}"/>
                  </a:ext>
                </a:extLst>
              </p:cNvPr>
              <p:cNvGrpSpPr/>
              <p:nvPr/>
            </p:nvGrpSpPr>
            <p:grpSpPr>
              <a:xfrm>
                <a:off x="416994" y="4019775"/>
                <a:ext cx="2289191" cy="1508415"/>
                <a:chOff x="1053260" y="2822902"/>
                <a:chExt cx="1988169" cy="1508415"/>
              </a:xfrm>
            </p:grpSpPr>
            <p:sp>
              <p:nvSpPr>
                <p:cNvPr id="17" name="Rectangle 16">
                  <a:extLst>
                    <a:ext uri="{FF2B5EF4-FFF2-40B4-BE49-F238E27FC236}">
                      <a16:creationId xmlns:a16="http://schemas.microsoft.com/office/drawing/2014/main" id="{EFE6FCE9-25B3-B259-BC19-8BD60F9F37D6}"/>
                    </a:ext>
                  </a:extLst>
                </p:cNvPr>
                <p:cNvSpPr/>
                <p:nvPr/>
              </p:nvSpPr>
              <p:spPr>
                <a:xfrm rot="5400000">
                  <a:off x="1763347" y="2589824"/>
                  <a:ext cx="560100" cy="1801314"/>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Vault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Controller</a:t>
                  </a:r>
                </a:p>
              </p:txBody>
            </p:sp>
            <p:sp>
              <p:nvSpPr>
                <p:cNvPr id="18" name="Rectangle 17">
                  <a:extLst>
                    <a:ext uri="{FF2B5EF4-FFF2-40B4-BE49-F238E27FC236}">
                      <a16:creationId xmlns:a16="http://schemas.microsoft.com/office/drawing/2014/main" id="{3DE2221D-E619-B39B-CC81-4B915A060594}"/>
                    </a:ext>
                  </a:extLst>
                </p:cNvPr>
                <p:cNvSpPr/>
                <p:nvPr/>
              </p:nvSpPr>
              <p:spPr>
                <a:xfrm rot="5400000">
                  <a:off x="1248188" y="3766797"/>
                  <a:ext cx="462580" cy="666459"/>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PHY</a:t>
                  </a:r>
                </a:p>
              </p:txBody>
            </p:sp>
            <p:sp>
              <p:nvSpPr>
                <p:cNvPr id="19" name="Rectangle 18">
                  <a:extLst>
                    <a:ext uri="{FF2B5EF4-FFF2-40B4-BE49-F238E27FC236}">
                      <a16:creationId xmlns:a16="http://schemas.microsoft.com/office/drawing/2014/main" id="{4E4B8DA4-73F6-23AC-7D37-B58D440C3035}"/>
                    </a:ext>
                  </a:extLst>
                </p:cNvPr>
                <p:cNvSpPr/>
                <p:nvPr/>
              </p:nvSpPr>
              <p:spPr>
                <a:xfrm>
                  <a:off x="1947963" y="3868225"/>
                  <a:ext cx="988989" cy="462581"/>
                </a:xfrm>
                <a:prstGeom prst="rect">
                  <a:avLst/>
                </a:prstGeom>
                <a:solidFill>
                  <a:schemeClr val="accent2">
                    <a:lumMod val="20000"/>
                    <a:lumOff val="8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E16161"/>
                      </a:solidFill>
                      <a:effectLst/>
                      <a:uLnTx/>
                      <a:uFillTx/>
                      <a:latin typeface="Avenir Next" panose="020B0503020202020204" pitchFamily="34" charset="0"/>
                      <a:ea typeface="+mn-ea"/>
                      <a:cs typeface="Arial" panose="020B0604020202020204" pitchFamily="34" charset="0"/>
                    </a:rPr>
                    <a:t>Processing-Near-Vault</a:t>
                  </a:r>
                </a:p>
              </p:txBody>
            </p:sp>
            <p:sp>
              <p:nvSpPr>
                <p:cNvPr id="20" name="Rectangle 19">
                  <a:extLst>
                    <a:ext uri="{FF2B5EF4-FFF2-40B4-BE49-F238E27FC236}">
                      <a16:creationId xmlns:a16="http://schemas.microsoft.com/office/drawing/2014/main" id="{325CA127-B522-9490-D11E-55ECDC18FD34}"/>
                    </a:ext>
                  </a:extLst>
                </p:cNvPr>
                <p:cNvSpPr/>
                <p:nvPr/>
              </p:nvSpPr>
              <p:spPr>
                <a:xfrm>
                  <a:off x="1053260" y="2822902"/>
                  <a:ext cx="1988169" cy="253792"/>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DRAM Vault</a:t>
                  </a:r>
                </a:p>
              </p:txBody>
            </p:sp>
          </p:grpSp>
          <p:cxnSp>
            <p:nvCxnSpPr>
              <p:cNvPr id="15" name="Straight Connector 14">
                <a:extLst>
                  <a:ext uri="{FF2B5EF4-FFF2-40B4-BE49-F238E27FC236}">
                    <a16:creationId xmlns:a16="http://schemas.microsoft.com/office/drawing/2014/main" id="{AC0D6C40-DFFD-B113-ED53-03458D28C230}"/>
                  </a:ext>
                </a:extLst>
              </p:cNvPr>
              <p:cNvCxnSpPr>
                <a:cxnSpLocks/>
              </p:cNvCxnSpPr>
              <p:nvPr/>
            </p:nvCxnSpPr>
            <p:spPr>
              <a:xfrm flipH="1" flipV="1">
                <a:off x="5510825" y="4228779"/>
                <a:ext cx="860576" cy="2088626"/>
              </a:xfrm>
              <a:prstGeom prst="line">
                <a:avLst/>
              </a:prstGeom>
              <a:noFill/>
              <a:ln w="9525" cap="flat" cmpd="sng" algn="ctr">
                <a:solidFill>
                  <a:sysClr val="windowText" lastClr="000000"/>
                </a:solidFill>
                <a:prstDash val="dash"/>
                <a:miter lim="800000"/>
              </a:ln>
              <a:effectLst/>
            </p:spPr>
          </p:cxnSp>
          <p:cxnSp>
            <p:nvCxnSpPr>
              <p:cNvPr id="16" name="Straight Connector 15">
                <a:extLst>
                  <a:ext uri="{FF2B5EF4-FFF2-40B4-BE49-F238E27FC236}">
                    <a16:creationId xmlns:a16="http://schemas.microsoft.com/office/drawing/2014/main" id="{470CF9C2-B37E-0934-0487-BAA32C8693A0}"/>
                  </a:ext>
                </a:extLst>
              </p:cNvPr>
              <p:cNvCxnSpPr>
                <a:cxnSpLocks/>
              </p:cNvCxnSpPr>
              <p:nvPr/>
            </p:nvCxnSpPr>
            <p:spPr>
              <a:xfrm flipH="1">
                <a:off x="5650745" y="3837207"/>
                <a:ext cx="682204" cy="198946"/>
              </a:xfrm>
              <a:prstGeom prst="line">
                <a:avLst/>
              </a:prstGeom>
              <a:noFill/>
              <a:ln w="9525" cap="flat" cmpd="sng" algn="ctr">
                <a:solidFill>
                  <a:sysClr val="windowText" lastClr="000000"/>
                </a:solidFill>
                <a:prstDash val="dash"/>
                <a:miter lim="800000"/>
              </a:ln>
              <a:effectLst/>
            </p:spPr>
          </p:cxnSp>
        </p:grpSp>
      </p:grpSp>
      <p:grpSp>
        <p:nvGrpSpPr>
          <p:cNvPr id="142" name="Group 141">
            <a:extLst>
              <a:ext uri="{FF2B5EF4-FFF2-40B4-BE49-F238E27FC236}">
                <a16:creationId xmlns:a16="http://schemas.microsoft.com/office/drawing/2014/main" id="{CA861C42-B756-6464-B41B-453233FC275B}"/>
              </a:ext>
            </a:extLst>
          </p:cNvPr>
          <p:cNvGrpSpPr/>
          <p:nvPr/>
        </p:nvGrpSpPr>
        <p:grpSpPr>
          <a:xfrm>
            <a:off x="169011" y="1185914"/>
            <a:ext cx="9448800" cy="874934"/>
            <a:chOff x="568179" y="3421559"/>
            <a:chExt cx="8407213" cy="883480"/>
          </a:xfrm>
        </p:grpSpPr>
        <p:sp>
          <p:nvSpPr>
            <p:cNvPr id="143" name="TextBox 142">
              <a:extLst>
                <a:ext uri="{FF2B5EF4-FFF2-40B4-BE49-F238E27FC236}">
                  <a16:creationId xmlns:a16="http://schemas.microsoft.com/office/drawing/2014/main" id="{1691201B-09D1-ACFB-AE9A-44C6E956EC16}"/>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1</a:t>
              </a:r>
            </a:p>
          </p:txBody>
        </p:sp>
        <p:sp>
          <p:nvSpPr>
            <p:cNvPr id="144" name="TextBox 143">
              <a:extLst>
                <a:ext uri="{FF2B5EF4-FFF2-40B4-BE49-F238E27FC236}">
                  <a16:creationId xmlns:a16="http://schemas.microsoft.com/office/drawing/2014/main" id="{B120920D-6FD2-C5BC-6413-DBE726B90E98}"/>
                </a:ext>
              </a:extLst>
            </p:cNvPr>
            <p:cNvSpPr txBox="1"/>
            <p:nvPr/>
          </p:nvSpPr>
          <p:spPr>
            <a:xfrm>
              <a:off x="974390" y="3528082"/>
              <a:ext cx="8001002" cy="7769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Processing-</a:t>
              </a:r>
              <a:r>
                <a:rPr kumimoji="0" lang="en-US" sz="2200" b="1" i="0" u="sng"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Near</a:t>
              </a:r>
              <a:r>
                <a:rPr kumimoji="0" lang="en-US" sz="2200" b="1"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-Memory</a:t>
              </a:r>
              <a:r>
                <a:rPr kumimoji="0" lang="en-US" sz="2200" b="0" i="0" u="none" strike="noStrike" kern="1200" cap="none" spc="0" normalizeH="0" baseline="0" noProof="0" dirty="0">
                  <a:ln>
                    <a:noFill/>
                  </a:ln>
                  <a:solidFill>
                    <a:srgbClr val="1F497D"/>
                  </a:solidFill>
                  <a:effectLst/>
                  <a:uLnTx/>
                  <a:uFillTx/>
                  <a:latin typeface="Avenir Next" panose="020B0503020202020204" pitchFamily="34" charset="0"/>
                  <a:ea typeface="+mn-ea"/>
                  <a:cs typeface="Gill Sans MT"/>
                </a:rPr>
                <a:t>: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Computation</a:t>
              </a:r>
              <a:r>
                <a:rPr kumimoji="0" lang="en-US" sz="22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 </a:t>
              </a:r>
              <a:r>
                <a:rPr kumimoji="0" lang="en-US" sz="22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logic is added</a:t>
              </a:r>
              <a:r>
                <a:rPr kumimoji="0" lang="en-US" sz="2200" b="0" i="0" u="none" strike="noStrike" kern="1200" cap="none" spc="0" normalizeH="0" baseline="0" noProof="0" dirty="0">
                  <a:ln>
                    <a:noFill/>
                  </a:ln>
                  <a:solidFill>
                    <a:srgbClr val="FF595E"/>
                  </a:solidFill>
                  <a:effectLst/>
                  <a:uLnTx/>
                  <a:uFillTx/>
                  <a:latin typeface="Avenir Next" panose="020B0503020202020204" pitchFamily="34" charset="0"/>
                  <a:ea typeface="+mn-ea"/>
                  <a:cs typeface="Gill Sans MT"/>
                </a:rPr>
                <a:t>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to the    </a:t>
              </a:r>
              <a:r>
                <a:rPr kumimoji="0" lang="en-US" sz="22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same die as memory</a:t>
              </a:r>
              <a:r>
                <a:rPr kumimoji="0" lang="en-US" sz="22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or to the </a:t>
              </a:r>
              <a:r>
                <a:rPr kumimoji="0" lang="en-US" sz="22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logic layer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of 3D-stacked memory</a:t>
              </a:r>
            </a:p>
          </p:txBody>
        </p:sp>
      </p:grpSp>
      <p:grpSp>
        <p:nvGrpSpPr>
          <p:cNvPr id="145" name="Group 144">
            <a:extLst>
              <a:ext uri="{FF2B5EF4-FFF2-40B4-BE49-F238E27FC236}">
                <a16:creationId xmlns:a16="http://schemas.microsoft.com/office/drawing/2014/main" id="{D3F8991A-89D3-1EAE-A333-DB22CA481894}"/>
              </a:ext>
            </a:extLst>
          </p:cNvPr>
          <p:cNvGrpSpPr/>
          <p:nvPr/>
        </p:nvGrpSpPr>
        <p:grpSpPr>
          <a:xfrm>
            <a:off x="169011" y="2276872"/>
            <a:ext cx="9144000" cy="848609"/>
            <a:chOff x="406767" y="3421560"/>
            <a:chExt cx="8475011" cy="856896"/>
          </a:xfrm>
        </p:grpSpPr>
        <p:sp>
          <p:nvSpPr>
            <p:cNvPr id="146" name="TextBox 145">
              <a:extLst>
                <a:ext uri="{FF2B5EF4-FFF2-40B4-BE49-F238E27FC236}">
                  <a16:creationId xmlns:a16="http://schemas.microsoft.com/office/drawing/2014/main" id="{E6D8A42F-A19F-FC2C-2748-55631161CD29}"/>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2</a:t>
              </a:r>
            </a:p>
          </p:txBody>
        </p:sp>
        <p:sp>
          <p:nvSpPr>
            <p:cNvPr id="147" name="TextBox 146">
              <a:extLst>
                <a:ext uri="{FF2B5EF4-FFF2-40B4-BE49-F238E27FC236}">
                  <a16:creationId xmlns:a16="http://schemas.microsoft.com/office/drawing/2014/main" id="{6E987BB1-B568-485D-558D-86BC9451A2BF}"/>
                </a:ext>
              </a:extLst>
            </p:cNvPr>
            <p:cNvSpPr txBox="1"/>
            <p:nvPr/>
          </p:nvSpPr>
          <p:spPr>
            <a:xfrm>
              <a:off x="880776" y="3501501"/>
              <a:ext cx="8001002" cy="7769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t>Processing-</a:t>
              </a:r>
              <a:r>
                <a:rPr kumimoji="0" lang="en-US" sz="2200" b="1" i="0" u="sng"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t>Using</a:t>
              </a:r>
              <a:r>
                <a:rPr kumimoji="0" lang="en-US" sz="2200" b="1"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t>-Memory</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 uses the </a:t>
              </a:r>
              <a:r>
                <a:rPr kumimoji="0" lang="en-US" sz="2200" b="0"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t>operational principles of </a:t>
              </a:r>
              <a:br>
                <a:rPr kumimoji="0" lang="en-US" sz="2200" b="0"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br>
              <a:r>
                <a:rPr kumimoji="0" lang="en-US" sz="2200" b="0"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t>memory cells &amp; circuitry</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 to perform computation</a:t>
              </a:r>
            </a:p>
          </p:txBody>
        </p:sp>
      </p:grpSp>
      <p:grpSp>
        <p:nvGrpSpPr>
          <p:cNvPr id="148" name="Group 147">
            <a:extLst>
              <a:ext uri="{FF2B5EF4-FFF2-40B4-BE49-F238E27FC236}">
                <a16:creationId xmlns:a16="http://schemas.microsoft.com/office/drawing/2014/main" id="{448AD135-6F6C-B89D-25B0-F05E0413A8CB}"/>
              </a:ext>
            </a:extLst>
          </p:cNvPr>
          <p:cNvGrpSpPr/>
          <p:nvPr/>
        </p:nvGrpSpPr>
        <p:grpSpPr>
          <a:xfrm>
            <a:off x="6474270" y="3990552"/>
            <a:ext cx="2310105" cy="2244814"/>
            <a:chOff x="6505615" y="3874932"/>
            <a:chExt cx="2310105" cy="2244814"/>
          </a:xfrm>
        </p:grpSpPr>
        <p:sp>
          <p:nvSpPr>
            <p:cNvPr id="149" name="TextBox 148">
              <a:extLst>
                <a:ext uri="{FF2B5EF4-FFF2-40B4-BE49-F238E27FC236}">
                  <a16:creationId xmlns:a16="http://schemas.microsoft.com/office/drawing/2014/main" id="{CA545588-4C02-7CBA-AD69-83B70DC72DFA}"/>
                </a:ext>
              </a:extLst>
            </p:cNvPr>
            <p:cNvSpPr txBox="1"/>
            <p:nvPr/>
          </p:nvSpPr>
          <p:spPr>
            <a:xfrm>
              <a:off x="7136275" y="3874932"/>
              <a:ext cx="1679445" cy="430887"/>
            </a:xfrm>
            <a:prstGeom prst="rect">
              <a:avLst/>
            </a:prstGeom>
            <a:noFill/>
            <a:ln>
              <a:noFill/>
              <a:prstDash val="dash"/>
            </a:ln>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694C93"/>
                  </a:solidFill>
                  <a:effectLst/>
                  <a:uLnTx/>
                  <a:uFillTx/>
                  <a:latin typeface="Avenir Next" panose="020B0503020202020204" pitchFamily="34" charset="0"/>
                  <a:ea typeface="+mn-ea"/>
                  <a:cs typeface="Arial" panose="020B0604020202020204" pitchFamily="34" charset="0"/>
                </a:rPr>
                <a:t>Processing-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694C93"/>
                  </a:solidFill>
                  <a:effectLst/>
                  <a:uLnTx/>
                  <a:uFillTx/>
                  <a:latin typeface="Avenir Next" panose="020B0503020202020204" pitchFamily="34" charset="0"/>
                  <a:ea typeface="+mn-ea"/>
                  <a:cs typeface="Arial" panose="020B0604020202020204" pitchFamily="34" charset="0"/>
                </a:rPr>
                <a:t>Using-DRAM</a:t>
              </a:r>
            </a:p>
          </p:txBody>
        </p:sp>
        <p:grpSp>
          <p:nvGrpSpPr>
            <p:cNvPr id="152" name="Group 151">
              <a:extLst>
                <a:ext uri="{FF2B5EF4-FFF2-40B4-BE49-F238E27FC236}">
                  <a16:creationId xmlns:a16="http://schemas.microsoft.com/office/drawing/2014/main" id="{9FF44942-01EF-027A-084E-4AE7906FD9C1}"/>
                </a:ext>
              </a:extLst>
            </p:cNvPr>
            <p:cNvGrpSpPr/>
            <p:nvPr/>
          </p:nvGrpSpPr>
          <p:grpSpPr>
            <a:xfrm>
              <a:off x="6505615" y="4269171"/>
              <a:ext cx="2072910" cy="1850575"/>
              <a:chOff x="6505615" y="4269171"/>
              <a:chExt cx="2072910" cy="1850575"/>
            </a:xfrm>
          </p:grpSpPr>
          <p:sp>
            <p:nvSpPr>
              <p:cNvPr id="153" name="Trapezoid 152">
                <a:extLst>
                  <a:ext uri="{FF2B5EF4-FFF2-40B4-BE49-F238E27FC236}">
                    <a16:creationId xmlns:a16="http://schemas.microsoft.com/office/drawing/2014/main" id="{33DF1A2A-722C-9A7D-E444-E776E9E2AC7B}"/>
                  </a:ext>
                </a:extLst>
              </p:cNvPr>
              <p:cNvSpPr/>
              <p:nvPr/>
            </p:nvSpPr>
            <p:spPr>
              <a:xfrm rot="16200000">
                <a:off x="5839693" y="4935093"/>
                <a:ext cx="1581693" cy="249849"/>
              </a:xfrm>
              <a:prstGeom prst="trapezoid">
                <a:avLst>
                  <a:gd name="adj" fmla="val 8257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154" name="Straight Connector 153">
                <a:extLst>
                  <a:ext uri="{FF2B5EF4-FFF2-40B4-BE49-F238E27FC236}">
                    <a16:creationId xmlns:a16="http://schemas.microsoft.com/office/drawing/2014/main" id="{57EA2218-B401-C869-13CE-99CEB1CF53BC}"/>
                  </a:ext>
                </a:extLst>
              </p:cNvPr>
              <p:cNvCxnSpPr>
                <a:cxnSpLocks/>
                <a:endCxn id="167" idx="0"/>
              </p:cNvCxnSpPr>
              <p:nvPr/>
            </p:nvCxnSpPr>
            <p:spPr>
              <a:xfrm>
                <a:off x="6936106" y="4634507"/>
                <a:ext cx="133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4A3B5543-34C8-1456-07F0-EA99DEC4990D}"/>
                  </a:ext>
                </a:extLst>
              </p:cNvPr>
              <p:cNvCxnSpPr>
                <a:cxnSpLocks/>
                <a:endCxn id="200" idx="0"/>
              </p:cNvCxnSpPr>
              <p:nvPr/>
            </p:nvCxnSpPr>
            <p:spPr>
              <a:xfrm>
                <a:off x="6936106" y="5514107"/>
                <a:ext cx="133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F487461-57BE-B43D-2768-BA31AB15AAA9}"/>
                  </a:ext>
                </a:extLst>
              </p:cNvPr>
              <p:cNvCxnSpPr>
                <a:cxnSpLocks/>
              </p:cNvCxnSpPr>
              <p:nvPr/>
            </p:nvCxnSpPr>
            <p:spPr>
              <a:xfrm>
                <a:off x="6936106" y="4516136"/>
                <a:ext cx="0" cy="11153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5FBF352-A54E-F034-993F-362B41AAABC1}"/>
                  </a:ext>
                </a:extLst>
              </p:cNvPr>
              <p:cNvCxnSpPr>
                <a:cxnSpLocks/>
                <a:stCxn id="153" idx="2"/>
              </p:cNvCxnSpPr>
              <p:nvPr/>
            </p:nvCxnSpPr>
            <p:spPr>
              <a:xfrm>
                <a:off x="6755464" y="5060017"/>
                <a:ext cx="1653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0231C7BD-7972-6953-937C-8B49A2B39B21}"/>
                  </a:ext>
                </a:extLst>
              </p:cNvPr>
              <p:cNvGrpSpPr/>
              <p:nvPr/>
            </p:nvGrpSpPr>
            <p:grpSpPr>
              <a:xfrm>
                <a:off x="7069492" y="4319864"/>
                <a:ext cx="1509033" cy="1799882"/>
                <a:chOff x="7069492" y="4319864"/>
                <a:chExt cx="1509033" cy="1799882"/>
              </a:xfrm>
            </p:grpSpPr>
            <p:grpSp>
              <p:nvGrpSpPr>
                <p:cNvPr id="159" name="Group 158">
                  <a:extLst>
                    <a:ext uri="{FF2B5EF4-FFF2-40B4-BE49-F238E27FC236}">
                      <a16:creationId xmlns:a16="http://schemas.microsoft.com/office/drawing/2014/main" id="{EAAC9EE5-1E0D-17C7-B721-1C364D2EC821}"/>
                    </a:ext>
                  </a:extLst>
                </p:cNvPr>
                <p:cNvGrpSpPr/>
                <p:nvPr/>
              </p:nvGrpSpPr>
              <p:grpSpPr>
                <a:xfrm>
                  <a:off x="7069492" y="5200300"/>
                  <a:ext cx="1509033" cy="919446"/>
                  <a:chOff x="4697310" y="1380763"/>
                  <a:chExt cx="1347890" cy="796381"/>
                </a:xfrm>
              </p:grpSpPr>
              <p:grpSp>
                <p:nvGrpSpPr>
                  <p:cNvPr id="199" name="Group 198">
                    <a:extLst>
                      <a:ext uri="{FF2B5EF4-FFF2-40B4-BE49-F238E27FC236}">
                        <a16:creationId xmlns:a16="http://schemas.microsoft.com/office/drawing/2014/main" id="{391BBB7C-B515-323E-6632-96F43ADB5DF8}"/>
                      </a:ext>
                    </a:extLst>
                  </p:cNvPr>
                  <p:cNvGrpSpPr/>
                  <p:nvPr/>
                </p:nvGrpSpPr>
                <p:grpSpPr>
                  <a:xfrm>
                    <a:off x="4961468" y="1380763"/>
                    <a:ext cx="1083732" cy="796381"/>
                    <a:chOff x="4961468" y="1380763"/>
                    <a:chExt cx="1083732" cy="796381"/>
                  </a:xfrm>
                </p:grpSpPr>
                <p:sp>
                  <p:nvSpPr>
                    <p:cNvPr id="204" name="Rectangle 203">
                      <a:extLst>
                        <a:ext uri="{FF2B5EF4-FFF2-40B4-BE49-F238E27FC236}">
                          <a16:creationId xmlns:a16="http://schemas.microsoft.com/office/drawing/2014/main" id="{FDF51636-E86B-63C9-D94B-0090FB49B011}"/>
                        </a:ext>
                      </a:extLst>
                    </p:cNvPr>
                    <p:cNvSpPr/>
                    <p:nvPr/>
                  </p:nvSpPr>
                  <p:spPr>
                    <a:xfrm>
                      <a:off x="4961468" y="1380763"/>
                      <a:ext cx="1083732" cy="5930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nvGrpSpPr>
                    <p:cNvPr id="205" name="Group 204">
                      <a:extLst>
                        <a:ext uri="{FF2B5EF4-FFF2-40B4-BE49-F238E27FC236}">
                          <a16:creationId xmlns:a16="http://schemas.microsoft.com/office/drawing/2014/main" id="{04DA0B64-7A3A-9D42-D65B-E67F444E9D9E}"/>
                        </a:ext>
                      </a:extLst>
                    </p:cNvPr>
                    <p:cNvGrpSpPr/>
                    <p:nvPr/>
                  </p:nvGrpSpPr>
                  <p:grpSpPr>
                    <a:xfrm>
                      <a:off x="4994689" y="1414865"/>
                      <a:ext cx="996193" cy="762279"/>
                      <a:chOff x="4994689" y="1414865"/>
                      <a:chExt cx="996193" cy="762279"/>
                    </a:xfrm>
                  </p:grpSpPr>
                  <p:cxnSp>
                    <p:nvCxnSpPr>
                      <p:cNvPr id="206" name="Straight Connector 205">
                        <a:extLst>
                          <a:ext uri="{FF2B5EF4-FFF2-40B4-BE49-F238E27FC236}">
                            <a16:creationId xmlns:a16="http://schemas.microsoft.com/office/drawing/2014/main" id="{88D21BA5-C538-F9DB-C920-42AA337CA408}"/>
                          </a:ext>
                        </a:extLst>
                      </p:cNvPr>
                      <p:cNvCxnSpPr>
                        <a:cxnSpLocks/>
                        <a:stCxn id="217" idx="2"/>
                        <a:endCxn id="221" idx="6"/>
                      </p:cNvCxnSpPr>
                      <p:nvPr/>
                    </p:nvCxnSpPr>
                    <p:spPr>
                      <a:xfrm flipV="1">
                        <a:off x="4995336" y="1676639"/>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C84734EF-EA9B-81B9-466F-E77E17701993}"/>
                          </a:ext>
                        </a:extLst>
                      </p:cNvPr>
                      <p:cNvCxnSpPr>
                        <a:cxnSpLocks/>
                        <a:stCxn id="218" idx="2"/>
                        <a:endCxn id="222" idx="6"/>
                      </p:cNvCxnSpPr>
                      <p:nvPr/>
                    </p:nvCxnSpPr>
                    <p:spPr>
                      <a:xfrm flipV="1">
                        <a:off x="4995335" y="1856558"/>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2B6B5A4C-E452-2DB6-7D01-CE5495E427E3}"/>
                          </a:ext>
                        </a:extLst>
                      </p:cNvPr>
                      <p:cNvCxnSpPr>
                        <a:cxnSpLocks/>
                        <a:stCxn id="219" idx="2"/>
                        <a:endCxn id="223" idx="6"/>
                      </p:cNvCxnSpPr>
                      <p:nvPr/>
                    </p:nvCxnSpPr>
                    <p:spPr>
                      <a:xfrm flipV="1">
                        <a:off x="4994689" y="1496974"/>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9" name="Group 208">
                        <a:extLst>
                          <a:ext uri="{FF2B5EF4-FFF2-40B4-BE49-F238E27FC236}">
                            <a16:creationId xmlns:a16="http://schemas.microsoft.com/office/drawing/2014/main" id="{969EFD6A-4718-A89C-64E9-93CD22238F0E}"/>
                          </a:ext>
                        </a:extLst>
                      </p:cNvPr>
                      <p:cNvGrpSpPr/>
                      <p:nvPr/>
                    </p:nvGrpSpPr>
                    <p:grpSpPr>
                      <a:xfrm>
                        <a:off x="5204995" y="1424282"/>
                        <a:ext cx="146030" cy="752862"/>
                        <a:chOff x="5204995" y="1424282"/>
                        <a:chExt cx="146030" cy="752862"/>
                      </a:xfrm>
                    </p:grpSpPr>
                    <p:cxnSp>
                      <p:nvCxnSpPr>
                        <p:cNvPr id="228" name="Straight Connector 227">
                          <a:extLst>
                            <a:ext uri="{FF2B5EF4-FFF2-40B4-BE49-F238E27FC236}">
                              <a16:creationId xmlns:a16="http://schemas.microsoft.com/office/drawing/2014/main" id="{31838316-2D43-945B-3A20-93A9C4CD132A}"/>
                            </a:ext>
                          </a:extLst>
                        </p:cNvPr>
                        <p:cNvCxnSpPr>
                          <a:cxnSpLocks/>
                          <a:stCxn id="231" idx="0"/>
                        </p:cNvCxnSpPr>
                        <p:nvPr/>
                      </p:nvCxnSpPr>
                      <p:spPr>
                        <a:xfrm>
                          <a:off x="5277687" y="1424282"/>
                          <a:ext cx="0" cy="7528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9" name="Oval 228">
                          <a:extLst>
                            <a:ext uri="{FF2B5EF4-FFF2-40B4-BE49-F238E27FC236}">
                              <a16:creationId xmlns:a16="http://schemas.microsoft.com/office/drawing/2014/main" id="{CED4FA0A-9D9C-83B4-8F81-F2E7FB6FD6CE}"/>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0" name="Oval 229">
                          <a:extLst>
                            <a:ext uri="{FF2B5EF4-FFF2-40B4-BE49-F238E27FC236}">
                              <a16:creationId xmlns:a16="http://schemas.microsoft.com/office/drawing/2014/main" id="{D4C45ABF-DC25-A4C0-4D76-33380F79A5E8}"/>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1" name="Oval 230">
                          <a:extLst>
                            <a:ext uri="{FF2B5EF4-FFF2-40B4-BE49-F238E27FC236}">
                              <a16:creationId xmlns:a16="http://schemas.microsoft.com/office/drawing/2014/main" id="{8D5A55F7-926F-F40E-FC2D-AA0790808A35}"/>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10" name="Group 209">
                        <a:extLst>
                          <a:ext uri="{FF2B5EF4-FFF2-40B4-BE49-F238E27FC236}">
                            <a16:creationId xmlns:a16="http://schemas.microsoft.com/office/drawing/2014/main" id="{2240EB8B-5B86-1D61-0A70-7FBFD77A07F0}"/>
                          </a:ext>
                        </a:extLst>
                      </p:cNvPr>
                      <p:cNvGrpSpPr/>
                      <p:nvPr/>
                    </p:nvGrpSpPr>
                    <p:grpSpPr>
                      <a:xfrm>
                        <a:off x="5419036" y="1419988"/>
                        <a:ext cx="146030" cy="757156"/>
                        <a:chOff x="5204995" y="1424282"/>
                        <a:chExt cx="146030" cy="757156"/>
                      </a:xfrm>
                    </p:grpSpPr>
                    <p:cxnSp>
                      <p:nvCxnSpPr>
                        <p:cNvPr id="224" name="Straight Connector 223">
                          <a:extLst>
                            <a:ext uri="{FF2B5EF4-FFF2-40B4-BE49-F238E27FC236}">
                              <a16:creationId xmlns:a16="http://schemas.microsoft.com/office/drawing/2014/main" id="{66C4C24C-9A57-262C-0016-04952F52AD66}"/>
                            </a:ext>
                          </a:extLst>
                        </p:cNvPr>
                        <p:cNvCxnSpPr>
                          <a:cxnSpLocks/>
                          <a:stCxn id="227" idx="0"/>
                        </p:cNvCxnSpPr>
                        <p:nvPr/>
                      </p:nvCxnSpPr>
                      <p:spPr>
                        <a:xfrm>
                          <a:off x="5277687" y="1424282"/>
                          <a:ext cx="0" cy="7571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5" name="Oval 224">
                          <a:extLst>
                            <a:ext uri="{FF2B5EF4-FFF2-40B4-BE49-F238E27FC236}">
                              <a16:creationId xmlns:a16="http://schemas.microsoft.com/office/drawing/2014/main" id="{38DE10E1-DD0A-26A8-932D-6C8603ABE3BA}"/>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6" name="Oval 225">
                          <a:extLst>
                            <a:ext uri="{FF2B5EF4-FFF2-40B4-BE49-F238E27FC236}">
                              <a16:creationId xmlns:a16="http://schemas.microsoft.com/office/drawing/2014/main" id="{8BBA384A-FD4C-4165-2130-5ABFF158755A}"/>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7" name="Oval 226">
                          <a:extLst>
                            <a:ext uri="{FF2B5EF4-FFF2-40B4-BE49-F238E27FC236}">
                              <a16:creationId xmlns:a16="http://schemas.microsoft.com/office/drawing/2014/main" id="{59C42B11-9842-E329-11E3-96DA5F8289EF}"/>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211" name="Oval 210">
                        <a:extLst>
                          <a:ext uri="{FF2B5EF4-FFF2-40B4-BE49-F238E27FC236}">
                            <a16:creationId xmlns:a16="http://schemas.microsoft.com/office/drawing/2014/main" id="{92EDE11A-28DD-F3B4-4C7D-A61ACC247FAB}"/>
                          </a:ext>
                        </a:extLst>
                      </p:cNvPr>
                      <p:cNvSpPr/>
                      <p:nvPr/>
                    </p:nvSpPr>
                    <p:spPr>
                      <a:xfrm>
                        <a:off x="5633076" y="1599653"/>
                        <a:ext cx="145383" cy="145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a:t>
                        </a:r>
                      </a:p>
                    </p:txBody>
                  </p:sp>
                  <p:grpSp>
                    <p:nvGrpSpPr>
                      <p:cNvPr id="212" name="Group 211">
                        <a:extLst>
                          <a:ext uri="{FF2B5EF4-FFF2-40B4-BE49-F238E27FC236}">
                            <a16:creationId xmlns:a16="http://schemas.microsoft.com/office/drawing/2014/main" id="{E831BA7D-97A9-48F1-40DC-9477D6B01EB0}"/>
                          </a:ext>
                        </a:extLst>
                      </p:cNvPr>
                      <p:cNvGrpSpPr/>
                      <p:nvPr/>
                    </p:nvGrpSpPr>
                    <p:grpSpPr>
                      <a:xfrm>
                        <a:off x="5844852" y="1424282"/>
                        <a:ext cx="146030" cy="752862"/>
                        <a:chOff x="5204995" y="1424282"/>
                        <a:chExt cx="146030" cy="752862"/>
                      </a:xfrm>
                    </p:grpSpPr>
                    <p:cxnSp>
                      <p:nvCxnSpPr>
                        <p:cNvPr id="220" name="Straight Connector 219">
                          <a:extLst>
                            <a:ext uri="{FF2B5EF4-FFF2-40B4-BE49-F238E27FC236}">
                              <a16:creationId xmlns:a16="http://schemas.microsoft.com/office/drawing/2014/main" id="{A26064B1-CE0C-A884-304A-FEBA8CC87173}"/>
                            </a:ext>
                          </a:extLst>
                        </p:cNvPr>
                        <p:cNvCxnSpPr>
                          <a:cxnSpLocks/>
                          <a:stCxn id="223" idx="0"/>
                        </p:cNvCxnSpPr>
                        <p:nvPr/>
                      </p:nvCxnSpPr>
                      <p:spPr>
                        <a:xfrm>
                          <a:off x="5277687" y="1424282"/>
                          <a:ext cx="0" cy="7528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1" name="Oval 220">
                          <a:extLst>
                            <a:ext uri="{FF2B5EF4-FFF2-40B4-BE49-F238E27FC236}">
                              <a16:creationId xmlns:a16="http://schemas.microsoft.com/office/drawing/2014/main" id="{DA27A7F8-A7A3-94B6-CB12-6B086E5A7FD2}"/>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2" name="Oval 221">
                          <a:extLst>
                            <a:ext uri="{FF2B5EF4-FFF2-40B4-BE49-F238E27FC236}">
                              <a16:creationId xmlns:a16="http://schemas.microsoft.com/office/drawing/2014/main" id="{FB447ED3-29DE-FD26-DB3A-49BB85A8C404}"/>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3" name="Oval 222">
                          <a:extLst>
                            <a:ext uri="{FF2B5EF4-FFF2-40B4-BE49-F238E27FC236}">
                              <a16:creationId xmlns:a16="http://schemas.microsoft.com/office/drawing/2014/main" id="{8F459794-632D-5DAF-6F00-23BC2C1BB799}"/>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13" name="Group 212">
                        <a:extLst>
                          <a:ext uri="{FF2B5EF4-FFF2-40B4-BE49-F238E27FC236}">
                            <a16:creationId xmlns:a16="http://schemas.microsoft.com/office/drawing/2014/main" id="{7FB7E9E9-607E-65BE-9948-9AF84AF83341}"/>
                          </a:ext>
                        </a:extLst>
                      </p:cNvPr>
                      <p:cNvGrpSpPr/>
                      <p:nvPr/>
                    </p:nvGrpSpPr>
                    <p:grpSpPr>
                      <a:xfrm>
                        <a:off x="4994689" y="1429152"/>
                        <a:ext cx="146030" cy="747992"/>
                        <a:chOff x="5204995" y="1424282"/>
                        <a:chExt cx="146030" cy="747992"/>
                      </a:xfrm>
                    </p:grpSpPr>
                    <p:cxnSp>
                      <p:nvCxnSpPr>
                        <p:cNvPr id="216" name="Straight Connector 215">
                          <a:extLst>
                            <a:ext uri="{FF2B5EF4-FFF2-40B4-BE49-F238E27FC236}">
                              <a16:creationId xmlns:a16="http://schemas.microsoft.com/office/drawing/2014/main" id="{C0362FED-F863-B353-DD65-C08218F67039}"/>
                            </a:ext>
                          </a:extLst>
                        </p:cNvPr>
                        <p:cNvCxnSpPr>
                          <a:cxnSpLocks/>
                          <a:stCxn id="219" idx="0"/>
                        </p:cNvCxnSpPr>
                        <p:nvPr/>
                      </p:nvCxnSpPr>
                      <p:spPr>
                        <a:xfrm>
                          <a:off x="5277687" y="1424282"/>
                          <a:ext cx="0" cy="7479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79BE26BA-E630-9303-331D-2A373A828574}"/>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8" name="Oval 217">
                          <a:extLst>
                            <a:ext uri="{FF2B5EF4-FFF2-40B4-BE49-F238E27FC236}">
                              <a16:creationId xmlns:a16="http://schemas.microsoft.com/office/drawing/2014/main" id="{0E1A1183-BC46-50BE-F976-7CBDF5D1A0BB}"/>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9" name="Oval 218">
                          <a:extLst>
                            <a:ext uri="{FF2B5EF4-FFF2-40B4-BE49-F238E27FC236}">
                              <a16:creationId xmlns:a16="http://schemas.microsoft.com/office/drawing/2014/main" id="{6D197176-A524-E762-6297-9ADD6F28450B}"/>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214" name="Oval 213">
                        <a:extLst>
                          <a:ext uri="{FF2B5EF4-FFF2-40B4-BE49-F238E27FC236}">
                            <a16:creationId xmlns:a16="http://schemas.microsoft.com/office/drawing/2014/main" id="{CCD4E9E0-0759-7A57-5155-F0C60E0FC5AC}"/>
                          </a:ext>
                        </a:extLst>
                      </p:cNvPr>
                      <p:cNvSpPr/>
                      <p:nvPr/>
                    </p:nvSpPr>
                    <p:spPr>
                      <a:xfrm>
                        <a:off x="5636464" y="1414865"/>
                        <a:ext cx="145383" cy="145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sp>
                    <p:nvSpPr>
                      <p:cNvPr id="215" name="Oval 214">
                        <a:extLst>
                          <a:ext uri="{FF2B5EF4-FFF2-40B4-BE49-F238E27FC236}">
                            <a16:creationId xmlns:a16="http://schemas.microsoft.com/office/drawing/2014/main" id="{E4CCC99E-F9E8-01D1-D52B-5A44F09EB648}"/>
                          </a:ext>
                        </a:extLst>
                      </p:cNvPr>
                      <p:cNvSpPr/>
                      <p:nvPr/>
                    </p:nvSpPr>
                    <p:spPr>
                      <a:xfrm>
                        <a:off x="5630166" y="1787487"/>
                        <a:ext cx="145383" cy="145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grpSp>
              </p:grpSp>
              <p:sp>
                <p:nvSpPr>
                  <p:cNvPr id="200" name="Trapezoid 199">
                    <a:extLst>
                      <a:ext uri="{FF2B5EF4-FFF2-40B4-BE49-F238E27FC236}">
                        <a16:creationId xmlns:a16="http://schemas.microsoft.com/office/drawing/2014/main" id="{C3269B1D-665A-B842-355A-91A6C313D350}"/>
                      </a:ext>
                    </a:extLst>
                  </p:cNvPr>
                  <p:cNvSpPr/>
                  <p:nvPr/>
                </p:nvSpPr>
                <p:spPr>
                  <a:xfrm rot="16200000">
                    <a:off x="4534878" y="1580684"/>
                    <a:ext cx="487028" cy="162163"/>
                  </a:xfrm>
                  <a:prstGeom prst="trapezoid">
                    <a:avLst>
                      <a:gd name="adj" fmla="val 3412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1" name="Rectangle 200">
                    <a:extLst>
                      <a:ext uri="{FF2B5EF4-FFF2-40B4-BE49-F238E27FC236}">
                        <a16:creationId xmlns:a16="http://schemas.microsoft.com/office/drawing/2014/main" id="{86AF9430-0567-6A8F-8492-68B10A1B6039}"/>
                      </a:ext>
                    </a:extLst>
                  </p:cNvPr>
                  <p:cNvSpPr/>
                  <p:nvPr/>
                </p:nvSpPr>
                <p:spPr>
                  <a:xfrm>
                    <a:off x="4961468" y="1974809"/>
                    <a:ext cx="1083732" cy="111866"/>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02" name="Straight Connector 201">
                    <a:extLst>
                      <a:ext uri="{FF2B5EF4-FFF2-40B4-BE49-F238E27FC236}">
                        <a16:creationId xmlns:a16="http://schemas.microsoft.com/office/drawing/2014/main" id="{8B46416B-2148-BED3-4AE2-10AD47CA4417}"/>
                      </a:ext>
                    </a:extLst>
                  </p:cNvPr>
                  <p:cNvCxnSpPr>
                    <a:cxnSpLocks/>
                  </p:cNvCxnSpPr>
                  <p:nvPr/>
                </p:nvCxnSpPr>
                <p:spPr>
                  <a:xfrm flipV="1">
                    <a:off x="4852605" y="1560248"/>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304589A4-11B1-FD4F-B3EF-BFDB60A67E3D}"/>
                      </a:ext>
                    </a:extLst>
                  </p:cNvPr>
                  <p:cNvCxnSpPr>
                    <a:cxnSpLocks/>
                  </p:cNvCxnSpPr>
                  <p:nvPr/>
                </p:nvCxnSpPr>
                <p:spPr>
                  <a:xfrm flipV="1">
                    <a:off x="4852605" y="1763683"/>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0" name="Straight Connector 159">
                  <a:extLst>
                    <a:ext uri="{FF2B5EF4-FFF2-40B4-BE49-F238E27FC236}">
                      <a16:creationId xmlns:a16="http://schemas.microsoft.com/office/drawing/2014/main" id="{A20A4F1A-CA51-73D8-0445-0C5E5C507824}"/>
                    </a:ext>
                  </a:extLst>
                </p:cNvPr>
                <p:cNvCxnSpPr>
                  <a:cxnSpLocks/>
                </p:cNvCxnSpPr>
                <p:nvPr/>
              </p:nvCxnSpPr>
              <p:spPr>
                <a:xfrm>
                  <a:off x="8197996" y="6017421"/>
                  <a:ext cx="0" cy="1023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1" name="Group 160">
                  <a:extLst>
                    <a:ext uri="{FF2B5EF4-FFF2-40B4-BE49-F238E27FC236}">
                      <a16:creationId xmlns:a16="http://schemas.microsoft.com/office/drawing/2014/main" id="{855096CD-27BA-D817-D7C7-BDFB9506589E}"/>
                    </a:ext>
                  </a:extLst>
                </p:cNvPr>
                <p:cNvGrpSpPr/>
                <p:nvPr/>
              </p:nvGrpSpPr>
              <p:grpSpPr>
                <a:xfrm>
                  <a:off x="7069492" y="4319864"/>
                  <a:ext cx="1509033" cy="880436"/>
                  <a:chOff x="7069492" y="4319864"/>
                  <a:chExt cx="1509033" cy="880436"/>
                </a:xfrm>
              </p:grpSpPr>
              <p:cxnSp>
                <p:nvCxnSpPr>
                  <p:cNvPr id="162" name="Straight Connector 161">
                    <a:extLst>
                      <a:ext uri="{FF2B5EF4-FFF2-40B4-BE49-F238E27FC236}">
                        <a16:creationId xmlns:a16="http://schemas.microsoft.com/office/drawing/2014/main" id="{8A44072D-085B-74B7-F667-955F6A79FF1E}"/>
                      </a:ext>
                    </a:extLst>
                  </p:cNvPr>
                  <p:cNvCxnSpPr>
                    <a:cxnSpLocks/>
                  </p:cNvCxnSpPr>
                  <p:nvPr/>
                </p:nvCxnSpPr>
                <p:spPr>
                  <a:xfrm>
                    <a:off x="8195254" y="5134860"/>
                    <a:ext cx="0" cy="65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E18F74EB-D3EB-D0ED-1D0D-81DBAC8EE43E}"/>
                      </a:ext>
                    </a:extLst>
                  </p:cNvPr>
                  <p:cNvGrpSpPr/>
                  <p:nvPr/>
                </p:nvGrpSpPr>
                <p:grpSpPr>
                  <a:xfrm>
                    <a:off x="7069492" y="4319864"/>
                    <a:ext cx="1509033" cy="880436"/>
                    <a:chOff x="7069492" y="4319864"/>
                    <a:chExt cx="1509033" cy="880436"/>
                  </a:xfrm>
                </p:grpSpPr>
                <p:grpSp>
                  <p:nvGrpSpPr>
                    <p:cNvPr id="164" name="Group 163">
                      <a:extLst>
                        <a:ext uri="{FF2B5EF4-FFF2-40B4-BE49-F238E27FC236}">
                          <a16:creationId xmlns:a16="http://schemas.microsoft.com/office/drawing/2014/main" id="{77C9E622-3511-E27C-FB81-A0AD36F51F3E}"/>
                        </a:ext>
                      </a:extLst>
                    </p:cNvPr>
                    <p:cNvGrpSpPr/>
                    <p:nvPr/>
                  </p:nvGrpSpPr>
                  <p:grpSpPr>
                    <a:xfrm>
                      <a:off x="7069492" y="4319864"/>
                      <a:ext cx="1509033" cy="880436"/>
                      <a:chOff x="4697310" y="1380763"/>
                      <a:chExt cx="1347890" cy="762593"/>
                    </a:xfrm>
                  </p:grpSpPr>
                  <p:grpSp>
                    <p:nvGrpSpPr>
                      <p:cNvPr id="166" name="Group 165">
                        <a:extLst>
                          <a:ext uri="{FF2B5EF4-FFF2-40B4-BE49-F238E27FC236}">
                            <a16:creationId xmlns:a16="http://schemas.microsoft.com/office/drawing/2014/main" id="{EF8DF4BF-81AD-D8DC-A317-686DBE54361C}"/>
                          </a:ext>
                        </a:extLst>
                      </p:cNvPr>
                      <p:cNvGrpSpPr/>
                      <p:nvPr/>
                    </p:nvGrpSpPr>
                    <p:grpSpPr>
                      <a:xfrm>
                        <a:off x="4961468" y="1380763"/>
                        <a:ext cx="1083732" cy="762593"/>
                        <a:chOff x="4961468" y="1380763"/>
                        <a:chExt cx="1083732" cy="762593"/>
                      </a:xfrm>
                    </p:grpSpPr>
                    <p:sp>
                      <p:nvSpPr>
                        <p:cNvPr id="171" name="Rectangle 170">
                          <a:extLst>
                            <a:ext uri="{FF2B5EF4-FFF2-40B4-BE49-F238E27FC236}">
                              <a16:creationId xmlns:a16="http://schemas.microsoft.com/office/drawing/2014/main" id="{573C131C-D1CC-4A1A-2272-EEB48D69EB4D}"/>
                            </a:ext>
                          </a:extLst>
                        </p:cNvPr>
                        <p:cNvSpPr/>
                        <p:nvPr/>
                      </p:nvSpPr>
                      <p:spPr>
                        <a:xfrm>
                          <a:off x="4961468" y="1380763"/>
                          <a:ext cx="1083732" cy="593087"/>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nvGrpSpPr>
                        <p:cNvPr id="172" name="Group 171">
                          <a:extLst>
                            <a:ext uri="{FF2B5EF4-FFF2-40B4-BE49-F238E27FC236}">
                              <a16:creationId xmlns:a16="http://schemas.microsoft.com/office/drawing/2014/main" id="{41B6E082-21CE-1ADE-276E-9951D041E248}"/>
                            </a:ext>
                          </a:extLst>
                        </p:cNvPr>
                        <p:cNvGrpSpPr/>
                        <p:nvPr/>
                      </p:nvGrpSpPr>
                      <p:grpSpPr>
                        <a:xfrm>
                          <a:off x="4994689" y="1414865"/>
                          <a:ext cx="996193" cy="728491"/>
                          <a:chOff x="4994689" y="1414865"/>
                          <a:chExt cx="996193" cy="728491"/>
                        </a:xfrm>
                      </p:grpSpPr>
                      <p:cxnSp>
                        <p:nvCxnSpPr>
                          <p:cNvPr id="173" name="Straight Connector 172">
                            <a:extLst>
                              <a:ext uri="{FF2B5EF4-FFF2-40B4-BE49-F238E27FC236}">
                                <a16:creationId xmlns:a16="http://schemas.microsoft.com/office/drawing/2014/main" id="{EEBC9874-96BA-2329-8D38-342B5405A4DB}"/>
                              </a:ext>
                            </a:extLst>
                          </p:cNvPr>
                          <p:cNvCxnSpPr>
                            <a:cxnSpLocks/>
                            <a:stCxn id="184" idx="2"/>
                            <a:endCxn id="188" idx="6"/>
                          </p:cNvCxnSpPr>
                          <p:nvPr/>
                        </p:nvCxnSpPr>
                        <p:spPr>
                          <a:xfrm flipV="1">
                            <a:off x="4995336" y="1676639"/>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BB623F7D-3796-E2E5-4CDA-4FF442D280F4}"/>
                              </a:ext>
                            </a:extLst>
                          </p:cNvPr>
                          <p:cNvCxnSpPr>
                            <a:cxnSpLocks/>
                            <a:stCxn id="185" idx="2"/>
                            <a:endCxn id="189" idx="6"/>
                          </p:cNvCxnSpPr>
                          <p:nvPr/>
                        </p:nvCxnSpPr>
                        <p:spPr>
                          <a:xfrm flipV="1">
                            <a:off x="4995335" y="1856558"/>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7549A3-A0CE-F0B7-A5C7-29BA8DD03DA7}"/>
                              </a:ext>
                            </a:extLst>
                          </p:cNvPr>
                          <p:cNvCxnSpPr>
                            <a:cxnSpLocks/>
                            <a:stCxn id="186" idx="2"/>
                            <a:endCxn id="190" idx="6"/>
                          </p:cNvCxnSpPr>
                          <p:nvPr/>
                        </p:nvCxnSpPr>
                        <p:spPr>
                          <a:xfrm flipV="1">
                            <a:off x="4994689" y="1496974"/>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E929ED2B-AE9C-757B-ED6E-6B0F1084FE34}"/>
                              </a:ext>
                            </a:extLst>
                          </p:cNvPr>
                          <p:cNvGrpSpPr/>
                          <p:nvPr/>
                        </p:nvGrpSpPr>
                        <p:grpSpPr>
                          <a:xfrm>
                            <a:off x="5204995" y="1424282"/>
                            <a:ext cx="146030" cy="719074"/>
                            <a:chOff x="5204995" y="1424282"/>
                            <a:chExt cx="146030" cy="719074"/>
                          </a:xfrm>
                        </p:grpSpPr>
                        <p:cxnSp>
                          <p:nvCxnSpPr>
                            <p:cNvPr id="195" name="Straight Connector 194">
                              <a:extLst>
                                <a:ext uri="{FF2B5EF4-FFF2-40B4-BE49-F238E27FC236}">
                                  <a16:creationId xmlns:a16="http://schemas.microsoft.com/office/drawing/2014/main" id="{2E2758CD-09E0-4990-A7FC-053C13C2D738}"/>
                                </a:ext>
                              </a:extLst>
                            </p:cNvPr>
                            <p:cNvCxnSpPr>
                              <a:cxnSpLocks/>
                              <a:stCxn id="198" idx="0"/>
                            </p:cNvCxnSpPr>
                            <p:nvPr/>
                          </p:nvCxnSpPr>
                          <p:spPr>
                            <a:xfrm>
                              <a:off x="5277687" y="1424282"/>
                              <a:ext cx="0" cy="719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6" name="Oval 195">
                              <a:extLst>
                                <a:ext uri="{FF2B5EF4-FFF2-40B4-BE49-F238E27FC236}">
                                  <a16:creationId xmlns:a16="http://schemas.microsoft.com/office/drawing/2014/main" id="{F36A98A0-52C1-C696-D87D-55BE2B1F4996}"/>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7" name="Oval 196">
                              <a:extLst>
                                <a:ext uri="{FF2B5EF4-FFF2-40B4-BE49-F238E27FC236}">
                                  <a16:creationId xmlns:a16="http://schemas.microsoft.com/office/drawing/2014/main" id="{D59026F8-577C-0C6A-D6D5-0D11B6E64393}"/>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8" name="Oval 197">
                              <a:extLst>
                                <a:ext uri="{FF2B5EF4-FFF2-40B4-BE49-F238E27FC236}">
                                  <a16:creationId xmlns:a16="http://schemas.microsoft.com/office/drawing/2014/main" id="{967A8A82-4FE3-5455-C91D-B3AB3686B6F4}"/>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77" name="Group 176">
                            <a:extLst>
                              <a:ext uri="{FF2B5EF4-FFF2-40B4-BE49-F238E27FC236}">
                                <a16:creationId xmlns:a16="http://schemas.microsoft.com/office/drawing/2014/main" id="{F569E83D-2140-FC9C-C1EA-50C8C94E1622}"/>
                              </a:ext>
                            </a:extLst>
                          </p:cNvPr>
                          <p:cNvGrpSpPr/>
                          <p:nvPr/>
                        </p:nvGrpSpPr>
                        <p:grpSpPr>
                          <a:xfrm>
                            <a:off x="5419036" y="1419988"/>
                            <a:ext cx="146030" cy="723368"/>
                            <a:chOff x="5204995" y="1424282"/>
                            <a:chExt cx="146030" cy="723368"/>
                          </a:xfrm>
                        </p:grpSpPr>
                        <p:cxnSp>
                          <p:nvCxnSpPr>
                            <p:cNvPr id="191" name="Straight Connector 190">
                              <a:extLst>
                                <a:ext uri="{FF2B5EF4-FFF2-40B4-BE49-F238E27FC236}">
                                  <a16:creationId xmlns:a16="http://schemas.microsoft.com/office/drawing/2014/main" id="{336B1E6A-4429-75C0-0AF0-D802C40D245A}"/>
                                </a:ext>
                              </a:extLst>
                            </p:cNvPr>
                            <p:cNvCxnSpPr>
                              <a:cxnSpLocks/>
                              <a:stCxn id="194" idx="0"/>
                              <a:endCxn id="204" idx="0"/>
                            </p:cNvCxnSpPr>
                            <p:nvPr/>
                          </p:nvCxnSpPr>
                          <p:spPr>
                            <a:xfrm>
                              <a:off x="5277687" y="1424282"/>
                              <a:ext cx="0" cy="7233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C18B25D3-8BC7-8AEE-394C-F900ABEF877E}"/>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3" name="Oval 192">
                              <a:extLst>
                                <a:ext uri="{FF2B5EF4-FFF2-40B4-BE49-F238E27FC236}">
                                  <a16:creationId xmlns:a16="http://schemas.microsoft.com/office/drawing/2014/main" id="{D5818DDC-4F97-D8D8-3C57-38B06E44CD50}"/>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4" name="Oval 193">
                              <a:extLst>
                                <a:ext uri="{FF2B5EF4-FFF2-40B4-BE49-F238E27FC236}">
                                  <a16:creationId xmlns:a16="http://schemas.microsoft.com/office/drawing/2014/main" id="{C59C739D-D67B-1BF1-1C8F-8F2B944A1FB6}"/>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178" name="Oval 177">
                            <a:extLst>
                              <a:ext uri="{FF2B5EF4-FFF2-40B4-BE49-F238E27FC236}">
                                <a16:creationId xmlns:a16="http://schemas.microsoft.com/office/drawing/2014/main" id="{FF2870C9-C744-7314-2A21-2084682AE8AC}"/>
                              </a:ext>
                            </a:extLst>
                          </p:cNvPr>
                          <p:cNvSpPr/>
                          <p:nvPr/>
                        </p:nvSpPr>
                        <p:spPr>
                          <a:xfrm>
                            <a:off x="5633076" y="1599653"/>
                            <a:ext cx="145383" cy="14538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a:t>
                            </a:r>
                          </a:p>
                        </p:txBody>
                      </p:sp>
                      <p:grpSp>
                        <p:nvGrpSpPr>
                          <p:cNvPr id="179" name="Group 178">
                            <a:extLst>
                              <a:ext uri="{FF2B5EF4-FFF2-40B4-BE49-F238E27FC236}">
                                <a16:creationId xmlns:a16="http://schemas.microsoft.com/office/drawing/2014/main" id="{A9C060B1-03A0-EB93-483B-10183B5499F5}"/>
                              </a:ext>
                            </a:extLst>
                          </p:cNvPr>
                          <p:cNvGrpSpPr/>
                          <p:nvPr/>
                        </p:nvGrpSpPr>
                        <p:grpSpPr>
                          <a:xfrm>
                            <a:off x="5844852" y="1424282"/>
                            <a:ext cx="146030" cy="719074"/>
                            <a:chOff x="5204995" y="1424282"/>
                            <a:chExt cx="146030" cy="719074"/>
                          </a:xfrm>
                        </p:grpSpPr>
                        <p:cxnSp>
                          <p:nvCxnSpPr>
                            <p:cNvPr id="187" name="Straight Connector 186">
                              <a:extLst>
                                <a:ext uri="{FF2B5EF4-FFF2-40B4-BE49-F238E27FC236}">
                                  <a16:creationId xmlns:a16="http://schemas.microsoft.com/office/drawing/2014/main" id="{BD2923EF-B26D-A423-63EA-329244DEEF3F}"/>
                                </a:ext>
                              </a:extLst>
                            </p:cNvPr>
                            <p:cNvCxnSpPr>
                              <a:cxnSpLocks/>
                              <a:stCxn id="190" idx="0"/>
                            </p:cNvCxnSpPr>
                            <p:nvPr/>
                          </p:nvCxnSpPr>
                          <p:spPr>
                            <a:xfrm>
                              <a:off x="5277687" y="1424282"/>
                              <a:ext cx="0" cy="719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8" name="Oval 187">
                              <a:extLst>
                                <a:ext uri="{FF2B5EF4-FFF2-40B4-BE49-F238E27FC236}">
                                  <a16:creationId xmlns:a16="http://schemas.microsoft.com/office/drawing/2014/main" id="{6E1F3310-6A3A-3C21-D904-C478F15946AF}"/>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069C747E-E527-36A1-F205-305D2ED161A5}"/>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97B5DE9F-A0EB-DFDA-5F05-4185E50761FB}"/>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80" name="Group 179">
                            <a:extLst>
                              <a:ext uri="{FF2B5EF4-FFF2-40B4-BE49-F238E27FC236}">
                                <a16:creationId xmlns:a16="http://schemas.microsoft.com/office/drawing/2014/main" id="{FF5CE1DC-DEC2-A7A7-D914-C2826502DA74}"/>
                              </a:ext>
                            </a:extLst>
                          </p:cNvPr>
                          <p:cNvGrpSpPr/>
                          <p:nvPr/>
                        </p:nvGrpSpPr>
                        <p:grpSpPr>
                          <a:xfrm>
                            <a:off x="4994689" y="1429152"/>
                            <a:ext cx="146030" cy="706836"/>
                            <a:chOff x="5204995" y="1424282"/>
                            <a:chExt cx="146030" cy="706836"/>
                          </a:xfrm>
                        </p:grpSpPr>
                        <p:cxnSp>
                          <p:nvCxnSpPr>
                            <p:cNvPr id="183" name="Straight Connector 182">
                              <a:extLst>
                                <a:ext uri="{FF2B5EF4-FFF2-40B4-BE49-F238E27FC236}">
                                  <a16:creationId xmlns:a16="http://schemas.microsoft.com/office/drawing/2014/main" id="{124CF17B-B9D1-903B-2C8D-F6927F6AE193}"/>
                                </a:ext>
                              </a:extLst>
                            </p:cNvPr>
                            <p:cNvCxnSpPr>
                              <a:cxnSpLocks/>
                              <a:stCxn id="186" idx="0"/>
                            </p:cNvCxnSpPr>
                            <p:nvPr/>
                          </p:nvCxnSpPr>
                          <p:spPr>
                            <a:xfrm>
                              <a:off x="5277687" y="1424282"/>
                              <a:ext cx="0" cy="7068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Oval 183">
                              <a:extLst>
                                <a:ext uri="{FF2B5EF4-FFF2-40B4-BE49-F238E27FC236}">
                                  <a16:creationId xmlns:a16="http://schemas.microsoft.com/office/drawing/2014/main" id="{95108AAE-AA4C-F4AA-8327-F3D0C274F712}"/>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E9BDE862-B95C-BAD8-E917-8DE531665692}"/>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0739E9FD-F508-456C-B50F-0E1ADCC55B39}"/>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181" name="Oval 180">
                            <a:extLst>
                              <a:ext uri="{FF2B5EF4-FFF2-40B4-BE49-F238E27FC236}">
                                <a16:creationId xmlns:a16="http://schemas.microsoft.com/office/drawing/2014/main" id="{A8755C7E-8F61-C76C-2F27-CDC172E38F61}"/>
                              </a:ext>
                            </a:extLst>
                          </p:cNvPr>
                          <p:cNvSpPr/>
                          <p:nvPr/>
                        </p:nvSpPr>
                        <p:spPr>
                          <a:xfrm>
                            <a:off x="5636464" y="1414865"/>
                            <a:ext cx="145383" cy="14538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sp>
                        <p:nvSpPr>
                          <p:cNvPr id="182" name="Oval 181">
                            <a:extLst>
                              <a:ext uri="{FF2B5EF4-FFF2-40B4-BE49-F238E27FC236}">
                                <a16:creationId xmlns:a16="http://schemas.microsoft.com/office/drawing/2014/main" id="{72FEBFC8-F2EB-361C-B5B9-03C72A195851}"/>
                              </a:ext>
                            </a:extLst>
                          </p:cNvPr>
                          <p:cNvSpPr/>
                          <p:nvPr/>
                        </p:nvSpPr>
                        <p:spPr>
                          <a:xfrm>
                            <a:off x="5630166" y="1787487"/>
                            <a:ext cx="145383" cy="14538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grpSp>
                  </p:grpSp>
                  <p:sp>
                    <p:nvSpPr>
                      <p:cNvPr id="167" name="Trapezoid 166">
                        <a:extLst>
                          <a:ext uri="{FF2B5EF4-FFF2-40B4-BE49-F238E27FC236}">
                            <a16:creationId xmlns:a16="http://schemas.microsoft.com/office/drawing/2014/main" id="{2628D0AD-3A44-4042-CD86-3C31A7A838E4}"/>
                          </a:ext>
                        </a:extLst>
                      </p:cNvPr>
                      <p:cNvSpPr/>
                      <p:nvPr/>
                    </p:nvSpPr>
                    <p:spPr>
                      <a:xfrm rot="16200000">
                        <a:off x="4534878" y="1580684"/>
                        <a:ext cx="487028" cy="162163"/>
                      </a:xfrm>
                      <a:prstGeom prst="trapezoid">
                        <a:avLst>
                          <a:gd name="adj" fmla="val 3412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Rectangle 167">
                        <a:extLst>
                          <a:ext uri="{FF2B5EF4-FFF2-40B4-BE49-F238E27FC236}">
                            <a16:creationId xmlns:a16="http://schemas.microsoft.com/office/drawing/2014/main" id="{04EB38B2-A70A-7B26-434D-A57DCE8D8D7B}"/>
                          </a:ext>
                        </a:extLst>
                      </p:cNvPr>
                      <p:cNvSpPr/>
                      <p:nvPr/>
                    </p:nvSpPr>
                    <p:spPr>
                      <a:xfrm>
                        <a:off x="4961468" y="1969094"/>
                        <a:ext cx="1083732" cy="111866"/>
                      </a:xfrm>
                      <a:prstGeom prst="rect">
                        <a:avLst/>
                      </a:prstGeom>
                      <a:solidFill>
                        <a:schemeClr val="accent3">
                          <a:lumMod val="20000"/>
                          <a:lumOff val="8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169" name="Straight Connector 168">
                        <a:extLst>
                          <a:ext uri="{FF2B5EF4-FFF2-40B4-BE49-F238E27FC236}">
                            <a16:creationId xmlns:a16="http://schemas.microsoft.com/office/drawing/2014/main" id="{7D47312D-8307-709E-58E0-B286F1976DAD}"/>
                          </a:ext>
                        </a:extLst>
                      </p:cNvPr>
                      <p:cNvCxnSpPr>
                        <a:cxnSpLocks/>
                      </p:cNvCxnSpPr>
                      <p:nvPr/>
                    </p:nvCxnSpPr>
                    <p:spPr>
                      <a:xfrm flipV="1">
                        <a:off x="4852605" y="1560248"/>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3947BF2-0ADF-D9B2-0585-51221B774EC8}"/>
                          </a:ext>
                        </a:extLst>
                      </p:cNvPr>
                      <p:cNvCxnSpPr>
                        <a:cxnSpLocks/>
                      </p:cNvCxnSpPr>
                      <p:nvPr/>
                    </p:nvCxnSpPr>
                    <p:spPr>
                      <a:xfrm flipV="1">
                        <a:off x="4852605" y="1763683"/>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5" name="Rectangle 164">
                      <a:extLst>
                        <a:ext uri="{FF2B5EF4-FFF2-40B4-BE49-F238E27FC236}">
                          <a16:creationId xmlns:a16="http://schemas.microsoft.com/office/drawing/2014/main" id="{D2837DC6-D6BB-243C-7183-F89AB1078AC4}"/>
                        </a:ext>
                      </a:extLst>
                    </p:cNvPr>
                    <p:cNvSpPr/>
                    <p:nvPr/>
                  </p:nvSpPr>
                  <p:spPr>
                    <a:xfrm>
                      <a:off x="7356464" y="4319864"/>
                      <a:ext cx="1222060" cy="679246"/>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grpSp>
      </p:grpSp>
    </p:spTree>
    <p:extLst>
      <p:ext uri="{BB962C8B-B14F-4D97-AF65-F5344CB8AC3E}">
        <p14:creationId xmlns:p14="http://schemas.microsoft.com/office/powerpoint/2010/main" val="143040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5"/>
                                        </p:tgtEl>
                                        <p:attrNameLst>
                                          <p:attrName>style.visibility</p:attrName>
                                        </p:attrNameLst>
                                      </p:cBhvr>
                                      <p:to>
                                        <p:strVal val="visible"/>
                                      </p:to>
                                    </p:set>
                                    <p:animEffect transition="in" filter="fade">
                                      <p:cBhvr>
                                        <p:cTn id="15" dur="500"/>
                                        <p:tgtEl>
                                          <p:spTgt spid="145"/>
                                        </p:tgtEl>
                                      </p:cBhvr>
                                    </p:animEffect>
                                  </p:childTnLst>
                                </p:cTn>
                              </p:par>
                              <p:par>
                                <p:cTn id="16" presetID="10" presetClass="entr" presetSubtype="0" fill="hold" nodeType="withEffect">
                                  <p:stCondLst>
                                    <p:cond delay="0"/>
                                  </p:stCondLst>
                                  <p:childTnLst>
                                    <p:set>
                                      <p:cBhvr>
                                        <p:cTn id="17" dur="1" fill="hold">
                                          <p:stCondLst>
                                            <p:cond delay="0"/>
                                          </p:stCondLst>
                                        </p:cTn>
                                        <p:tgtEl>
                                          <p:spTgt spid="148"/>
                                        </p:tgtEl>
                                        <p:attrNameLst>
                                          <p:attrName>style.visibility</p:attrName>
                                        </p:attrNameLst>
                                      </p:cBhvr>
                                      <p:to>
                                        <p:strVal val="visible"/>
                                      </p:to>
                                    </p:set>
                                    <p:animEffect transition="in" filter="fade">
                                      <p:cBhvr>
                                        <p:cTn id="18"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39944" cy="1066800"/>
          </a:xfrm>
        </p:spPr>
        <p:txBody>
          <a:bodyPr/>
          <a:lstStyle/>
          <a:p>
            <a:r>
              <a:rPr lang="en-US" dirty="0"/>
              <a:t>Processing-in-Memory Landscape Today </a:t>
            </a:r>
            <a:endParaRPr lang="en-US" sz="3800" dirty="0"/>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456307" y="6495760"/>
            <a:ext cx="40863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And, many other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spTree>
    <p:extLst>
      <p:ext uri="{BB962C8B-B14F-4D97-AF65-F5344CB8AC3E}">
        <p14:creationId xmlns:p14="http://schemas.microsoft.com/office/powerpoint/2010/main" val="2279584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4836C0-5C11-0D1E-2503-0C1D0BCDBBB7}"/>
              </a:ext>
            </a:extLst>
          </p:cNvPr>
          <p:cNvPicPr>
            <a:picLocks noChangeAspect="1"/>
          </p:cNvPicPr>
          <p:nvPr/>
        </p:nvPicPr>
        <p:blipFill>
          <a:blip r:embed="rId2"/>
          <a:stretch>
            <a:fillRect/>
          </a:stretch>
        </p:blipFill>
        <p:spPr>
          <a:xfrm>
            <a:off x="8052" y="917374"/>
            <a:ext cx="4589271" cy="3914378"/>
          </a:xfrm>
          <a:prstGeom prst="rect">
            <a:avLst/>
          </a:prstGeom>
        </p:spPr>
      </p:pic>
      <p:sp>
        <p:nvSpPr>
          <p:cNvPr id="2" name="Title 1">
            <a:extLst>
              <a:ext uri="{FF2B5EF4-FFF2-40B4-BE49-F238E27FC236}">
                <a16:creationId xmlns:a16="http://schemas.microsoft.com/office/drawing/2014/main" id="{F1B82E0A-EC50-C358-E55E-31BD739940FB}"/>
              </a:ext>
            </a:extLst>
          </p:cNvPr>
          <p:cNvSpPr>
            <a:spLocks noGrp="1"/>
          </p:cNvSpPr>
          <p:nvPr>
            <p:ph type="title"/>
          </p:nvPr>
        </p:nvSpPr>
        <p:spPr/>
        <p:txBody>
          <a:bodyPr/>
          <a:lstStyle/>
          <a:p>
            <a:r>
              <a:rPr lang="en-US" dirty="0"/>
              <a:t>Processing-in-Memory Landscape Today</a:t>
            </a:r>
          </a:p>
        </p:txBody>
      </p:sp>
      <p:sp>
        <p:nvSpPr>
          <p:cNvPr id="4" name="Slide Number Placeholder 3">
            <a:extLst>
              <a:ext uri="{FF2B5EF4-FFF2-40B4-BE49-F238E27FC236}">
                <a16:creationId xmlns:a16="http://schemas.microsoft.com/office/drawing/2014/main" id="{AC535294-0B4F-9EAB-8DEA-9DDB0320F7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C66ED3E2-2998-7720-C04F-FFC8B9173760}"/>
              </a:ext>
            </a:extLst>
          </p:cNvPr>
          <p:cNvPicPr>
            <a:picLocks noChangeAspect="1"/>
          </p:cNvPicPr>
          <p:nvPr/>
        </p:nvPicPr>
        <p:blipFill>
          <a:blip r:embed="rId3"/>
          <a:stretch>
            <a:fillRect/>
          </a:stretch>
        </p:blipFill>
        <p:spPr>
          <a:xfrm>
            <a:off x="4313862" y="4149080"/>
            <a:ext cx="4589271" cy="2614605"/>
          </a:xfrm>
          <a:prstGeom prst="rect">
            <a:avLst/>
          </a:prstGeom>
        </p:spPr>
      </p:pic>
    </p:spTree>
    <p:extLst>
      <p:ext uri="{BB962C8B-B14F-4D97-AF65-F5344CB8AC3E}">
        <p14:creationId xmlns:p14="http://schemas.microsoft.com/office/powerpoint/2010/main" val="402652738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82E0A-EC50-C358-E55E-31BD739940FB}"/>
              </a:ext>
            </a:extLst>
          </p:cNvPr>
          <p:cNvSpPr>
            <a:spLocks noGrp="1"/>
          </p:cNvSpPr>
          <p:nvPr>
            <p:ph type="title"/>
          </p:nvPr>
        </p:nvSpPr>
        <p:spPr/>
        <p:txBody>
          <a:bodyPr/>
          <a:lstStyle/>
          <a:p>
            <a:r>
              <a:rPr lang="en-US" dirty="0"/>
              <a:t>Processing-in-Memory Landscape Today</a:t>
            </a:r>
          </a:p>
        </p:txBody>
      </p:sp>
      <p:sp>
        <p:nvSpPr>
          <p:cNvPr id="4" name="Slide Number Placeholder 3">
            <a:extLst>
              <a:ext uri="{FF2B5EF4-FFF2-40B4-BE49-F238E27FC236}">
                <a16:creationId xmlns:a16="http://schemas.microsoft.com/office/drawing/2014/main" id="{AC535294-0B4F-9EAB-8DEA-9DDB0320F7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a:extLst>
              <a:ext uri="{FF2B5EF4-FFF2-40B4-BE49-F238E27FC236}">
                <a16:creationId xmlns:a16="http://schemas.microsoft.com/office/drawing/2014/main" id="{FD2671C9-01EE-ED73-4C76-F6BC47E3D4AE}"/>
              </a:ext>
            </a:extLst>
          </p:cNvPr>
          <p:cNvPicPr>
            <a:picLocks noChangeAspect="1"/>
          </p:cNvPicPr>
          <p:nvPr/>
        </p:nvPicPr>
        <p:blipFill>
          <a:blip r:embed="rId2"/>
          <a:stretch>
            <a:fillRect/>
          </a:stretch>
        </p:blipFill>
        <p:spPr>
          <a:xfrm>
            <a:off x="1619672" y="1086008"/>
            <a:ext cx="5666013" cy="5157630"/>
          </a:xfrm>
          <a:prstGeom prst="rect">
            <a:avLst/>
          </a:prstGeom>
        </p:spPr>
      </p:pic>
      <p:sp>
        <p:nvSpPr>
          <p:cNvPr id="5" name="TextBox 4">
            <a:extLst>
              <a:ext uri="{FF2B5EF4-FFF2-40B4-BE49-F238E27FC236}">
                <a16:creationId xmlns:a16="http://schemas.microsoft.com/office/drawing/2014/main" id="{FE0C3D8C-0BC3-A251-EF8F-26809D15A19F}"/>
              </a:ext>
            </a:extLst>
          </p:cNvPr>
          <p:cNvSpPr txBox="1"/>
          <p:nvPr/>
        </p:nvSpPr>
        <p:spPr>
          <a:xfrm>
            <a:off x="1547664" y="6435901"/>
            <a:ext cx="67595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3"/>
              </a:rPr>
              <a:t>https://www.servethehome.com/samsung-processing-in-memory-technology-at-hot-chips-2023/</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862561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399697586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solidFill>
                  <a:srgbClr val="0000FF"/>
                </a:solidFill>
              </a:rPr>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solidFill>
                  <a:srgbClr val="0000FF"/>
                </a:solidFill>
              </a:rPr>
              <a:t>Data is increasing</a:t>
            </a:r>
          </a:p>
          <a:p>
            <a:pPr lvl="1"/>
            <a:r>
              <a:rPr lang="en-US" dirty="0"/>
              <a:t>We can generate more than we can process</a:t>
            </a:r>
          </a:p>
          <a:p>
            <a:pPr lvl="1"/>
            <a:r>
              <a:rPr lang="en-US" dirty="0"/>
              <a:t>We need to perform more sophisticated analyses on more data</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88512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354266333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spTree>
    <p:extLst>
      <p:ext uri="{BB962C8B-B14F-4D97-AF65-F5344CB8AC3E}">
        <p14:creationId xmlns:p14="http://schemas.microsoft.com/office/powerpoint/2010/main" val="1720284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CF6E8-1782-6643-8F8C-01860653BFD1}"/>
              </a:ext>
            </a:extLst>
          </p:cNvPr>
          <p:cNvSpPr>
            <a:spLocks noGrp="1"/>
          </p:cNvSpPr>
          <p:nvPr>
            <p:ph type="title"/>
          </p:nvPr>
        </p:nvSpPr>
        <p:spPr/>
        <p:txBody>
          <a:bodyPr/>
          <a:lstStyle/>
          <a:p>
            <a:r>
              <a:rPr lang="en-US" dirty="0"/>
              <a:t>Accelerating Graph Pattern Mining</a:t>
            </a:r>
          </a:p>
        </p:txBody>
      </p:sp>
      <p:sp>
        <p:nvSpPr>
          <p:cNvPr id="3" name="Content Placeholder 2">
            <a:extLst>
              <a:ext uri="{FF2B5EF4-FFF2-40B4-BE49-F238E27FC236}">
                <a16:creationId xmlns:a16="http://schemas.microsoft.com/office/drawing/2014/main" id="{F343E170-D71E-634F-A533-6F399A423E3F}"/>
              </a:ext>
            </a:extLst>
          </p:cNvPr>
          <p:cNvSpPr>
            <a:spLocks noGrp="1"/>
          </p:cNvSpPr>
          <p:nvPr>
            <p:ph idx="1"/>
          </p:nvPr>
        </p:nvSpPr>
        <p:spPr>
          <a:xfrm>
            <a:off x="228600" y="908720"/>
            <a:ext cx="8610600" cy="5267672"/>
          </a:xfrm>
        </p:spPr>
        <p:txBody>
          <a:bodyPr/>
          <a:lstStyle/>
          <a:p>
            <a:r>
              <a:rPr lang="en-US" sz="1500" dirty="0"/>
              <a:t>Maciej Besta, Raghavendra </a:t>
            </a:r>
            <a:r>
              <a:rPr lang="en-US" sz="1500" dirty="0" err="1"/>
              <a:t>Kanakagiri</a:t>
            </a:r>
            <a:r>
              <a:rPr lang="en-US" sz="1500" dirty="0"/>
              <a:t>, Grzegorz Kwasniewski, </a:t>
            </a:r>
            <a:r>
              <a:rPr lang="en-US" sz="1500" dirty="0" err="1"/>
              <a:t>Rachata</a:t>
            </a:r>
            <a:r>
              <a:rPr lang="en-US" sz="1500" dirty="0"/>
              <a:t> </a:t>
            </a:r>
            <a:r>
              <a:rPr lang="en-US" sz="1500" dirty="0" err="1"/>
              <a:t>Ausavarungnirun</a:t>
            </a:r>
            <a:r>
              <a:rPr lang="en-US" sz="1500" dirty="0"/>
              <a:t>, Jakub </a:t>
            </a:r>
            <a:r>
              <a:rPr lang="en-US" sz="1500" dirty="0" err="1"/>
              <a:t>Beránek</a:t>
            </a:r>
            <a:r>
              <a:rPr lang="en-US" sz="1500" dirty="0"/>
              <a:t>, Konstantinos </a:t>
            </a:r>
            <a:r>
              <a:rPr lang="en-US" sz="1500" dirty="0" err="1"/>
              <a:t>Kanellopoulos</a:t>
            </a:r>
            <a:r>
              <a:rPr lang="en-US" sz="1500" dirty="0"/>
              <a:t>, </a:t>
            </a:r>
            <a:r>
              <a:rPr lang="en-US" sz="1500" dirty="0" err="1"/>
              <a:t>Kacper</a:t>
            </a:r>
            <a:r>
              <a:rPr lang="en-US" sz="1500" dirty="0"/>
              <a:t> </a:t>
            </a:r>
            <a:r>
              <a:rPr lang="en-US" sz="1500" dirty="0" err="1"/>
              <a:t>Janda</a:t>
            </a:r>
            <a:r>
              <a:rPr lang="en-US" sz="1500" dirty="0"/>
              <a:t>, </a:t>
            </a:r>
            <a:r>
              <a:rPr lang="en-US" sz="1500" dirty="0" err="1"/>
              <a:t>Zur</a:t>
            </a:r>
            <a:r>
              <a:rPr lang="en-US" sz="1500" dirty="0"/>
              <a:t> </a:t>
            </a:r>
            <a:r>
              <a:rPr lang="en-US" sz="1500" dirty="0" err="1"/>
              <a:t>Vonarburg-Shmaria</a:t>
            </a:r>
            <a:r>
              <a:rPr lang="en-US" sz="1500" dirty="0"/>
              <a:t>, Lukas </a:t>
            </a:r>
            <a:r>
              <a:rPr lang="en-US" sz="1500" dirty="0" err="1"/>
              <a:t>Gianinazzi</a:t>
            </a:r>
            <a:r>
              <a:rPr lang="en-US" sz="1500" dirty="0"/>
              <a:t>, Ioana Stefan, Juan Gómez-Luna, Marcin </a:t>
            </a:r>
            <a:r>
              <a:rPr lang="en-US" sz="1500" dirty="0" err="1"/>
              <a:t>Copik</a:t>
            </a:r>
            <a:r>
              <a:rPr lang="en-US" sz="1500" dirty="0"/>
              <a:t>, Lukas Kapp-</a:t>
            </a:r>
            <a:r>
              <a:rPr lang="en-US" sz="1500" dirty="0" err="1"/>
              <a:t>Schwoerer</a:t>
            </a:r>
            <a:r>
              <a:rPr lang="en-US" sz="1500" dirty="0"/>
              <a:t>, Salvatore Di Girolamo, Nils </a:t>
            </a:r>
            <a:r>
              <a:rPr lang="en-US" sz="1500" dirty="0" err="1"/>
              <a:t>Blach</a:t>
            </a:r>
            <a:r>
              <a:rPr lang="en-US" sz="1500" dirty="0"/>
              <a:t>, Marek Konieczny, Onur Mutlu, and </a:t>
            </a:r>
            <a:r>
              <a:rPr lang="en-US" sz="1500" dirty="0" err="1"/>
              <a:t>Torsten</a:t>
            </a:r>
            <a:r>
              <a:rPr lang="en-US" sz="1500" dirty="0"/>
              <a:t> </a:t>
            </a:r>
            <a:r>
              <a:rPr lang="en-US" sz="1500" dirty="0" err="1"/>
              <a:t>Hoefler</a:t>
            </a:r>
            <a:r>
              <a:rPr lang="en-US" sz="1500" dirty="0"/>
              <a:t>,</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"SISA: Set-Centric Instruction Set Architecture for Graph Mining on Processing-in-Memory Systems"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(pdf)</a:t>
            </a:r>
            <a:r>
              <a:rPr lang="en-US" sz="1500" dirty="0"/>
              <a:t>]</a:t>
            </a:r>
            <a:br>
              <a:rPr lang="en-US" sz="1500" dirty="0"/>
            </a:br>
            <a:r>
              <a:rPr lang="en-US" sz="1500" dirty="0"/>
              <a:t>[</a:t>
            </a:r>
            <a:r>
              <a:rPr lang="en-US" sz="1500" dirty="0">
                <a:hlinkClick r:id="rId5"/>
              </a:rPr>
              <a:t>Talk Video</a:t>
            </a:r>
            <a:r>
              <a:rPr lang="en-US" sz="1500" dirty="0"/>
              <a:t> (22 minutes)]</a:t>
            </a:r>
            <a:br>
              <a:rPr lang="en-US" sz="1500" dirty="0"/>
            </a:br>
            <a:r>
              <a:rPr lang="en-US" sz="1500" dirty="0"/>
              <a:t>[</a:t>
            </a:r>
            <a:r>
              <a:rPr lang="en-US" sz="1500" dirty="0">
                <a:hlinkClick r:id="rId6"/>
              </a:rPr>
              <a:t>Lightning Talk Video</a:t>
            </a:r>
            <a:r>
              <a:rPr lang="en-US" sz="1500" dirty="0"/>
              <a:t> (1.5 minutes)]</a:t>
            </a:r>
            <a:br>
              <a:rPr lang="en-US" sz="1500" dirty="0"/>
            </a:br>
            <a:r>
              <a:rPr lang="en-US" sz="1500" dirty="0"/>
              <a:t>[</a:t>
            </a:r>
            <a:r>
              <a:rPr lang="en-US" sz="1500" dirty="0">
                <a:hlinkClick r:id="rId7"/>
              </a:rPr>
              <a:t>Full arXiv version</a:t>
            </a:r>
            <a:r>
              <a:rPr lang="en-US" sz="1500" dirty="0"/>
              <a:t>]</a:t>
            </a:r>
          </a:p>
          <a:p>
            <a:pPr marL="0" indent="0">
              <a:buNone/>
            </a:pPr>
            <a:br>
              <a:rPr lang="en-US" sz="1500" dirty="0"/>
            </a:br>
            <a:endParaRPr lang="en-US" sz="1500" dirty="0"/>
          </a:p>
        </p:txBody>
      </p:sp>
      <p:sp>
        <p:nvSpPr>
          <p:cNvPr id="4" name="Slide Number Placeholder 3">
            <a:extLst>
              <a:ext uri="{FF2B5EF4-FFF2-40B4-BE49-F238E27FC236}">
                <a16:creationId xmlns:a16="http://schemas.microsoft.com/office/drawing/2014/main" id="{5A48F706-A831-C54E-B91E-4FFC8E0C8AC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041EA71-B1C7-FF49-BB1B-C78853115E49}"/>
              </a:ext>
            </a:extLst>
          </p:cNvPr>
          <p:cNvPicPr>
            <a:picLocks noChangeAspect="1"/>
          </p:cNvPicPr>
          <p:nvPr/>
        </p:nvPicPr>
        <p:blipFill>
          <a:blip r:embed="rId8"/>
          <a:stretch>
            <a:fillRect/>
          </a:stretch>
        </p:blipFill>
        <p:spPr>
          <a:xfrm>
            <a:off x="0" y="3861048"/>
            <a:ext cx="9144000" cy="2481246"/>
          </a:xfrm>
          <a:prstGeom prst="rect">
            <a:avLst/>
          </a:prstGeom>
        </p:spPr>
      </p:pic>
    </p:spTree>
    <p:extLst>
      <p:ext uri="{BB962C8B-B14F-4D97-AF65-F5344CB8AC3E}">
        <p14:creationId xmlns:p14="http://schemas.microsoft.com/office/powerpoint/2010/main" val="279539109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Machine Learning Inference </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spTree>
    <p:extLst>
      <p:ext uri="{BB962C8B-B14F-4D97-AF65-F5344CB8AC3E}">
        <p14:creationId xmlns:p14="http://schemas.microsoft.com/office/powerpoint/2010/main" val="62322169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Mobile Workloads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br>
              <a:rPr lang="en-US" sz="1700" dirty="0">
                <a:solidFill>
                  <a:srgbClr val="0000FF"/>
                </a:solidFill>
              </a:rPr>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pPr marL="0" indent="0">
              <a:buNone/>
            </a:pP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3664261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Accelerating DNA Read Mapping</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500" b="0" i="0" dirty="0" err="1">
                <a:solidFill>
                  <a:srgbClr val="000000"/>
                </a:solidFill>
                <a:effectLst/>
              </a:rPr>
              <a:t>Jeremie</a:t>
            </a:r>
            <a:r>
              <a:rPr lang="en-US" sz="1500" b="0" i="0" dirty="0">
                <a:solidFill>
                  <a:srgbClr val="000000"/>
                </a:solidFill>
                <a:effectLst/>
              </a:rPr>
              <a:t> S. Kim, </a:t>
            </a:r>
            <a:r>
              <a:rPr lang="en-US" sz="1500" b="0" i="0" dirty="0" err="1">
                <a:solidFill>
                  <a:srgbClr val="000000"/>
                </a:solidFill>
                <a:effectLst/>
              </a:rPr>
              <a:t>Damla</a:t>
            </a:r>
            <a:r>
              <a:rPr lang="en-US" sz="1500" b="0" i="0" dirty="0">
                <a:solidFill>
                  <a:srgbClr val="000000"/>
                </a:solidFill>
                <a:effectLst/>
              </a:rPr>
              <a:t> </a:t>
            </a:r>
            <a:r>
              <a:rPr lang="en-US" sz="1500" b="0" i="0" dirty="0" err="1">
                <a:solidFill>
                  <a:srgbClr val="000000"/>
                </a:solidFill>
                <a:effectLst/>
              </a:rPr>
              <a:t>Senol</a:t>
            </a:r>
            <a:r>
              <a:rPr lang="en-US" sz="1500" b="0" i="0" dirty="0">
                <a:solidFill>
                  <a:srgbClr val="000000"/>
                </a:solidFill>
                <a:effectLst/>
              </a:rPr>
              <a:t> Cali, </a:t>
            </a:r>
            <a:r>
              <a:rPr lang="en-US" sz="1500" b="0" i="0" dirty="0" err="1">
                <a:solidFill>
                  <a:srgbClr val="000000"/>
                </a:solidFill>
                <a:effectLst/>
              </a:rPr>
              <a:t>Hongyi</a:t>
            </a:r>
            <a:r>
              <a:rPr lang="en-US" sz="1500" b="0" i="0" dirty="0">
                <a:solidFill>
                  <a:srgbClr val="000000"/>
                </a:solidFill>
                <a:effectLst/>
              </a:rPr>
              <a:t> Xin, </a:t>
            </a:r>
            <a:r>
              <a:rPr lang="en-US" sz="1500" b="0" i="0" dirty="0" err="1">
                <a:solidFill>
                  <a:srgbClr val="000000"/>
                </a:solidFill>
                <a:effectLst/>
              </a:rPr>
              <a:t>Donghyuk</a:t>
            </a:r>
            <a:r>
              <a:rPr lang="en-US" sz="1500" b="0" i="0" dirty="0">
                <a:solidFill>
                  <a:srgbClr val="000000"/>
                </a:solidFill>
                <a:effectLst/>
              </a:rPr>
              <a:t> Lee, </a:t>
            </a:r>
            <a:r>
              <a:rPr lang="en-US" sz="1500" b="0" i="0" dirty="0" err="1">
                <a:solidFill>
                  <a:srgbClr val="000000"/>
                </a:solidFill>
                <a:effectLst/>
              </a:rPr>
              <a:t>Saugata</a:t>
            </a:r>
            <a:r>
              <a:rPr lang="en-US" sz="1500" b="0" i="0" dirty="0">
                <a:solidFill>
                  <a:srgbClr val="000000"/>
                </a:solidFill>
                <a:effectLst/>
              </a:rPr>
              <a:t> Ghose, Mohammed </a:t>
            </a:r>
            <a:r>
              <a:rPr lang="en-US" sz="1500" b="0" i="0" dirty="0" err="1">
                <a:solidFill>
                  <a:srgbClr val="000000"/>
                </a:solidFill>
                <a:effectLst/>
              </a:rPr>
              <a:t>Alser</a:t>
            </a:r>
            <a:r>
              <a:rPr lang="en-US" sz="1500" b="0" i="0" dirty="0">
                <a:solidFill>
                  <a:srgbClr val="000000"/>
                </a:solidFill>
                <a:effectLst/>
              </a:rPr>
              <a:t>, Hasan Hassan, </a:t>
            </a:r>
            <a:r>
              <a:rPr lang="en-US" sz="1500" b="0" i="0" dirty="0" err="1">
                <a:solidFill>
                  <a:srgbClr val="000000"/>
                </a:solidFill>
                <a:effectLst/>
              </a:rPr>
              <a:t>Oguz</a:t>
            </a:r>
            <a:r>
              <a:rPr lang="en-US" sz="1500" b="0" i="0" dirty="0">
                <a:solidFill>
                  <a:srgbClr val="000000"/>
                </a:solidFill>
                <a:effectLst/>
              </a:rPr>
              <a:t> </a:t>
            </a:r>
            <a:r>
              <a:rPr lang="en-US" sz="1500" b="0" i="0" dirty="0" err="1">
                <a:solidFill>
                  <a:srgbClr val="000000"/>
                </a:solidFill>
                <a:effectLst/>
              </a:rPr>
              <a:t>Ergin</a:t>
            </a:r>
            <a:r>
              <a:rPr lang="en-US" sz="1500" b="0" i="0" dirty="0">
                <a:solidFill>
                  <a:srgbClr val="000000"/>
                </a:solidFill>
                <a:effectLst/>
              </a:rPr>
              <a:t>, Can Alkan, and Onur Mutlu,</a:t>
            </a:r>
            <a:br>
              <a:rPr lang="en-US" sz="1500" b="0" i="0" dirty="0">
                <a:solidFill>
                  <a:srgbClr val="000000"/>
                </a:solidFill>
                <a:effectLst/>
              </a:rPr>
            </a:br>
            <a:r>
              <a:rPr lang="en-US" sz="1500" b="1" i="0" dirty="0">
                <a:solidFill>
                  <a:srgbClr val="0000FF"/>
                </a:solidFill>
                <a:effectLst/>
                <a:hlinkClick r:id="rId2">
                  <a:extLst>
                    <a:ext uri="{A12FA001-AC4F-418D-AE19-62706E023703}">
                      <ahyp:hlinkClr xmlns:ahyp="http://schemas.microsoft.com/office/drawing/2018/hyperlinkcolor" val="tx"/>
                    </a:ext>
                  </a:extLst>
                </a:hlinkClick>
              </a:rPr>
              <a:t>"GRIM-Filter: Fast Seed Location Filtering in DNA Read Mapping Using Processing-in-Memory Technologies"</a:t>
            </a:r>
            <a:br>
              <a:rPr lang="en-US" sz="1500" b="0" i="0" dirty="0">
                <a:solidFill>
                  <a:srgbClr val="000000"/>
                </a:solidFill>
                <a:effectLst/>
              </a:rPr>
            </a:br>
            <a:r>
              <a:rPr lang="en-US" sz="1500" b="1" i="1" dirty="0">
                <a:solidFill>
                  <a:srgbClr val="000000"/>
                </a:solidFill>
                <a:effectLst/>
                <a:hlinkClick r:id="rId3"/>
              </a:rPr>
              <a:t>BMC Genomics</a:t>
            </a:r>
            <a:r>
              <a:rPr lang="en-US" sz="1500" b="0" i="0" dirty="0">
                <a:solidFill>
                  <a:srgbClr val="000000"/>
                </a:solidFill>
                <a:effectLst/>
              </a:rPr>
              <a:t>, 2018.</a:t>
            </a:r>
            <a:br>
              <a:rPr lang="en-US" sz="1500" b="0" i="0" dirty="0">
                <a:solidFill>
                  <a:srgbClr val="000000"/>
                </a:solidFill>
                <a:effectLst/>
              </a:rPr>
            </a:br>
            <a:r>
              <a:rPr lang="en-US" sz="1500" b="0" i="1" dirty="0">
                <a:solidFill>
                  <a:srgbClr val="000000"/>
                </a:solidFill>
                <a:effectLst/>
              </a:rPr>
              <a:t>Proceedings of the </a:t>
            </a:r>
            <a:r>
              <a:rPr lang="en-US" sz="1500" b="0" i="1" dirty="0">
                <a:solidFill>
                  <a:srgbClr val="000000"/>
                </a:solidFill>
                <a:effectLst/>
                <a:hlinkClick r:id="rId4"/>
              </a:rPr>
              <a:t>16th Asia Pacific Bioinformatics Conference</a:t>
            </a:r>
            <a:r>
              <a:rPr lang="en-US" sz="1500" b="0" i="1" dirty="0">
                <a:solidFill>
                  <a:srgbClr val="000000"/>
                </a:solidFill>
                <a:effectLst/>
              </a:rPr>
              <a:t> (</a:t>
            </a:r>
            <a:r>
              <a:rPr lang="en-US" sz="1500" b="1" i="1" dirty="0">
                <a:solidFill>
                  <a:srgbClr val="000000"/>
                </a:solidFill>
                <a:effectLst/>
              </a:rPr>
              <a:t>APBC</a:t>
            </a:r>
            <a:r>
              <a:rPr lang="en-US" sz="1500" b="0" i="1" dirty="0">
                <a:solidFill>
                  <a:srgbClr val="000000"/>
                </a:solidFill>
                <a:effectLst/>
              </a:rPr>
              <a:t>)</a:t>
            </a:r>
            <a:r>
              <a:rPr lang="en-US" sz="1500" b="0" i="0" dirty="0">
                <a:solidFill>
                  <a:srgbClr val="000000"/>
                </a:solidFill>
                <a:effectLst/>
              </a:rPr>
              <a:t>, Yokohama, Japan, January 2018.</a:t>
            </a:r>
            <a:br>
              <a:rPr lang="en-US" sz="1500" b="0" i="0" dirty="0">
                <a:solidFill>
                  <a:srgbClr val="000000"/>
                </a:solidFill>
                <a:effectLst/>
              </a:rPr>
            </a:br>
            <a:r>
              <a:rPr lang="en-US" sz="1500" b="0" i="0" dirty="0">
                <a:solidFill>
                  <a:srgbClr val="000000"/>
                </a:solidFill>
                <a:effectLst/>
              </a:rPr>
              <a:t>[</a:t>
            </a:r>
            <a:r>
              <a:rPr lang="en-US" sz="1500" b="0" i="0" dirty="0">
                <a:solidFill>
                  <a:srgbClr val="000000"/>
                </a:solidFill>
                <a:effectLst/>
                <a:hlinkClick r:id="rId5"/>
              </a:rPr>
              <a:t>Slides (pptx)</a:t>
            </a:r>
            <a:r>
              <a:rPr lang="en-US" sz="1500" b="0" i="0" dirty="0">
                <a:solidFill>
                  <a:srgbClr val="000000"/>
                </a:solidFill>
                <a:effectLst/>
              </a:rPr>
              <a:t> </a:t>
            </a:r>
            <a:r>
              <a:rPr lang="en-US" sz="1500" b="0" i="0" dirty="0">
                <a:solidFill>
                  <a:srgbClr val="000000"/>
                </a:solidFill>
                <a:effectLst/>
                <a:hlinkClick r:id="rId6"/>
              </a:rPr>
              <a:t>(pdf)</a:t>
            </a:r>
            <a:r>
              <a:rPr lang="en-US" sz="1500" b="0" i="0" dirty="0">
                <a:solidFill>
                  <a:srgbClr val="000000"/>
                </a:solidFill>
                <a:effectLst/>
              </a:rPr>
              <a:t>]</a:t>
            </a:r>
            <a:br>
              <a:rPr lang="en-US" sz="1500" b="0" i="0" dirty="0">
                <a:solidFill>
                  <a:srgbClr val="000000"/>
                </a:solidFill>
                <a:effectLst/>
              </a:rPr>
            </a:br>
            <a:r>
              <a:rPr lang="en-US" sz="1500" b="0" i="0" dirty="0">
                <a:solidFill>
                  <a:srgbClr val="000000"/>
                </a:solidFill>
                <a:effectLst/>
              </a:rPr>
              <a:t>[</a:t>
            </a:r>
            <a:r>
              <a:rPr lang="en-US" sz="1500" b="0" i="0" dirty="0">
                <a:solidFill>
                  <a:srgbClr val="000000"/>
                </a:solidFill>
                <a:effectLst/>
                <a:hlinkClick r:id="rId7"/>
              </a:rPr>
              <a:t>Source Code</a:t>
            </a:r>
            <a:r>
              <a:rPr lang="en-US" sz="1500" b="0" i="0" dirty="0">
                <a:solidFill>
                  <a:srgbClr val="000000"/>
                </a:solidFill>
                <a:effectLst/>
              </a:rPr>
              <a:t>]</a:t>
            </a:r>
            <a:br>
              <a:rPr lang="en-US" sz="1500" b="0" i="0" dirty="0">
                <a:solidFill>
                  <a:srgbClr val="000000"/>
                </a:solidFill>
                <a:effectLst/>
              </a:rPr>
            </a:br>
            <a:r>
              <a:rPr lang="en-US" sz="1500" b="0" i="0" dirty="0">
                <a:solidFill>
                  <a:srgbClr val="000000"/>
                </a:solidFill>
                <a:effectLst/>
              </a:rPr>
              <a:t>[</a:t>
            </a:r>
            <a:r>
              <a:rPr lang="en-US" sz="1500" b="0" i="0" dirty="0">
                <a:solidFill>
                  <a:srgbClr val="000000"/>
                </a:solidFill>
                <a:effectLst/>
                <a:hlinkClick r:id="rId2"/>
              </a:rPr>
              <a:t>arxiv.org Version (pdf)</a:t>
            </a:r>
            <a:r>
              <a:rPr lang="en-US" sz="1500" b="0" i="0" dirty="0">
                <a:solidFill>
                  <a:srgbClr val="000000"/>
                </a:solidFill>
                <a:effectLst/>
              </a:rPr>
              <a:t>]</a:t>
            </a:r>
            <a:br>
              <a:rPr lang="en-US" sz="1500" b="0" i="0" dirty="0">
                <a:solidFill>
                  <a:srgbClr val="000000"/>
                </a:solidFill>
                <a:effectLst/>
              </a:rPr>
            </a:br>
            <a:r>
              <a:rPr lang="en-US" sz="1500" b="0" i="0" dirty="0">
                <a:solidFill>
                  <a:srgbClr val="000000"/>
                </a:solidFill>
                <a:effectLst/>
              </a:rPr>
              <a:t>[</a:t>
            </a:r>
            <a:r>
              <a:rPr lang="en-US" sz="1500" b="0" i="0" dirty="0">
                <a:solidFill>
                  <a:srgbClr val="000000"/>
                </a:solidFill>
                <a:effectLst/>
                <a:hlinkClick r:id="rId8"/>
              </a:rPr>
              <a:t>Talk Video at AACBB 2019</a:t>
            </a:r>
            <a:r>
              <a:rPr lang="en-US" sz="1500" b="0" i="0" dirty="0">
                <a:solidFill>
                  <a:srgbClr val="000000"/>
                </a:solidFill>
                <a:effectLst/>
              </a:rPr>
              <a:t>]</a:t>
            </a:r>
          </a:p>
          <a:p>
            <a:pPr marL="0" indent="0">
              <a:buNone/>
            </a:pP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9"/>
          <a:stretch>
            <a:fillRect/>
          </a:stretch>
        </p:blipFill>
        <p:spPr>
          <a:xfrm>
            <a:off x="611560" y="3921022"/>
            <a:ext cx="7956376" cy="2892354"/>
          </a:xfrm>
          <a:prstGeom prst="rect">
            <a:avLst/>
          </a:prstGeom>
        </p:spPr>
      </p:pic>
    </p:spTree>
    <p:extLst>
      <p:ext uri="{BB962C8B-B14F-4D97-AF65-F5344CB8AC3E}">
        <p14:creationId xmlns:p14="http://schemas.microsoft.com/office/powerpoint/2010/main" val="3142177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a:xfrm>
            <a:off x="228600" y="152400"/>
            <a:ext cx="9144000" cy="1066800"/>
          </a:xfrm>
        </p:spPr>
        <p:txBody>
          <a:bodyPr/>
          <a:lstStyle/>
          <a:p>
            <a:r>
              <a:rPr lang="en-US" dirty="0"/>
              <a:t>In-Storage Genomic Data Filtering </a:t>
            </a:r>
            <a:r>
              <a:rPr lang="en-US" sz="2200" b="1" dirty="0">
                <a:solidFill>
                  <a:srgbClr val="006633"/>
                </a:solidFill>
              </a:rPr>
              <a:t>[ASPLOS 2022]</a:t>
            </a:r>
            <a:r>
              <a:rPr lang="en-US" sz="2200" dirty="0"/>
              <a:t> </a:t>
            </a:r>
            <a:endParaRPr lang="en-US" dirty="0"/>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403920460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9EDE8-38CE-29F9-20B9-888CF3CE86A2}"/>
              </a:ext>
            </a:extLst>
          </p:cNvPr>
          <p:cNvSpPr>
            <a:spLocks noGrp="1"/>
          </p:cNvSpPr>
          <p:nvPr>
            <p:ph type="title"/>
          </p:nvPr>
        </p:nvSpPr>
        <p:spPr>
          <a:xfrm>
            <a:off x="228600" y="152400"/>
            <a:ext cx="8915400" cy="1066800"/>
          </a:xfrm>
        </p:spPr>
        <p:txBody>
          <a:bodyPr/>
          <a:lstStyle/>
          <a:p>
            <a:r>
              <a:rPr lang="en-US" dirty="0"/>
              <a:t>In-Storage Metagenomics </a:t>
            </a:r>
            <a:r>
              <a:rPr kumimoji="0" lang="en-US" sz="2200" b="1" i="0" u="none" strike="noStrike" kern="0" cap="none" spc="0" normalizeH="0" baseline="0" noProof="0" dirty="0">
                <a:ln>
                  <a:noFill/>
                </a:ln>
                <a:solidFill>
                  <a:srgbClr val="006633"/>
                </a:solidFill>
                <a:effectLst/>
                <a:uLnTx/>
                <a:uFillTx/>
                <a:latin typeface="Garamond"/>
                <a:ea typeface="+mj-ea"/>
                <a:cs typeface="+mj-cs"/>
              </a:rPr>
              <a:t>[ISCA 2024]</a:t>
            </a:r>
            <a:r>
              <a:rPr lang="en-US" dirty="0"/>
              <a:t> </a:t>
            </a:r>
          </a:p>
        </p:txBody>
      </p:sp>
      <p:sp>
        <p:nvSpPr>
          <p:cNvPr id="3" name="Content Placeholder 2">
            <a:extLst>
              <a:ext uri="{FF2B5EF4-FFF2-40B4-BE49-F238E27FC236}">
                <a16:creationId xmlns:a16="http://schemas.microsoft.com/office/drawing/2014/main" id="{23E496FE-CAF9-A994-58C9-9E99BCCC2780}"/>
              </a:ext>
            </a:extLst>
          </p:cNvPr>
          <p:cNvSpPr>
            <a:spLocks noGrp="1"/>
          </p:cNvSpPr>
          <p:nvPr>
            <p:ph idx="1"/>
          </p:nvPr>
        </p:nvSpPr>
        <p:spPr>
          <a:xfrm>
            <a:off x="228600" y="980728"/>
            <a:ext cx="8610600" cy="5267672"/>
          </a:xfrm>
        </p:spPr>
        <p:txBody>
          <a:bodyPr/>
          <a:lstStyle/>
          <a:p>
            <a:r>
              <a:rPr lang="en-US" sz="1800" b="0" i="0" dirty="0">
                <a:solidFill>
                  <a:srgbClr val="000000"/>
                </a:solidFill>
                <a:effectLst/>
              </a:rPr>
              <a:t>Nika Mansouri </a:t>
            </a:r>
            <a:r>
              <a:rPr lang="en-US" sz="1800" b="0" i="0" dirty="0" err="1">
                <a:solidFill>
                  <a:srgbClr val="000000"/>
                </a:solidFill>
                <a:effectLst/>
              </a:rPr>
              <a:t>Ghiasi</a:t>
            </a:r>
            <a:r>
              <a:rPr lang="en-US" sz="1800" b="0" i="0" dirty="0">
                <a:solidFill>
                  <a:srgbClr val="000000"/>
                </a:solidFill>
                <a:effectLst/>
              </a:rPr>
              <a:t>, Mohammad </a:t>
            </a:r>
            <a:r>
              <a:rPr lang="en-US" sz="1800" b="0" i="0" dirty="0" err="1">
                <a:solidFill>
                  <a:srgbClr val="000000"/>
                </a:solidFill>
                <a:effectLst/>
              </a:rPr>
              <a:t>Sadrosadati</a:t>
            </a:r>
            <a:r>
              <a:rPr lang="en-US" sz="1800" b="0" i="0" dirty="0">
                <a:solidFill>
                  <a:srgbClr val="000000"/>
                </a:solidFill>
                <a:effectLst/>
              </a:rPr>
              <a:t>, Harun Mustafa, Arvid Gollwitzer, Can Firtina, Julien </a:t>
            </a:r>
            <a:r>
              <a:rPr lang="en-US" sz="1800" b="0" i="0" dirty="0" err="1">
                <a:solidFill>
                  <a:srgbClr val="000000"/>
                </a:solidFill>
                <a:effectLst/>
              </a:rPr>
              <a:t>Eudine</a:t>
            </a:r>
            <a:r>
              <a:rPr lang="en-US" sz="1800" b="0" i="0" dirty="0">
                <a:solidFill>
                  <a:srgbClr val="000000"/>
                </a:solidFill>
                <a:effectLst/>
              </a:rPr>
              <a:t>, Haiyu Mao, Joel </a:t>
            </a:r>
            <a:r>
              <a:rPr lang="en-US" sz="1800" b="0" i="0" dirty="0" err="1">
                <a:solidFill>
                  <a:srgbClr val="000000"/>
                </a:solidFill>
                <a:effectLst/>
              </a:rPr>
              <a:t>Lindegger</a:t>
            </a:r>
            <a:r>
              <a:rPr lang="en-US" sz="1800" b="0" i="0" dirty="0">
                <a:solidFill>
                  <a:srgbClr val="000000"/>
                </a:solidFill>
                <a:effectLst/>
              </a:rPr>
              <a:t>, Meryem Banu </a:t>
            </a:r>
            <a:r>
              <a:rPr lang="en-US" sz="1800" b="0" i="0" dirty="0" err="1">
                <a:solidFill>
                  <a:srgbClr val="000000"/>
                </a:solidFill>
                <a:effectLst/>
              </a:rPr>
              <a:t>Cavlak</a:t>
            </a:r>
            <a:r>
              <a:rPr lang="en-US" sz="1800" b="0" i="0" dirty="0">
                <a:solidFill>
                  <a:srgbClr val="000000"/>
                </a:solidFill>
                <a:effectLst/>
              </a:rPr>
              <a:t>, Mohammed </a:t>
            </a:r>
            <a:r>
              <a:rPr lang="en-US" sz="1800" b="0" i="0" dirty="0" err="1">
                <a:solidFill>
                  <a:srgbClr val="000000"/>
                </a:solidFill>
                <a:effectLst/>
              </a:rPr>
              <a:t>Alser</a:t>
            </a:r>
            <a:r>
              <a:rPr lang="en-US" sz="1800" b="0" i="0" dirty="0">
                <a:solidFill>
                  <a:srgbClr val="000000"/>
                </a:solidFill>
                <a:effectLst/>
              </a:rPr>
              <a:t>, </a:t>
            </a:r>
            <a:r>
              <a:rPr lang="en-US" sz="1800" b="0" i="0" dirty="0" err="1">
                <a:solidFill>
                  <a:srgbClr val="000000"/>
                </a:solidFill>
                <a:effectLst/>
              </a:rPr>
              <a:t>Jisung</a:t>
            </a:r>
            <a:r>
              <a:rPr lang="en-US" sz="1800" b="0" i="0" dirty="0">
                <a:solidFill>
                  <a:srgbClr val="000000"/>
                </a:solidFill>
                <a:effectLst/>
              </a:rPr>
              <a:t> Park, and Onur Mutlu</a:t>
            </a:r>
            <a:r>
              <a:rPr lang="en-US" sz="1800" b="0" i="0" u="sng" dirty="0">
                <a:solidFill>
                  <a:srgbClr val="000000"/>
                </a:solidFill>
                <a:effectLst/>
              </a:rPr>
              <a:t>,</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"MegIS: High-Performance and Low-Cost Metagenomic Analysis with In-Storage Processing"</a:t>
            </a:r>
            <a:br>
              <a:rPr lang="en-US" sz="1800" b="0" i="0" dirty="0">
                <a:solidFill>
                  <a:srgbClr val="0000FF"/>
                </a:solidFill>
                <a:effectLst/>
              </a:rPr>
            </a:br>
            <a:r>
              <a:rPr lang="en-US" sz="1800" b="0" i="1" dirty="0">
                <a:solidFill>
                  <a:srgbClr val="000000"/>
                </a:solidFill>
                <a:effectLst/>
              </a:rPr>
              <a:t>Proceedings of the </a:t>
            </a:r>
            <a:r>
              <a:rPr lang="en-US" sz="1800" b="0" i="1" dirty="0">
                <a:solidFill>
                  <a:srgbClr val="000000"/>
                </a:solidFill>
                <a:effectLst/>
                <a:hlinkClick r:id="rId3"/>
              </a:rPr>
              <a:t>51st Annual International Symposium on Computer Architecture </a:t>
            </a:r>
            <a:r>
              <a:rPr lang="en-US" sz="1800" b="0" i="1" dirty="0">
                <a:solidFill>
                  <a:srgbClr val="000000"/>
                </a:solidFill>
                <a:effectLst/>
              </a:rPr>
              <a:t>(</a:t>
            </a:r>
            <a:r>
              <a:rPr lang="en-US" sz="1800" b="1" i="1" dirty="0">
                <a:solidFill>
                  <a:srgbClr val="000000"/>
                </a:solidFill>
                <a:effectLst/>
              </a:rPr>
              <a:t>ISCA</a:t>
            </a:r>
            <a:r>
              <a:rPr lang="en-US" sz="1800" b="0" i="1" dirty="0">
                <a:solidFill>
                  <a:srgbClr val="000000"/>
                </a:solidFill>
                <a:effectLst/>
              </a:rPr>
              <a:t>)</a:t>
            </a:r>
            <a:r>
              <a:rPr lang="en-US" sz="1800" b="0" i="0" dirty="0">
                <a:solidFill>
                  <a:srgbClr val="000000"/>
                </a:solidFill>
                <a:effectLst/>
              </a:rPr>
              <a:t>, Buenos Aires, Argentina, July 2024.</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Slides (pptx)</a:t>
            </a:r>
            <a:r>
              <a:rPr lang="en-US" sz="1800" b="0" i="0" dirty="0">
                <a:solidFill>
                  <a:srgbClr val="000000"/>
                </a:solidFill>
                <a:effectLst/>
              </a:rPr>
              <a:t> </a:t>
            </a:r>
            <a:r>
              <a:rPr lang="en-US" sz="1800" b="0" i="0" dirty="0">
                <a:solidFill>
                  <a:srgbClr val="000000"/>
                </a:solidFill>
                <a:effectLst/>
                <a:hlinkClick r:id="rId5"/>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arXiv version</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A2903392-B5C0-F9F0-6D83-3E73B82337E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D77070F0-1D2A-0247-75F3-5A7C8AAB212B}"/>
              </a:ext>
            </a:extLst>
          </p:cNvPr>
          <p:cNvPicPr>
            <a:picLocks noChangeAspect="1"/>
          </p:cNvPicPr>
          <p:nvPr/>
        </p:nvPicPr>
        <p:blipFill>
          <a:blip r:embed="rId7"/>
          <a:stretch>
            <a:fillRect/>
          </a:stretch>
        </p:blipFill>
        <p:spPr>
          <a:xfrm>
            <a:off x="59955" y="3933056"/>
            <a:ext cx="9028532" cy="2016224"/>
          </a:xfrm>
          <a:prstGeom prst="rect">
            <a:avLst/>
          </a:prstGeom>
        </p:spPr>
      </p:pic>
      <p:sp>
        <p:nvSpPr>
          <p:cNvPr id="6" name="TextBox 5">
            <a:extLst>
              <a:ext uri="{FF2B5EF4-FFF2-40B4-BE49-F238E27FC236}">
                <a16:creationId xmlns:a16="http://schemas.microsoft.com/office/drawing/2014/main" id="{E8723352-71D1-668D-C5C0-24CC636F190D}"/>
              </a:ext>
            </a:extLst>
          </p:cNvPr>
          <p:cNvSpPr txBox="1"/>
          <p:nvPr/>
        </p:nvSpPr>
        <p:spPr>
          <a:xfrm>
            <a:off x="2590801" y="6472238"/>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https://arxiv.org/pdf/2406.19113</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405722517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Many More Examples …</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4"/>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2022.</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9" name="Picture 8">
            <a:extLst>
              <a:ext uri="{FF2B5EF4-FFF2-40B4-BE49-F238E27FC236}">
                <a16:creationId xmlns:a16="http://schemas.microsoft.com/office/drawing/2014/main" id="{6A617E10-1F41-AFB9-2707-9143FD2FDF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90399"/>
            <a:ext cx="9144000" cy="3323983"/>
          </a:xfrm>
          <a:prstGeom prst="rect">
            <a:avLst/>
          </a:prstGeom>
        </p:spPr>
      </p:pic>
    </p:spTree>
    <p:extLst>
      <p:ext uri="{BB962C8B-B14F-4D97-AF65-F5344CB8AC3E}">
        <p14:creationId xmlns:p14="http://schemas.microsoft.com/office/powerpoint/2010/main" val="3860171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85DF2-B2D5-2C8D-0C5B-FA65A1D52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39FC71-9947-165A-FA3A-8BEEB00B41BA}"/>
              </a:ext>
            </a:extLst>
          </p:cNvPr>
          <p:cNvSpPr>
            <a:spLocks noGrp="1"/>
          </p:cNvSpPr>
          <p:nvPr>
            <p:ph type="ctrTitle"/>
          </p:nvPr>
        </p:nvSpPr>
        <p:spPr>
          <a:xfrm>
            <a:off x="467544" y="1268760"/>
            <a:ext cx="7924800" cy="1752600"/>
          </a:xfrm>
        </p:spPr>
        <p:txBody>
          <a:bodyPr/>
          <a:lstStyle/>
          <a:p>
            <a:pPr algn="ctr"/>
            <a:r>
              <a:rPr lang="en-US" sz="6000" dirty="0"/>
              <a:t>Processing in Memory:</a:t>
            </a:r>
            <a:br>
              <a:rPr lang="en-US" sz="6000" dirty="0"/>
            </a:br>
            <a:r>
              <a:rPr lang="en-US" sz="6000" dirty="0"/>
              <a:t>Two Types</a:t>
            </a:r>
            <a:endParaRPr lang="en-US" sz="6000" b="1" dirty="0"/>
          </a:p>
        </p:txBody>
      </p:sp>
      <p:sp>
        <p:nvSpPr>
          <p:cNvPr id="3" name="Subtitle 2">
            <a:extLst>
              <a:ext uri="{FF2B5EF4-FFF2-40B4-BE49-F238E27FC236}">
                <a16:creationId xmlns:a16="http://schemas.microsoft.com/office/drawing/2014/main" id="{F1A00C93-A8A2-B9B5-AF52-2DCB043FCF41}"/>
              </a:ext>
            </a:extLst>
          </p:cNvPr>
          <p:cNvSpPr>
            <a:spLocks noGrp="1"/>
          </p:cNvSpPr>
          <p:nvPr>
            <p:ph type="subTitle" idx="1"/>
          </p:nvPr>
        </p:nvSpPr>
        <p:spPr>
          <a:xfrm>
            <a:off x="685800" y="4484712"/>
            <a:ext cx="7848600" cy="1752600"/>
          </a:xfrm>
        </p:spPr>
        <p:txBody>
          <a:bodyPr/>
          <a:lstStyle/>
          <a:p>
            <a:pPr algn="l"/>
            <a:r>
              <a:rPr lang="en-US" sz="3600" dirty="0">
                <a:solidFill>
                  <a:srgbClr val="FF0000"/>
                </a:solidFill>
              </a:rPr>
              <a:t>1. Processing </a:t>
            </a:r>
            <a:r>
              <a:rPr lang="en-US" sz="3600" b="1" dirty="0">
                <a:solidFill>
                  <a:srgbClr val="FF0000"/>
                </a:solidFill>
              </a:rPr>
              <a:t>near</a:t>
            </a:r>
            <a:r>
              <a:rPr lang="en-US" sz="3600" dirty="0">
                <a:solidFill>
                  <a:srgbClr val="FF0000"/>
                </a:solidFill>
              </a:rPr>
              <a:t> Memory</a:t>
            </a:r>
          </a:p>
          <a:p>
            <a:pPr algn="l"/>
            <a:r>
              <a:rPr lang="en-US" sz="3600" dirty="0">
                <a:solidFill>
                  <a:srgbClr val="0000FF"/>
                </a:solidFill>
              </a:rPr>
              <a:t>2. Processing </a:t>
            </a:r>
            <a:r>
              <a:rPr lang="en-US" sz="3600" b="1" dirty="0">
                <a:solidFill>
                  <a:srgbClr val="0000FF"/>
                </a:solidFill>
              </a:rPr>
              <a:t>using</a:t>
            </a:r>
            <a:r>
              <a:rPr lang="en-US" sz="3600" dirty="0">
                <a:solidFill>
                  <a:srgbClr val="0000FF"/>
                </a:solidFill>
              </a:rPr>
              <a:t> Memory</a:t>
            </a:r>
          </a:p>
        </p:txBody>
      </p:sp>
      <p:sp>
        <p:nvSpPr>
          <p:cNvPr id="4" name="Slide Number Placeholder 3">
            <a:extLst>
              <a:ext uri="{FF2B5EF4-FFF2-40B4-BE49-F238E27FC236}">
                <a16:creationId xmlns:a16="http://schemas.microsoft.com/office/drawing/2014/main" id="{6D6278DB-A2B2-58DE-F216-638A298568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148584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45C2-D56A-F349-9D1D-3A399E622465}"/>
              </a:ext>
            </a:extLst>
          </p:cNvPr>
          <p:cNvSpPr>
            <a:spLocks noGrp="1"/>
          </p:cNvSpPr>
          <p:nvPr>
            <p:ph type="title"/>
          </p:nvPr>
        </p:nvSpPr>
        <p:spPr/>
        <p:txBody>
          <a:bodyPr/>
          <a:lstStyle/>
          <a:p>
            <a:r>
              <a:rPr lang="en-US" sz="3600" dirty="0"/>
              <a:t>Huge Demand for Performance &amp; Efficiency</a:t>
            </a:r>
          </a:p>
        </p:txBody>
      </p:sp>
      <p:sp>
        <p:nvSpPr>
          <p:cNvPr id="3" name="Content Placeholder 2">
            <a:extLst>
              <a:ext uri="{FF2B5EF4-FFF2-40B4-BE49-F238E27FC236}">
                <a16:creationId xmlns:a16="http://schemas.microsoft.com/office/drawing/2014/main" id="{ADC80964-3B8A-EB4B-90E3-4FAF562FC02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FF739E1-0CC7-ED4B-90C7-E21FEA675B4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F576AFB4-569C-7941-BC9F-F91503D373B6}"/>
              </a:ext>
            </a:extLst>
          </p:cNvPr>
          <p:cNvPicPr>
            <a:picLocks noChangeAspect="1"/>
          </p:cNvPicPr>
          <p:nvPr/>
        </p:nvPicPr>
        <p:blipFill>
          <a:blip r:embed="rId2"/>
          <a:stretch>
            <a:fillRect/>
          </a:stretch>
        </p:blipFill>
        <p:spPr>
          <a:xfrm>
            <a:off x="0" y="1133228"/>
            <a:ext cx="9144000" cy="5115172"/>
          </a:xfrm>
          <a:prstGeom prst="rect">
            <a:avLst/>
          </a:prstGeom>
        </p:spPr>
      </p:pic>
      <p:sp>
        <p:nvSpPr>
          <p:cNvPr id="6" name="TextBox 5">
            <a:extLst>
              <a:ext uri="{FF2B5EF4-FFF2-40B4-BE49-F238E27FC236}">
                <a16:creationId xmlns:a16="http://schemas.microsoft.com/office/drawing/2014/main" id="{1F3EA380-E863-364E-AE27-A90C0B722468}"/>
              </a:ext>
            </a:extLst>
          </p:cNvPr>
          <p:cNvSpPr txBox="1"/>
          <p:nvPr/>
        </p:nvSpPr>
        <p:spPr>
          <a:xfrm>
            <a:off x="2438400" y="6462299"/>
            <a:ext cx="380104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Source: https://</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youtu.be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/Bh13Idwcb0Q?t=283</a:t>
            </a:r>
          </a:p>
        </p:txBody>
      </p:sp>
      <p:sp>
        <p:nvSpPr>
          <p:cNvPr id="7" name="Rectangle 6">
            <a:extLst>
              <a:ext uri="{FF2B5EF4-FFF2-40B4-BE49-F238E27FC236}">
                <a16:creationId xmlns:a16="http://schemas.microsoft.com/office/drawing/2014/main" id="{5436C082-34DA-45B5-2FC4-7D479EF01D6A}"/>
              </a:ext>
            </a:extLst>
          </p:cNvPr>
          <p:cNvSpPr/>
          <p:nvPr/>
        </p:nvSpPr>
        <p:spPr>
          <a:xfrm>
            <a:off x="899592" y="5327393"/>
            <a:ext cx="360040" cy="26184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FDB9768-9DD6-F20A-BB41-ACFA8C93AF57}"/>
              </a:ext>
            </a:extLst>
          </p:cNvPr>
          <p:cNvSpPr/>
          <p:nvPr/>
        </p:nvSpPr>
        <p:spPr>
          <a:xfrm>
            <a:off x="4139952" y="5301208"/>
            <a:ext cx="542156" cy="27154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58BE895-4DFF-F30A-0B9E-D3A9CB3B389E}"/>
              </a:ext>
            </a:extLst>
          </p:cNvPr>
          <p:cNvCxnSpPr/>
          <p:nvPr/>
        </p:nvCxnSpPr>
        <p:spPr>
          <a:xfrm>
            <a:off x="1187624" y="5805264"/>
            <a:ext cx="338437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6FEE302-F021-F952-3B8C-5E71CEB450DD}"/>
              </a:ext>
            </a:extLst>
          </p:cNvPr>
          <p:cNvSpPr txBox="1"/>
          <p:nvPr/>
        </p:nvSpPr>
        <p:spPr>
          <a:xfrm>
            <a:off x="4867383" y="4881934"/>
            <a:ext cx="4074096" cy="923330"/>
          </a:xfrm>
          <a:prstGeom prst="rect">
            <a:avLst/>
          </a:prstGeom>
          <a:noFill/>
        </p:spPr>
        <p:txBody>
          <a:bodyPr wrap="square">
            <a:spAutoFit/>
          </a:bodyPr>
          <a:lstStyle/>
          <a:p>
            <a:pPr algn="ctr"/>
            <a:r>
              <a:rPr lang="en-US" b="1" dirty="0">
                <a:solidFill>
                  <a:srgbClr val="FF0000"/>
                </a:solidFill>
              </a:rPr>
              <a:t>~4 orders of magnitude increase in memory requirement </a:t>
            </a:r>
          </a:p>
          <a:p>
            <a:pPr algn="ctr"/>
            <a:r>
              <a:rPr lang="en-US" b="1" dirty="0">
                <a:solidFill>
                  <a:srgbClr val="FF0000"/>
                </a:solidFill>
              </a:rPr>
              <a:t>in just a few years!</a:t>
            </a:r>
          </a:p>
        </p:txBody>
      </p:sp>
    </p:spTree>
    <p:extLst>
      <p:ext uri="{BB962C8B-B14F-4D97-AF65-F5344CB8AC3E}">
        <p14:creationId xmlns:p14="http://schemas.microsoft.com/office/powerpoint/2010/main" val="224450179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Focus: Processing using DRAM</a:t>
            </a:r>
          </a:p>
        </p:txBody>
      </p:sp>
      <p:sp>
        <p:nvSpPr>
          <p:cNvPr id="3" name="Content Placeholder 2"/>
          <p:cNvSpPr>
            <a:spLocks noGrp="1"/>
          </p:cNvSpPr>
          <p:nvPr>
            <p:ph idx="1"/>
          </p:nvPr>
        </p:nvSpPr>
        <p:spPr>
          <a:xfrm>
            <a:off x="228600" y="908720"/>
            <a:ext cx="8915400" cy="5193723"/>
          </a:xfrm>
        </p:spPr>
        <p:txBody>
          <a:bodyPr/>
          <a:lstStyle/>
          <a:p>
            <a:r>
              <a:rPr lang="en-US" dirty="0"/>
              <a:t>We can natively support </a:t>
            </a:r>
            <a:endParaRPr lang="en-US" dirty="0">
              <a:solidFill>
                <a:srgbClr val="0000FF"/>
              </a:solidFill>
            </a:endParaRPr>
          </a:p>
          <a:p>
            <a:pPr lvl="1"/>
            <a:r>
              <a:rPr lang="en-US" dirty="0">
                <a:solidFill>
                  <a:srgbClr val="0000FF"/>
                </a:solidFill>
              </a:rPr>
              <a:t>Bulk bitwise COPY and INIT/ZERO</a:t>
            </a:r>
          </a:p>
          <a:p>
            <a:pPr lvl="1"/>
            <a:r>
              <a:rPr lang="en-US" dirty="0">
                <a:solidFill>
                  <a:srgbClr val="0000FF"/>
                </a:solidFill>
              </a:rPr>
              <a:t>Bulk bitwise AND, OR, NOT, MAJ, NOR, NAND</a:t>
            </a:r>
          </a:p>
          <a:p>
            <a:pPr lvl="1"/>
            <a:r>
              <a:rPr lang="en-US" dirty="0">
                <a:solidFill>
                  <a:srgbClr val="0000FF"/>
                </a:solidFill>
              </a:rPr>
              <a:t>True Random Number Generation; Physical Unclonable Functions</a:t>
            </a:r>
          </a:p>
          <a:p>
            <a:pPr lvl="1"/>
            <a:r>
              <a:rPr lang="en-US" dirty="0">
                <a:solidFill>
                  <a:srgbClr val="0000FF"/>
                </a:solidFill>
              </a:rPr>
              <a:t>More complex computation using Lookup Tables</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pPr lvl="2"/>
            <a:r>
              <a:rPr lang="en-US" dirty="0">
                <a:solidFill>
                  <a:srgbClr val="0000FF"/>
                </a:solidFill>
              </a:rPr>
              <a:t>Even in commodity off-the-shelf DRAM chips!</a:t>
            </a:r>
          </a:p>
          <a:p>
            <a:endParaRPr lang="en-US" sz="1800" dirty="0">
              <a:solidFill>
                <a:srgbClr val="FF0000"/>
              </a:solidFill>
            </a:endParaRPr>
          </a:p>
          <a:p>
            <a:r>
              <a:rPr lang="en-US" dirty="0">
                <a:solidFill>
                  <a:srgbClr val="FF0000"/>
                </a:solidFill>
              </a:rPr>
              <a:t>30X-257X performance and energy improvements</a:t>
            </a:r>
          </a:p>
          <a:p>
            <a:pPr marL="0" indent="0">
              <a:buNone/>
            </a:pPr>
            <a:r>
              <a:rPr lang="en-US" sz="1200" kern="1200" dirty="0">
                <a:solidFill>
                  <a:srgbClr val="000000"/>
                </a:solidFill>
                <a:latin typeface="Tahoma" charset="0"/>
              </a:rPr>
              <a:t>       </a:t>
            </a:r>
            <a:r>
              <a:rPr lang="en-US" sz="1000" kern="1200" dirty="0">
                <a:solidFill>
                  <a:srgbClr val="000000"/>
                </a:solidFill>
                <a:latin typeface="Tahoma" charset="0"/>
              </a:rPr>
              <a:t>Seshadri</a:t>
            </a:r>
            <a:r>
              <a:rPr lang="en-US" sz="1000" kern="1200" dirty="0">
                <a:solidFill>
                  <a:srgbClr val="0000FF"/>
                </a:solidFill>
                <a:latin typeface="Tahoma" charset="0"/>
              </a:rPr>
              <a:t>+“</a:t>
            </a:r>
            <a:r>
              <a:rPr lang="en-US" altLang="ja-JP" sz="1000" kern="1200" dirty="0" err="1">
                <a:solidFill>
                  <a:srgbClr val="0000FF"/>
                </a:solidFill>
                <a:latin typeface="Tahoma" charset="0"/>
                <a:ea typeface="ＭＳ Ｐゴシック" panose="020B0600070205080204" pitchFamily="34" charset="-128"/>
              </a:rPr>
              <a:t>RowClone</a:t>
            </a:r>
            <a:r>
              <a:rPr lang="en-US" altLang="ja-JP" sz="1000" kern="1200" dirty="0">
                <a:solidFill>
                  <a:srgbClr val="0000FF"/>
                </a:solidFill>
                <a:latin typeface="Tahoma" charset="0"/>
                <a:ea typeface="ＭＳ Ｐゴシック" panose="020B0600070205080204" pitchFamily="34" charset="-128"/>
              </a:rPr>
              <a:t>: Fast and Efficient In-DRAM Copy and Initialization of Bulk Data,</a:t>
            </a:r>
            <a:r>
              <a:rPr lang="en-US" sz="1000" kern="1200" dirty="0">
                <a:solidFill>
                  <a:srgbClr val="0000FF"/>
                </a:solidFill>
                <a:latin typeface="Tahoma" charset="0"/>
              </a:rPr>
              <a:t>”</a:t>
            </a:r>
            <a:r>
              <a:rPr lang="en-US" altLang="ja-JP" sz="1000" kern="1200" dirty="0">
                <a:solidFill>
                  <a:srgbClr val="0000FF"/>
                </a:solidFill>
                <a:latin typeface="Tahoma" charset="0"/>
                <a:ea typeface="ＭＳ Ｐゴシック" panose="020B0600070205080204" pitchFamily="34" charset="-128"/>
              </a:rPr>
              <a:t> </a:t>
            </a:r>
            <a:r>
              <a:rPr lang="en-US" altLang="ja-JP" sz="1000" kern="1200" dirty="0">
                <a:solidFill>
                  <a:srgbClr val="000000"/>
                </a:solidFill>
                <a:latin typeface="Tahoma" charset="0"/>
                <a:ea typeface="ＭＳ Ｐゴシック" panose="020B0600070205080204" pitchFamily="34" charset="-128"/>
              </a:rPr>
              <a:t>MICRO 2013.</a:t>
            </a:r>
            <a:endParaRPr lang="en-US" sz="1000" kern="1200" dirty="0">
              <a:solidFill>
                <a:srgbClr val="000000"/>
              </a:solidFill>
            </a:endParaRPr>
          </a:p>
          <a:p>
            <a:pPr marL="0" indent="0">
              <a:buNone/>
            </a:pPr>
            <a:r>
              <a:rPr lang="en-US" sz="1000" kern="1200" dirty="0">
                <a:solidFill>
                  <a:srgbClr val="000000"/>
                </a:solidFill>
              </a:rPr>
              <a:t>        Seshadri+, “</a:t>
            </a:r>
            <a:r>
              <a:rPr lang="en-US" sz="1000" kern="1200" dirty="0">
                <a:solidFill>
                  <a:srgbClr val="0000FF"/>
                </a:solidFill>
              </a:rPr>
              <a:t>Fast Bulk Bitwise AND and OR in DRAM</a:t>
            </a:r>
            <a:r>
              <a:rPr lang="en-US" sz="1000" kern="1200" dirty="0">
                <a:solidFill>
                  <a:srgbClr val="000000"/>
                </a:solidFill>
              </a:rPr>
              <a:t>”, IEEE CAL 2015.</a:t>
            </a:r>
          </a:p>
          <a:p>
            <a:pPr marL="0" indent="0">
              <a:buNone/>
            </a:pPr>
            <a:r>
              <a:rPr lang="en-US" sz="1000" dirty="0"/>
              <a:t>        Seshadri+, “</a:t>
            </a:r>
            <a:r>
              <a:rPr lang="en-US" sz="1000" dirty="0">
                <a:solidFill>
                  <a:srgbClr val="0000FF"/>
                </a:solidFill>
              </a:rPr>
              <a:t>Ambit: In-Memory Accelerator for Bulk Bitwise Operations Using Commodity DRAM Technology</a:t>
            </a:r>
            <a:r>
              <a:rPr lang="en-US" sz="1000" dirty="0"/>
              <a:t>,” MICRO 2017.</a:t>
            </a:r>
          </a:p>
          <a:p>
            <a:pPr marL="0" indent="0">
              <a:buNone/>
            </a:pPr>
            <a:r>
              <a:rPr lang="en-US" sz="1000" dirty="0"/>
              <a:t>        Hajinazar+, “</a:t>
            </a:r>
            <a:r>
              <a:rPr lang="en-US" sz="1000" dirty="0">
                <a:solidFill>
                  <a:srgbClr val="0000FF"/>
                </a:solidFill>
              </a:rPr>
              <a:t>SIMDRAM: A Framework for Bit-Serial SIMD Processing using DRAM</a:t>
            </a:r>
            <a:r>
              <a:rPr lang="en-US" sz="1000" dirty="0"/>
              <a:t>,” ASPLOS 2021.</a:t>
            </a:r>
          </a:p>
          <a:p>
            <a:pPr marL="0" indent="0">
              <a:buNone/>
            </a:pPr>
            <a:r>
              <a:rPr lang="en-US" sz="1000" dirty="0"/>
              <a:t>        Oliveira+, “</a:t>
            </a:r>
            <a:r>
              <a:rPr lang="en-US" sz="1000" dirty="0">
                <a:solidFill>
                  <a:srgbClr val="0000FF"/>
                </a:solidFill>
              </a:rPr>
              <a:t>MIMDRAM: An End-to-End Processing-Using-DRAM System for High-Throughput, Energy-Efficient and Programmer-Transparent        	Multiple-Instruction Multiple-Data Processing</a:t>
            </a:r>
            <a:r>
              <a:rPr lang="en-US" sz="1000" dirty="0"/>
              <a:t>,” HPCA 2024.</a:t>
            </a:r>
          </a:p>
          <a:p>
            <a:pPr lvl="1"/>
            <a:endParaRPr lang="en-US" sz="2000"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810423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0482352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11147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218763"/>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ヒラギノ角ゴ ProN W6"/>
                <a:cs typeface="Times New Roman" panose="02020603050405020304" pitchFamily="18" charset="0"/>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7152392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294936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"RowClone: Fast and Energy-Efficient In-DRAM Bulk Data Copy and Initialization"</a:t>
            </a:r>
            <a:br>
              <a:rPr lang="en-US" sz="1800" dirty="0">
                <a:solidFill>
                  <a:srgbClr val="0432FF"/>
                </a:solidFill>
              </a:rPr>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2459053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338453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In-DRAM Acceleration of Database Queries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7876B7DB-EBDD-9B4B-9807-2B4EEC012BDE}"/>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30612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403737744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sz="1800" dirty="0"/>
              <a:t>Vivek Seshadri, </a:t>
            </a:r>
            <a:r>
              <a:rPr lang="en-US" sz="1800" dirty="0" err="1"/>
              <a:t>Donghyuk</a:t>
            </a:r>
            <a:r>
              <a:rPr lang="en-US" sz="1800" dirty="0"/>
              <a:t> Lee, Thomas Mullins, Hasan Hassan, </a:t>
            </a:r>
            <a:r>
              <a:rPr lang="en-US" sz="1800" dirty="0" err="1"/>
              <a:t>Amirali</a:t>
            </a:r>
            <a:r>
              <a:rPr lang="en-US" sz="1800" dirty="0"/>
              <a:t> </a:t>
            </a:r>
            <a:r>
              <a:rPr lang="en-US" sz="1800" dirty="0" err="1"/>
              <a:t>Boroumand</a:t>
            </a:r>
            <a:r>
              <a:rPr lang="en-US" sz="1800" dirty="0"/>
              <a:t>, </a:t>
            </a:r>
            <a:r>
              <a:rPr lang="en-US" sz="1800" dirty="0" err="1"/>
              <a:t>Jeremie</a:t>
            </a:r>
            <a:r>
              <a:rPr lang="en-US" sz="1800" dirty="0"/>
              <a:t> Kim, Michael A. </a:t>
            </a:r>
            <a:r>
              <a:rPr lang="en-US" sz="1800" dirty="0" err="1"/>
              <a:t>Kozuch</a:t>
            </a:r>
            <a:r>
              <a:rPr lang="en-US" sz="1800" dirty="0"/>
              <a:t>, Onur Mutlu, Phillip B. Gibbons, and Todd C. Mowry,</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"Ambit: In-Memory Accelerator for Bulk Bitwise Operations Using Commodity DRAM Technology"</a:t>
            </a:r>
            <a:br>
              <a:rPr lang="en-US" sz="1800" dirty="0">
                <a:solidFill>
                  <a:srgbClr val="0432FF"/>
                </a:solidFill>
              </a:rPr>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a:t>
            </a:r>
            <a:br>
              <a:rPr lang="en-US" sz="1800" dirty="0"/>
            </a:br>
            <a:br>
              <a:rPr lang="en-US" sz="1800" dirty="0"/>
            </a:br>
            <a:endParaRPr lang="en-US" sz="18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01095"/>
            <a:ext cx="9144000" cy="2092201"/>
          </a:xfrm>
          <a:prstGeom prst="rect">
            <a:avLst/>
          </a:prstGeom>
        </p:spPr>
      </p:pic>
    </p:spTree>
    <p:extLst>
      <p:ext uri="{BB962C8B-B14F-4D97-AF65-F5344CB8AC3E}">
        <p14:creationId xmlns:p14="http://schemas.microsoft.com/office/powerpoint/2010/main" val="3931108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kumimoji="0" lang="en-US" sz="3600" b="0" i="0" u="none" strike="noStrike" kern="0" cap="none" spc="0" normalizeH="0" baseline="0" noProof="0" dirty="0">
                <a:ln>
                  <a:noFill/>
                </a:ln>
                <a:solidFill>
                  <a:srgbClr val="006633"/>
                </a:solidFill>
                <a:effectLst/>
                <a:uLnTx/>
                <a:uFillTx/>
                <a:latin typeface="Garamond"/>
                <a:ea typeface="+mj-ea"/>
                <a:cs typeface="+mj-cs"/>
              </a:rPr>
              <a:t>Huge Demand for Performance &amp; Efficiency</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2730010"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new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sequencing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pic>
        <p:nvPicPr>
          <p:cNvPr id="13" name="Picture 8">
            <a:extLst>
              <a:ext uri="{FF2B5EF4-FFF2-40B4-BE49-F238E27FC236}">
                <a16:creationId xmlns:a16="http://schemas.microsoft.com/office/drawing/2014/main" id="{4F672907-0893-4BCD-B2CB-90E270348F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60801" y="980728"/>
            <a:ext cx="2080800" cy="1523680"/>
          </a:xfrm>
          <a:prstGeom prst="rect">
            <a:avLst/>
          </a:prstGeom>
          <a:noFill/>
          <a:ln w="9525">
            <a:noFill/>
            <a:round/>
            <a:headEnd/>
            <a:tailEnd/>
          </a:ln>
        </p:spPr>
      </p:pic>
      <p:sp>
        <p:nvSpPr>
          <p:cNvPr id="14" name="Text Box 19">
            <a:extLst>
              <a:ext uri="{FF2B5EF4-FFF2-40B4-BE49-F238E27FC236}">
                <a16:creationId xmlns:a16="http://schemas.microsoft.com/office/drawing/2014/main" id="{709093E6-2A90-DB75-A786-298F87CDA2FA}"/>
              </a:ext>
            </a:extLst>
          </p:cNvPr>
          <p:cNvSpPr txBox="1">
            <a:spLocks noChangeArrowheads="1"/>
          </p:cNvSpPr>
          <p:nvPr/>
        </p:nvSpPr>
        <p:spPr bwMode="auto">
          <a:xfrm>
            <a:off x="6381120" y="2504408"/>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0477824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SIMDRAM Framework</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232130385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ounded Rectangle 159">
            <a:extLst>
              <a:ext uri="{FF2B5EF4-FFF2-40B4-BE49-F238E27FC236}">
                <a16:creationId xmlns:a16="http://schemas.microsoft.com/office/drawing/2014/main" id="{4AC448A1-D8FC-074B-83B4-F13809959B84}"/>
              </a:ext>
            </a:extLst>
          </p:cNvPr>
          <p:cNvSpPr/>
          <p:nvPr/>
        </p:nvSpPr>
        <p:spPr>
          <a:xfrm>
            <a:off x="3056442" y="3767639"/>
            <a:ext cx="3907140" cy="2443475"/>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grpSp>
      <p:sp>
        <p:nvSpPr>
          <p:cNvPr id="159" name="Rounded Rectangle 158">
            <a:extLst>
              <a:ext uri="{FF2B5EF4-FFF2-40B4-BE49-F238E27FC236}">
                <a16:creationId xmlns:a16="http://schemas.microsoft.com/office/drawing/2014/main" id="{CE0A9994-29A9-8347-A12F-21F4FFB866BF}"/>
              </a:ext>
            </a:extLst>
          </p:cNvPr>
          <p:cNvSpPr/>
          <p:nvPr/>
        </p:nvSpPr>
        <p:spPr>
          <a:xfrm>
            <a:off x="4425755" y="906211"/>
            <a:ext cx="1809803" cy="2494674"/>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57" name="Rounded Rectangle 156">
            <a:extLst>
              <a:ext uri="{FF2B5EF4-FFF2-40B4-BE49-F238E27FC236}">
                <a16:creationId xmlns:a16="http://schemas.microsoft.com/office/drawing/2014/main" id="{2989069A-F661-FE42-B264-D815DC8F0544}"/>
              </a:ext>
            </a:extLst>
          </p:cNvPr>
          <p:cNvSpPr/>
          <p:nvPr/>
        </p:nvSpPr>
        <p:spPr>
          <a:xfrm>
            <a:off x="2517838" y="871442"/>
            <a:ext cx="1754690" cy="222383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000" b="1" dirty="0">
                <a:latin typeface="Cambria" panose="02040503050406030204" pitchFamily="18" charset="0"/>
              </a:rPr>
              <a:t>SIMDRAM Framework: Overview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b="0" i="0" u="none" strike="noStrike" kern="1200" cap="none" spc="0" normalizeH="0" baseline="0" noProof="0" dirty="0" err="1">
                  <a:ln>
                    <a:noFill/>
                  </a:ln>
                  <a:solidFill>
                    <a:srgbClr val="C00000"/>
                  </a:solidFill>
                  <a:effectLst/>
                  <a:uLnTx/>
                  <a:uFillTx/>
                  <a:latin typeface="Cambria" panose="02040503050406030204" pitchFamily="18" charset="0"/>
                  <a:ea typeface="+mn-ea"/>
                  <a:cs typeface="Courier New" panose="02070309020205020404" pitchFamily="49" charset="0"/>
                </a:rPr>
                <a:t>bbop_new</a:t>
              </a:r>
              <a:endParaRPr kumimoji="0" lang="en-US" sz="1348" b="0"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4" y="1974313"/>
                <a:ext cx="1443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extLst>
                  <p:ext uri="{D42A27DB-BD31-4B8C-83A1-F6EECF244321}">
                    <p14:modId xmlns:p14="http://schemas.microsoft.com/office/powerpoint/2010/main" val="346212060"/>
                  </p:ext>
                </p:extLst>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Tree>
    <p:extLst>
      <p:ext uri="{BB962C8B-B14F-4D97-AF65-F5344CB8AC3E}">
        <p14:creationId xmlns:p14="http://schemas.microsoft.com/office/powerpoint/2010/main" val="329364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fade">
                                      <p:cBhvr>
                                        <p:cTn id="12" dur="500"/>
                                        <p:tgtEl>
                                          <p:spTgt spid="159"/>
                                        </p:tgtEl>
                                      </p:cBhvr>
                                    </p:animEffect>
                                  </p:childTnLst>
                                </p:cTn>
                              </p:par>
                              <p:par>
                                <p:cTn id="13" presetID="10" presetClass="exit" presetSubtype="0" fill="hold" grpId="1" nodeType="withEffect">
                                  <p:stCondLst>
                                    <p:cond delay="0"/>
                                  </p:stCondLst>
                                  <p:childTnLst>
                                    <p:animEffect transition="out" filter="fade">
                                      <p:cBhvr>
                                        <p:cTn id="14" dur="500"/>
                                        <p:tgtEl>
                                          <p:spTgt spid="157"/>
                                        </p:tgtEl>
                                      </p:cBhvr>
                                    </p:animEffect>
                                    <p:set>
                                      <p:cBhvr>
                                        <p:cTn id="15" dur="1" fill="hold">
                                          <p:stCondLst>
                                            <p:cond delay="499"/>
                                          </p:stCondLst>
                                        </p:cTn>
                                        <p:tgtEl>
                                          <p:spTgt spid="15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59"/>
                                        </p:tgtEl>
                                      </p:cBhvr>
                                    </p:animEffect>
                                    <p:set>
                                      <p:cBhvr>
                                        <p:cTn id="20" dur="1" fill="hold">
                                          <p:stCondLst>
                                            <p:cond delay="499"/>
                                          </p:stCondLst>
                                        </p:cTn>
                                        <p:tgtEl>
                                          <p:spTgt spid="15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60"/>
                                        </p:tgtEl>
                                        <p:attrNameLst>
                                          <p:attrName>style.visibility</p:attrName>
                                        </p:attrNameLst>
                                      </p:cBhvr>
                                      <p:to>
                                        <p:strVal val="visible"/>
                                      </p:to>
                                    </p:set>
                                    <p:animEffect transition="in" filter="fade">
                                      <p:cBhvr>
                                        <p:cTn id="23"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59" grpId="0" animBg="1"/>
      <p:bldP spid="159" grpId="1" animBg="1"/>
      <p:bldP spid="157" grpId="0" animBg="1"/>
      <p:bldP spid="15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4AB7-AB37-0A4D-8C50-DBAC614EDDE9}"/>
              </a:ext>
            </a:extLst>
          </p:cNvPr>
          <p:cNvSpPr>
            <a:spLocks noGrp="1"/>
          </p:cNvSpPr>
          <p:nvPr>
            <p:ph type="title"/>
          </p:nvPr>
        </p:nvSpPr>
        <p:spPr/>
        <p:txBody>
          <a:bodyPr/>
          <a:lstStyle/>
          <a:p>
            <a:r>
              <a:rPr lang="en-US" sz="4400" dirty="0"/>
              <a:t>SIMDRAM Key Results</a:t>
            </a:r>
          </a:p>
        </p:txBody>
      </p:sp>
      <p:sp>
        <p:nvSpPr>
          <p:cNvPr id="3" name="Content Placeholder 2">
            <a:extLst>
              <a:ext uri="{FF2B5EF4-FFF2-40B4-BE49-F238E27FC236}">
                <a16:creationId xmlns:a16="http://schemas.microsoft.com/office/drawing/2014/main" id="{365FDE68-9981-7943-A013-F882D934F5CA}"/>
              </a:ext>
            </a:extLst>
          </p:cNvPr>
          <p:cNvSpPr>
            <a:spLocks noGrp="1"/>
          </p:cNvSpPr>
          <p:nvPr>
            <p:ph idx="1"/>
          </p:nvPr>
        </p:nvSpPr>
        <p:spPr>
          <a:xfrm>
            <a:off x="75991" y="911224"/>
            <a:ext cx="8987622" cy="5867329"/>
          </a:xfrm>
        </p:spPr>
        <p:txBody>
          <a:bodyPr/>
          <a:lstStyle/>
          <a:p>
            <a:pPr marL="0" indent="0" algn="ctr">
              <a:buNone/>
            </a:pPr>
            <a:r>
              <a:rPr lang="en-US" sz="3200" dirty="0"/>
              <a:t>Large improvements over </a:t>
            </a:r>
            <a:r>
              <a:rPr lang="en-US" sz="3200" b="1" dirty="0">
                <a:solidFill>
                  <a:srgbClr val="C00000"/>
                </a:solidFill>
              </a:rPr>
              <a:t>CPU</a:t>
            </a:r>
            <a:r>
              <a:rPr lang="en-US" sz="3200" dirty="0"/>
              <a:t> &amp; </a:t>
            </a:r>
            <a:r>
              <a:rPr lang="en-US" sz="3200" b="1" dirty="0">
                <a:solidFill>
                  <a:srgbClr val="C00000"/>
                </a:solidFill>
              </a:rPr>
              <a:t>high-end GPU:</a:t>
            </a:r>
            <a:r>
              <a:rPr lang="en-US" sz="3200" dirty="0"/>
              <a:t> </a:t>
            </a:r>
            <a:endParaRPr lang="en-US" sz="3200" b="1" dirty="0"/>
          </a:p>
          <a:p>
            <a:pPr marL="0" indent="0">
              <a:buNone/>
            </a:pPr>
            <a:endParaRPr lang="en-US" sz="800" b="1" dirty="0"/>
          </a:p>
          <a:p>
            <a:pPr marL="0" indent="0">
              <a:buNone/>
            </a:pPr>
            <a:endParaRPr lang="en-US" sz="800" b="1" dirty="0"/>
          </a:p>
          <a:p>
            <a:pPr marL="0" indent="0" algn="ctr">
              <a:buNone/>
            </a:pPr>
            <a:r>
              <a:rPr lang="en-US" sz="4000" b="1" dirty="0">
                <a:solidFill>
                  <a:schemeClr val="accent1">
                    <a:lumMod val="75000"/>
                  </a:schemeClr>
                </a:solidFill>
              </a:rPr>
              <a:t>Throughput: </a:t>
            </a:r>
            <a:r>
              <a:rPr lang="en-US" sz="4000" b="1" dirty="0">
                <a:solidFill>
                  <a:schemeClr val="accent6">
                    <a:lumMod val="75000"/>
                  </a:schemeClr>
                </a:solidFill>
              </a:rPr>
              <a:t> 88×</a:t>
            </a:r>
            <a:r>
              <a:rPr lang="en-US" sz="4000" dirty="0">
                <a:solidFill>
                  <a:schemeClr val="accent6">
                    <a:lumMod val="75000"/>
                  </a:schemeClr>
                </a:solidFill>
              </a:rPr>
              <a:t> </a:t>
            </a:r>
            <a:r>
              <a:rPr lang="en-US" sz="4000" dirty="0"/>
              <a:t>and </a:t>
            </a:r>
            <a:r>
              <a:rPr lang="en-US" sz="4000" b="1" dirty="0">
                <a:solidFill>
                  <a:schemeClr val="accent6">
                    <a:lumMod val="75000"/>
                  </a:schemeClr>
                </a:solidFill>
              </a:rPr>
              <a:t>5.8×</a:t>
            </a:r>
            <a:r>
              <a:rPr lang="en-US" sz="4000" dirty="0"/>
              <a:t> </a:t>
            </a:r>
          </a:p>
          <a:p>
            <a:pPr marL="0" indent="0" algn="ctr">
              <a:buNone/>
            </a:pPr>
            <a:r>
              <a:rPr lang="en-US" sz="2400" dirty="0"/>
              <a:t>(</a:t>
            </a:r>
            <a:r>
              <a:rPr lang="en-US" sz="2400" b="1" dirty="0"/>
              <a:t>16 complex operations)</a:t>
            </a:r>
          </a:p>
          <a:p>
            <a:endParaRPr lang="en-US" sz="800" b="1" dirty="0"/>
          </a:p>
          <a:p>
            <a:pPr marL="0" indent="0">
              <a:buNone/>
            </a:pPr>
            <a:endParaRPr lang="en-US" sz="800" b="1" dirty="0"/>
          </a:p>
          <a:p>
            <a:pPr marL="0" indent="0" algn="ctr">
              <a:buNone/>
            </a:pPr>
            <a:r>
              <a:rPr lang="en-US" sz="4000" b="1" dirty="0">
                <a:solidFill>
                  <a:schemeClr val="accent1">
                    <a:lumMod val="75000"/>
                  </a:schemeClr>
                </a:solidFill>
              </a:rPr>
              <a:t>Energy: </a:t>
            </a:r>
            <a:r>
              <a:rPr lang="en-US" sz="4000" b="1" dirty="0">
                <a:solidFill>
                  <a:schemeClr val="accent6">
                    <a:lumMod val="75000"/>
                  </a:schemeClr>
                </a:solidFill>
              </a:rPr>
              <a:t>257×</a:t>
            </a:r>
            <a:r>
              <a:rPr lang="en-US" sz="4000" dirty="0">
                <a:solidFill>
                  <a:schemeClr val="accent6">
                    <a:lumMod val="75000"/>
                  </a:schemeClr>
                </a:solidFill>
              </a:rPr>
              <a:t> </a:t>
            </a:r>
            <a:r>
              <a:rPr lang="en-US" sz="4000" dirty="0"/>
              <a:t>and </a:t>
            </a:r>
            <a:r>
              <a:rPr lang="en-US" sz="4000" b="1" dirty="0">
                <a:solidFill>
                  <a:schemeClr val="accent6">
                    <a:lumMod val="75000"/>
                  </a:schemeClr>
                </a:solidFill>
              </a:rPr>
              <a:t>31× </a:t>
            </a:r>
          </a:p>
          <a:p>
            <a:pPr marL="0" indent="0" algn="ctr">
              <a:buNone/>
            </a:pPr>
            <a:r>
              <a:rPr lang="en-US" sz="2400" dirty="0"/>
              <a:t>(</a:t>
            </a:r>
            <a:r>
              <a:rPr lang="en-US" sz="2400" b="1" dirty="0"/>
              <a:t>16 complex operations)</a:t>
            </a:r>
          </a:p>
          <a:p>
            <a:endParaRPr lang="en-US" sz="800" b="1" dirty="0"/>
          </a:p>
          <a:p>
            <a:pPr marL="0" indent="0">
              <a:buNone/>
            </a:pPr>
            <a:endParaRPr lang="en-US" sz="800" b="1" dirty="0"/>
          </a:p>
          <a:p>
            <a:pPr marL="0" indent="0" algn="ctr">
              <a:buNone/>
            </a:pPr>
            <a:r>
              <a:rPr lang="en-US" sz="3800" b="1" dirty="0">
                <a:solidFill>
                  <a:schemeClr val="accent1">
                    <a:lumMod val="75000"/>
                  </a:schemeClr>
                </a:solidFill>
              </a:rPr>
              <a:t>Application Performance: </a:t>
            </a:r>
            <a:r>
              <a:rPr lang="en-US" sz="3800" b="1" dirty="0">
                <a:solidFill>
                  <a:schemeClr val="accent6">
                    <a:lumMod val="75000"/>
                  </a:schemeClr>
                </a:solidFill>
              </a:rPr>
              <a:t>21× </a:t>
            </a:r>
            <a:r>
              <a:rPr lang="en-US" sz="3800" dirty="0"/>
              <a:t>and </a:t>
            </a:r>
            <a:r>
              <a:rPr lang="en-US" sz="3800" b="1" dirty="0">
                <a:solidFill>
                  <a:schemeClr val="accent6">
                    <a:lumMod val="75000"/>
                  </a:schemeClr>
                </a:solidFill>
              </a:rPr>
              <a:t>2.1×</a:t>
            </a:r>
          </a:p>
          <a:p>
            <a:pPr marL="0" indent="0" algn="ctr">
              <a:buNone/>
            </a:pPr>
            <a:r>
              <a:rPr lang="en-US" sz="2400" dirty="0"/>
              <a:t>(</a:t>
            </a:r>
            <a:r>
              <a:rPr lang="en-US" sz="2400" b="1" dirty="0"/>
              <a:t>seven common real-world applications)</a:t>
            </a:r>
          </a:p>
          <a:p>
            <a:endParaRPr lang="en-US" sz="3200" dirty="0">
              <a:solidFill>
                <a:schemeClr val="accent1">
                  <a:lumMod val="75000"/>
                </a:schemeClr>
              </a:solidFill>
            </a:endParaRPr>
          </a:p>
          <a:p>
            <a:endParaRPr lang="en-US" dirty="0"/>
          </a:p>
          <a:p>
            <a:endParaRPr lang="en-US" dirty="0"/>
          </a:p>
          <a:p>
            <a:endParaRPr lang="en-US" dirty="0"/>
          </a:p>
        </p:txBody>
      </p:sp>
    </p:spTree>
    <p:extLst>
      <p:ext uri="{BB962C8B-B14F-4D97-AF65-F5344CB8AC3E}">
        <p14:creationId xmlns:p14="http://schemas.microsoft.com/office/powerpoint/2010/main" val="1954906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More on SIMDRAM</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356407629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E5F2A-225D-5D50-FD7C-2D329BB13089}"/>
              </a:ext>
            </a:extLst>
          </p:cNvPr>
          <p:cNvSpPr>
            <a:spLocks noGrp="1"/>
          </p:cNvSpPr>
          <p:nvPr>
            <p:ph type="title"/>
          </p:nvPr>
        </p:nvSpPr>
        <p:spPr>
          <a:xfrm>
            <a:off x="139189" y="152400"/>
            <a:ext cx="9068867" cy="1066800"/>
          </a:xfrm>
        </p:spPr>
        <p:txBody>
          <a:bodyPr/>
          <a:lstStyle/>
          <a:p>
            <a:r>
              <a:rPr lang="en-US" sz="3300" dirty="0"/>
              <a:t>MIMDRAM: More Flexible Processing using DRAM</a:t>
            </a:r>
          </a:p>
        </p:txBody>
      </p:sp>
      <p:sp>
        <p:nvSpPr>
          <p:cNvPr id="3" name="Content Placeholder 2">
            <a:extLst>
              <a:ext uri="{FF2B5EF4-FFF2-40B4-BE49-F238E27FC236}">
                <a16:creationId xmlns:a16="http://schemas.microsoft.com/office/drawing/2014/main" id="{7C9CF310-5946-6458-BB56-CB497A6BFEA4}"/>
              </a:ext>
            </a:extLst>
          </p:cNvPr>
          <p:cNvSpPr>
            <a:spLocks noGrp="1"/>
          </p:cNvSpPr>
          <p:nvPr>
            <p:ph idx="1"/>
          </p:nvPr>
        </p:nvSpPr>
        <p:spPr>
          <a:xfrm>
            <a:off x="228600" y="980728"/>
            <a:ext cx="8610600" cy="4876800"/>
          </a:xfrm>
        </p:spPr>
        <p:txBody>
          <a:bodyPr/>
          <a:lstStyle/>
          <a:p>
            <a:r>
              <a:rPr lang="en-US" b="1" dirty="0">
                <a:solidFill>
                  <a:srgbClr val="0000FF"/>
                </a:solidFill>
              </a:rPr>
              <a:t>Appears at HPCA 2024</a:t>
            </a:r>
          </a:p>
        </p:txBody>
      </p:sp>
      <p:sp>
        <p:nvSpPr>
          <p:cNvPr id="4" name="Slide Number Placeholder 3">
            <a:extLst>
              <a:ext uri="{FF2B5EF4-FFF2-40B4-BE49-F238E27FC236}">
                <a16:creationId xmlns:a16="http://schemas.microsoft.com/office/drawing/2014/main" id="{957423CF-DD8F-B683-D846-333780C421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B733B65C-244E-E2A1-FA8F-B41FB086F758}"/>
              </a:ext>
            </a:extLst>
          </p:cNvPr>
          <p:cNvPicPr>
            <a:picLocks noChangeAspect="1"/>
          </p:cNvPicPr>
          <p:nvPr/>
        </p:nvPicPr>
        <p:blipFill>
          <a:blip r:embed="rId2"/>
          <a:stretch>
            <a:fillRect/>
          </a:stretch>
        </p:blipFill>
        <p:spPr>
          <a:xfrm>
            <a:off x="139189" y="1593000"/>
            <a:ext cx="8979457" cy="2412064"/>
          </a:xfrm>
          <a:prstGeom prst="rect">
            <a:avLst/>
          </a:prstGeom>
        </p:spPr>
      </p:pic>
      <p:pic>
        <p:nvPicPr>
          <p:cNvPr id="6" name="Picture 5">
            <a:extLst>
              <a:ext uri="{FF2B5EF4-FFF2-40B4-BE49-F238E27FC236}">
                <a16:creationId xmlns:a16="http://schemas.microsoft.com/office/drawing/2014/main" id="{039817D3-976F-5B55-5BC1-EACE707F934E}"/>
              </a:ext>
            </a:extLst>
          </p:cNvPr>
          <p:cNvPicPr>
            <a:picLocks noChangeAspect="1"/>
          </p:cNvPicPr>
          <p:nvPr/>
        </p:nvPicPr>
        <p:blipFill>
          <a:blip r:embed="rId3"/>
          <a:stretch>
            <a:fillRect/>
          </a:stretch>
        </p:blipFill>
        <p:spPr>
          <a:xfrm>
            <a:off x="1936750" y="4149080"/>
            <a:ext cx="5270500" cy="2667000"/>
          </a:xfrm>
          <a:prstGeom prst="rect">
            <a:avLst/>
          </a:prstGeom>
        </p:spPr>
      </p:pic>
      <p:sp>
        <p:nvSpPr>
          <p:cNvPr id="7" name="TextBox 6">
            <a:extLst>
              <a:ext uri="{FF2B5EF4-FFF2-40B4-BE49-F238E27FC236}">
                <a16:creationId xmlns:a16="http://schemas.microsoft.com/office/drawing/2014/main" id="{3C7BF614-7857-63C5-C3E1-C9C2993CE347}"/>
              </a:ext>
            </a:extLst>
          </p:cNvPr>
          <p:cNvSpPr txBox="1"/>
          <p:nvPr/>
        </p:nvSpPr>
        <p:spPr>
          <a:xfrm>
            <a:off x="4466052" y="1022224"/>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https://arxiv.org/pdf/2402.19080.pdf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72043591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0" y="132334"/>
            <a:ext cx="9144000" cy="925840"/>
          </a:xfrm>
        </p:spPr>
        <p:txBody>
          <a:bodyPr>
            <a:noAutofit/>
          </a:bodyPr>
          <a:lstStyle/>
          <a:p>
            <a:r>
              <a:rPr lang="en-US" sz="3600" dirty="0"/>
              <a:t>MIMDRAM: </a:t>
            </a:r>
            <a:br>
              <a:rPr lang="en-US" sz="3600" dirty="0"/>
            </a:br>
            <a:r>
              <a:rPr lang="en-US" sz="2800" dirty="0"/>
              <a:t>Key Idea (I)</a:t>
            </a:r>
          </a:p>
        </p:txBody>
      </p:sp>
      <p:sp>
        <p:nvSpPr>
          <p:cNvPr id="6" name="Rounded Rectangle 5">
            <a:extLst>
              <a:ext uri="{FF2B5EF4-FFF2-40B4-BE49-F238E27FC236}">
                <a16:creationId xmlns:a16="http://schemas.microsoft.com/office/drawing/2014/main" id="{B4C51049-9585-2E46-A946-E7EC62EBA1E1}"/>
              </a:ext>
            </a:extLst>
          </p:cNvPr>
          <p:cNvSpPr/>
          <p:nvPr/>
        </p:nvSpPr>
        <p:spPr>
          <a:xfrm>
            <a:off x="-36512" y="1280109"/>
            <a:ext cx="9144000" cy="780739"/>
          </a:xfrm>
          <a:prstGeom prst="roundRect">
            <a:avLst>
              <a:gd name="adj" fmla="val 9020"/>
            </a:avLst>
          </a:prstGeom>
          <a:no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000000"/>
                </a:solidFill>
                <a:effectLst/>
                <a:uLnTx/>
                <a:uFillTx/>
                <a:latin typeface="Avenir Next" panose="020B0503020202020204" pitchFamily="34" charset="0"/>
                <a:ea typeface="+mn-ea"/>
                <a:cs typeface="+mn-cs"/>
              </a:rPr>
              <a:t>Enable narrower-width operations than a DRAM row</a:t>
            </a:r>
            <a:endParaRPr kumimoji="0" lang="en-US" sz="2600" b="1" i="0" u="sng" strike="noStrike" kern="0" cap="none" spc="0" normalizeH="0" baseline="0" noProof="0" dirty="0">
              <a:ln>
                <a:noFill/>
              </a:ln>
              <a:solidFill>
                <a:srgbClr val="000000"/>
              </a:solidFill>
              <a:effectLst/>
              <a:uLnTx/>
              <a:uFillTx/>
              <a:latin typeface="Avenir Next" panose="020B0503020202020204" pitchFamily="34" charset="0"/>
              <a:ea typeface="+mn-ea"/>
              <a:cs typeface="+mn-cs"/>
            </a:endParaRP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9241" y="2751056"/>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6769" y="2751056"/>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3441" y="2751056"/>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10969" y="2751056"/>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6840" y="2412494"/>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400640" y="2564894"/>
            <a:ext cx="6403145"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5885" y="2564894"/>
            <a:ext cx="4671060" cy="1219201"/>
            <a:chOff x="2174045" y="1143000"/>
            <a:chExt cx="4671060" cy="1219201"/>
          </a:xfrm>
        </p:grpSpPr>
        <p:cxnSp>
          <p:nvCxnSpPr>
            <p:cNvPr id="215" name="Straight Connector 214">
              <a:extLst>
                <a:ext uri="{FF2B5EF4-FFF2-40B4-BE49-F238E27FC236}">
                  <a16:creationId xmlns:a16="http://schemas.microsoft.com/office/drawing/2014/main" id="{402E0C80-0CB3-1DFC-BA6E-F4CB819AC190}"/>
                </a:ext>
              </a:extLst>
            </p:cNvPr>
            <p:cNvCxnSpPr/>
            <p:nvPr/>
          </p:nvCxnSpPr>
          <p:spPr>
            <a:xfrm flipV="1">
              <a:off x="217404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p:nvPr/>
          </p:nvCxnSpPr>
          <p:spPr>
            <a:xfrm flipV="1">
              <a:off x="3730049"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p:nvPr/>
          </p:nvCxnSpPr>
          <p:spPr>
            <a:xfrm flipV="1">
              <a:off x="530332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p:nvPr/>
          </p:nvCxnSpPr>
          <p:spPr>
            <a:xfrm flipV="1">
              <a:off x="684510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23AF8F67-6E35-1D0F-534F-042DD53F82AF}"/>
              </a:ext>
            </a:extLst>
          </p:cNvPr>
          <p:cNvCxnSpPr>
            <a:cxnSpLocks/>
          </p:cNvCxnSpPr>
          <p:nvPr/>
        </p:nvCxnSpPr>
        <p:spPr>
          <a:xfrm flipH="1">
            <a:off x="1402985" y="2564894"/>
            <a:ext cx="6403145" cy="0"/>
          </a:xfrm>
          <a:prstGeom prst="line">
            <a:avLst/>
          </a:prstGeom>
          <a:solidFill>
            <a:schemeClr val="tx1">
              <a:lumMod val="65000"/>
              <a:lumOff val="35000"/>
            </a:schemeClr>
          </a:solidFill>
          <a:ln w="50800" cap="rnd">
            <a:solidFill>
              <a:srgbClr val="C00000"/>
            </a:solidFill>
            <a:round/>
            <a:headEnd type="none"/>
            <a:tailEnd w="lg" len="sm"/>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49EDD477-8034-2B77-7E46-85CFE52A9ACE}"/>
              </a:ext>
            </a:extLst>
          </p:cNvPr>
          <p:cNvCxnSpPr>
            <a:cxnSpLocks/>
          </p:cNvCxnSpPr>
          <p:nvPr/>
        </p:nvCxnSpPr>
        <p:spPr>
          <a:xfrm flipV="1">
            <a:off x="1748230" y="2564894"/>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C460F50-4E91-5EA3-8239-2DDC925AE533}"/>
              </a:ext>
            </a:extLst>
          </p:cNvPr>
          <p:cNvCxnSpPr>
            <a:cxnSpLocks/>
          </p:cNvCxnSpPr>
          <p:nvPr/>
        </p:nvCxnSpPr>
        <p:spPr>
          <a:xfrm flipV="1">
            <a:off x="3302329" y="2564894"/>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11F4708B-AC51-BD7D-82BC-C3872A929AE8}"/>
              </a:ext>
            </a:extLst>
          </p:cNvPr>
          <p:cNvCxnSpPr>
            <a:cxnSpLocks/>
          </p:cNvCxnSpPr>
          <p:nvPr/>
        </p:nvCxnSpPr>
        <p:spPr>
          <a:xfrm flipV="1">
            <a:off x="4877510" y="2564894"/>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63C4B1D-F5CF-A223-C6CC-B01DF5CDD6E7}"/>
              </a:ext>
            </a:extLst>
          </p:cNvPr>
          <p:cNvCxnSpPr>
            <a:cxnSpLocks/>
          </p:cNvCxnSpPr>
          <p:nvPr/>
        </p:nvCxnSpPr>
        <p:spPr>
          <a:xfrm flipV="1">
            <a:off x="6419290" y="2564894"/>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4" name="DRAM">
            <a:extLst>
              <a:ext uri="{FF2B5EF4-FFF2-40B4-BE49-F238E27FC236}">
                <a16:creationId xmlns:a16="http://schemas.microsoft.com/office/drawing/2014/main" id="{ED56E525-600A-350A-CE7D-E6BB2D6D79C9}"/>
              </a:ext>
            </a:extLst>
          </p:cNvPr>
          <p:cNvSpPr/>
          <p:nvPr/>
        </p:nvSpPr>
        <p:spPr>
          <a:xfrm rot="16200000">
            <a:off x="143886" y="3135848"/>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34978" y="2761209"/>
            <a:ext cx="5790027" cy="1402792"/>
            <a:chOff x="2134538" y="2243328"/>
            <a:chExt cx="5790027" cy="1490472"/>
          </a:xfrm>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p:grpSpPr>
            <p:cxnSp>
              <p:nvCxnSpPr>
                <p:cNvPr id="256" name="Straight Connector 255">
                  <a:extLst>
                    <a:ext uri="{FF2B5EF4-FFF2-40B4-BE49-F238E27FC236}">
                      <a16:creationId xmlns:a16="http://schemas.microsoft.com/office/drawing/2014/main" id="{BD3D8CDE-9D2C-76ED-5983-5F09BD871F90}"/>
                    </a:ext>
                  </a:extLst>
                </p:cNvPr>
                <p:cNvCxnSpPr>
                  <a:endCxn id="261"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endCxn id="263" idx="0"/>
                </p:cNvCxnSpPr>
                <p:nvPr/>
              </p:nvCxnSpPr>
              <p:spPr>
                <a:xfrm>
                  <a:off x="65913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endCxn id="264"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endCxn id="265"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endCxn id="262"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8" name="Group 227">
              <a:extLst>
                <a:ext uri="{FF2B5EF4-FFF2-40B4-BE49-F238E27FC236}">
                  <a16:creationId xmlns:a16="http://schemas.microsoft.com/office/drawing/2014/main" id="{FF97BF8E-55FF-2911-59F0-8724B5C0C7CE}"/>
                </a:ext>
              </a:extLst>
            </p:cNvPr>
            <p:cNvGrpSpPr/>
            <p:nvPr/>
          </p:nvGrpSpPr>
          <p:grpSpPr>
            <a:xfrm>
              <a:off x="5258738" y="2243328"/>
              <a:ext cx="1108299" cy="1490472"/>
              <a:chOff x="5258738" y="2243328"/>
              <a:chExt cx="1108299" cy="1490472"/>
            </a:xfrm>
          </p:grpSpPr>
          <p:grpSp>
            <p:nvGrpSpPr>
              <p:cNvPr id="242" name="Group 241">
                <a:extLst>
                  <a:ext uri="{FF2B5EF4-FFF2-40B4-BE49-F238E27FC236}">
                    <a16:creationId xmlns:a16="http://schemas.microsoft.com/office/drawing/2014/main" id="{262DAB03-507F-4E7F-8B1C-5D31F249993F}"/>
                  </a:ext>
                </a:extLst>
              </p:cNvPr>
              <p:cNvGrpSpPr/>
              <p:nvPr/>
            </p:nvGrpSpPr>
            <p:grpSpPr>
              <a:xfrm>
                <a:off x="5258738" y="3504497"/>
                <a:ext cx="1108299" cy="229303"/>
                <a:chOff x="5486400" y="3962400"/>
                <a:chExt cx="2209800" cy="457200"/>
              </a:xfrm>
            </p:grpSpPr>
            <p:sp>
              <p:nvSpPr>
                <p:cNvPr id="249" name="DRAM">
                  <a:extLst>
                    <a:ext uri="{FF2B5EF4-FFF2-40B4-BE49-F238E27FC236}">
                      <a16:creationId xmlns:a16="http://schemas.microsoft.com/office/drawing/2014/main" id="{0DA8D64E-DA02-2A95-8E23-7361CAA5A779}"/>
                    </a:ext>
                  </a:extLst>
                </p:cNvPr>
                <p:cNvSpPr/>
                <p:nvPr/>
              </p:nvSpPr>
              <p:spPr>
                <a:xfrm>
                  <a:off x="54864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0" name="DRAM">
                  <a:extLst>
                    <a:ext uri="{FF2B5EF4-FFF2-40B4-BE49-F238E27FC236}">
                      <a16:creationId xmlns:a16="http://schemas.microsoft.com/office/drawing/2014/main" id="{62EE97B7-0559-823B-BE1B-EAC437C819C9}"/>
                    </a:ext>
                  </a:extLst>
                </p:cNvPr>
                <p:cNvSpPr/>
                <p:nvPr/>
              </p:nvSpPr>
              <p:spPr>
                <a:xfrm>
                  <a:off x="59436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1" name="DRAM">
                  <a:extLst>
                    <a:ext uri="{FF2B5EF4-FFF2-40B4-BE49-F238E27FC236}">
                      <a16:creationId xmlns:a16="http://schemas.microsoft.com/office/drawing/2014/main" id="{F373AD3F-6B46-2DD8-72AB-97521E485EDA}"/>
                    </a:ext>
                  </a:extLst>
                </p:cNvPr>
                <p:cNvSpPr/>
                <p:nvPr/>
              </p:nvSpPr>
              <p:spPr>
                <a:xfrm>
                  <a:off x="64008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2" name="DRAM">
                  <a:extLst>
                    <a:ext uri="{FF2B5EF4-FFF2-40B4-BE49-F238E27FC236}">
                      <a16:creationId xmlns:a16="http://schemas.microsoft.com/office/drawing/2014/main" id="{D9BC8614-1F6A-6B15-241B-4624FD4C4D17}"/>
                    </a:ext>
                  </a:extLst>
                </p:cNvPr>
                <p:cNvSpPr/>
                <p:nvPr/>
              </p:nvSpPr>
              <p:spPr>
                <a:xfrm>
                  <a:off x="68580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3" name="DRAM">
                  <a:extLst>
                    <a:ext uri="{FF2B5EF4-FFF2-40B4-BE49-F238E27FC236}">
                      <a16:creationId xmlns:a16="http://schemas.microsoft.com/office/drawing/2014/main" id="{B8DD34E4-3DA8-76F3-6132-F3E0619678D2}"/>
                    </a:ext>
                  </a:extLst>
                </p:cNvPr>
                <p:cNvSpPr/>
                <p:nvPr/>
              </p:nvSpPr>
              <p:spPr>
                <a:xfrm>
                  <a:off x="73152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43" name="Group 242">
                <a:extLst>
                  <a:ext uri="{FF2B5EF4-FFF2-40B4-BE49-F238E27FC236}">
                    <a16:creationId xmlns:a16="http://schemas.microsoft.com/office/drawing/2014/main" id="{8D72FDB8-EF6D-DCBF-4989-AFBD5087B795}"/>
                  </a:ext>
                </a:extLst>
              </p:cNvPr>
              <p:cNvGrpSpPr/>
              <p:nvPr/>
            </p:nvGrpSpPr>
            <p:grpSpPr>
              <a:xfrm>
                <a:off x="5354281" y="2243328"/>
                <a:ext cx="917213" cy="1261169"/>
                <a:chOff x="5676900" y="990600"/>
                <a:chExt cx="1828800" cy="2971800"/>
              </a:xfrm>
            </p:grpSpPr>
            <p:cxnSp>
              <p:nvCxnSpPr>
                <p:cNvPr id="244" name="Straight Connector 243">
                  <a:extLst>
                    <a:ext uri="{FF2B5EF4-FFF2-40B4-BE49-F238E27FC236}">
                      <a16:creationId xmlns:a16="http://schemas.microsoft.com/office/drawing/2014/main" id="{A268F7DB-A70A-FCB0-D84A-365F49D0F920}"/>
                    </a:ext>
                  </a:extLst>
                </p:cNvPr>
                <p:cNvCxnSpPr>
                  <a:endCxn id="249"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1A0B5D32-0F2B-91D8-2B90-C74AD074BFA7}"/>
                    </a:ext>
                  </a:extLst>
                </p:cNvPr>
                <p:cNvCxnSpPr>
                  <a:endCxn id="251" idx="0"/>
                </p:cNvCxnSpPr>
                <p:nvPr/>
              </p:nvCxnSpPr>
              <p:spPr>
                <a:xfrm>
                  <a:off x="65913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6CC2A6C1-740D-56FD-15BC-79F9F9C568F5}"/>
                    </a:ext>
                  </a:extLst>
                </p:cNvPr>
                <p:cNvCxnSpPr>
                  <a:endCxn id="252"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50946F3-46A4-D331-1C7B-2799016BBD36}"/>
                    </a:ext>
                  </a:extLst>
                </p:cNvPr>
                <p:cNvCxnSpPr>
                  <a:endCxn id="253"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8A87300C-D2A4-7F97-6944-20BF6F24F3B9}"/>
                    </a:ext>
                  </a:extLst>
                </p:cNvPr>
                <p:cNvCxnSpPr>
                  <a:endCxn id="250"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9" name="Group 228">
              <a:extLst>
                <a:ext uri="{FF2B5EF4-FFF2-40B4-BE49-F238E27FC236}">
                  <a16:creationId xmlns:a16="http://schemas.microsoft.com/office/drawing/2014/main" id="{E634D07A-4DB3-7D2A-0949-2639BE667640}"/>
                </a:ext>
              </a:extLst>
            </p:cNvPr>
            <p:cNvGrpSpPr/>
            <p:nvPr/>
          </p:nvGrpSpPr>
          <p:grpSpPr>
            <a:xfrm>
              <a:off x="6816266" y="2243328"/>
              <a:ext cx="1108299" cy="1490472"/>
              <a:chOff x="6816266" y="2243328"/>
              <a:chExt cx="1108299" cy="1490472"/>
            </a:xfrm>
          </p:grpSpPr>
          <p:grpSp>
            <p:nvGrpSpPr>
              <p:cNvPr id="230" name="Group 229">
                <a:extLst>
                  <a:ext uri="{FF2B5EF4-FFF2-40B4-BE49-F238E27FC236}">
                    <a16:creationId xmlns:a16="http://schemas.microsoft.com/office/drawing/2014/main" id="{C81C3260-3881-C234-B441-6F47599092A2}"/>
                  </a:ext>
                </a:extLst>
              </p:cNvPr>
              <p:cNvGrpSpPr/>
              <p:nvPr/>
            </p:nvGrpSpPr>
            <p:grpSpPr>
              <a:xfrm>
                <a:off x="6816266" y="3504497"/>
                <a:ext cx="1108299" cy="229303"/>
                <a:chOff x="5486400" y="3962400"/>
                <a:chExt cx="2209800" cy="457200"/>
              </a:xfrm>
            </p:grpSpPr>
            <p:sp>
              <p:nvSpPr>
                <p:cNvPr id="237" name="DRAM">
                  <a:extLst>
                    <a:ext uri="{FF2B5EF4-FFF2-40B4-BE49-F238E27FC236}">
                      <a16:creationId xmlns:a16="http://schemas.microsoft.com/office/drawing/2014/main" id="{1EBE208B-E1EB-1C36-B88C-6259EB0B7EE7}"/>
                    </a:ext>
                  </a:extLst>
                </p:cNvPr>
                <p:cNvSpPr/>
                <p:nvPr/>
              </p:nvSpPr>
              <p:spPr>
                <a:xfrm>
                  <a:off x="54864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8" name="DRAM">
                  <a:extLst>
                    <a:ext uri="{FF2B5EF4-FFF2-40B4-BE49-F238E27FC236}">
                      <a16:creationId xmlns:a16="http://schemas.microsoft.com/office/drawing/2014/main" id="{5A46B2E6-5F4F-B3DD-CA93-2A2A81C0FA12}"/>
                    </a:ext>
                  </a:extLst>
                </p:cNvPr>
                <p:cNvSpPr/>
                <p:nvPr/>
              </p:nvSpPr>
              <p:spPr>
                <a:xfrm>
                  <a:off x="59436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9" name="DRAM">
                  <a:extLst>
                    <a:ext uri="{FF2B5EF4-FFF2-40B4-BE49-F238E27FC236}">
                      <a16:creationId xmlns:a16="http://schemas.microsoft.com/office/drawing/2014/main" id="{257EC04E-BDC2-D9C1-057D-D2CB9CB08ED3}"/>
                    </a:ext>
                  </a:extLst>
                </p:cNvPr>
                <p:cNvSpPr/>
                <p:nvPr/>
              </p:nvSpPr>
              <p:spPr>
                <a:xfrm>
                  <a:off x="64008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0" name="DRAM">
                  <a:extLst>
                    <a:ext uri="{FF2B5EF4-FFF2-40B4-BE49-F238E27FC236}">
                      <a16:creationId xmlns:a16="http://schemas.microsoft.com/office/drawing/2014/main" id="{9F6ABAB8-F9F2-516D-1ACB-5054CE8ADFEA}"/>
                    </a:ext>
                  </a:extLst>
                </p:cNvPr>
                <p:cNvSpPr/>
                <p:nvPr/>
              </p:nvSpPr>
              <p:spPr>
                <a:xfrm>
                  <a:off x="68580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1" name="DRAM">
                  <a:extLst>
                    <a:ext uri="{FF2B5EF4-FFF2-40B4-BE49-F238E27FC236}">
                      <a16:creationId xmlns:a16="http://schemas.microsoft.com/office/drawing/2014/main" id="{504B41EC-4607-5BC8-72FC-9325A53CC579}"/>
                    </a:ext>
                  </a:extLst>
                </p:cNvPr>
                <p:cNvSpPr/>
                <p:nvPr/>
              </p:nvSpPr>
              <p:spPr>
                <a:xfrm>
                  <a:off x="73152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31" name="Group 230">
                <a:extLst>
                  <a:ext uri="{FF2B5EF4-FFF2-40B4-BE49-F238E27FC236}">
                    <a16:creationId xmlns:a16="http://schemas.microsoft.com/office/drawing/2014/main" id="{A1B34F0B-5F3A-5C90-7F14-FC4961989315}"/>
                  </a:ext>
                </a:extLst>
              </p:cNvPr>
              <p:cNvGrpSpPr/>
              <p:nvPr/>
            </p:nvGrpSpPr>
            <p:grpSpPr>
              <a:xfrm>
                <a:off x="6911809" y="2243328"/>
                <a:ext cx="917213" cy="1261169"/>
                <a:chOff x="5676900" y="990600"/>
                <a:chExt cx="1828800" cy="2971800"/>
              </a:xfrm>
            </p:grpSpPr>
            <p:cxnSp>
              <p:nvCxnSpPr>
                <p:cNvPr id="232" name="Straight Connector 231">
                  <a:extLst>
                    <a:ext uri="{FF2B5EF4-FFF2-40B4-BE49-F238E27FC236}">
                      <a16:creationId xmlns:a16="http://schemas.microsoft.com/office/drawing/2014/main" id="{AD1D91C9-82D7-09EF-88C6-0428899EB354}"/>
                    </a:ext>
                  </a:extLst>
                </p:cNvPr>
                <p:cNvCxnSpPr>
                  <a:endCxn id="237"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774F19A8-68DB-00E3-C213-22C074ADB97F}"/>
                    </a:ext>
                  </a:extLst>
                </p:cNvPr>
                <p:cNvCxnSpPr>
                  <a:endCxn id="239" idx="0"/>
                </p:cNvCxnSpPr>
                <p:nvPr/>
              </p:nvCxnSpPr>
              <p:spPr>
                <a:xfrm>
                  <a:off x="65913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A5DA0285-B085-EC48-91FF-9F0CC92EB738}"/>
                    </a:ext>
                  </a:extLst>
                </p:cNvPr>
                <p:cNvCxnSpPr>
                  <a:endCxn id="240"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49C1749-69C5-EAAB-4D35-27600BEF8586}"/>
                    </a:ext>
                  </a:extLst>
                </p:cNvPr>
                <p:cNvCxnSpPr>
                  <a:endCxn id="241"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42A0A46-2A2B-96EF-CC8F-D6F01DC498A9}"/>
                    </a:ext>
                  </a:extLst>
                </p:cNvPr>
                <p:cNvCxnSpPr>
                  <a:endCxn id="238"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9239" y="3438966"/>
            <a:ext cx="1414038" cy="191087"/>
            <a:chOff x="1828799" y="2017072"/>
            <a:chExt cx="1414038" cy="191087"/>
          </a:xfrm>
          <a:solidFill>
            <a:srgbClr val="1A82C4"/>
          </a:solidFill>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6767" y="3438966"/>
            <a:ext cx="1414038" cy="191087"/>
            <a:chOff x="3386327" y="2017072"/>
            <a:chExt cx="1414038" cy="191087"/>
          </a:xfrm>
          <a:solidFill>
            <a:srgbClr val="1A82C4"/>
          </a:solidFill>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94" name="Group 293">
            <a:extLst>
              <a:ext uri="{FF2B5EF4-FFF2-40B4-BE49-F238E27FC236}">
                <a16:creationId xmlns:a16="http://schemas.microsoft.com/office/drawing/2014/main" id="{434CD3E1-58A4-180E-5760-DE05E3033317}"/>
              </a:ext>
            </a:extLst>
          </p:cNvPr>
          <p:cNvGrpSpPr/>
          <p:nvPr/>
        </p:nvGrpSpPr>
        <p:grpSpPr>
          <a:xfrm>
            <a:off x="4753439" y="3438966"/>
            <a:ext cx="1414038" cy="191087"/>
            <a:chOff x="4952999" y="2017072"/>
            <a:chExt cx="1414038" cy="191087"/>
          </a:xfrm>
        </p:grpSpPr>
        <p:sp>
          <p:nvSpPr>
            <p:cNvPr id="295" name="DRAM">
              <a:extLst>
                <a:ext uri="{FF2B5EF4-FFF2-40B4-BE49-F238E27FC236}">
                  <a16:creationId xmlns:a16="http://schemas.microsoft.com/office/drawing/2014/main" id="{A8F56BE3-A232-C79E-7EB6-4CA3AD81E997}"/>
                </a:ext>
              </a:extLst>
            </p:cNvPr>
            <p:cNvSpPr/>
            <p:nvPr/>
          </p:nvSpPr>
          <p:spPr>
            <a:xfrm rot="5400000">
              <a:off x="49721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96" name="Straight Connector 295">
              <a:extLst>
                <a:ext uri="{FF2B5EF4-FFF2-40B4-BE49-F238E27FC236}">
                  <a16:creationId xmlns:a16="http://schemas.microsoft.com/office/drawing/2014/main" id="{B2B09B09-3185-2AD0-8000-E94429BF2DC7}"/>
                </a:ext>
              </a:extLst>
            </p:cNvPr>
            <p:cNvCxnSpPr>
              <a:cxnSpLocks/>
              <a:stCxn id="301" idx="6"/>
              <a:endCxn id="295" idx="0"/>
            </p:cNvCxnSpPr>
            <p:nvPr/>
          </p:nvCxnSpPr>
          <p:spPr>
            <a:xfrm flipH="1">
              <a:off x="51823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97" name="Oval 296">
              <a:extLst>
                <a:ext uri="{FF2B5EF4-FFF2-40B4-BE49-F238E27FC236}">
                  <a16:creationId xmlns:a16="http://schemas.microsoft.com/office/drawing/2014/main" id="{6D3191D0-56F7-A3F9-4B2A-0C1A649A47F5}"/>
                </a:ext>
              </a:extLst>
            </p:cNvPr>
            <p:cNvSpPr/>
            <p:nvPr/>
          </p:nvSpPr>
          <p:spPr>
            <a:xfrm>
              <a:off x="5258738"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8" name="Oval 297">
              <a:extLst>
                <a:ext uri="{FF2B5EF4-FFF2-40B4-BE49-F238E27FC236}">
                  <a16:creationId xmlns:a16="http://schemas.microsoft.com/office/drawing/2014/main" id="{F243E6E8-9DD5-9426-4070-EBD66245807D}"/>
                </a:ext>
              </a:extLst>
            </p:cNvPr>
            <p:cNvSpPr/>
            <p:nvPr/>
          </p:nvSpPr>
          <p:spPr>
            <a:xfrm>
              <a:off x="5488041"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9" name="Oval 298">
              <a:extLst>
                <a:ext uri="{FF2B5EF4-FFF2-40B4-BE49-F238E27FC236}">
                  <a16:creationId xmlns:a16="http://schemas.microsoft.com/office/drawing/2014/main" id="{35E99F43-0613-95BC-AC9A-A0A3D49C744D}"/>
                </a:ext>
              </a:extLst>
            </p:cNvPr>
            <p:cNvSpPr/>
            <p:nvPr/>
          </p:nvSpPr>
          <p:spPr>
            <a:xfrm>
              <a:off x="5717344"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0" name="Oval 299">
              <a:extLst>
                <a:ext uri="{FF2B5EF4-FFF2-40B4-BE49-F238E27FC236}">
                  <a16:creationId xmlns:a16="http://schemas.microsoft.com/office/drawing/2014/main" id="{1DDB4055-1E2A-A102-CD59-95BFF6E3DA3B}"/>
                </a:ext>
              </a:extLst>
            </p:cNvPr>
            <p:cNvSpPr/>
            <p:nvPr/>
          </p:nvSpPr>
          <p:spPr>
            <a:xfrm>
              <a:off x="5946648"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1" name="Oval 300">
              <a:extLst>
                <a:ext uri="{FF2B5EF4-FFF2-40B4-BE49-F238E27FC236}">
                  <a16:creationId xmlns:a16="http://schemas.microsoft.com/office/drawing/2014/main" id="{7CB0AC50-7A9E-F089-F5EC-738687005F99}"/>
                </a:ext>
              </a:extLst>
            </p:cNvPr>
            <p:cNvSpPr/>
            <p:nvPr/>
          </p:nvSpPr>
          <p:spPr>
            <a:xfrm>
              <a:off x="6175951"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02" name="Group 301">
            <a:extLst>
              <a:ext uri="{FF2B5EF4-FFF2-40B4-BE49-F238E27FC236}">
                <a16:creationId xmlns:a16="http://schemas.microsoft.com/office/drawing/2014/main" id="{94B66537-AAF8-2B5B-6EDA-375EAA216F66}"/>
              </a:ext>
            </a:extLst>
          </p:cNvPr>
          <p:cNvGrpSpPr/>
          <p:nvPr/>
        </p:nvGrpSpPr>
        <p:grpSpPr>
          <a:xfrm>
            <a:off x="6310967" y="3438966"/>
            <a:ext cx="1414038" cy="191087"/>
            <a:chOff x="6510527" y="2017072"/>
            <a:chExt cx="1414038" cy="191087"/>
          </a:xfrm>
        </p:grpSpPr>
        <p:sp>
          <p:nvSpPr>
            <p:cNvPr id="303" name="DRAM">
              <a:extLst>
                <a:ext uri="{FF2B5EF4-FFF2-40B4-BE49-F238E27FC236}">
                  <a16:creationId xmlns:a16="http://schemas.microsoft.com/office/drawing/2014/main" id="{3DA73174-AD3F-43A2-3BB5-2BFA347B9DE1}"/>
                </a:ext>
              </a:extLst>
            </p:cNvPr>
            <p:cNvSpPr/>
            <p:nvPr/>
          </p:nvSpPr>
          <p:spPr>
            <a:xfrm rot="5400000">
              <a:off x="65296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4" name="Straight Connector 303">
              <a:extLst>
                <a:ext uri="{FF2B5EF4-FFF2-40B4-BE49-F238E27FC236}">
                  <a16:creationId xmlns:a16="http://schemas.microsoft.com/office/drawing/2014/main" id="{49BC8CA9-D5ED-218D-85A1-2B1450ACA3B5}"/>
                </a:ext>
              </a:extLst>
            </p:cNvPr>
            <p:cNvCxnSpPr>
              <a:cxnSpLocks/>
              <a:stCxn id="309" idx="6"/>
              <a:endCxn id="303" idx="0"/>
            </p:cNvCxnSpPr>
            <p:nvPr/>
          </p:nvCxnSpPr>
          <p:spPr>
            <a:xfrm flipH="1">
              <a:off x="6739831"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05" name="Oval 304">
              <a:extLst>
                <a:ext uri="{FF2B5EF4-FFF2-40B4-BE49-F238E27FC236}">
                  <a16:creationId xmlns:a16="http://schemas.microsoft.com/office/drawing/2014/main" id="{5B28602A-D34C-B079-018B-E063FBADB582}"/>
                </a:ext>
              </a:extLst>
            </p:cNvPr>
            <p:cNvSpPr/>
            <p:nvPr/>
          </p:nvSpPr>
          <p:spPr>
            <a:xfrm>
              <a:off x="6816266"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6" name="Oval 305">
              <a:extLst>
                <a:ext uri="{FF2B5EF4-FFF2-40B4-BE49-F238E27FC236}">
                  <a16:creationId xmlns:a16="http://schemas.microsoft.com/office/drawing/2014/main" id="{61C81FF0-839E-BE43-1D30-B698656F6680}"/>
                </a:ext>
              </a:extLst>
            </p:cNvPr>
            <p:cNvSpPr/>
            <p:nvPr/>
          </p:nvSpPr>
          <p:spPr>
            <a:xfrm>
              <a:off x="7045569"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7" name="Oval 306">
              <a:extLst>
                <a:ext uri="{FF2B5EF4-FFF2-40B4-BE49-F238E27FC236}">
                  <a16:creationId xmlns:a16="http://schemas.microsoft.com/office/drawing/2014/main" id="{626FB3D7-7289-5F33-8C02-83DAD4384547}"/>
                </a:ext>
              </a:extLst>
            </p:cNvPr>
            <p:cNvSpPr/>
            <p:nvPr/>
          </p:nvSpPr>
          <p:spPr>
            <a:xfrm>
              <a:off x="7274872"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8" name="Oval 307">
              <a:extLst>
                <a:ext uri="{FF2B5EF4-FFF2-40B4-BE49-F238E27FC236}">
                  <a16:creationId xmlns:a16="http://schemas.microsoft.com/office/drawing/2014/main" id="{83AC72C1-4687-1906-BFD2-688C5891089D}"/>
                </a:ext>
              </a:extLst>
            </p:cNvPr>
            <p:cNvSpPr/>
            <p:nvPr/>
          </p:nvSpPr>
          <p:spPr>
            <a:xfrm>
              <a:off x="7504176"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9" name="Oval 308">
              <a:extLst>
                <a:ext uri="{FF2B5EF4-FFF2-40B4-BE49-F238E27FC236}">
                  <a16:creationId xmlns:a16="http://schemas.microsoft.com/office/drawing/2014/main" id="{22984117-D059-3881-2F09-FC8812879DDB}"/>
                </a:ext>
              </a:extLst>
            </p:cNvPr>
            <p:cNvSpPr/>
            <p:nvPr/>
          </p:nvSpPr>
          <p:spPr>
            <a:xfrm>
              <a:off x="7733479"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5363040" y="2107694"/>
            <a:ext cx="2663952"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a:t>
            </a:r>
            <a:r>
              <a:rPr kumimoji="0" lang="en-US" sz="1800" b="0" i="0" u="none" strike="noStrike" kern="1200" cap="none" spc="0" normalizeH="0" baseline="0" noProof="0" dirty="0" err="1">
                <a:ln>
                  <a:noFill/>
                </a:ln>
                <a:solidFill>
                  <a:srgbClr val="000000"/>
                </a:solidFill>
                <a:effectLst/>
                <a:uLnTx/>
                <a:uFillTx/>
                <a:latin typeface="Avenir Next" panose="020B0503020202020204" pitchFamily="34" charset="0"/>
                <a:ea typeface="+mn-ea"/>
                <a:cs typeface="+mn-cs"/>
              </a:rPr>
              <a:t>wordline</a:t>
            </a:r>
            <a:endPar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sp>
        <p:nvSpPr>
          <p:cNvPr id="421" name="Rounded Rectangle 420">
            <a:extLst>
              <a:ext uri="{FF2B5EF4-FFF2-40B4-BE49-F238E27FC236}">
                <a16:creationId xmlns:a16="http://schemas.microsoft.com/office/drawing/2014/main" id="{28AB7A7F-81FF-E266-F4A2-105F190C073E}"/>
              </a:ext>
            </a:extLst>
          </p:cNvPr>
          <p:cNvSpPr/>
          <p:nvPr/>
        </p:nvSpPr>
        <p:spPr>
          <a:xfrm>
            <a:off x="1492047" y="2412494"/>
            <a:ext cx="1618285" cy="1480681"/>
          </a:xfrm>
          <a:prstGeom prst="roundRect">
            <a:avLst>
              <a:gd name="adj" fmla="val 11846"/>
            </a:avLst>
          </a:prstGeom>
          <a:noFill/>
          <a:ln w="3810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422" name="TextBox 421">
            <a:extLst>
              <a:ext uri="{FF2B5EF4-FFF2-40B4-BE49-F238E27FC236}">
                <a16:creationId xmlns:a16="http://schemas.microsoft.com/office/drawing/2014/main" id="{8189EF48-97B5-ABC4-C69B-FCAD6BF7A53B}"/>
              </a:ext>
            </a:extLst>
          </p:cNvPr>
          <p:cNvSpPr txBox="1"/>
          <p:nvPr/>
        </p:nvSpPr>
        <p:spPr>
          <a:xfrm>
            <a:off x="1475587" y="2066068"/>
            <a:ext cx="1634745" cy="387103"/>
          </a:xfrm>
          <a:prstGeom prst="rect">
            <a:avLst/>
          </a:prstGeom>
          <a:noFill/>
        </p:spPr>
        <p:txBody>
          <a:bodyPr wrap="square" rtlCol="0" anchor="ctr">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DRAM mat</a:t>
            </a:r>
          </a:p>
        </p:txBody>
      </p:sp>
      <p:sp>
        <p:nvSpPr>
          <p:cNvPr id="423" name="TextBox 422">
            <a:extLst>
              <a:ext uri="{FF2B5EF4-FFF2-40B4-BE49-F238E27FC236}">
                <a16:creationId xmlns:a16="http://schemas.microsoft.com/office/drawing/2014/main" id="{54DFF5B2-CBBD-B63D-9F7E-EE07071C0BA5}"/>
              </a:ext>
            </a:extLst>
          </p:cNvPr>
          <p:cNvSpPr txBox="1"/>
          <p:nvPr/>
        </p:nvSpPr>
        <p:spPr>
          <a:xfrm>
            <a:off x="3813" y="4673515"/>
            <a:ext cx="9136372"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Key Issue: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on a DRAM access, the global wordline propagates across all DRAM mats</a:t>
            </a:r>
          </a:p>
        </p:txBody>
      </p:sp>
      <p:sp>
        <p:nvSpPr>
          <p:cNvPr id="424" name="TextBox 423">
            <a:extLst>
              <a:ext uri="{FF2B5EF4-FFF2-40B4-BE49-F238E27FC236}">
                <a16:creationId xmlns:a16="http://schemas.microsoft.com/office/drawing/2014/main" id="{07E5F1AA-BB4D-7410-5A47-B04E746A3311}"/>
              </a:ext>
            </a:extLst>
          </p:cNvPr>
          <p:cNvSpPr txBox="1"/>
          <p:nvPr/>
        </p:nvSpPr>
        <p:spPr>
          <a:xfrm>
            <a:off x="0" y="5642329"/>
            <a:ext cx="9144000" cy="777240"/>
          </a:xfrm>
          <a:prstGeom prst="rect">
            <a:avLst/>
          </a:prstGeom>
          <a:solidFill>
            <a:schemeClr val="bg1">
              <a:lumMod val="95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Fine-Grained DRAM: </a:t>
            </a:r>
            <a:b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segment</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the global wordline to access </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individual</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DRAM mats</a:t>
            </a:r>
          </a:p>
        </p:txBody>
      </p:sp>
      <p:grpSp>
        <p:nvGrpSpPr>
          <p:cNvPr id="446" name="Group 445">
            <a:extLst>
              <a:ext uri="{FF2B5EF4-FFF2-40B4-BE49-F238E27FC236}">
                <a16:creationId xmlns:a16="http://schemas.microsoft.com/office/drawing/2014/main" id="{7C621D1A-6C7D-D1DB-D7D7-8CC078DA18EC}"/>
              </a:ext>
            </a:extLst>
          </p:cNvPr>
          <p:cNvGrpSpPr/>
          <p:nvPr/>
        </p:nvGrpSpPr>
        <p:grpSpPr>
          <a:xfrm>
            <a:off x="786595" y="4051113"/>
            <a:ext cx="6938410" cy="647381"/>
            <a:chOff x="757719" y="4572696"/>
            <a:chExt cx="6938410" cy="647381"/>
          </a:xfrm>
        </p:grpSpPr>
        <p:grpSp>
          <p:nvGrpSpPr>
            <p:cNvPr id="444" name="Group 443">
              <a:extLst>
                <a:ext uri="{FF2B5EF4-FFF2-40B4-BE49-F238E27FC236}">
                  <a16:creationId xmlns:a16="http://schemas.microsoft.com/office/drawing/2014/main" id="{001C9EF5-FFA4-7986-AF44-B66A506E66DD}"/>
                </a:ext>
              </a:extLst>
            </p:cNvPr>
            <p:cNvGrpSpPr/>
            <p:nvPr/>
          </p:nvGrpSpPr>
          <p:grpSpPr>
            <a:xfrm>
              <a:off x="1906102" y="4572696"/>
              <a:ext cx="5790027" cy="251465"/>
              <a:chOff x="1906102" y="4572696"/>
              <a:chExt cx="5790027" cy="251465"/>
            </a:xfrm>
          </p:grpSpPr>
          <p:grpSp>
            <p:nvGrpSpPr>
              <p:cNvPr id="434" name="Group 433">
                <a:extLst>
                  <a:ext uri="{FF2B5EF4-FFF2-40B4-BE49-F238E27FC236}">
                    <a16:creationId xmlns:a16="http://schemas.microsoft.com/office/drawing/2014/main" id="{2D7C9FF4-BFB9-3385-5E5D-CF6FF37484A0}"/>
                  </a:ext>
                </a:extLst>
              </p:cNvPr>
              <p:cNvGrpSpPr/>
              <p:nvPr/>
            </p:nvGrpSpPr>
            <p:grpSpPr>
              <a:xfrm>
                <a:off x="1906102" y="4572696"/>
                <a:ext cx="5790027" cy="251465"/>
                <a:chOff x="1906102" y="4605667"/>
                <a:chExt cx="5790027" cy="251465"/>
              </a:xfrm>
            </p:grpSpPr>
            <p:cxnSp>
              <p:nvCxnSpPr>
                <p:cNvPr id="426" name="Straight Connector 425">
                  <a:extLst>
                    <a:ext uri="{FF2B5EF4-FFF2-40B4-BE49-F238E27FC236}">
                      <a16:creationId xmlns:a16="http://schemas.microsoft.com/office/drawing/2014/main" id="{5B375868-B02D-4784-686E-FC1926E647D2}"/>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0E763279-F41C-BF3E-B0EF-B374A54FB361}"/>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DE306FA7-AAB0-384E-027F-5A88B8AE6AB4}"/>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6A6E6B83-5062-940D-9AF1-E843C5AEC0BF}"/>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C2FD01AC-B20A-B2FC-B9A3-80EED0BDD6BD}"/>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7A3CFFE4-8286-DF63-43CC-7FC78A3C8CBA}"/>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EF463F03-614B-EAE1-FF88-9D8F24BBB057}"/>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ABD7054C-49EB-D248-FC75-5FBD11E035D8}"/>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436" name="Straight Connector 435">
                <a:extLst>
                  <a:ext uri="{FF2B5EF4-FFF2-40B4-BE49-F238E27FC236}">
                    <a16:creationId xmlns:a16="http://schemas.microsoft.com/office/drawing/2014/main" id="{62E565DE-C853-7FD6-ACCE-50572376A0A6}"/>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445" name="TextBox 444">
              <a:extLst>
                <a:ext uri="{FF2B5EF4-FFF2-40B4-BE49-F238E27FC236}">
                  <a16:creationId xmlns:a16="http://schemas.microsoft.com/office/drawing/2014/main" id="{382C8B35-E844-9CFD-7E65-65D933CC057A}"/>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sp>
        <p:nvSpPr>
          <p:cNvPr id="447" name="Down Arrow 446">
            <a:extLst>
              <a:ext uri="{FF2B5EF4-FFF2-40B4-BE49-F238E27FC236}">
                <a16:creationId xmlns:a16="http://schemas.microsoft.com/office/drawing/2014/main" id="{9ED10959-7AB5-D44E-0DA7-A407A37174ED}"/>
              </a:ext>
            </a:extLst>
          </p:cNvPr>
          <p:cNvSpPr/>
          <p:nvPr/>
        </p:nvSpPr>
        <p:spPr>
          <a:xfrm>
            <a:off x="4425459" y="5311588"/>
            <a:ext cx="293083" cy="248845"/>
          </a:xfrm>
          <a:prstGeom prst="down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13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par>
                                <p:cTn id="8" presetID="22" presetClass="entr" presetSubtype="8" fill="hold" nodeType="withEffect">
                                  <p:stCondLst>
                                    <p:cond delay="0"/>
                                  </p:stCondLst>
                                  <p:childTnLst>
                                    <p:set>
                                      <p:cBhvr>
                                        <p:cTn id="9" dur="1" fill="hold">
                                          <p:stCondLst>
                                            <p:cond delay="0"/>
                                          </p:stCondLst>
                                        </p:cTn>
                                        <p:tgtEl>
                                          <p:spTgt spid="219"/>
                                        </p:tgtEl>
                                        <p:attrNameLst>
                                          <p:attrName>style.visibility</p:attrName>
                                        </p:attrNameLst>
                                      </p:cBhvr>
                                      <p:to>
                                        <p:strVal val="visible"/>
                                      </p:to>
                                    </p:set>
                                    <p:animEffect transition="in" filter="wipe(left)">
                                      <p:cBhvr>
                                        <p:cTn id="10" dur="500"/>
                                        <p:tgtEl>
                                          <p:spTgt spid="219"/>
                                        </p:tgtEl>
                                      </p:cBhvr>
                                    </p:animEffect>
                                  </p:childTnLst>
                                </p:cTn>
                              </p:par>
                              <p:par>
                                <p:cTn id="11" presetID="22" presetClass="entr" presetSubtype="1" fill="hold" nodeType="withEffect">
                                  <p:stCondLst>
                                    <p:cond delay="0"/>
                                  </p:stCondLst>
                                  <p:childTnLst>
                                    <p:set>
                                      <p:cBhvr>
                                        <p:cTn id="12" dur="1" fill="hold">
                                          <p:stCondLst>
                                            <p:cond delay="0"/>
                                          </p:stCondLst>
                                        </p:cTn>
                                        <p:tgtEl>
                                          <p:spTgt spid="220"/>
                                        </p:tgtEl>
                                        <p:attrNameLst>
                                          <p:attrName>style.visibility</p:attrName>
                                        </p:attrNameLst>
                                      </p:cBhvr>
                                      <p:to>
                                        <p:strVal val="visible"/>
                                      </p:to>
                                    </p:set>
                                    <p:animEffect transition="in" filter="wipe(up)">
                                      <p:cBhvr>
                                        <p:cTn id="13" dur="500"/>
                                        <p:tgtEl>
                                          <p:spTgt spid="220"/>
                                        </p:tgtEl>
                                      </p:cBhvr>
                                    </p:animEffect>
                                  </p:childTnLst>
                                </p:cTn>
                              </p:par>
                              <p:par>
                                <p:cTn id="14" presetID="22" presetClass="entr" presetSubtype="8" fill="hold" nodeType="withEffect">
                                  <p:stCondLst>
                                    <p:cond delay="0"/>
                                  </p:stCondLst>
                                  <p:childTnLst>
                                    <p:set>
                                      <p:cBhvr>
                                        <p:cTn id="15" dur="1" fill="hold">
                                          <p:stCondLst>
                                            <p:cond delay="0"/>
                                          </p:stCondLst>
                                        </p:cTn>
                                        <p:tgtEl>
                                          <p:spTgt spid="278"/>
                                        </p:tgtEl>
                                        <p:attrNameLst>
                                          <p:attrName>style.visibility</p:attrName>
                                        </p:attrNameLst>
                                      </p:cBhvr>
                                      <p:to>
                                        <p:strVal val="visible"/>
                                      </p:to>
                                    </p:set>
                                    <p:animEffect transition="in" filter="wipe(left)">
                                      <p:cBhvr>
                                        <p:cTn id="16" dur="500"/>
                                        <p:tgtEl>
                                          <p:spTgt spid="278"/>
                                        </p:tgtEl>
                                      </p:cBhvr>
                                    </p:animEffect>
                                  </p:childTnLst>
                                </p:cTn>
                              </p:par>
                              <p:par>
                                <p:cTn id="17" presetID="22" presetClass="entr" presetSubtype="1" fill="hold" nodeType="withEffect">
                                  <p:stCondLst>
                                    <p:cond delay="0"/>
                                  </p:stCondLst>
                                  <p:childTnLst>
                                    <p:set>
                                      <p:cBhvr>
                                        <p:cTn id="18" dur="1" fill="hold">
                                          <p:stCondLst>
                                            <p:cond delay="0"/>
                                          </p:stCondLst>
                                        </p:cTn>
                                        <p:tgtEl>
                                          <p:spTgt spid="221"/>
                                        </p:tgtEl>
                                        <p:attrNameLst>
                                          <p:attrName>style.visibility</p:attrName>
                                        </p:attrNameLst>
                                      </p:cBhvr>
                                      <p:to>
                                        <p:strVal val="visible"/>
                                      </p:to>
                                    </p:set>
                                    <p:animEffect transition="in" filter="wipe(up)">
                                      <p:cBhvr>
                                        <p:cTn id="19" dur="500"/>
                                        <p:tgtEl>
                                          <p:spTgt spid="221"/>
                                        </p:tgtEl>
                                      </p:cBhvr>
                                    </p:animEffect>
                                  </p:childTnLst>
                                </p:cTn>
                              </p:par>
                              <p:par>
                                <p:cTn id="20" presetID="22" presetClass="entr" presetSubtype="8" fill="hold" nodeType="withEffect">
                                  <p:stCondLst>
                                    <p:cond delay="0"/>
                                  </p:stCondLst>
                                  <p:childTnLst>
                                    <p:set>
                                      <p:cBhvr>
                                        <p:cTn id="21" dur="1" fill="hold">
                                          <p:stCondLst>
                                            <p:cond delay="0"/>
                                          </p:stCondLst>
                                        </p:cTn>
                                        <p:tgtEl>
                                          <p:spTgt spid="286"/>
                                        </p:tgtEl>
                                        <p:attrNameLst>
                                          <p:attrName>style.visibility</p:attrName>
                                        </p:attrNameLst>
                                      </p:cBhvr>
                                      <p:to>
                                        <p:strVal val="visible"/>
                                      </p:to>
                                    </p:set>
                                    <p:animEffect transition="in" filter="wipe(left)">
                                      <p:cBhvr>
                                        <p:cTn id="22" dur="500"/>
                                        <p:tgtEl>
                                          <p:spTgt spid="286"/>
                                        </p:tgtEl>
                                      </p:cBhvr>
                                    </p:animEffect>
                                  </p:childTnLst>
                                </p:cTn>
                              </p:par>
                              <p:par>
                                <p:cTn id="23" presetID="22" presetClass="entr" presetSubtype="1" fill="hold" nodeType="withEffect">
                                  <p:stCondLst>
                                    <p:cond delay="0"/>
                                  </p:stCondLst>
                                  <p:childTnLst>
                                    <p:set>
                                      <p:cBhvr>
                                        <p:cTn id="24" dur="1" fill="hold">
                                          <p:stCondLst>
                                            <p:cond delay="0"/>
                                          </p:stCondLst>
                                        </p:cTn>
                                        <p:tgtEl>
                                          <p:spTgt spid="222"/>
                                        </p:tgtEl>
                                        <p:attrNameLst>
                                          <p:attrName>style.visibility</p:attrName>
                                        </p:attrNameLst>
                                      </p:cBhvr>
                                      <p:to>
                                        <p:strVal val="visible"/>
                                      </p:to>
                                    </p:set>
                                    <p:animEffect transition="in" filter="wipe(up)">
                                      <p:cBhvr>
                                        <p:cTn id="25" dur="500"/>
                                        <p:tgtEl>
                                          <p:spTgt spid="222"/>
                                        </p:tgtEl>
                                      </p:cBhvr>
                                    </p:animEffect>
                                  </p:childTnLst>
                                </p:cTn>
                              </p:par>
                              <p:par>
                                <p:cTn id="26" presetID="22" presetClass="entr" presetSubtype="8" fill="hold" nodeType="withEffect">
                                  <p:stCondLst>
                                    <p:cond delay="0"/>
                                  </p:stCondLst>
                                  <p:childTnLst>
                                    <p:set>
                                      <p:cBhvr>
                                        <p:cTn id="27" dur="1" fill="hold">
                                          <p:stCondLst>
                                            <p:cond delay="0"/>
                                          </p:stCondLst>
                                        </p:cTn>
                                        <p:tgtEl>
                                          <p:spTgt spid="294"/>
                                        </p:tgtEl>
                                        <p:attrNameLst>
                                          <p:attrName>style.visibility</p:attrName>
                                        </p:attrNameLst>
                                      </p:cBhvr>
                                      <p:to>
                                        <p:strVal val="visible"/>
                                      </p:to>
                                    </p:set>
                                    <p:animEffect transition="in" filter="wipe(left)">
                                      <p:cBhvr>
                                        <p:cTn id="28" dur="500"/>
                                        <p:tgtEl>
                                          <p:spTgt spid="294"/>
                                        </p:tgtEl>
                                      </p:cBhvr>
                                    </p:animEffect>
                                  </p:childTnLst>
                                </p:cTn>
                              </p:par>
                              <p:par>
                                <p:cTn id="29" presetID="22" presetClass="entr" presetSubtype="1" fill="hold" nodeType="withEffect">
                                  <p:stCondLst>
                                    <p:cond delay="0"/>
                                  </p:stCondLst>
                                  <p:childTnLst>
                                    <p:set>
                                      <p:cBhvr>
                                        <p:cTn id="30" dur="1" fill="hold">
                                          <p:stCondLst>
                                            <p:cond delay="0"/>
                                          </p:stCondLst>
                                        </p:cTn>
                                        <p:tgtEl>
                                          <p:spTgt spid="223"/>
                                        </p:tgtEl>
                                        <p:attrNameLst>
                                          <p:attrName>style.visibility</p:attrName>
                                        </p:attrNameLst>
                                      </p:cBhvr>
                                      <p:to>
                                        <p:strVal val="visible"/>
                                      </p:to>
                                    </p:set>
                                    <p:animEffect transition="in" filter="wipe(up)">
                                      <p:cBhvr>
                                        <p:cTn id="31" dur="500"/>
                                        <p:tgtEl>
                                          <p:spTgt spid="223"/>
                                        </p:tgtEl>
                                      </p:cBhvr>
                                    </p:animEffect>
                                  </p:childTnLst>
                                </p:cTn>
                              </p:par>
                              <p:par>
                                <p:cTn id="32" presetID="22" presetClass="entr" presetSubtype="8" fill="hold" nodeType="withEffect">
                                  <p:stCondLst>
                                    <p:cond delay="0"/>
                                  </p:stCondLst>
                                  <p:childTnLst>
                                    <p:set>
                                      <p:cBhvr>
                                        <p:cTn id="33" dur="1" fill="hold">
                                          <p:stCondLst>
                                            <p:cond delay="0"/>
                                          </p:stCondLst>
                                        </p:cTn>
                                        <p:tgtEl>
                                          <p:spTgt spid="302"/>
                                        </p:tgtEl>
                                        <p:attrNameLst>
                                          <p:attrName>style.visibility</p:attrName>
                                        </p:attrNameLst>
                                      </p:cBhvr>
                                      <p:to>
                                        <p:strVal val="visible"/>
                                      </p:to>
                                    </p:set>
                                    <p:animEffect transition="in" filter="wipe(left)">
                                      <p:cBhvr>
                                        <p:cTn id="34" dur="500"/>
                                        <p:tgtEl>
                                          <p:spTgt spid="302"/>
                                        </p:tgtEl>
                                      </p:cBhvr>
                                    </p:animEffect>
                                  </p:childTnLst>
                                </p:cTn>
                              </p:par>
                              <p:par>
                                <p:cTn id="35" presetID="22" presetClass="entr" presetSubtype="1" fill="hold" nodeType="withEffect">
                                  <p:stCondLst>
                                    <p:cond delay="0"/>
                                  </p:stCondLst>
                                  <p:childTnLst>
                                    <p:set>
                                      <p:cBhvr>
                                        <p:cTn id="36" dur="1" fill="hold">
                                          <p:stCondLst>
                                            <p:cond delay="0"/>
                                          </p:stCondLst>
                                        </p:cTn>
                                        <p:tgtEl>
                                          <p:spTgt spid="225"/>
                                        </p:tgtEl>
                                        <p:attrNameLst>
                                          <p:attrName>style.visibility</p:attrName>
                                        </p:attrNameLst>
                                      </p:cBhvr>
                                      <p:to>
                                        <p:strVal val="visible"/>
                                      </p:to>
                                    </p:set>
                                    <p:animEffect transition="in" filter="wipe(up)">
                                      <p:cBhvr>
                                        <p:cTn id="37" dur="500"/>
                                        <p:tgtEl>
                                          <p:spTgt spid="2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3"/>
                                        </p:tgtEl>
                                        <p:attrNameLst>
                                          <p:attrName>style.visibility</p:attrName>
                                        </p:attrNameLst>
                                      </p:cBhvr>
                                      <p:to>
                                        <p:strVal val="visible"/>
                                      </p:to>
                                    </p:set>
                                    <p:animEffect transition="in" filter="fade">
                                      <p:cBhvr>
                                        <p:cTn id="40" dur="500"/>
                                        <p:tgtEl>
                                          <p:spTgt spid="4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24"/>
                                        </p:tgtEl>
                                        <p:attrNameLst>
                                          <p:attrName>style.visibility</p:attrName>
                                        </p:attrNameLst>
                                      </p:cBhvr>
                                      <p:to>
                                        <p:strVal val="visible"/>
                                      </p:to>
                                    </p:set>
                                    <p:animEffect transition="in" filter="fade">
                                      <p:cBhvr>
                                        <p:cTn id="45" dur="500"/>
                                        <p:tgtEl>
                                          <p:spTgt spid="4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7"/>
                                        </p:tgtEl>
                                        <p:attrNameLst>
                                          <p:attrName>style.visibility</p:attrName>
                                        </p:attrNameLst>
                                      </p:cBhvr>
                                      <p:to>
                                        <p:strVal val="visible"/>
                                      </p:to>
                                    </p:set>
                                    <p:animEffect transition="in" filter="fade">
                                      <p:cBhvr>
                                        <p:cTn id="48" dur="500"/>
                                        <p:tgtEl>
                                          <p:spTgt spid="44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22"/>
                                        </p:tgtEl>
                                        <p:attrNameLst>
                                          <p:attrName>style.visibility</p:attrName>
                                        </p:attrNameLst>
                                      </p:cBhvr>
                                      <p:to>
                                        <p:strVal val="visible"/>
                                      </p:to>
                                    </p:set>
                                    <p:animEffect transition="in" filter="fade">
                                      <p:cBhvr>
                                        <p:cTn id="51" dur="500"/>
                                        <p:tgtEl>
                                          <p:spTgt spid="4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21"/>
                                        </p:tgtEl>
                                        <p:attrNameLst>
                                          <p:attrName>style.visibility</p:attrName>
                                        </p:attrNameLst>
                                      </p:cBhvr>
                                      <p:to>
                                        <p:strVal val="visible"/>
                                      </p:to>
                                    </p:set>
                                    <p:animEffect transition="in" filter="fade">
                                      <p:cBhvr>
                                        <p:cTn id="54" dur="5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P spid="421" grpId="0" animBg="1"/>
      <p:bldP spid="422" grpId="0"/>
      <p:bldP spid="423" grpId="0"/>
      <p:bldP spid="424" grpId="0" animBg="1"/>
      <p:bldP spid="44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0" y="132334"/>
            <a:ext cx="9143999" cy="925840"/>
          </a:xfrm>
        </p:spPr>
        <p:txBody>
          <a:bodyPr>
            <a:noAutofit/>
          </a:bodyPr>
          <a:lstStyle/>
          <a:p>
            <a:r>
              <a:rPr lang="en-US" sz="3600" dirty="0"/>
              <a:t>MIMDRAM: </a:t>
            </a:r>
            <a:br>
              <a:rPr lang="en-US" sz="3600" dirty="0"/>
            </a:br>
            <a:r>
              <a:rPr lang="en-US" sz="2800" dirty="0"/>
              <a:t>Key Idea (II)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7261" y="2826701"/>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4789" y="2826701"/>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1461" y="2826701"/>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08989" y="2826701"/>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4860" y="2488139"/>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398660" y="2640539"/>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3905" y="2640539"/>
            <a:ext cx="4671060" cy="1219201"/>
            <a:chOff x="2174045" y="1143000"/>
            <a:chExt cx="4671060" cy="1219201"/>
          </a:xfrm>
        </p:grpSpPr>
        <p:cxnSp>
          <p:nvCxnSpPr>
            <p:cNvPr id="215" name="Straight Connector 214">
              <a:extLst>
                <a:ext uri="{FF2B5EF4-FFF2-40B4-BE49-F238E27FC236}">
                  <a16:creationId xmlns:a16="http://schemas.microsoft.com/office/drawing/2014/main" id="{402E0C80-0CB3-1DFC-BA6E-F4CB819AC190}"/>
                </a:ext>
              </a:extLst>
            </p:cNvPr>
            <p:cNvCxnSpPr/>
            <p:nvPr/>
          </p:nvCxnSpPr>
          <p:spPr>
            <a:xfrm flipV="1">
              <a:off x="217404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p:nvPr/>
          </p:nvCxnSpPr>
          <p:spPr>
            <a:xfrm flipV="1">
              <a:off x="3730049"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23AF8F67-6E35-1D0F-534F-042DD53F82AF}"/>
              </a:ext>
            </a:extLst>
          </p:cNvPr>
          <p:cNvCxnSpPr>
            <a:cxnSpLocks/>
          </p:cNvCxnSpPr>
          <p:nvPr/>
        </p:nvCxnSpPr>
        <p:spPr>
          <a:xfrm flipH="1">
            <a:off x="1401005" y="2640539"/>
            <a:ext cx="6226479" cy="0"/>
          </a:xfrm>
          <a:prstGeom prst="line">
            <a:avLst/>
          </a:prstGeom>
          <a:solidFill>
            <a:schemeClr val="tx1">
              <a:lumMod val="65000"/>
              <a:lumOff val="35000"/>
            </a:schemeClr>
          </a:solidFill>
          <a:ln w="50800" cap="rnd">
            <a:solidFill>
              <a:srgbClr val="C00000"/>
            </a:solidFill>
            <a:round/>
            <a:headEnd type="none"/>
            <a:tailEnd w="lg" len="sm"/>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49EDD477-8034-2B77-7E46-85CFE52A9ACE}"/>
              </a:ext>
            </a:extLst>
          </p:cNvPr>
          <p:cNvCxnSpPr>
            <a:cxnSpLocks/>
          </p:cNvCxnSpPr>
          <p:nvPr/>
        </p:nvCxnSpPr>
        <p:spPr>
          <a:xfrm flipV="1">
            <a:off x="1746250" y="2640539"/>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C460F50-4E91-5EA3-8239-2DDC925AE533}"/>
              </a:ext>
            </a:extLst>
          </p:cNvPr>
          <p:cNvCxnSpPr>
            <a:cxnSpLocks/>
          </p:cNvCxnSpPr>
          <p:nvPr/>
        </p:nvCxnSpPr>
        <p:spPr>
          <a:xfrm flipV="1">
            <a:off x="3300349" y="2640539"/>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4" name="DRAM">
            <a:extLst>
              <a:ext uri="{FF2B5EF4-FFF2-40B4-BE49-F238E27FC236}">
                <a16:creationId xmlns:a16="http://schemas.microsoft.com/office/drawing/2014/main" id="{ED56E525-600A-350A-CE7D-E6BB2D6D79C9}"/>
              </a:ext>
            </a:extLst>
          </p:cNvPr>
          <p:cNvSpPr/>
          <p:nvPr/>
        </p:nvSpPr>
        <p:spPr>
          <a:xfrm rot="16200000">
            <a:off x="141906" y="3211493"/>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32998" y="2836854"/>
            <a:ext cx="2665827" cy="1402792"/>
            <a:chOff x="2134538" y="2243328"/>
            <a:chExt cx="2665827" cy="1490472"/>
          </a:xfrm>
          <a:solidFill>
            <a:srgbClr val="1A82C4"/>
          </a:solidFill>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a:grpFill/>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a:grpFill/>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a:grpFill/>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a:grpFill/>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a:grpFill/>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a:grpFill/>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7259" y="3514611"/>
            <a:ext cx="1414038" cy="191087"/>
            <a:chOff x="1828799" y="2017072"/>
            <a:chExt cx="1414038" cy="191087"/>
          </a:xfrm>
          <a:solidFill>
            <a:srgbClr val="1A82C4"/>
          </a:solidFill>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4787" y="3514611"/>
            <a:ext cx="1414038" cy="191087"/>
            <a:chOff x="3386327" y="2017072"/>
            <a:chExt cx="1414038" cy="191087"/>
          </a:xfrm>
          <a:solidFill>
            <a:srgbClr val="1A82C4"/>
          </a:solidFill>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424" name="TextBox 423">
            <a:extLst>
              <a:ext uri="{FF2B5EF4-FFF2-40B4-BE49-F238E27FC236}">
                <a16:creationId xmlns:a16="http://schemas.microsoft.com/office/drawing/2014/main" id="{07E5F1AA-BB4D-7410-5A47-B04E746A3311}"/>
              </a:ext>
            </a:extLst>
          </p:cNvPr>
          <p:cNvSpPr txBox="1"/>
          <p:nvPr/>
        </p:nvSpPr>
        <p:spPr>
          <a:xfrm>
            <a:off x="0" y="1323368"/>
            <a:ext cx="9144000" cy="777240"/>
          </a:xfrm>
          <a:prstGeom prst="rect">
            <a:avLst/>
          </a:prstGeom>
          <a:solidFill>
            <a:schemeClr val="bg1">
              <a:lumMod val="95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Fine-Grained DRAM: </a:t>
            </a:r>
            <a:b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segment</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the global wordline to access </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individual</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DRAM mats</a:t>
            </a:r>
          </a:p>
        </p:txBody>
      </p:sp>
      <p:grpSp>
        <p:nvGrpSpPr>
          <p:cNvPr id="319" name="Group 318">
            <a:extLst>
              <a:ext uri="{FF2B5EF4-FFF2-40B4-BE49-F238E27FC236}">
                <a16:creationId xmlns:a16="http://schemas.microsoft.com/office/drawing/2014/main" id="{5CB0FDEC-5895-DCA8-211E-FA7597764EDD}"/>
              </a:ext>
            </a:extLst>
          </p:cNvPr>
          <p:cNvGrpSpPr/>
          <p:nvPr/>
        </p:nvGrpSpPr>
        <p:grpSpPr>
          <a:xfrm>
            <a:off x="4310251" y="2216008"/>
            <a:ext cx="4305183" cy="764735"/>
            <a:chOff x="4283355" y="2661946"/>
            <a:chExt cx="4305183" cy="764735"/>
          </a:xfrm>
        </p:grpSpPr>
        <p:sp>
          <p:nvSpPr>
            <p:cNvPr id="330" name="TextBox 329">
              <a:extLst>
                <a:ext uri="{FF2B5EF4-FFF2-40B4-BE49-F238E27FC236}">
                  <a16:creationId xmlns:a16="http://schemas.microsoft.com/office/drawing/2014/main" id="{170B0079-999B-634A-50ED-EC07C4B48580}"/>
                </a:ext>
              </a:extLst>
            </p:cNvPr>
            <p:cNvSpPr txBox="1"/>
            <p:nvPr/>
          </p:nvSpPr>
          <p:spPr>
            <a:xfrm>
              <a:off x="4283355" y="2661946"/>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segmented global wordline</a:t>
              </a:r>
            </a:p>
          </p:txBody>
        </p:sp>
        <p:sp>
          <p:nvSpPr>
            <p:cNvPr id="317" name="Rounded Rectangle 316">
              <a:extLst>
                <a:ext uri="{FF2B5EF4-FFF2-40B4-BE49-F238E27FC236}">
                  <a16:creationId xmlns:a16="http://schemas.microsoft.com/office/drawing/2014/main" id="{EC1E66E7-E25C-9EE1-ECB3-D5EC14BEF419}"/>
                </a:ext>
              </a:extLst>
            </p:cNvPr>
            <p:cNvSpPr/>
            <p:nvPr/>
          </p:nvSpPr>
          <p:spPr>
            <a:xfrm>
              <a:off x="4645785" y="3154544"/>
              <a:ext cx="1942043" cy="272137"/>
            </a:xfrm>
            <a:prstGeom prst="roundRect">
              <a:avLst/>
            </a:prstGeom>
            <a:noFill/>
            <a:ln w="38100">
              <a:solidFill>
                <a:srgbClr val="E1616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20" name="Rectangle 319">
            <a:extLst>
              <a:ext uri="{FF2B5EF4-FFF2-40B4-BE49-F238E27FC236}">
                <a16:creationId xmlns:a16="http://schemas.microsoft.com/office/drawing/2014/main" id="{44C2EA2F-00A4-DCDF-747B-A44DEA526E5E}"/>
              </a:ext>
            </a:extLst>
          </p:cNvPr>
          <p:cNvSpPr/>
          <p:nvPr/>
        </p:nvSpPr>
        <p:spPr>
          <a:xfrm>
            <a:off x="-71" y="4713155"/>
            <a:ext cx="9188383" cy="430887"/>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Fine-grained DRAM for energy-efficient DRAM access: </a:t>
            </a:r>
          </a:p>
        </p:txBody>
      </p:sp>
      <p:sp>
        <p:nvSpPr>
          <p:cNvPr id="321" name="Rectangle 320">
            <a:extLst>
              <a:ext uri="{FF2B5EF4-FFF2-40B4-BE49-F238E27FC236}">
                <a16:creationId xmlns:a16="http://schemas.microsoft.com/office/drawing/2014/main" id="{A9C6A0F9-AA90-5B3A-4264-407E3DD047AA}"/>
              </a:ext>
            </a:extLst>
          </p:cNvPr>
          <p:cNvSpPr/>
          <p:nvPr/>
        </p:nvSpPr>
        <p:spPr>
          <a:xfrm>
            <a:off x="-3491" y="5089476"/>
            <a:ext cx="9144000"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[Cooper-</a:t>
            </a:r>
            <a:r>
              <a:rPr kumimoji="0" lang="en-US" sz="1400" b="1" i="0" u="none" strike="noStrike" kern="1200" cap="none" spc="0" normalizeH="0" baseline="0" noProof="0" dirty="0" err="1">
                <a:ln>
                  <a:noFill/>
                </a:ln>
                <a:solidFill>
                  <a:srgbClr val="1982C3"/>
                </a:solidFill>
                <a:effectLst/>
                <a:uLnTx/>
                <a:uFillTx/>
                <a:latin typeface="Avenir Next" panose="020B0503020202020204" pitchFamily="34" charset="0"/>
                <a:ea typeface="+mn-ea"/>
                <a:cs typeface="+mn-cs"/>
              </a:rPr>
              <a:t>Balis</a:t>
            </a: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2010]: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Fine-Grained Activation for Power Reduction in DRAM</a:t>
            </a:r>
            <a:b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1400" b="1" i="0" u="none" strike="noStrike" kern="1200" cap="none" spc="0" normalizeH="0" baseline="0" noProof="0" dirty="0">
                <a:ln>
                  <a:noFill/>
                </a:ln>
                <a:solidFill>
                  <a:srgbClr val="1A82C4"/>
                </a:solidFill>
                <a:effectLst/>
                <a:uLnTx/>
                <a:uFillTx/>
                <a:latin typeface="Avenir Next" panose="020B0503020202020204" pitchFamily="34" charset="0"/>
                <a:ea typeface="+mn-ea"/>
                <a:cs typeface="+mn-cs"/>
              </a:rPr>
              <a:t>[</a:t>
            </a:r>
            <a:r>
              <a:rPr kumimoji="0" lang="en-US" sz="1400" b="1" i="0" u="none" strike="noStrike" kern="1200" cap="none" spc="0" normalizeH="0" baseline="0" noProof="0" dirty="0" err="1">
                <a:ln>
                  <a:noFill/>
                </a:ln>
                <a:solidFill>
                  <a:srgbClr val="1A82C4"/>
                </a:solidFill>
                <a:effectLst/>
                <a:uLnTx/>
                <a:uFillTx/>
                <a:latin typeface="Avenir Next" panose="020B0503020202020204" pitchFamily="34" charset="0"/>
                <a:ea typeface="+mn-ea"/>
                <a:cs typeface="+mn-cs"/>
              </a:rPr>
              <a:t>Udipi</a:t>
            </a:r>
            <a:r>
              <a:rPr kumimoji="0" lang="en-US" sz="1400" b="1" i="0" u="none" strike="noStrike" kern="1200" cap="none" spc="0" normalizeH="0" baseline="0" noProof="0" dirty="0">
                <a:ln>
                  <a:noFill/>
                </a:ln>
                <a:solidFill>
                  <a:srgbClr val="1A82C4"/>
                </a:solidFill>
                <a:effectLst/>
                <a:uLnTx/>
                <a:uFillTx/>
                <a:latin typeface="Avenir Next" panose="020B0503020202020204" pitchFamily="34" charset="0"/>
                <a:ea typeface="+mn-ea"/>
                <a:cs typeface="+mn-cs"/>
              </a:rPr>
              <a:t>+, 2010]: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Rethinking DRAM Design and Organization for Energy-Constrained Multi-Cores</a:t>
            </a:r>
            <a:endParaRPr kumimoji="0" lang="en-US" sz="1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[Zhang+, 2014]: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Half-DRAM</a:t>
            </a:r>
            <a:b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1400" b="1" i="0" u="none" strike="noStrike" kern="1200" cap="none" spc="0" normalizeH="0" baseline="0" noProof="0" dirty="0">
                <a:ln>
                  <a:noFill/>
                </a:ln>
                <a:solidFill>
                  <a:srgbClr val="1A82C4"/>
                </a:solidFill>
                <a:effectLst/>
                <a:uLnTx/>
                <a:uFillTx/>
                <a:latin typeface="Avenir Next" panose="020B0503020202020204" pitchFamily="34" charset="0"/>
                <a:ea typeface="+mn-ea"/>
                <a:cs typeface="+mn-cs"/>
              </a:rPr>
              <a:t>[Ha+, 2016]: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Improving Energy Efficiency of DRAM by Exploiting Half Page Row Access</a:t>
            </a:r>
            <a:endParaRPr kumimoji="0" lang="en-US" sz="1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[O’Connor+, 2017]: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Fine-Grained DRAM</a:t>
            </a:r>
            <a:endParaRPr kumimoji="0" lang="en-US" sz="1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a:t>
            </a:r>
            <a:r>
              <a:rPr kumimoji="0" lang="en-US" sz="1400" b="1" i="0" u="none" strike="noStrike" kern="1200" cap="none" spc="0" normalizeH="0" baseline="0" noProof="0" dirty="0" err="1">
                <a:ln>
                  <a:noFill/>
                </a:ln>
                <a:solidFill>
                  <a:srgbClr val="1982C3"/>
                </a:solidFill>
                <a:effectLst/>
                <a:uLnTx/>
                <a:uFillTx/>
                <a:latin typeface="Avenir Next" panose="020B0503020202020204" pitchFamily="34" charset="0"/>
                <a:ea typeface="+mn-ea"/>
                <a:cs typeface="+mn-cs"/>
              </a:rPr>
              <a:t>Olgun</a:t>
            </a: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2024]: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Sectored DRAM</a:t>
            </a:r>
            <a:endParaRPr kumimoji="0" lang="en-US" sz="20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grpSp>
        <p:nvGrpSpPr>
          <p:cNvPr id="327" name="Group 326">
            <a:extLst>
              <a:ext uri="{FF2B5EF4-FFF2-40B4-BE49-F238E27FC236}">
                <a16:creationId xmlns:a16="http://schemas.microsoft.com/office/drawing/2014/main" id="{10603881-2B8F-7855-9742-05280D97116C}"/>
              </a:ext>
            </a:extLst>
          </p:cNvPr>
          <p:cNvGrpSpPr/>
          <p:nvPr/>
        </p:nvGrpSpPr>
        <p:grpSpPr>
          <a:xfrm>
            <a:off x="784522" y="4194935"/>
            <a:ext cx="6938410" cy="647381"/>
            <a:chOff x="757719" y="4572696"/>
            <a:chExt cx="6938410" cy="647381"/>
          </a:xfrm>
        </p:grpSpPr>
        <p:grpSp>
          <p:nvGrpSpPr>
            <p:cNvPr id="328" name="Group 327">
              <a:extLst>
                <a:ext uri="{FF2B5EF4-FFF2-40B4-BE49-F238E27FC236}">
                  <a16:creationId xmlns:a16="http://schemas.microsoft.com/office/drawing/2014/main" id="{AD3F0976-DB54-75D5-DCEA-A24B5FE1FC69}"/>
                </a:ext>
              </a:extLst>
            </p:cNvPr>
            <p:cNvGrpSpPr/>
            <p:nvPr/>
          </p:nvGrpSpPr>
          <p:grpSpPr>
            <a:xfrm>
              <a:off x="1906102" y="4572696"/>
              <a:ext cx="5790027" cy="251465"/>
              <a:chOff x="1906102" y="4572696"/>
              <a:chExt cx="5790027" cy="251465"/>
            </a:xfrm>
          </p:grpSpPr>
          <p:grpSp>
            <p:nvGrpSpPr>
              <p:cNvPr id="395" name="Group 394">
                <a:extLst>
                  <a:ext uri="{FF2B5EF4-FFF2-40B4-BE49-F238E27FC236}">
                    <a16:creationId xmlns:a16="http://schemas.microsoft.com/office/drawing/2014/main" id="{D0EF728D-8DBE-7CEC-CDB5-F12AF623E57E}"/>
                  </a:ext>
                </a:extLst>
              </p:cNvPr>
              <p:cNvGrpSpPr/>
              <p:nvPr/>
            </p:nvGrpSpPr>
            <p:grpSpPr>
              <a:xfrm>
                <a:off x="1906102" y="4572696"/>
                <a:ext cx="5790027" cy="251465"/>
                <a:chOff x="1906102" y="4605667"/>
                <a:chExt cx="5790027" cy="251465"/>
              </a:xfrm>
            </p:grpSpPr>
            <p:cxnSp>
              <p:nvCxnSpPr>
                <p:cNvPr id="397" name="Straight Connector 396">
                  <a:extLst>
                    <a:ext uri="{FF2B5EF4-FFF2-40B4-BE49-F238E27FC236}">
                      <a16:creationId xmlns:a16="http://schemas.microsoft.com/office/drawing/2014/main" id="{668537B8-112C-444A-1AC5-C6AD56117F02}"/>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73106B26-6E34-AC80-E0E7-B3822C4CCBB1}"/>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EC0ED497-8846-DF8A-930C-C31C6CB0AB28}"/>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E12467CD-5172-D6A3-0584-56B093666CC2}"/>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5E715781-E3B3-740D-FCF2-564F3012E64D}"/>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AD77F024-2A68-F2E1-56BA-C89C4AC25F64}"/>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D726812C-B2C6-7D06-CE8B-4649230DA85E}"/>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B77A6D42-A7F2-E8A4-6F78-2D1D2F02E91F}"/>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396" name="Straight Connector 395">
                <a:extLst>
                  <a:ext uri="{FF2B5EF4-FFF2-40B4-BE49-F238E27FC236}">
                    <a16:creationId xmlns:a16="http://schemas.microsoft.com/office/drawing/2014/main" id="{E6892669-618B-521F-2431-F3FB390C98B4}"/>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329" name="TextBox 328">
              <a:extLst>
                <a:ext uri="{FF2B5EF4-FFF2-40B4-BE49-F238E27FC236}">
                  <a16:creationId xmlns:a16="http://schemas.microsoft.com/office/drawing/2014/main" id="{66228A6C-AABB-CCEE-2EF2-8130F9FB0374}"/>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spTree>
    <p:extLst>
      <p:ext uri="{BB962C8B-B14F-4D97-AF65-F5344CB8AC3E}">
        <p14:creationId xmlns:p14="http://schemas.microsoft.com/office/powerpoint/2010/main" val="117018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par>
                                <p:cTn id="8" presetID="22" presetClass="entr" presetSubtype="8" fill="hold" nodeType="withEffect">
                                  <p:stCondLst>
                                    <p:cond delay="0"/>
                                  </p:stCondLst>
                                  <p:childTnLst>
                                    <p:set>
                                      <p:cBhvr>
                                        <p:cTn id="9" dur="1" fill="hold">
                                          <p:stCondLst>
                                            <p:cond delay="0"/>
                                          </p:stCondLst>
                                        </p:cTn>
                                        <p:tgtEl>
                                          <p:spTgt spid="219"/>
                                        </p:tgtEl>
                                        <p:attrNameLst>
                                          <p:attrName>style.visibility</p:attrName>
                                        </p:attrNameLst>
                                      </p:cBhvr>
                                      <p:to>
                                        <p:strVal val="visible"/>
                                      </p:to>
                                    </p:set>
                                    <p:animEffect transition="in" filter="wipe(left)">
                                      <p:cBhvr>
                                        <p:cTn id="10" dur="500"/>
                                        <p:tgtEl>
                                          <p:spTgt spid="219"/>
                                        </p:tgtEl>
                                      </p:cBhvr>
                                    </p:animEffect>
                                  </p:childTnLst>
                                </p:cTn>
                              </p:par>
                              <p:par>
                                <p:cTn id="11" presetID="22" presetClass="entr" presetSubtype="1" fill="hold" nodeType="withEffect">
                                  <p:stCondLst>
                                    <p:cond delay="100"/>
                                  </p:stCondLst>
                                  <p:childTnLst>
                                    <p:set>
                                      <p:cBhvr>
                                        <p:cTn id="12" dur="1" fill="hold">
                                          <p:stCondLst>
                                            <p:cond delay="0"/>
                                          </p:stCondLst>
                                        </p:cTn>
                                        <p:tgtEl>
                                          <p:spTgt spid="220"/>
                                        </p:tgtEl>
                                        <p:attrNameLst>
                                          <p:attrName>style.visibility</p:attrName>
                                        </p:attrNameLst>
                                      </p:cBhvr>
                                      <p:to>
                                        <p:strVal val="visible"/>
                                      </p:to>
                                    </p:set>
                                    <p:animEffect transition="in" filter="wipe(up)">
                                      <p:cBhvr>
                                        <p:cTn id="13" dur="500"/>
                                        <p:tgtEl>
                                          <p:spTgt spid="220"/>
                                        </p:tgtEl>
                                      </p:cBhvr>
                                    </p:animEffect>
                                  </p:childTnLst>
                                </p:cTn>
                              </p:par>
                              <p:par>
                                <p:cTn id="14" presetID="22" presetClass="entr" presetSubtype="8" fill="hold" nodeType="withEffect">
                                  <p:stCondLst>
                                    <p:cond delay="0"/>
                                  </p:stCondLst>
                                  <p:childTnLst>
                                    <p:set>
                                      <p:cBhvr>
                                        <p:cTn id="15" dur="1" fill="hold">
                                          <p:stCondLst>
                                            <p:cond delay="0"/>
                                          </p:stCondLst>
                                        </p:cTn>
                                        <p:tgtEl>
                                          <p:spTgt spid="278"/>
                                        </p:tgtEl>
                                        <p:attrNameLst>
                                          <p:attrName>style.visibility</p:attrName>
                                        </p:attrNameLst>
                                      </p:cBhvr>
                                      <p:to>
                                        <p:strVal val="visible"/>
                                      </p:to>
                                    </p:set>
                                    <p:animEffect transition="in" filter="wipe(left)">
                                      <p:cBhvr>
                                        <p:cTn id="16" dur="500"/>
                                        <p:tgtEl>
                                          <p:spTgt spid="278"/>
                                        </p:tgtEl>
                                      </p:cBhvr>
                                    </p:animEffect>
                                  </p:childTnLst>
                                </p:cTn>
                              </p:par>
                              <p:par>
                                <p:cTn id="17" presetID="22" presetClass="entr" presetSubtype="1" fill="hold" nodeType="withEffect">
                                  <p:stCondLst>
                                    <p:cond delay="0"/>
                                  </p:stCondLst>
                                  <p:childTnLst>
                                    <p:set>
                                      <p:cBhvr>
                                        <p:cTn id="18" dur="1" fill="hold">
                                          <p:stCondLst>
                                            <p:cond delay="0"/>
                                          </p:stCondLst>
                                        </p:cTn>
                                        <p:tgtEl>
                                          <p:spTgt spid="221"/>
                                        </p:tgtEl>
                                        <p:attrNameLst>
                                          <p:attrName>style.visibility</p:attrName>
                                        </p:attrNameLst>
                                      </p:cBhvr>
                                      <p:to>
                                        <p:strVal val="visible"/>
                                      </p:to>
                                    </p:set>
                                    <p:animEffect transition="in" filter="wipe(up)">
                                      <p:cBhvr>
                                        <p:cTn id="19" dur="500"/>
                                        <p:tgtEl>
                                          <p:spTgt spid="221"/>
                                        </p:tgtEl>
                                      </p:cBhvr>
                                    </p:animEffect>
                                  </p:childTnLst>
                                </p:cTn>
                              </p:par>
                              <p:par>
                                <p:cTn id="20" presetID="22" presetClass="entr" presetSubtype="8" fill="hold" nodeType="withEffect">
                                  <p:stCondLst>
                                    <p:cond delay="0"/>
                                  </p:stCondLst>
                                  <p:childTnLst>
                                    <p:set>
                                      <p:cBhvr>
                                        <p:cTn id="21" dur="1" fill="hold">
                                          <p:stCondLst>
                                            <p:cond delay="0"/>
                                          </p:stCondLst>
                                        </p:cTn>
                                        <p:tgtEl>
                                          <p:spTgt spid="286"/>
                                        </p:tgtEl>
                                        <p:attrNameLst>
                                          <p:attrName>style.visibility</p:attrName>
                                        </p:attrNameLst>
                                      </p:cBhvr>
                                      <p:to>
                                        <p:strVal val="visible"/>
                                      </p:to>
                                    </p:set>
                                    <p:animEffect transition="in" filter="wipe(left)">
                                      <p:cBhvr>
                                        <p:cTn id="22" dur="500"/>
                                        <p:tgtEl>
                                          <p:spTgt spid="286"/>
                                        </p:tgtEl>
                                      </p:cBhvr>
                                    </p:animEffect>
                                  </p:childTnLst>
                                </p:cTn>
                              </p:par>
                              <p:par>
                                <p:cTn id="23" presetID="22" presetClass="entr" presetSubtype="1" fill="hold" nodeType="with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wipe(up)">
                                      <p:cBhvr>
                                        <p:cTn id="25" dur="500"/>
                                        <p:tgtEl>
                                          <p:spTgt spid="2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0"/>
                                        </p:tgtEl>
                                        <p:attrNameLst>
                                          <p:attrName>style.visibility</p:attrName>
                                        </p:attrNameLst>
                                      </p:cBhvr>
                                      <p:to>
                                        <p:strVal val="visible"/>
                                      </p:to>
                                    </p:set>
                                    <p:animEffect transition="in" filter="fade">
                                      <p:cBhvr>
                                        <p:cTn id="28" dur="500"/>
                                        <p:tgtEl>
                                          <p:spTgt spid="3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1"/>
                                        </p:tgtEl>
                                        <p:attrNameLst>
                                          <p:attrName>style.visibility</p:attrName>
                                        </p:attrNameLst>
                                      </p:cBhvr>
                                      <p:to>
                                        <p:strVal val="visible"/>
                                      </p:to>
                                    </p:set>
                                    <p:animEffect transition="in" filter="fade">
                                      <p:cBhvr>
                                        <p:cTn id="31"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P spid="320" grpId="0"/>
      <p:bldP spid="32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ACC0F-46FC-3DC2-A754-501D585A7285}"/>
              </a:ext>
            </a:extLst>
          </p:cNvPr>
          <p:cNvSpPr>
            <a:spLocks noGrp="1"/>
          </p:cNvSpPr>
          <p:nvPr>
            <p:ph type="title"/>
          </p:nvPr>
        </p:nvSpPr>
        <p:spPr/>
        <p:txBody>
          <a:bodyPr/>
          <a:lstStyle/>
          <a:p>
            <a:r>
              <a:rPr lang="en-US" dirty="0"/>
              <a:t>Sectored DRAM</a:t>
            </a:r>
          </a:p>
        </p:txBody>
      </p:sp>
      <p:sp>
        <p:nvSpPr>
          <p:cNvPr id="3" name="Content Placeholder 2">
            <a:extLst>
              <a:ext uri="{FF2B5EF4-FFF2-40B4-BE49-F238E27FC236}">
                <a16:creationId xmlns:a16="http://schemas.microsoft.com/office/drawing/2014/main" id="{8BB819DD-F5E4-09A2-F077-841BAE4C9967}"/>
              </a:ext>
            </a:extLst>
          </p:cNvPr>
          <p:cNvSpPr>
            <a:spLocks noGrp="1"/>
          </p:cNvSpPr>
          <p:nvPr>
            <p:ph idx="1"/>
          </p:nvPr>
        </p:nvSpPr>
        <p:spPr>
          <a:xfrm>
            <a:off x="228600" y="980728"/>
            <a:ext cx="8915400" cy="5123656"/>
          </a:xfrm>
        </p:spPr>
        <p:txBody>
          <a:bodyPr/>
          <a:lstStyle/>
          <a:p>
            <a:r>
              <a:rPr lang="en-US" sz="2000" b="0" i="0" dirty="0" err="1">
                <a:solidFill>
                  <a:srgbClr val="000000"/>
                </a:solidFill>
                <a:effectLst/>
              </a:rPr>
              <a:t>Ataberk</a:t>
            </a:r>
            <a:r>
              <a:rPr lang="en-US" sz="2000" b="0" i="0" dirty="0">
                <a:solidFill>
                  <a:srgbClr val="000000"/>
                </a:solidFill>
                <a:effectLst/>
              </a:rPr>
              <a:t> </a:t>
            </a:r>
            <a:r>
              <a:rPr lang="en-US" sz="2000" b="0" i="0" dirty="0" err="1">
                <a:solidFill>
                  <a:srgbClr val="000000"/>
                </a:solidFill>
                <a:effectLst/>
              </a:rPr>
              <a:t>Olgun</a:t>
            </a:r>
            <a:r>
              <a:rPr lang="en-US" sz="2000" b="0" i="0" dirty="0">
                <a:solidFill>
                  <a:srgbClr val="000000"/>
                </a:solidFill>
                <a:effectLst/>
              </a:rPr>
              <a:t>, F. Nisa </a:t>
            </a:r>
            <a:r>
              <a:rPr lang="en-US" sz="2000" b="0" i="0" dirty="0" err="1">
                <a:solidFill>
                  <a:srgbClr val="000000"/>
                </a:solidFill>
                <a:effectLst/>
              </a:rPr>
              <a:t>Bostanci</a:t>
            </a:r>
            <a:r>
              <a:rPr lang="en-US" sz="2000" b="0" i="0" dirty="0">
                <a:solidFill>
                  <a:srgbClr val="000000"/>
                </a:solidFill>
                <a:effectLst/>
              </a:rPr>
              <a:t>, Geraldo F. Oliveira, Yahya Can </a:t>
            </a:r>
            <a:r>
              <a:rPr lang="en-US" sz="2000" b="0" i="0" dirty="0" err="1">
                <a:solidFill>
                  <a:srgbClr val="000000"/>
                </a:solidFill>
                <a:effectLst/>
              </a:rPr>
              <a:t>Tugrul</a:t>
            </a:r>
            <a:r>
              <a:rPr lang="en-US" sz="2000" b="0" i="0" dirty="0">
                <a:solidFill>
                  <a:srgbClr val="000000"/>
                </a:solidFill>
                <a:effectLst/>
              </a:rPr>
              <a:t>, Rahul Bera, A. Giray Yaglikci, Hasan Hassan, </a:t>
            </a:r>
            <a:r>
              <a:rPr lang="en-US" sz="2000" b="0" i="0" dirty="0" err="1">
                <a:solidFill>
                  <a:srgbClr val="000000"/>
                </a:solidFill>
                <a:effectLst/>
              </a:rPr>
              <a:t>Oguz</a:t>
            </a:r>
            <a:r>
              <a:rPr lang="en-US" sz="2000" b="0" i="0" dirty="0">
                <a:solidFill>
                  <a:srgbClr val="000000"/>
                </a:solidFill>
                <a:effectLst/>
              </a:rPr>
              <a:t> </a:t>
            </a:r>
            <a:r>
              <a:rPr lang="en-US" sz="2000" b="0" i="0" dirty="0" err="1">
                <a:solidFill>
                  <a:srgbClr val="000000"/>
                </a:solidFill>
                <a:effectLst/>
              </a:rPr>
              <a:t>Ergin</a:t>
            </a:r>
            <a:r>
              <a:rPr lang="en-US" sz="2000" b="0" i="0" dirty="0">
                <a:solidFill>
                  <a:srgbClr val="000000"/>
                </a:solidFill>
                <a:effectLst/>
              </a:rPr>
              <a:t>, and Onur Mutlu,</a:t>
            </a:r>
            <a:br>
              <a:rPr lang="en-US" sz="2000" b="0" i="0" dirty="0">
                <a:solidFill>
                  <a:srgbClr val="000000"/>
                </a:solidFill>
                <a:effectLst/>
              </a:rPr>
            </a:br>
            <a:r>
              <a:rPr lang="en-US" sz="2000" b="1" i="0" dirty="0">
                <a:solidFill>
                  <a:srgbClr val="0000FF"/>
                </a:solidFill>
                <a:effectLst/>
                <a:hlinkClick r:id="rId2">
                  <a:extLst>
                    <a:ext uri="{A12FA001-AC4F-418D-AE19-62706E023703}">
                      <ahyp:hlinkClr xmlns:ahyp="http://schemas.microsoft.com/office/drawing/2018/hyperlinkcolor" val="tx"/>
                    </a:ext>
                  </a:extLst>
                </a:hlinkClick>
              </a:rPr>
              <a:t>"Sectored DRAM: A Practical Energy-Efficient and High-Performance Fine-Grained DRAM Architecture"</a:t>
            </a:r>
            <a:br>
              <a:rPr lang="en-US" sz="2000" b="0" i="0" dirty="0">
                <a:solidFill>
                  <a:srgbClr val="000000"/>
                </a:solidFill>
                <a:effectLst/>
              </a:rPr>
            </a:br>
            <a:r>
              <a:rPr lang="en-US" sz="2000" b="0" i="1" dirty="0">
                <a:solidFill>
                  <a:srgbClr val="000000"/>
                </a:solidFill>
                <a:effectLst/>
                <a:hlinkClick r:id="rId3"/>
              </a:rPr>
              <a:t>ACM Transactions on Architecture and Code Optimization</a:t>
            </a:r>
            <a:r>
              <a:rPr lang="en-US" sz="2000" b="0" i="1" dirty="0">
                <a:solidFill>
                  <a:srgbClr val="000000"/>
                </a:solidFill>
                <a:effectLst/>
              </a:rPr>
              <a:t> (</a:t>
            </a:r>
            <a:r>
              <a:rPr lang="en-US" sz="2000" b="1" i="1" dirty="0">
                <a:solidFill>
                  <a:srgbClr val="000000"/>
                </a:solidFill>
                <a:effectLst/>
              </a:rPr>
              <a:t>TACO</a:t>
            </a:r>
            <a:r>
              <a:rPr lang="en-US" sz="2000" b="0" i="1" dirty="0">
                <a:solidFill>
                  <a:srgbClr val="000000"/>
                </a:solidFill>
                <a:effectLst/>
              </a:rPr>
              <a:t>)</a:t>
            </a:r>
            <a:r>
              <a:rPr lang="en-US" sz="2000" b="0" i="0" dirty="0">
                <a:solidFill>
                  <a:srgbClr val="000000"/>
                </a:solidFill>
                <a:effectLst/>
              </a:rPr>
              <a:t>, [online] June 2024.</a:t>
            </a:r>
            <a:br>
              <a:rPr lang="en-US" sz="2000" b="0" i="0" dirty="0">
                <a:solidFill>
                  <a:srgbClr val="000000"/>
                </a:solidFill>
                <a:effectLst/>
              </a:rPr>
            </a:br>
            <a:r>
              <a:rPr lang="en-US" sz="2000" b="0" i="0" dirty="0">
                <a:solidFill>
                  <a:srgbClr val="000000"/>
                </a:solidFill>
                <a:effectLst/>
              </a:rPr>
              <a:t>[</a:t>
            </a:r>
            <a:r>
              <a:rPr lang="en-US" sz="2000" b="0" i="0" dirty="0">
                <a:solidFill>
                  <a:srgbClr val="000000"/>
                </a:solidFill>
                <a:effectLst/>
                <a:hlinkClick r:id="rId4"/>
              </a:rPr>
              <a:t>arXiv version</a:t>
            </a:r>
            <a:r>
              <a:rPr lang="en-US" sz="2000" b="0" i="0" dirty="0">
                <a:solidFill>
                  <a:srgbClr val="000000"/>
                </a:solidFill>
                <a:effectLst/>
              </a:rPr>
              <a:t>]</a:t>
            </a:r>
            <a:br>
              <a:rPr lang="en-US" sz="2000" b="0" i="0" dirty="0">
                <a:solidFill>
                  <a:srgbClr val="000000"/>
                </a:solidFill>
                <a:effectLst/>
              </a:rPr>
            </a:br>
            <a:r>
              <a:rPr lang="en-US" sz="2000" b="0" i="0" dirty="0">
                <a:solidFill>
                  <a:srgbClr val="000000"/>
                </a:solidFill>
                <a:effectLst/>
              </a:rPr>
              <a:t>[</a:t>
            </a:r>
            <a:r>
              <a:rPr lang="en-US" sz="2000" b="0" i="0" dirty="0">
                <a:solidFill>
                  <a:srgbClr val="000000"/>
                </a:solidFill>
                <a:effectLst/>
                <a:hlinkClick r:id="rId5"/>
              </a:rPr>
              <a:t>ACM Digital Library version</a:t>
            </a:r>
            <a:r>
              <a:rPr lang="en-US" sz="2000" b="0" i="0" dirty="0">
                <a:solidFill>
                  <a:srgbClr val="000000"/>
                </a:solidFill>
                <a:effectLst/>
              </a:rPr>
              <a:t>]</a:t>
            </a:r>
          </a:p>
          <a:p>
            <a:pPr marL="0" indent="0">
              <a:buNone/>
            </a:pPr>
            <a:endParaRPr lang="en-US" sz="2000" dirty="0"/>
          </a:p>
        </p:txBody>
      </p:sp>
      <p:sp>
        <p:nvSpPr>
          <p:cNvPr id="4" name="Slide Number Placeholder 3">
            <a:extLst>
              <a:ext uri="{FF2B5EF4-FFF2-40B4-BE49-F238E27FC236}">
                <a16:creationId xmlns:a16="http://schemas.microsoft.com/office/drawing/2014/main" id="{746CB0E0-A130-D17D-77D6-4C368286A8F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52A23B6-EC52-5875-4F43-673D5A48DF57}"/>
              </a:ext>
            </a:extLst>
          </p:cNvPr>
          <p:cNvPicPr>
            <a:picLocks noChangeAspect="1"/>
          </p:cNvPicPr>
          <p:nvPr/>
        </p:nvPicPr>
        <p:blipFill>
          <a:blip r:embed="rId6"/>
          <a:stretch>
            <a:fillRect/>
          </a:stretch>
        </p:blipFill>
        <p:spPr>
          <a:xfrm>
            <a:off x="179512" y="4077072"/>
            <a:ext cx="8715401" cy="1512168"/>
          </a:xfrm>
          <a:prstGeom prst="rect">
            <a:avLst/>
          </a:prstGeom>
        </p:spPr>
      </p:pic>
      <p:sp>
        <p:nvSpPr>
          <p:cNvPr id="6" name="TextBox 5">
            <a:extLst>
              <a:ext uri="{FF2B5EF4-FFF2-40B4-BE49-F238E27FC236}">
                <a16:creationId xmlns:a16="http://schemas.microsoft.com/office/drawing/2014/main" id="{7CF6BB25-4FBD-F3E0-69A1-F25A760589DF}"/>
              </a:ext>
            </a:extLst>
          </p:cNvPr>
          <p:cNvSpPr txBox="1"/>
          <p:nvPr/>
        </p:nvSpPr>
        <p:spPr>
          <a:xfrm>
            <a:off x="2558143" y="6453336"/>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https://arxiv.org/pdf/2207.13795</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01398533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Key Idea (III)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34508" y="1669727"/>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92036" y="1669727"/>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8708" y="1669727"/>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16236" y="1669727"/>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82107" y="1331165"/>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405907" y="1483565"/>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51152" y="1483565"/>
            <a:ext cx="4671060" cy="1219201"/>
            <a:chOff x="2174045" y="1143000"/>
            <a:chExt cx="4671060" cy="1219201"/>
          </a:xfrm>
        </p:grpSpPr>
        <p:cxnSp>
          <p:nvCxnSpPr>
            <p:cNvPr id="215" name="Straight Connector 214">
              <a:extLst>
                <a:ext uri="{FF2B5EF4-FFF2-40B4-BE49-F238E27FC236}">
                  <a16:creationId xmlns:a16="http://schemas.microsoft.com/office/drawing/2014/main" id="{402E0C80-0CB3-1DFC-BA6E-F4CB819AC190}"/>
                </a:ext>
              </a:extLst>
            </p:cNvPr>
            <p:cNvCxnSpPr/>
            <p:nvPr/>
          </p:nvCxnSpPr>
          <p:spPr>
            <a:xfrm flipV="1">
              <a:off x="217404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p:nvPr/>
          </p:nvCxnSpPr>
          <p:spPr>
            <a:xfrm flipV="1">
              <a:off x="3730049"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23AF8F67-6E35-1D0F-534F-042DD53F82AF}"/>
              </a:ext>
            </a:extLst>
          </p:cNvPr>
          <p:cNvCxnSpPr>
            <a:cxnSpLocks/>
          </p:cNvCxnSpPr>
          <p:nvPr/>
        </p:nvCxnSpPr>
        <p:spPr>
          <a:xfrm flipH="1">
            <a:off x="1408252" y="1483565"/>
            <a:ext cx="6226479" cy="0"/>
          </a:xfrm>
          <a:prstGeom prst="line">
            <a:avLst/>
          </a:prstGeom>
          <a:solidFill>
            <a:schemeClr val="tx1">
              <a:lumMod val="65000"/>
              <a:lumOff val="35000"/>
            </a:schemeClr>
          </a:solidFill>
          <a:ln w="50800" cap="rnd">
            <a:solidFill>
              <a:srgbClr val="C00000"/>
            </a:solidFill>
            <a:round/>
            <a:headEnd type="none"/>
            <a:tailEnd w="lg" len="sm"/>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49EDD477-8034-2B77-7E46-85CFE52A9ACE}"/>
              </a:ext>
            </a:extLst>
          </p:cNvPr>
          <p:cNvCxnSpPr>
            <a:cxnSpLocks/>
          </p:cNvCxnSpPr>
          <p:nvPr/>
        </p:nvCxnSpPr>
        <p:spPr>
          <a:xfrm flipV="1">
            <a:off x="1753497" y="1483565"/>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C460F50-4E91-5EA3-8239-2DDC925AE533}"/>
              </a:ext>
            </a:extLst>
          </p:cNvPr>
          <p:cNvCxnSpPr>
            <a:cxnSpLocks/>
          </p:cNvCxnSpPr>
          <p:nvPr/>
        </p:nvCxnSpPr>
        <p:spPr>
          <a:xfrm flipV="1">
            <a:off x="3307596" y="1483565"/>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4" name="DRAM">
            <a:extLst>
              <a:ext uri="{FF2B5EF4-FFF2-40B4-BE49-F238E27FC236}">
                <a16:creationId xmlns:a16="http://schemas.microsoft.com/office/drawing/2014/main" id="{ED56E525-600A-350A-CE7D-E6BB2D6D79C9}"/>
              </a:ext>
            </a:extLst>
          </p:cNvPr>
          <p:cNvSpPr/>
          <p:nvPr/>
        </p:nvSpPr>
        <p:spPr>
          <a:xfrm rot="16200000">
            <a:off x="149153" y="2054519"/>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40245" y="1679880"/>
            <a:ext cx="2665827" cy="1402792"/>
            <a:chOff x="2134538" y="2243328"/>
            <a:chExt cx="2665827" cy="1490472"/>
          </a:xfrm>
          <a:solidFill>
            <a:schemeClr val="accent4"/>
          </a:solidFill>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a:grpFill/>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a:grpFill/>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a:grpFill/>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a:grpFill/>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a:grpFill/>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a:grpFill/>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34506" y="2357637"/>
            <a:ext cx="1414038" cy="191087"/>
            <a:chOff x="1828799" y="2017072"/>
            <a:chExt cx="1414038" cy="191087"/>
          </a:xfrm>
          <a:solidFill>
            <a:schemeClr val="accent4"/>
          </a:solidFill>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92034" y="2357637"/>
            <a:ext cx="1414038" cy="191087"/>
            <a:chOff x="3386327" y="2017072"/>
            <a:chExt cx="1414038" cy="191087"/>
          </a:xfrm>
          <a:solidFill>
            <a:schemeClr val="accent4"/>
          </a:solidFill>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1" name="Group 330">
            <a:extLst>
              <a:ext uri="{FF2B5EF4-FFF2-40B4-BE49-F238E27FC236}">
                <a16:creationId xmlns:a16="http://schemas.microsoft.com/office/drawing/2014/main" id="{8B1B3ED4-45C8-77E4-07E9-3A3F07ED4419}"/>
              </a:ext>
            </a:extLst>
          </p:cNvPr>
          <p:cNvGrpSpPr/>
          <p:nvPr/>
        </p:nvGrpSpPr>
        <p:grpSpPr>
          <a:xfrm>
            <a:off x="1634506" y="1897845"/>
            <a:ext cx="1414038" cy="191087"/>
            <a:chOff x="1828799" y="2017072"/>
            <a:chExt cx="1414038" cy="191087"/>
          </a:xfrm>
          <a:solidFill>
            <a:schemeClr val="accent4"/>
          </a:solidFill>
        </p:grpSpPr>
        <p:sp>
          <p:nvSpPr>
            <p:cNvPr id="332" name="DRAM">
              <a:extLst>
                <a:ext uri="{FF2B5EF4-FFF2-40B4-BE49-F238E27FC236}">
                  <a16:creationId xmlns:a16="http://schemas.microsoft.com/office/drawing/2014/main" id="{7EE68B79-0BDF-D7EC-0D67-9F3EC025BF67}"/>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333" name="Straight Connector 332">
              <a:extLst>
                <a:ext uri="{FF2B5EF4-FFF2-40B4-BE49-F238E27FC236}">
                  <a16:creationId xmlns:a16="http://schemas.microsoft.com/office/drawing/2014/main" id="{FD072386-6453-5695-FF21-E665ECE2B147}"/>
                </a:ext>
              </a:extLst>
            </p:cNvPr>
            <p:cNvCxnSpPr>
              <a:cxnSpLocks/>
              <a:stCxn id="338" idx="6"/>
              <a:endCxn id="332" idx="0"/>
            </p:cNvCxnSpPr>
            <p:nvPr/>
          </p:nvCxnSpPr>
          <p:spPr>
            <a:xfrm flipH="1">
              <a:off x="2058103" y="2112615"/>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34" name="Oval 333">
              <a:extLst>
                <a:ext uri="{FF2B5EF4-FFF2-40B4-BE49-F238E27FC236}">
                  <a16:creationId xmlns:a16="http://schemas.microsoft.com/office/drawing/2014/main" id="{DE527410-678A-8F73-2277-93FB261A64FC}"/>
                </a:ext>
              </a:extLst>
            </p:cNvPr>
            <p:cNvSpPr/>
            <p:nvPr/>
          </p:nvSpPr>
          <p:spPr>
            <a:xfrm>
              <a:off x="213453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5" name="Oval 334">
              <a:extLst>
                <a:ext uri="{FF2B5EF4-FFF2-40B4-BE49-F238E27FC236}">
                  <a16:creationId xmlns:a16="http://schemas.microsoft.com/office/drawing/2014/main" id="{4165B646-EF15-8011-5FF9-D7EF94F4730D}"/>
                </a:ext>
              </a:extLst>
            </p:cNvPr>
            <p:cNvSpPr/>
            <p:nvPr/>
          </p:nvSpPr>
          <p:spPr>
            <a:xfrm>
              <a:off x="236384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6" name="Oval 335">
              <a:extLst>
                <a:ext uri="{FF2B5EF4-FFF2-40B4-BE49-F238E27FC236}">
                  <a16:creationId xmlns:a16="http://schemas.microsoft.com/office/drawing/2014/main" id="{6BAFFE52-6A53-E9E5-D685-49ACE3B9B3D4}"/>
                </a:ext>
              </a:extLst>
            </p:cNvPr>
            <p:cNvSpPr/>
            <p:nvPr/>
          </p:nvSpPr>
          <p:spPr>
            <a:xfrm>
              <a:off x="2593144"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7" name="Oval 336">
              <a:extLst>
                <a:ext uri="{FF2B5EF4-FFF2-40B4-BE49-F238E27FC236}">
                  <a16:creationId xmlns:a16="http://schemas.microsoft.com/office/drawing/2014/main" id="{367AE665-AC83-E4C2-895C-3AFED95252A2}"/>
                </a:ext>
              </a:extLst>
            </p:cNvPr>
            <p:cNvSpPr/>
            <p:nvPr/>
          </p:nvSpPr>
          <p:spPr>
            <a:xfrm>
              <a:off x="282244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8" name="Oval 337">
              <a:extLst>
                <a:ext uri="{FF2B5EF4-FFF2-40B4-BE49-F238E27FC236}">
                  <a16:creationId xmlns:a16="http://schemas.microsoft.com/office/drawing/2014/main" id="{056A4AF3-4049-24A4-034B-CA7773F2FD6B}"/>
                </a:ext>
              </a:extLst>
            </p:cNvPr>
            <p:cNvSpPr/>
            <p:nvPr/>
          </p:nvSpPr>
          <p:spPr>
            <a:xfrm>
              <a:off x="305175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9" name="Group 338">
            <a:extLst>
              <a:ext uri="{FF2B5EF4-FFF2-40B4-BE49-F238E27FC236}">
                <a16:creationId xmlns:a16="http://schemas.microsoft.com/office/drawing/2014/main" id="{7C9806C2-E998-C6D7-C941-3AAE38E8871F}"/>
              </a:ext>
            </a:extLst>
          </p:cNvPr>
          <p:cNvGrpSpPr/>
          <p:nvPr/>
        </p:nvGrpSpPr>
        <p:grpSpPr>
          <a:xfrm>
            <a:off x="3192034" y="1897845"/>
            <a:ext cx="1414038" cy="191087"/>
            <a:chOff x="3386327" y="2017072"/>
            <a:chExt cx="1414038" cy="191087"/>
          </a:xfrm>
          <a:solidFill>
            <a:schemeClr val="accent4"/>
          </a:solidFill>
        </p:grpSpPr>
        <p:sp>
          <p:nvSpPr>
            <p:cNvPr id="340" name="DRAM">
              <a:extLst>
                <a:ext uri="{FF2B5EF4-FFF2-40B4-BE49-F238E27FC236}">
                  <a16:creationId xmlns:a16="http://schemas.microsoft.com/office/drawing/2014/main" id="{666118CA-BD9B-ED39-50D2-2826C0C1DD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41" name="Straight Connector 340">
              <a:extLst>
                <a:ext uri="{FF2B5EF4-FFF2-40B4-BE49-F238E27FC236}">
                  <a16:creationId xmlns:a16="http://schemas.microsoft.com/office/drawing/2014/main" id="{B91B5FC9-1342-3446-5B8E-2EA81024FA2B}"/>
                </a:ext>
              </a:extLst>
            </p:cNvPr>
            <p:cNvCxnSpPr>
              <a:cxnSpLocks/>
              <a:endCxn id="340" idx="0"/>
            </p:cNvCxnSpPr>
            <p:nvPr/>
          </p:nvCxnSpPr>
          <p:spPr>
            <a:xfrm flipH="1" flipV="1">
              <a:off x="3615631" y="2112616"/>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42" name="Oval 341">
              <a:extLst>
                <a:ext uri="{FF2B5EF4-FFF2-40B4-BE49-F238E27FC236}">
                  <a16:creationId xmlns:a16="http://schemas.microsoft.com/office/drawing/2014/main" id="{73C07C20-BAA9-106B-CAE9-9B670868FB84}"/>
                </a:ext>
              </a:extLst>
            </p:cNvPr>
            <p:cNvSpPr/>
            <p:nvPr/>
          </p:nvSpPr>
          <p:spPr>
            <a:xfrm>
              <a:off x="369206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3" name="Oval 342">
              <a:extLst>
                <a:ext uri="{FF2B5EF4-FFF2-40B4-BE49-F238E27FC236}">
                  <a16:creationId xmlns:a16="http://schemas.microsoft.com/office/drawing/2014/main" id="{A83ADA2C-2FFC-48A3-D1D4-3F90792E1436}"/>
                </a:ext>
              </a:extLst>
            </p:cNvPr>
            <p:cNvSpPr/>
            <p:nvPr/>
          </p:nvSpPr>
          <p:spPr>
            <a:xfrm>
              <a:off x="392136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4" name="Oval 343">
              <a:extLst>
                <a:ext uri="{FF2B5EF4-FFF2-40B4-BE49-F238E27FC236}">
                  <a16:creationId xmlns:a16="http://schemas.microsoft.com/office/drawing/2014/main" id="{BF7A768D-6FA9-0465-95A7-C9FB7B87651F}"/>
                </a:ext>
              </a:extLst>
            </p:cNvPr>
            <p:cNvSpPr/>
            <p:nvPr/>
          </p:nvSpPr>
          <p:spPr>
            <a:xfrm>
              <a:off x="4150672"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5" name="Oval 344">
              <a:extLst>
                <a:ext uri="{FF2B5EF4-FFF2-40B4-BE49-F238E27FC236}">
                  <a16:creationId xmlns:a16="http://schemas.microsoft.com/office/drawing/2014/main" id="{99EEC3A4-7F24-BE05-0468-A22B85ECC12F}"/>
                </a:ext>
              </a:extLst>
            </p:cNvPr>
            <p:cNvSpPr/>
            <p:nvPr/>
          </p:nvSpPr>
          <p:spPr>
            <a:xfrm>
              <a:off x="437997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6" name="Oval 345">
              <a:extLst>
                <a:ext uri="{FF2B5EF4-FFF2-40B4-BE49-F238E27FC236}">
                  <a16:creationId xmlns:a16="http://schemas.microsoft.com/office/drawing/2014/main" id="{CDE2C779-A438-CB1E-9EF5-1CE337FDB528}"/>
                </a:ext>
              </a:extLst>
            </p:cNvPr>
            <p:cNvSpPr/>
            <p:nvPr/>
          </p:nvSpPr>
          <p:spPr>
            <a:xfrm>
              <a:off x="460927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63" name="Group 362">
            <a:extLst>
              <a:ext uri="{FF2B5EF4-FFF2-40B4-BE49-F238E27FC236}">
                <a16:creationId xmlns:a16="http://schemas.microsoft.com/office/drawing/2014/main" id="{03D2156D-53C1-3291-762A-E3E769A325C9}"/>
              </a:ext>
            </a:extLst>
          </p:cNvPr>
          <p:cNvGrpSpPr/>
          <p:nvPr/>
        </p:nvGrpSpPr>
        <p:grpSpPr>
          <a:xfrm>
            <a:off x="1634506" y="2127451"/>
            <a:ext cx="1414038" cy="191087"/>
            <a:chOff x="1828799" y="2017072"/>
            <a:chExt cx="1414038" cy="191087"/>
          </a:xfrm>
        </p:grpSpPr>
        <p:sp>
          <p:nvSpPr>
            <p:cNvPr id="364" name="DRAM">
              <a:extLst>
                <a:ext uri="{FF2B5EF4-FFF2-40B4-BE49-F238E27FC236}">
                  <a16:creationId xmlns:a16="http://schemas.microsoft.com/office/drawing/2014/main" id="{A33476AE-7D06-4E1D-1B7D-97E59F879668}"/>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65" name="Straight Connector 364">
              <a:extLst>
                <a:ext uri="{FF2B5EF4-FFF2-40B4-BE49-F238E27FC236}">
                  <a16:creationId xmlns:a16="http://schemas.microsoft.com/office/drawing/2014/main" id="{1EF0EBBB-D2DF-53FC-DAC4-10D3F8354D02}"/>
                </a:ext>
              </a:extLst>
            </p:cNvPr>
            <p:cNvCxnSpPr>
              <a:cxnSpLocks/>
              <a:stCxn id="370" idx="6"/>
              <a:endCxn id="364"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66" name="Oval 365">
              <a:extLst>
                <a:ext uri="{FF2B5EF4-FFF2-40B4-BE49-F238E27FC236}">
                  <a16:creationId xmlns:a16="http://schemas.microsoft.com/office/drawing/2014/main" id="{BB3EAAC7-A09E-3CDA-3AE9-710BB8289FF7}"/>
                </a:ext>
              </a:extLst>
            </p:cNvPr>
            <p:cNvSpPr/>
            <p:nvPr/>
          </p:nvSpPr>
          <p:spPr>
            <a:xfrm>
              <a:off x="213453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7" name="Oval 366">
              <a:extLst>
                <a:ext uri="{FF2B5EF4-FFF2-40B4-BE49-F238E27FC236}">
                  <a16:creationId xmlns:a16="http://schemas.microsoft.com/office/drawing/2014/main" id="{6632B356-D188-8AAB-A0D4-C288F31747E5}"/>
                </a:ext>
              </a:extLst>
            </p:cNvPr>
            <p:cNvSpPr/>
            <p:nvPr/>
          </p:nvSpPr>
          <p:spPr>
            <a:xfrm>
              <a:off x="236384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8" name="Oval 367">
              <a:extLst>
                <a:ext uri="{FF2B5EF4-FFF2-40B4-BE49-F238E27FC236}">
                  <a16:creationId xmlns:a16="http://schemas.microsoft.com/office/drawing/2014/main" id="{60B64B00-9738-5F63-2EE8-20C8ABAC0D89}"/>
                </a:ext>
              </a:extLst>
            </p:cNvPr>
            <p:cNvSpPr/>
            <p:nvPr/>
          </p:nvSpPr>
          <p:spPr>
            <a:xfrm>
              <a:off x="2593144"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9" name="Oval 368">
              <a:extLst>
                <a:ext uri="{FF2B5EF4-FFF2-40B4-BE49-F238E27FC236}">
                  <a16:creationId xmlns:a16="http://schemas.microsoft.com/office/drawing/2014/main" id="{C95BA703-DAF0-035F-9AB1-4BF32675062B}"/>
                </a:ext>
              </a:extLst>
            </p:cNvPr>
            <p:cNvSpPr/>
            <p:nvPr/>
          </p:nvSpPr>
          <p:spPr>
            <a:xfrm>
              <a:off x="282244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0" name="Oval 369">
              <a:extLst>
                <a:ext uri="{FF2B5EF4-FFF2-40B4-BE49-F238E27FC236}">
                  <a16:creationId xmlns:a16="http://schemas.microsoft.com/office/drawing/2014/main" id="{28A21BD4-37FE-E7C7-123C-CCE1B237055E}"/>
                </a:ext>
              </a:extLst>
            </p:cNvPr>
            <p:cNvSpPr/>
            <p:nvPr/>
          </p:nvSpPr>
          <p:spPr>
            <a:xfrm>
              <a:off x="305175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71" name="Group 370">
            <a:extLst>
              <a:ext uri="{FF2B5EF4-FFF2-40B4-BE49-F238E27FC236}">
                <a16:creationId xmlns:a16="http://schemas.microsoft.com/office/drawing/2014/main" id="{6DB68126-E3CB-0E33-EA5A-3A5D6B094E52}"/>
              </a:ext>
            </a:extLst>
          </p:cNvPr>
          <p:cNvGrpSpPr/>
          <p:nvPr/>
        </p:nvGrpSpPr>
        <p:grpSpPr>
          <a:xfrm>
            <a:off x="3192034" y="2127451"/>
            <a:ext cx="1414038" cy="191087"/>
            <a:chOff x="3386327" y="2017072"/>
            <a:chExt cx="1414038" cy="191087"/>
          </a:xfrm>
        </p:grpSpPr>
        <p:sp>
          <p:nvSpPr>
            <p:cNvPr id="372" name="DRAM">
              <a:extLst>
                <a:ext uri="{FF2B5EF4-FFF2-40B4-BE49-F238E27FC236}">
                  <a16:creationId xmlns:a16="http://schemas.microsoft.com/office/drawing/2014/main" id="{29A80598-D0EC-5775-86EE-43E2E1FB6C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73" name="Straight Connector 372">
              <a:extLst>
                <a:ext uri="{FF2B5EF4-FFF2-40B4-BE49-F238E27FC236}">
                  <a16:creationId xmlns:a16="http://schemas.microsoft.com/office/drawing/2014/main" id="{F42B0436-F9FD-8CDF-CCD5-78F4C72F1BF6}"/>
                </a:ext>
              </a:extLst>
            </p:cNvPr>
            <p:cNvCxnSpPr>
              <a:cxnSpLocks/>
              <a:endCxn id="372"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895AA001-B87F-4D73-257A-892D7F7E91E2}"/>
                </a:ext>
              </a:extLst>
            </p:cNvPr>
            <p:cNvSpPr/>
            <p:nvPr/>
          </p:nvSpPr>
          <p:spPr>
            <a:xfrm>
              <a:off x="369206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5" name="Oval 374">
              <a:extLst>
                <a:ext uri="{FF2B5EF4-FFF2-40B4-BE49-F238E27FC236}">
                  <a16:creationId xmlns:a16="http://schemas.microsoft.com/office/drawing/2014/main" id="{EC220833-140A-6751-410A-E409792A18A0}"/>
                </a:ext>
              </a:extLst>
            </p:cNvPr>
            <p:cNvSpPr/>
            <p:nvPr/>
          </p:nvSpPr>
          <p:spPr>
            <a:xfrm>
              <a:off x="392136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6" name="Oval 375">
              <a:extLst>
                <a:ext uri="{FF2B5EF4-FFF2-40B4-BE49-F238E27FC236}">
                  <a16:creationId xmlns:a16="http://schemas.microsoft.com/office/drawing/2014/main" id="{EBBCDD01-3E41-9C17-E672-F4EDE43F9363}"/>
                </a:ext>
              </a:extLst>
            </p:cNvPr>
            <p:cNvSpPr/>
            <p:nvPr/>
          </p:nvSpPr>
          <p:spPr>
            <a:xfrm>
              <a:off x="4150672"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7" name="Oval 376">
              <a:extLst>
                <a:ext uri="{FF2B5EF4-FFF2-40B4-BE49-F238E27FC236}">
                  <a16:creationId xmlns:a16="http://schemas.microsoft.com/office/drawing/2014/main" id="{99CA265E-A624-86F0-8FB0-C8DDE9CA6C8E}"/>
                </a:ext>
              </a:extLst>
            </p:cNvPr>
            <p:cNvSpPr/>
            <p:nvPr/>
          </p:nvSpPr>
          <p:spPr>
            <a:xfrm>
              <a:off x="437997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8" name="Oval 377">
              <a:extLst>
                <a:ext uri="{FF2B5EF4-FFF2-40B4-BE49-F238E27FC236}">
                  <a16:creationId xmlns:a16="http://schemas.microsoft.com/office/drawing/2014/main" id="{3ABCE4AB-361A-42F9-B07B-7AFD362BF2E2}"/>
                </a:ext>
              </a:extLst>
            </p:cNvPr>
            <p:cNvSpPr/>
            <p:nvPr/>
          </p:nvSpPr>
          <p:spPr>
            <a:xfrm>
              <a:off x="460927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4317498" y="1059034"/>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segmented global wordline</a:t>
            </a:r>
          </a:p>
        </p:txBody>
      </p:sp>
      <p:sp>
        <p:nvSpPr>
          <p:cNvPr id="320" name="Rectangle 319">
            <a:extLst>
              <a:ext uri="{FF2B5EF4-FFF2-40B4-BE49-F238E27FC236}">
                <a16:creationId xmlns:a16="http://schemas.microsoft.com/office/drawing/2014/main" id="{44C2EA2F-00A4-DCDF-747B-A44DEA526E5E}"/>
              </a:ext>
            </a:extLst>
          </p:cNvPr>
          <p:cNvSpPr/>
          <p:nvPr/>
        </p:nvSpPr>
        <p:spPr>
          <a:xfrm>
            <a:off x="-13791" y="3567676"/>
            <a:ext cx="9143999"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venir Next" panose="020B0503020202020204" pitchFamily="34" charset="0"/>
                <a:cs typeface="Gill Sans MT"/>
              </a:rPr>
              <a:t>Use</a:t>
            </a: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 fine-grained DRAM for processing-using-DRAM: </a:t>
            </a:r>
          </a:p>
        </p:txBody>
      </p:sp>
      <p:grpSp>
        <p:nvGrpSpPr>
          <p:cNvPr id="2" name="Group 1">
            <a:extLst>
              <a:ext uri="{FF2B5EF4-FFF2-40B4-BE49-F238E27FC236}">
                <a16:creationId xmlns:a16="http://schemas.microsoft.com/office/drawing/2014/main" id="{CA353D25-7C61-28E5-1100-1CC7B4D8880D}"/>
              </a:ext>
            </a:extLst>
          </p:cNvPr>
          <p:cNvGrpSpPr/>
          <p:nvPr/>
        </p:nvGrpSpPr>
        <p:grpSpPr>
          <a:xfrm>
            <a:off x="5778" y="3927400"/>
            <a:ext cx="9470110" cy="1335036"/>
            <a:chOff x="549218" y="3454216"/>
            <a:chExt cx="8426174" cy="1348074"/>
          </a:xfrm>
        </p:grpSpPr>
        <p:sp>
          <p:nvSpPr>
            <p:cNvPr id="3" name="TextBox 2">
              <a:extLst>
                <a:ext uri="{FF2B5EF4-FFF2-40B4-BE49-F238E27FC236}">
                  <a16:creationId xmlns:a16="http://schemas.microsoft.com/office/drawing/2014/main" id="{411F4A0B-A23D-C33A-7950-12FA9B0D025F}"/>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1</a:t>
              </a:r>
            </a:p>
          </p:txBody>
        </p:sp>
        <p:sp>
          <p:nvSpPr>
            <p:cNvPr id="5" name="TextBox 4">
              <a:extLst>
                <a:ext uri="{FF2B5EF4-FFF2-40B4-BE49-F238E27FC236}">
                  <a16:creationId xmlns:a16="http://schemas.microsoft.com/office/drawing/2014/main" id="{348D7EEB-F02B-39FC-5EC9-DAEF6ABE8039}"/>
                </a:ext>
              </a:extLst>
            </p:cNvPr>
            <p:cNvSpPr txBox="1"/>
            <p:nvPr/>
          </p:nvSpPr>
          <p:spPr>
            <a:xfrm>
              <a:off x="974390" y="3528082"/>
              <a:ext cx="8001002" cy="1274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Improves SIMD utilization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a single PUD operation, only access the DRAM mats with target data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multiple PUD operations, execute independent operations concurrently</a:t>
              </a: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sp>
        <p:nvSpPr>
          <p:cNvPr id="233" name="Rectangle 232">
            <a:extLst>
              <a:ext uri="{FF2B5EF4-FFF2-40B4-BE49-F238E27FC236}">
                <a16:creationId xmlns:a16="http://schemas.microsoft.com/office/drawing/2014/main" id="{AFF2EE9C-8313-E806-7048-F1780CFE7EC2}"/>
              </a:ext>
            </a:extLst>
          </p:cNvPr>
          <p:cNvSpPr/>
          <p:nvPr/>
        </p:nvSpPr>
        <p:spPr>
          <a:xfrm>
            <a:off x="463125" y="4673162"/>
            <a:ext cx="8265239" cy="382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34" name="Group 233">
            <a:extLst>
              <a:ext uri="{FF2B5EF4-FFF2-40B4-BE49-F238E27FC236}">
                <a16:creationId xmlns:a16="http://schemas.microsoft.com/office/drawing/2014/main" id="{7ADED821-6D77-AAA9-3BB6-5E04FD30627E}"/>
              </a:ext>
            </a:extLst>
          </p:cNvPr>
          <p:cNvGrpSpPr/>
          <p:nvPr/>
        </p:nvGrpSpPr>
        <p:grpSpPr>
          <a:xfrm>
            <a:off x="794664" y="2977618"/>
            <a:ext cx="6938410" cy="647381"/>
            <a:chOff x="757719" y="4572696"/>
            <a:chExt cx="6938410" cy="647381"/>
          </a:xfrm>
        </p:grpSpPr>
        <p:grpSp>
          <p:nvGrpSpPr>
            <p:cNvPr id="235" name="Group 234">
              <a:extLst>
                <a:ext uri="{FF2B5EF4-FFF2-40B4-BE49-F238E27FC236}">
                  <a16:creationId xmlns:a16="http://schemas.microsoft.com/office/drawing/2014/main" id="{D8B75B55-1C61-6FF4-C5D5-B6C677ECFE7A}"/>
                </a:ext>
              </a:extLst>
            </p:cNvPr>
            <p:cNvGrpSpPr/>
            <p:nvPr/>
          </p:nvGrpSpPr>
          <p:grpSpPr>
            <a:xfrm>
              <a:off x="1906102" y="4572696"/>
              <a:ext cx="5790027" cy="251465"/>
              <a:chOff x="1906102" y="4572696"/>
              <a:chExt cx="5790027" cy="251465"/>
            </a:xfrm>
          </p:grpSpPr>
          <p:grpSp>
            <p:nvGrpSpPr>
              <p:cNvPr id="237" name="Group 236">
                <a:extLst>
                  <a:ext uri="{FF2B5EF4-FFF2-40B4-BE49-F238E27FC236}">
                    <a16:creationId xmlns:a16="http://schemas.microsoft.com/office/drawing/2014/main" id="{BA33DA29-3E19-D781-7F0A-C07F6BFC0A48}"/>
                  </a:ext>
                </a:extLst>
              </p:cNvPr>
              <p:cNvGrpSpPr/>
              <p:nvPr/>
            </p:nvGrpSpPr>
            <p:grpSpPr>
              <a:xfrm>
                <a:off x="1906102" y="4572696"/>
                <a:ext cx="5790027" cy="251465"/>
                <a:chOff x="1906102" y="4605667"/>
                <a:chExt cx="5790027" cy="251465"/>
              </a:xfrm>
            </p:grpSpPr>
            <p:cxnSp>
              <p:nvCxnSpPr>
                <p:cNvPr id="239" name="Straight Connector 238">
                  <a:extLst>
                    <a:ext uri="{FF2B5EF4-FFF2-40B4-BE49-F238E27FC236}">
                      <a16:creationId xmlns:a16="http://schemas.microsoft.com/office/drawing/2014/main" id="{763B86A0-33BD-6CE6-44BC-CDF5E86FD96E}"/>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AC99DC44-F5B6-EC36-386A-2CEE5102C773}"/>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22632E88-7D9F-82BA-BDCA-9E9CC4F99217}"/>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D4DE54B6-C80C-03AD-C774-D7958489E9DB}"/>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2E7A7281-D829-7341-B959-88B336AD7950}"/>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FB4DE163-287B-91F4-50DD-5B9B17A3410E}"/>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C25D3DB-BA3E-FC76-B940-D9793A3852A1}"/>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F5DC6BAB-C55C-E964-88C3-303AFDE37FEB}"/>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238" name="Straight Connector 237">
                <a:extLst>
                  <a:ext uri="{FF2B5EF4-FFF2-40B4-BE49-F238E27FC236}">
                    <a16:creationId xmlns:a16="http://schemas.microsoft.com/office/drawing/2014/main" id="{7A9AF2E4-9057-0E5E-997D-E9A88DAE95E6}"/>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236" name="TextBox 235">
              <a:extLst>
                <a:ext uri="{FF2B5EF4-FFF2-40B4-BE49-F238E27FC236}">
                  <a16:creationId xmlns:a16="http://schemas.microsoft.com/office/drawing/2014/main" id="{5ABA3AE9-9011-4981-7B0B-CA4610C5DFA4}"/>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spTree>
    <p:extLst>
      <p:ext uri="{BB962C8B-B14F-4D97-AF65-F5344CB8AC3E}">
        <p14:creationId xmlns:p14="http://schemas.microsoft.com/office/powerpoint/2010/main" val="89172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2"/>
                                        </p:tgtEl>
                                        <p:attrNameLst>
                                          <p:attrName>style.visibility</p:attrName>
                                        </p:attrNameLst>
                                      </p:cBhvr>
                                      <p:to>
                                        <p:strVal val="visible"/>
                                      </p:to>
                                    </p:set>
                                    <p:animEffect transition="in" filter="fade">
                                      <p:cBhvr>
                                        <p:cTn id="10" dur="500"/>
                                        <p:tgtEl>
                                          <p:spTgt spid="212"/>
                                        </p:tgtEl>
                                      </p:cBhvr>
                                    </p:animEffect>
                                  </p:childTnLst>
                                </p:cTn>
                              </p:par>
                              <p:par>
                                <p:cTn id="11" presetID="22" presetClass="entr" presetSubtype="8" fill="hold" nodeType="withEffect">
                                  <p:stCondLst>
                                    <p:cond delay="0"/>
                                  </p:stCondLst>
                                  <p:childTnLst>
                                    <p:set>
                                      <p:cBhvr>
                                        <p:cTn id="12" dur="1" fill="hold">
                                          <p:stCondLst>
                                            <p:cond delay="0"/>
                                          </p:stCondLst>
                                        </p:cTn>
                                        <p:tgtEl>
                                          <p:spTgt spid="219"/>
                                        </p:tgtEl>
                                        <p:attrNameLst>
                                          <p:attrName>style.visibility</p:attrName>
                                        </p:attrNameLst>
                                      </p:cBhvr>
                                      <p:to>
                                        <p:strVal val="visible"/>
                                      </p:to>
                                    </p:set>
                                    <p:animEffect transition="in" filter="wipe(left)">
                                      <p:cBhvr>
                                        <p:cTn id="13" dur="500"/>
                                        <p:tgtEl>
                                          <p:spTgt spid="219"/>
                                        </p:tgtEl>
                                      </p:cBhvr>
                                    </p:animEffect>
                                  </p:childTnLst>
                                </p:cTn>
                              </p:par>
                              <p:par>
                                <p:cTn id="14" presetID="22" presetClass="entr" presetSubtype="1" fill="hold" nodeType="withEffect">
                                  <p:stCondLst>
                                    <p:cond delay="100"/>
                                  </p:stCondLst>
                                  <p:childTnLst>
                                    <p:set>
                                      <p:cBhvr>
                                        <p:cTn id="15" dur="1" fill="hold">
                                          <p:stCondLst>
                                            <p:cond delay="0"/>
                                          </p:stCondLst>
                                        </p:cTn>
                                        <p:tgtEl>
                                          <p:spTgt spid="220"/>
                                        </p:tgtEl>
                                        <p:attrNameLst>
                                          <p:attrName>style.visibility</p:attrName>
                                        </p:attrNameLst>
                                      </p:cBhvr>
                                      <p:to>
                                        <p:strVal val="visible"/>
                                      </p:to>
                                    </p:set>
                                    <p:animEffect transition="in" filter="wipe(up)">
                                      <p:cBhvr>
                                        <p:cTn id="16" dur="500"/>
                                        <p:tgtEl>
                                          <p:spTgt spid="220"/>
                                        </p:tgtEl>
                                      </p:cBhvr>
                                    </p:animEffect>
                                  </p:childTnLst>
                                </p:cTn>
                              </p:par>
                              <p:par>
                                <p:cTn id="17" presetID="22" presetClass="entr" presetSubtype="8"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Effect transition="in" filter="wipe(left)">
                                      <p:cBhvr>
                                        <p:cTn id="19" dur="500"/>
                                        <p:tgtEl>
                                          <p:spTgt spid="331"/>
                                        </p:tgtEl>
                                      </p:cBhvr>
                                    </p:animEffect>
                                  </p:childTnLst>
                                </p:cTn>
                              </p:par>
                              <p:par>
                                <p:cTn id="20" presetID="22" presetClass="entr" presetSubtype="8" fill="hold" nodeType="withEffect">
                                  <p:stCondLst>
                                    <p:cond delay="0"/>
                                  </p:stCondLst>
                                  <p:childTnLst>
                                    <p:set>
                                      <p:cBhvr>
                                        <p:cTn id="21" dur="1" fill="hold">
                                          <p:stCondLst>
                                            <p:cond delay="0"/>
                                          </p:stCondLst>
                                        </p:cTn>
                                        <p:tgtEl>
                                          <p:spTgt spid="363"/>
                                        </p:tgtEl>
                                        <p:attrNameLst>
                                          <p:attrName>style.visibility</p:attrName>
                                        </p:attrNameLst>
                                      </p:cBhvr>
                                      <p:to>
                                        <p:strVal val="visible"/>
                                      </p:to>
                                    </p:set>
                                    <p:animEffect transition="in" filter="wipe(left)">
                                      <p:cBhvr>
                                        <p:cTn id="22" dur="500"/>
                                        <p:tgtEl>
                                          <p:spTgt spid="363"/>
                                        </p:tgtEl>
                                      </p:cBhvr>
                                    </p:animEffect>
                                  </p:childTnLst>
                                </p:cTn>
                              </p:par>
                              <p:par>
                                <p:cTn id="23" presetID="22" presetClass="entr" presetSubtype="8" fill="hold" nodeType="withEffect">
                                  <p:stCondLst>
                                    <p:cond delay="0"/>
                                  </p:stCondLst>
                                  <p:childTnLst>
                                    <p:set>
                                      <p:cBhvr>
                                        <p:cTn id="24" dur="1" fill="hold">
                                          <p:stCondLst>
                                            <p:cond delay="0"/>
                                          </p:stCondLst>
                                        </p:cTn>
                                        <p:tgtEl>
                                          <p:spTgt spid="278"/>
                                        </p:tgtEl>
                                        <p:attrNameLst>
                                          <p:attrName>style.visibility</p:attrName>
                                        </p:attrNameLst>
                                      </p:cBhvr>
                                      <p:to>
                                        <p:strVal val="visible"/>
                                      </p:to>
                                    </p:set>
                                    <p:animEffect transition="in" filter="wipe(left)">
                                      <p:cBhvr>
                                        <p:cTn id="25" dur="500"/>
                                        <p:tgtEl>
                                          <p:spTgt spid="278"/>
                                        </p:tgtEl>
                                      </p:cBhvr>
                                    </p:animEffect>
                                  </p:childTnLst>
                                </p:cTn>
                              </p:par>
                              <p:par>
                                <p:cTn id="26" presetID="22" presetClass="entr" presetSubtype="1" fill="hold" nodeType="withEffect">
                                  <p:stCondLst>
                                    <p:cond delay="0"/>
                                  </p:stCondLst>
                                  <p:childTnLst>
                                    <p:set>
                                      <p:cBhvr>
                                        <p:cTn id="27" dur="1" fill="hold">
                                          <p:stCondLst>
                                            <p:cond delay="0"/>
                                          </p:stCondLst>
                                        </p:cTn>
                                        <p:tgtEl>
                                          <p:spTgt spid="221"/>
                                        </p:tgtEl>
                                        <p:attrNameLst>
                                          <p:attrName>style.visibility</p:attrName>
                                        </p:attrNameLst>
                                      </p:cBhvr>
                                      <p:to>
                                        <p:strVal val="visible"/>
                                      </p:to>
                                    </p:set>
                                    <p:animEffect transition="in" filter="wipe(up)">
                                      <p:cBhvr>
                                        <p:cTn id="28" dur="500"/>
                                        <p:tgtEl>
                                          <p:spTgt spid="221"/>
                                        </p:tgtEl>
                                      </p:cBhvr>
                                    </p:animEffect>
                                  </p:childTnLst>
                                </p:cTn>
                              </p:par>
                              <p:par>
                                <p:cTn id="29" presetID="22" presetClass="entr" presetSubtype="8" fill="hold" nodeType="withEffect">
                                  <p:stCondLst>
                                    <p:cond delay="0"/>
                                  </p:stCondLst>
                                  <p:childTnLst>
                                    <p:set>
                                      <p:cBhvr>
                                        <p:cTn id="30" dur="1" fill="hold">
                                          <p:stCondLst>
                                            <p:cond delay="0"/>
                                          </p:stCondLst>
                                        </p:cTn>
                                        <p:tgtEl>
                                          <p:spTgt spid="339"/>
                                        </p:tgtEl>
                                        <p:attrNameLst>
                                          <p:attrName>style.visibility</p:attrName>
                                        </p:attrNameLst>
                                      </p:cBhvr>
                                      <p:to>
                                        <p:strVal val="visible"/>
                                      </p:to>
                                    </p:set>
                                    <p:animEffect transition="in" filter="wipe(left)">
                                      <p:cBhvr>
                                        <p:cTn id="31" dur="500"/>
                                        <p:tgtEl>
                                          <p:spTgt spid="339"/>
                                        </p:tgtEl>
                                      </p:cBhvr>
                                    </p:animEffect>
                                  </p:childTnLst>
                                </p:cTn>
                              </p:par>
                              <p:par>
                                <p:cTn id="32" presetID="22" presetClass="entr" presetSubtype="8" fill="hold" nodeType="withEffect">
                                  <p:stCondLst>
                                    <p:cond delay="0"/>
                                  </p:stCondLst>
                                  <p:childTnLst>
                                    <p:set>
                                      <p:cBhvr>
                                        <p:cTn id="33" dur="1" fill="hold">
                                          <p:stCondLst>
                                            <p:cond delay="0"/>
                                          </p:stCondLst>
                                        </p:cTn>
                                        <p:tgtEl>
                                          <p:spTgt spid="371"/>
                                        </p:tgtEl>
                                        <p:attrNameLst>
                                          <p:attrName>style.visibility</p:attrName>
                                        </p:attrNameLst>
                                      </p:cBhvr>
                                      <p:to>
                                        <p:strVal val="visible"/>
                                      </p:to>
                                    </p:set>
                                    <p:animEffect transition="in" filter="wipe(left)">
                                      <p:cBhvr>
                                        <p:cTn id="34" dur="500"/>
                                        <p:tgtEl>
                                          <p:spTgt spid="371"/>
                                        </p:tgtEl>
                                      </p:cBhvr>
                                    </p:animEffect>
                                  </p:childTnLst>
                                </p:cTn>
                              </p:par>
                              <p:par>
                                <p:cTn id="35" presetID="22" presetClass="entr" presetSubtype="8" fill="hold" nodeType="withEffect">
                                  <p:stCondLst>
                                    <p:cond delay="0"/>
                                  </p:stCondLst>
                                  <p:childTnLst>
                                    <p:set>
                                      <p:cBhvr>
                                        <p:cTn id="36" dur="1" fill="hold">
                                          <p:stCondLst>
                                            <p:cond delay="0"/>
                                          </p:stCondLst>
                                        </p:cTn>
                                        <p:tgtEl>
                                          <p:spTgt spid="286"/>
                                        </p:tgtEl>
                                        <p:attrNameLst>
                                          <p:attrName>style.visibility</p:attrName>
                                        </p:attrNameLst>
                                      </p:cBhvr>
                                      <p:to>
                                        <p:strVal val="visible"/>
                                      </p:to>
                                    </p:set>
                                    <p:animEffect transition="in" filter="wipe(left)">
                                      <p:cBhvr>
                                        <p:cTn id="37" dur="500"/>
                                        <p:tgtEl>
                                          <p:spTgt spid="286"/>
                                        </p:tgtEl>
                                      </p:cBhvr>
                                    </p:animEffect>
                                  </p:childTnLst>
                                </p:cTn>
                              </p:par>
                              <p:par>
                                <p:cTn id="38" presetID="22" presetClass="entr" presetSubtype="1" fill="hold" nodeType="withEffect">
                                  <p:stCondLst>
                                    <p:cond delay="0"/>
                                  </p:stCondLst>
                                  <p:childTnLst>
                                    <p:set>
                                      <p:cBhvr>
                                        <p:cTn id="39" dur="1" fill="hold">
                                          <p:stCondLst>
                                            <p:cond delay="0"/>
                                          </p:stCondLst>
                                        </p:cTn>
                                        <p:tgtEl>
                                          <p:spTgt spid="225"/>
                                        </p:tgtEl>
                                        <p:attrNameLst>
                                          <p:attrName>style.visibility</p:attrName>
                                        </p:attrNameLst>
                                      </p:cBhvr>
                                      <p:to>
                                        <p:strVal val="visible"/>
                                      </p:to>
                                    </p:set>
                                    <p:animEffect transition="in" filter="wipe(up)">
                                      <p:cBhvr>
                                        <p:cTn id="40"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Key Idea (III)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7786" y="1663010"/>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5314" y="1663010"/>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1986" y="1663010"/>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09514" y="1663010"/>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5385" y="1324448"/>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399185" y="1476848"/>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4430" y="1663010"/>
            <a:ext cx="4671060" cy="1033039"/>
            <a:chOff x="2174045" y="1329162"/>
            <a:chExt cx="4671060" cy="1033039"/>
          </a:xfrm>
        </p:grpSpPr>
        <p:cxnSp>
          <p:nvCxnSpPr>
            <p:cNvPr id="215" name="Straight Connector 214">
              <a:extLst>
                <a:ext uri="{FF2B5EF4-FFF2-40B4-BE49-F238E27FC236}">
                  <a16:creationId xmlns:a16="http://schemas.microsoft.com/office/drawing/2014/main" id="{402E0C80-0CB3-1DFC-BA6E-F4CB819AC190}"/>
                </a:ext>
              </a:extLst>
            </p:cNvPr>
            <p:cNvCxnSpPr>
              <a:cxnSpLocks/>
            </p:cNvCxnSpPr>
            <p:nvPr/>
          </p:nvCxnSpPr>
          <p:spPr>
            <a:xfrm flipV="1">
              <a:off x="2174045"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a:cxnSpLocks/>
            </p:cNvCxnSpPr>
            <p:nvPr/>
          </p:nvCxnSpPr>
          <p:spPr>
            <a:xfrm flipV="1">
              <a:off x="3730049"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23AF8F67-6E35-1D0F-534F-042DD53F82AF}"/>
              </a:ext>
            </a:extLst>
          </p:cNvPr>
          <p:cNvCxnSpPr>
            <a:cxnSpLocks/>
          </p:cNvCxnSpPr>
          <p:nvPr/>
        </p:nvCxnSpPr>
        <p:spPr>
          <a:xfrm flipH="1">
            <a:off x="1401530" y="1476848"/>
            <a:ext cx="6226479" cy="0"/>
          </a:xfrm>
          <a:prstGeom prst="line">
            <a:avLst/>
          </a:prstGeom>
          <a:solidFill>
            <a:schemeClr val="tx1">
              <a:lumMod val="65000"/>
              <a:lumOff val="35000"/>
            </a:schemeClr>
          </a:solidFill>
          <a:ln w="50800" cap="rnd">
            <a:solidFill>
              <a:srgbClr val="FF7100"/>
            </a:solidFill>
            <a:round/>
            <a:headEnd type="none"/>
            <a:tailEnd w="lg" len="sm"/>
          </a:ln>
        </p:spPr>
        <p:style>
          <a:lnRef idx="1">
            <a:schemeClr val="accent1"/>
          </a:lnRef>
          <a:fillRef idx="0">
            <a:schemeClr val="accent1"/>
          </a:fillRef>
          <a:effectRef idx="0">
            <a:schemeClr val="accent1"/>
          </a:effectRef>
          <a:fontRef idx="minor">
            <a:schemeClr val="tx1"/>
          </a:fontRef>
        </p:style>
      </p:cxnSp>
      <p:sp>
        <p:nvSpPr>
          <p:cNvPr id="224" name="DRAM">
            <a:extLst>
              <a:ext uri="{FF2B5EF4-FFF2-40B4-BE49-F238E27FC236}">
                <a16:creationId xmlns:a16="http://schemas.microsoft.com/office/drawing/2014/main" id="{ED56E525-600A-350A-CE7D-E6BB2D6D79C9}"/>
              </a:ext>
            </a:extLst>
          </p:cNvPr>
          <p:cNvSpPr/>
          <p:nvPr/>
        </p:nvSpPr>
        <p:spPr>
          <a:xfrm rot="16200000">
            <a:off x="142431" y="2047802"/>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33523" y="1673163"/>
            <a:ext cx="2665827" cy="1402792"/>
            <a:chOff x="2134538" y="2243328"/>
            <a:chExt cx="2665827" cy="1490472"/>
          </a:xfrm>
          <a:solidFill>
            <a:schemeClr val="accent4"/>
          </a:solidFill>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a:grpFill/>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a:grpFill/>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a:grpFill/>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a:grpFill/>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a:grpFill/>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a:grpFill/>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7784" y="2350920"/>
            <a:ext cx="1414038" cy="191087"/>
            <a:chOff x="1828799" y="2017072"/>
            <a:chExt cx="1414038" cy="191087"/>
          </a:xfrm>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5312" y="2350920"/>
            <a:ext cx="1414038" cy="191087"/>
            <a:chOff x="3386327" y="2017072"/>
            <a:chExt cx="1414038" cy="191087"/>
          </a:xfrm>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1" name="Group 330">
            <a:extLst>
              <a:ext uri="{FF2B5EF4-FFF2-40B4-BE49-F238E27FC236}">
                <a16:creationId xmlns:a16="http://schemas.microsoft.com/office/drawing/2014/main" id="{8B1B3ED4-45C8-77E4-07E9-3A3F07ED4419}"/>
              </a:ext>
            </a:extLst>
          </p:cNvPr>
          <p:cNvGrpSpPr/>
          <p:nvPr/>
        </p:nvGrpSpPr>
        <p:grpSpPr>
          <a:xfrm>
            <a:off x="1627784" y="1891128"/>
            <a:ext cx="1414038" cy="191087"/>
            <a:chOff x="1828799" y="2017072"/>
            <a:chExt cx="1414038" cy="191087"/>
          </a:xfrm>
        </p:grpSpPr>
        <p:sp>
          <p:nvSpPr>
            <p:cNvPr id="332" name="DRAM">
              <a:extLst>
                <a:ext uri="{FF2B5EF4-FFF2-40B4-BE49-F238E27FC236}">
                  <a16:creationId xmlns:a16="http://schemas.microsoft.com/office/drawing/2014/main" id="{7EE68B79-0BDF-D7EC-0D67-9F3EC025BF67}"/>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33" name="Straight Connector 332">
              <a:extLst>
                <a:ext uri="{FF2B5EF4-FFF2-40B4-BE49-F238E27FC236}">
                  <a16:creationId xmlns:a16="http://schemas.microsoft.com/office/drawing/2014/main" id="{FD072386-6453-5695-FF21-E665ECE2B147}"/>
                </a:ext>
              </a:extLst>
            </p:cNvPr>
            <p:cNvCxnSpPr>
              <a:cxnSpLocks/>
              <a:stCxn id="338" idx="6"/>
              <a:endCxn id="332"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34" name="Oval 333">
              <a:extLst>
                <a:ext uri="{FF2B5EF4-FFF2-40B4-BE49-F238E27FC236}">
                  <a16:creationId xmlns:a16="http://schemas.microsoft.com/office/drawing/2014/main" id="{DE527410-678A-8F73-2277-93FB261A64FC}"/>
                </a:ext>
              </a:extLst>
            </p:cNvPr>
            <p:cNvSpPr/>
            <p:nvPr/>
          </p:nvSpPr>
          <p:spPr>
            <a:xfrm>
              <a:off x="213453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5" name="Oval 334">
              <a:extLst>
                <a:ext uri="{FF2B5EF4-FFF2-40B4-BE49-F238E27FC236}">
                  <a16:creationId xmlns:a16="http://schemas.microsoft.com/office/drawing/2014/main" id="{4165B646-EF15-8011-5FF9-D7EF94F4730D}"/>
                </a:ext>
              </a:extLst>
            </p:cNvPr>
            <p:cNvSpPr/>
            <p:nvPr/>
          </p:nvSpPr>
          <p:spPr>
            <a:xfrm>
              <a:off x="236384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6" name="Oval 335">
              <a:extLst>
                <a:ext uri="{FF2B5EF4-FFF2-40B4-BE49-F238E27FC236}">
                  <a16:creationId xmlns:a16="http://schemas.microsoft.com/office/drawing/2014/main" id="{6BAFFE52-6A53-E9E5-D685-49ACE3B9B3D4}"/>
                </a:ext>
              </a:extLst>
            </p:cNvPr>
            <p:cNvSpPr/>
            <p:nvPr/>
          </p:nvSpPr>
          <p:spPr>
            <a:xfrm>
              <a:off x="2593144"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7" name="Oval 336">
              <a:extLst>
                <a:ext uri="{FF2B5EF4-FFF2-40B4-BE49-F238E27FC236}">
                  <a16:creationId xmlns:a16="http://schemas.microsoft.com/office/drawing/2014/main" id="{367AE665-AC83-E4C2-895C-3AFED95252A2}"/>
                </a:ext>
              </a:extLst>
            </p:cNvPr>
            <p:cNvSpPr/>
            <p:nvPr/>
          </p:nvSpPr>
          <p:spPr>
            <a:xfrm>
              <a:off x="282244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8" name="Oval 337">
              <a:extLst>
                <a:ext uri="{FF2B5EF4-FFF2-40B4-BE49-F238E27FC236}">
                  <a16:creationId xmlns:a16="http://schemas.microsoft.com/office/drawing/2014/main" id="{056A4AF3-4049-24A4-034B-CA7773F2FD6B}"/>
                </a:ext>
              </a:extLst>
            </p:cNvPr>
            <p:cNvSpPr/>
            <p:nvPr/>
          </p:nvSpPr>
          <p:spPr>
            <a:xfrm>
              <a:off x="305175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9" name="Group 338">
            <a:extLst>
              <a:ext uri="{FF2B5EF4-FFF2-40B4-BE49-F238E27FC236}">
                <a16:creationId xmlns:a16="http://schemas.microsoft.com/office/drawing/2014/main" id="{7C9806C2-E998-C6D7-C941-3AAE38E8871F}"/>
              </a:ext>
            </a:extLst>
          </p:cNvPr>
          <p:cNvGrpSpPr/>
          <p:nvPr/>
        </p:nvGrpSpPr>
        <p:grpSpPr>
          <a:xfrm>
            <a:off x="3185312" y="1891128"/>
            <a:ext cx="1414038" cy="191087"/>
            <a:chOff x="3386327" y="2017072"/>
            <a:chExt cx="1414038" cy="191087"/>
          </a:xfrm>
        </p:grpSpPr>
        <p:sp>
          <p:nvSpPr>
            <p:cNvPr id="340" name="DRAM">
              <a:extLst>
                <a:ext uri="{FF2B5EF4-FFF2-40B4-BE49-F238E27FC236}">
                  <a16:creationId xmlns:a16="http://schemas.microsoft.com/office/drawing/2014/main" id="{666118CA-BD9B-ED39-50D2-2826C0C1DD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41" name="Straight Connector 340">
              <a:extLst>
                <a:ext uri="{FF2B5EF4-FFF2-40B4-BE49-F238E27FC236}">
                  <a16:creationId xmlns:a16="http://schemas.microsoft.com/office/drawing/2014/main" id="{B91B5FC9-1342-3446-5B8E-2EA81024FA2B}"/>
                </a:ext>
              </a:extLst>
            </p:cNvPr>
            <p:cNvCxnSpPr>
              <a:cxnSpLocks/>
              <a:endCxn id="340"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42" name="Oval 341">
              <a:extLst>
                <a:ext uri="{FF2B5EF4-FFF2-40B4-BE49-F238E27FC236}">
                  <a16:creationId xmlns:a16="http://schemas.microsoft.com/office/drawing/2014/main" id="{73C07C20-BAA9-106B-CAE9-9B670868FB84}"/>
                </a:ext>
              </a:extLst>
            </p:cNvPr>
            <p:cNvSpPr/>
            <p:nvPr/>
          </p:nvSpPr>
          <p:spPr>
            <a:xfrm>
              <a:off x="369206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3" name="Oval 342">
              <a:extLst>
                <a:ext uri="{FF2B5EF4-FFF2-40B4-BE49-F238E27FC236}">
                  <a16:creationId xmlns:a16="http://schemas.microsoft.com/office/drawing/2014/main" id="{A83ADA2C-2FFC-48A3-D1D4-3F90792E1436}"/>
                </a:ext>
              </a:extLst>
            </p:cNvPr>
            <p:cNvSpPr/>
            <p:nvPr/>
          </p:nvSpPr>
          <p:spPr>
            <a:xfrm>
              <a:off x="392136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4" name="Oval 343">
              <a:extLst>
                <a:ext uri="{FF2B5EF4-FFF2-40B4-BE49-F238E27FC236}">
                  <a16:creationId xmlns:a16="http://schemas.microsoft.com/office/drawing/2014/main" id="{BF7A768D-6FA9-0465-95A7-C9FB7B87651F}"/>
                </a:ext>
              </a:extLst>
            </p:cNvPr>
            <p:cNvSpPr/>
            <p:nvPr/>
          </p:nvSpPr>
          <p:spPr>
            <a:xfrm>
              <a:off x="4150672"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5" name="Oval 344">
              <a:extLst>
                <a:ext uri="{FF2B5EF4-FFF2-40B4-BE49-F238E27FC236}">
                  <a16:creationId xmlns:a16="http://schemas.microsoft.com/office/drawing/2014/main" id="{99EEC3A4-7F24-BE05-0468-A22B85ECC12F}"/>
                </a:ext>
              </a:extLst>
            </p:cNvPr>
            <p:cNvSpPr/>
            <p:nvPr/>
          </p:nvSpPr>
          <p:spPr>
            <a:xfrm>
              <a:off x="437997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6" name="Oval 345">
              <a:extLst>
                <a:ext uri="{FF2B5EF4-FFF2-40B4-BE49-F238E27FC236}">
                  <a16:creationId xmlns:a16="http://schemas.microsoft.com/office/drawing/2014/main" id="{CDE2C779-A438-CB1E-9EF5-1CE337FDB528}"/>
                </a:ext>
              </a:extLst>
            </p:cNvPr>
            <p:cNvSpPr/>
            <p:nvPr/>
          </p:nvSpPr>
          <p:spPr>
            <a:xfrm>
              <a:off x="460927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63" name="Group 362">
            <a:extLst>
              <a:ext uri="{FF2B5EF4-FFF2-40B4-BE49-F238E27FC236}">
                <a16:creationId xmlns:a16="http://schemas.microsoft.com/office/drawing/2014/main" id="{03D2156D-53C1-3291-762A-E3E769A325C9}"/>
              </a:ext>
            </a:extLst>
          </p:cNvPr>
          <p:cNvGrpSpPr/>
          <p:nvPr/>
        </p:nvGrpSpPr>
        <p:grpSpPr>
          <a:xfrm>
            <a:off x="1627784" y="2120734"/>
            <a:ext cx="1414038" cy="191087"/>
            <a:chOff x="1828799" y="2017072"/>
            <a:chExt cx="1414038" cy="191087"/>
          </a:xfrm>
        </p:grpSpPr>
        <p:sp>
          <p:nvSpPr>
            <p:cNvPr id="364" name="DRAM">
              <a:extLst>
                <a:ext uri="{FF2B5EF4-FFF2-40B4-BE49-F238E27FC236}">
                  <a16:creationId xmlns:a16="http://schemas.microsoft.com/office/drawing/2014/main" id="{A33476AE-7D06-4E1D-1B7D-97E59F879668}"/>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65" name="Straight Connector 364">
              <a:extLst>
                <a:ext uri="{FF2B5EF4-FFF2-40B4-BE49-F238E27FC236}">
                  <a16:creationId xmlns:a16="http://schemas.microsoft.com/office/drawing/2014/main" id="{1EF0EBBB-D2DF-53FC-DAC4-10D3F8354D02}"/>
                </a:ext>
              </a:extLst>
            </p:cNvPr>
            <p:cNvCxnSpPr>
              <a:cxnSpLocks/>
              <a:stCxn id="370" idx="6"/>
              <a:endCxn id="364"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66" name="Oval 365">
              <a:extLst>
                <a:ext uri="{FF2B5EF4-FFF2-40B4-BE49-F238E27FC236}">
                  <a16:creationId xmlns:a16="http://schemas.microsoft.com/office/drawing/2014/main" id="{BB3EAAC7-A09E-3CDA-3AE9-710BB8289FF7}"/>
                </a:ext>
              </a:extLst>
            </p:cNvPr>
            <p:cNvSpPr/>
            <p:nvPr/>
          </p:nvSpPr>
          <p:spPr>
            <a:xfrm>
              <a:off x="213453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7" name="Oval 366">
              <a:extLst>
                <a:ext uri="{FF2B5EF4-FFF2-40B4-BE49-F238E27FC236}">
                  <a16:creationId xmlns:a16="http://schemas.microsoft.com/office/drawing/2014/main" id="{6632B356-D188-8AAB-A0D4-C288F31747E5}"/>
                </a:ext>
              </a:extLst>
            </p:cNvPr>
            <p:cNvSpPr/>
            <p:nvPr/>
          </p:nvSpPr>
          <p:spPr>
            <a:xfrm>
              <a:off x="236384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8" name="Oval 367">
              <a:extLst>
                <a:ext uri="{FF2B5EF4-FFF2-40B4-BE49-F238E27FC236}">
                  <a16:creationId xmlns:a16="http://schemas.microsoft.com/office/drawing/2014/main" id="{60B64B00-9738-5F63-2EE8-20C8ABAC0D89}"/>
                </a:ext>
              </a:extLst>
            </p:cNvPr>
            <p:cNvSpPr/>
            <p:nvPr/>
          </p:nvSpPr>
          <p:spPr>
            <a:xfrm>
              <a:off x="2593144"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9" name="Oval 368">
              <a:extLst>
                <a:ext uri="{FF2B5EF4-FFF2-40B4-BE49-F238E27FC236}">
                  <a16:creationId xmlns:a16="http://schemas.microsoft.com/office/drawing/2014/main" id="{C95BA703-DAF0-035F-9AB1-4BF32675062B}"/>
                </a:ext>
              </a:extLst>
            </p:cNvPr>
            <p:cNvSpPr/>
            <p:nvPr/>
          </p:nvSpPr>
          <p:spPr>
            <a:xfrm>
              <a:off x="282244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0" name="Oval 369">
              <a:extLst>
                <a:ext uri="{FF2B5EF4-FFF2-40B4-BE49-F238E27FC236}">
                  <a16:creationId xmlns:a16="http://schemas.microsoft.com/office/drawing/2014/main" id="{28A21BD4-37FE-E7C7-123C-CCE1B237055E}"/>
                </a:ext>
              </a:extLst>
            </p:cNvPr>
            <p:cNvSpPr/>
            <p:nvPr/>
          </p:nvSpPr>
          <p:spPr>
            <a:xfrm>
              <a:off x="305175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71" name="Group 370">
            <a:extLst>
              <a:ext uri="{FF2B5EF4-FFF2-40B4-BE49-F238E27FC236}">
                <a16:creationId xmlns:a16="http://schemas.microsoft.com/office/drawing/2014/main" id="{6DB68126-E3CB-0E33-EA5A-3A5D6B094E52}"/>
              </a:ext>
            </a:extLst>
          </p:cNvPr>
          <p:cNvGrpSpPr/>
          <p:nvPr/>
        </p:nvGrpSpPr>
        <p:grpSpPr>
          <a:xfrm>
            <a:off x="3185312" y="2120734"/>
            <a:ext cx="1414038" cy="191087"/>
            <a:chOff x="3386327" y="2017072"/>
            <a:chExt cx="1414038" cy="191087"/>
          </a:xfrm>
        </p:grpSpPr>
        <p:sp>
          <p:nvSpPr>
            <p:cNvPr id="372" name="DRAM">
              <a:extLst>
                <a:ext uri="{FF2B5EF4-FFF2-40B4-BE49-F238E27FC236}">
                  <a16:creationId xmlns:a16="http://schemas.microsoft.com/office/drawing/2014/main" id="{29A80598-D0EC-5775-86EE-43E2E1FB6C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73" name="Straight Connector 372">
              <a:extLst>
                <a:ext uri="{FF2B5EF4-FFF2-40B4-BE49-F238E27FC236}">
                  <a16:creationId xmlns:a16="http://schemas.microsoft.com/office/drawing/2014/main" id="{F42B0436-F9FD-8CDF-CCD5-78F4C72F1BF6}"/>
                </a:ext>
              </a:extLst>
            </p:cNvPr>
            <p:cNvCxnSpPr>
              <a:cxnSpLocks/>
              <a:endCxn id="372"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895AA001-B87F-4D73-257A-892D7F7E91E2}"/>
                </a:ext>
              </a:extLst>
            </p:cNvPr>
            <p:cNvSpPr/>
            <p:nvPr/>
          </p:nvSpPr>
          <p:spPr>
            <a:xfrm>
              <a:off x="369206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5" name="Oval 374">
              <a:extLst>
                <a:ext uri="{FF2B5EF4-FFF2-40B4-BE49-F238E27FC236}">
                  <a16:creationId xmlns:a16="http://schemas.microsoft.com/office/drawing/2014/main" id="{EC220833-140A-6751-410A-E409792A18A0}"/>
                </a:ext>
              </a:extLst>
            </p:cNvPr>
            <p:cNvSpPr/>
            <p:nvPr/>
          </p:nvSpPr>
          <p:spPr>
            <a:xfrm>
              <a:off x="392136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6" name="Oval 375">
              <a:extLst>
                <a:ext uri="{FF2B5EF4-FFF2-40B4-BE49-F238E27FC236}">
                  <a16:creationId xmlns:a16="http://schemas.microsoft.com/office/drawing/2014/main" id="{EBBCDD01-3E41-9C17-E672-F4EDE43F9363}"/>
                </a:ext>
              </a:extLst>
            </p:cNvPr>
            <p:cNvSpPr/>
            <p:nvPr/>
          </p:nvSpPr>
          <p:spPr>
            <a:xfrm>
              <a:off x="4150672"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7" name="Oval 376">
              <a:extLst>
                <a:ext uri="{FF2B5EF4-FFF2-40B4-BE49-F238E27FC236}">
                  <a16:creationId xmlns:a16="http://schemas.microsoft.com/office/drawing/2014/main" id="{99CA265E-A624-86F0-8FB0-C8DDE9CA6C8E}"/>
                </a:ext>
              </a:extLst>
            </p:cNvPr>
            <p:cNvSpPr/>
            <p:nvPr/>
          </p:nvSpPr>
          <p:spPr>
            <a:xfrm>
              <a:off x="437997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8" name="Oval 377">
              <a:extLst>
                <a:ext uri="{FF2B5EF4-FFF2-40B4-BE49-F238E27FC236}">
                  <a16:creationId xmlns:a16="http://schemas.microsoft.com/office/drawing/2014/main" id="{3ABCE4AB-361A-42F9-B07B-7AFD362BF2E2}"/>
                </a:ext>
              </a:extLst>
            </p:cNvPr>
            <p:cNvSpPr/>
            <p:nvPr/>
          </p:nvSpPr>
          <p:spPr>
            <a:xfrm>
              <a:off x="460927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4310776" y="1052317"/>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segmented global wordline</a:t>
            </a:r>
          </a:p>
        </p:txBody>
      </p:sp>
      <p:sp>
        <p:nvSpPr>
          <p:cNvPr id="320" name="Rectangle 319">
            <a:extLst>
              <a:ext uri="{FF2B5EF4-FFF2-40B4-BE49-F238E27FC236}">
                <a16:creationId xmlns:a16="http://schemas.microsoft.com/office/drawing/2014/main" id="{44C2EA2F-00A4-DCDF-747B-A44DEA526E5E}"/>
              </a:ext>
            </a:extLst>
          </p:cNvPr>
          <p:cNvSpPr/>
          <p:nvPr/>
        </p:nvSpPr>
        <p:spPr>
          <a:xfrm>
            <a:off x="-13791" y="3567676"/>
            <a:ext cx="9143999"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venir Next" panose="020B0503020202020204" pitchFamily="34" charset="0"/>
                <a:cs typeface="Gill Sans MT"/>
              </a:rPr>
              <a:t>Use f</a:t>
            </a:r>
            <a:r>
              <a:rPr kumimoji="0" lang="en-US" sz="2400" b="1" i="0" u="none" strike="noStrike" kern="1200" cap="none" spc="0" normalizeH="0" baseline="0" noProof="0" dirty="0" err="1">
                <a:ln>
                  <a:noFill/>
                </a:ln>
                <a:solidFill>
                  <a:prstClr val="black"/>
                </a:solidFill>
                <a:effectLst/>
                <a:uLnTx/>
                <a:uFillTx/>
                <a:latin typeface="Avenir Next" panose="020B0503020202020204" pitchFamily="34" charset="0"/>
                <a:ea typeface="+mn-ea"/>
                <a:cs typeface="Gill Sans MT"/>
              </a:rPr>
              <a:t>ine</a:t>
            </a: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-grained DRAM for processing-using-DRAM: </a:t>
            </a:r>
          </a:p>
        </p:txBody>
      </p:sp>
      <p:grpSp>
        <p:nvGrpSpPr>
          <p:cNvPr id="2" name="Group 1">
            <a:extLst>
              <a:ext uri="{FF2B5EF4-FFF2-40B4-BE49-F238E27FC236}">
                <a16:creationId xmlns:a16="http://schemas.microsoft.com/office/drawing/2014/main" id="{CA353D25-7C61-28E5-1100-1CC7B4D8880D}"/>
              </a:ext>
            </a:extLst>
          </p:cNvPr>
          <p:cNvGrpSpPr/>
          <p:nvPr/>
        </p:nvGrpSpPr>
        <p:grpSpPr>
          <a:xfrm>
            <a:off x="5778" y="3927400"/>
            <a:ext cx="9470110" cy="1612035"/>
            <a:chOff x="549218" y="3454216"/>
            <a:chExt cx="8426174" cy="1627778"/>
          </a:xfrm>
        </p:grpSpPr>
        <p:sp>
          <p:nvSpPr>
            <p:cNvPr id="3" name="TextBox 2">
              <a:extLst>
                <a:ext uri="{FF2B5EF4-FFF2-40B4-BE49-F238E27FC236}">
                  <a16:creationId xmlns:a16="http://schemas.microsoft.com/office/drawing/2014/main" id="{411F4A0B-A23D-C33A-7950-12FA9B0D025F}"/>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1</a:t>
              </a:r>
            </a:p>
          </p:txBody>
        </p:sp>
        <p:sp>
          <p:nvSpPr>
            <p:cNvPr id="5" name="TextBox 4">
              <a:extLst>
                <a:ext uri="{FF2B5EF4-FFF2-40B4-BE49-F238E27FC236}">
                  <a16:creationId xmlns:a16="http://schemas.microsoft.com/office/drawing/2014/main" id="{348D7EEB-F02B-39FC-5EC9-DAEF6ABE8039}"/>
                </a:ext>
              </a:extLst>
            </p:cNvPr>
            <p:cNvSpPr txBox="1"/>
            <p:nvPr/>
          </p:nvSpPr>
          <p:spPr>
            <a:xfrm>
              <a:off x="974390" y="3528082"/>
              <a:ext cx="8001002" cy="15539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Improves SIMD utilization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a single PUD operation, only access the DRAM mats with target data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multiple PUD operations, execute independent operations concurrently</a:t>
              </a:r>
              <a:b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b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 </a:t>
              </a:r>
              <a:r>
                <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multiple instruction, multiple data (MIMD) execution model </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cxnSp>
        <p:nvCxnSpPr>
          <p:cNvPr id="6" name="Straight Connector 5">
            <a:extLst>
              <a:ext uri="{FF2B5EF4-FFF2-40B4-BE49-F238E27FC236}">
                <a16:creationId xmlns:a16="http://schemas.microsoft.com/office/drawing/2014/main" id="{AA6BEAA5-ABC6-1938-1A46-0CE39D123517}"/>
              </a:ext>
            </a:extLst>
          </p:cNvPr>
          <p:cNvCxnSpPr>
            <a:cxnSpLocks/>
          </p:cNvCxnSpPr>
          <p:nvPr/>
        </p:nvCxnSpPr>
        <p:spPr>
          <a:xfrm flipV="1">
            <a:off x="4865485" y="1474707"/>
            <a:ext cx="0" cy="911587"/>
          </a:xfrm>
          <a:prstGeom prst="line">
            <a:avLst/>
          </a:prstGeom>
          <a:solidFill>
            <a:schemeClr val="tx1">
              <a:lumMod val="65000"/>
              <a:lumOff val="35000"/>
            </a:schemeClr>
          </a:solidFill>
          <a:ln w="50800" cap="rnd">
            <a:solidFill>
              <a:srgbClr val="FF71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EB96CB9-E26D-A9C3-2838-F3D89733847C}"/>
              </a:ext>
            </a:extLst>
          </p:cNvPr>
          <p:cNvCxnSpPr>
            <a:cxnSpLocks/>
          </p:cNvCxnSpPr>
          <p:nvPr/>
        </p:nvCxnSpPr>
        <p:spPr>
          <a:xfrm flipV="1">
            <a:off x="6419584" y="1474707"/>
            <a:ext cx="0" cy="911587"/>
          </a:xfrm>
          <a:prstGeom prst="line">
            <a:avLst/>
          </a:prstGeom>
          <a:solidFill>
            <a:schemeClr val="tx1">
              <a:lumMod val="65000"/>
              <a:lumOff val="35000"/>
            </a:schemeClr>
          </a:solidFill>
          <a:ln w="50800" cap="rnd">
            <a:solidFill>
              <a:srgbClr val="FF71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22" name="Group 221">
            <a:extLst>
              <a:ext uri="{FF2B5EF4-FFF2-40B4-BE49-F238E27FC236}">
                <a16:creationId xmlns:a16="http://schemas.microsoft.com/office/drawing/2014/main" id="{CA463EB3-29EF-E48C-7F93-8A36AAAFF4CC}"/>
              </a:ext>
            </a:extLst>
          </p:cNvPr>
          <p:cNvGrpSpPr/>
          <p:nvPr/>
        </p:nvGrpSpPr>
        <p:grpSpPr>
          <a:xfrm>
            <a:off x="5052233" y="1671022"/>
            <a:ext cx="2665827" cy="1402792"/>
            <a:chOff x="2134538" y="2243328"/>
            <a:chExt cx="2665827" cy="1490472"/>
          </a:xfrm>
        </p:grpSpPr>
        <p:grpSp>
          <p:nvGrpSpPr>
            <p:cNvPr id="233" name="Group 232">
              <a:extLst>
                <a:ext uri="{FF2B5EF4-FFF2-40B4-BE49-F238E27FC236}">
                  <a16:creationId xmlns:a16="http://schemas.microsoft.com/office/drawing/2014/main" id="{EC7A130A-037A-B46D-37B2-1B1AA2CBB091}"/>
                </a:ext>
              </a:extLst>
            </p:cNvPr>
            <p:cNvGrpSpPr/>
            <p:nvPr/>
          </p:nvGrpSpPr>
          <p:grpSpPr>
            <a:xfrm>
              <a:off x="2134538" y="2243328"/>
              <a:ext cx="1108299" cy="1490472"/>
              <a:chOff x="2134538" y="2243328"/>
              <a:chExt cx="1108299" cy="1490472"/>
            </a:xfrm>
          </p:grpSpPr>
          <p:grpSp>
            <p:nvGrpSpPr>
              <p:cNvPr id="247" name="Group 246">
                <a:extLst>
                  <a:ext uri="{FF2B5EF4-FFF2-40B4-BE49-F238E27FC236}">
                    <a16:creationId xmlns:a16="http://schemas.microsoft.com/office/drawing/2014/main" id="{86C16793-43EB-366C-EFA8-7054F8644B1C}"/>
                  </a:ext>
                </a:extLst>
              </p:cNvPr>
              <p:cNvGrpSpPr/>
              <p:nvPr/>
            </p:nvGrpSpPr>
            <p:grpSpPr>
              <a:xfrm>
                <a:off x="2134538" y="3504497"/>
                <a:ext cx="1108299" cy="229303"/>
                <a:chOff x="5486400" y="3962400"/>
                <a:chExt cx="2209800" cy="457200"/>
              </a:xfrm>
            </p:grpSpPr>
            <p:sp>
              <p:nvSpPr>
                <p:cNvPr id="294" name="DRAM">
                  <a:extLst>
                    <a:ext uri="{FF2B5EF4-FFF2-40B4-BE49-F238E27FC236}">
                      <a16:creationId xmlns:a16="http://schemas.microsoft.com/office/drawing/2014/main" id="{1A473BC3-230D-0F94-13FC-E75C927123C2}"/>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5" name="DRAM">
                  <a:extLst>
                    <a:ext uri="{FF2B5EF4-FFF2-40B4-BE49-F238E27FC236}">
                      <a16:creationId xmlns:a16="http://schemas.microsoft.com/office/drawing/2014/main" id="{439924DB-28CB-D5E3-4874-3D9B78DA362B}"/>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6" name="DRAM">
                  <a:extLst>
                    <a:ext uri="{FF2B5EF4-FFF2-40B4-BE49-F238E27FC236}">
                      <a16:creationId xmlns:a16="http://schemas.microsoft.com/office/drawing/2014/main" id="{5250AA90-06BB-85A5-1A59-2A63CDB5501C}"/>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7" name="DRAM">
                  <a:extLst>
                    <a:ext uri="{FF2B5EF4-FFF2-40B4-BE49-F238E27FC236}">
                      <a16:creationId xmlns:a16="http://schemas.microsoft.com/office/drawing/2014/main" id="{B9E1949F-7857-10B1-89E6-61D6FFA00C56}"/>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8" name="DRAM">
                  <a:extLst>
                    <a:ext uri="{FF2B5EF4-FFF2-40B4-BE49-F238E27FC236}">
                      <a16:creationId xmlns:a16="http://schemas.microsoft.com/office/drawing/2014/main" id="{40B46F78-EB64-C5A8-EDC2-AE4B4E98061B}"/>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48" name="Group 247">
                <a:extLst>
                  <a:ext uri="{FF2B5EF4-FFF2-40B4-BE49-F238E27FC236}">
                    <a16:creationId xmlns:a16="http://schemas.microsoft.com/office/drawing/2014/main" id="{7057E7EF-43F8-7654-6627-4F946840DC10}"/>
                  </a:ext>
                </a:extLst>
              </p:cNvPr>
              <p:cNvGrpSpPr/>
              <p:nvPr/>
            </p:nvGrpSpPr>
            <p:grpSpPr>
              <a:xfrm>
                <a:off x="2230081" y="2243328"/>
                <a:ext cx="917213" cy="1261169"/>
                <a:chOff x="5676900" y="990600"/>
                <a:chExt cx="1828800" cy="2971800"/>
              </a:xfrm>
            </p:grpSpPr>
            <p:cxnSp>
              <p:nvCxnSpPr>
                <p:cNvPr id="249" name="Straight Connector 248">
                  <a:extLst>
                    <a:ext uri="{FF2B5EF4-FFF2-40B4-BE49-F238E27FC236}">
                      <a16:creationId xmlns:a16="http://schemas.microsoft.com/office/drawing/2014/main" id="{4E3D9DA7-DA56-F5C5-AA92-E3DABA7CBFC9}"/>
                    </a:ext>
                  </a:extLst>
                </p:cNvPr>
                <p:cNvCxnSpPr>
                  <a:cxnSpLocks/>
                  <a:endCxn id="294"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87422FE9-DC21-1578-91C9-76BC15C38F3D}"/>
                    </a:ext>
                  </a:extLst>
                </p:cNvPr>
                <p:cNvCxnSpPr>
                  <a:cxnSpLocks/>
                  <a:endCxn id="296" idx="0"/>
                </p:cNvCxnSpPr>
                <p:nvPr/>
              </p:nvCxnSpPr>
              <p:spPr>
                <a:xfrm>
                  <a:off x="6591299"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D5027420-D0C9-ECBF-8512-1D07632A9527}"/>
                    </a:ext>
                  </a:extLst>
                </p:cNvPr>
                <p:cNvCxnSpPr>
                  <a:cxnSpLocks/>
                  <a:endCxn id="297"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79C66344-C314-5963-7623-2D57BE747A69}"/>
                    </a:ext>
                  </a:extLst>
                </p:cNvPr>
                <p:cNvCxnSpPr>
                  <a:cxnSpLocks/>
                  <a:endCxn id="298"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0A7B4DE0-7B2C-05F7-7F68-0BB48BD09599}"/>
                    </a:ext>
                  </a:extLst>
                </p:cNvPr>
                <p:cNvCxnSpPr>
                  <a:cxnSpLocks/>
                  <a:endCxn id="295"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nvGrpSpPr>
            <p:cNvPr id="234" name="Group 233">
              <a:extLst>
                <a:ext uri="{FF2B5EF4-FFF2-40B4-BE49-F238E27FC236}">
                  <a16:creationId xmlns:a16="http://schemas.microsoft.com/office/drawing/2014/main" id="{30BAA28D-3E8F-EE0D-ECD3-1B91698ECA9A}"/>
                </a:ext>
              </a:extLst>
            </p:cNvPr>
            <p:cNvGrpSpPr/>
            <p:nvPr/>
          </p:nvGrpSpPr>
          <p:grpSpPr>
            <a:xfrm>
              <a:off x="3692066" y="2243328"/>
              <a:ext cx="1108299" cy="1490472"/>
              <a:chOff x="3692066" y="2243328"/>
              <a:chExt cx="1108299" cy="1490472"/>
            </a:xfrm>
          </p:grpSpPr>
          <p:grpSp>
            <p:nvGrpSpPr>
              <p:cNvPr id="235" name="Group 234">
                <a:extLst>
                  <a:ext uri="{FF2B5EF4-FFF2-40B4-BE49-F238E27FC236}">
                    <a16:creationId xmlns:a16="http://schemas.microsoft.com/office/drawing/2014/main" id="{5FBC66E6-15E8-6588-43F1-BCE0278680C6}"/>
                  </a:ext>
                </a:extLst>
              </p:cNvPr>
              <p:cNvGrpSpPr/>
              <p:nvPr/>
            </p:nvGrpSpPr>
            <p:grpSpPr>
              <a:xfrm>
                <a:off x="3692066" y="3504497"/>
                <a:ext cx="1108299" cy="229303"/>
                <a:chOff x="5486400" y="3962400"/>
                <a:chExt cx="2209800" cy="457200"/>
              </a:xfrm>
            </p:grpSpPr>
            <p:sp>
              <p:nvSpPr>
                <p:cNvPr id="242" name="DRAM">
                  <a:extLst>
                    <a:ext uri="{FF2B5EF4-FFF2-40B4-BE49-F238E27FC236}">
                      <a16:creationId xmlns:a16="http://schemas.microsoft.com/office/drawing/2014/main" id="{BF5F35A0-1A2B-7251-383C-8B634052D258}"/>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3" name="DRAM">
                  <a:extLst>
                    <a:ext uri="{FF2B5EF4-FFF2-40B4-BE49-F238E27FC236}">
                      <a16:creationId xmlns:a16="http://schemas.microsoft.com/office/drawing/2014/main" id="{2273CB65-5AA7-735F-EA55-294094F5E9A0}"/>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4" name="DRAM">
                  <a:extLst>
                    <a:ext uri="{FF2B5EF4-FFF2-40B4-BE49-F238E27FC236}">
                      <a16:creationId xmlns:a16="http://schemas.microsoft.com/office/drawing/2014/main" id="{C473BE62-F99E-2D40-AAEF-5CB59B563C17}"/>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5" name="DRAM">
                  <a:extLst>
                    <a:ext uri="{FF2B5EF4-FFF2-40B4-BE49-F238E27FC236}">
                      <a16:creationId xmlns:a16="http://schemas.microsoft.com/office/drawing/2014/main" id="{CBE5B55C-7FEE-A218-3860-3CC2DE2503C7}"/>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6" name="DRAM">
                  <a:extLst>
                    <a:ext uri="{FF2B5EF4-FFF2-40B4-BE49-F238E27FC236}">
                      <a16:creationId xmlns:a16="http://schemas.microsoft.com/office/drawing/2014/main" id="{73F9D1E2-32BA-60C3-99C7-5FFFD95888CC}"/>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36" name="Group 235">
                <a:extLst>
                  <a:ext uri="{FF2B5EF4-FFF2-40B4-BE49-F238E27FC236}">
                    <a16:creationId xmlns:a16="http://schemas.microsoft.com/office/drawing/2014/main" id="{4FF58F55-3F67-9C44-5204-8415974B2223}"/>
                  </a:ext>
                </a:extLst>
              </p:cNvPr>
              <p:cNvGrpSpPr/>
              <p:nvPr/>
            </p:nvGrpSpPr>
            <p:grpSpPr>
              <a:xfrm>
                <a:off x="3787609" y="2243328"/>
                <a:ext cx="917213" cy="1261169"/>
                <a:chOff x="5676900" y="990600"/>
                <a:chExt cx="1828800" cy="2971800"/>
              </a:xfrm>
            </p:grpSpPr>
            <p:cxnSp>
              <p:nvCxnSpPr>
                <p:cNvPr id="237" name="Straight Connector 236">
                  <a:extLst>
                    <a:ext uri="{FF2B5EF4-FFF2-40B4-BE49-F238E27FC236}">
                      <a16:creationId xmlns:a16="http://schemas.microsoft.com/office/drawing/2014/main" id="{4E1667B0-A512-1DC7-393B-7E07CFCB0351}"/>
                    </a:ext>
                  </a:extLst>
                </p:cNvPr>
                <p:cNvCxnSpPr>
                  <a:cxnSpLocks/>
                  <a:endCxn id="242"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5E78D5D0-708A-43ED-F3EB-1F55953360E5}"/>
                    </a:ext>
                  </a:extLst>
                </p:cNvPr>
                <p:cNvCxnSpPr>
                  <a:cxnSpLocks/>
                  <a:endCxn id="244" idx="0"/>
                </p:cNvCxnSpPr>
                <p:nvPr/>
              </p:nvCxnSpPr>
              <p:spPr>
                <a:xfrm>
                  <a:off x="65913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65DEDC74-64DA-96EF-57D4-0743E79A567B}"/>
                    </a:ext>
                  </a:extLst>
                </p:cNvPr>
                <p:cNvCxnSpPr>
                  <a:cxnSpLocks/>
                  <a:endCxn id="245"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92EBAB71-455D-A06D-51F8-8036B96C052A}"/>
                    </a:ext>
                  </a:extLst>
                </p:cNvPr>
                <p:cNvCxnSpPr>
                  <a:cxnSpLocks/>
                  <a:endCxn id="246"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0F71D95D-86A7-96EE-10CC-AD438161307B}"/>
                    </a:ext>
                  </a:extLst>
                </p:cNvPr>
                <p:cNvCxnSpPr>
                  <a:cxnSpLocks/>
                  <a:endCxn id="243"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99" name="Group 298">
            <a:extLst>
              <a:ext uri="{FF2B5EF4-FFF2-40B4-BE49-F238E27FC236}">
                <a16:creationId xmlns:a16="http://schemas.microsoft.com/office/drawing/2014/main" id="{5B5930AB-7FA8-4984-8DC8-98A2257581F3}"/>
              </a:ext>
            </a:extLst>
          </p:cNvPr>
          <p:cNvGrpSpPr/>
          <p:nvPr/>
        </p:nvGrpSpPr>
        <p:grpSpPr>
          <a:xfrm>
            <a:off x="4746494" y="2348779"/>
            <a:ext cx="1414038" cy="191087"/>
            <a:chOff x="1828799" y="2017072"/>
            <a:chExt cx="1414038" cy="191087"/>
          </a:xfrm>
        </p:grpSpPr>
        <p:sp>
          <p:nvSpPr>
            <p:cNvPr id="300" name="DRAM">
              <a:extLst>
                <a:ext uri="{FF2B5EF4-FFF2-40B4-BE49-F238E27FC236}">
                  <a16:creationId xmlns:a16="http://schemas.microsoft.com/office/drawing/2014/main" id="{EEB69EEB-6484-8A1C-291B-F424321A43E5}"/>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1" name="Straight Connector 300">
              <a:extLst>
                <a:ext uri="{FF2B5EF4-FFF2-40B4-BE49-F238E27FC236}">
                  <a16:creationId xmlns:a16="http://schemas.microsoft.com/office/drawing/2014/main" id="{3449373D-F574-DADF-B86D-D21E178FD5ED}"/>
                </a:ext>
              </a:extLst>
            </p:cNvPr>
            <p:cNvCxnSpPr>
              <a:cxnSpLocks/>
              <a:stCxn id="306" idx="6"/>
              <a:endCxn id="30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02" name="Oval 301">
              <a:extLst>
                <a:ext uri="{FF2B5EF4-FFF2-40B4-BE49-F238E27FC236}">
                  <a16:creationId xmlns:a16="http://schemas.microsoft.com/office/drawing/2014/main" id="{7FE75F60-128B-FA7B-DDC5-8A3A2A82136C}"/>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3" name="Oval 302">
              <a:extLst>
                <a:ext uri="{FF2B5EF4-FFF2-40B4-BE49-F238E27FC236}">
                  <a16:creationId xmlns:a16="http://schemas.microsoft.com/office/drawing/2014/main" id="{C1623163-142A-1844-18F4-7C652BE4F422}"/>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4" name="Oval 303">
              <a:extLst>
                <a:ext uri="{FF2B5EF4-FFF2-40B4-BE49-F238E27FC236}">
                  <a16:creationId xmlns:a16="http://schemas.microsoft.com/office/drawing/2014/main" id="{BAA3CC2C-A7E5-565F-C84F-959511C7778C}"/>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5" name="Oval 304">
              <a:extLst>
                <a:ext uri="{FF2B5EF4-FFF2-40B4-BE49-F238E27FC236}">
                  <a16:creationId xmlns:a16="http://schemas.microsoft.com/office/drawing/2014/main" id="{5D5FFA11-8EE4-398C-8EED-0E3C15625299}"/>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6" name="Oval 305">
              <a:extLst>
                <a:ext uri="{FF2B5EF4-FFF2-40B4-BE49-F238E27FC236}">
                  <a16:creationId xmlns:a16="http://schemas.microsoft.com/office/drawing/2014/main" id="{AD625DF6-DDA1-0D42-A126-8E845F45DB4D}"/>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07" name="Group 306">
            <a:extLst>
              <a:ext uri="{FF2B5EF4-FFF2-40B4-BE49-F238E27FC236}">
                <a16:creationId xmlns:a16="http://schemas.microsoft.com/office/drawing/2014/main" id="{5D8BF13D-3021-99A0-3A06-AFA3325AB9B6}"/>
              </a:ext>
            </a:extLst>
          </p:cNvPr>
          <p:cNvGrpSpPr/>
          <p:nvPr/>
        </p:nvGrpSpPr>
        <p:grpSpPr>
          <a:xfrm>
            <a:off x="6304022" y="2348779"/>
            <a:ext cx="1414038" cy="191087"/>
            <a:chOff x="3386327" y="2017072"/>
            <a:chExt cx="1414038" cy="191087"/>
          </a:xfrm>
        </p:grpSpPr>
        <p:sp>
          <p:nvSpPr>
            <p:cNvPr id="308" name="DRAM">
              <a:extLst>
                <a:ext uri="{FF2B5EF4-FFF2-40B4-BE49-F238E27FC236}">
                  <a16:creationId xmlns:a16="http://schemas.microsoft.com/office/drawing/2014/main" id="{2797F0D6-0071-2EC9-477F-91E2FA97542B}"/>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9" name="Straight Connector 308">
              <a:extLst>
                <a:ext uri="{FF2B5EF4-FFF2-40B4-BE49-F238E27FC236}">
                  <a16:creationId xmlns:a16="http://schemas.microsoft.com/office/drawing/2014/main" id="{72A17121-F215-FC4C-5F0D-147420C6F530}"/>
                </a:ext>
              </a:extLst>
            </p:cNvPr>
            <p:cNvCxnSpPr>
              <a:cxnSpLocks/>
              <a:endCxn id="30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B04BB8EF-FF45-3E88-5AC3-DABAFF29990B}"/>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1" name="Oval 310">
              <a:extLst>
                <a:ext uri="{FF2B5EF4-FFF2-40B4-BE49-F238E27FC236}">
                  <a16:creationId xmlns:a16="http://schemas.microsoft.com/office/drawing/2014/main" id="{DFF2D600-2A90-4B09-D774-E77A5478D12E}"/>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2" name="Oval 311">
              <a:extLst>
                <a:ext uri="{FF2B5EF4-FFF2-40B4-BE49-F238E27FC236}">
                  <a16:creationId xmlns:a16="http://schemas.microsoft.com/office/drawing/2014/main" id="{0B5F992A-FBCA-0AA5-2355-B8D3BF5AE140}"/>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3" name="Oval 312">
              <a:extLst>
                <a:ext uri="{FF2B5EF4-FFF2-40B4-BE49-F238E27FC236}">
                  <a16:creationId xmlns:a16="http://schemas.microsoft.com/office/drawing/2014/main" id="{52474A84-EAB0-CEF0-5100-0452DCB951DF}"/>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4" name="Oval 313">
              <a:extLst>
                <a:ext uri="{FF2B5EF4-FFF2-40B4-BE49-F238E27FC236}">
                  <a16:creationId xmlns:a16="http://schemas.microsoft.com/office/drawing/2014/main" id="{391E094B-D796-D7A6-665F-0B7805DA5804}"/>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15" name="Group 314">
            <a:extLst>
              <a:ext uri="{FF2B5EF4-FFF2-40B4-BE49-F238E27FC236}">
                <a16:creationId xmlns:a16="http://schemas.microsoft.com/office/drawing/2014/main" id="{2A22309F-BAE1-9CCB-E37F-0E66C3061C46}"/>
              </a:ext>
            </a:extLst>
          </p:cNvPr>
          <p:cNvGrpSpPr/>
          <p:nvPr/>
        </p:nvGrpSpPr>
        <p:grpSpPr>
          <a:xfrm>
            <a:off x="4746494" y="1888987"/>
            <a:ext cx="1414038" cy="191087"/>
            <a:chOff x="1828799" y="2017072"/>
            <a:chExt cx="1414038" cy="191087"/>
          </a:xfrm>
        </p:grpSpPr>
        <p:sp>
          <p:nvSpPr>
            <p:cNvPr id="316" name="DRAM">
              <a:extLst>
                <a:ext uri="{FF2B5EF4-FFF2-40B4-BE49-F238E27FC236}">
                  <a16:creationId xmlns:a16="http://schemas.microsoft.com/office/drawing/2014/main" id="{3F9F3A9F-49F1-99C5-2CFC-39BB52644487}"/>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17" name="Straight Connector 316">
              <a:extLst>
                <a:ext uri="{FF2B5EF4-FFF2-40B4-BE49-F238E27FC236}">
                  <a16:creationId xmlns:a16="http://schemas.microsoft.com/office/drawing/2014/main" id="{F03D4FEA-C087-D158-29D9-48AAE4164D75}"/>
                </a:ext>
              </a:extLst>
            </p:cNvPr>
            <p:cNvCxnSpPr>
              <a:cxnSpLocks/>
              <a:stCxn id="323" idx="6"/>
              <a:endCxn id="316"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8" name="Oval 317">
              <a:extLst>
                <a:ext uri="{FF2B5EF4-FFF2-40B4-BE49-F238E27FC236}">
                  <a16:creationId xmlns:a16="http://schemas.microsoft.com/office/drawing/2014/main" id="{79608F25-B0BC-86E0-F6F3-FB2640A494A1}"/>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9" name="Oval 318">
              <a:extLst>
                <a:ext uri="{FF2B5EF4-FFF2-40B4-BE49-F238E27FC236}">
                  <a16:creationId xmlns:a16="http://schemas.microsoft.com/office/drawing/2014/main" id="{7CA1F1F7-0BB5-53BE-20F1-13A9B6E4B50B}"/>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1" name="Oval 320">
              <a:extLst>
                <a:ext uri="{FF2B5EF4-FFF2-40B4-BE49-F238E27FC236}">
                  <a16:creationId xmlns:a16="http://schemas.microsoft.com/office/drawing/2014/main" id="{C9417EED-4E14-247A-2132-F6B280789BA8}"/>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2" name="Oval 321">
              <a:extLst>
                <a:ext uri="{FF2B5EF4-FFF2-40B4-BE49-F238E27FC236}">
                  <a16:creationId xmlns:a16="http://schemas.microsoft.com/office/drawing/2014/main" id="{E20CE618-582B-BCD0-797B-C2B9BDD0EF92}"/>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3" name="Oval 322">
              <a:extLst>
                <a:ext uri="{FF2B5EF4-FFF2-40B4-BE49-F238E27FC236}">
                  <a16:creationId xmlns:a16="http://schemas.microsoft.com/office/drawing/2014/main" id="{B9A56D1D-A4D5-AD1F-D0C7-3085EA24528A}"/>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24" name="Group 323">
            <a:extLst>
              <a:ext uri="{FF2B5EF4-FFF2-40B4-BE49-F238E27FC236}">
                <a16:creationId xmlns:a16="http://schemas.microsoft.com/office/drawing/2014/main" id="{0B269F79-A9A7-1A98-24E6-E2C683FF78AD}"/>
              </a:ext>
            </a:extLst>
          </p:cNvPr>
          <p:cNvGrpSpPr/>
          <p:nvPr/>
        </p:nvGrpSpPr>
        <p:grpSpPr>
          <a:xfrm>
            <a:off x="6304022" y="1888987"/>
            <a:ext cx="1414038" cy="191087"/>
            <a:chOff x="3386327" y="2017072"/>
            <a:chExt cx="1414038" cy="191087"/>
          </a:xfrm>
        </p:grpSpPr>
        <p:sp>
          <p:nvSpPr>
            <p:cNvPr id="325" name="DRAM">
              <a:extLst>
                <a:ext uri="{FF2B5EF4-FFF2-40B4-BE49-F238E27FC236}">
                  <a16:creationId xmlns:a16="http://schemas.microsoft.com/office/drawing/2014/main" id="{D6004F7B-C33E-286B-97B7-5813A5D1A7DF}"/>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26" name="Straight Connector 325">
              <a:extLst>
                <a:ext uri="{FF2B5EF4-FFF2-40B4-BE49-F238E27FC236}">
                  <a16:creationId xmlns:a16="http://schemas.microsoft.com/office/drawing/2014/main" id="{F191CCBE-A787-5BE0-E95F-1692A3F88A27}"/>
                </a:ext>
              </a:extLst>
            </p:cNvPr>
            <p:cNvCxnSpPr>
              <a:cxnSpLocks/>
              <a:endCxn id="325"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6E72FD5C-E289-C91F-42EE-C43E10CF066F}"/>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8" name="Oval 327">
              <a:extLst>
                <a:ext uri="{FF2B5EF4-FFF2-40B4-BE49-F238E27FC236}">
                  <a16:creationId xmlns:a16="http://schemas.microsoft.com/office/drawing/2014/main" id="{6ADCD851-7199-82EB-969E-CE7D1B970FE9}"/>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9" name="Oval 328">
              <a:extLst>
                <a:ext uri="{FF2B5EF4-FFF2-40B4-BE49-F238E27FC236}">
                  <a16:creationId xmlns:a16="http://schemas.microsoft.com/office/drawing/2014/main" id="{33EFDD3B-CAFE-17B6-510A-78ADDEEC3E9B}"/>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7" name="Oval 346">
              <a:extLst>
                <a:ext uri="{FF2B5EF4-FFF2-40B4-BE49-F238E27FC236}">
                  <a16:creationId xmlns:a16="http://schemas.microsoft.com/office/drawing/2014/main" id="{682F40D4-E54C-8E86-02FD-FC5E73682339}"/>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8" name="Oval 347">
              <a:extLst>
                <a:ext uri="{FF2B5EF4-FFF2-40B4-BE49-F238E27FC236}">
                  <a16:creationId xmlns:a16="http://schemas.microsoft.com/office/drawing/2014/main" id="{FCCB6128-FE7C-4F39-022C-C07DC8677DFA}"/>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49" name="Group 348">
            <a:extLst>
              <a:ext uri="{FF2B5EF4-FFF2-40B4-BE49-F238E27FC236}">
                <a16:creationId xmlns:a16="http://schemas.microsoft.com/office/drawing/2014/main" id="{874D1307-59AE-A358-28A8-7D9BB717EEAE}"/>
              </a:ext>
            </a:extLst>
          </p:cNvPr>
          <p:cNvGrpSpPr/>
          <p:nvPr/>
        </p:nvGrpSpPr>
        <p:grpSpPr>
          <a:xfrm>
            <a:off x="4746494" y="2118593"/>
            <a:ext cx="1414038" cy="191087"/>
            <a:chOff x="1828799" y="2017072"/>
            <a:chExt cx="1414038" cy="191087"/>
          </a:xfrm>
        </p:grpSpPr>
        <p:sp>
          <p:nvSpPr>
            <p:cNvPr id="350" name="DRAM">
              <a:extLst>
                <a:ext uri="{FF2B5EF4-FFF2-40B4-BE49-F238E27FC236}">
                  <a16:creationId xmlns:a16="http://schemas.microsoft.com/office/drawing/2014/main" id="{EF257035-C3DF-6ED7-9E0E-5ABB6681C97E}"/>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1" name="Straight Connector 350">
              <a:extLst>
                <a:ext uri="{FF2B5EF4-FFF2-40B4-BE49-F238E27FC236}">
                  <a16:creationId xmlns:a16="http://schemas.microsoft.com/office/drawing/2014/main" id="{AE6DB108-D261-E80D-1963-23789D705207}"/>
                </a:ext>
              </a:extLst>
            </p:cNvPr>
            <p:cNvCxnSpPr>
              <a:cxnSpLocks/>
              <a:stCxn id="356" idx="6"/>
              <a:endCxn id="35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52" name="Oval 351">
              <a:extLst>
                <a:ext uri="{FF2B5EF4-FFF2-40B4-BE49-F238E27FC236}">
                  <a16:creationId xmlns:a16="http://schemas.microsoft.com/office/drawing/2014/main" id="{7F09A63D-392A-5384-F511-CE704376196C}"/>
                </a:ext>
              </a:extLst>
            </p:cNvPr>
            <p:cNvSpPr/>
            <p:nvPr/>
          </p:nvSpPr>
          <p:spPr>
            <a:xfrm>
              <a:off x="213453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3" name="Oval 352">
              <a:extLst>
                <a:ext uri="{FF2B5EF4-FFF2-40B4-BE49-F238E27FC236}">
                  <a16:creationId xmlns:a16="http://schemas.microsoft.com/office/drawing/2014/main" id="{ED3B2E97-7984-4986-BBB0-A7C2E6E1D690}"/>
                </a:ext>
              </a:extLst>
            </p:cNvPr>
            <p:cNvSpPr/>
            <p:nvPr/>
          </p:nvSpPr>
          <p:spPr>
            <a:xfrm>
              <a:off x="236384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4" name="Oval 353">
              <a:extLst>
                <a:ext uri="{FF2B5EF4-FFF2-40B4-BE49-F238E27FC236}">
                  <a16:creationId xmlns:a16="http://schemas.microsoft.com/office/drawing/2014/main" id="{3E111E80-3032-B6AE-2D6E-FBACB291AB22}"/>
                </a:ext>
              </a:extLst>
            </p:cNvPr>
            <p:cNvSpPr/>
            <p:nvPr/>
          </p:nvSpPr>
          <p:spPr>
            <a:xfrm>
              <a:off x="2593144"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5" name="Oval 354">
              <a:extLst>
                <a:ext uri="{FF2B5EF4-FFF2-40B4-BE49-F238E27FC236}">
                  <a16:creationId xmlns:a16="http://schemas.microsoft.com/office/drawing/2014/main" id="{BD7CB9A4-2DE1-D71E-1C35-00FD5D5D2196}"/>
                </a:ext>
              </a:extLst>
            </p:cNvPr>
            <p:cNvSpPr/>
            <p:nvPr/>
          </p:nvSpPr>
          <p:spPr>
            <a:xfrm>
              <a:off x="282244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6" name="Oval 355">
              <a:extLst>
                <a:ext uri="{FF2B5EF4-FFF2-40B4-BE49-F238E27FC236}">
                  <a16:creationId xmlns:a16="http://schemas.microsoft.com/office/drawing/2014/main" id="{88458397-ABAB-CFFD-3B27-06D51122EB63}"/>
                </a:ext>
              </a:extLst>
            </p:cNvPr>
            <p:cNvSpPr/>
            <p:nvPr/>
          </p:nvSpPr>
          <p:spPr>
            <a:xfrm>
              <a:off x="305175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57" name="Group 356">
            <a:extLst>
              <a:ext uri="{FF2B5EF4-FFF2-40B4-BE49-F238E27FC236}">
                <a16:creationId xmlns:a16="http://schemas.microsoft.com/office/drawing/2014/main" id="{19866068-FC27-C1A0-BF21-383DBB4FE667}"/>
              </a:ext>
            </a:extLst>
          </p:cNvPr>
          <p:cNvGrpSpPr/>
          <p:nvPr/>
        </p:nvGrpSpPr>
        <p:grpSpPr>
          <a:xfrm>
            <a:off x="6304022" y="2118593"/>
            <a:ext cx="1414038" cy="191087"/>
            <a:chOff x="3386327" y="2017072"/>
            <a:chExt cx="1414038" cy="191087"/>
          </a:xfrm>
        </p:grpSpPr>
        <p:sp>
          <p:nvSpPr>
            <p:cNvPr id="358" name="DRAM">
              <a:extLst>
                <a:ext uri="{FF2B5EF4-FFF2-40B4-BE49-F238E27FC236}">
                  <a16:creationId xmlns:a16="http://schemas.microsoft.com/office/drawing/2014/main" id="{62FDF9B2-FD1E-8432-660A-125AF0278BA6}"/>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9" name="Straight Connector 358">
              <a:extLst>
                <a:ext uri="{FF2B5EF4-FFF2-40B4-BE49-F238E27FC236}">
                  <a16:creationId xmlns:a16="http://schemas.microsoft.com/office/drawing/2014/main" id="{E692EA09-2ADC-2B06-6C69-BA7F98A8E1C9}"/>
                </a:ext>
              </a:extLst>
            </p:cNvPr>
            <p:cNvCxnSpPr>
              <a:cxnSpLocks/>
              <a:endCxn id="35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60" name="Oval 359">
              <a:extLst>
                <a:ext uri="{FF2B5EF4-FFF2-40B4-BE49-F238E27FC236}">
                  <a16:creationId xmlns:a16="http://schemas.microsoft.com/office/drawing/2014/main" id="{F5053594-705B-FAC7-5105-1E52CAF8FD73}"/>
                </a:ext>
              </a:extLst>
            </p:cNvPr>
            <p:cNvSpPr/>
            <p:nvPr/>
          </p:nvSpPr>
          <p:spPr>
            <a:xfrm>
              <a:off x="369206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1" name="Oval 360">
              <a:extLst>
                <a:ext uri="{FF2B5EF4-FFF2-40B4-BE49-F238E27FC236}">
                  <a16:creationId xmlns:a16="http://schemas.microsoft.com/office/drawing/2014/main" id="{7840ACBD-9195-815A-0118-FDCBB943F9F3}"/>
                </a:ext>
              </a:extLst>
            </p:cNvPr>
            <p:cNvSpPr/>
            <p:nvPr/>
          </p:nvSpPr>
          <p:spPr>
            <a:xfrm>
              <a:off x="392136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2" name="Oval 361">
              <a:extLst>
                <a:ext uri="{FF2B5EF4-FFF2-40B4-BE49-F238E27FC236}">
                  <a16:creationId xmlns:a16="http://schemas.microsoft.com/office/drawing/2014/main" id="{87B0E762-B92C-2CFA-5127-9A3A0C861824}"/>
                </a:ext>
              </a:extLst>
            </p:cNvPr>
            <p:cNvSpPr/>
            <p:nvPr/>
          </p:nvSpPr>
          <p:spPr>
            <a:xfrm>
              <a:off x="4150672"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9" name="Oval 378">
              <a:extLst>
                <a:ext uri="{FF2B5EF4-FFF2-40B4-BE49-F238E27FC236}">
                  <a16:creationId xmlns:a16="http://schemas.microsoft.com/office/drawing/2014/main" id="{0F20546C-9417-397E-F334-4E1FD5DF5E64}"/>
                </a:ext>
              </a:extLst>
            </p:cNvPr>
            <p:cNvSpPr/>
            <p:nvPr/>
          </p:nvSpPr>
          <p:spPr>
            <a:xfrm>
              <a:off x="437997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0" name="Oval 379">
              <a:extLst>
                <a:ext uri="{FF2B5EF4-FFF2-40B4-BE49-F238E27FC236}">
                  <a16:creationId xmlns:a16="http://schemas.microsoft.com/office/drawing/2014/main" id="{F8DF46E2-F40D-17BF-D7D2-4A322064E9B4}"/>
                </a:ext>
              </a:extLst>
            </p:cNvPr>
            <p:cNvSpPr/>
            <p:nvPr/>
          </p:nvSpPr>
          <p:spPr>
            <a:xfrm>
              <a:off x="460927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97" name="Group 396">
            <a:extLst>
              <a:ext uri="{FF2B5EF4-FFF2-40B4-BE49-F238E27FC236}">
                <a16:creationId xmlns:a16="http://schemas.microsoft.com/office/drawing/2014/main" id="{7C4CCB0E-D7D5-2702-8229-836279B7CA56}"/>
              </a:ext>
            </a:extLst>
          </p:cNvPr>
          <p:cNvGrpSpPr/>
          <p:nvPr/>
        </p:nvGrpSpPr>
        <p:grpSpPr>
          <a:xfrm>
            <a:off x="787942" y="2970901"/>
            <a:ext cx="6938410" cy="647381"/>
            <a:chOff x="757719" y="4572696"/>
            <a:chExt cx="6938410" cy="647381"/>
          </a:xfrm>
        </p:grpSpPr>
        <p:grpSp>
          <p:nvGrpSpPr>
            <p:cNvPr id="398" name="Group 397">
              <a:extLst>
                <a:ext uri="{FF2B5EF4-FFF2-40B4-BE49-F238E27FC236}">
                  <a16:creationId xmlns:a16="http://schemas.microsoft.com/office/drawing/2014/main" id="{3C188E67-B9AE-89B6-378C-4250591B7210}"/>
                </a:ext>
              </a:extLst>
            </p:cNvPr>
            <p:cNvGrpSpPr/>
            <p:nvPr/>
          </p:nvGrpSpPr>
          <p:grpSpPr>
            <a:xfrm>
              <a:off x="1906102" y="4572696"/>
              <a:ext cx="5790027" cy="251465"/>
              <a:chOff x="1906102" y="4572696"/>
              <a:chExt cx="5790027" cy="251465"/>
            </a:xfrm>
          </p:grpSpPr>
          <p:grpSp>
            <p:nvGrpSpPr>
              <p:cNvPr id="400" name="Group 399">
                <a:extLst>
                  <a:ext uri="{FF2B5EF4-FFF2-40B4-BE49-F238E27FC236}">
                    <a16:creationId xmlns:a16="http://schemas.microsoft.com/office/drawing/2014/main" id="{0916FE0C-FC13-6EFD-8FC3-539A563EF145}"/>
                  </a:ext>
                </a:extLst>
              </p:cNvPr>
              <p:cNvGrpSpPr/>
              <p:nvPr/>
            </p:nvGrpSpPr>
            <p:grpSpPr>
              <a:xfrm>
                <a:off x="1906102" y="4572696"/>
                <a:ext cx="5790027" cy="251465"/>
                <a:chOff x="1906102" y="4605667"/>
                <a:chExt cx="5790027" cy="251465"/>
              </a:xfrm>
            </p:grpSpPr>
            <p:cxnSp>
              <p:nvCxnSpPr>
                <p:cNvPr id="402" name="Straight Connector 401">
                  <a:extLst>
                    <a:ext uri="{FF2B5EF4-FFF2-40B4-BE49-F238E27FC236}">
                      <a16:creationId xmlns:a16="http://schemas.microsoft.com/office/drawing/2014/main" id="{D53F069B-1FEC-2848-9B09-4186F9949EE7}"/>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B2ADFD02-2F5B-E85A-3699-91F445F00C08}"/>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E27B028C-52D6-2246-A54C-C1741C9D91CA}"/>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1529CB80-7815-390D-F606-94065A9DD083}"/>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F3614106-0999-2540-5224-7A6FC588CA86}"/>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6EB0CC8A-3783-81DF-5489-B254212D4FBF}"/>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BA014CE8-A11E-778C-3C0C-2050730C48A7}"/>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26258DE8-F8BD-07C0-6395-22A14F841263}"/>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401" name="Straight Connector 400">
                <a:extLst>
                  <a:ext uri="{FF2B5EF4-FFF2-40B4-BE49-F238E27FC236}">
                    <a16:creationId xmlns:a16="http://schemas.microsoft.com/office/drawing/2014/main" id="{84FDC660-A3C9-59F4-CAD8-D1BBD9F1D343}"/>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399" name="TextBox 398">
              <a:extLst>
                <a:ext uri="{FF2B5EF4-FFF2-40B4-BE49-F238E27FC236}">
                  <a16:creationId xmlns:a16="http://schemas.microsoft.com/office/drawing/2014/main" id="{A6935B6E-1105-0B0A-7DCB-F72B40152E3C}"/>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spTree>
    <p:extLst>
      <p:ext uri="{BB962C8B-B14F-4D97-AF65-F5344CB8AC3E}">
        <p14:creationId xmlns:p14="http://schemas.microsoft.com/office/powerpoint/2010/main" val="6121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par>
                                <p:cTn id="8" presetID="22" presetClass="entr" presetSubtype="8" fill="hold" nodeType="withEffect">
                                  <p:stCondLst>
                                    <p:cond delay="0"/>
                                  </p:stCondLst>
                                  <p:childTnLst>
                                    <p:set>
                                      <p:cBhvr>
                                        <p:cTn id="9" dur="1" fill="hold">
                                          <p:stCondLst>
                                            <p:cond delay="0"/>
                                          </p:stCondLst>
                                        </p:cTn>
                                        <p:tgtEl>
                                          <p:spTgt spid="219"/>
                                        </p:tgtEl>
                                        <p:attrNameLst>
                                          <p:attrName>style.visibility</p:attrName>
                                        </p:attrNameLst>
                                      </p:cBhvr>
                                      <p:to>
                                        <p:strVal val="visible"/>
                                      </p:to>
                                    </p:set>
                                    <p:animEffect transition="in" filter="wipe(left)">
                                      <p:cBhvr>
                                        <p:cTn id="10" dur="500"/>
                                        <p:tgtEl>
                                          <p:spTgt spid="219"/>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315"/>
                                        </p:tgtEl>
                                        <p:attrNameLst>
                                          <p:attrName>style.visibility</p:attrName>
                                        </p:attrNameLst>
                                      </p:cBhvr>
                                      <p:to>
                                        <p:strVal val="visible"/>
                                      </p:to>
                                    </p:set>
                                    <p:animEffect transition="in" filter="wipe(left)">
                                      <p:cBhvr>
                                        <p:cTn id="16" dur="500"/>
                                        <p:tgtEl>
                                          <p:spTgt spid="315"/>
                                        </p:tgtEl>
                                      </p:cBhvr>
                                    </p:animEffect>
                                  </p:childTnLst>
                                </p:cTn>
                              </p:par>
                              <p:par>
                                <p:cTn id="17" presetID="22" presetClass="entr" presetSubtype="8" fill="hold" nodeType="withEffect">
                                  <p:stCondLst>
                                    <p:cond delay="0"/>
                                  </p:stCondLst>
                                  <p:childTnLst>
                                    <p:set>
                                      <p:cBhvr>
                                        <p:cTn id="18" dur="1" fill="hold">
                                          <p:stCondLst>
                                            <p:cond delay="0"/>
                                          </p:stCondLst>
                                        </p:cTn>
                                        <p:tgtEl>
                                          <p:spTgt spid="349"/>
                                        </p:tgtEl>
                                        <p:attrNameLst>
                                          <p:attrName>style.visibility</p:attrName>
                                        </p:attrNameLst>
                                      </p:cBhvr>
                                      <p:to>
                                        <p:strVal val="visible"/>
                                      </p:to>
                                    </p:set>
                                    <p:animEffect transition="in" filter="wipe(left)">
                                      <p:cBhvr>
                                        <p:cTn id="19" dur="500"/>
                                        <p:tgtEl>
                                          <p:spTgt spid="349"/>
                                        </p:tgtEl>
                                      </p:cBhvr>
                                    </p:animEffect>
                                  </p:childTnLst>
                                </p:cTn>
                              </p:par>
                              <p:par>
                                <p:cTn id="20" presetID="22" presetClass="entr" presetSubtype="8" fill="hold" nodeType="withEffect">
                                  <p:stCondLst>
                                    <p:cond delay="0"/>
                                  </p:stCondLst>
                                  <p:childTnLst>
                                    <p:set>
                                      <p:cBhvr>
                                        <p:cTn id="21" dur="1" fill="hold">
                                          <p:stCondLst>
                                            <p:cond delay="0"/>
                                          </p:stCondLst>
                                        </p:cTn>
                                        <p:tgtEl>
                                          <p:spTgt spid="299"/>
                                        </p:tgtEl>
                                        <p:attrNameLst>
                                          <p:attrName>style.visibility</p:attrName>
                                        </p:attrNameLst>
                                      </p:cBhvr>
                                      <p:to>
                                        <p:strVal val="visible"/>
                                      </p:to>
                                    </p:set>
                                    <p:animEffect transition="in" filter="wipe(left)">
                                      <p:cBhvr>
                                        <p:cTn id="22" dur="500"/>
                                        <p:tgtEl>
                                          <p:spTgt spid="299"/>
                                        </p:tgtEl>
                                      </p:cBhvr>
                                    </p:animEffect>
                                  </p:childTnLst>
                                </p:cTn>
                              </p:par>
                              <p:par>
                                <p:cTn id="23" presetID="22" presetClass="entr" presetSubtype="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par>
                                <p:cTn id="26" presetID="22" presetClass="entr" presetSubtype="8" fill="hold" nodeType="withEffect">
                                  <p:stCondLst>
                                    <p:cond delay="0"/>
                                  </p:stCondLst>
                                  <p:childTnLst>
                                    <p:set>
                                      <p:cBhvr>
                                        <p:cTn id="27" dur="1" fill="hold">
                                          <p:stCondLst>
                                            <p:cond delay="0"/>
                                          </p:stCondLst>
                                        </p:cTn>
                                        <p:tgtEl>
                                          <p:spTgt spid="324"/>
                                        </p:tgtEl>
                                        <p:attrNameLst>
                                          <p:attrName>style.visibility</p:attrName>
                                        </p:attrNameLst>
                                      </p:cBhvr>
                                      <p:to>
                                        <p:strVal val="visible"/>
                                      </p:to>
                                    </p:set>
                                    <p:animEffect transition="in" filter="wipe(left)">
                                      <p:cBhvr>
                                        <p:cTn id="28" dur="500"/>
                                        <p:tgtEl>
                                          <p:spTgt spid="324"/>
                                        </p:tgtEl>
                                      </p:cBhvr>
                                    </p:animEffect>
                                  </p:childTnLst>
                                </p:cTn>
                              </p:par>
                              <p:par>
                                <p:cTn id="29" presetID="22" presetClass="entr" presetSubtype="8" fill="hold" nodeType="withEffect">
                                  <p:stCondLst>
                                    <p:cond delay="0"/>
                                  </p:stCondLst>
                                  <p:childTnLst>
                                    <p:set>
                                      <p:cBhvr>
                                        <p:cTn id="30" dur="1" fill="hold">
                                          <p:stCondLst>
                                            <p:cond delay="0"/>
                                          </p:stCondLst>
                                        </p:cTn>
                                        <p:tgtEl>
                                          <p:spTgt spid="357"/>
                                        </p:tgtEl>
                                        <p:attrNameLst>
                                          <p:attrName>style.visibility</p:attrName>
                                        </p:attrNameLst>
                                      </p:cBhvr>
                                      <p:to>
                                        <p:strVal val="visible"/>
                                      </p:to>
                                    </p:set>
                                    <p:animEffect transition="in" filter="wipe(left)">
                                      <p:cBhvr>
                                        <p:cTn id="31" dur="500"/>
                                        <p:tgtEl>
                                          <p:spTgt spid="357"/>
                                        </p:tgtEl>
                                      </p:cBhvr>
                                    </p:animEffect>
                                  </p:childTnLst>
                                </p:cTn>
                              </p:par>
                              <p:par>
                                <p:cTn id="32" presetID="22" presetClass="entr" presetSubtype="8" fill="hold" nodeType="withEffect">
                                  <p:stCondLst>
                                    <p:cond delay="0"/>
                                  </p:stCondLst>
                                  <p:childTnLst>
                                    <p:set>
                                      <p:cBhvr>
                                        <p:cTn id="33" dur="1" fill="hold">
                                          <p:stCondLst>
                                            <p:cond delay="0"/>
                                          </p:stCondLst>
                                        </p:cTn>
                                        <p:tgtEl>
                                          <p:spTgt spid="307"/>
                                        </p:tgtEl>
                                        <p:attrNameLst>
                                          <p:attrName>style.visibility</p:attrName>
                                        </p:attrNameLst>
                                      </p:cBhvr>
                                      <p:to>
                                        <p:strVal val="visible"/>
                                      </p:to>
                                    </p:set>
                                    <p:animEffect transition="in" filter="wipe(left)">
                                      <p:cBhvr>
                                        <p:cTn id="34" dur="500"/>
                                        <p:tgtEl>
                                          <p:spTgt spid="307"/>
                                        </p:tgtEl>
                                      </p:cBhvr>
                                    </p:animEffect>
                                  </p:childTnLst>
                                </p:cTn>
                              </p:par>
                              <p:par>
                                <p:cTn id="35" presetID="22" presetClass="entr" presetSubtype="1" fill="hold" nodeType="withEffect">
                                  <p:stCondLst>
                                    <p:cond delay="0"/>
                                  </p:stCondLst>
                                  <p:childTnLst>
                                    <p:set>
                                      <p:cBhvr>
                                        <p:cTn id="36" dur="1" fill="hold">
                                          <p:stCondLst>
                                            <p:cond delay="0"/>
                                          </p:stCondLst>
                                        </p:cTn>
                                        <p:tgtEl>
                                          <p:spTgt spid="222"/>
                                        </p:tgtEl>
                                        <p:attrNameLst>
                                          <p:attrName>style.visibility</p:attrName>
                                        </p:attrNameLst>
                                      </p:cBhvr>
                                      <p:to>
                                        <p:strVal val="visible"/>
                                      </p:to>
                                    </p:set>
                                    <p:animEffect transition="in" filter="wipe(up)">
                                      <p:cBhvr>
                                        <p:cTn id="37"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92034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Key Idea (III)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7786" y="1663010"/>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5314" y="1663010"/>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1986" y="1663010"/>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09514" y="1663010"/>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5385" y="1324448"/>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399185" y="1476848"/>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4430" y="1663010"/>
            <a:ext cx="4671060" cy="1033039"/>
            <a:chOff x="2174045" y="1329162"/>
            <a:chExt cx="4671060" cy="1033039"/>
          </a:xfrm>
        </p:grpSpPr>
        <p:cxnSp>
          <p:nvCxnSpPr>
            <p:cNvPr id="215" name="Straight Connector 214">
              <a:extLst>
                <a:ext uri="{FF2B5EF4-FFF2-40B4-BE49-F238E27FC236}">
                  <a16:creationId xmlns:a16="http://schemas.microsoft.com/office/drawing/2014/main" id="{402E0C80-0CB3-1DFC-BA6E-F4CB819AC190}"/>
                </a:ext>
              </a:extLst>
            </p:cNvPr>
            <p:cNvCxnSpPr>
              <a:cxnSpLocks/>
            </p:cNvCxnSpPr>
            <p:nvPr/>
          </p:nvCxnSpPr>
          <p:spPr>
            <a:xfrm flipV="1">
              <a:off x="2174045"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a:cxnSpLocks/>
            </p:cNvCxnSpPr>
            <p:nvPr/>
          </p:nvCxnSpPr>
          <p:spPr>
            <a:xfrm flipV="1">
              <a:off x="3730049"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9A39ED76-4529-C78C-EA30-0D93206B5F23}"/>
              </a:ext>
            </a:extLst>
          </p:cNvPr>
          <p:cNvGrpSpPr/>
          <p:nvPr/>
        </p:nvGrpSpPr>
        <p:grpSpPr>
          <a:xfrm>
            <a:off x="1933523" y="1673163"/>
            <a:ext cx="2665827" cy="1402792"/>
            <a:chOff x="2134538" y="2243328"/>
            <a:chExt cx="2665827" cy="1490472"/>
          </a:xfrm>
          <a:solidFill>
            <a:srgbClr val="1A82C4"/>
          </a:solidFill>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a:grpFill/>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a:grpFill/>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a:grpFill/>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a:grpFill/>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a:grpFill/>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a:grpFill/>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7784" y="2350920"/>
            <a:ext cx="1414038" cy="191087"/>
            <a:chOff x="1828799" y="2017072"/>
            <a:chExt cx="1414038" cy="191087"/>
          </a:xfrm>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5312" y="2350920"/>
            <a:ext cx="1414038" cy="191087"/>
            <a:chOff x="3386327" y="2017072"/>
            <a:chExt cx="1414038" cy="191087"/>
          </a:xfrm>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1" name="Group 330">
            <a:extLst>
              <a:ext uri="{FF2B5EF4-FFF2-40B4-BE49-F238E27FC236}">
                <a16:creationId xmlns:a16="http://schemas.microsoft.com/office/drawing/2014/main" id="{8B1B3ED4-45C8-77E4-07E9-3A3F07ED4419}"/>
              </a:ext>
            </a:extLst>
          </p:cNvPr>
          <p:cNvGrpSpPr/>
          <p:nvPr/>
        </p:nvGrpSpPr>
        <p:grpSpPr>
          <a:xfrm>
            <a:off x="1627784" y="1891128"/>
            <a:ext cx="1414038" cy="191087"/>
            <a:chOff x="1828799" y="2017072"/>
            <a:chExt cx="1414038" cy="191087"/>
          </a:xfrm>
        </p:grpSpPr>
        <p:sp>
          <p:nvSpPr>
            <p:cNvPr id="332" name="DRAM">
              <a:extLst>
                <a:ext uri="{FF2B5EF4-FFF2-40B4-BE49-F238E27FC236}">
                  <a16:creationId xmlns:a16="http://schemas.microsoft.com/office/drawing/2014/main" id="{7EE68B79-0BDF-D7EC-0D67-9F3EC025BF67}"/>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33" name="Straight Connector 332">
              <a:extLst>
                <a:ext uri="{FF2B5EF4-FFF2-40B4-BE49-F238E27FC236}">
                  <a16:creationId xmlns:a16="http://schemas.microsoft.com/office/drawing/2014/main" id="{FD072386-6453-5695-FF21-E665ECE2B147}"/>
                </a:ext>
              </a:extLst>
            </p:cNvPr>
            <p:cNvCxnSpPr>
              <a:cxnSpLocks/>
              <a:stCxn id="338" idx="6"/>
              <a:endCxn id="332"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34" name="Oval 333">
              <a:extLst>
                <a:ext uri="{FF2B5EF4-FFF2-40B4-BE49-F238E27FC236}">
                  <a16:creationId xmlns:a16="http://schemas.microsoft.com/office/drawing/2014/main" id="{DE527410-678A-8F73-2277-93FB261A64FC}"/>
                </a:ext>
              </a:extLst>
            </p:cNvPr>
            <p:cNvSpPr/>
            <p:nvPr/>
          </p:nvSpPr>
          <p:spPr>
            <a:xfrm>
              <a:off x="2134538"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5" name="Oval 334">
              <a:extLst>
                <a:ext uri="{FF2B5EF4-FFF2-40B4-BE49-F238E27FC236}">
                  <a16:creationId xmlns:a16="http://schemas.microsoft.com/office/drawing/2014/main" id="{4165B646-EF15-8011-5FF9-D7EF94F4730D}"/>
                </a:ext>
              </a:extLst>
            </p:cNvPr>
            <p:cNvSpPr/>
            <p:nvPr/>
          </p:nvSpPr>
          <p:spPr>
            <a:xfrm>
              <a:off x="2363841"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6" name="Oval 335">
              <a:extLst>
                <a:ext uri="{FF2B5EF4-FFF2-40B4-BE49-F238E27FC236}">
                  <a16:creationId xmlns:a16="http://schemas.microsoft.com/office/drawing/2014/main" id="{6BAFFE52-6A53-E9E5-D685-49ACE3B9B3D4}"/>
                </a:ext>
              </a:extLst>
            </p:cNvPr>
            <p:cNvSpPr/>
            <p:nvPr/>
          </p:nvSpPr>
          <p:spPr>
            <a:xfrm>
              <a:off x="2593144"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7" name="Oval 336">
              <a:extLst>
                <a:ext uri="{FF2B5EF4-FFF2-40B4-BE49-F238E27FC236}">
                  <a16:creationId xmlns:a16="http://schemas.microsoft.com/office/drawing/2014/main" id="{367AE665-AC83-E4C2-895C-3AFED95252A2}"/>
                </a:ext>
              </a:extLst>
            </p:cNvPr>
            <p:cNvSpPr/>
            <p:nvPr/>
          </p:nvSpPr>
          <p:spPr>
            <a:xfrm>
              <a:off x="2822448"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8" name="Oval 337">
              <a:extLst>
                <a:ext uri="{FF2B5EF4-FFF2-40B4-BE49-F238E27FC236}">
                  <a16:creationId xmlns:a16="http://schemas.microsoft.com/office/drawing/2014/main" id="{056A4AF3-4049-24A4-034B-CA7773F2FD6B}"/>
                </a:ext>
              </a:extLst>
            </p:cNvPr>
            <p:cNvSpPr/>
            <p:nvPr/>
          </p:nvSpPr>
          <p:spPr>
            <a:xfrm>
              <a:off x="3051751"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9" name="Group 338">
            <a:extLst>
              <a:ext uri="{FF2B5EF4-FFF2-40B4-BE49-F238E27FC236}">
                <a16:creationId xmlns:a16="http://schemas.microsoft.com/office/drawing/2014/main" id="{7C9806C2-E998-C6D7-C941-3AAE38E8871F}"/>
              </a:ext>
            </a:extLst>
          </p:cNvPr>
          <p:cNvGrpSpPr/>
          <p:nvPr/>
        </p:nvGrpSpPr>
        <p:grpSpPr>
          <a:xfrm>
            <a:off x="3185312" y="1891128"/>
            <a:ext cx="1414038" cy="191087"/>
            <a:chOff x="3386327" y="2017072"/>
            <a:chExt cx="1414038" cy="191087"/>
          </a:xfrm>
        </p:grpSpPr>
        <p:sp>
          <p:nvSpPr>
            <p:cNvPr id="340" name="DRAM">
              <a:extLst>
                <a:ext uri="{FF2B5EF4-FFF2-40B4-BE49-F238E27FC236}">
                  <a16:creationId xmlns:a16="http://schemas.microsoft.com/office/drawing/2014/main" id="{666118CA-BD9B-ED39-50D2-2826C0C1DD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41" name="Straight Connector 340">
              <a:extLst>
                <a:ext uri="{FF2B5EF4-FFF2-40B4-BE49-F238E27FC236}">
                  <a16:creationId xmlns:a16="http://schemas.microsoft.com/office/drawing/2014/main" id="{B91B5FC9-1342-3446-5B8E-2EA81024FA2B}"/>
                </a:ext>
              </a:extLst>
            </p:cNvPr>
            <p:cNvCxnSpPr>
              <a:cxnSpLocks/>
              <a:endCxn id="340"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42" name="Oval 341">
              <a:extLst>
                <a:ext uri="{FF2B5EF4-FFF2-40B4-BE49-F238E27FC236}">
                  <a16:creationId xmlns:a16="http://schemas.microsoft.com/office/drawing/2014/main" id="{73C07C20-BAA9-106B-CAE9-9B670868FB84}"/>
                </a:ext>
              </a:extLst>
            </p:cNvPr>
            <p:cNvSpPr/>
            <p:nvPr/>
          </p:nvSpPr>
          <p:spPr>
            <a:xfrm>
              <a:off x="3692066"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3" name="Oval 342">
              <a:extLst>
                <a:ext uri="{FF2B5EF4-FFF2-40B4-BE49-F238E27FC236}">
                  <a16:creationId xmlns:a16="http://schemas.microsoft.com/office/drawing/2014/main" id="{A83ADA2C-2FFC-48A3-D1D4-3F90792E1436}"/>
                </a:ext>
              </a:extLst>
            </p:cNvPr>
            <p:cNvSpPr/>
            <p:nvPr/>
          </p:nvSpPr>
          <p:spPr>
            <a:xfrm>
              <a:off x="3921369"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4" name="Oval 343">
              <a:extLst>
                <a:ext uri="{FF2B5EF4-FFF2-40B4-BE49-F238E27FC236}">
                  <a16:creationId xmlns:a16="http://schemas.microsoft.com/office/drawing/2014/main" id="{BF7A768D-6FA9-0465-95A7-C9FB7B87651F}"/>
                </a:ext>
              </a:extLst>
            </p:cNvPr>
            <p:cNvSpPr/>
            <p:nvPr/>
          </p:nvSpPr>
          <p:spPr>
            <a:xfrm>
              <a:off x="4150672"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5" name="Oval 344">
              <a:extLst>
                <a:ext uri="{FF2B5EF4-FFF2-40B4-BE49-F238E27FC236}">
                  <a16:creationId xmlns:a16="http://schemas.microsoft.com/office/drawing/2014/main" id="{99EEC3A4-7F24-BE05-0468-A22B85ECC12F}"/>
                </a:ext>
              </a:extLst>
            </p:cNvPr>
            <p:cNvSpPr/>
            <p:nvPr/>
          </p:nvSpPr>
          <p:spPr>
            <a:xfrm>
              <a:off x="4379976"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6" name="Oval 345">
              <a:extLst>
                <a:ext uri="{FF2B5EF4-FFF2-40B4-BE49-F238E27FC236}">
                  <a16:creationId xmlns:a16="http://schemas.microsoft.com/office/drawing/2014/main" id="{CDE2C779-A438-CB1E-9EF5-1CE337FDB528}"/>
                </a:ext>
              </a:extLst>
            </p:cNvPr>
            <p:cNvSpPr/>
            <p:nvPr/>
          </p:nvSpPr>
          <p:spPr>
            <a:xfrm>
              <a:off x="4609279"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63" name="Group 362">
            <a:extLst>
              <a:ext uri="{FF2B5EF4-FFF2-40B4-BE49-F238E27FC236}">
                <a16:creationId xmlns:a16="http://schemas.microsoft.com/office/drawing/2014/main" id="{03D2156D-53C1-3291-762A-E3E769A325C9}"/>
              </a:ext>
            </a:extLst>
          </p:cNvPr>
          <p:cNvGrpSpPr/>
          <p:nvPr/>
        </p:nvGrpSpPr>
        <p:grpSpPr>
          <a:xfrm>
            <a:off x="1627784" y="2120734"/>
            <a:ext cx="1414038" cy="191087"/>
            <a:chOff x="1828799" y="2017072"/>
            <a:chExt cx="1414038" cy="191087"/>
          </a:xfrm>
        </p:grpSpPr>
        <p:sp>
          <p:nvSpPr>
            <p:cNvPr id="364" name="DRAM">
              <a:extLst>
                <a:ext uri="{FF2B5EF4-FFF2-40B4-BE49-F238E27FC236}">
                  <a16:creationId xmlns:a16="http://schemas.microsoft.com/office/drawing/2014/main" id="{A33476AE-7D06-4E1D-1B7D-97E59F879668}"/>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65" name="Straight Connector 364">
              <a:extLst>
                <a:ext uri="{FF2B5EF4-FFF2-40B4-BE49-F238E27FC236}">
                  <a16:creationId xmlns:a16="http://schemas.microsoft.com/office/drawing/2014/main" id="{1EF0EBBB-D2DF-53FC-DAC4-10D3F8354D02}"/>
                </a:ext>
              </a:extLst>
            </p:cNvPr>
            <p:cNvCxnSpPr>
              <a:cxnSpLocks/>
              <a:stCxn id="370" idx="6"/>
              <a:endCxn id="364"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66" name="Oval 365">
              <a:extLst>
                <a:ext uri="{FF2B5EF4-FFF2-40B4-BE49-F238E27FC236}">
                  <a16:creationId xmlns:a16="http://schemas.microsoft.com/office/drawing/2014/main" id="{BB3EAAC7-A09E-3CDA-3AE9-710BB8289FF7}"/>
                </a:ext>
              </a:extLst>
            </p:cNvPr>
            <p:cNvSpPr/>
            <p:nvPr/>
          </p:nvSpPr>
          <p:spPr>
            <a:xfrm>
              <a:off x="213453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7" name="Oval 366">
              <a:extLst>
                <a:ext uri="{FF2B5EF4-FFF2-40B4-BE49-F238E27FC236}">
                  <a16:creationId xmlns:a16="http://schemas.microsoft.com/office/drawing/2014/main" id="{6632B356-D188-8AAB-A0D4-C288F31747E5}"/>
                </a:ext>
              </a:extLst>
            </p:cNvPr>
            <p:cNvSpPr/>
            <p:nvPr/>
          </p:nvSpPr>
          <p:spPr>
            <a:xfrm>
              <a:off x="236384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8" name="Oval 367">
              <a:extLst>
                <a:ext uri="{FF2B5EF4-FFF2-40B4-BE49-F238E27FC236}">
                  <a16:creationId xmlns:a16="http://schemas.microsoft.com/office/drawing/2014/main" id="{60B64B00-9738-5F63-2EE8-20C8ABAC0D89}"/>
                </a:ext>
              </a:extLst>
            </p:cNvPr>
            <p:cNvSpPr/>
            <p:nvPr/>
          </p:nvSpPr>
          <p:spPr>
            <a:xfrm>
              <a:off x="2593144"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9" name="Oval 368">
              <a:extLst>
                <a:ext uri="{FF2B5EF4-FFF2-40B4-BE49-F238E27FC236}">
                  <a16:creationId xmlns:a16="http://schemas.microsoft.com/office/drawing/2014/main" id="{C95BA703-DAF0-035F-9AB1-4BF32675062B}"/>
                </a:ext>
              </a:extLst>
            </p:cNvPr>
            <p:cNvSpPr/>
            <p:nvPr/>
          </p:nvSpPr>
          <p:spPr>
            <a:xfrm>
              <a:off x="282244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0" name="Oval 369">
              <a:extLst>
                <a:ext uri="{FF2B5EF4-FFF2-40B4-BE49-F238E27FC236}">
                  <a16:creationId xmlns:a16="http://schemas.microsoft.com/office/drawing/2014/main" id="{28A21BD4-37FE-E7C7-123C-CCE1B237055E}"/>
                </a:ext>
              </a:extLst>
            </p:cNvPr>
            <p:cNvSpPr/>
            <p:nvPr/>
          </p:nvSpPr>
          <p:spPr>
            <a:xfrm>
              <a:off x="305175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71" name="Group 370">
            <a:extLst>
              <a:ext uri="{FF2B5EF4-FFF2-40B4-BE49-F238E27FC236}">
                <a16:creationId xmlns:a16="http://schemas.microsoft.com/office/drawing/2014/main" id="{6DB68126-E3CB-0E33-EA5A-3A5D6B094E52}"/>
              </a:ext>
            </a:extLst>
          </p:cNvPr>
          <p:cNvGrpSpPr/>
          <p:nvPr/>
        </p:nvGrpSpPr>
        <p:grpSpPr>
          <a:xfrm>
            <a:off x="3185312" y="2120734"/>
            <a:ext cx="1414038" cy="191087"/>
            <a:chOff x="3386327" y="2017072"/>
            <a:chExt cx="1414038" cy="191087"/>
          </a:xfrm>
        </p:grpSpPr>
        <p:sp>
          <p:nvSpPr>
            <p:cNvPr id="372" name="DRAM">
              <a:extLst>
                <a:ext uri="{FF2B5EF4-FFF2-40B4-BE49-F238E27FC236}">
                  <a16:creationId xmlns:a16="http://schemas.microsoft.com/office/drawing/2014/main" id="{29A80598-D0EC-5775-86EE-43E2E1FB6C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73" name="Straight Connector 372">
              <a:extLst>
                <a:ext uri="{FF2B5EF4-FFF2-40B4-BE49-F238E27FC236}">
                  <a16:creationId xmlns:a16="http://schemas.microsoft.com/office/drawing/2014/main" id="{F42B0436-F9FD-8CDF-CCD5-78F4C72F1BF6}"/>
                </a:ext>
              </a:extLst>
            </p:cNvPr>
            <p:cNvCxnSpPr>
              <a:cxnSpLocks/>
              <a:endCxn id="372"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895AA001-B87F-4D73-257A-892D7F7E91E2}"/>
                </a:ext>
              </a:extLst>
            </p:cNvPr>
            <p:cNvSpPr/>
            <p:nvPr/>
          </p:nvSpPr>
          <p:spPr>
            <a:xfrm>
              <a:off x="369206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5" name="Oval 374">
              <a:extLst>
                <a:ext uri="{FF2B5EF4-FFF2-40B4-BE49-F238E27FC236}">
                  <a16:creationId xmlns:a16="http://schemas.microsoft.com/office/drawing/2014/main" id="{EC220833-140A-6751-410A-E409792A18A0}"/>
                </a:ext>
              </a:extLst>
            </p:cNvPr>
            <p:cNvSpPr/>
            <p:nvPr/>
          </p:nvSpPr>
          <p:spPr>
            <a:xfrm>
              <a:off x="392136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6" name="Oval 375">
              <a:extLst>
                <a:ext uri="{FF2B5EF4-FFF2-40B4-BE49-F238E27FC236}">
                  <a16:creationId xmlns:a16="http://schemas.microsoft.com/office/drawing/2014/main" id="{EBBCDD01-3E41-9C17-E672-F4EDE43F9363}"/>
                </a:ext>
              </a:extLst>
            </p:cNvPr>
            <p:cNvSpPr/>
            <p:nvPr/>
          </p:nvSpPr>
          <p:spPr>
            <a:xfrm>
              <a:off x="4150672"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7" name="Oval 376">
              <a:extLst>
                <a:ext uri="{FF2B5EF4-FFF2-40B4-BE49-F238E27FC236}">
                  <a16:creationId xmlns:a16="http://schemas.microsoft.com/office/drawing/2014/main" id="{99CA265E-A624-86F0-8FB0-C8DDE9CA6C8E}"/>
                </a:ext>
              </a:extLst>
            </p:cNvPr>
            <p:cNvSpPr/>
            <p:nvPr/>
          </p:nvSpPr>
          <p:spPr>
            <a:xfrm>
              <a:off x="437997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8" name="Oval 377">
              <a:extLst>
                <a:ext uri="{FF2B5EF4-FFF2-40B4-BE49-F238E27FC236}">
                  <a16:creationId xmlns:a16="http://schemas.microsoft.com/office/drawing/2014/main" id="{3ABCE4AB-361A-42F9-B07B-7AFD362BF2E2}"/>
                </a:ext>
              </a:extLst>
            </p:cNvPr>
            <p:cNvSpPr/>
            <p:nvPr/>
          </p:nvSpPr>
          <p:spPr>
            <a:xfrm>
              <a:off x="460927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4310776" y="1052317"/>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segmented global wordline</a:t>
            </a:r>
          </a:p>
        </p:txBody>
      </p:sp>
      <p:sp>
        <p:nvSpPr>
          <p:cNvPr id="320" name="Rectangle 319">
            <a:extLst>
              <a:ext uri="{FF2B5EF4-FFF2-40B4-BE49-F238E27FC236}">
                <a16:creationId xmlns:a16="http://schemas.microsoft.com/office/drawing/2014/main" id="{44C2EA2F-00A4-DCDF-747B-A44DEA526E5E}"/>
              </a:ext>
            </a:extLst>
          </p:cNvPr>
          <p:cNvSpPr/>
          <p:nvPr/>
        </p:nvSpPr>
        <p:spPr>
          <a:xfrm>
            <a:off x="-14722" y="3568396"/>
            <a:ext cx="9143999"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venir Next" panose="020B0503020202020204" pitchFamily="34" charset="0"/>
                <a:cs typeface="Gill Sans MT"/>
              </a:rPr>
              <a:t>Use f</a:t>
            </a:r>
            <a:r>
              <a:rPr kumimoji="0" lang="en-US" sz="2400" b="1" i="0" u="none" strike="noStrike" kern="1200" cap="none" spc="0" normalizeH="0" baseline="0" noProof="0" dirty="0" err="1">
                <a:ln>
                  <a:noFill/>
                </a:ln>
                <a:solidFill>
                  <a:prstClr val="black"/>
                </a:solidFill>
                <a:effectLst/>
                <a:uLnTx/>
                <a:uFillTx/>
                <a:latin typeface="Avenir Next" panose="020B0503020202020204" pitchFamily="34" charset="0"/>
                <a:ea typeface="+mn-ea"/>
                <a:cs typeface="Gill Sans MT"/>
              </a:rPr>
              <a:t>ine</a:t>
            </a: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-grained DRAM for processing-using-DRAM: </a:t>
            </a:r>
          </a:p>
        </p:txBody>
      </p:sp>
      <p:grpSp>
        <p:nvGrpSpPr>
          <p:cNvPr id="2" name="Group 1">
            <a:extLst>
              <a:ext uri="{FF2B5EF4-FFF2-40B4-BE49-F238E27FC236}">
                <a16:creationId xmlns:a16="http://schemas.microsoft.com/office/drawing/2014/main" id="{CA353D25-7C61-28E5-1100-1CC7B4D8880D}"/>
              </a:ext>
            </a:extLst>
          </p:cNvPr>
          <p:cNvGrpSpPr/>
          <p:nvPr/>
        </p:nvGrpSpPr>
        <p:grpSpPr>
          <a:xfrm>
            <a:off x="7530" y="3929127"/>
            <a:ext cx="9470110" cy="1612035"/>
            <a:chOff x="549218" y="3454216"/>
            <a:chExt cx="8426174" cy="1627778"/>
          </a:xfrm>
        </p:grpSpPr>
        <p:sp>
          <p:nvSpPr>
            <p:cNvPr id="3" name="TextBox 2">
              <a:extLst>
                <a:ext uri="{FF2B5EF4-FFF2-40B4-BE49-F238E27FC236}">
                  <a16:creationId xmlns:a16="http://schemas.microsoft.com/office/drawing/2014/main" id="{411F4A0B-A23D-C33A-7950-12FA9B0D025F}"/>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1</a:t>
              </a:r>
            </a:p>
          </p:txBody>
        </p:sp>
        <p:sp>
          <p:nvSpPr>
            <p:cNvPr id="5" name="TextBox 4">
              <a:extLst>
                <a:ext uri="{FF2B5EF4-FFF2-40B4-BE49-F238E27FC236}">
                  <a16:creationId xmlns:a16="http://schemas.microsoft.com/office/drawing/2014/main" id="{348D7EEB-F02B-39FC-5EC9-DAEF6ABE8039}"/>
                </a:ext>
              </a:extLst>
            </p:cNvPr>
            <p:cNvSpPr txBox="1"/>
            <p:nvPr/>
          </p:nvSpPr>
          <p:spPr>
            <a:xfrm>
              <a:off x="974390" y="3528082"/>
              <a:ext cx="8001002" cy="15539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Improves SIMD utilization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a single PUD operation, only access the DRAM mats with target data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multiple PUD operations, execute independent operations concurrently</a:t>
              </a:r>
              <a:b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b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 </a:t>
              </a:r>
              <a:r>
                <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multiple instruction, multiple data (MIMD) execution model </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grpSp>
        <p:nvGrpSpPr>
          <p:cNvPr id="222" name="Group 221">
            <a:extLst>
              <a:ext uri="{FF2B5EF4-FFF2-40B4-BE49-F238E27FC236}">
                <a16:creationId xmlns:a16="http://schemas.microsoft.com/office/drawing/2014/main" id="{CA463EB3-29EF-E48C-7F93-8A36AAAFF4CC}"/>
              </a:ext>
            </a:extLst>
          </p:cNvPr>
          <p:cNvGrpSpPr/>
          <p:nvPr/>
        </p:nvGrpSpPr>
        <p:grpSpPr>
          <a:xfrm>
            <a:off x="5052233" y="1671022"/>
            <a:ext cx="2665827" cy="1402792"/>
            <a:chOff x="2134538" y="2243328"/>
            <a:chExt cx="2665827" cy="1490472"/>
          </a:xfrm>
        </p:grpSpPr>
        <p:grpSp>
          <p:nvGrpSpPr>
            <p:cNvPr id="233" name="Group 232">
              <a:extLst>
                <a:ext uri="{FF2B5EF4-FFF2-40B4-BE49-F238E27FC236}">
                  <a16:creationId xmlns:a16="http://schemas.microsoft.com/office/drawing/2014/main" id="{EC7A130A-037A-B46D-37B2-1B1AA2CBB091}"/>
                </a:ext>
              </a:extLst>
            </p:cNvPr>
            <p:cNvGrpSpPr/>
            <p:nvPr/>
          </p:nvGrpSpPr>
          <p:grpSpPr>
            <a:xfrm>
              <a:off x="2134538" y="2243328"/>
              <a:ext cx="1108299" cy="1490472"/>
              <a:chOff x="2134538" y="2243328"/>
              <a:chExt cx="1108299" cy="1490472"/>
            </a:xfrm>
          </p:grpSpPr>
          <p:grpSp>
            <p:nvGrpSpPr>
              <p:cNvPr id="247" name="Group 246">
                <a:extLst>
                  <a:ext uri="{FF2B5EF4-FFF2-40B4-BE49-F238E27FC236}">
                    <a16:creationId xmlns:a16="http://schemas.microsoft.com/office/drawing/2014/main" id="{86C16793-43EB-366C-EFA8-7054F8644B1C}"/>
                  </a:ext>
                </a:extLst>
              </p:cNvPr>
              <p:cNvGrpSpPr/>
              <p:nvPr/>
            </p:nvGrpSpPr>
            <p:grpSpPr>
              <a:xfrm>
                <a:off x="2134538" y="3504497"/>
                <a:ext cx="1108299" cy="229303"/>
                <a:chOff x="5486400" y="3962400"/>
                <a:chExt cx="2209800" cy="457200"/>
              </a:xfrm>
            </p:grpSpPr>
            <p:sp>
              <p:nvSpPr>
                <p:cNvPr id="294" name="DRAM">
                  <a:extLst>
                    <a:ext uri="{FF2B5EF4-FFF2-40B4-BE49-F238E27FC236}">
                      <a16:creationId xmlns:a16="http://schemas.microsoft.com/office/drawing/2014/main" id="{1A473BC3-230D-0F94-13FC-E75C927123C2}"/>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5" name="DRAM">
                  <a:extLst>
                    <a:ext uri="{FF2B5EF4-FFF2-40B4-BE49-F238E27FC236}">
                      <a16:creationId xmlns:a16="http://schemas.microsoft.com/office/drawing/2014/main" id="{439924DB-28CB-D5E3-4874-3D9B78DA362B}"/>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6" name="DRAM">
                  <a:extLst>
                    <a:ext uri="{FF2B5EF4-FFF2-40B4-BE49-F238E27FC236}">
                      <a16:creationId xmlns:a16="http://schemas.microsoft.com/office/drawing/2014/main" id="{5250AA90-06BB-85A5-1A59-2A63CDB5501C}"/>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7" name="DRAM">
                  <a:extLst>
                    <a:ext uri="{FF2B5EF4-FFF2-40B4-BE49-F238E27FC236}">
                      <a16:creationId xmlns:a16="http://schemas.microsoft.com/office/drawing/2014/main" id="{B9E1949F-7857-10B1-89E6-61D6FFA00C56}"/>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8" name="DRAM">
                  <a:extLst>
                    <a:ext uri="{FF2B5EF4-FFF2-40B4-BE49-F238E27FC236}">
                      <a16:creationId xmlns:a16="http://schemas.microsoft.com/office/drawing/2014/main" id="{40B46F78-EB64-C5A8-EDC2-AE4B4E98061B}"/>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48" name="Group 247">
                <a:extLst>
                  <a:ext uri="{FF2B5EF4-FFF2-40B4-BE49-F238E27FC236}">
                    <a16:creationId xmlns:a16="http://schemas.microsoft.com/office/drawing/2014/main" id="{7057E7EF-43F8-7654-6627-4F946840DC10}"/>
                  </a:ext>
                </a:extLst>
              </p:cNvPr>
              <p:cNvGrpSpPr/>
              <p:nvPr/>
            </p:nvGrpSpPr>
            <p:grpSpPr>
              <a:xfrm>
                <a:off x="2230081" y="2243328"/>
                <a:ext cx="917213" cy="1261169"/>
                <a:chOff x="5676900" y="990600"/>
                <a:chExt cx="1828800" cy="2971800"/>
              </a:xfrm>
            </p:grpSpPr>
            <p:cxnSp>
              <p:nvCxnSpPr>
                <p:cNvPr id="249" name="Straight Connector 248">
                  <a:extLst>
                    <a:ext uri="{FF2B5EF4-FFF2-40B4-BE49-F238E27FC236}">
                      <a16:creationId xmlns:a16="http://schemas.microsoft.com/office/drawing/2014/main" id="{4E3D9DA7-DA56-F5C5-AA92-E3DABA7CBFC9}"/>
                    </a:ext>
                  </a:extLst>
                </p:cNvPr>
                <p:cNvCxnSpPr>
                  <a:cxnSpLocks/>
                  <a:endCxn id="294"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87422FE9-DC21-1578-91C9-76BC15C38F3D}"/>
                    </a:ext>
                  </a:extLst>
                </p:cNvPr>
                <p:cNvCxnSpPr>
                  <a:cxnSpLocks/>
                  <a:endCxn id="296" idx="0"/>
                </p:cNvCxnSpPr>
                <p:nvPr/>
              </p:nvCxnSpPr>
              <p:spPr>
                <a:xfrm>
                  <a:off x="6591299"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D5027420-D0C9-ECBF-8512-1D07632A9527}"/>
                    </a:ext>
                  </a:extLst>
                </p:cNvPr>
                <p:cNvCxnSpPr>
                  <a:cxnSpLocks/>
                  <a:endCxn id="297"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79C66344-C314-5963-7623-2D57BE747A69}"/>
                    </a:ext>
                  </a:extLst>
                </p:cNvPr>
                <p:cNvCxnSpPr>
                  <a:cxnSpLocks/>
                  <a:endCxn id="298"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0A7B4DE0-7B2C-05F7-7F68-0BB48BD09599}"/>
                    </a:ext>
                  </a:extLst>
                </p:cNvPr>
                <p:cNvCxnSpPr>
                  <a:cxnSpLocks/>
                  <a:endCxn id="295"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nvGrpSpPr>
            <p:cNvPr id="234" name="Group 233">
              <a:extLst>
                <a:ext uri="{FF2B5EF4-FFF2-40B4-BE49-F238E27FC236}">
                  <a16:creationId xmlns:a16="http://schemas.microsoft.com/office/drawing/2014/main" id="{30BAA28D-3E8F-EE0D-ECD3-1B91698ECA9A}"/>
                </a:ext>
              </a:extLst>
            </p:cNvPr>
            <p:cNvGrpSpPr/>
            <p:nvPr/>
          </p:nvGrpSpPr>
          <p:grpSpPr>
            <a:xfrm>
              <a:off x="3692066" y="2243328"/>
              <a:ext cx="1108299" cy="1490472"/>
              <a:chOff x="3692066" y="2243328"/>
              <a:chExt cx="1108299" cy="1490472"/>
            </a:xfrm>
          </p:grpSpPr>
          <p:grpSp>
            <p:nvGrpSpPr>
              <p:cNvPr id="235" name="Group 234">
                <a:extLst>
                  <a:ext uri="{FF2B5EF4-FFF2-40B4-BE49-F238E27FC236}">
                    <a16:creationId xmlns:a16="http://schemas.microsoft.com/office/drawing/2014/main" id="{5FBC66E6-15E8-6588-43F1-BCE0278680C6}"/>
                  </a:ext>
                </a:extLst>
              </p:cNvPr>
              <p:cNvGrpSpPr/>
              <p:nvPr/>
            </p:nvGrpSpPr>
            <p:grpSpPr>
              <a:xfrm>
                <a:off x="3692066" y="3504497"/>
                <a:ext cx="1108299" cy="229303"/>
                <a:chOff x="5486400" y="3962400"/>
                <a:chExt cx="2209800" cy="457200"/>
              </a:xfrm>
            </p:grpSpPr>
            <p:sp>
              <p:nvSpPr>
                <p:cNvPr id="242" name="DRAM">
                  <a:extLst>
                    <a:ext uri="{FF2B5EF4-FFF2-40B4-BE49-F238E27FC236}">
                      <a16:creationId xmlns:a16="http://schemas.microsoft.com/office/drawing/2014/main" id="{BF5F35A0-1A2B-7251-383C-8B634052D258}"/>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3" name="DRAM">
                  <a:extLst>
                    <a:ext uri="{FF2B5EF4-FFF2-40B4-BE49-F238E27FC236}">
                      <a16:creationId xmlns:a16="http://schemas.microsoft.com/office/drawing/2014/main" id="{2273CB65-5AA7-735F-EA55-294094F5E9A0}"/>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4" name="DRAM">
                  <a:extLst>
                    <a:ext uri="{FF2B5EF4-FFF2-40B4-BE49-F238E27FC236}">
                      <a16:creationId xmlns:a16="http://schemas.microsoft.com/office/drawing/2014/main" id="{C473BE62-F99E-2D40-AAEF-5CB59B563C17}"/>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5" name="DRAM">
                  <a:extLst>
                    <a:ext uri="{FF2B5EF4-FFF2-40B4-BE49-F238E27FC236}">
                      <a16:creationId xmlns:a16="http://schemas.microsoft.com/office/drawing/2014/main" id="{CBE5B55C-7FEE-A218-3860-3CC2DE2503C7}"/>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6" name="DRAM">
                  <a:extLst>
                    <a:ext uri="{FF2B5EF4-FFF2-40B4-BE49-F238E27FC236}">
                      <a16:creationId xmlns:a16="http://schemas.microsoft.com/office/drawing/2014/main" id="{73F9D1E2-32BA-60C3-99C7-5FFFD95888CC}"/>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36" name="Group 235">
                <a:extLst>
                  <a:ext uri="{FF2B5EF4-FFF2-40B4-BE49-F238E27FC236}">
                    <a16:creationId xmlns:a16="http://schemas.microsoft.com/office/drawing/2014/main" id="{4FF58F55-3F67-9C44-5204-8415974B2223}"/>
                  </a:ext>
                </a:extLst>
              </p:cNvPr>
              <p:cNvGrpSpPr/>
              <p:nvPr/>
            </p:nvGrpSpPr>
            <p:grpSpPr>
              <a:xfrm>
                <a:off x="3787609" y="2243328"/>
                <a:ext cx="917213" cy="1261169"/>
                <a:chOff x="5676900" y="990600"/>
                <a:chExt cx="1828800" cy="2971800"/>
              </a:xfrm>
            </p:grpSpPr>
            <p:cxnSp>
              <p:nvCxnSpPr>
                <p:cNvPr id="237" name="Straight Connector 236">
                  <a:extLst>
                    <a:ext uri="{FF2B5EF4-FFF2-40B4-BE49-F238E27FC236}">
                      <a16:creationId xmlns:a16="http://schemas.microsoft.com/office/drawing/2014/main" id="{4E1667B0-A512-1DC7-393B-7E07CFCB0351}"/>
                    </a:ext>
                  </a:extLst>
                </p:cNvPr>
                <p:cNvCxnSpPr>
                  <a:cxnSpLocks/>
                  <a:endCxn id="242"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5E78D5D0-708A-43ED-F3EB-1F55953360E5}"/>
                    </a:ext>
                  </a:extLst>
                </p:cNvPr>
                <p:cNvCxnSpPr>
                  <a:cxnSpLocks/>
                  <a:endCxn id="244" idx="0"/>
                </p:cNvCxnSpPr>
                <p:nvPr/>
              </p:nvCxnSpPr>
              <p:spPr>
                <a:xfrm>
                  <a:off x="65913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65DEDC74-64DA-96EF-57D4-0743E79A567B}"/>
                    </a:ext>
                  </a:extLst>
                </p:cNvPr>
                <p:cNvCxnSpPr>
                  <a:cxnSpLocks/>
                  <a:endCxn id="245"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92EBAB71-455D-A06D-51F8-8036B96C052A}"/>
                    </a:ext>
                  </a:extLst>
                </p:cNvPr>
                <p:cNvCxnSpPr>
                  <a:cxnSpLocks/>
                  <a:endCxn id="246"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0F71D95D-86A7-96EE-10CC-AD438161307B}"/>
                    </a:ext>
                  </a:extLst>
                </p:cNvPr>
                <p:cNvCxnSpPr>
                  <a:cxnSpLocks/>
                  <a:endCxn id="243"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99" name="Group 298">
            <a:extLst>
              <a:ext uri="{FF2B5EF4-FFF2-40B4-BE49-F238E27FC236}">
                <a16:creationId xmlns:a16="http://schemas.microsoft.com/office/drawing/2014/main" id="{5B5930AB-7FA8-4984-8DC8-98A2257581F3}"/>
              </a:ext>
            </a:extLst>
          </p:cNvPr>
          <p:cNvGrpSpPr/>
          <p:nvPr/>
        </p:nvGrpSpPr>
        <p:grpSpPr>
          <a:xfrm>
            <a:off x="4746494" y="2348779"/>
            <a:ext cx="1414038" cy="191087"/>
            <a:chOff x="1828799" y="2017072"/>
            <a:chExt cx="1414038" cy="191087"/>
          </a:xfrm>
        </p:grpSpPr>
        <p:sp>
          <p:nvSpPr>
            <p:cNvPr id="300" name="DRAM">
              <a:extLst>
                <a:ext uri="{FF2B5EF4-FFF2-40B4-BE49-F238E27FC236}">
                  <a16:creationId xmlns:a16="http://schemas.microsoft.com/office/drawing/2014/main" id="{EEB69EEB-6484-8A1C-291B-F424321A43E5}"/>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1" name="Straight Connector 300">
              <a:extLst>
                <a:ext uri="{FF2B5EF4-FFF2-40B4-BE49-F238E27FC236}">
                  <a16:creationId xmlns:a16="http://schemas.microsoft.com/office/drawing/2014/main" id="{3449373D-F574-DADF-B86D-D21E178FD5ED}"/>
                </a:ext>
              </a:extLst>
            </p:cNvPr>
            <p:cNvCxnSpPr>
              <a:cxnSpLocks/>
              <a:stCxn id="306" idx="6"/>
              <a:endCxn id="30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02" name="Oval 301">
              <a:extLst>
                <a:ext uri="{FF2B5EF4-FFF2-40B4-BE49-F238E27FC236}">
                  <a16:creationId xmlns:a16="http://schemas.microsoft.com/office/drawing/2014/main" id="{7FE75F60-128B-FA7B-DDC5-8A3A2A82136C}"/>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3" name="Oval 302">
              <a:extLst>
                <a:ext uri="{FF2B5EF4-FFF2-40B4-BE49-F238E27FC236}">
                  <a16:creationId xmlns:a16="http://schemas.microsoft.com/office/drawing/2014/main" id="{C1623163-142A-1844-18F4-7C652BE4F422}"/>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4" name="Oval 303">
              <a:extLst>
                <a:ext uri="{FF2B5EF4-FFF2-40B4-BE49-F238E27FC236}">
                  <a16:creationId xmlns:a16="http://schemas.microsoft.com/office/drawing/2014/main" id="{BAA3CC2C-A7E5-565F-C84F-959511C7778C}"/>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5" name="Oval 304">
              <a:extLst>
                <a:ext uri="{FF2B5EF4-FFF2-40B4-BE49-F238E27FC236}">
                  <a16:creationId xmlns:a16="http://schemas.microsoft.com/office/drawing/2014/main" id="{5D5FFA11-8EE4-398C-8EED-0E3C15625299}"/>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6" name="Oval 305">
              <a:extLst>
                <a:ext uri="{FF2B5EF4-FFF2-40B4-BE49-F238E27FC236}">
                  <a16:creationId xmlns:a16="http://schemas.microsoft.com/office/drawing/2014/main" id="{AD625DF6-DDA1-0D42-A126-8E845F45DB4D}"/>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07" name="Group 306">
            <a:extLst>
              <a:ext uri="{FF2B5EF4-FFF2-40B4-BE49-F238E27FC236}">
                <a16:creationId xmlns:a16="http://schemas.microsoft.com/office/drawing/2014/main" id="{5D8BF13D-3021-99A0-3A06-AFA3325AB9B6}"/>
              </a:ext>
            </a:extLst>
          </p:cNvPr>
          <p:cNvGrpSpPr/>
          <p:nvPr/>
        </p:nvGrpSpPr>
        <p:grpSpPr>
          <a:xfrm>
            <a:off x="6304022" y="2348779"/>
            <a:ext cx="1414038" cy="191087"/>
            <a:chOff x="3386327" y="2017072"/>
            <a:chExt cx="1414038" cy="191087"/>
          </a:xfrm>
        </p:grpSpPr>
        <p:sp>
          <p:nvSpPr>
            <p:cNvPr id="308" name="DRAM">
              <a:extLst>
                <a:ext uri="{FF2B5EF4-FFF2-40B4-BE49-F238E27FC236}">
                  <a16:creationId xmlns:a16="http://schemas.microsoft.com/office/drawing/2014/main" id="{2797F0D6-0071-2EC9-477F-91E2FA97542B}"/>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9" name="Straight Connector 308">
              <a:extLst>
                <a:ext uri="{FF2B5EF4-FFF2-40B4-BE49-F238E27FC236}">
                  <a16:creationId xmlns:a16="http://schemas.microsoft.com/office/drawing/2014/main" id="{72A17121-F215-FC4C-5F0D-147420C6F530}"/>
                </a:ext>
              </a:extLst>
            </p:cNvPr>
            <p:cNvCxnSpPr>
              <a:cxnSpLocks/>
              <a:endCxn id="30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B04BB8EF-FF45-3E88-5AC3-DABAFF29990B}"/>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1" name="Oval 310">
              <a:extLst>
                <a:ext uri="{FF2B5EF4-FFF2-40B4-BE49-F238E27FC236}">
                  <a16:creationId xmlns:a16="http://schemas.microsoft.com/office/drawing/2014/main" id="{DFF2D600-2A90-4B09-D774-E77A5478D12E}"/>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2" name="Oval 311">
              <a:extLst>
                <a:ext uri="{FF2B5EF4-FFF2-40B4-BE49-F238E27FC236}">
                  <a16:creationId xmlns:a16="http://schemas.microsoft.com/office/drawing/2014/main" id="{0B5F992A-FBCA-0AA5-2355-B8D3BF5AE140}"/>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3" name="Oval 312">
              <a:extLst>
                <a:ext uri="{FF2B5EF4-FFF2-40B4-BE49-F238E27FC236}">
                  <a16:creationId xmlns:a16="http://schemas.microsoft.com/office/drawing/2014/main" id="{52474A84-EAB0-CEF0-5100-0452DCB951DF}"/>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4" name="Oval 313">
              <a:extLst>
                <a:ext uri="{FF2B5EF4-FFF2-40B4-BE49-F238E27FC236}">
                  <a16:creationId xmlns:a16="http://schemas.microsoft.com/office/drawing/2014/main" id="{391E094B-D796-D7A6-665F-0B7805DA5804}"/>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15" name="Group 314">
            <a:extLst>
              <a:ext uri="{FF2B5EF4-FFF2-40B4-BE49-F238E27FC236}">
                <a16:creationId xmlns:a16="http://schemas.microsoft.com/office/drawing/2014/main" id="{2A22309F-BAE1-9CCB-E37F-0E66C3061C46}"/>
              </a:ext>
            </a:extLst>
          </p:cNvPr>
          <p:cNvGrpSpPr/>
          <p:nvPr/>
        </p:nvGrpSpPr>
        <p:grpSpPr>
          <a:xfrm>
            <a:off x="4746494" y="1888987"/>
            <a:ext cx="1414038" cy="191087"/>
            <a:chOff x="1828799" y="2017072"/>
            <a:chExt cx="1414038" cy="191087"/>
          </a:xfrm>
        </p:grpSpPr>
        <p:sp>
          <p:nvSpPr>
            <p:cNvPr id="316" name="DRAM">
              <a:extLst>
                <a:ext uri="{FF2B5EF4-FFF2-40B4-BE49-F238E27FC236}">
                  <a16:creationId xmlns:a16="http://schemas.microsoft.com/office/drawing/2014/main" id="{3F9F3A9F-49F1-99C5-2CFC-39BB52644487}"/>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17" name="Straight Connector 316">
              <a:extLst>
                <a:ext uri="{FF2B5EF4-FFF2-40B4-BE49-F238E27FC236}">
                  <a16:creationId xmlns:a16="http://schemas.microsoft.com/office/drawing/2014/main" id="{F03D4FEA-C087-D158-29D9-48AAE4164D75}"/>
                </a:ext>
              </a:extLst>
            </p:cNvPr>
            <p:cNvCxnSpPr>
              <a:cxnSpLocks/>
              <a:stCxn id="323" idx="6"/>
              <a:endCxn id="316"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8" name="Oval 317">
              <a:extLst>
                <a:ext uri="{FF2B5EF4-FFF2-40B4-BE49-F238E27FC236}">
                  <a16:creationId xmlns:a16="http://schemas.microsoft.com/office/drawing/2014/main" id="{79608F25-B0BC-86E0-F6F3-FB2640A494A1}"/>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9" name="Oval 318">
              <a:extLst>
                <a:ext uri="{FF2B5EF4-FFF2-40B4-BE49-F238E27FC236}">
                  <a16:creationId xmlns:a16="http://schemas.microsoft.com/office/drawing/2014/main" id="{7CA1F1F7-0BB5-53BE-20F1-13A9B6E4B50B}"/>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1" name="Oval 320">
              <a:extLst>
                <a:ext uri="{FF2B5EF4-FFF2-40B4-BE49-F238E27FC236}">
                  <a16:creationId xmlns:a16="http://schemas.microsoft.com/office/drawing/2014/main" id="{C9417EED-4E14-247A-2132-F6B280789BA8}"/>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2" name="Oval 321">
              <a:extLst>
                <a:ext uri="{FF2B5EF4-FFF2-40B4-BE49-F238E27FC236}">
                  <a16:creationId xmlns:a16="http://schemas.microsoft.com/office/drawing/2014/main" id="{E20CE618-582B-BCD0-797B-C2B9BDD0EF92}"/>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3" name="Oval 322">
              <a:extLst>
                <a:ext uri="{FF2B5EF4-FFF2-40B4-BE49-F238E27FC236}">
                  <a16:creationId xmlns:a16="http://schemas.microsoft.com/office/drawing/2014/main" id="{B9A56D1D-A4D5-AD1F-D0C7-3085EA24528A}"/>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24" name="Group 323">
            <a:extLst>
              <a:ext uri="{FF2B5EF4-FFF2-40B4-BE49-F238E27FC236}">
                <a16:creationId xmlns:a16="http://schemas.microsoft.com/office/drawing/2014/main" id="{0B269F79-A9A7-1A98-24E6-E2C683FF78AD}"/>
              </a:ext>
            </a:extLst>
          </p:cNvPr>
          <p:cNvGrpSpPr/>
          <p:nvPr/>
        </p:nvGrpSpPr>
        <p:grpSpPr>
          <a:xfrm>
            <a:off x="6304022" y="1888987"/>
            <a:ext cx="1414038" cy="191087"/>
            <a:chOff x="3386327" y="2017072"/>
            <a:chExt cx="1414038" cy="191087"/>
          </a:xfrm>
        </p:grpSpPr>
        <p:sp>
          <p:nvSpPr>
            <p:cNvPr id="325" name="DRAM">
              <a:extLst>
                <a:ext uri="{FF2B5EF4-FFF2-40B4-BE49-F238E27FC236}">
                  <a16:creationId xmlns:a16="http://schemas.microsoft.com/office/drawing/2014/main" id="{D6004F7B-C33E-286B-97B7-5813A5D1A7DF}"/>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326" name="Straight Connector 325">
              <a:extLst>
                <a:ext uri="{FF2B5EF4-FFF2-40B4-BE49-F238E27FC236}">
                  <a16:creationId xmlns:a16="http://schemas.microsoft.com/office/drawing/2014/main" id="{F191CCBE-A787-5BE0-E95F-1692A3F88A27}"/>
                </a:ext>
              </a:extLst>
            </p:cNvPr>
            <p:cNvCxnSpPr>
              <a:cxnSpLocks/>
              <a:endCxn id="325"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6E72FD5C-E289-C91F-42EE-C43E10CF066F}"/>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8" name="Oval 327">
              <a:extLst>
                <a:ext uri="{FF2B5EF4-FFF2-40B4-BE49-F238E27FC236}">
                  <a16:creationId xmlns:a16="http://schemas.microsoft.com/office/drawing/2014/main" id="{6ADCD851-7199-82EB-969E-CE7D1B970FE9}"/>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9" name="Oval 328">
              <a:extLst>
                <a:ext uri="{FF2B5EF4-FFF2-40B4-BE49-F238E27FC236}">
                  <a16:creationId xmlns:a16="http://schemas.microsoft.com/office/drawing/2014/main" id="{33EFDD3B-CAFE-17B6-510A-78ADDEEC3E9B}"/>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7" name="Oval 346">
              <a:extLst>
                <a:ext uri="{FF2B5EF4-FFF2-40B4-BE49-F238E27FC236}">
                  <a16:creationId xmlns:a16="http://schemas.microsoft.com/office/drawing/2014/main" id="{682F40D4-E54C-8E86-02FD-FC5E73682339}"/>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8" name="Oval 347">
              <a:extLst>
                <a:ext uri="{FF2B5EF4-FFF2-40B4-BE49-F238E27FC236}">
                  <a16:creationId xmlns:a16="http://schemas.microsoft.com/office/drawing/2014/main" id="{FCCB6128-FE7C-4F39-022C-C07DC8677DFA}"/>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49" name="Group 348">
            <a:extLst>
              <a:ext uri="{FF2B5EF4-FFF2-40B4-BE49-F238E27FC236}">
                <a16:creationId xmlns:a16="http://schemas.microsoft.com/office/drawing/2014/main" id="{874D1307-59AE-A358-28A8-7D9BB717EEAE}"/>
              </a:ext>
            </a:extLst>
          </p:cNvPr>
          <p:cNvGrpSpPr/>
          <p:nvPr/>
        </p:nvGrpSpPr>
        <p:grpSpPr>
          <a:xfrm>
            <a:off x="4746494" y="2118593"/>
            <a:ext cx="1414038" cy="191087"/>
            <a:chOff x="1828799" y="2017072"/>
            <a:chExt cx="1414038" cy="191087"/>
          </a:xfrm>
        </p:grpSpPr>
        <p:sp>
          <p:nvSpPr>
            <p:cNvPr id="350" name="DRAM">
              <a:extLst>
                <a:ext uri="{FF2B5EF4-FFF2-40B4-BE49-F238E27FC236}">
                  <a16:creationId xmlns:a16="http://schemas.microsoft.com/office/drawing/2014/main" id="{EF257035-C3DF-6ED7-9E0E-5ABB6681C97E}"/>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1" name="Straight Connector 350">
              <a:extLst>
                <a:ext uri="{FF2B5EF4-FFF2-40B4-BE49-F238E27FC236}">
                  <a16:creationId xmlns:a16="http://schemas.microsoft.com/office/drawing/2014/main" id="{AE6DB108-D261-E80D-1963-23789D705207}"/>
                </a:ext>
              </a:extLst>
            </p:cNvPr>
            <p:cNvCxnSpPr>
              <a:cxnSpLocks/>
              <a:stCxn id="356" idx="6"/>
              <a:endCxn id="35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52" name="Oval 351">
              <a:extLst>
                <a:ext uri="{FF2B5EF4-FFF2-40B4-BE49-F238E27FC236}">
                  <a16:creationId xmlns:a16="http://schemas.microsoft.com/office/drawing/2014/main" id="{7F09A63D-392A-5384-F511-CE704376196C}"/>
                </a:ext>
              </a:extLst>
            </p:cNvPr>
            <p:cNvSpPr/>
            <p:nvPr/>
          </p:nvSpPr>
          <p:spPr>
            <a:xfrm>
              <a:off x="213453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3" name="Oval 352">
              <a:extLst>
                <a:ext uri="{FF2B5EF4-FFF2-40B4-BE49-F238E27FC236}">
                  <a16:creationId xmlns:a16="http://schemas.microsoft.com/office/drawing/2014/main" id="{ED3B2E97-7984-4986-BBB0-A7C2E6E1D690}"/>
                </a:ext>
              </a:extLst>
            </p:cNvPr>
            <p:cNvSpPr/>
            <p:nvPr/>
          </p:nvSpPr>
          <p:spPr>
            <a:xfrm>
              <a:off x="236384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4" name="Oval 353">
              <a:extLst>
                <a:ext uri="{FF2B5EF4-FFF2-40B4-BE49-F238E27FC236}">
                  <a16:creationId xmlns:a16="http://schemas.microsoft.com/office/drawing/2014/main" id="{3E111E80-3032-B6AE-2D6E-FBACB291AB22}"/>
                </a:ext>
              </a:extLst>
            </p:cNvPr>
            <p:cNvSpPr/>
            <p:nvPr/>
          </p:nvSpPr>
          <p:spPr>
            <a:xfrm>
              <a:off x="2593144"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5" name="Oval 354">
              <a:extLst>
                <a:ext uri="{FF2B5EF4-FFF2-40B4-BE49-F238E27FC236}">
                  <a16:creationId xmlns:a16="http://schemas.microsoft.com/office/drawing/2014/main" id="{BD7CB9A4-2DE1-D71E-1C35-00FD5D5D2196}"/>
                </a:ext>
              </a:extLst>
            </p:cNvPr>
            <p:cNvSpPr/>
            <p:nvPr/>
          </p:nvSpPr>
          <p:spPr>
            <a:xfrm>
              <a:off x="282244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6" name="Oval 355">
              <a:extLst>
                <a:ext uri="{FF2B5EF4-FFF2-40B4-BE49-F238E27FC236}">
                  <a16:creationId xmlns:a16="http://schemas.microsoft.com/office/drawing/2014/main" id="{88458397-ABAB-CFFD-3B27-06D51122EB63}"/>
                </a:ext>
              </a:extLst>
            </p:cNvPr>
            <p:cNvSpPr/>
            <p:nvPr/>
          </p:nvSpPr>
          <p:spPr>
            <a:xfrm>
              <a:off x="305175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57" name="Group 356">
            <a:extLst>
              <a:ext uri="{FF2B5EF4-FFF2-40B4-BE49-F238E27FC236}">
                <a16:creationId xmlns:a16="http://schemas.microsoft.com/office/drawing/2014/main" id="{19866068-FC27-C1A0-BF21-383DBB4FE667}"/>
              </a:ext>
            </a:extLst>
          </p:cNvPr>
          <p:cNvGrpSpPr/>
          <p:nvPr/>
        </p:nvGrpSpPr>
        <p:grpSpPr>
          <a:xfrm>
            <a:off x="6304022" y="2118593"/>
            <a:ext cx="1414038" cy="191087"/>
            <a:chOff x="3386327" y="2017072"/>
            <a:chExt cx="1414038" cy="191087"/>
          </a:xfrm>
        </p:grpSpPr>
        <p:sp>
          <p:nvSpPr>
            <p:cNvPr id="358" name="DRAM">
              <a:extLst>
                <a:ext uri="{FF2B5EF4-FFF2-40B4-BE49-F238E27FC236}">
                  <a16:creationId xmlns:a16="http://schemas.microsoft.com/office/drawing/2014/main" id="{62FDF9B2-FD1E-8432-660A-125AF0278BA6}"/>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9" name="Straight Connector 358">
              <a:extLst>
                <a:ext uri="{FF2B5EF4-FFF2-40B4-BE49-F238E27FC236}">
                  <a16:creationId xmlns:a16="http://schemas.microsoft.com/office/drawing/2014/main" id="{E692EA09-2ADC-2B06-6C69-BA7F98A8E1C9}"/>
                </a:ext>
              </a:extLst>
            </p:cNvPr>
            <p:cNvCxnSpPr>
              <a:cxnSpLocks/>
              <a:endCxn id="35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60" name="Oval 359">
              <a:extLst>
                <a:ext uri="{FF2B5EF4-FFF2-40B4-BE49-F238E27FC236}">
                  <a16:creationId xmlns:a16="http://schemas.microsoft.com/office/drawing/2014/main" id="{F5053594-705B-FAC7-5105-1E52CAF8FD73}"/>
                </a:ext>
              </a:extLst>
            </p:cNvPr>
            <p:cNvSpPr/>
            <p:nvPr/>
          </p:nvSpPr>
          <p:spPr>
            <a:xfrm>
              <a:off x="369206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1" name="Oval 360">
              <a:extLst>
                <a:ext uri="{FF2B5EF4-FFF2-40B4-BE49-F238E27FC236}">
                  <a16:creationId xmlns:a16="http://schemas.microsoft.com/office/drawing/2014/main" id="{7840ACBD-9195-815A-0118-FDCBB943F9F3}"/>
                </a:ext>
              </a:extLst>
            </p:cNvPr>
            <p:cNvSpPr/>
            <p:nvPr/>
          </p:nvSpPr>
          <p:spPr>
            <a:xfrm>
              <a:off x="392136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2" name="Oval 361">
              <a:extLst>
                <a:ext uri="{FF2B5EF4-FFF2-40B4-BE49-F238E27FC236}">
                  <a16:creationId xmlns:a16="http://schemas.microsoft.com/office/drawing/2014/main" id="{87B0E762-B92C-2CFA-5127-9A3A0C861824}"/>
                </a:ext>
              </a:extLst>
            </p:cNvPr>
            <p:cNvSpPr/>
            <p:nvPr/>
          </p:nvSpPr>
          <p:spPr>
            <a:xfrm>
              <a:off x="4150672"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9" name="Oval 378">
              <a:extLst>
                <a:ext uri="{FF2B5EF4-FFF2-40B4-BE49-F238E27FC236}">
                  <a16:creationId xmlns:a16="http://schemas.microsoft.com/office/drawing/2014/main" id="{0F20546C-9417-397E-F334-4E1FD5DF5E64}"/>
                </a:ext>
              </a:extLst>
            </p:cNvPr>
            <p:cNvSpPr/>
            <p:nvPr/>
          </p:nvSpPr>
          <p:spPr>
            <a:xfrm>
              <a:off x="437997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0" name="Oval 379">
              <a:extLst>
                <a:ext uri="{FF2B5EF4-FFF2-40B4-BE49-F238E27FC236}">
                  <a16:creationId xmlns:a16="http://schemas.microsoft.com/office/drawing/2014/main" id="{F8DF46E2-F40D-17BF-D7D2-4A322064E9B4}"/>
                </a:ext>
              </a:extLst>
            </p:cNvPr>
            <p:cNvSpPr/>
            <p:nvPr/>
          </p:nvSpPr>
          <p:spPr>
            <a:xfrm>
              <a:off x="460927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97" name="Group 396">
            <a:extLst>
              <a:ext uri="{FF2B5EF4-FFF2-40B4-BE49-F238E27FC236}">
                <a16:creationId xmlns:a16="http://schemas.microsoft.com/office/drawing/2014/main" id="{7C4CCB0E-D7D5-2702-8229-836279B7CA56}"/>
              </a:ext>
            </a:extLst>
          </p:cNvPr>
          <p:cNvGrpSpPr/>
          <p:nvPr/>
        </p:nvGrpSpPr>
        <p:grpSpPr>
          <a:xfrm>
            <a:off x="787942" y="2970901"/>
            <a:ext cx="6938410" cy="647381"/>
            <a:chOff x="757719" y="4572696"/>
            <a:chExt cx="6938410" cy="647381"/>
          </a:xfrm>
        </p:grpSpPr>
        <p:grpSp>
          <p:nvGrpSpPr>
            <p:cNvPr id="398" name="Group 397">
              <a:extLst>
                <a:ext uri="{FF2B5EF4-FFF2-40B4-BE49-F238E27FC236}">
                  <a16:creationId xmlns:a16="http://schemas.microsoft.com/office/drawing/2014/main" id="{3C188E67-B9AE-89B6-378C-4250591B7210}"/>
                </a:ext>
              </a:extLst>
            </p:cNvPr>
            <p:cNvGrpSpPr/>
            <p:nvPr/>
          </p:nvGrpSpPr>
          <p:grpSpPr>
            <a:xfrm>
              <a:off x="1906102" y="4572696"/>
              <a:ext cx="5790027" cy="251465"/>
              <a:chOff x="1906102" y="4572696"/>
              <a:chExt cx="5790027" cy="251465"/>
            </a:xfrm>
          </p:grpSpPr>
          <p:grpSp>
            <p:nvGrpSpPr>
              <p:cNvPr id="400" name="Group 399">
                <a:extLst>
                  <a:ext uri="{FF2B5EF4-FFF2-40B4-BE49-F238E27FC236}">
                    <a16:creationId xmlns:a16="http://schemas.microsoft.com/office/drawing/2014/main" id="{0916FE0C-FC13-6EFD-8FC3-539A563EF145}"/>
                  </a:ext>
                </a:extLst>
              </p:cNvPr>
              <p:cNvGrpSpPr/>
              <p:nvPr/>
            </p:nvGrpSpPr>
            <p:grpSpPr>
              <a:xfrm>
                <a:off x="1906102" y="4572696"/>
                <a:ext cx="5790027" cy="251465"/>
                <a:chOff x="1906102" y="4605667"/>
                <a:chExt cx="5790027" cy="251465"/>
              </a:xfrm>
            </p:grpSpPr>
            <p:cxnSp>
              <p:nvCxnSpPr>
                <p:cNvPr id="402" name="Straight Connector 401">
                  <a:extLst>
                    <a:ext uri="{FF2B5EF4-FFF2-40B4-BE49-F238E27FC236}">
                      <a16:creationId xmlns:a16="http://schemas.microsoft.com/office/drawing/2014/main" id="{D53F069B-1FEC-2848-9B09-4186F9949EE7}"/>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B2ADFD02-2F5B-E85A-3699-91F445F00C08}"/>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E27B028C-52D6-2246-A54C-C1741C9D91CA}"/>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1529CB80-7815-390D-F606-94065A9DD083}"/>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F3614106-0999-2540-5224-7A6FC588CA86}"/>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6EB0CC8A-3783-81DF-5489-B254212D4FBF}"/>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BA014CE8-A11E-778C-3C0C-2050730C48A7}"/>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26258DE8-F8BD-07C0-6395-22A14F841263}"/>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401" name="Straight Connector 400">
                <a:extLst>
                  <a:ext uri="{FF2B5EF4-FFF2-40B4-BE49-F238E27FC236}">
                    <a16:creationId xmlns:a16="http://schemas.microsoft.com/office/drawing/2014/main" id="{84FDC660-A3C9-59F4-CAD8-D1BBD9F1D343}"/>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399" name="TextBox 398">
              <a:extLst>
                <a:ext uri="{FF2B5EF4-FFF2-40B4-BE49-F238E27FC236}">
                  <a16:creationId xmlns:a16="http://schemas.microsoft.com/office/drawing/2014/main" id="{A6935B6E-1105-0B0A-7DCB-F72B40152E3C}"/>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grpSp>
        <p:nvGrpSpPr>
          <p:cNvPr id="220" name="Group 219">
            <a:extLst>
              <a:ext uri="{FF2B5EF4-FFF2-40B4-BE49-F238E27FC236}">
                <a16:creationId xmlns:a16="http://schemas.microsoft.com/office/drawing/2014/main" id="{A6C02B7B-3574-9113-4CDC-B4122C166732}"/>
              </a:ext>
            </a:extLst>
          </p:cNvPr>
          <p:cNvGrpSpPr/>
          <p:nvPr/>
        </p:nvGrpSpPr>
        <p:grpSpPr>
          <a:xfrm>
            <a:off x="3239" y="5150643"/>
            <a:ext cx="9470110" cy="781038"/>
            <a:chOff x="549218" y="3454216"/>
            <a:chExt cx="8426174" cy="788666"/>
          </a:xfrm>
        </p:grpSpPr>
        <p:sp>
          <p:nvSpPr>
            <p:cNvPr id="221" name="TextBox 220">
              <a:extLst>
                <a:ext uri="{FF2B5EF4-FFF2-40B4-BE49-F238E27FC236}">
                  <a16:creationId xmlns:a16="http://schemas.microsoft.com/office/drawing/2014/main" id="{7E095E66-B7A3-3BC8-A6E1-DB69A134CA51}"/>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2</a:t>
              </a:r>
            </a:p>
          </p:txBody>
        </p:sp>
        <p:sp>
          <p:nvSpPr>
            <p:cNvPr id="223" name="TextBox 222">
              <a:extLst>
                <a:ext uri="{FF2B5EF4-FFF2-40B4-BE49-F238E27FC236}">
                  <a16:creationId xmlns:a16="http://schemas.microsoft.com/office/drawing/2014/main" id="{0B9BBA30-6AAB-BE80-7885-94A7F9C043CA}"/>
                </a:ext>
              </a:extLst>
            </p:cNvPr>
            <p:cNvSpPr txBox="1"/>
            <p:nvPr/>
          </p:nvSpPr>
          <p:spPr>
            <a:xfrm>
              <a:off x="974390" y="3528082"/>
              <a:ext cx="8001002"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Enables low-cost interconnects for vector reduction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global and local data buses can be used for inter-/intra-mat communication    </a:t>
              </a: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sp>
        <p:nvSpPr>
          <p:cNvPr id="429" name="Rectangle 428">
            <a:extLst>
              <a:ext uri="{FF2B5EF4-FFF2-40B4-BE49-F238E27FC236}">
                <a16:creationId xmlns:a16="http://schemas.microsoft.com/office/drawing/2014/main" id="{085632C7-4C22-06B2-18E9-FAF198B94922}"/>
              </a:ext>
            </a:extLst>
          </p:cNvPr>
          <p:cNvSpPr/>
          <p:nvPr/>
        </p:nvSpPr>
        <p:spPr>
          <a:xfrm>
            <a:off x="1549850" y="1523362"/>
            <a:ext cx="6228824" cy="1630639"/>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427" name="Rounded Rectangle 426">
            <a:extLst>
              <a:ext uri="{FF2B5EF4-FFF2-40B4-BE49-F238E27FC236}">
                <a16:creationId xmlns:a16="http://schemas.microsoft.com/office/drawing/2014/main" id="{23687877-EAC5-598F-F9B6-4E9FC3CEE0A0}"/>
              </a:ext>
            </a:extLst>
          </p:cNvPr>
          <p:cNvSpPr/>
          <p:nvPr/>
        </p:nvSpPr>
        <p:spPr>
          <a:xfrm flipH="1">
            <a:off x="3954680" y="2848727"/>
            <a:ext cx="190619" cy="234224"/>
          </a:xfrm>
          <a:prstGeom prst="roundRect">
            <a:avLst>
              <a:gd name="adj" fmla="val 23959"/>
            </a:avLst>
          </a:prstGeom>
          <a:solidFill>
            <a:srgbClr val="1A82C4"/>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grpSp>
        <p:nvGrpSpPr>
          <p:cNvPr id="391" name="Group 390">
            <a:extLst>
              <a:ext uri="{FF2B5EF4-FFF2-40B4-BE49-F238E27FC236}">
                <a16:creationId xmlns:a16="http://schemas.microsoft.com/office/drawing/2014/main" id="{1FA12B7F-BDE0-A6D0-D72A-7F31260A5624}"/>
              </a:ext>
            </a:extLst>
          </p:cNvPr>
          <p:cNvGrpSpPr/>
          <p:nvPr/>
        </p:nvGrpSpPr>
        <p:grpSpPr>
          <a:xfrm>
            <a:off x="1463607" y="2972793"/>
            <a:ext cx="6266338" cy="551305"/>
            <a:chOff x="1437348" y="4580253"/>
            <a:chExt cx="6266338" cy="551305"/>
          </a:xfrm>
        </p:grpSpPr>
        <p:grpSp>
          <p:nvGrpSpPr>
            <p:cNvPr id="392" name="Group 391">
              <a:extLst>
                <a:ext uri="{FF2B5EF4-FFF2-40B4-BE49-F238E27FC236}">
                  <a16:creationId xmlns:a16="http://schemas.microsoft.com/office/drawing/2014/main" id="{F9B737B6-9C0A-D16D-BDF5-5E374FC8C69A}"/>
                </a:ext>
              </a:extLst>
            </p:cNvPr>
            <p:cNvGrpSpPr/>
            <p:nvPr/>
          </p:nvGrpSpPr>
          <p:grpSpPr>
            <a:xfrm>
              <a:off x="1913659" y="4580253"/>
              <a:ext cx="5790027" cy="243908"/>
              <a:chOff x="1913659" y="4580253"/>
              <a:chExt cx="5790027" cy="243908"/>
            </a:xfrm>
          </p:grpSpPr>
          <p:grpSp>
            <p:nvGrpSpPr>
              <p:cNvPr id="394" name="Group 393">
                <a:extLst>
                  <a:ext uri="{FF2B5EF4-FFF2-40B4-BE49-F238E27FC236}">
                    <a16:creationId xmlns:a16="http://schemas.microsoft.com/office/drawing/2014/main" id="{1CE30848-7B3A-695A-2B2E-87BE9F4F17CA}"/>
                  </a:ext>
                </a:extLst>
              </p:cNvPr>
              <p:cNvGrpSpPr/>
              <p:nvPr/>
            </p:nvGrpSpPr>
            <p:grpSpPr>
              <a:xfrm>
                <a:off x="1913659" y="4580253"/>
                <a:ext cx="5790027" cy="243908"/>
                <a:chOff x="1913659" y="4613224"/>
                <a:chExt cx="5790027" cy="243908"/>
              </a:xfrm>
            </p:grpSpPr>
            <p:cxnSp>
              <p:nvCxnSpPr>
                <p:cNvPr id="396" name="Straight Connector 395">
                  <a:extLst>
                    <a:ext uri="{FF2B5EF4-FFF2-40B4-BE49-F238E27FC236}">
                      <a16:creationId xmlns:a16="http://schemas.microsoft.com/office/drawing/2014/main" id="{B2A8C27A-5CDA-CA9D-0305-04166F44A667}"/>
                    </a:ext>
                  </a:extLst>
                </p:cNvPr>
                <p:cNvCxnSpPr/>
                <p:nvPr/>
              </p:nvCxnSpPr>
              <p:spPr>
                <a:xfrm flipH="1">
                  <a:off x="1913659" y="4613224"/>
                  <a:ext cx="1108299"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54F766DF-4030-D369-FA55-B42671CC1337}"/>
                    </a:ext>
                  </a:extLst>
                </p:cNvPr>
                <p:cNvCxnSpPr/>
                <p:nvPr/>
              </p:nvCxnSpPr>
              <p:spPr>
                <a:xfrm flipH="1">
                  <a:off x="3471187" y="4613224"/>
                  <a:ext cx="1108299"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67DB4A52-0D10-1B2E-4C58-D76F6DAE030E}"/>
                    </a:ext>
                  </a:extLst>
                </p:cNvPr>
                <p:cNvCxnSpPr/>
                <p:nvPr/>
              </p:nvCxnSpPr>
              <p:spPr>
                <a:xfrm flipH="1">
                  <a:off x="5037859" y="4620493"/>
                  <a:ext cx="1108299"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07222473-0962-CE12-A071-0B5F96E3D0F7}"/>
                    </a:ext>
                  </a:extLst>
                </p:cNvPr>
                <p:cNvCxnSpPr/>
                <p:nvPr/>
              </p:nvCxnSpPr>
              <p:spPr>
                <a:xfrm flipH="1">
                  <a:off x="6595387" y="4613224"/>
                  <a:ext cx="1108299"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4BFBB4E2-AFF8-81D7-EA7A-8F9DCE5B8747}"/>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DF2F1E09-3F1D-77F0-0507-E4CB02B93762}"/>
                    </a:ext>
                  </a:extLst>
                </p:cNvPr>
                <p:cNvCxnSpPr>
                  <a:cxnSpLocks/>
                </p:cNvCxnSpPr>
                <p:nvPr/>
              </p:nvCxnSpPr>
              <p:spPr>
                <a:xfrm flipV="1">
                  <a:off x="4025336" y="4615982"/>
                  <a:ext cx="0" cy="24115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B2122419-6FD6-9208-F033-4A7B1816F77C}"/>
                    </a:ext>
                  </a:extLst>
                </p:cNvPr>
                <p:cNvCxnSpPr>
                  <a:cxnSpLocks/>
                </p:cNvCxnSpPr>
                <p:nvPr/>
              </p:nvCxnSpPr>
              <p:spPr>
                <a:xfrm flipV="1">
                  <a:off x="5592008" y="4615982"/>
                  <a:ext cx="0" cy="24115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634E4561-3808-2B31-3148-DDD44F9A9620}"/>
                    </a:ext>
                  </a:extLst>
                </p:cNvPr>
                <p:cNvCxnSpPr>
                  <a:cxnSpLocks/>
                </p:cNvCxnSpPr>
                <p:nvPr/>
              </p:nvCxnSpPr>
              <p:spPr>
                <a:xfrm flipV="1">
                  <a:off x="7149536" y="4615982"/>
                  <a:ext cx="0" cy="24115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395" name="Straight Connector 394">
                <a:extLst>
                  <a:ext uri="{FF2B5EF4-FFF2-40B4-BE49-F238E27FC236}">
                    <a16:creationId xmlns:a16="http://schemas.microsoft.com/office/drawing/2014/main" id="{9C67273B-538E-DF93-D24E-DC60F1284B3A}"/>
                  </a:ext>
                </a:extLst>
              </p:cNvPr>
              <p:cNvCxnSpPr>
                <a:cxnSpLocks/>
              </p:cNvCxnSpPr>
              <p:nvPr/>
            </p:nvCxnSpPr>
            <p:spPr>
              <a:xfrm>
                <a:off x="2143252" y="4824161"/>
                <a:ext cx="5397405"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grpSp>
        <p:sp>
          <p:nvSpPr>
            <p:cNvPr id="393" name="TextBox 392">
              <a:extLst>
                <a:ext uri="{FF2B5EF4-FFF2-40B4-BE49-F238E27FC236}">
                  <a16:creationId xmlns:a16="http://schemas.microsoft.com/office/drawing/2014/main" id="{7EDAF3D7-309C-1971-DFFD-9B8527AA0B0E}"/>
                </a:ext>
              </a:extLst>
            </p:cNvPr>
            <p:cNvSpPr txBox="1"/>
            <p:nvPr/>
          </p:nvSpPr>
          <p:spPr>
            <a:xfrm>
              <a:off x="1437348" y="4863600"/>
              <a:ext cx="2320914" cy="267958"/>
            </a:xfrm>
            <a:prstGeom prst="rect">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595E"/>
                  </a:solidFill>
                  <a:effectLst/>
                  <a:uLnTx/>
                  <a:uFillTx/>
                  <a:latin typeface="Avenir Next" panose="020B0503020202020204" pitchFamily="34" charset="0"/>
                  <a:ea typeface="+mn-ea"/>
                  <a:cs typeface="+mn-cs"/>
                </a:rPr>
                <a:t>global sense amplifier </a:t>
              </a:r>
            </a:p>
          </p:txBody>
        </p:sp>
      </p:grpSp>
      <p:sp>
        <p:nvSpPr>
          <p:cNvPr id="224" name="DRAM">
            <a:extLst>
              <a:ext uri="{FF2B5EF4-FFF2-40B4-BE49-F238E27FC236}">
                <a16:creationId xmlns:a16="http://schemas.microsoft.com/office/drawing/2014/main" id="{ED56E525-600A-350A-CE7D-E6BB2D6D79C9}"/>
              </a:ext>
            </a:extLst>
          </p:cNvPr>
          <p:cNvSpPr/>
          <p:nvPr/>
        </p:nvSpPr>
        <p:spPr>
          <a:xfrm rot="16200000">
            <a:off x="142431" y="2047802"/>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sp>
        <p:nvSpPr>
          <p:cNvPr id="431" name="Rectangle 430">
            <a:extLst>
              <a:ext uri="{FF2B5EF4-FFF2-40B4-BE49-F238E27FC236}">
                <a16:creationId xmlns:a16="http://schemas.microsoft.com/office/drawing/2014/main" id="{2ED09BDB-0D30-1E15-42A7-604E5FED88EF}"/>
              </a:ext>
            </a:extLst>
          </p:cNvPr>
          <p:cNvSpPr/>
          <p:nvPr/>
        </p:nvSpPr>
        <p:spPr>
          <a:xfrm>
            <a:off x="7530" y="4002279"/>
            <a:ext cx="9121747" cy="118255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17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500"/>
                                        <p:tgtEl>
                                          <p:spTgt spid="220"/>
                                        </p:tgtEl>
                                      </p:cBhvr>
                                    </p:animEffect>
                                  </p:childTnLst>
                                </p:cTn>
                              </p:par>
                              <p:par>
                                <p:cTn id="8" presetID="10" presetClass="entr" presetSubtype="0" fill="hold" nodeType="withEffect">
                                  <p:stCondLst>
                                    <p:cond delay="0"/>
                                  </p:stCondLst>
                                  <p:childTnLst>
                                    <p:set>
                                      <p:cBhvr>
                                        <p:cTn id="9" dur="1" fill="hold">
                                          <p:stCondLst>
                                            <p:cond delay="0"/>
                                          </p:stCondLst>
                                        </p:cTn>
                                        <p:tgtEl>
                                          <p:spTgt spid="391"/>
                                        </p:tgtEl>
                                        <p:attrNameLst>
                                          <p:attrName>style.visibility</p:attrName>
                                        </p:attrNameLst>
                                      </p:cBhvr>
                                      <p:to>
                                        <p:strVal val="visible"/>
                                      </p:to>
                                    </p:set>
                                    <p:animEffect transition="in" filter="fade">
                                      <p:cBhvr>
                                        <p:cTn id="10" dur="500"/>
                                        <p:tgtEl>
                                          <p:spTgt spid="39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9"/>
                                        </p:tgtEl>
                                        <p:attrNameLst>
                                          <p:attrName>style.visibility</p:attrName>
                                        </p:attrNameLst>
                                      </p:cBhvr>
                                      <p:to>
                                        <p:strVal val="visible"/>
                                      </p:to>
                                    </p:set>
                                    <p:animEffect transition="in" filter="fade">
                                      <p:cBhvr>
                                        <p:cTn id="13" dur="500"/>
                                        <p:tgtEl>
                                          <p:spTgt spid="429"/>
                                        </p:tgtEl>
                                      </p:cBhvr>
                                    </p:animEffect>
                                  </p:childTnLst>
                                </p:cTn>
                              </p:par>
                              <p:par>
                                <p:cTn id="14" presetID="0" presetClass="path" presetSubtype="0" accel="50000" decel="50000" fill="hold" grpId="0" nodeType="withEffect">
                                  <p:stCondLst>
                                    <p:cond delay="0"/>
                                  </p:stCondLst>
                                  <p:childTnLst>
                                    <p:animMotion origin="layout" path="M 0 0 L 0 0.03912 L 0.17205 0.03912 L 0.17205 0.00116 " pathEditMode="relative" ptsTypes="AAAA">
                                      <p:cBhvr>
                                        <p:cTn id="15" dur="2000" fill="hold"/>
                                        <p:tgtEl>
                                          <p:spTgt spid="4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animBg="1"/>
      <p:bldP spid="4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Key Idea (III)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7786" y="1663010"/>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5314" y="1663010"/>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1986" y="1663010"/>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09514" y="1663010"/>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5385" y="1324448"/>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399185" y="1476848"/>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4430" y="1663010"/>
            <a:ext cx="4671060" cy="1033039"/>
            <a:chOff x="2174045" y="1329162"/>
            <a:chExt cx="4671060" cy="1033039"/>
          </a:xfrm>
        </p:grpSpPr>
        <p:cxnSp>
          <p:nvCxnSpPr>
            <p:cNvPr id="215" name="Straight Connector 214">
              <a:extLst>
                <a:ext uri="{FF2B5EF4-FFF2-40B4-BE49-F238E27FC236}">
                  <a16:creationId xmlns:a16="http://schemas.microsoft.com/office/drawing/2014/main" id="{402E0C80-0CB3-1DFC-BA6E-F4CB819AC190}"/>
                </a:ext>
              </a:extLst>
            </p:cNvPr>
            <p:cNvCxnSpPr>
              <a:cxnSpLocks/>
            </p:cNvCxnSpPr>
            <p:nvPr/>
          </p:nvCxnSpPr>
          <p:spPr>
            <a:xfrm flipV="1">
              <a:off x="2174045"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a:cxnSpLocks/>
            </p:cNvCxnSpPr>
            <p:nvPr/>
          </p:nvCxnSpPr>
          <p:spPr>
            <a:xfrm flipV="1">
              <a:off x="3730049"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sp>
        <p:nvSpPr>
          <p:cNvPr id="224" name="DRAM">
            <a:extLst>
              <a:ext uri="{FF2B5EF4-FFF2-40B4-BE49-F238E27FC236}">
                <a16:creationId xmlns:a16="http://schemas.microsoft.com/office/drawing/2014/main" id="{ED56E525-600A-350A-CE7D-E6BB2D6D79C9}"/>
              </a:ext>
            </a:extLst>
          </p:cNvPr>
          <p:cNvSpPr/>
          <p:nvPr/>
        </p:nvSpPr>
        <p:spPr>
          <a:xfrm rot="16200000">
            <a:off x="142431" y="2047802"/>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33523" y="1673163"/>
            <a:ext cx="2665827" cy="1402792"/>
            <a:chOff x="2134538" y="2243328"/>
            <a:chExt cx="2665827" cy="1490472"/>
          </a:xfrm>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7784" y="2350920"/>
            <a:ext cx="1414038" cy="191087"/>
            <a:chOff x="1828799" y="2017072"/>
            <a:chExt cx="1414038" cy="191087"/>
          </a:xfrm>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5312" y="2350920"/>
            <a:ext cx="1414038" cy="191087"/>
            <a:chOff x="3386327" y="2017072"/>
            <a:chExt cx="1414038" cy="191087"/>
          </a:xfrm>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1" name="Group 330">
            <a:extLst>
              <a:ext uri="{FF2B5EF4-FFF2-40B4-BE49-F238E27FC236}">
                <a16:creationId xmlns:a16="http://schemas.microsoft.com/office/drawing/2014/main" id="{8B1B3ED4-45C8-77E4-07E9-3A3F07ED4419}"/>
              </a:ext>
            </a:extLst>
          </p:cNvPr>
          <p:cNvGrpSpPr/>
          <p:nvPr/>
        </p:nvGrpSpPr>
        <p:grpSpPr>
          <a:xfrm>
            <a:off x="1627784" y="1891128"/>
            <a:ext cx="1414038" cy="191087"/>
            <a:chOff x="1828799" y="2017072"/>
            <a:chExt cx="1414038" cy="191087"/>
          </a:xfrm>
        </p:grpSpPr>
        <p:sp>
          <p:nvSpPr>
            <p:cNvPr id="332" name="DRAM">
              <a:extLst>
                <a:ext uri="{FF2B5EF4-FFF2-40B4-BE49-F238E27FC236}">
                  <a16:creationId xmlns:a16="http://schemas.microsoft.com/office/drawing/2014/main" id="{7EE68B79-0BDF-D7EC-0D67-9F3EC025BF67}"/>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33" name="Straight Connector 332">
              <a:extLst>
                <a:ext uri="{FF2B5EF4-FFF2-40B4-BE49-F238E27FC236}">
                  <a16:creationId xmlns:a16="http://schemas.microsoft.com/office/drawing/2014/main" id="{FD072386-6453-5695-FF21-E665ECE2B147}"/>
                </a:ext>
              </a:extLst>
            </p:cNvPr>
            <p:cNvCxnSpPr>
              <a:cxnSpLocks/>
              <a:stCxn id="338" idx="6"/>
              <a:endCxn id="332"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34" name="Oval 333">
              <a:extLst>
                <a:ext uri="{FF2B5EF4-FFF2-40B4-BE49-F238E27FC236}">
                  <a16:creationId xmlns:a16="http://schemas.microsoft.com/office/drawing/2014/main" id="{DE527410-678A-8F73-2277-93FB261A64FC}"/>
                </a:ext>
              </a:extLst>
            </p:cNvPr>
            <p:cNvSpPr/>
            <p:nvPr/>
          </p:nvSpPr>
          <p:spPr>
            <a:xfrm>
              <a:off x="213453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5" name="Oval 334">
              <a:extLst>
                <a:ext uri="{FF2B5EF4-FFF2-40B4-BE49-F238E27FC236}">
                  <a16:creationId xmlns:a16="http://schemas.microsoft.com/office/drawing/2014/main" id="{4165B646-EF15-8011-5FF9-D7EF94F4730D}"/>
                </a:ext>
              </a:extLst>
            </p:cNvPr>
            <p:cNvSpPr/>
            <p:nvPr/>
          </p:nvSpPr>
          <p:spPr>
            <a:xfrm>
              <a:off x="236384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6" name="Oval 335">
              <a:extLst>
                <a:ext uri="{FF2B5EF4-FFF2-40B4-BE49-F238E27FC236}">
                  <a16:creationId xmlns:a16="http://schemas.microsoft.com/office/drawing/2014/main" id="{6BAFFE52-6A53-E9E5-D685-49ACE3B9B3D4}"/>
                </a:ext>
              </a:extLst>
            </p:cNvPr>
            <p:cNvSpPr/>
            <p:nvPr/>
          </p:nvSpPr>
          <p:spPr>
            <a:xfrm>
              <a:off x="2593144"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7" name="Oval 336">
              <a:extLst>
                <a:ext uri="{FF2B5EF4-FFF2-40B4-BE49-F238E27FC236}">
                  <a16:creationId xmlns:a16="http://schemas.microsoft.com/office/drawing/2014/main" id="{367AE665-AC83-E4C2-895C-3AFED95252A2}"/>
                </a:ext>
              </a:extLst>
            </p:cNvPr>
            <p:cNvSpPr/>
            <p:nvPr/>
          </p:nvSpPr>
          <p:spPr>
            <a:xfrm>
              <a:off x="282244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8" name="Oval 337">
              <a:extLst>
                <a:ext uri="{FF2B5EF4-FFF2-40B4-BE49-F238E27FC236}">
                  <a16:creationId xmlns:a16="http://schemas.microsoft.com/office/drawing/2014/main" id="{056A4AF3-4049-24A4-034B-CA7773F2FD6B}"/>
                </a:ext>
              </a:extLst>
            </p:cNvPr>
            <p:cNvSpPr/>
            <p:nvPr/>
          </p:nvSpPr>
          <p:spPr>
            <a:xfrm>
              <a:off x="305175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9" name="Group 338">
            <a:extLst>
              <a:ext uri="{FF2B5EF4-FFF2-40B4-BE49-F238E27FC236}">
                <a16:creationId xmlns:a16="http://schemas.microsoft.com/office/drawing/2014/main" id="{7C9806C2-E998-C6D7-C941-3AAE38E8871F}"/>
              </a:ext>
            </a:extLst>
          </p:cNvPr>
          <p:cNvGrpSpPr/>
          <p:nvPr/>
        </p:nvGrpSpPr>
        <p:grpSpPr>
          <a:xfrm>
            <a:off x="3185312" y="1891128"/>
            <a:ext cx="1414038" cy="191087"/>
            <a:chOff x="3386327" y="2017072"/>
            <a:chExt cx="1414038" cy="191087"/>
          </a:xfrm>
        </p:grpSpPr>
        <p:sp>
          <p:nvSpPr>
            <p:cNvPr id="340" name="DRAM">
              <a:extLst>
                <a:ext uri="{FF2B5EF4-FFF2-40B4-BE49-F238E27FC236}">
                  <a16:creationId xmlns:a16="http://schemas.microsoft.com/office/drawing/2014/main" id="{666118CA-BD9B-ED39-50D2-2826C0C1DD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41" name="Straight Connector 340">
              <a:extLst>
                <a:ext uri="{FF2B5EF4-FFF2-40B4-BE49-F238E27FC236}">
                  <a16:creationId xmlns:a16="http://schemas.microsoft.com/office/drawing/2014/main" id="{B91B5FC9-1342-3446-5B8E-2EA81024FA2B}"/>
                </a:ext>
              </a:extLst>
            </p:cNvPr>
            <p:cNvCxnSpPr>
              <a:cxnSpLocks/>
              <a:endCxn id="340"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42" name="Oval 341">
              <a:extLst>
                <a:ext uri="{FF2B5EF4-FFF2-40B4-BE49-F238E27FC236}">
                  <a16:creationId xmlns:a16="http://schemas.microsoft.com/office/drawing/2014/main" id="{73C07C20-BAA9-106B-CAE9-9B670868FB84}"/>
                </a:ext>
              </a:extLst>
            </p:cNvPr>
            <p:cNvSpPr/>
            <p:nvPr/>
          </p:nvSpPr>
          <p:spPr>
            <a:xfrm>
              <a:off x="369206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3" name="Oval 342">
              <a:extLst>
                <a:ext uri="{FF2B5EF4-FFF2-40B4-BE49-F238E27FC236}">
                  <a16:creationId xmlns:a16="http://schemas.microsoft.com/office/drawing/2014/main" id="{A83ADA2C-2FFC-48A3-D1D4-3F90792E1436}"/>
                </a:ext>
              </a:extLst>
            </p:cNvPr>
            <p:cNvSpPr/>
            <p:nvPr/>
          </p:nvSpPr>
          <p:spPr>
            <a:xfrm>
              <a:off x="392136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4" name="Oval 343">
              <a:extLst>
                <a:ext uri="{FF2B5EF4-FFF2-40B4-BE49-F238E27FC236}">
                  <a16:creationId xmlns:a16="http://schemas.microsoft.com/office/drawing/2014/main" id="{BF7A768D-6FA9-0465-95A7-C9FB7B87651F}"/>
                </a:ext>
              </a:extLst>
            </p:cNvPr>
            <p:cNvSpPr/>
            <p:nvPr/>
          </p:nvSpPr>
          <p:spPr>
            <a:xfrm>
              <a:off x="4150672"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5" name="Oval 344">
              <a:extLst>
                <a:ext uri="{FF2B5EF4-FFF2-40B4-BE49-F238E27FC236}">
                  <a16:creationId xmlns:a16="http://schemas.microsoft.com/office/drawing/2014/main" id="{99EEC3A4-7F24-BE05-0468-A22B85ECC12F}"/>
                </a:ext>
              </a:extLst>
            </p:cNvPr>
            <p:cNvSpPr/>
            <p:nvPr/>
          </p:nvSpPr>
          <p:spPr>
            <a:xfrm>
              <a:off x="437997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6" name="Oval 345">
              <a:extLst>
                <a:ext uri="{FF2B5EF4-FFF2-40B4-BE49-F238E27FC236}">
                  <a16:creationId xmlns:a16="http://schemas.microsoft.com/office/drawing/2014/main" id="{CDE2C779-A438-CB1E-9EF5-1CE337FDB528}"/>
                </a:ext>
              </a:extLst>
            </p:cNvPr>
            <p:cNvSpPr/>
            <p:nvPr/>
          </p:nvSpPr>
          <p:spPr>
            <a:xfrm>
              <a:off x="460927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63" name="Group 362">
            <a:extLst>
              <a:ext uri="{FF2B5EF4-FFF2-40B4-BE49-F238E27FC236}">
                <a16:creationId xmlns:a16="http://schemas.microsoft.com/office/drawing/2014/main" id="{03D2156D-53C1-3291-762A-E3E769A325C9}"/>
              </a:ext>
            </a:extLst>
          </p:cNvPr>
          <p:cNvGrpSpPr/>
          <p:nvPr/>
        </p:nvGrpSpPr>
        <p:grpSpPr>
          <a:xfrm>
            <a:off x="1627784" y="2120734"/>
            <a:ext cx="1414038" cy="191087"/>
            <a:chOff x="1828799" y="2017072"/>
            <a:chExt cx="1414038" cy="191087"/>
          </a:xfrm>
        </p:grpSpPr>
        <p:sp>
          <p:nvSpPr>
            <p:cNvPr id="364" name="DRAM">
              <a:extLst>
                <a:ext uri="{FF2B5EF4-FFF2-40B4-BE49-F238E27FC236}">
                  <a16:creationId xmlns:a16="http://schemas.microsoft.com/office/drawing/2014/main" id="{A33476AE-7D06-4E1D-1B7D-97E59F879668}"/>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65" name="Straight Connector 364">
              <a:extLst>
                <a:ext uri="{FF2B5EF4-FFF2-40B4-BE49-F238E27FC236}">
                  <a16:creationId xmlns:a16="http://schemas.microsoft.com/office/drawing/2014/main" id="{1EF0EBBB-D2DF-53FC-DAC4-10D3F8354D02}"/>
                </a:ext>
              </a:extLst>
            </p:cNvPr>
            <p:cNvCxnSpPr>
              <a:cxnSpLocks/>
              <a:stCxn id="370" idx="6"/>
              <a:endCxn id="364"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66" name="Oval 365">
              <a:extLst>
                <a:ext uri="{FF2B5EF4-FFF2-40B4-BE49-F238E27FC236}">
                  <a16:creationId xmlns:a16="http://schemas.microsoft.com/office/drawing/2014/main" id="{BB3EAAC7-A09E-3CDA-3AE9-710BB8289FF7}"/>
                </a:ext>
              </a:extLst>
            </p:cNvPr>
            <p:cNvSpPr/>
            <p:nvPr/>
          </p:nvSpPr>
          <p:spPr>
            <a:xfrm>
              <a:off x="213453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7" name="Oval 366">
              <a:extLst>
                <a:ext uri="{FF2B5EF4-FFF2-40B4-BE49-F238E27FC236}">
                  <a16:creationId xmlns:a16="http://schemas.microsoft.com/office/drawing/2014/main" id="{6632B356-D188-8AAB-A0D4-C288F31747E5}"/>
                </a:ext>
              </a:extLst>
            </p:cNvPr>
            <p:cNvSpPr/>
            <p:nvPr/>
          </p:nvSpPr>
          <p:spPr>
            <a:xfrm>
              <a:off x="236384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8" name="Oval 367">
              <a:extLst>
                <a:ext uri="{FF2B5EF4-FFF2-40B4-BE49-F238E27FC236}">
                  <a16:creationId xmlns:a16="http://schemas.microsoft.com/office/drawing/2014/main" id="{60B64B00-9738-5F63-2EE8-20C8ABAC0D89}"/>
                </a:ext>
              </a:extLst>
            </p:cNvPr>
            <p:cNvSpPr/>
            <p:nvPr/>
          </p:nvSpPr>
          <p:spPr>
            <a:xfrm>
              <a:off x="2593144"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9" name="Oval 368">
              <a:extLst>
                <a:ext uri="{FF2B5EF4-FFF2-40B4-BE49-F238E27FC236}">
                  <a16:creationId xmlns:a16="http://schemas.microsoft.com/office/drawing/2014/main" id="{C95BA703-DAF0-035F-9AB1-4BF32675062B}"/>
                </a:ext>
              </a:extLst>
            </p:cNvPr>
            <p:cNvSpPr/>
            <p:nvPr/>
          </p:nvSpPr>
          <p:spPr>
            <a:xfrm>
              <a:off x="282244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0" name="Oval 369">
              <a:extLst>
                <a:ext uri="{FF2B5EF4-FFF2-40B4-BE49-F238E27FC236}">
                  <a16:creationId xmlns:a16="http://schemas.microsoft.com/office/drawing/2014/main" id="{28A21BD4-37FE-E7C7-123C-CCE1B237055E}"/>
                </a:ext>
              </a:extLst>
            </p:cNvPr>
            <p:cNvSpPr/>
            <p:nvPr/>
          </p:nvSpPr>
          <p:spPr>
            <a:xfrm>
              <a:off x="305175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71" name="Group 370">
            <a:extLst>
              <a:ext uri="{FF2B5EF4-FFF2-40B4-BE49-F238E27FC236}">
                <a16:creationId xmlns:a16="http://schemas.microsoft.com/office/drawing/2014/main" id="{6DB68126-E3CB-0E33-EA5A-3A5D6B094E52}"/>
              </a:ext>
            </a:extLst>
          </p:cNvPr>
          <p:cNvGrpSpPr/>
          <p:nvPr/>
        </p:nvGrpSpPr>
        <p:grpSpPr>
          <a:xfrm>
            <a:off x="3185312" y="2120734"/>
            <a:ext cx="1414038" cy="191087"/>
            <a:chOff x="3386327" y="2017072"/>
            <a:chExt cx="1414038" cy="191087"/>
          </a:xfrm>
        </p:grpSpPr>
        <p:sp>
          <p:nvSpPr>
            <p:cNvPr id="372" name="DRAM">
              <a:extLst>
                <a:ext uri="{FF2B5EF4-FFF2-40B4-BE49-F238E27FC236}">
                  <a16:creationId xmlns:a16="http://schemas.microsoft.com/office/drawing/2014/main" id="{29A80598-D0EC-5775-86EE-43E2E1FB6C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73" name="Straight Connector 372">
              <a:extLst>
                <a:ext uri="{FF2B5EF4-FFF2-40B4-BE49-F238E27FC236}">
                  <a16:creationId xmlns:a16="http://schemas.microsoft.com/office/drawing/2014/main" id="{F42B0436-F9FD-8CDF-CCD5-78F4C72F1BF6}"/>
                </a:ext>
              </a:extLst>
            </p:cNvPr>
            <p:cNvCxnSpPr>
              <a:cxnSpLocks/>
              <a:endCxn id="372"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895AA001-B87F-4D73-257A-892D7F7E91E2}"/>
                </a:ext>
              </a:extLst>
            </p:cNvPr>
            <p:cNvSpPr/>
            <p:nvPr/>
          </p:nvSpPr>
          <p:spPr>
            <a:xfrm>
              <a:off x="369206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5" name="Oval 374">
              <a:extLst>
                <a:ext uri="{FF2B5EF4-FFF2-40B4-BE49-F238E27FC236}">
                  <a16:creationId xmlns:a16="http://schemas.microsoft.com/office/drawing/2014/main" id="{EC220833-140A-6751-410A-E409792A18A0}"/>
                </a:ext>
              </a:extLst>
            </p:cNvPr>
            <p:cNvSpPr/>
            <p:nvPr/>
          </p:nvSpPr>
          <p:spPr>
            <a:xfrm>
              <a:off x="392136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6" name="Oval 375">
              <a:extLst>
                <a:ext uri="{FF2B5EF4-FFF2-40B4-BE49-F238E27FC236}">
                  <a16:creationId xmlns:a16="http://schemas.microsoft.com/office/drawing/2014/main" id="{EBBCDD01-3E41-9C17-E672-F4EDE43F9363}"/>
                </a:ext>
              </a:extLst>
            </p:cNvPr>
            <p:cNvSpPr/>
            <p:nvPr/>
          </p:nvSpPr>
          <p:spPr>
            <a:xfrm>
              <a:off x="4150672"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7" name="Oval 376">
              <a:extLst>
                <a:ext uri="{FF2B5EF4-FFF2-40B4-BE49-F238E27FC236}">
                  <a16:creationId xmlns:a16="http://schemas.microsoft.com/office/drawing/2014/main" id="{99CA265E-A624-86F0-8FB0-C8DDE9CA6C8E}"/>
                </a:ext>
              </a:extLst>
            </p:cNvPr>
            <p:cNvSpPr/>
            <p:nvPr/>
          </p:nvSpPr>
          <p:spPr>
            <a:xfrm>
              <a:off x="437997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8" name="Oval 377">
              <a:extLst>
                <a:ext uri="{FF2B5EF4-FFF2-40B4-BE49-F238E27FC236}">
                  <a16:creationId xmlns:a16="http://schemas.microsoft.com/office/drawing/2014/main" id="{3ABCE4AB-361A-42F9-B07B-7AFD362BF2E2}"/>
                </a:ext>
              </a:extLst>
            </p:cNvPr>
            <p:cNvSpPr/>
            <p:nvPr/>
          </p:nvSpPr>
          <p:spPr>
            <a:xfrm>
              <a:off x="460927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4310776" y="1052317"/>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segmented global wordline</a:t>
            </a:r>
          </a:p>
        </p:txBody>
      </p:sp>
      <p:sp>
        <p:nvSpPr>
          <p:cNvPr id="320" name="Rectangle 319">
            <a:extLst>
              <a:ext uri="{FF2B5EF4-FFF2-40B4-BE49-F238E27FC236}">
                <a16:creationId xmlns:a16="http://schemas.microsoft.com/office/drawing/2014/main" id="{44C2EA2F-00A4-DCDF-747B-A44DEA526E5E}"/>
              </a:ext>
            </a:extLst>
          </p:cNvPr>
          <p:cNvSpPr/>
          <p:nvPr/>
        </p:nvSpPr>
        <p:spPr>
          <a:xfrm>
            <a:off x="-14722" y="3568396"/>
            <a:ext cx="9143999"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venir Next" panose="020B0503020202020204" pitchFamily="34" charset="0"/>
                <a:cs typeface="Gill Sans MT"/>
              </a:rPr>
              <a:t>Use f</a:t>
            </a:r>
            <a:r>
              <a:rPr kumimoji="0" lang="en-US" sz="2400" b="1" i="0" u="none" strike="noStrike" kern="1200" cap="none" spc="0" normalizeH="0" baseline="0" noProof="0" dirty="0" err="1">
                <a:ln>
                  <a:noFill/>
                </a:ln>
                <a:solidFill>
                  <a:prstClr val="black"/>
                </a:solidFill>
                <a:effectLst/>
                <a:uLnTx/>
                <a:uFillTx/>
                <a:latin typeface="Avenir Next" panose="020B0503020202020204" pitchFamily="34" charset="0"/>
                <a:ea typeface="+mn-ea"/>
                <a:cs typeface="Gill Sans MT"/>
              </a:rPr>
              <a:t>ine</a:t>
            </a: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-grained DRAM for processing-using-DRAM: </a:t>
            </a:r>
          </a:p>
        </p:txBody>
      </p:sp>
      <p:grpSp>
        <p:nvGrpSpPr>
          <p:cNvPr id="2" name="Group 1">
            <a:extLst>
              <a:ext uri="{FF2B5EF4-FFF2-40B4-BE49-F238E27FC236}">
                <a16:creationId xmlns:a16="http://schemas.microsoft.com/office/drawing/2014/main" id="{CA353D25-7C61-28E5-1100-1CC7B4D8880D}"/>
              </a:ext>
            </a:extLst>
          </p:cNvPr>
          <p:cNvGrpSpPr/>
          <p:nvPr/>
        </p:nvGrpSpPr>
        <p:grpSpPr>
          <a:xfrm>
            <a:off x="7530" y="3929127"/>
            <a:ext cx="9470110" cy="1612035"/>
            <a:chOff x="549218" y="3454216"/>
            <a:chExt cx="8426174" cy="1627778"/>
          </a:xfrm>
        </p:grpSpPr>
        <p:sp>
          <p:nvSpPr>
            <p:cNvPr id="3" name="TextBox 2">
              <a:extLst>
                <a:ext uri="{FF2B5EF4-FFF2-40B4-BE49-F238E27FC236}">
                  <a16:creationId xmlns:a16="http://schemas.microsoft.com/office/drawing/2014/main" id="{411F4A0B-A23D-C33A-7950-12FA9B0D025F}"/>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1</a:t>
              </a:r>
            </a:p>
          </p:txBody>
        </p:sp>
        <p:sp>
          <p:nvSpPr>
            <p:cNvPr id="5" name="TextBox 4">
              <a:extLst>
                <a:ext uri="{FF2B5EF4-FFF2-40B4-BE49-F238E27FC236}">
                  <a16:creationId xmlns:a16="http://schemas.microsoft.com/office/drawing/2014/main" id="{348D7EEB-F02B-39FC-5EC9-DAEF6ABE8039}"/>
                </a:ext>
              </a:extLst>
            </p:cNvPr>
            <p:cNvSpPr txBox="1"/>
            <p:nvPr/>
          </p:nvSpPr>
          <p:spPr>
            <a:xfrm>
              <a:off x="974390" y="3528082"/>
              <a:ext cx="8001002" cy="15539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Improves SIMD utilization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a single PUD operation, only access the DRAM mats with target data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multiple PUD operations, execute independent operations concurrently</a:t>
              </a:r>
              <a:b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b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 </a:t>
              </a:r>
              <a:r>
                <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multiple instruction, multiple data (MIMD) execution model </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grpSp>
        <p:nvGrpSpPr>
          <p:cNvPr id="222" name="Group 221">
            <a:extLst>
              <a:ext uri="{FF2B5EF4-FFF2-40B4-BE49-F238E27FC236}">
                <a16:creationId xmlns:a16="http://schemas.microsoft.com/office/drawing/2014/main" id="{CA463EB3-29EF-E48C-7F93-8A36AAAFF4CC}"/>
              </a:ext>
            </a:extLst>
          </p:cNvPr>
          <p:cNvGrpSpPr/>
          <p:nvPr/>
        </p:nvGrpSpPr>
        <p:grpSpPr>
          <a:xfrm>
            <a:off x="5052233" y="1671022"/>
            <a:ext cx="2665827" cy="1402792"/>
            <a:chOff x="2134538" y="2243328"/>
            <a:chExt cx="2665827" cy="1490472"/>
          </a:xfrm>
        </p:grpSpPr>
        <p:grpSp>
          <p:nvGrpSpPr>
            <p:cNvPr id="233" name="Group 232">
              <a:extLst>
                <a:ext uri="{FF2B5EF4-FFF2-40B4-BE49-F238E27FC236}">
                  <a16:creationId xmlns:a16="http://schemas.microsoft.com/office/drawing/2014/main" id="{EC7A130A-037A-B46D-37B2-1B1AA2CBB091}"/>
                </a:ext>
              </a:extLst>
            </p:cNvPr>
            <p:cNvGrpSpPr/>
            <p:nvPr/>
          </p:nvGrpSpPr>
          <p:grpSpPr>
            <a:xfrm>
              <a:off x="2134538" y="2243328"/>
              <a:ext cx="1108299" cy="1490472"/>
              <a:chOff x="2134538" y="2243328"/>
              <a:chExt cx="1108299" cy="1490472"/>
            </a:xfrm>
          </p:grpSpPr>
          <p:grpSp>
            <p:nvGrpSpPr>
              <p:cNvPr id="247" name="Group 246">
                <a:extLst>
                  <a:ext uri="{FF2B5EF4-FFF2-40B4-BE49-F238E27FC236}">
                    <a16:creationId xmlns:a16="http://schemas.microsoft.com/office/drawing/2014/main" id="{86C16793-43EB-366C-EFA8-7054F8644B1C}"/>
                  </a:ext>
                </a:extLst>
              </p:cNvPr>
              <p:cNvGrpSpPr/>
              <p:nvPr/>
            </p:nvGrpSpPr>
            <p:grpSpPr>
              <a:xfrm>
                <a:off x="2134538" y="3504497"/>
                <a:ext cx="1108299" cy="229303"/>
                <a:chOff x="5486400" y="3962400"/>
                <a:chExt cx="2209800" cy="457200"/>
              </a:xfrm>
            </p:grpSpPr>
            <p:sp>
              <p:nvSpPr>
                <p:cNvPr id="294" name="DRAM">
                  <a:extLst>
                    <a:ext uri="{FF2B5EF4-FFF2-40B4-BE49-F238E27FC236}">
                      <a16:creationId xmlns:a16="http://schemas.microsoft.com/office/drawing/2014/main" id="{1A473BC3-230D-0F94-13FC-E75C927123C2}"/>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5" name="DRAM">
                  <a:extLst>
                    <a:ext uri="{FF2B5EF4-FFF2-40B4-BE49-F238E27FC236}">
                      <a16:creationId xmlns:a16="http://schemas.microsoft.com/office/drawing/2014/main" id="{439924DB-28CB-D5E3-4874-3D9B78DA362B}"/>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6" name="DRAM">
                  <a:extLst>
                    <a:ext uri="{FF2B5EF4-FFF2-40B4-BE49-F238E27FC236}">
                      <a16:creationId xmlns:a16="http://schemas.microsoft.com/office/drawing/2014/main" id="{5250AA90-06BB-85A5-1A59-2A63CDB5501C}"/>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7" name="DRAM">
                  <a:extLst>
                    <a:ext uri="{FF2B5EF4-FFF2-40B4-BE49-F238E27FC236}">
                      <a16:creationId xmlns:a16="http://schemas.microsoft.com/office/drawing/2014/main" id="{B9E1949F-7857-10B1-89E6-61D6FFA00C56}"/>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8" name="DRAM">
                  <a:extLst>
                    <a:ext uri="{FF2B5EF4-FFF2-40B4-BE49-F238E27FC236}">
                      <a16:creationId xmlns:a16="http://schemas.microsoft.com/office/drawing/2014/main" id="{40B46F78-EB64-C5A8-EDC2-AE4B4E98061B}"/>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48" name="Group 247">
                <a:extLst>
                  <a:ext uri="{FF2B5EF4-FFF2-40B4-BE49-F238E27FC236}">
                    <a16:creationId xmlns:a16="http://schemas.microsoft.com/office/drawing/2014/main" id="{7057E7EF-43F8-7654-6627-4F946840DC10}"/>
                  </a:ext>
                </a:extLst>
              </p:cNvPr>
              <p:cNvGrpSpPr/>
              <p:nvPr/>
            </p:nvGrpSpPr>
            <p:grpSpPr>
              <a:xfrm>
                <a:off x="2230081" y="2243328"/>
                <a:ext cx="917213" cy="1261169"/>
                <a:chOff x="5676900" y="990600"/>
                <a:chExt cx="1828800" cy="2971800"/>
              </a:xfrm>
            </p:grpSpPr>
            <p:cxnSp>
              <p:nvCxnSpPr>
                <p:cNvPr id="249" name="Straight Connector 248">
                  <a:extLst>
                    <a:ext uri="{FF2B5EF4-FFF2-40B4-BE49-F238E27FC236}">
                      <a16:creationId xmlns:a16="http://schemas.microsoft.com/office/drawing/2014/main" id="{4E3D9DA7-DA56-F5C5-AA92-E3DABA7CBFC9}"/>
                    </a:ext>
                  </a:extLst>
                </p:cNvPr>
                <p:cNvCxnSpPr>
                  <a:cxnSpLocks/>
                  <a:endCxn id="294"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87422FE9-DC21-1578-91C9-76BC15C38F3D}"/>
                    </a:ext>
                  </a:extLst>
                </p:cNvPr>
                <p:cNvCxnSpPr>
                  <a:cxnSpLocks/>
                  <a:endCxn id="296" idx="0"/>
                </p:cNvCxnSpPr>
                <p:nvPr/>
              </p:nvCxnSpPr>
              <p:spPr>
                <a:xfrm>
                  <a:off x="6591299"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D5027420-D0C9-ECBF-8512-1D07632A9527}"/>
                    </a:ext>
                  </a:extLst>
                </p:cNvPr>
                <p:cNvCxnSpPr>
                  <a:cxnSpLocks/>
                  <a:endCxn id="297"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79C66344-C314-5963-7623-2D57BE747A69}"/>
                    </a:ext>
                  </a:extLst>
                </p:cNvPr>
                <p:cNvCxnSpPr>
                  <a:cxnSpLocks/>
                  <a:endCxn id="298"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0A7B4DE0-7B2C-05F7-7F68-0BB48BD09599}"/>
                    </a:ext>
                  </a:extLst>
                </p:cNvPr>
                <p:cNvCxnSpPr>
                  <a:cxnSpLocks/>
                  <a:endCxn id="295"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nvGrpSpPr>
            <p:cNvPr id="234" name="Group 233">
              <a:extLst>
                <a:ext uri="{FF2B5EF4-FFF2-40B4-BE49-F238E27FC236}">
                  <a16:creationId xmlns:a16="http://schemas.microsoft.com/office/drawing/2014/main" id="{30BAA28D-3E8F-EE0D-ECD3-1B91698ECA9A}"/>
                </a:ext>
              </a:extLst>
            </p:cNvPr>
            <p:cNvGrpSpPr/>
            <p:nvPr/>
          </p:nvGrpSpPr>
          <p:grpSpPr>
            <a:xfrm>
              <a:off x="3692066" y="2243328"/>
              <a:ext cx="1108299" cy="1490472"/>
              <a:chOff x="3692066" y="2243328"/>
              <a:chExt cx="1108299" cy="1490472"/>
            </a:xfrm>
          </p:grpSpPr>
          <p:grpSp>
            <p:nvGrpSpPr>
              <p:cNvPr id="235" name="Group 234">
                <a:extLst>
                  <a:ext uri="{FF2B5EF4-FFF2-40B4-BE49-F238E27FC236}">
                    <a16:creationId xmlns:a16="http://schemas.microsoft.com/office/drawing/2014/main" id="{5FBC66E6-15E8-6588-43F1-BCE0278680C6}"/>
                  </a:ext>
                </a:extLst>
              </p:cNvPr>
              <p:cNvGrpSpPr/>
              <p:nvPr/>
            </p:nvGrpSpPr>
            <p:grpSpPr>
              <a:xfrm>
                <a:off x="3692066" y="3504497"/>
                <a:ext cx="1108299" cy="229303"/>
                <a:chOff x="5486400" y="3962400"/>
                <a:chExt cx="2209800" cy="457200"/>
              </a:xfrm>
            </p:grpSpPr>
            <p:sp>
              <p:nvSpPr>
                <p:cNvPr id="242" name="DRAM">
                  <a:extLst>
                    <a:ext uri="{FF2B5EF4-FFF2-40B4-BE49-F238E27FC236}">
                      <a16:creationId xmlns:a16="http://schemas.microsoft.com/office/drawing/2014/main" id="{BF5F35A0-1A2B-7251-383C-8B634052D258}"/>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3" name="DRAM">
                  <a:extLst>
                    <a:ext uri="{FF2B5EF4-FFF2-40B4-BE49-F238E27FC236}">
                      <a16:creationId xmlns:a16="http://schemas.microsoft.com/office/drawing/2014/main" id="{2273CB65-5AA7-735F-EA55-294094F5E9A0}"/>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4" name="DRAM">
                  <a:extLst>
                    <a:ext uri="{FF2B5EF4-FFF2-40B4-BE49-F238E27FC236}">
                      <a16:creationId xmlns:a16="http://schemas.microsoft.com/office/drawing/2014/main" id="{C473BE62-F99E-2D40-AAEF-5CB59B563C17}"/>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5" name="DRAM">
                  <a:extLst>
                    <a:ext uri="{FF2B5EF4-FFF2-40B4-BE49-F238E27FC236}">
                      <a16:creationId xmlns:a16="http://schemas.microsoft.com/office/drawing/2014/main" id="{CBE5B55C-7FEE-A218-3860-3CC2DE2503C7}"/>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6" name="DRAM">
                  <a:extLst>
                    <a:ext uri="{FF2B5EF4-FFF2-40B4-BE49-F238E27FC236}">
                      <a16:creationId xmlns:a16="http://schemas.microsoft.com/office/drawing/2014/main" id="{73F9D1E2-32BA-60C3-99C7-5FFFD95888CC}"/>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36" name="Group 235">
                <a:extLst>
                  <a:ext uri="{FF2B5EF4-FFF2-40B4-BE49-F238E27FC236}">
                    <a16:creationId xmlns:a16="http://schemas.microsoft.com/office/drawing/2014/main" id="{4FF58F55-3F67-9C44-5204-8415974B2223}"/>
                  </a:ext>
                </a:extLst>
              </p:cNvPr>
              <p:cNvGrpSpPr/>
              <p:nvPr/>
            </p:nvGrpSpPr>
            <p:grpSpPr>
              <a:xfrm>
                <a:off x="3787609" y="2243328"/>
                <a:ext cx="917213" cy="1261169"/>
                <a:chOff x="5676900" y="990600"/>
                <a:chExt cx="1828800" cy="2971800"/>
              </a:xfrm>
            </p:grpSpPr>
            <p:cxnSp>
              <p:nvCxnSpPr>
                <p:cNvPr id="237" name="Straight Connector 236">
                  <a:extLst>
                    <a:ext uri="{FF2B5EF4-FFF2-40B4-BE49-F238E27FC236}">
                      <a16:creationId xmlns:a16="http://schemas.microsoft.com/office/drawing/2014/main" id="{4E1667B0-A512-1DC7-393B-7E07CFCB0351}"/>
                    </a:ext>
                  </a:extLst>
                </p:cNvPr>
                <p:cNvCxnSpPr>
                  <a:cxnSpLocks/>
                  <a:endCxn id="242"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5E78D5D0-708A-43ED-F3EB-1F55953360E5}"/>
                    </a:ext>
                  </a:extLst>
                </p:cNvPr>
                <p:cNvCxnSpPr>
                  <a:cxnSpLocks/>
                  <a:endCxn id="244" idx="0"/>
                </p:cNvCxnSpPr>
                <p:nvPr/>
              </p:nvCxnSpPr>
              <p:spPr>
                <a:xfrm>
                  <a:off x="65913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65DEDC74-64DA-96EF-57D4-0743E79A567B}"/>
                    </a:ext>
                  </a:extLst>
                </p:cNvPr>
                <p:cNvCxnSpPr>
                  <a:cxnSpLocks/>
                  <a:endCxn id="245"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92EBAB71-455D-A06D-51F8-8036B96C052A}"/>
                    </a:ext>
                  </a:extLst>
                </p:cNvPr>
                <p:cNvCxnSpPr>
                  <a:cxnSpLocks/>
                  <a:endCxn id="246"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0F71D95D-86A7-96EE-10CC-AD438161307B}"/>
                    </a:ext>
                  </a:extLst>
                </p:cNvPr>
                <p:cNvCxnSpPr>
                  <a:cxnSpLocks/>
                  <a:endCxn id="243"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99" name="Group 298">
            <a:extLst>
              <a:ext uri="{FF2B5EF4-FFF2-40B4-BE49-F238E27FC236}">
                <a16:creationId xmlns:a16="http://schemas.microsoft.com/office/drawing/2014/main" id="{5B5930AB-7FA8-4984-8DC8-98A2257581F3}"/>
              </a:ext>
            </a:extLst>
          </p:cNvPr>
          <p:cNvGrpSpPr/>
          <p:nvPr/>
        </p:nvGrpSpPr>
        <p:grpSpPr>
          <a:xfrm>
            <a:off x="4746494" y="2348779"/>
            <a:ext cx="1414038" cy="191087"/>
            <a:chOff x="1828799" y="2017072"/>
            <a:chExt cx="1414038" cy="191087"/>
          </a:xfrm>
        </p:grpSpPr>
        <p:sp>
          <p:nvSpPr>
            <p:cNvPr id="300" name="DRAM">
              <a:extLst>
                <a:ext uri="{FF2B5EF4-FFF2-40B4-BE49-F238E27FC236}">
                  <a16:creationId xmlns:a16="http://schemas.microsoft.com/office/drawing/2014/main" id="{EEB69EEB-6484-8A1C-291B-F424321A43E5}"/>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1" name="Straight Connector 300">
              <a:extLst>
                <a:ext uri="{FF2B5EF4-FFF2-40B4-BE49-F238E27FC236}">
                  <a16:creationId xmlns:a16="http://schemas.microsoft.com/office/drawing/2014/main" id="{3449373D-F574-DADF-B86D-D21E178FD5ED}"/>
                </a:ext>
              </a:extLst>
            </p:cNvPr>
            <p:cNvCxnSpPr>
              <a:cxnSpLocks/>
              <a:stCxn id="306" idx="6"/>
              <a:endCxn id="30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02" name="Oval 301">
              <a:extLst>
                <a:ext uri="{FF2B5EF4-FFF2-40B4-BE49-F238E27FC236}">
                  <a16:creationId xmlns:a16="http://schemas.microsoft.com/office/drawing/2014/main" id="{7FE75F60-128B-FA7B-DDC5-8A3A2A82136C}"/>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3" name="Oval 302">
              <a:extLst>
                <a:ext uri="{FF2B5EF4-FFF2-40B4-BE49-F238E27FC236}">
                  <a16:creationId xmlns:a16="http://schemas.microsoft.com/office/drawing/2014/main" id="{C1623163-142A-1844-18F4-7C652BE4F422}"/>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4" name="Oval 303">
              <a:extLst>
                <a:ext uri="{FF2B5EF4-FFF2-40B4-BE49-F238E27FC236}">
                  <a16:creationId xmlns:a16="http://schemas.microsoft.com/office/drawing/2014/main" id="{BAA3CC2C-A7E5-565F-C84F-959511C7778C}"/>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5" name="Oval 304">
              <a:extLst>
                <a:ext uri="{FF2B5EF4-FFF2-40B4-BE49-F238E27FC236}">
                  <a16:creationId xmlns:a16="http://schemas.microsoft.com/office/drawing/2014/main" id="{5D5FFA11-8EE4-398C-8EED-0E3C15625299}"/>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6" name="Oval 305">
              <a:extLst>
                <a:ext uri="{FF2B5EF4-FFF2-40B4-BE49-F238E27FC236}">
                  <a16:creationId xmlns:a16="http://schemas.microsoft.com/office/drawing/2014/main" id="{AD625DF6-DDA1-0D42-A126-8E845F45DB4D}"/>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07" name="Group 306">
            <a:extLst>
              <a:ext uri="{FF2B5EF4-FFF2-40B4-BE49-F238E27FC236}">
                <a16:creationId xmlns:a16="http://schemas.microsoft.com/office/drawing/2014/main" id="{5D8BF13D-3021-99A0-3A06-AFA3325AB9B6}"/>
              </a:ext>
            </a:extLst>
          </p:cNvPr>
          <p:cNvGrpSpPr/>
          <p:nvPr/>
        </p:nvGrpSpPr>
        <p:grpSpPr>
          <a:xfrm>
            <a:off x="6304022" y="2348779"/>
            <a:ext cx="1414038" cy="191087"/>
            <a:chOff x="3386327" y="2017072"/>
            <a:chExt cx="1414038" cy="191087"/>
          </a:xfrm>
        </p:grpSpPr>
        <p:sp>
          <p:nvSpPr>
            <p:cNvPr id="308" name="DRAM">
              <a:extLst>
                <a:ext uri="{FF2B5EF4-FFF2-40B4-BE49-F238E27FC236}">
                  <a16:creationId xmlns:a16="http://schemas.microsoft.com/office/drawing/2014/main" id="{2797F0D6-0071-2EC9-477F-91E2FA97542B}"/>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9" name="Straight Connector 308">
              <a:extLst>
                <a:ext uri="{FF2B5EF4-FFF2-40B4-BE49-F238E27FC236}">
                  <a16:creationId xmlns:a16="http://schemas.microsoft.com/office/drawing/2014/main" id="{72A17121-F215-FC4C-5F0D-147420C6F530}"/>
                </a:ext>
              </a:extLst>
            </p:cNvPr>
            <p:cNvCxnSpPr>
              <a:cxnSpLocks/>
              <a:endCxn id="30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B04BB8EF-FF45-3E88-5AC3-DABAFF29990B}"/>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1" name="Oval 310">
              <a:extLst>
                <a:ext uri="{FF2B5EF4-FFF2-40B4-BE49-F238E27FC236}">
                  <a16:creationId xmlns:a16="http://schemas.microsoft.com/office/drawing/2014/main" id="{DFF2D600-2A90-4B09-D774-E77A5478D12E}"/>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2" name="Oval 311">
              <a:extLst>
                <a:ext uri="{FF2B5EF4-FFF2-40B4-BE49-F238E27FC236}">
                  <a16:creationId xmlns:a16="http://schemas.microsoft.com/office/drawing/2014/main" id="{0B5F992A-FBCA-0AA5-2355-B8D3BF5AE140}"/>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3" name="Oval 312">
              <a:extLst>
                <a:ext uri="{FF2B5EF4-FFF2-40B4-BE49-F238E27FC236}">
                  <a16:creationId xmlns:a16="http://schemas.microsoft.com/office/drawing/2014/main" id="{52474A84-EAB0-CEF0-5100-0452DCB951DF}"/>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4" name="Oval 313">
              <a:extLst>
                <a:ext uri="{FF2B5EF4-FFF2-40B4-BE49-F238E27FC236}">
                  <a16:creationId xmlns:a16="http://schemas.microsoft.com/office/drawing/2014/main" id="{391E094B-D796-D7A6-665F-0B7805DA5804}"/>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15" name="Group 314">
            <a:extLst>
              <a:ext uri="{FF2B5EF4-FFF2-40B4-BE49-F238E27FC236}">
                <a16:creationId xmlns:a16="http://schemas.microsoft.com/office/drawing/2014/main" id="{2A22309F-BAE1-9CCB-E37F-0E66C3061C46}"/>
              </a:ext>
            </a:extLst>
          </p:cNvPr>
          <p:cNvGrpSpPr/>
          <p:nvPr/>
        </p:nvGrpSpPr>
        <p:grpSpPr>
          <a:xfrm>
            <a:off x="4746494" y="1888987"/>
            <a:ext cx="1414038" cy="191087"/>
            <a:chOff x="1828799" y="2017072"/>
            <a:chExt cx="1414038" cy="191087"/>
          </a:xfrm>
        </p:grpSpPr>
        <p:sp>
          <p:nvSpPr>
            <p:cNvPr id="316" name="DRAM">
              <a:extLst>
                <a:ext uri="{FF2B5EF4-FFF2-40B4-BE49-F238E27FC236}">
                  <a16:creationId xmlns:a16="http://schemas.microsoft.com/office/drawing/2014/main" id="{3F9F3A9F-49F1-99C5-2CFC-39BB52644487}"/>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17" name="Straight Connector 316">
              <a:extLst>
                <a:ext uri="{FF2B5EF4-FFF2-40B4-BE49-F238E27FC236}">
                  <a16:creationId xmlns:a16="http://schemas.microsoft.com/office/drawing/2014/main" id="{F03D4FEA-C087-D158-29D9-48AAE4164D75}"/>
                </a:ext>
              </a:extLst>
            </p:cNvPr>
            <p:cNvCxnSpPr>
              <a:cxnSpLocks/>
              <a:stCxn id="323" idx="6"/>
              <a:endCxn id="316"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8" name="Oval 317">
              <a:extLst>
                <a:ext uri="{FF2B5EF4-FFF2-40B4-BE49-F238E27FC236}">
                  <a16:creationId xmlns:a16="http://schemas.microsoft.com/office/drawing/2014/main" id="{79608F25-B0BC-86E0-F6F3-FB2640A494A1}"/>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9" name="Oval 318">
              <a:extLst>
                <a:ext uri="{FF2B5EF4-FFF2-40B4-BE49-F238E27FC236}">
                  <a16:creationId xmlns:a16="http://schemas.microsoft.com/office/drawing/2014/main" id="{7CA1F1F7-0BB5-53BE-20F1-13A9B6E4B50B}"/>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1" name="Oval 320">
              <a:extLst>
                <a:ext uri="{FF2B5EF4-FFF2-40B4-BE49-F238E27FC236}">
                  <a16:creationId xmlns:a16="http://schemas.microsoft.com/office/drawing/2014/main" id="{C9417EED-4E14-247A-2132-F6B280789BA8}"/>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2" name="Oval 321">
              <a:extLst>
                <a:ext uri="{FF2B5EF4-FFF2-40B4-BE49-F238E27FC236}">
                  <a16:creationId xmlns:a16="http://schemas.microsoft.com/office/drawing/2014/main" id="{E20CE618-582B-BCD0-797B-C2B9BDD0EF92}"/>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3" name="Oval 322">
              <a:extLst>
                <a:ext uri="{FF2B5EF4-FFF2-40B4-BE49-F238E27FC236}">
                  <a16:creationId xmlns:a16="http://schemas.microsoft.com/office/drawing/2014/main" id="{B9A56D1D-A4D5-AD1F-D0C7-3085EA24528A}"/>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24" name="Group 323">
            <a:extLst>
              <a:ext uri="{FF2B5EF4-FFF2-40B4-BE49-F238E27FC236}">
                <a16:creationId xmlns:a16="http://schemas.microsoft.com/office/drawing/2014/main" id="{0B269F79-A9A7-1A98-24E6-E2C683FF78AD}"/>
              </a:ext>
            </a:extLst>
          </p:cNvPr>
          <p:cNvGrpSpPr/>
          <p:nvPr/>
        </p:nvGrpSpPr>
        <p:grpSpPr>
          <a:xfrm>
            <a:off x="6304022" y="1888987"/>
            <a:ext cx="1414038" cy="191087"/>
            <a:chOff x="3386327" y="2017072"/>
            <a:chExt cx="1414038" cy="191087"/>
          </a:xfrm>
        </p:grpSpPr>
        <p:sp>
          <p:nvSpPr>
            <p:cNvPr id="325" name="DRAM">
              <a:extLst>
                <a:ext uri="{FF2B5EF4-FFF2-40B4-BE49-F238E27FC236}">
                  <a16:creationId xmlns:a16="http://schemas.microsoft.com/office/drawing/2014/main" id="{D6004F7B-C33E-286B-97B7-5813A5D1A7DF}"/>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26" name="Straight Connector 325">
              <a:extLst>
                <a:ext uri="{FF2B5EF4-FFF2-40B4-BE49-F238E27FC236}">
                  <a16:creationId xmlns:a16="http://schemas.microsoft.com/office/drawing/2014/main" id="{F191CCBE-A787-5BE0-E95F-1692A3F88A27}"/>
                </a:ext>
              </a:extLst>
            </p:cNvPr>
            <p:cNvCxnSpPr>
              <a:cxnSpLocks/>
              <a:endCxn id="325"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6E72FD5C-E289-C91F-42EE-C43E10CF066F}"/>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8" name="Oval 327">
              <a:extLst>
                <a:ext uri="{FF2B5EF4-FFF2-40B4-BE49-F238E27FC236}">
                  <a16:creationId xmlns:a16="http://schemas.microsoft.com/office/drawing/2014/main" id="{6ADCD851-7199-82EB-969E-CE7D1B970FE9}"/>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9" name="Oval 328">
              <a:extLst>
                <a:ext uri="{FF2B5EF4-FFF2-40B4-BE49-F238E27FC236}">
                  <a16:creationId xmlns:a16="http://schemas.microsoft.com/office/drawing/2014/main" id="{33EFDD3B-CAFE-17B6-510A-78ADDEEC3E9B}"/>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7" name="Oval 346">
              <a:extLst>
                <a:ext uri="{FF2B5EF4-FFF2-40B4-BE49-F238E27FC236}">
                  <a16:creationId xmlns:a16="http://schemas.microsoft.com/office/drawing/2014/main" id="{682F40D4-E54C-8E86-02FD-FC5E73682339}"/>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8" name="Oval 347">
              <a:extLst>
                <a:ext uri="{FF2B5EF4-FFF2-40B4-BE49-F238E27FC236}">
                  <a16:creationId xmlns:a16="http://schemas.microsoft.com/office/drawing/2014/main" id="{FCCB6128-FE7C-4F39-022C-C07DC8677DFA}"/>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49" name="Group 348">
            <a:extLst>
              <a:ext uri="{FF2B5EF4-FFF2-40B4-BE49-F238E27FC236}">
                <a16:creationId xmlns:a16="http://schemas.microsoft.com/office/drawing/2014/main" id="{874D1307-59AE-A358-28A8-7D9BB717EEAE}"/>
              </a:ext>
            </a:extLst>
          </p:cNvPr>
          <p:cNvGrpSpPr/>
          <p:nvPr/>
        </p:nvGrpSpPr>
        <p:grpSpPr>
          <a:xfrm>
            <a:off x="4746494" y="2118593"/>
            <a:ext cx="1414038" cy="191087"/>
            <a:chOff x="1828799" y="2017072"/>
            <a:chExt cx="1414038" cy="191087"/>
          </a:xfrm>
        </p:grpSpPr>
        <p:sp>
          <p:nvSpPr>
            <p:cNvPr id="350" name="DRAM">
              <a:extLst>
                <a:ext uri="{FF2B5EF4-FFF2-40B4-BE49-F238E27FC236}">
                  <a16:creationId xmlns:a16="http://schemas.microsoft.com/office/drawing/2014/main" id="{EF257035-C3DF-6ED7-9E0E-5ABB6681C97E}"/>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1" name="Straight Connector 350">
              <a:extLst>
                <a:ext uri="{FF2B5EF4-FFF2-40B4-BE49-F238E27FC236}">
                  <a16:creationId xmlns:a16="http://schemas.microsoft.com/office/drawing/2014/main" id="{AE6DB108-D261-E80D-1963-23789D705207}"/>
                </a:ext>
              </a:extLst>
            </p:cNvPr>
            <p:cNvCxnSpPr>
              <a:cxnSpLocks/>
              <a:stCxn id="356" idx="6"/>
              <a:endCxn id="35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52" name="Oval 351">
              <a:extLst>
                <a:ext uri="{FF2B5EF4-FFF2-40B4-BE49-F238E27FC236}">
                  <a16:creationId xmlns:a16="http://schemas.microsoft.com/office/drawing/2014/main" id="{7F09A63D-392A-5384-F511-CE704376196C}"/>
                </a:ext>
              </a:extLst>
            </p:cNvPr>
            <p:cNvSpPr/>
            <p:nvPr/>
          </p:nvSpPr>
          <p:spPr>
            <a:xfrm>
              <a:off x="213453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3" name="Oval 352">
              <a:extLst>
                <a:ext uri="{FF2B5EF4-FFF2-40B4-BE49-F238E27FC236}">
                  <a16:creationId xmlns:a16="http://schemas.microsoft.com/office/drawing/2014/main" id="{ED3B2E97-7984-4986-BBB0-A7C2E6E1D690}"/>
                </a:ext>
              </a:extLst>
            </p:cNvPr>
            <p:cNvSpPr/>
            <p:nvPr/>
          </p:nvSpPr>
          <p:spPr>
            <a:xfrm>
              <a:off x="236384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4" name="Oval 353">
              <a:extLst>
                <a:ext uri="{FF2B5EF4-FFF2-40B4-BE49-F238E27FC236}">
                  <a16:creationId xmlns:a16="http://schemas.microsoft.com/office/drawing/2014/main" id="{3E111E80-3032-B6AE-2D6E-FBACB291AB22}"/>
                </a:ext>
              </a:extLst>
            </p:cNvPr>
            <p:cNvSpPr/>
            <p:nvPr/>
          </p:nvSpPr>
          <p:spPr>
            <a:xfrm>
              <a:off x="2593144"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5" name="Oval 354">
              <a:extLst>
                <a:ext uri="{FF2B5EF4-FFF2-40B4-BE49-F238E27FC236}">
                  <a16:creationId xmlns:a16="http://schemas.microsoft.com/office/drawing/2014/main" id="{BD7CB9A4-2DE1-D71E-1C35-00FD5D5D2196}"/>
                </a:ext>
              </a:extLst>
            </p:cNvPr>
            <p:cNvSpPr/>
            <p:nvPr/>
          </p:nvSpPr>
          <p:spPr>
            <a:xfrm>
              <a:off x="282244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6" name="Oval 355">
              <a:extLst>
                <a:ext uri="{FF2B5EF4-FFF2-40B4-BE49-F238E27FC236}">
                  <a16:creationId xmlns:a16="http://schemas.microsoft.com/office/drawing/2014/main" id="{88458397-ABAB-CFFD-3B27-06D51122EB63}"/>
                </a:ext>
              </a:extLst>
            </p:cNvPr>
            <p:cNvSpPr/>
            <p:nvPr/>
          </p:nvSpPr>
          <p:spPr>
            <a:xfrm>
              <a:off x="305175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57" name="Group 356">
            <a:extLst>
              <a:ext uri="{FF2B5EF4-FFF2-40B4-BE49-F238E27FC236}">
                <a16:creationId xmlns:a16="http://schemas.microsoft.com/office/drawing/2014/main" id="{19866068-FC27-C1A0-BF21-383DBB4FE667}"/>
              </a:ext>
            </a:extLst>
          </p:cNvPr>
          <p:cNvGrpSpPr/>
          <p:nvPr/>
        </p:nvGrpSpPr>
        <p:grpSpPr>
          <a:xfrm>
            <a:off x="6304022" y="2118593"/>
            <a:ext cx="1414038" cy="191087"/>
            <a:chOff x="3386327" y="2017072"/>
            <a:chExt cx="1414038" cy="191087"/>
          </a:xfrm>
        </p:grpSpPr>
        <p:sp>
          <p:nvSpPr>
            <p:cNvPr id="358" name="DRAM">
              <a:extLst>
                <a:ext uri="{FF2B5EF4-FFF2-40B4-BE49-F238E27FC236}">
                  <a16:creationId xmlns:a16="http://schemas.microsoft.com/office/drawing/2014/main" id="{62FDF9B2-FD1E-8432-660A-125AF0278BA6}"/>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9" name="Straight Connector 358">
              <a:extLst>
                <a:ext uri="{FF2B5EF4-FFF2-40B4-BE49-F238E27FC236}">
                  <a16:creationId xmlns:a16="http://schemas.microsoft.com/office/drawing/2014/main" id="{E692EA09-2ADC-2B06-6C69-BA7F98A8E1C9}"/>
                </a:ext>
              </a:extLst>
            </p:cNvPr>
            <p:cNvCxnSpPr>
              <a:cxnSpLocks/>
              <a:endCxn id="35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60" name="Oval 359">
              <a:extLst>
                <a:ext uri="{FF2B5EF4-FFF2-40B4-BE49-F238E27FC236}">
                  <a16:creationId xmlns:a16="http://schemas.microsoft.com/office/drawing/2014/main" id="{F5053594-705B-FAC7-5105-1E52CAF8FD73}"/>
                </a:ext>
              </a:extLst>
            </p:cNvPr>
            <p:cNvSpPr/>
            <p:nvPr/>
          </p:nvSpPr>
          <p:spPr>
            <a:xfrm>
              <a:off x="369206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1" name="Oval 360">
              <a:extLst>
                <a:ext uri="{FF2B5EF4-FFF2-40B4-BE49-F238E27FC236}">
                  <a16:creationId xmlns:a16="http://schemas.microsoft.com/office/drawing/2014/main" id="{7840ACBD-9195-815A-0118-FDCBB943F9F3}"/>
                </a:ext>
              </a:extLst>
            </p:cNvPr>
            <p:cNvSpPr/>
            <p:nvPr/>
          </p:nvSpPr>
          <p:spPr>
            <a:xfrm>
              <a:off x="392136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2" name="Oval 361">
              <a:extLst>
                <a:ext uri="{FF2B5EF4-FFF2-40B4-BE49-F238E27FC236}">
                  <a16:creationId xmlns:a16="http://schemas.microsoft.com/office/drawing/2014/main" id="{87B0E762-B92C-2CFA-5127-9A3A0C861824}"/>
                </a:ext>
              </a:extLst>
            </p:cNvPr>
            <p:cNvSpPr/>
            <p:nvPr/>
          </p:nvSpPr>
          <p:spPr>
            <a:xfrm>
              <a:off x="4150672"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9" name="Oval 378">
              <a:extLst>
                <a:ext uri="{FF2B5EF4-FFF2-40B4-BE49-F238E27FC236}">
                  <a16:creationId xmlns:a16="http://schemas.microsoft.com/office/drawing/2014/main" id="{0F20546C-9417-397E-F334-4E1FD5DF5E64}"/>
                </a:ext>
              </a:extLst>
            </p:cNvPr>
            <p:cNvSpPr/>
            <p:nvPr/>
          </p:nvSpPr>
          <p:spPr>
            <a:xfrm>
              <a:off x="437997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0" name="Oval 379">
              <a:extLst>
                <a:ext uri="{FF2B5EF4-FFF2-40B4-BE49-F238E27FC236}">
                  <a16:creationId xmlns:a16="http://schemas.microsoft.com/office/drawing/2014/main" id="{F8DF46E2-F40D-17BF-D7D2-4A322064E9B4}"/>
                </a:ext>
              </a:extLst>
            </p:cNvPr>
            <p:cNvSpPr/>
            <p:nvPr/>
          </p:nvSpPr>
          <p:spPr>
            <a:xfrm>
              <a:off x="460927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97" name="Group 396">
            <a:extLst>
              <a:ext uri="{FF2B5EF4-FFF2-40B4-BE49-F238E27FC236}">
                <a16:creationId xmlns:a16="http://schemas.microsoft.com/office/drawing/2014/main" id="{7C4CCB0E-D7D5-2702-8229-836279B7CA56}"/>
              </a:ext>
            </a:extLst>
          </p:cNvPr>
          <p:cNvGrpSpPr/>
          <p:nvPr/>
        </p:nvGrpSpPr>
        <p:grpSpPr>
          <a:xfrm>
            <a:off x="787942" y="2970901"/>
            <a:ext cx="6938410" cy="647381"/>
            <a:chOff x="757719" y="4572696"/>
            <a:chExt cx="6938410" cy="647381"/>
          </a:xfrm>
        </p:grpSpPr>
        <p:grpSp>
          <p:nvGrpSpPr>
            <p:cNvPr id="398" name="Group 397">
              <a:extLst>
                <a:ext uri="{FF2B5EF4-FFF2-40B4-BE49-F238E27FC236}">
                  <a16:creationId xmlns:a16="http://schemas.microsoft.com/office/drawing/2014/main" id="{3C188E67-B9AE-89B6-378C-4250591B7210}"/>
                </a:ext>
              </a:extLst>
            </p:cNvPr>
            <p:cNvGrpSpPr/>
            <p:nvPr/>
          </p:nvGrpSpPr>
          <p:grpSpPr>
            <a:xfrm>
              <a:off x="1906102" y="4572696"/>
              <a:ext cx="5790027" cy="251465"/>
              <a:chOff x="1906102" y="4572696"/>
              <a:chExt cx="5790027" cy="251465"/>
            </a:xfrm>
          </p:grpSpPr>
          <p:grpSp>
            <p:nvGrpSpPr>
              <p:cNvPr id="400" name="Group 399">
                <a:extLst>
                  <a:ext uri="{FF2B5EF4-FFF2-40B4-BE49-F238E27FC236}">
                    <a16:creationId xmlns:a16="http://schemas.microsoft.com/office/drawing/2014/main" id="{0916FE0C-FC13-6EFD-8FC3-539A563EF145}"/>
                  </a:ext>
                </a:extLst>
              </p:cNvPr>
              <p:cNvGrpSpPr/>
              <p:nvPr/>
            </p:nvGrpSpPr>
            <p:grpSpPr>
              <a:xfrm>
                <a:off x="1906102" y="4572696"/>
                <a:ext cx="5790027" cy="251465"/>
                <a:chOff x="1906102" y="4605667"/>
                <a:chExt cx="5790027" cy="251465"/>
              </a:xfrm>
            </p:grpSpPr>
            <p:cxnSp>
              <p:nvCxnSpPr>
                <p:cNvPr id="402" name="Straight Connector 401">
                  <a:extLst>
                    <a:ext uri="{FF2B5EF4-FFF2-40B4-BE49-F238E27FC236}">
                      <a16:creationId xmlns:a16="http://schemas.microsoft.com/office/drawing/2014/main" id="{D53F069B-1FEC-2848-9B09-4186F9949EE7}"/>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B2ADFD02-2F5B-E85A-3699-91F445F00C08}"/>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E27B028C-52D6-2246-A54C-C1741C9D91CA}"/>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1529CB80-7815-390D-F606-94065A9DD083}"/>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F3614106-0999-2540-5224-7A6FC588CA86}"/>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6EB0CC8A-3783-81DF-5489-B254212D4FBF}"/>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BA014CE8-A11E-778C-3C0C-2050730C48A7}"/>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26258DE8-F8BD-07C0-6395-22A14F841263}"/>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401" name="Straight Connector 400">
                <a:extLst>
                  <a:ext uri="{FF2B5EF4-FFF2-40B4-BE49-F238E27FC236}">
                    <a16:creationId xmlns:a16="http://schemas.microsoft.com/office/drawing/2014/main" id="{84FDC660-A3C9-59F4-CAD8-D1BBD9F1D343}"/>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399" name="TextBox 398">
              <a:extLst>
                <a:ext uri="{FF2B5EF4-FFF2-40B4-BE49-F238E27FC236}">
                  <a16:creationId xmlns:a16="http://schemas.microsoft.com/office/drawing/2014/main" id="{A6935B6E-1105-0B0A-7DCB-F72B40152E3C}"/>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grpSp>
        <p:nvGrpSpPr>
          <p:cNvPr id="220" name="Group 219">
            <a:extLst>
              <a:ext uri="{FF2B5EF4-FFF2-40B4-BE49-F238E27FC236}">
                <a16:creationId xmlns:a16="http://schemas.microsoft.com/office/drawing/2014/main" id="{A6C02B7B-3574-9113-4CDC-B4122C166732}"/>
              </a:ext>
            </a:extLst>
          </p:cNvPr>
          <p:cNvGrpSpPr/>
          <p:nvPr/>
        </p:nvGrpSpPr>
        <p:grpSpPr>
          <a:xfrm>
            <a:off x="3239" y="5150643"/>
            <a:ext cx="9470110" cy="781038"/>
            <a:chOff x="549218" y="3454216"/>
            <a:chExt cx="8426174" cy="788666"/>
          </a:xfrm>
        </p:grpSpPr>
        <p:sp>
          <p:nvSpPr>
            <p:cNvPr id="221" name="TextBox 220">
              <a:extLst>
                <a:ext uri="{FF2B5EF4-FFF2-40B4-BE49-F238E27FC236}">
                  <a16:creationId xmlns:a16="http://schemas.microsoft.com/office/drawing/2014/main" id="{7E095E66-B7A3-3BC8-A6E1-DB69A134CA51}"/>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2</a:t>
              </a:r>
            </a:p>
          </p:txBody>
        </p:sp>
        <p:sp>
          <p:nvSpPr>
            <p:cNvPr id="223" name="TextBox 222">
              <a:extLst>
                <a:ext uri="{FF2B5EF4-FFF2-40B4-BE49-F238E27FC236}">
                  <a16:creationId xmlns:a16="http://schemas.microsoft.com/office/drawing/2014/main" id="{0B9BBA30-6AAB-BE80-7885-94A7F9C043CA}"/>
                </a:ext>
              </a:extLst>
            </p:cNvPr>
            <p:cNvSpPr txBox="1"/>
            <p:nvPr/>
          </p:nvSpPr>
          <p:spPr>
            <a:xfrm>
              <a:off x="974390" y="3528082"/>
              <a:ext cx="8001002"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Enables low-cost interconnects for vector reduction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global and local data buses can be used for inter-/intra-mat communication    </a:t>
              </a: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grpSp>
        <p:nvGrpSpPr>
          <p:cNvPr id="228" name="Group 227">
            <a:extLst>
              <a:ext uri="{FF2B5EF4-FFF2-40B4-BE49-F238E27FC236}">
                <a16:creationId xmlns:a16="http://schemas.microsoft.com/office/drawing/2014/main" id="{E46F4404-BC62-B4F3-ACCD-5494AB90A171}"/>
              </a:ext>
            </a:extLst>
          </p:cNvPr>
          <p:cNvGrpSpPr/>
          <p:nvPr/>
        </p:nvGrpSpPr>
        <p:grpSpPr>
          <a:xfrm>
            <a:off x="7336" y="5831862"/>
            <a:ext cx="9470110" cy="781038"/>
            <a:chOff x="549218" y="3454216"/>
            <a:chExt cx="8426174" cy="788666"/>
          </a:xfrm>
        </p:grpSpPr>
        <p:sp>
          <p:nvSpPr>
            <p:cNvPr id="229" name="TextBox 228">
              <a:extLst>
                <a:ext uri="{FF2B5EF4-FFF2-40B4-BE49-F238E27FC236}">
                  <a16:creationId xmlns:a16="http://schemas.microsoft.com/office/drawing/2014/main" id="{85E81FB7-5BF8-CD34-1CFE-01872A17B084}"/>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3</a:t>
              </a:r>
            </a:p>
          </p:txBody>
        </p:sp>
        <p:sp>
          <p:nvSpPr>
            <p:cNvPr id="230" name="TextBox 229">
              <a:extLst>
                <a:ext uri="{FF2B5EF4-FFF2-40B4-BE49-F238E27FC236}">
                  <a16:creationId xmlns:a16="http://schemas.microsoft.com/office/drawing/2014/main" id="{2B3D6435-FF6F-8C93-2A2C-8A7668C5FA86}"/>
                </a:ext>
              </a:extLst>
            </p:cNvPr>
            <p:cNvSpPr txBox="1"/>
            <p:nvPr/>
          </p:nvSpPr>
          <p:spPr>
            <a:xfrm>
              <a:off x="974390" y="3528082"/>
              <a:ext cx="8001002"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Eases programmability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SIMD parallelism in a DRAM mat is on par with vector ISAs’ SIMD width </a:t>
              </a: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sp>
        <p:nvSpPr>
          <p:cNvPr id="231" name="Rectangle 230">
            <a:extLst>
              <a:ext uri="{FF2B5EF4-FFF2-40B4-BE49-F238E27FC236}">
                <a16:creationId xmlns:a16="http://schemas.microsoft.com/office/drawing/2014/main" id="{984434A9-11B4-6C56-B5A1-632FFFC7478C}"/>
              </a:ext>
            </a:extLst>
          </p:cNvPr>
          <p:cNvSpPr/>
          <p:nvPr/>
        </p:nvSpPr>
        <p:spPr>
          <a:xfrm>
            <a:off x="7530" y="4052166"/>
            <a:ext cx="9121747" cy="185284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2" name="Rounded Rectangle 231">
            <a:extLst>
              <a:ext uri="{FF2B5EF4-FFF2-40B4-BE49-F238E27FC236}">
                <a16:creationId xmlns:a16="http://schemas.microsoft.com/office/drawing/2014/main" id="{439A8839-CF62-F175-9023-1DA19C8B03B6}"/>
              </a:ext>
            </a:extLst>
          </p:cNvPr>
          <p:cNvSpPr/>
          <p:nvPr/>
        </p:nvSpPr>
        <p:spPr>
          <a:xfrm>
            <a:off x="1501955" y="1600005"/>
            <a:ext cx="1650846" cy="1219405"/>
          </a:xfrm>
          <a:prstGeom prst="roundRect">
            <a:avLst>
              <a:gd name="adj" fmla="val 11846"/>
            </a:avLst>
          </a:prstGeom>
          <a:noFill/>
          <a:ln w="3810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381" name="TextBox 380">
            <a:extLst>
              <a:ext uri="{FF2B5EF4-FFF2-40B4-BE49-F238E27FC236}">
                <a16:creationId xmlns:a16="http://schemas.microsoft.com/office/drawing/2014/main" id="{65261135-95BE-743B-898C-780B3D4139F1}"/>
              </a:ext>
            </a:extLst>
          </p:cNvPr>
          <p:cNvSpPr txBox="1"/>
          <p:nvPr/>
        </p:nvSpPr>
        <p:spPr>
          <a:xfrm>
            <a:off x="820194" y="1124744"/>
            <a:ext cx="3535782" cy="387103"/>
          </a:xfrm>
          <a:prstGeom prst="rect">
            <a:avLst/>
          </a:prstGeom>
          <a:noFill/>
        </p:spPr>
        <p:txBody>
          <a:bodyPr wrap="square" rtlCol="0" anchor="ctr">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512 columns</a:t>
            </a:r>
          </a:p>
        </p:txBody>
      </p:sp>
    </p:spTree>
    <p:extLst>
      <p:ext uri="{BB962C8B-B14F-4D97-AF65-F5344CB8AC3E}">
        <p14:creationId xmlns:p14="http://schemas.microsoft.com/office/powerpoint/2010/main" val="180485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
                                        <p:tgtEl>
                                          <p:spTgt spid="2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1"/>
                                        </p:tgtEl>
                                        <p:attrNameLst>
                                          <p:attrName>style.visibility</p:attrName>
                                        </p:attrNameLst>
                                      </p:cBhvr>
                                      <p:to>
                                        <p:strVal val="visible"/>
                                      </p:to>
                                    </p:set>
                                    <p:animEffect transition="in" filter="fade">
                                      <p:cBhvr>
                                        <p:cTn id="10" dur="500"/>
                                        <p:tgtEl>
                                          <p:spTgt spid="3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2"/>
                                        </p:tgtEl>
                                        <p:attrNameLst>
                                          <p:attrName>style.visibility</p:attrName>
                                        </p:attrNameLst>
                                      </p:cBhvr>
                                      <p:to>
                                        <p:strVal val="visible"/>
                                      </p:to>
                                    </p:set>
                                    <p:animEffect transition="in" filter="fade">
                                      <p:cBhvr>
                                        <p:cTn id="13"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animBg="1"/>
      <p:bldP spid="38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DAE3152-EF73-7C24-AA26-102709B5CCF8}"/>
              </a:ext>
            </a:extLst>
          </p:cNvPr>
          <p:cNvGrpSpPr/>
          <p:nvPr/>
        </p:nvGrpSpPr>
        <p:grpSpPr>
          <a:xfrm>
            <a:off x="371659" y="1308732"/>
            <a:ext cx="8400681" cy="1328496"/>
            <a:chOff x="371659" y="2793619"/>
            <a:chExt cx="8400681" cy="1324131"/>
          </a:xfrm>
        </p:grpSpPr>
        <p:sp>
          <p:nvSpPr>
            <p:cNvPr id="4" name="Rounded Rectangle 3">
              <a:extLst>
                <a:ext uri="{FF2B5EF4-FFF2-40B4-BE49-F238E27FC236}">
                  <a16:creationId xmlns:a16="http://schemas.microsoft.com/office/drawing/2014/main" id="{A7E6E4CA-4219-9A84-8012-2A407B6E2FA5}"/>
                </a:ext>
              </a:extLst>
            </p:cNvPr>
            <p:cNvSpPr/>
            <p:nvPr/>
          </p:nvSpPr>
          <p:spPr>
            <a:xfrm>
              <a:off x="371659" y="2796294"/>
              <a:ext cx="8400681" cy="1321456"/>
            </a:xfrm>
            <a:prstGeom prst="roundRect">
              <a:avLst>
                <a:gd name="adj" fmla="val 9020"/>
              </a:avLst>
            </a:prstGeom>
            <a:solidFill>
              <a:schemeClr val="bg1">
                <a:lumMod val="9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Transparently to programmer: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1982C3"/>
                  </a:solidFill>
                  <a:effectLst/>
                  <a:uLnTx/>
                  <a:uFillTx/>
                  <a:latin typeface="Avenir Next" panose="020B0503020202020204" pitchFamily="34" charset="0"/>
                  <a:ea typeface="+mn-ea"/>
                  <a:cs typeface="+mn-cs"/>
                </a:rPr>
                <a:t>extract</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SIMD parallelism from an application,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1982C3"/>
                  </a:solidFill>
                  <a:effectLst/>
                  <a:uLnTx/>
                  <a:uFillTx/>
                  <a:latin typeface="Avenir Next" panose="020B0503020202020204" pitchFamily="34" charset="0"/>
                  <a:ea typeface="+mn-ea"/>
                  <a:cs typeface="+mn-cs"/>
                </a:rPr>
                <a:t>schedule</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PUD instructions while maximizing </a:t>
              </a:r>
              <a:r>
                <a:rPr kumimoji="0" lang="en-US" sz="2200" b="1" i="0" u="sng" strike="noStrike" kern="1200" cap="none" spc="0" normalizeH="0" baseline="0" noProof="0" dirty="0">
                  <a:ln>
                    <a:noFill/>
                  </a:ln>
                  <a:solidFill>
                    <a:srgbClr val="1982C3"/>
                  </a:solidFill>
                  <a:effectLst/>
                  <a:uLnTx/>
                  <a:uFillTx/>
                  <a:latin typeface="Avenir Next" panose="020B0503020202020204" pitchFamily="34" charset="0"/>
                  <a:ea typeface="+mn-ea"/>
                  <a:cs typeface="+mn-cs"/>
                </a:rPr>
                <a:t>utilization</a:t>
              </a:r>
              <a:r>
                <a:rPr kumimoji="0" lang="en-US" sz="16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a:t>
              </a:r>
            </a:p>
          </p:txBody>
        </p:sp>
        <p:sp>
          <p:nvSpPr>
            <p:cNvPr id="5" name="TextBox 4">
              <a:extLst>
                <a:ext uri="{FF2B5EF4-FFF2-40B4-BE49-F238E27FC236}">
                  <a16:creationId xmlns:a16="http://schemas.microsoft.com/office/drawing/2014/main" id="{964CD386-BCB4-2F0B-2A1B-1C4D0C6C8168}"/>
                </a:ext>
              </a:extLst>
            </p:cNvPr>
            <p:cNvSpPr txBox="1"/>
            <p:nvPr/>
          </p:nvSpPr>
          <p:spPr>
            <a:xfrm rot="16200000">
              <a:off x="-28022" y="3269681"/>
              <a:ext cx="132145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Goal</a:t>
              </a:r>
            </a:p>
          </p:txBody>
        </p:sp>
      </p:grpSp>
      <p:sp>
        <p:nvSpPr>
          <p:cNvPr id="6" name="Up Arrow 5">
            <a:extLst>
              <a:ext uri="{FF2B5EF4-FFF2-40B4-BE49-F238E27FC236}">
                <a16:creationId xmlns:a16="http://schemas.microsoft.com/office/drawing/2014/main" id="{A8F08BDB-400B-8331-1F5B-B874FEE83E31}"/>
              </a:ext>
            </a:extLst>
          </p:cNvPr>
          <p:cNvSpPr/>
          <p:nvPr/>
        </p:nvSpPr>
        <p:spPr>
          <a:xfrm rot="10800000">
            <a:off x="4331688" y="2913587"/>
            <a:ext cx="480624" cy="555811"/>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595E">
                  <a:lumMod val="20000"/>
                  <a:lumOff val="80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12828C3-9632-A1EE-3DD3-F4DEAF77E3F2}"/>
              </a:ext>
            </a:extLst>
          </p:cNvPr>
          <p:cNvSpPr txBox="1"/>
          <p:nvPr/>
        </p:nvSpPr>
        <p:spPr>
          <a:xfrm>
            <a:off x="1" y="3628154"/>
            <a:ext cx="9144000" cy="43088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Three new LLVM-based passes targeting PUD execution</a:t>
            </a:r>
          </a:p>
        </p:txBody>
      </p:sp>
      <p:sp>
        <p:nvSpPr>
          <p:cNvPr id="10" name="Title 1">
            <a:extLst>
              <a:ext uri="{FF2B5EF4-FFF2-40B4-BE49-F238E27FC236}">
                <a16:creationId xmlns:a16="http://schemas.microsoft.com/office/drawing/2014/main" id="{73FB861D-C0E5-F24A-2621-83AF84FFD801}"/>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Compiler Support (I)</a:t>
            </a:r>
          </a:p>
        </p:txBody>
      </p:sp>
      <p:grpSp>
        <p:nvGrpSpPr>
          <p:cNvPr id="15" name="Group 14">
            <a:extLst>
              <a:ext uri="{FF2B5EF4-FFF2-40B4-BE49-F238E27FC236}">
                <a16:creationId xmlns:a16="http://schemas.microsoft.com/office/drawing/2014/main" id="{4D61C165-8173-658F-0DFF-1E651D5A89E4}"/>
              </a:ext>
            </a:extLst>
          </p:cNvPr>
          <p:cNvGrpSpPr/>
          <p:nvPr/>
        </p:nvGrpSpPr>
        <p:grpSpPr>
          <a:xfrm>
            <a:off x="400623" y="4241301"/>
            <a:ext cx="8342754" cy="1926446"/>
            <a:chOff x="400623" y="4241301"/>
            <a:chExt cx="8342754" cy="1926446"/>
          </a:xfrm>
        </p:grpSpPr>
        <p:pic>
          <p:nvPicPr>
            <p:cNvPr id="8" name="Picture 7">
              <a:extLst>
                <a:ext uri="{FF2B5EF4-FFF2-40B4-BE49-F238E27FC236}">
                  <a16:creationId xmlns:a16="http://schemas.microsoft.com/office/drawing/2014/main" id="{1E9FE1CE-C6ED-97FD-DE56-A674E05E227E}"/>
                </a:ext>
              </a:extLst>
            </p:cNvPr>
            <p:cNvPicPr>
              <a:picLocks noChangeAspect="1"/>
            </p:cNvPicPr>
            <p:nvPr/>
          </p:nvPicPr>
          <p:blipFill>
            <a:blip r:embed="rId3"/>
            <a:stretch>
              <a:fillRect/>
            </a:stretch>
          </p:blipFill>
          <p:spPr>
            <a:xfrm>
              <a:off x="400623" y="4241301"/>
              <a:ext cx="8342754" cy="1926446"/>
            </a:xfrm>
            <a:prstGeom prst="rect">
              <a:avLst/>
            </a:prstGeom>
          </p:spPr>
        </p:pic>
        <p:sp>
          <p:nvSpPr>
            <p:cNvPr id="9" name="Oval 8">
              <a:extLst>
                <a:ext uri="{FF2B5EF4-FFF2-40B4-BE49-F238E27FC236}">
                  <a16:creationId xmlns:a16="http://schemas.microsoft.com/office/drawing/2014/main" id="{9B7F09A4-8F92-9029-8A3B-7BF2DB55491A}"/>
                </a:ext>
              </a:extLst>
            </p:cNvPr>
            <p:cNvSpPr/>
            <p:nvPr/>
          </p:nvSpPr>
          <p:spPr>
            <a:xfrm>
              <a:off x="212482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103C3D96-E6A9-DFB9-1A0A-4548E48A5148}"/>
                </a:ext>
              </a:extLst>
            </p:cNvPr>
            <p:cNvSpPr/>
            <p:nvPr/>
          </p:nvSpPr>
          <p:spPr>
            <a:xfrm>
              <a:off x="457548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17C791A2-37C6-342B-D2EE-53544BA899F6}"/>
                </a:ext>
              </a:extLst>
            </p:cNvPr>
            <p:cNvSpPr/>
            <p:nvPr/>
          </p:nvSpPr>
          <p:spPr>
            <a:xfrm>
              <a:off x="5638800"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74D2A2E-1453-4E4C-8549-95A4FC3A4C8F}"/>
                </a:ext>
              </a:extLst>
            </p:cNvPr>
            <p:cNvSpPr/>
            <p:nvPr/>
          </p:nvSpPr>
          <p:spPr>
            <a:xfrm>
              <a:off x="7243716" y="4545685"/>
              <a:ext cx="236824" cy="217089"/>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914668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E25129F-2203-3964-1F17-A648AE8B1E5B}"/>
              </a:ext>
            </a:extLst>
          </p:cNvPr>
          <p:cNvCxnSpPr/>
          <p:nvPr/>
        </p:nvCxnSpPr>
        <p:spPr>
          <a:xfrm>
            <a:off x="173282" y="3231741"/>
            <a:ext cx="8797436"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579" name="Title 1">
            <a:extLst>
              <a:ext uri="{FF2B5EF4-FFF2-40B4-BE49-F238E27FC236}">
                <a16:creationId xmlns:a16="http://schemas.microsoft.com/office/drawing/2014/main" id="{AE054452-7F75-8319-1170-449727F6259E}"/>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Compiler Support (II)</a:t>
            </a:r>
          </a:p>
        </p:txBody>
      </p:sp>
      <p:grpSp>
        <p:nvGrpSpPr>
          <p:cNvPr id="2" name="Group 1">
            <a:extLst>
              <a:ext uri="{FF2B5EF4-FFF2-40B4-BE49-F238E27FC236}">
                <a16:creationId xmlns:a16="http://schemas.microsoft.com/office/drawing/2014/main" id="{D92535BD-37B7-1AA4-4D10-17949F8E7439}"/>
              </a:ext>
            </a:extLst>
          </p:cNvPr>
          <p:cNvGrpSpPr/>
          <p:nvPr/>
        </p:nvGrpSpPr>
        <p:grpSpPr>
          <a:xfrm>
            <a:off x="400623" y="1166415"/>
            <a:ext cx="8342754" cy="1926446"/>
            <a:chOff x="400623" y="4241301"/>
            <a:chExt cx="8342754" cy="1926446"/>
          </a:xfrm>
        </p:grpSpPr>
        <p:pic>
          <p:nvPicPr>
            <p:cNvPr id="577" name="Picture 576">
              <a:extLst>
                <a:ext uri="{FF2B5EF4-FFF2-40B4-BE49-F238E27FC236}">
                  <a16:creationId xmlns:a16="http://schemas.microsoft.com/office/drawing/2014/main" id="{CE063829-72BF-46BE-8ABA-E751D2A2B378}"/>
                </a:ext>
              </a:extLst>
            </p:cNvPr>
            <p:cNvPicPr>
              <a:picLocks noChangeAspect="1"/>
            </p:cNvPicPr>
            <p:nvPr/>
          </p:nvPicPr>
          <p:blipFill>
            <a:blip r:embed="rId3"/>
            <a:stretch>
              <a:fillRect/>
            </a:stretch>
          </p:blipFill>
          <p:spPr>
            <a:xfrm>
              <a:off x="400623" y="4241301"/>
              <a:ext cx="8342754" cy="1926446"/>
            </a:xfrm>
            <a:prstGeom prst="rect">
              <a:avLst/>
            </a:prstGeom>
          </p:spPr>
        </p:pic>
        <p:sp>
          <p:nvSpPr>
            <p:cNvPr id="578" name="Oval 577">
              <a:extLst>
                <a:ext uri="{FF2B5EF4-FFF2-40B4-BE49-F238E27FC236}">
                  <a16:creationId xmlns:a16="http://schemas.microsoft.com/office/drawing/2014/main" id="{37E626DB-214C-98C2-FA0C-353FFD1C75B2}"/>
                </a:ext>
              </a:extLst>
            </p:cNvPr>
            <p:cNvSpPr/>
            <p:nvPr/>
          </p:nvSpPr>
          <p:spPr>
            <a:xfrm>
              <a:off x="212482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0" name="Oval 579">
              <a:extLst>
                <a:ext uri="{FF2B5EF4-FFF2-40B4-BE49-F238E27FC236}">
                  <a16:creationId xmlns:a16="http://schemas.microsoft.com/office/drawing/2014/main" id="{F985E7E6-9856-50AC-70E9-E45DE3B323A6}"/>
                </a:ext>
              </a:extLst>
            </p:cNvPr>
            <p:cNvSpPr/>
            <p:nvPr/>
          </p:nvSpPr>
          <p:spPr>
            <a:xfrm>
              <a:off x="457548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1" name="Oval 580">
              <a:extLst>
                <a:ext uri="{FF2B5EF4-FFF2-40B4-BE49-F238E27FC236}">
                  <a16:creationId xmlns:a16="http://schemas.microsoft.com/office/drawing/2014/main" id="{4B4902AB-4F83-3FFA-FDFE-A8B09DB8D962}"/>
                </a:ext>
              </a:extLst>
            </p:cNvPr>
            <p:cNvSpPr/>
            <p:nvPr/>
          </p:nvSpPr>
          <p:spPr>
            <a:xfrm>
              <a:off x="5638800"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2" name="Oval 581">
              <a:extLst>
                <a:ext uri="{FF2B5EF4-FFF2-40B4-BE49-F238E27FC236}">
                  <a16:creationId xmlns:a16="http://schemas.microsoft.com/office/drawing/2014/main" id="{5CF971A4-4F88-CEF0-F121-8FC6C635B8A4}"/>
                </a:ext>
              </a:extLst>
            </p:cNvPr>
            <p:cNvSpPr/>
            <p:nvPr/>
          </p:nvSpPr>
          <p:spPr>
            <a:xfrm>
              <a:off x="7243716" y="4545685"/>
              <a:ext cx="236824" cy="217089"/>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83" name="Rectangle 582">
            <a:extLst>
              <a:ext uri="{FF2B5EF4-FFF2-40B4-BE49-F238E27FC236}">
                <a16:creationId xmlns:a16="http://schemas.microsoft.com/office/drawing/2014/main" id="{F0B91EE2-A89A-8BA0-E590-15F34D3C70A2}"/>
              </a:ext>
            </a:extLst>
          </p:cNvPr>
          <p:cNvSpPr/>
          <p:nvPr/>
        </p:nvSpPr>
        <p:spPr>
          <a:xfrm>
            <a:off x="4418753" y="1165565"/>
            <a:ext cx="4521315" cy="1975802"/>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9AFC0880-7E4F-7801-7D68-5F6FF347EDE2}"/>
              </a:ext>
            </a:extLst>
          </p:cNvPr>
          <p:cNvGrpSpPr/>
          <p:nvPr/>
        </p:nvGrpSpPr>
        <p:grpSpPr>
          <a:xfrm>
            <a:off x="408297" y="3442732"/>
            <a:ext cx="8400681" cy="819412"/>
            <a:chOff x="371659" y="2793619"/>
            <a:chExt cx="8400681" cy="1324131"/>
          </a:xfrm>
        </p:grpSpPr>
        <p:sp>
          <p:nvSpPr>
            <p:cNvPr id="20" name="Rounded Rectangle 19">
              <a:extLst>
                <a:ext uri="{FF2B5EF4-FFF2-40B4-BE49-F238E27FC236}">
                  <a16:creationId xmlns:a16="http://schemas.microsoft.com/office/drawing/2014/main" id="{4B247822-FAB6-F394-CA1A-4ED6619587C5}"/>
                </a:ext>
              </a:extLst>
            </p:cNvPr>
            <p:cNvSpPr/>
            <p:nvPr/>
          </p:nvSpPr>
          <p:spPr>
            <a:xfrm>
              <a:off x="371659" y="2796294"/>
              <a:ext cx="8400681" cy="1321456"/>
            </a:xfrm>
            <a:prstGeom prst="roundRect">
              <a:avLst>
                <a:gd name="adj" fmla="val 9020"/>
              </a:avLst>
            </a:prstGeom>
            <a:solidFill>
              <a:schemeClr val="bg1">
                <a:lumMod val="9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Identify SIMD parallelism, generate PUD instructions,</a:t>
              </a:r>
              <a:b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and set the appropriate vectorization factor </a:t>
              </a:r>
              <a:endPar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endParaRPr>
            </a:p>
          </p:txBody>
        </p:sp>
        <p:sp>
          <p:nvSpPr>
            <p:cNvPr id="21" name="TextBox 20">
              <a:extLst>
                <a:ext uri="{FF2B5EF4-FFF2-40B4-BE49-F238E27FC236}">
                  <a16:creationId xmlns:a16="http://schemas.microsoft.com/office/drawing/2014/main" id="{67536B30-6510-9D52-3F2A-ADB3CF0CDDAC}"/>
                </a:ext>
              </a:extLst>
            </p:cNvPr>
            <p:cNvSpPr txBox="1"/>
            <p:nvPr/>
          </p:nvSpPr>
          <p:spPr>
            <a:xfrm rot="16200000">
              <a:off x="-28022" y="3269681"/>
              <a:ext cx="132145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Goal</a:t>
              </a:r>
            </a:p>
          </p:txBody>
        </p:sp>
      </p:grpSp>
    </p:spTree>
    <p:extLst>
      <p:ext uri="{BB962C8B-B14F-4D97-AF65-F5344CB8AC3E}">
        <p14:creationId xmlns:p14="http://schemas.microsoft.com/office/powerpoint/2010/main" val="40628913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E25129F-2203-3964-1F17-A648AE8B1E5B}"/>
              </a:ext>
            </a:extLst>
          </p:cNvPr>
          <p:cNvCxnSpPr/>
          <p:nvPr/>
        </p:nvCxnSpPr>
        <p:spPr>
          <a:xfrm>
            <a:off x="173282" y="3231741"/>
            <a:ext cx="8797436"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579" name="Title 1">
            <a:extLst>
              <a:ext uri="{FF2B5EF4-FFF2-40B4-BE49-F238E27FC236}">
                <a16:creationId xmlns:a16="http://schemas.microsoft.com/office/drawing/2014/main" id="{AE054452-7F75-8319-1170-449727F6259E}"/>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Compiler Support (II)</a:t>
            </a:r>
          </a:p>
        </p:txBody>
      </p:sp>
      <p:grpSp>
        <p:nvGrpSpPr>
          <p:cNvPr id="2" name="Group 1">
            <a:extLst>
              <a:ext uri="{FF2B5EF4-FFF2-40B4-BE49-F238E27FC236}">
                <a16:creationId xmlns:a16="http://schemas.microsoft.com/office/drawing/2014/main" id="{D92535BD-37B7-1AA4-4D10-17949F8E7439}"/>
              </a:ext>
            </a:extLst>
          </p:cNvPr>
          <p:cNvGrpSpPr/>
          <p:nvPr/>
        </p:nvGrpSpPr>
        <p:grpSpPr>
          <a:xfrm>
            <a:off x="400623" y="1166415"/>
            <a:ext cx="8342754" cy="1926446"/>
            <a:chOff x="400623" y="4241301"/>
            <a:chExt cx="8342754" cy="1926446"/>
          </a:xfrm>
        </p:grpSpPr>
        <p:pic>
          <p:nvPicPr>
            <p:cNvPr id="577" name="Picture 576">
              <a:extLst>
                <a:ext uri="{FF2B5EF4-FFF2-40B4-BE49-F238E27FC236}">
                  <a16:creationId xmlns:a16="http://schemas.microsoft.com/office/drawing/2014/main" id="{CE063829-72BF-46BE-8ABA-E751D2A2B378}"/>
                </a:ext>
              </a:extLst>
            </p:cNvPr>
            <p:cNvPicPr>
              <a:picLocks noChangeAspect="1"/>
            </p:cNvPicPr>
            <p:nvPr/>
          </p:nvPicPr>
          <p:blipFill>
            <a:blip r:embed="rId3"/>
            <a:stretch>
              <a:fillRect/>
            </a:stretch>
          </p:blipFill>
          <p:spPr>
            <a:xfrm>
              <a:off x="400623" y="4241301"/>
              <a:ext cx="8342754" cy="1926446"/>
            </a:xfrm>
            <a:prstGeom prst="rect">
              <a:avLst/>
            </a:prstGeom>
          </p:spPr>
        </p:pic>
        <p:sp>
          <p:nvSpPr>
            <p:cNvPr id="578" name="Oval 577">
              <a:extLst>
                <a:ext uri="{FF2B5EF4-FFF2-40B4-BE49-F238E27FC236}">
                  <a16:creationId xmlns:a16="http://schemas.microsoft.com/office/drawing/2014/main" id="{37E626DB-214C-98C2-FA0C-353FFD1C75B2}"/>
                </a:ext>
              </a:extLst>
            </p:cNvPr>
            <p:cNvSpPr/>
            <p:nvPr/>
          </p:nvSpPr>
          <p:spPr>
            <a:xfrm>
              <a:off x="212482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0" name="Oval 579">
              <a:extLst>
                <a:ext uri="{FF2B5EF4-FFF2-40B4-BE49-F238E27FC236}">
                  <a16:creationId xmlns:a16="http://schemas.microsoft.com/office/drawing/2014/main" id="{F985E7E6-9856-50AC-70E9-E45DE3B323A6}"/>
                </a:ext>
              </a:extLst>
            </p:cNvPr>
            <p:cNvSpPr/>
            <p:nvPr/>
          </p:nvSpPr>
          <p:spPr>
            <a:xfrm>
              <a:off x="457548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1" name="Oval 580">
              <a:extLst>
                <a:ext uri="{FF2B5EF4-FFF2-40B4-BE49-F238E27FC236}">
                  <a16:creationId xmlns:a16="http://schemas.microsoft.com/office/drawing/2014/main" id="{4B4902AB-4F83-3FFA-FDFE-A8B09DB8D962}"/>
                </a:ext>
              </a:extLst>
            </p:cNvPr>
            <p:cNvSpPr/>
            <p:nvPr/>
          </p:nvSpPr>
          <p:spPr>
            <a:xfrm>
              <a:off x="5638800"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2" name="Oval 581">
              <a:extLst>
                <a:ext uri="{FF2B5EF4-FFF2-40B4-BE49-F238E27FC236}">
                  <a16:creationId xmlns:a16="http://schemas.microsoft.com/office/drawing/2014/main" id="{5CF971A4-4F88-CEF0-F121-8FC6C635B8A4}"/>
                </a:ext>
              </a:extLst>
            </p:cNvPr>
            <p:cNvSpPr/>
            <p:nvPr/>
          </p:nvSpPr>
          <p:spPr>
            <a:xfrm>
              <a:off x="7243716" y="4545685"/>
              <a:ext cx="236824" cy="217089"/>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83" name="Rectangle 582">
            <a:extLst>
              <a:ext uri="{FF2B5EF4-FFF2-40B4-BE49-F238E27FC236}">
                <a16:creationId xmlns:a16="http://schemas.microsoft.com/office/drawing/2014/main" id="{F0B91EE2-A89A-8BA0-E590-15F34D3C70A2}"/>
              </a:ext>
            </a:extLst>
          </p:cNvPr>
          <p:cNvSpPr/>
          <p:nvPr/>
        </p:nvSpPr>
        <p:spPr>
          <a:xfrm>
            <a:off x="7104691" y="1166415"/>
            <a:ext cx="1828799" cy="2024112"/>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DDB5A88-2461-47BD-3F7F-877C3F012E74}"/>
              </a:ext>
            </a:extLst>
          </p:cNvPr>
          <p:cNvSpPr/>
          <p:nvPr/>
        </p:nvSpPr>
        <p:spPr>
          <a:xfrm>
            <a:off x="188744" y="1164760"/>
            <a:ext cx="4222943" cy="1982156"/>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1DBC26-A501-ADF7-1EBD-3416252E3523}"/>
              </a:ext>
            </a:extLst>
          </p:cNvPr>
          <p:cNvGrpSpPr/>
          <p:nvPr/>
        </p:nvGrpSpPr>
        <p:grpSpPr>
          <a:xfrm>
            <a:off x="408297" y="4503248"/>
            <a:ext cx="8400681" cy="819412"/>
            <a:chOff x="371659" y="2793619"/>
            <a:chExt cx="8400681" cy="1324131"/>
          </a:xfrm>
        </p:grpSpPr>
        <p:sp>
          <p:nvSpPr>
            <p:cNvPr id="19" name="Rounded Rectangle 18">
              <a:extLst>
                <a:ext uri="{FF2B5EF4-FFF2-40B4-BE49-F238E27FC236}">
                  <a16:creationId xmlns:a16="http://schemas.microsoft.com/office/drawing/2014/main" id="{DE7C0DA1-41F3-B088-117A-9D19F62E9743}"/>
                </a:ext>
              </a:extLst>
            </p:cNvPr>
            <p:cNvSpPr/>
            <p:nvPr/>
          </p:nvSpPr>
          <p:spPr>
            <a:xfrm>
              <a:off x="371659" y="2796294"/>
              <a:ext cx="8400681" cy="1321456"/>
            </a:xfrm>
            <a:prstGeom prst="roundRect">
              <a:avLst>
                <a:gd name="adj" fmla="val 9020"/>
              </a:avLst>
            </a:prstGeom>
            <a:solidFill>
              <a:schemeClr val="bg1">
                <a:lumMod val="9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Improve SIMD utilization by allowing the distribution of independent PUD instructions across DRAM mats</a:t>
              </a:r>
              <a:endPar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endParaRPr>
            </a:p>
          </p:txBody>
        </p:sp>
        <p:sp>
          <p:nvSpPr>
            <p:cNvPr id="20" name="TextBox 19">
              <a:extLst>
                <a:ext uri="{FF2B5EF4-FFF2-40B4-BE49-F238E27FC236}">
                  <a16:creationId xmlns:a16="http://schemas.microsoft.com/office/drawing/2014/main" id="{884F55E7-A642-EE26-192F-DE82413F639E}"/>
                </a:ext>
              </a:extLst>
            </p:cNvPr>
            <p:cNvSpPr txBox="1"/>
            <p:nvPr/>
          </p:nvSpPr>
          <p:spPr>
            <a:xfrm rot="16200000">
              <a:off x="-28022" y="3269681"/>
              <a:ext cx="132145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Goal</a:t>
              </a:r>
            </a:p>
          </p:txBody>
        </p:sp>
      </p:grpSp>
      <p:grpSp>
        <p:nvGrpSpPr>
          <p:cNvPr id="21" name="Group 20">
            <a:extLst>
              <a:ext uri="{FF2B5EF4-FFF2-40B4-BE49-F238E27FC236}">
                <a16:creationId xmlns:a16="http://schemas.microsoft.com/office/drawing/2014/main" id="{91CFC40C-9822-A969-472E-4B1920D5590E}"/>
              </a:ext>
            </a:extLst>
          </p:cNvPr>
          <p:cNvGrpSpPr/>
          <p:nvPr/>
        </p:nvGrpSpPr>
        <p:grpSpPr>
          <a:xfrm>
            <a:off x="408297" y="3442732"/>
            <a:ext cx="8400681" cy="819412"/>
            <a:chOff x="371659" y="2793619"/>
            <a:chExt cx="8400681" cy="1324131"/>
          </a:xfrm>
        </p:grpSpPr>
        <p:sp>
          <p:nvSpPr>
            <p:cNvPr id="22" name="Rounded Rectangle 21">
              <a:extLst>
                <a:ext uri="{FF2B5EF4-FFF2-40B4-BE49-F238E27FC236}">
                  <a16:creationId xmlns:a16="http://schemas.microsoft.com/office/drawing/2014/main" id="{BDCE35CB-F5A9-EF0A-DB3F-9979F360F6F8}"/>
                </a:ext>
              </a:extLst>
            </p:cNvPr>
            <p:cNvSpPr/>
            <p:nvPr/>
          </p:nvSpPr>
          <p:spPr>
            <a:xfrm>
              <a:off x="371659" y="2796294"/>
              <a:ext cx="8400681" cy="1321456"/>
            </a:xfrm>
            <a:prstGeom prst="roundRect">
              <a:avLst>
                <a:gd name="adj" fmla="val 9020"/>
              </a:avLst>
            </a:prstGeom>
            <a:solidFill>
              <a:schemeClr val="bg1">
                <a:lumMod val="9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Identify SIMD parallelism, generate PUD instructions,</a:t>
              </a:r>
              <a:b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and set the appropriate vectorization factor </a:t>
              </a:r>
              <a:endPar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endParaRPr>
            </a:p>
          </p:txBody>
        </p:sp>
        <p:sp>
          <p:nvSpPr>
            <p:cNvPr id="23" name="TextBox 22">
              <a:extLst>
                <a:ext uri="{FF2B5EF4-FFF2-40B4-BE49-F238E27FC236}">
                  <a16:creationId xmlns:a16="http://schemas.microsoft.com/office/drawing/2014/main" id="{90502784-36DD-3A8A-167B-E1261F016973}"/>
                </a:ext>
              </a:extLst>
            </p:cNvPr>
            <p:cNvSpPr txBox="1"/>
            <p:nvPr/>
          </p:nvSpPr>
          <p:spPr>
            <a:xfrm rot="16200000">
              <a:off x="-28022" y="3269681"/>
              <a:ext cx="132145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Goal</a:t>
              </a:r>
            </a:p>
          </p:txBody>
        </p:sp>
      </p:grpSp>
      <p:sp>
        <p:nvSpPr>
          <p:cNvPr id="24" name="Rectangle 23">
            <a:extLst>
              <a:ext uri="{FF2B5EF4-FFF2-40B4-BE49-F238E27FC236}">
                <a16:creationId xmlns:a16="http://schemas.microsoft.com/office/drawing/2014/main" id="{420A389E-CAA5-1831-08B7-B2C81E14C4A4}"/>
              </a:ext>
            </a:extLst>
          </p:cNvPr>
          <p:cNvSpPr/>
          <p:nvPr/>
        </p:nvSpPr>
        <p:spPr>
          <a:xfrm>
            <a:off x="215058" y="3380520"/>
            <a:ext cx="8718432" cy="965235"/>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310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E25129F-2203-3964-1F17-A648AE8B1E5B}"/>
              </a:ext>
            </a:extLst>
          </p:cNvPr>
          <p:cNvCxnSpPr/>
          <p:nvPr/>
        </p:nvCxnSpPr>
        <p:spPr>
          <a:xfrm>
            <a:off x="173282" y="3231741"/>
            <a:ext cx="8797436" cy="0"/>
          </a:xfrm>
          <a:prstGeom prst="line">
            <a:avLst/>
          </a:prstGeom>
          <a:ln w="28575">
            <a:prstDash val="dash"/>
          </a:ln>
        </p:spPr>
        <p:style>
          <a:lnRef idx="1">
            <a:schemeClr val="dk1"/>
          </a:lnRef>
          <a:fillRef idx="0">
            <a:schemeClr val="dk1"/>
          </a:fillRef>
          <a:effectRef idx="0">
            <a:schemeClr val="dk1"/>
          </a:effectRef>
          <a:fontRef idx="minor">
            <a:schemeClr val="tx1"/>
          </a:fontRef>
        </p:style>
      </p:cxnSp>
      <p:grpSp>
        <p:nvGrpSpPr>
          <p:cNvPr id="7" name="Group 6">
            <a:extLst>
              <a:ext uri="{FF2B5EF4-FFF2-40B4-BE49-F238E27FC236}">
                <a16:creationId xmlns:a16="http://schemas.microsoft.com/office/drawing/2014/main" id="{25725C9F-03EE-7F4A-276B-EDDE642C3DDB}"/>
              </a:ext>
            </a:extLst>
          </p:cNvPr>
          <p:cNvGrpSpPr/>
          <p:nvPr/>
        </p:nvGrpSpPr>
        <p:grpSpPr>
          <a:xfrm>
            <a:off x="408297" y="5563763"/>
            <a:ext cx="8400681" cy="819412"/>
            <a:chOff x="371659" y="2793619"/>
            <a:chExt cx="8400681" cy="1324131"/>
          </a:xfrm>
        </p:grpSpPr>
        <p:sp>
          <p:nvSpPr>
            <p:cNvPr id="8" name="Rounded Rectangle 7">
              <a:extLst>
                <a:ext uri="{FF2B5EF4-FFF2-40B4-BE49-F238E27FC236}">
                  <a16:creationId xmlns:a16="http://schemas.microsoft.com/office/drawing/2014/main" id="{182AF0CD-5C38-075D-335C-55BFC9A30E50}"/>
                </a:ext>
              </a:extLst>
            </p:cNvPr>
            <p:cNvSpPr/>
            <p:nvPr/>
          </p:nvSpPr>
          <p:spPr>
            <a:xfrm>
              <a:off x="371659" y="2796294"/>
              <a:ext cx="8400681" cy="1321456"/>
            </a:xfrm>
            <a:prstGeom prst="roundRect">
              <a:avLst>
                <a:gd name="adj" fmla="val 9020"/>
              </a:avLst>
            </a:prstGeom>
            <a:solidFill>
              <a:schemeClr val="bg1">
                <a:lumMod val="9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Generate the appropriate binary for </a:t>
              </a:r>
              <a:b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data allocation and PUD instructions  </a:t>
              </a:r>
            </a:p>
          </p:txBody>
        </p:sp>
        <p:sp>
          <p:nvSpPr>
            <p:cNvPr id="9" name="TextBox 8">
              <a:extLst>
                <a:ext uri="{FF2B5EF4-FFF2-40B4-BE49-F238E27FC236}">
                  <a16:creationId xmlns:a16="http://schemas.microsoft.com/office/drawing/2014/main" id="{51B1CC48-0500-A983-736C-CDA41EBBF7D0}"/>
                </a:ext>
              </a:extLst>
            </p:cNvPr>
            <p:cNvSpPr txBox="1"/>
            <p:nvPr/>
          </p:nvSpPr>
          <p:spPr>
            <a:xfrm rot="16200000">
              <a:off x="-28022" y="3269681"/>
              <a:ext cx="132145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Goal</a:t>
              </a:r>
            </a:p>
          </p:txBody>
        </p:sp>
      </p:grpSp>
      <p:sp>
        <p:nvSpPr>
          <p:cNvPr id="579" name="Title 1">
            <a:extLst>
              <a:ext uri="{FF2B5EF4-FFF2-40B4-BE49-F238E27FC236}">
                <a16:creationId xmlns:a16="http://schemas.microsoft.com/office/drawing/2014/main" id="{AE054452-7F75-8319-1170-449727F6259E}"/>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Compiler Support (III)</a:t>
            </a:r>
          </a:p>
        </p:txBody>
      </p:sp>
      <p:grpSp>
        <p:nvGrpSpPr>
          <p:cNvPr id="2" name="Group 1">
            <a:extLst>
              <a:ext uri="{FF2B5EF4-FFF2-40B4-BE49-F238E27FC236}">
                <a16:creationId xmlns:a16="http://schemas.microsoft.com/office/drawing/2014/main" id="{D92535BD-37B7-1AA4-4D10-17949F8E7439}"/>
              </a:ext>
            </a:extLst>
          </p:cNvPr>
          <p:cNvGrpSpPr/>
          <p:nvPr/>
        </p:nvGrpSpPr>
        <p:grpSpPr>
          <a:xfrm>
            <a:off x="400623" y="1166415"/>
            <a:ext cx="8342754" cy="1926446"/>
            <a:chOff x="400623" y="4241301"/>
            <a:chExt cx="8342754" cy="1926446"/>
          </a:xfrm>
        </p:grpSpPr>
        <p:pic>
          <p:nvPicPr>
            <p:cNvPr id="577" name="Picture 576">
              <a:extLst>
                <a:ext uri="{FF2B5EF4-FFF2-40B4-BE49-F238E27FC236}">
                  <a16:creationId xmlns:a16="http://schemas.microsoft.com/office/drawing/2014/main" id="{CE063829-72BF-46BE-8ABA-E751D2A2B378}"/>
                </a:ext>
              </a:extLst>
            </p:cNvPr>
            <p:cNvPicPr>
              <a:picLocks noChangeAspect="1"/>
            </p:cNvPicPr>
            <p:nvPr/>
          </p:nvPicPr>
          <p:blipFill>
            <a:blip r:embed="rId3"/>
            <a:stretch>
              <a:fillRect/>
            </a:stretch>
          </p:blipFill>
          <p:spPr>
            <a:xfrm>
              <a:off x="400623" y="4241301"/>
              <a:ext cx="8342754" cy="1926446"/>
            </a:xfrm>
            <a:prstGeom prst="rect">
              <a:avLst/>
            </a:prstGeom>
          </p:spPr>
        </p:pic>
        <p:sp>
          <p:nvSpPr>
            <p:cNvPr id="578" name="Oval 577">
              <a:extLst>
                <a:ext uri="{FF2B5EF4-FFF2-40B4-BE49-F238E27FC236}">
                  <a16:creationId xmlns:a16="http://schemas.microsoft.com/office/drawing/2014/main" id="{37E626DB-214C-98C2-FA0C-353FFD1C75B2}"/>
                </a:ext>
              </a:extLst>
            </p:cNvPr>
            <p:cNvSpPr/>
            <p:nvPr/>
          </p:nvSpPr>
          <p:spPr>
            <a:xfrm>
              <a:off x="212482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0" name="Oval 579">
              <a:extLst>
                <a:ext uri="{FF2B5EF4-FFF2-40B4-BE49-F238E27FC236}">
                  <a16:creationId xmlns:a16="http://schemas.microsoft.com/office/drawing/2014/main" id="{F985E7E6-9856-50AC-70E9-E45DE3B323A6}"/>
                </a:ext>
              </a:extLst>
            </p:cNvPr>
            <p:cNvSpPr/>
            <p:nvPr/>
          </p:nvSpPr>
          <p:spPr>
            <a:xfrm>
              <a:off x="457548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1" name="Oval 580">
              <a:extLst>
                <a:ext uri="{FF2B5EF4-FFF2-40B4-BE49-F238E27FC236}">
                  <a16:creationId xmlns:a16="http://schemas.microsoft.com/office/drawing/2014/main" id="{4B4902AB-4F83-3FFA-FDFE-A8B09DB8D962}"/>
                </a:ext>
              </a:extLst>
            </p:cNvPr>
            <p:cNvSpPr/>
            <p:nvPr/>
          </p:nvSpPr>
          <p:spPr>
            <a:xfrm>
              <a:off x="5638800"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2" name="Oval 581">
              <a:extLst>
                <a:ext uri="{FF2B5EF4-FFF2-40B4-BE49-F238E27FC236}">
                  <a16:creationId xmlns:a16="http://schemas.microsoft.com/office/drawing/2014/main" id="{5CF971A4-4F88-CEF0-F121-8FC6C635B8A4}"/>
                </a:ext>
              </a:extLst>
            </p:cNvPr>
            <p:cNvSpPr/>
            <p:nvPr/>
          </p:nvSpPr>
          <p:spPr>
            <a:xfrm>
              <a:off x="7243716" y="4545685"/>
              <a:ext cx="236824" cy="217089"/>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 name="Rectangle 2">
            <a:extLst>
              <a:ext uri="{FF2B5EF4-FFF2-40B4-BE49-F238E27FC236}">
                <a16:creationId xmlns:a16="http://schemas.microsoft.com/office/drawing/2014/main" id="{DDDB5A88-2461-47BD-3F7F-877C3F012E74}"/>
              </a:ext>
            </a:extLst>
          </p:cNvPr>
          <p:cNvSpPr/>
          <p:nvPr/>
        </p:nvSpPr>
        <p:spPr>
          <a:xfrm>
            <a:off x="179316" y="1135795"/>
            <a:ext cx="6915945" cy="2040617"/>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835626D9-C687-D330-3FEF-4AEF1338541B}"/>
              </a:ext>
            </a:extLst>
          </p:cNvPr>
          <p:cNvGrpSpPr/>
          <p:nvPr/>
        </p:nvGrpSpPr>
        <p:grpSpPr>
          <a:xfrm>
            <a:off x="408297" y="4503248"/>
            <a:ext cx="8400681" cy="819412"/>
            <a:chOff x="371659" y="2793619"/>
            <a:chExt cx="8400681" cy="1324131"/>
          </a:xfrm>
        </p:grpSpPr>
        <p:sp>
          <p:nvSpPr>
            <p:cNvPr id="11" name="Rounded Rectangle 10">
              <a:extLst>
                <a:ext uri="{FF2B5EF4-FFF2-40B4-BE49-F238E27FC236}">
                  <a16:creationId xmlns:a16="http://schemas.microsoft.com/office/drawing/2014/main" id="{065DCE51-3CEE-A53C-D617-86065D723704}"/>
                </a:ext>
              </a:extLst>
            </p:cNvPr>
            <p:cNvSpPr/>
            <p:nvPr/>
          </p:nvSpPr>
          <p:spPr>
            <a:xfrm>
              <a:off x="371659" y="2796294"/>
              <a:ext cx="8400681" cy="1321456"/>
            </a:xfrm>
            <a:prstGeom prst="roundRect">
              <a:avLst>
                <a:gd name="adj" fmla="val 9020"/>
              </a:avLst>
            </a:prstGeom>
            <a:solidFill>
              <a:schemeClr val="bg1">
                <a:lumMod val="9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Improve SIMD utilization by allowing the distribution of independent PUD instructions across DRAM mats</a:t>
              </a:r>
              <a:endPar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endParaRPr>
            </a:p>
          </p:txBody>
        </p:sp>
        <p:sp>
          <p:nvSpPr>
            <p:cNvPr id="13" name="TextBox 12">
              <a:extLst>
                <a:ext uri="{FF2B5EF4-FFF2-40B4-BE49-F238E27FC236}">
                  <a16:creationId xmlns:a16="http://schemas.microsoft.com/office/drawing/2014/main" id="{4E41999A-29E9-2110-38F0-24D5399134D2}"/>
                </a:ext>
              </a:extLst>
            </p:cNvPr>
            <p:cNvSpPr txBox="1"/>
            <p:nvPr/>
          </p:nvSpPr>
          <p:spPr>
            <a:xfrm rot="16200000">
              <a:off x="-28022" y="3269681"/>
              <a:ext cx="132145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Goal</a:t>
              </a:r>
            </a:p>
          </p:txBody>
        </p:sp>
      </p:grpSp>
      <p:grpSp>
        <p:nvGrpSpPr>
          <p:cNvPr id="14" name="Group 13">
            <a:extLst>
              <a:ext uri="{FF2B5EF4-FFF2-40B4-BE49-F238E27FC236}">
                <a16:creationId xmlns:a16="http://schemas.microsoft.com/office/drawing/2014/main" id="{925EDFEC-8ABE-96B4-0A67-6D9BB38271BF}"/>
              </a:ext>
            </a:extLst>
          </p:cNvPr>
          <p:cNvGrpSpPr/>
          <p:nvPr/>
        </p:nvGrpSpPr>
        <p:grpSpPr>
          <a:xfrm>
            <a:off x="408297" y="3442732"/>
            <a:ext cx="8400681" cy="819412"/>
            <a:chOff x="371659" y="2793619"/>
            <a:chExt cx="8400681" cy="1324131"/>
          </a:xfrm>
        </p:grpSpPr>
        <p:sp>
          <p:nvSpPr>
            <p:cNvPr id="16" name="Rounded Rectangle 15">
              <a:extLst>
                <a:ext uri="{FF2B5EF4-FFF2-40B4-BE49-F238E27FC236}">
                  <a16:creationId xmlns:a16="http://schemas.microsoft.com/office/drawing/2014/main" id="{5BEA9F34-578D-9A16-FCA4-0CD921B5936E}"/>
                </a:ext>
              </a:extLst>
            </p:cNvPr>
            <p:cNvSpPr/>
            <p:nvPr/>
          </p:nvSpPr>
          <p:spPr>
            <a:xfrm>
              <a:off x="371659" y="2796294"/>
              <a:ext cx="8400681" cy="1321456"/>
            </a:xfrm>
            <a:prstGeom prst="roundRect">
              <a:avLst>
                <a:gd name="adj" fmla="val 9020"/>
              </a:avLst>
            </a:prstGeom>
            <a:solidFill>
              <a:schemeClr val="bg1">
                <a:lumMod val="9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Identify SIMD parallelism, generate PUD instructions,</a:t>
              </a:r>
              <a:b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and set the appropriate vectorization factor </a:t>
              </a:r>
              <a:endPar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endParaRPr>
            </a:p>
          </p:txBody>
        </p:sp>
        <p:sp>
          <p:nvSpPr>
            <p:cNvPr id="17" name="TextBox 16">
              <a:extLst>
                <a:ext uri="{FF2B5EF4-FFF2-40B4-BE49-F238E27FC236}">
                  <a16:creationId xmlns:a16="http://schemas.microsoft.com/office/drawing/2014/main" id="{ADBA093D-D950-E5CF-130A-27BEB40D38BE}"/>
                </a:ext>
              </a:extLst>
            </p:cNvPr>
            <p:cNvSpPr txBox="1"/>
            <p:nvPr/>
          </p:nvSpPr>
          <p:spPr>
            <a:xfrm rot="16200000">
              <a:off x="-28022" y="3269681"/>
              <a:ext cx="132145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Goal</a:t>
              </a:r>
            </a:p>
          </p:txBody>
        </p:sp>
      </p:grpSp>
      <p:sp>
        <p:nvSpPr>
          <p:cNvPr id="18" name="Rectangle 17">
            <a:extLst>
              <a:ext uri="{FF2B5EF4-FFF2-40B4-BE49-F238E27FC236}">
                <a16:creationId xmlns:a16="http://schemas.microsoft.com/office/drawing/2014/main" id="{9789863D-D85E-9C54-AFB9-07F9A8103860}"/>
              </a:ext>
            </a:extLst>
          </p:cNvPr>
          <p:cNvSpPr/>
          <p:nvPr/>
        </p:nvSpPr>
        <p:spPr>
          <a:xfrm>
            <a:off x="215058" y="3380520"/>
            <a:ext cx="8797436" cy="2024112"/>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4549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506E0-0527-8923-8045-266E74F50F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A2A50C-22BB-ADF7-77D0-4751CEB6CE74}"/>
              </a:ext>
            </a:extLst>
          </p:cNvPr>
          <p:cNvSpPr>
            <a:spLocks noGrp="1"/>
          </p:cNvSpPr>
          <p:nvPr>
            <p:ph type="title"/>
          </p:nvPr>
        </p:nvSpPr>
        <p:spPr/>
        <p:txBody>
          <a:bodyPr/>
          <a:lstStyle/>
          <a:p>
            <a:r>
              <a:rPr lang="en-US" dirty="0"/>
              <a:t>MIMDRAM Perf, Energy, Perf/Watt</a:t>
            </a:r>
          </a:p>
        </p:txBody>
      </p:sp>
      <p:sp>
        <p:nvSpPr>
          <p:cNvPr id="3" name="Content Placeholder 2">
            <a:extLst>
              <a:ext uri="{FF2B5EF4-FFF2-40B4-BE49-F238E27FC236}">
                <a16:creationId xmlns:a16="http://schemas.microsoft.com/office/drawing/2014/main" id="{0BB1E5DB-A451-0E27-9D82-73812CD847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F567D31-B64B-D9BC-BAE8-A1982932AA8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DE84DF6B-FE9F-8681-4C23-3DF586C22B8C}"/>
              </a:ext>
            </a:extLst>
          </p:cNvPr>
          <p:cNvPicPr>
            <a:picLocks noChangeAspect="1"/>
          </p:cNvPicPr>
          <p:nvPr/>
        </p:nvPicPr>
        <p:blipFill>
          <a:blip r:embed="rId3"/>
          <a:stretch>
            <a:fillRect/>
          </a:stretch>
        </p:blipFill>
        <p:spPr>
          <a:xfrm>
            <a:off x="1115616" y="980728"/>
            <a:ext cx="6624736" cy="4769287"/>
          </a:xfrm>
          <a:prstGeom prst="rect">
            <a:avLst/>
          </a:prstGeom>
        </p:spPr>
      </p:pic>
      <p:sp>
        <p:nvSpPr>
          <p:cNvPr id="6" name="TextBox 5">
            <a:extLst>
              <a:ext uri="{FF2B5EF4-FFF2-40B4-BE49-F238E27FC236}">
                <a16:creationId xmlns:a16="http://schemas.microsoft.com/office/drawing/2014/main" id="{8BAB03F5-C229-2BE7-B5DE-6A95AC9DFAAC}"/>
              </a:ext>
            </a:extLst>
          </p:cNvPr>
          <p:cNvSpPr txBox="1"/>
          <p:nvPr/>
        </p:nvSpPr>
        <p:spPr>
          <a:xfrm>
            <a:off x="467544" y="5949280"/>
            <a:ext cx="8186857" cy="369332"/>
          </a:xfrm>
          <a:prstGeom prst="rect">
            <a:avLst/>
          </a:prstGeom>
          <a:noFill/>
        </p:spPr>
        <p:txBody>
          <a:bodyPr wrap="none" rtlCol="0">
            <a:spAutoFit/>
          </a:bodyPr>
          <a:lstStyle/>
          <a:p>
            <a:r>
              <a:rPr lang="en-US" b="1" dirty="0">
                <a:solidFill>
                  <a:srgbClr val="0000FF"/>
                </a:solidFill>
              </a:rPr>
              <a:t>582X and 13,612X the energy efficiency of CPU and GPU, respectively</a:t>
            </a:r>
          </a:p>
        </p:txBody>
      </p:sp>
    </p:spTree>
    <p:extLst>
      <p:ext uri="{BB962C8B-B14F-4D97-AF65-F5344CB8AC3E}">
        <p14:creationId xmlns:p14="http://schemas.microsoft.com/office/powerpoint/2010/main" val="200680019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Capabilities of Off-The-Shelf Memory</a:t>
            </a:r>
          </a:p>
        </p:txBody>
      </p:sp>
      <p:sp>
        <p:nvSpPr>
          <p:cNvPr id="19459" name="Content Placeholder 2"/>
          <p:cNvSpPr>
            <a:spLocks noGrp="1"/>
          </p:cNvSpPr>
          <p:nvPr>
            <p:ph idx="1"/>
          </p:nvPr>
        </p:nvSpPr>
        <p:spPr>
          <a:xfrm>
            <a:off x="107504" y="1268760"/>
            <a:ext cx="9036496"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Existing DRAM Chips </a:t>
            </a:r>
          </a:p>
          <a:p>
            <a:pPr marL="0" indent="0" algn="ctr" eaLnBrk="1" hangingPunct="1">
              <a:buNone/>
            </a:pPr>
            <a:r>
              <a:rPr lang="en-US" sz="6000" dirty="0">
                <a:solidFill>
                  <a:srgbClr val="FF0000"/>
                </a:solidFill>
                <a:latin typeface="Tahoma" charset="0"/>
                <a:ea typeface="ＭＳ Ｐゴシック" charset="0"/>
                <a:cs typeface="ＭＳ Ｐゴシック" charset="0"/>
              </a:rPr>
              <a:t>Are Already Quite Capable</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41980923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p:txBody>
          <a:bodyPr/>
          <a:lstStyle/>
          <a:p>
            <a:r>
              <a:rPr lang="en-US" dirty="0"/>
              <a:t>Real Processing Using 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0" y="997527"/>
            <a:ext cx="9468544" cy="5193723"/>
          </a:xfrm>
        </p:spPr>
        <p:txBody>
          <a:bodyPr/>
          <a:lstStyle/>
          <a:p>
            <a:r>
              <a:rPr lang="en-US" dirty="0">
                <a:solidFill>
                  <a:srgbClr val="FF0000"/>
                </a:solidFill>
              </a:rPr>
              <a:t>End-to-end </a:t>
            </a:r>
            <a:r>
              <a:rPr lang="en-US" dirty="0" err="1">
                <a:solidFill>
                  <a:srgbClr val="FF0000"/>
                </a:solidFill>
              </a:rPr>
              <a:t>RowClone</a:t>
            </a:r>
            <a:r>
              <a:rPr lang="en-US" dirty="0">
                <a:solidFill>
                  <a:srgbClr val="FF0000"/>
                </a:solidFill>
              </a:rPr>
              <a:t> &amp; TRNG using off-the-shelf DRAM chips</a:t>
            </a:r>
          </a:p>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indent="0" algn="ct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4968A077-68D5-B642-B9B4-2961262DEAA6}"/>
              </a:ext>
            </a:extLst>
          </p:cNvPr>
          <p:cNvPicPr>
            <a:picLocks noChangeAspect="1"/>
          </p:cNvPicPr>
          <p:nvPr/>
        </p:nvPicPr>
        <p:blipFill>
          <a:blip r:embed="rId5"/>
          <a:stretch>
            <a:fillRect/>
          </a:stretch>
        </p:blipFill>
        <p:spPr>
          <a:xfrm>
            <a:off x="0" y="2576267"/>
            <a:ext cx="9144000" cy="1788837"/>
          </a:xfrm>
          <a:prstGeom prst="rect">
            <a:avLst/>
          </a:prstGeom>
        </p:spPr>
      </p:pic>
    </p:spTree>
    <p:extLst>
      <p:ext uri="{BB962C8B-B14F-4D97-AF65-F5344CB8AC3E}">
        <p14:creationId xmlns:p14="http://schemas.microsoft.com/office/powerpoint/2010/main" val="149767948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20" name="TextBox 19">
            <a:extLst>
              <a:ext uri="{FF2B5EF4-FFF2-40B4-BE49-F238E27FC236}">
                <a16:creationId xmlns:a16="http://schemas.microsoft.com/office/drawing/2014/main" id="{71888F9C-ADAD-3C85-EDCD-C4077ADE1C71}"/>
              </a:ext>
            </a:extLst>
          </p:cNvPr>
          <p:cNvSpPr txBox="1"/>
          <p:nvPr/>
        </p:nvSpPr>
        <p:spPr>
          <a:xfrm>
            <a:off x="2286000" y="3002890"/>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21" name="Picture 20" descr="A picture containing text, electronics, computer&#10;&#10;Description automatically generated">
            <a:extLst>
              <a:ext uri="{FF2B5EF4-FFF2-40B4-BE49-F238E27FC236}">
                <a16:creationId xmlns:a16="http://schemas.microsoft.com/office/drawing/2014/main" id="{90A84942-0C58-EE06-5DCC-7EA31021A407}"/>
              </a:ext>
            </a:extLst>
          </p:cNvPr>
          <p:cNvPicPr>
            <a:picLocks noChangeAspect="1"/>
          </p:cNvPicPr>
          <p:nvPr/>
        </p:nvPicPr>
        <p:blipFill rotWithShape="1">
          <a:blip r:embed="rId5"/>
          <a:srcRect l="11013" r="18661"/>
          <a:stretch/>
        </p:blipFill>
        <p:spPr>
          <a:xfrm rot="5400000">
            <a:off x="2761306" y="-438353"/>
            <a:ext cx="3621387" cy="6858000"/>
          </a:xfrm>
          <a:prstGeom prst="rect">
            <a:avLst/>
          </a:prstGeom>
        </p:spPr>
      </p:pic>
      <p:sp>
        <p:nvSpPr>
          <p:cNvPr id="22" name="Freeform 21">
            <a:extLst>
              <a:ext uri="{FF2B5EF4-FFF2-40B4-BE49-F238E27FC236}">
                <a16:creationId xmlns:a16="http://schemas.microsoft.com/office/drawing/2014/main" id="{F43A5D1A-E45A-26F0-1E29-A341A2FDAFF3}"/>
              </a:ext>
            </a:extLst>
          </p:cNvPr>
          <p:cNvSpPr/>
          <p:nvPr/>
        </p:nvSpPr>
        <p:spPr>
          <a:xfrm>
            <a:off x="2950669" y="1187786"/>
            <a:ext cx="3588444" cy="1283234"/>
          </a:xfrm>
          <a:custGeom>
            <a:avLst/>
            <a:gdLst>
              <a:gd name="connsiteX0" fmla="*/ 0 w 3588444"/>
              <a:gd name="connsiteY0" fmla="*/ 23052 h 1283234"/>
              <a:gd name="connsiteX1" fmla="*/ 276625 w 3588444"/>
              <a:gd name="connsiteY1" fmla="*/ 1283234 h 1283234"/>
              <a:gd name="connsiteX2" fmla="*/ 3281082 w 3588444"/>
              <a:gd name="connsiteY2" fmla="*/ 1221762 h 1283234"/>
              <a:gd name="connsiteX3" fmla="*/ 3588444 w 3588444"/>
              <a:gd name="connsiteY3" fmla="*/ 0 h 1283234"/>
              <a:gd name="connsiteX4" fmla="*/ 0 w 3588444"/>
              <a:gd name="connsiteY4" fmla="*/ 23052 h 128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444" h="1283234">
                <a:moveTo>
                  <a:pt x="0" y="23052"/>
                </a:moveTo>
                <a:lnTo>
                  <a:pt x="276625" y="1283234"/>
                </a:lnTo>
                <a:lnTo>
                  <a:pt x="3281082" y="1221762"/>
                </a:lnTo>
                <a:lnTo>
                  <a:pt x="3588444" y="0"/>
                </a:lnTo>
                <a:lnTo>
                  <a:pt x="0" y="23052"/>
                </a:lnTo>
                <a:close/>
              </a:path>
            </a:pathLst>
          </a:custGeom>
          <a:noFill/>
          <a:ln w="38100">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a:extLst>
              <a:ext uri="{FF2B5EF4-FFF2-40B4-BE49-F238E27FC236}">
                <a16:creationId xmlns:a16="http://schemas.microsoft.com/office/drawing/2014/main" id="{A7A02C61-C625-DC0D-D2CF-B7212AA2C791}"/>
              </a:ext>
            </a:extLst>
          </p:cNvPr>
          <p:cNvSpPr/>
          <p:nvPr/>
        </p:nvSpPr>
        <p:spPr>
          <a:xfrm>
            <a:off x="2957639" y="1207030"/>
            <a:ext cx="1666959" cy="206347"/>
          </a:xfrm>
          <a:custGeom>
            <a:avLst/>
            <a:gdLst>
              <a:gd name="connsiteX0" fmla="*/ 0 w 1533441"/>
              <a:gd name="connsiteY0" fmla="*/ 0 h 206347"/>
              <a:gd name="connsiteX1" fmla="*/ 36414 w 1533441"/>
              <a:gd name="connsiteY1" fmla="*/ 206347 h 206347"/>
              <a:gd name="connsiteX2" fmla="*/ 1424198 w 1533441"/>
              <a:gd name="connsiteY2" fmla="*/ 206347 h 206347"/>
              <a:gd name="connsiteX3" fmla="*/ 1533441 w 1533441"/>
              <a:gd name="connsiteY3" fmla="*/ 12138 h 206347"/>
              <a:gd name="connsiteX4" fmla="*/ 0 w 1533441"/>
              <a:gd name="connsiteY4" fmla="*/ 0 h 20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441" h="206347">
                <a:moveTo>
                  <a:pt x="0" y="0"/>
                </a:moveTo>
                <a:lnTo>
                  <a:pt x="36414" y="206347"/>
                </a:lnTo>
                <a:lnTo>
                  <a:pt x="1424198" y="206347"/>
                </a:lnTo>
                <a:lnTo>
                  <a:pt x="1533441" y="12138"/>
                </a:lnTo>
                <a:lnTo>
                  <a:pt x="0" y="0"/>
                </a:lnTo>
                <a:close/>
              </a:path>
            </a:pathLst>
          </a:custGeom>
          <a:solidFill>
            <a:srgbClr val="1E7E42"/>
          </a:solidFill>
          <a:ln>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Host Machine</a:t>
            </a:r>
          </a:p>
        </p:txBody>
      </p:sp>
      <p:sp>
        <p:nvSpPr>
          <p:cNvPr id="24" name="Freeform 23">
            <a:extLst>
              <a:ext uri="{FF2B5EF4-FFF2-40B4-BE49-F238E27FC236}">
                <a16:creationId xmlns:a16="http://schemas.microsoft.com/office/drawing/2014/main" id="{88B03DE1-9BDF-A27F-7BB8-8DB98C14839E}"/>
              </a:ext>
            </a:extLst>
          </p:cNvPr>
          <p:cNvSpPr/>
          <p:nvPr/>
        </p:nvSpPr>
        <p:spPr>
          <a:xfrm>
            <a:off x="1917700" y="2431906"/>
            <a:ext cx="5029200" cy="1339850"/>
          </a:xfrm>
          <a:custGeom>
            <a:avLst/>
            <a:gdLst>
              <a:gd name="connsiteX0" fmla="*/ 666750 w 5029200"/>
              <a:gd name="connsiteY0" fmla="*/ 95250 h 1339850"/>
              <a:gd name="connsiteX1" fmla="*/ 0 w 5029200"/>
              <a:gd name="connsiteY1" fmla="*/ 1339850 h 1339850"/>
              <a:gd name="connsiteX2" fmla="*/ 5029200 w 5029200"/>
              <a:gd name="connsiteY2" fmla="*/ 1270000 h 1339850"/>
              <a:gd name="connsiteX3" fmla="*/ 4356100 w 5029200"/>
              <a:gd name="connsiteY3" fmla="*/ 0 h 1339850"/>
              <a:gd name="connsiteX4" fmla="*/ 666750 w 5029200"/>
              <a:gd name="connsiteY4" fmla="*/ 95250 h 133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1339850">
                <a:moveTo>
                  <a:pt x="666750" y="95250"/>
                </a:moveTo>
                <a:lnTo>
                  <a:pt x="0" y="1339850"/>
                </a:lnTo>
                <a:lnTo>
                  <a:pt x="5029200" y="1270000"/>
                </a:lnTo>
                <a:lnTo>
                  <a:pt x="4356100" y="0"/>
                </a:lnTo>
                <a:lnTo>
                  <a:pt x="666750" y="95250"/>
                </a:lnTo>
                <a:close/>
              </a:path>
            </a:pathLst>
          </a:custGeom>
          <a:noFill/>
          <a:ln w="38100">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a:extLst>
              <a:ext uri="{FF2B5EF4-FFF2-40B4-BE49-F238E27FC236}">
                <a16:creationId xmlns:a16="http://schemas.microsoft.com/office/drawing/2014/main" id="{0B27AA9E-4C4B-D9AD-ADE1-3836514327AC}"/>
              </a:ext>
            </a:extLst>
          </p:cNvPr>
          <p:cNvSpPr/>
          <p:nvPr/>
        </p:nvSpPr>
        <p:spPr>
          <a:xfrm>
            <a:off x="2443795" y="2489618"/>
            <a:ext cx="1581993" cy="303451"/>
          </a:xfrm>
          <a:custGeom>
            <a:avLst/>
            <a:gdLst>
              <a:gd name="connsiteX0" fmla="*/ 0 w 1581993"/>
              <a:gd name="connsiteY0" fmla="*/ 303451 h 303451"/>
              <a:gd name="connsiteX1" fmla="*/ 1521302 w 1581993"/>
              <a:gd name="connsiteY1" fmla="*/ 283221 h 303451"/>
              <a:gd name="connsiteX2" fmla="*/ 1581993 w 1581993"/>
              <a:gd name="connsiteY2" fmla="*/ 0 h 303451"/>
              <a:gd name="connsiteX3" fmla="*/ 145656 w 1581993"/>
              <a:gd name="connsiteY3" fmla="*/ 32368 h 303451"/>
              <a:gd name="connsiteX4" fmla="*/ 0 w 1581993"/>
              <a:gd name="connsiteY4" fmla="*/ 303451 h 303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993" h="303451">
                <a:moveTo>
                  <a:pt x="0" y="303451"/>
                </a:moveTo>
                <a:lnTo>
                  <a:pt x="1521302" y="283221"/>
                </a:lnTo>
                <a:lnTo>
                  <a:pt x="1581993" y="0"/>
                </a:lnTo>
                <a:lnTo>
                  <a:pt x="145656" y="32368"/>
                </a:lnTo>
                <a:lnTo>
                  <a:pt x="0" y="303451"/>
                </a:lnTo>
                <a:close/>
              </a:path>
            </a:pathLst>
          </a:custGeom>
          <a:solidFill>
            <a:srgbClr val="006CBA"/>
          </a:solidFill>
          <a:ln>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FPGA Board</a:t>
            </a:r>
          </a:p>
        </p:txBody>
      </p:sp>
      <p:sp>
        <p:nvSpPr>
          <p:cNvPr id="26" name="Freeform 25">
            <a:extLst>
              <a:ext uri="{FF2B5EF4-FFF2-40B4-BE49-F238E27FC236}">
                <a16:creationId xmlns:a16="http://schemas.microsoft.com/office/drawing/2014/main" id="{25F84937-148A-0176-98A1-3C9A01C9E3CF}"/>
              </a:ext>
            </a:extLst>
          </p:cNvPr>
          <p:cNvSpPr/>
          <p:nvPr/>
        </p:nvSpPr>
        <p:spPr>
          <a:xfrm>
            <a:off x="4381500" y="2501756"/>
            <a:ext cx="615950" cy="450850"/>
          </a:xfrm>
          <a:custGeom>
            <a:avLst/>
            <a:gdLst>
              <a:gd name="connsiteX0" fmla="*/ 0 w 615950"/>
              <a:gd name="connsiteY0" fmla="*/ 450850 h 450850"/>
              <a:gd name="connsiteX1" fmla="*/ 9525 w 615950"/>
              <a:gd name="connsiteY1" fmla="*/ 171450 h 450850"/>
              <a:gd name="connsiteX2" fmla="*/ 57150 w 615950"/>
              <a:gd name="connsiteY2" fmla="*/ 171450 h 450850"/>
              <a:gd name="connsiteX3" fmla="*/ 85725 w 615950"/>
              <a:gd name="connsiteY3" fmla="*/ 44450 h 450850"/>
              <a:gd name="connsiteX4" fmla="*/ 273050 w 615950"/>
              <a:gd name="connsiteY4" fmla="*/ 0 h 450850"/>
              <a:gd name="connsiteX5" fmla="*/ 514350 w 615950"/>
              <a:gd name="connsiteY5" fmla="*/ 63500 h 450850"/>
              <a:gd name="connsiteX6" fmla="*/ 530225 w 615950"/>
              <a:gd name="connsiteY6" fmla="*/ 133350 h 450850"/>
              <a:gd name="connsiteX7" fmla="*/ 568325 w 615950"/>
              <a:gd name="connsiteY7" fmla="*/ 161925 h 450850"/>
              <a:gd name="connsiteX8" fmla="*/ 615950 w 615950"/>
              <a:gd name="connsiteY8" fmla="*/ 450850 h 450850"/>
              <a:gd name="connsiteX9" fmla="*/ 0 w 615950"/>
              <a:gd name="connsiteY9"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5950" h="450850">
                <a:moveTo>
                  <a:pt x="0" y="450850"/>
                </a:moveTo>
                <a:lnTo>
                  <a:pt x="9525" y="171450"/>
                </a:lnTo>
                <a:lnTo>
                  <a:pt x="57150" y="171450"/>
                </a:lnTo>
                <a:lnTo>
                  <a:pt x="85725" y="44450"/>
                </a:lnTo>
                <a:lnTo>
                  <a:pt x="273050" y="0"/>
                </a:lnTo>
                <a:lnTo>
                  <a:pt x="514350" y="63500"/>
                </a:lnTo>
                <a:lnTo>
                  <a:pt x="530225" y="133350"/>
                </a:lnTo>
                <a:lnTo>
                  <a:pt x="568325" y="161925"/>
                </a:lnTo>
                <a:lnTo>
                  <a:pt x="615950" y="450850"/>
                </a:lnTo>
                <a:lnTo>
                  <a:pt x="0" y="450850"/>
                </a:lnTo>
                <a:close/>
              </a:path>
            </a:pathLst>
          </a:custGeom>
          <a:noFill/>
          <a:ln w="38100">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a:extLst>
              <a:ext uri="{FF2B5EF4-FFF2-40B4-BE49-F238E27FC236}">
                <a16:creationId xmlns:a16="http://schemas.microsoft.com/office/drawing/2014/main" id="{7538B207-8DD0-08B2-6BAE-7EF1510E36E5}"/>
              </a:ext>
            </a:extLst>
          </p:cNvPr>
          <p:cNvSpPr/>
          <p:nvPr/>
        </p:nvSpPr>
        <p:spPr>
          <a:xfrm>
            <a:off x="4624598" y="2952606"/>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00C60EA2-B2F3-02F0-9E0A-294DFB2FED87}"/>
              </a:ext>
            </a:extLst>
          </p:cNvPr>
          <p:cNvSpPr/>
          <p:nvPr/>
        </p:nvSpPr>
        <p:spPr>
          <a:xfrm rot="16200000">
            <a:off x="4466483" y="3110721"/>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9" name="Rectangle 28">
            <a:extLst>
              <a:ext uri="{FF2B5EF4-FFF2-40B4-BE49-F238E27FC236}">
                <a16:creationId xmlns:a16="http://schemas.microsoft.com/office/drawing/2014/main" id="{30D8093F-4D81-B331-FCCD-AD61838C4100}"/>
              </a:ext>
            </a:extLst>
          </p:cNvPr>
          <p:cNvSpPr/>
          <p:nvPr/>
        </p:nvSpPr>
        <p:spPr>
          <a:xfrm>
            <a:off x="2625725" y="3133581"/>
            <a:ext cx="1682642" cy="2730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RISC-V System</a:t>
            </a:r>
          </a:p>
        </p:txBody>
      </p:sp>
      <p:sp>
        <p:nvSpPr>
          <p:cNvPr id="30" name="Freeform 29">
            <a:extLst>
              <a:ext uri="{FF2B5EF4-FFF2-40B4-BE49-F238E27FC236}">
                <a16:creationId xmlns:a16="http://schemas.microsoft.com/office/drawing/2014/main" id="{60099585-B42B-89A3-2611-B48DC2F571FD}"/>
              </a:ext>
            </a:extLst>
          </p:cNvPr>
          <p:cNvSpPr/>
          <p:nvPr/>
        </p:nvSpPr>
        <p:spPr>
          <a:xfrm>
            <a:off x="5105400" y="2485881"/>
            <a:ext cx="819150" cy="695325"/>
          </a:xfrm>
          <a:custGeom>
            <a:avLst/>
            <a:gdLst>
              <a:gd name="connsiteX0" fmla="*/ 127000 w 819150"/>
              <a:gd name="connsiteY0" fmla="*/ 695325 h 695325"/>
              <a:gd name="connsiteX1" fmla="*/ 0 w 819150"/>
              <a:gd name="connsiteY1" fmla="*/ 31750 h 695325"/>
              <a:gd name="connsiteX2" fmla="*/ 581025 w 819150"/>
              <a:gd name="connsiteY2" fmla="*/ 0 h 695325"/>
              <a:gd name="connsiteX3" fmla="*/ 819150 w 819150"/>
              <a:gd name="connsiteY3" fmla="*/ 660400 h 695325"/>
              <a:gd name="connsiteX4" fmla="*/ 127000 w 819150"/>
              <a:gd name="connsiteY4" fmla="*/ 695325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695325">
                <a:moveTo>
                  <a:pt x="127000" y="695325"/>
                </a:moveTo>
                <a:lnTo>
                  <a:pt x="0" y="31750"/>
                </a:lnTo>
                <a:lnTo>
                  <a:pt x="581025" y="0"/>
                </a:lnTo>
                <a:lnTo>
                  <a:pt x="819150" y="660400"/>
                </a:lnTo>
                <a:lnTo>
                  <a:pt x="127000" y="695325"/>
                </a:lnTo>
                <a:close/>
              </a:path>
            </a:pathLst>
          </a:custGeom>
          <a:noFill/>
          <a:ln w="38100">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Rectangle 30">
            <a:extLst>
              <a:ext uri="{FF2B5EF4-FFF2-40B4-BE49-F238E27FC236}">
                <a16:creationId xmlns:a16="http://schemas.microsoft.com/office/drawing/2014/main" id="{ABFB4926-DE8D-C9DB-8A39-86B2CE615D7E}"/>
              </a:ext>
            </a:extLst>
          </p:cNvPr>
          <p:cNvSpPr/>
          <p:nvPr/>
        </p:nvSpPr>
        <p:spPr>
          <a:xfrm rot="21330135">
            <a:off x="5580549" y="3164734"/>
            <a:ext cx="45719" cy="321954"/>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4333ED37-5FD2-AB80-5473-32379CD7C9EA}"/>
              </a:ext>
            </a:extLst>
          </p:cNvPr>
          <p:cNvSpPr/>
          <p:nvPr/>
        </p:nvSpPr>
        <p:spPr>
          <a:xfrm>
            <a:off x="4572000" y="3378572"/>
            <a:ext cx="2133644" cy="273050"/>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PiM-Enabled DIMM</a:t>
            </a:r>
          </a:p>
        </p:txBody>
      </p:sp>
    </p:spTree>
    <p:extLst>
      <p:ext uri="{BB962C8B-B14F-4D97-AF65-F5344CB8AC3E}">
        <p14:creationId xmlns:p14="http://schemas.microsoft.com/office/powerpoint/2010/main" val="302013212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Processor centric</a:t>
            </a:r>
          </a:p>
          <a:p>
            <a:endParaRPr lang="en-US" dirty="0">
              <a:solidFill>
                <a:srgbClr val="FF0000"/>
              </a:solidFill>
            </a:endParaRPr>
          </a:p>
          <a:p>
            <a:r>
              <a:rPr lang="en-US" dirty="0">
                <a:solidFill>
                  <a:srgbClr val="FF0000"/>
                </a:solidFill>
              </a:rPr>
              <a:t>All data processed in the processor </a:t>
            </a:r>
            <a:r>
              <a:rPr lang="en-US" dirty="0">
                <a:sym typeface="Wingdings"/>
              </a:rPr>
              <a:t> </a:t>
            </a:r>
            <a:r>
              <a:rPr lang="en-US" dirty="0">
                <a:solidFill>
                  <a:srgbClr val="0000FF"/>
                </a:solidFill>
                <a:sym typeface="Wingdings"/>
              </a:rPr>
              <a:t>at great system cost</a:t>
            </a:r>
            <a:endParaRPr lang="en-US" dirty="0">
              <a:solidFill>
                <a:srgbClr val="0000FF"/>
              </a:solidFill>
            </a:endParaRP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44045559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pic>
        <p:nvPicPr>
          <p:cNvPr id="5" name="Picture 4">
            <a:extLst>
              <a:ext uri="{FF2B5EF4-FFF2-40B4-BE49-F238E27FC236}">
                <a16:creationId xmlns:a16="http://schemas.microsoft.com/office/drawing/2014/main" id="{09224E90-C360-B388-5097-BBE3A0F83251}"/>
              </a:ext>
            </a:extLst>
          </p:cNvPr>
          <p:cNvPicPr>
            <a:picLocks noChangeAspect="1"/>
          </p:cNvPicPr>
          <p:nvPr/>
        </p:nvPicPr>
        <p:blipFill>
          <a:blip r:embed="rId5"/>
          <a:stretch>
            <a:fillRect/>
          </a:stretch>
        </p:blipFill>
        <p:spPr>
          <a:xfrm>
            <a:off x="2222312" y="908720"/>
            <a:ext cx="4623175" cy="4548608"/>
          </a:xfrm>
          <a:prstGeom prst="rect">
            <a:avLst/>
          </a:prstGeom>
        </p:spPr>
      </p:pic>
    </p:spTree>
    <p:extLst>
      <p:ext uri="{BB962C8B-B14F-4D97-AF65-F5344CB8AC3E}">
        <p14:creationId xmlns:p14="http://schemas.microsoft.com/office/powerpoint/2010/main" val="260141854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US" sz="2800" dirty="0"/>
              <a:t>Microbenchmark Copy/Initialization Throughput</a:t>
            </a:r>
            <a:endParaRPr lang="en-TR" sz="2800" dirty="0"/>
          </a:p>
        </p:txBody>
      </p:sp>
      <p:pic>
        <p:nvPicPr>
          <p:cNvPr id="9" name="Content Placeholder 8">
            <a:extLst>
              <a:ext uri="{FF2B5EF4-FFF2-40B4-BE49-F238E27FC236}">
                <a16:creationId xmlns:a16="http://schemas.microsoft.com/office/drawing/2014/main" id="{E051C46A-9C47-674C-AE42-9B3CBB0D112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75130" y="1331302"/>
            <a:ext cx="7576103" cy="3398821"/>
          </a:xfrm>
          <a:prstGeom prst="rect">
            <a:avLst/>
          </a:prstGeom>
        </p:spPr>
      </p:pic>
      <p:sp>
        <p:nvSpPr>
          <p:cNvPr id="7" name="Rectangle 6">
            <a:extLst>
              <a:ext uri="{FF2B5EF4-FFF2-40B4-BE49-F238E27FC236}">
                <a16:creationId xmlns:a16="http://schemas.microsoft.com/office/drawing/2014/main" id="{9A61C9F5-2C65-CE47-82B8-2FB7FC48B9D5}"/>
              </a:ext>
            </a:extLst>
          </p:cNvPr>
          <p:cNvSpPr/>
          <p:nvPr/>
        </p:nvSpPr>
        <p:spPr>
          <a:xfrm>
            <a:off x="237003" y="4930515"/>
            <a:ext cx="8652358" cy="1378425"/>
          </a:xfrm>
          <a:prstGeom prst="rect">
            <a:avLst/>
          </a:prstGeom>
          <a:solidFill>
            <a:schemeClr val="accent1">
              <a:lumMod val="40000"/>
              <a:lumOff val="6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In-DRAM Copy and Initialization </a:t>
            </a:r>
            <a:b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TR" sz="3200" b="1" i="0" u="none" strike="noStrike" kern="1200" cap="none" spc="0" normalizeH="0" baseline="0" noProof="0" dirty="0">
                <a:ln>
                  <a:noFill/>
                </a:ln>
                <a:solidFill>
                  <a:srgbClr val="FF0000"/>
                </a:solidFill>
                <a:effectLst/>
                <a:uLnTx/>
                <a:uFillTx/>
                <a:latin typeface="Calibri" panose="020F0502020204030204"/>
                <a:ea typeface="+mn-ea"/>
                <a:cs typeface="+mn-cs"/>
              </a:rPr>
              <a:t>improve throughput by 119x </a:t>
            </a:r>
            <a:r>
              <a:rPr kumimoji="0" lang="en-TR" sz="3200" b="1" i="0" u="none" strike="noStrike" kern="1200" cap="none" spc="0" normalizeH="0" baseline="0" noProof="0">
                <a:ln>
                  <a:noFill/>
                </a:ln>
                <a:solidFill>
                  <a:srgbClr val="FF0000"/>
                </a:solidFill>
                <a:effectLst/>
                <a:uLnTx/>
                <a:uFillTx/>
                <a:latin typeface="Calibri" panose="020F0502020204030204"/>
                <a:ea typeface="+mn-ea"/>
                <a:cs typeface="+mn-cs"/>
              </a:rPr>
              <a:t>and 89x</a:t>
            </a:r>
            <a:endParaRPr kumimoji="0" lang="en-TR"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9505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t>
            </a:r>
            <a:r>
              <a:rPr lang="en-US" dirty="0" err="1"/>
              <a:t>PiDRAM</a:t>
            </a:r>
            <a:endParaRPr lang="en-US" dirty="0"/>
          </a:p>
        </p:txBody>
      </p:sp>
      <p:sp>
        <p:nvSpPr>
          <p:cNvPr id="3" name="Content Placeholder 2"/>
          <p:cNvSpPr>
            <a:spLocks noGrp="1"/>
          </p:cNvSpPr>
          <p:nvPr>
            <p:ph idx="1"/>
          </p:nvPr>
        </p:nvSpPr>
        <p:spPr>
          <a:xfrm>
            <a:off x="228600" y="908720"/>
            <a:ext cx="8610600" cy="5040560"/>
          </a:xfrm>
        </p:spPr>
        <p:txBody>
          <a:bodyPr/>
          <a:lstStyle/>
          <a:p>
            <a:r>
              <a:rPr lang="en-US" sz="1800" b="0" i="0" dirty="0" err="1">
                <a:solidFill>
                  <a:srgbClr val="000000"/>
                </a:solidFill>
                <a:effectLst/>
              </a:rPr>
              <a:t>Ataberk</a:t>
            </a:r>
            <a:r>
              <a:rPr lang="en-US" sz="1800" b="0" i="0" dirty="0">
                <a:solidFill>
                  <a:srgbClr val="000000"/>
                </a:solidFill>
                <a:effectLst/>
              </a:rPr>
              <a:t> </a:t>
            </a:r>
            <a:r>
              <a:rPr lang="en-US" sz="1800" b="0" i="0" dirty="0" err="1">
                <a:solidFill>
                  <a:srgbClr val="000000"/>
                </a:solidFill>
                <a:effectLst/>
              </a:rPr>
              <a:t>Olgun</a:t>
            </a:r>
            <a:r>
              <a:rPr lang="en-US" sz="1800" b="0" i="0" dirty="0">
                <a:solidFill>
                  <a:srgbClr val="000000"/>
                </a:solidFill>
                <a:effectLst/>
              </a:rPr>
              <a:t>, Juan Gomez Luna, Konstantinos </a:t>
            </a:r>
            <a:r>
              <a:rPr lang="en-US" sz="1800" b="0" i="0" dirty="0" err="1">
                <a:solidFill>
                  <a:srgbClr val="000000"/>
                </a:solidFill>
                <a:effectLst/>
              </a:rPr>
              <a:t>Kanellopoulos</a:t>
            </a:r>
            <a:r>
              <a:rPr lang="en-US" sz="1800" b="0" i="0" dirty="0">
                <a:solidFill>
                  <a:srgbClr val="000000"/>
                </a:solidFill>
                <a:effectLst/>
              </a:rPr>
              <a:t>, Behzad Salami, Hasan Hassan, </a:t>
            </a:r>
            <a:r>
              <a:rPr lang="en-US" sz="1800" b="0" i="0" dirty="0" err="1">
                <a:solidFill>
                  <a:srgbClr val="000000"/>
                </a:solidFill>
                <a:effectLst/>
              </a:rPr>
              <a:t>Oguz</a:t>
            </a:r>
            <a:r>
              <a:rPr lang="en-US" sz="1800" b="0" i="0" dirty="0">
                <a:solidFill>
                  <a:srgbClr val="000000"/>
                </a:solidFill>
                <a:effectLst/>
              </a:rPr>
              <a:t> </a:t>
            </a:r>
            <a:r>
              <a:rPr lang="en-US" sz="1800" b="0" i="0" dirty="0" err="1">
                <a:solidFill>
                  <a:srgbClr val="000000"/>
                </a:solidFill>
                <a:effectLst/>
              </a:rPr>
              <a:t>Ergin</a:t>
            </a:r>
            <a:r>
              <a:rPr lang="en-US" sz="1800" b="0" i="0" dirty="0">
                <a:solidFill>
                  <a:srgbClr val="000000"/>
                </a:solidFill>
                <a:effectLst/>
              </a:rPr>
              <a:t>, and Onur Mutlu,</a:t>
            </a:r>
            <a:br>
              <a:rPr lang="en-US" sz="1800" dirty="0"/>
            </a:br>
            <a:r>
              <a:rPr lang="en-US" sz="1800" b="1" i="0" dirty="0">
                <a:solidFill>
                  <a:srgbClr val="0000FF"/>
                </a:solidFill>
                <a:effectLst/>
                <a:hlinkClick r:id="rId2">
                  <a:extLst>
                    <a:ext uri="{A12FA001-AC4F-418D-AE19-62706E023703}">
                      <ahyp:hlinkClr xmlns:ahyp="http://schemas.microsoft.com/office/drawing/2018/hyperlinkcolor" val="tx"/>
                    </a:ext>
                  </a:extLst>
                </a:hlinkClick>
              </a:rPr>
              <a:t>"PiDRAM: A Holistic End-to-end FPGA-based Framework for Processing-in-DRAM"</a:t>
            </a:r>
            <a:br>
              <a:rPr lang="en-US" sz="1800" dirty="0"/>
            </a:br>
            <a:r>
              <a:rPr lang="en-US" sz="1800" b="0" i="1" dirty="0">
                <a:solidFill>
                  <a:srgbClr val="000000"/>
                </a:solidFill>
                <a:effectLst/>
                <a:hlinkClick r:id="rId3"/>
              </a:rPr>
              <a:t>ACM Transactions on Architecture and Code Optimization</a:t>
            </a:r>
            <a:r>
              <a:rPr lang="en-US" sz="1800" b="0" i="1" dirty="0">
                <a:solidFill>
                  <a:srgbClr val="000000"/>
                </a:solidFill>
                <a:effectLst/>
              </a:rPr>
              <a:t> (</a:t>
            </a:r>
            <a:r>
              <a:rPr lang="en-US" sz="1800" b="1" i="1" dirty="0">
                <a:solidFill>
                  <a:srgbClr val="000000"/>
                </a:solidFill>
                <a:effectLst/>
              </a:rPr>
              <a:t>TACO</a:t>
            </a:r>
            <a:r>
              <a:rPr lang="en-US" sz="1800" b="0" i="1" dirty="0">
                <a:solidFill>
                  <a:srgbClr val="000000"/>
                </a:solidFill>
                <a:effectLst/>
              </a:rPr>
              <a:t>)</a:t>
            </a:r>
            <a:r>
              <a:rPr lang="en-US" sz="1800" b="0" i="0" dirty="0">
                <a:solidFill>
                  <a:srgbClr val="000000"/>
                </a:solidFill>
                <a:effectLst/>
              </a:rPr>
              <a:t>, March 2023.</a:t>
            </a:r>
            <a:br>
              <a:rPr lang="en-US" sz="1800" dirty="0"/>
            </a:br>
            <a:r>
              <a:rPr lang="en-US" sz="1800" b="0" i="0" dirty="0">
                <a:solidFill>
                  <a:srgbClr val="000000"/>
                </a:solidFill>
                <a:effectLst/>
              </a:rPr>
              <a:t>[</a:t>
            </a:r>
            <a:r>
              <a:rPr lang="en-US" sz="1800" b="0" i="0" dirty="0">
                <a:effectLst/>
                <a:hlinkClick r:id="rId4"/>
              </a:rPr>
              <a:t>arXiv version</a:t>
            </a:r>
            <a:r>
              <a:rPr lang="en-US" sz="1800" b="0" i="0" dirty="0">
                <a:solidFill>
                  <a:srgbClr val="000000"/>
                </a:solidFill>
                <a:effectLst/>
              </a:rPr>
              <a:t>]</a:t>
            </a:r>
            <a:br>
              <a:rPr lang="en-US" sz="1800" dirty="0"/>
            </a:br>
            <a:r>
              <a:rPr lang="en-US" sz="1800" b="0" i="0" dirty="0">
                <a:solidFill>
                  <a:srgbClr val="000000"/>
                </a:solidFill>
                <a:effectLst/>
              </a:rPr>
              <a:t>Presented at the </a:t>
            </a:r>
            <a:r>
              <a:rPr lang="en-US" sz="1800" b="0" i="0" dirty="0">
                <a:effectLst/>
                <a:hlinkClick r:id="rId5"/>
              </a:rPr>
              <a:t>18th HiPEAC Conference</a:t>
            </a:r>
            <a:r>
              <a:rPr lang="en-US" sz="1800" b="0" i="0" dirty="0">
                <a:solidFill>
                  <a:srgbClr val="000000"/>
                </a:solidFill>
                <a:effectLst/>
              </a:rPr>
              <a:t>, Toulouse, France, January 2023.</a:t>
            </a:r>
            <a:br>
              <a:rPr lang="en-US" sz="1800" b="0" i="0" dirty="0">
                <a:solidFill>
                  <a:srgbClr val="000000"/>
                </a:solidFill>
                <a:effectLst/>
              </a:rPr>
            </a:br>
            <a:r>
              <a:rPr lang="en-US" sz="1800" b="0" i="0" dirty="0">
                <a:solidFill>
                  <a:srgbClr val="000000"/>
                </a:solidFill>
                <a:effectLst/>
              </a:rPr>
              <a:t>[</a:t>
            </a:r>
            <a:r>
              <a:rPr lang="en-US" sz="1800" b="0" i="0" dirty="0">
                <a:effectLst/>
                <a:hlinkClick r:id="rId6"/>
              </a:rPr>
              <a:t>Slides (pptx)</a:t>
            </a:r>
            <a:r>
              <a:rPr lang="en-US" sz="1800" b="0" i="0" dirty="0">
                <a:solidFill>
                  <a:srgbClr val="000000"/>
                </a:solidFill>
                <a:effectLst/>
              </a:rPr>
              <a:t> </a:t>
            </a:r>
            <a:r>
              <a:rPr lang="en-US" sz="1800" b="0" i="0" dirty="0">
                <a:effectLst/>
                <a:hlinkClick r:id="rId7"/>
              </a:rPr>
              <a:t>(pdf)</a:t>
            </a:r>
            <a:r>
              <a:rPr lang="en-US" sz="1800" b="0" i="0" dirty="0">
                <a:solidFill>
                  <a:srgbClr val="000000"/>
                </a:solidFill>
                <a:effectLst/>
              </a:rPr>
              <a:t>]</a:t>
            </a:r>
            <a:br>
              <a:rPr lang="en-US" sz="1800" dirty="0"/>
            </a:br>
            <a:r>
              <a:rPr lang="en-US" sz="1800" b="0" i="0" dirty="0">
                <a:solidFill>
                  <a:srgbClr val="000000"/>
                </a:solidFill>
                <a:effectLst/>
              </a:rPr>
              <a:t>[</a:t>
            </a:r>
            <a:r>
              <a:rPr lang="en-US" sz="1800" b="0" i="0" dirty="0">
                <a:effectLst/>
                <a:hlinkClick r:id="rId8"/>
              </a:rPr>
              <a:t>Longer Lecture Slides (pptx)</a:t>
            </a:r>
            <a:r>
              <a:rPr lang="en-US" sz="1800" b="0" i="0" dirty="0">
                <a:solidFill>
                  <a:srgbClr val="000000"/>
                </a:solidFill>
                <a:effectLst/>
              </a:rPr>
              <a:t> </a:t>
            </a:r>
            <a:r>
              <a:rPr lang="en-US" sz="1800" b="0" i="0" dirty="0">
                <a:effectLst/>
                <a:hlinkClick r:id="rId9"/>
              </a:rPr>
              <a:t>(pdf)</a:t>
            </a:r>
            <a:r>
              <a:rPr lang="en-US" sz="1800" b="0" i="0" dirty="0">
                <a:solidFill>
                  <a:srgbClr val="000000"/>
                </a:solidFill>
                <a:effectLst/>
              </a:rPr>
              <a:t>]</a:t>
            </a:r>
            <a:br>
              <a:rPr lang="en-US" sz="1800" dirty="0"/>
            </a:br>
            <a:r>
              <a:rPr lang="en-US" sz="1800" b="0" i="0" dirty="0">
                <a:solidFill>
                  <a:srgbClr val="000000"/>
                </a:solidFill>
                <a:effectLst/>
              </a:rPr>
              <a:t>[</a:t>
            </a:r>
            <a:r>
              <a:rPr lang="en-US" sz="1800" b="0" i="0" dirty="0">
                <a:effectLst/>
                <a:hlinkClick r:id="rId10"/>
              </a:rPr>
              <a:t>Lecture Video</a:t>
            </a:r>
            <a:r>
              <a:rPr lang="en-US" sz="1800" b="0" i="0" dirty="0">
                <a:solidFill>
                  <a:srgbClr val="000000"/>
                </a:solidFill>
                <a:effectLst/>
              </a:rPr>
              <a:t> (40 minutes)]</a:t>
            </a:r>
            <a:br>
              <a:rPr lang="en-US" sz="1800" dirty="0"/>
            </a:br>
            <a:r>
              <a:rPr lang="en-US" sz="1800" b="0" i="0" dirty="0">
                <a:solidFill>
                  <a:srgbClr val="000000"/>
                </a:solidFill>
                <a:effectLst/>
              </a:rPr>
              <a:t>[</a:t>
            </a:r>
            <a:r>
              <a:rPr lang="en-US" sz="1800" b="0" i="0" dirty="0">
                <a:effectLst/>
                <a:hlinkClick r:id="rId11"/>
              </a:rPr>
              <a:t>PiDRAM Source Code</a:t>
            </a:r>
            <a:r>
              <a:rPr lang="en-US" sz="1800" b="0" i="0" dirty="0">
                <a:solidFill>
                  <a:srgbClr val="000000"/>
                </a:solidFill>
                <a:effectLst/>
              </a:rPr>
              <a:t>]</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5AD6CB6-DDCC-9D55-05AF-42F9FC75EFE3}"/>
              </a:ext>
            </a:extLst>
          </p:cNvPr>
          <p:cNvPicPr>
            <a:picLocks noChangeAspect="1"/>
          </p:cNvPicPr>
          <p:nvPr/>
        </p:nvPicPr>
        <p:blipFill>
          <a:blip r:embed="rId12"/>
          <a:stretch>
            <a:fillRect/>
          </a:stretch>
        </p:blipFill>
        <p:spPr>
          <a:xfrm>
            <a:off x="207281" y="4365104"/>
            <a:ext cx="8609949" cy="1878534"/>
          </a:xfrm>
          <a:prstGeom prst="rect">
            <a:avLst/>
          </a:prstGeom>
        </p:spPr>
      </p:pic>
    </p:spTree>
    <p:extLst>
      <p:ext uri="{BB962C8B-B14F-4D97-AF65-F5344CB8AC3E}">
        <p14:creationId xmlns:p14="http://schemas.microsoft.com/office/powerpoint/2010/main" val="3266236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4667-8808-E72B-17C7-5A673A2FB2AD}"/>
              </a:ext>
            </a:extLst>
          </p:cNvPr>
          <p:cNvSpPr>
            <a:spLocks noGrp="1"/>
          </p:cNvSpPr>
          <p:nvPr>
            <p:ph type="title"/>
          </p:nvPr>
        </p:nvSpPr>
        <p:spPr>
          <a:xfrm>
            <a:off x="228600" y="152400"/>
            <a:ext cx="9023920" cy="884238"/>
          </a:xfrm>
        </p:spPr>
        <p:txBody>
          <a:bodyPr/>
          <a:lstStyle/>
          <a:p>
            <a:r>
              <a:rPr lang="en-US" dirty="0"/>
              <a:t>DRAM Chips Are Already (Quite) Capable!</a:t>
            </a:r>
          </a:p>
        </p:txBody>
      </p:sp>
      <p:sp>
        <p:nvSpPr>
          <p:cNvPr id="3" name="Content Placeholder 2">
            <a:extLst>
              <a:ext uri="{FF2B5EF4-FFF2-40B4-BE49-F238E27FC236}">
                <a16:creationId xmlns:a16="http://schemas.microsoft.com/office/drawing/2014/main" id="{440C3BE8-9E69-F22B-9299-C70C2CDC775A}"/>
              </a:ext>
            </a:extLst>
          </p:cNvPr>
          <p:cNvSpPr>
            <a:spLocks noGrp="1"/>
          </p:cNvSpPr>
          <p:nvPr>
            <p:ph idx="1"/>
          </p:nvPr>
        </p:nvSpPr>
        <p:spPr>
          <a:xfrm>
            <a:off x="228600" y="1012279"/>
            <a:ext cx="8610600" cy="5153025"/>
          </a:xfrm>
        </p:spPr>
        <p:txBody>
          <a:bodyPr/>
          <a:lstStyle/>
          <a:p>
            <a:r>
              <a:rPr lang="en-US" b="1" dirty="0">
                <a:solidFill>
                  <a:srgbClr val="0000FF"/>
                </a:solidFill>
              </a:rPr>
              <a:t>Appears at HPCA 2024</a:t>
            </a:r>
          </a:p>
          <a:p>
            <a:endParaRPr lang="en-US" dirty="0"/>
          </a:p>
        </p:txBody>
      </p:sp>
      <p:sp>
        <p:nvSpPr>
          <p:cNvPr id="4" name="Slide Number Placeholder 3">
            <a:extLst>
              <a:ext uri="{FF2B5EF4-FFF2-40B4-BE49-F238E27FC236}">
                <a16:creationId xmlns:a16="http://schemas.microsoft.com/office/drawing/2014/main" id="{5BDC33D6-E8D8-2AEE-76ED-6F990CA8387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4DA74827-B476-A7C9-DDF9-F888E70F87FF}"/>
              </a:ext>
            </a:extLst>
          </p:cNvPr>
          <p:cNvPicPr>
            <a:picLocks noChangeAspect="1"/>
          </p:cNvPicPr>
          <p:nvPr/>
        </p:nvPicPr>
        <p:blipFill>
          <a:blip r:embed="rId2"/>
          <a:stretch>
            <a:fillRect/>
          </a:stretch>
        </p:blipFill>
        <p:spPr>
          <a:xfrm>
            <a:off x="163062" y="1658595"/>
            <a:ext cx="8917438" cy="1914421"/>
          </a:xfrm>
          <a:prstGeom prst="rect">
            <a:avLst/>
          </a:prstGeom>
        </p:spPr>
      </p:pic>
      <p:pic>
        <p:nvPicPr>
          <p:cNvPr id="6" name="Picture 5">
            <a:extLst>
              <a:ext uri="{FF2B5EF4-FFF2-40B4-BE49-F238E27FC236}">
                <a16:creationId xmlns:a16="http://schemas.microsoft.com/office/drawing/2014/main" id="{0DF69DC9-A5D7-C71C-2B32-4DCBD3EC7982}"/>
              </a:ext>
            </a:extLst>
          </p:cNvPr>
          <p:cNvPicPr>
            <a:picLocks noChangeAspect="1"/>
          </p:cNvPicPr>
          <p:nvPr/>
        </p:nvPicPr>
        <p:blipFill>
          <a:blip r:embed="rId3"/>
          <a:stretch>
            <a:fillRect/>
          </a:stretch>
        </p:blipFill>
        <p:spPr>
          <a:xfrm>
            <a:off x="2374843" y="3736274"/>
            <a:ext cx="4344144" cy="3077102"/>
          </a:xfrm>
          <a:prstGeom prst="rect">
            <a:avLst/>
          </a:prstGeom>
        </p:spPr>
      </p:pic>
      <p:sp>
        <p:nvSpPr>
          <p:cNvPr id="7" name="TextBox 6">
            <a:extLst>
              <a:ext uri="{FF2B5EF4-FFF2-40B4-BE49-F238E27FC236}">
                <a16:creationId xmlns:a16="http://schemas.microsoft.com/office/drawing/2014/main" id="{962F01C6-C567-2FD0-2B34-77D12D916BC6}"/>
              </a:ext>
            </a:extLst>
          </p:cNvPr>
          <p:cNvSpPr txBox="1"/>
          <p:nvPr/>
        </p:nvSpPr>
        <p:spPr>
          <a:xfrm>
            <a:off x="4466052" y="1043444"/>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https://arxiv.org/pdf/2402.18736.pdf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3028521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90331-46A6-747E-D575-532D29B1E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7D9422-7F4F-FFAB-111B-A5E21CC70F4F}"/>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EDFF5035-F04E-D21F-71B2-FA2A1AD378C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85" name="Title 1">
            <a:extLst>
              <a:ext uri="{FF2B5EF4-FFF2-40B4-BE49-F238E27FC236}">
                <a16:creationId xmlns:a16="http://schemas.microsoft.com/office/drawing/2014/main" id="{A0BF504C-FDC0-A2ED-FD65-3B8992A719AD}"/>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We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demonstrate </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that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 COTS DRAM chips:</a:t>
            </a:r>
          </a:p>
        </p:txBody>
      </p:sp>
      <p:grpSp>
        <p:nvGrpSpPr>
          <p:cNvPr id="89" name="Grup 88">
            <a:extLst>
              <a:ext uri="{FF2B5EF4-FFF2-40B4-BE49-F238E27FC236}">
                <a16:creationId xmlns:a16="http://schemas.microsoft.com/office/drawing/2014/main" id="{90B28E80-827A-B0CF-A849-0C861AA12ADB}"/>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F20A372A-800F-1CE7-5848-BD46CD4D3CD9}"/>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copy one row into up to 31 other rows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with &gt;99.98% success rate</a:t>
              </a:r>
            </a:p>
          </p:txBody>
        </p:sp>
        <p:sp>
          <p:nvSpPr>
            <p:cNvPr id="88" name="Rectangle 274">
              <a:extLst>
                <a:ext uri="{FF2B5EF4-FFF2-40B4-BE49-F238E27FC236}">
                  <a16:creationId xmlns:a16="http://schemas.microsoft.com/office/drawing/2014/main" id="{DC07A385-9139-84BF-8224-94494515988D}"/>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91" name="Grup 90">
            <a:extLst>
              <a:ext uri="{FF2B5EF4-FFF2-40B4-BE49-F238E27FC236}">
                <a16:creationId xmlns:a16="http://schemas.microsoft.com/office/drawing/2014/main" id="{08E74F9C-AF91-FC6D-9313-359E3B509903}"/>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C6834D6C-CB12-B26F-9C71-A857EB42EC29}"/>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NOT operation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32 output operands</a:t>
              </a:r>
            </a:p>
          </p:txBody>
        </p:sp>
        <p:sp>
          <p:nvSpPr>
            <p:cNvPr id="90" name="Rectangle 274">
              <a:extLst>
                <a:ext uri="{FF2B5EF4-FFF2-40B4-BE49-F238E27FC236}">
                  <a16:creationId xmlns:a16="http://schemas.microsoft.com/office/drawing/2014/main" id="{57B0877F-490C-4119-0A56-6A7C5BE7C4D6}"/>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grpSp>
      <p:grpSp>
        <p:nvGrpSpPr>
          <p:cNvPr id="93" name="Grup 92">
            <a:extLst>
              <a:ext uri="{FF2B5EF4-FFF2-40B4-BE49-F238E27FC236}">
                <a16:creationId xmlns:a16="http://schemas.microsoft.com/office/drawing/2014/main" id="{53B11014-9AF5-0DD7-7E69-595D0C74A122}"/>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7EEA4E0F-DB7D-B789-AA20-4B93078F7F67}"/>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16-input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AND, NAND, OR, and NOR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a:t>
              </a:r>
            </a:p>
          </p:txBody>
        </p:sp>
        <p:sp>
          <p:nvSpPr>
            <p:cNvPr id="92" name="Rectangle 274">
              <a:extLst>
                <a:ext uri="{FF2B5EF4-FFF2-40B4-BE49-F238E27FC236}">
                  <a16:creationId xmlns:a16="http://schemas.microsoft.com/office/drawing/2014/main" id="{B6CE005B-D58F-AD4D-8931-0CF35894DA0E}"/>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grpSp>
    </p:spTree>
    <p:extLst>
      <p:ext uri="{BB962C8B-B14F-4D97-AF65-F5344CB8AC3E}">
        <p14:creationId xmlns:p14="http://schemas.microsoft.com/office/powerpoint/2010/main" val="8598747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In-DRAM Multiple Row Copy (Multi-</a:t>
            </a:r>
            <a:r>
              <a:rPr lang="en-US" sz="3200" dirty="0" err="1"/>
              <a:t>RowCopy</a:t>
            </a:r>
            <a:r>
              <a:rPr lang="en-US" sz="3200" dirty="0"/>
              <a:t>)</a:t>
            </a:r>
            <a:endParaRPr lang="en-CH" sz="3200" dirty="0"/>
          </a:p>
        </p:txBody>
      </p:sp>
      <p:sp>
        <p:nvSpPr>
          <p:cNvPr id="3" name="Dikdörtgen 251">
            <a:extLst>
              <a:ext uri="{FF2B5EF4-FFF2-40B4-BE49-F238E27FC236}">
                <a16:creationId xmlns:a16="http://schemas.microsoft.com/office/drawing/2014/main" id="{39FF59DA-299E-DAEC-AB9D-3A23EE355699}"/>
              </a:ext>
            </a:extLst>
          </p:cNvPr>
          <p:cNvSpPr/>
          <p:nvPr/>
        </p:nvSpPr>
        <p:spPr>
          <a:xfrm>
            <a:off x="1331539" y="3191828"/>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 name="Düz Bağlayıcı 440">
            <a:extLst>
              <a:ext uri="{FF2B5EF4-FFF2-40B4-BE49-F238E27FC236}">
                <a16:creationId xmlns:a16="http://schemas.microsoft.com/office/drawing/2014/main" id="{F1EB0CF8-27C9-AA7D-43C6-F3B67E776545}"/>
              </a:ext>
            </a:extLst>
          </p:cNvPr>
          <p:cNvCxnSpPr>
            <a:cxnSpLocks/>
          </p:cNvCxnSpPr>
          <p:nvPr/>
        </p:nvCxnSpPr>
        <p:spPr>
          <a:xfrm flipH="1">
            <a:off x="1923366" y="3426242"/>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Düz Bağlayıcı 440">
            <a:extLst>
              <a:ext uri="{FF2B5EF4-FFF2-40B4-BE49-F238E27FC236}">
                <a16:creationId xmlns:a16="http://schemas.microsoft.com/office/drawing/2014/main" id="{CE24C724-E757-EE10-7CE6-9E7A1015360C}"/>
              </a:ext>
            </a:extLst>
          </p:cNvPr>
          <p:cNvCxnSpPr>
            <a:cxnSpLocks/>
          </p:cNvCxnSpPr>
          <p:nvPr/>
        </p:nvCxnSpPr>
        <p:spPr>
          <a:xfrm>
            <a:off x="2523071" y="3823003"/>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Düz Bağlayıcı 440">
            <a:extLst>
              <a:ext uri="{FF2B5EF4-FFF2-40B4-BE49-F238E27FC236}">
                <a16:creationId xmlns:a16="http://schemas.microsoft.com/office/drawing/2014/main" id="{ED88DC49-6710-D6D2-D658-44EA1B7F7221}"/>
              </a:ext>
            </a:extLst>
          </p:cNvPr>
          <p:cNvCxnSpPr>
            <a:cxnSpLocks/>
          </p:cNvCxnSpPr>
          <p:nvPr/>
        </p:nvCxnSpPr>
        <p:spPr>
          <a:xfrm>
            <a:off x="3119032" y="3823003"/>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Düz Bağlayıcı 440">
            <a:extLst>
              <a:ext uri="{FF2B5EF4-FFF2-40B4-BE49-F238E27FC236}">
                <a16:creationId xmlns:a16="http://schemas.microsoft.com/office/drawing/2014/main" id="{0DCF6616-E390-41BA-4318-E6D8FC6168F0}"/>
              </a:ext>
            </a:extLst>
          </p:cNvPr>
          <p:cNvCxnSpPr>
            <a:cxnSpLocks/>
          </p:cNvCxnSpPr>
          <p:nvPr/>
        </p:nvCxnSpPr>
        <p:spPr>
          <a:xfrm>
            <a:off x="1421130" y="415696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Düz Bağlayıcı 440">
            <a:extLst>
              <a:ext uri="{FF2B5EF4-FFF2-40B4-BE49-F238E27FC236}">
                <a16:creationId xmlns:a16="http://schemas.microsoft.com/office/drawing/2014/main" id="{2B45900C-11D9-6E81-FA1E-91441AB9E8A1}"/>
              </a:ext>
            </a:extLst>
          </p:cNvPr>
          <p:cNvCxnSpPr>
            <a:cxnSpLocks/>
          </p:cNvCxnSpPr>
          <p:nvPr/>
        </p:nvCxnSpPr>
        <p:spPr>
          <a:xfrm>
            <a:off x="1927109"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CC0871EB-4518-C76A-0DE5-7BB42434113E}"/>
              </a:ext>
            </a:extLst>
          </p:cNvPr>
          <p:cNvCxnSpPr>
            <a:cxnSpLocks/>
          </p:cNvCxnSpPr>
          <p:nvPr/>
        </p:nvCxnSpPr>
        <p:spPr>
          <a:xfrm>
            <a:off x="2523071"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Düz Bağlayıcı 440">
            <a:extLst>
              <a:ext uri="{FF2B5EF4-FFF2-40B4-BE49-F238E27FC236}">
                <a16:creationId xmlns:a16="http://schemas.microsoft.com/office/drawing/2014/main" id="{DF2CED00-231D-BEB1-242E-EB74DFC0F242}"/>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Düz Bağlayıcı 440">
            <a:extLst>
              <a:ext uri="{FF2B5EF4-FFF2-40B4-BE49-F238E27FC236}">
                <a16:creationId xmlns:a16="http://schemas.microsoft.com/office/drawing/2014/main" id="{AC15A5D9-FD5E-E816-DC79-C08EA7AD04FC}"/>
              </a:ext>
            </a:extLst>
          </p:cNvPr>
          <p:cNvCxnSpPr>
            <a:cxnSpLocks/>
          </p:cNvCxnSpPr>
          <p:nvPr/>
        </p:nvCxnSpPr>
        <p:spPr>
          <a:xfrm>
            <a:off x="1421130" y="362462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Düz Bağlayıcı 440">
            <a:extLst>
              <a:ext uri="{FF2B5EF4-FFF2-40B4-BE49-F238E27FC236}">
                <a16:creationId xmlns:a16="http://schemas.microsoft.com/office/drawing/2014/main" id="{FFB9590C-3301-D8DD-29BC-5C3BCA50E4A3}"/>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Düz Bağlayıcı 440">
            <a:extLst>
              <a:ext uri="{FF2B5EF4-FFF2-40B4-BE49-F238E27FC236}">
                <a16:creationId xmlns:a16="http://schemas.microsoft.com/office/drawing/2014/main" id="{4B572C5B-0E4B-6418-0314-7445284B523C}"/>
              </a:ext>
            </a:extLst>
          </p:cNvPr>
          <p:cNvCxnSpPr>
            <a:cxnSpLocks/>
          </p:cNvCxnSpPr>
          <p:nvPr/>
        </p:nvCxnSpPr>
        <p:spPr>
          <a:xfrm>
            <a:off x="1421130" y="468930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AEF5602-0B8D-A098-FC6C-68F5CD637AFE}"/>
              </a:ext>
            </a:extLst>
          </p:cNvPr>
          <p:cNvSpPr/>
          <p:nvPr/>
        </p:nvSpPr>
        <p:spPr>
          <a:xfrm>
            <a:off x="172886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 name="Oval 21">
            <a:extLst>
              <a:ext uri="{FF2B5EF4-FFF2-40B4-BE49-F238E27FC236}">
                <a16:creationId xmlns:a16="http://schemas.microsoft.com/office/drawing/2014/main" id="{F36A86B6-608C-B5B8-4C18-A3E8E89EF948}"/>
              </a:ext>
            </a:extLst>
          </p:cNvPr>
          <p:cNvSpPr/>
          <p:nvPr/>
        </p:nvSpPr>
        <p:spPr>
          <a:xfrm>
            <a:off x="2324819"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3" name="Oval 22">
            <a:extLst>
              <a:ext uri="{FF2B5EF4-FFF2-40B4-BE49-F238E27FC236}">
                <a16:creationId xmlns:a16="http://schemas.microsoft.com/office/drawing/2014/main" id="{4A0EE558-DA0B-0684-653C-C32094B4C35B}"/>
              </a:ext>
            </a:extLst>
          </p:cNvPr>
          <p:cNvSpPr/>
          <p:nvPr/>
        </p:nvSpPr>
        <p:spPr>
          <a:xfrm>
            <a:off x="292078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24" name="Düz Bağlayıcı 440">
            <a:extLst>
              <a:ext uri="{FF2B5EF4-FFF2-40B4-BE49-F238E27FC236}">
                <a16:creationId xmlns:a16="http://schemas.microsoft.com/office/drawing/2014/main" id="{1387AADE-B393-9B81-47F4-2F6143672B29}"/>
              </a:ext>
            </a:extLst>
          </p:cNvPr>
          <p:cNvCxnSpPr>
            <a:cxnSpLocks/>
          </p:cNvCxnSpPr>
          <p:nvPr/>
        </p:nvCxnSpPr>
        <p:spPr>
          <a:xfrm>
            <a:off x="1421130" y="522164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CB80717-BCB6-D365-363F-2FFFA159C5A9}"/>
              </a:ext>
            </a:extLst>
          </p:cNvPr>
          <p:cNvSpPr/>
          <p:nvPr/>
        </p:nvSpPr>
        <p:spPr>
          <a:xfrm>
            <a:off x="172886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6" name="Oval 25">
            <a:extLst>
              <a:ext uri="{FF2B5EF4-FFF2-40B4-BE49-F238E27FC236}">
                <a16:creationId xmlns:a16="http://schemas.microsoft.com/office/drawing/2014/main" id="{6692530E-D58C-A26D-6804-81692AC47AA6}"/>
              </a:ext>
            </a:extLst>
          </p:cNvPr>
          <p:cNvSpPr/>
          <p:nvPr/>
        </p:nvSpPr>
        <p:spPr>
          <a:xfrm>
            <a:off x="2324819"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7" name="Oval 26">
            <a:extLst>
              <a:ext uri="{FF2B5EF4-FFF2-40B4-BE49-F238E27FC236}">
                <a16:creationId xmlns:a16="http://schemas.microsoft.com/office/drawing/2014/main" id="{4E8BF970-1717-60F9-FD28-7521B95793C0}"/>
              </a:ext>
            </a:extLst>
          </p:cNvPr>
          <p:cNvSpPr/>
          <p:nvPr/>
        </p:nvSpPr>
        <p:spPr>
          <a:xfrm>
            <a:off x="292078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29" name="Straight Connector 267">
            <a:extLst>
              <a:ext uri="{FF2B5EF4-FFF2-40B4-BE49-F238E27FC236}">
                <a16:creationId xmlns:a16="http://schemas.microsoft.com/office/drawing/2014/main" id="{29ACA168-58F7-9EE1-167D-CF4309D84D3B}"/>
              </a:ext>
            </a:extLst>
          </p:cNvPr>
          <p:cNvCxnSpPr>
            <a:cxnSpLocks/>
          </p:cNvCxnSpPr>
          <p:nvPr/>
        </p:nvCxnSpPr>
        <p:spPr>
          <a:xfrm>
            <a:off x="192711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0" name="Straight Connector 268">
            <a:extLst>
              <a:ext uri="{FF2B5EF4-FFF2-40B4-BE49-F238E27FC236}">
                <a16:creationId xmlns:a16="http://schemas.microsoft.com/office/drawing/2014/main" id="{6FCEA31F-E3E7-502C-937B-5FAB11D9AC17}"/>
              </a:ext>
            </a:extLst>
          </p:cNvPr>
          <p:cNvCxnSpPr>
            <a:cxnSpLocks/>
          </p:cNvCxnSpPr>
          <p:nvPr/>
        </p:nvCxnSpPr>
        <p:spPr>
          <a:xfrm>
            <a:off x="252718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1" name="Straight Connector 269">
            <a:extLst>
              <a:ext uri="{FF2B5EF4-FFF2-40B4-BE49-F238E27FC236}">
                <a16:creationId xmlns:a16="http://schemas.microsoft.com/office/drawing/2014/main" id="{0A5B809F-380F-B494-116C-05C9D296177F}"/>
              </a:ext>
            </a:extLst>
          </p:cNvPr>
          <p:cNvCxnSpPr>
            <a:cxnSpLocks/>
          </p:cNvCxnSpPr>
          <p:nvPr/>
        </p:nvCxnSpPr>
        <p:spPr>
          <a:xfrm>
            <a:off x="3133238"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33" name="Dikdörtgen 256">
            <a:extLst>
              <a:ext uri="{FF2B5EF4-FFF2-40B4-BE49-F238E27FC236}">
                <a16:creationId xmlns:a16="http://schemas.microsoft.com/office/drawing/2014/main" id="{2770302F-441A-64C3-16A7-E3039261BDF5}"/>
              </a:ext>
            </a:extLst>
          </p:cNvPr>
          <p:cNvSpPr/>
          <p:nvPr/>
        </p:nvSpPr>
        <p:spPr>
          <a:xfrm>
            <a:off x="2331924"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34" name="Dikdörtgen 256">
            <a:extLst>
              <a:ext uri="{FF2B5EF4-FFF2-40B4-BE49-F238E27FC236}">
                <a16:creationId xmlns:a16="http://schemas.microsoft.com/office/drawing/2014/main" id="{E9B474A9-B553-1B68-C211-5755FB5418F7}"/>
              </a:ext>
            </a:extLst>
          </p:cNvPr>
          <p:cNvSpPr/>
          <p:nvPr/>
        </p:nvSpPr>
        <p:spPr>
          <a:xfrm>
            <a:off x="2935388" y="5555600"/>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35" name="Dikdörtgen 256">
            <a:extLst>
              <a:ext uri="{FF2B5EF4-FFF2-40B4-BE49-F238E27FC236}">
                <a16:creationId xmlns:a16="http://schemas.microsoft.com/office/drawing/2014/main" id="{BD979A71-F932-1016-19AC-A7E6561D5DBB}"/>
              </a:ext>
            </a:extLst>
          </p:cNvPr>
          <p:cNvSpPr/>
          <p:nvPr/>
        </p:nvSpPr>
        <p:spPr>
          <a:xfrm>
            <a:off x="1728860"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36" name="Dikdörtgen 256">
            <a:extLst>
              <a:ext uri="{FF2B5EF4-FFF2-40B4-BE49-F238E27FC236}">
                <a16:creationId xmlns:a16="http://schemas.microsoft.com/office/drawing/2014/main" id="{C6527870-0E73-470B-4331-A64640197741}"/>
              </a:ext>
            </a:extLst>
          </p:cNvPr>
          <p:cNvSpPr/>
          <p:nvPr/>
        </p:nvSpPr>
        <p:spPr>
          <a:xfrm>
            <a:off x="2347062"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84745546-B9B0-DA51-611E-907070914FA0}"/>
              </a:ext>
            </a:extLst>
          </p:cNvPr>
          <p:cNvSpPr/>
          <p:nvPr/>
        </p:nvSpPr>
        <p:spPr>
          <a:xfrm>
            <a:off x="2950126"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1" name="Dikdörtgen 256">
            <a:extLst>
              <a:ext uri="{FF2B5EF4-FFF2-40B4-BE49-F238E27FC236}">
                <a16:creationId xmlns:a16="http://schemas.microsoft.com/office/drawing/2014/main" id="{1DFA44B3-9DF6-FC77-87D1-A45B48A04F33}"/>
              </a:ext>
            </a:extLst>
          </p:cNvPr>
          <p:cNvSpPr/>
          <p:nvPr/>
        </p:nvSpPr>
        <p:spPr>
          <a:xfrm>
            <a:off x="1743998"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2" name="Content Placeholder 2">
            <a:extLst>
              <a:ext uri="{FF2B5EF4-FFF2-40B4-BE49-F238E27FC236}">
                <a16:creationId xmlns:a16="http://schemas.microsoft.com/office/drawing/2014/main" id="{50BD7684-23B2-CA11-13CF-86EA3E379C72}"/>
              </a:ext>
            </a:extLst>
          </p:cNvPr>
          <p:cNvSpPr txBox="1">
            <a:spLocks/>
          </p:cNvSpPr>
          <p:nvPr/>
        </p:nvSpPr>
        <p:spPr>
          <a:xfrm>
            <a:off x="611188" y="1041200"/>
            <a:ext cx="7989716"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ptos Display"/>
                <a:ea typeface="+mn-ea"/>
                <a:cs typeface="+mn-cs"/>
              </a:rPr>
              <a:t>Simultaneously activate many rows to </a:t>
            </a:r>
            <a:br>
              <a:rPr kumimoji="0" lang="en-US" sz="2800" b="0" i="0" u="none" strike="noStrike" kern="1200" cap="none" spc="0" normalizeH="0" baseline="0" noProof="0" dirty="0">
                <a:ln>
                  <a:noFill/>
                </a:ln>
                <a:solidFill>
                  <a:prstClr val="black"/>
                </a:solidFill>
                <a:effectLst/>
                <a:uLnTx/>
                <a:uFillTx/>
                <a:latin typeface="Aptos Display"/>
                <a:ea typeface="+mn-ea"/>
                <a:cs typeface="+mn-cs"/>
              </a:rPr>
            </a:br>
            <a:r>
              <a:rPr kumimoji="0" lang="en-US" sz="28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28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multiple destination rows </a:t>
            </a: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37" name="Düz Bağlayıcı 440">
            <a:extLst>
              <a:ext uri="{FF2B5EF4-FFF2-40B4-BE49-F238E27FC236}">
                <a16:creationId xmlns:a16="http://schemas.microsoft.com/office/drawing/2014/main" id="{02F590CF-E41A-7010-F6FD-9BF42487427A}"/>
              </a:ext>
            </a:extLst>
          </p:cNvPr>
          <p:cNvCxnSpPr>
            <a:cxnSpLocks/>
          </p:cNvCxnSpPr>
          <p:nvPr/>
        </p:nvCxnSpPr>
        <p:spPr>
          <a:xfrm>
            <a:off x="1421130" y="3626854"/>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D73144C-E59F-E70D-A2B0-1A45A45B945C}"/>
              </a:ext>
            </a:extLst>
          </p:cNvPr>
          <p:cNvSpPr/>
          <p:nvPr/>
        </p:nvSpPr>
        <p:spPr>
          <a:xfrm>
            <a:off x="172886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0" name="Oval 39">
            <a:extLst>
              <a:ext uri="{FF2B5EF4-FFF2-40B4-BE49-F238E27FC236}">
                <a16:creationId xmlns:a16="http://schemas.microsoft.com/office/drawing/2014/main" id="{89C43787-3061-DEAF-EF6F-BECE4E8484FE}"/>
              </a:ext>
            </a:extLst>
          </p:cNvPr>
          <p:cNvSpPr/>
          <p:nvPr/>
        </p:nvSpPr>
        <p:spPr>
          <a:xfrm>
            <a:off x="2324819"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1" name="Oval 40">
            <a:extLst>
              <a:ext uri="{FF2B5EF4-FFF2-40B4-BE49-F238E27FC236}">
                <a16:creationId xmlns:a16="http://schemas.microsoft.com/office/drawing/2014/main" id="{86B420A3-3481-7014-5CB9-461B9C77BC7A}"/>
              </a:ext>
            </a:extLst>
          </p:cNvPr>
          <p:cNvSpPr/>
          <p:nvPr/>
        </p:nvSpPr>
        <p:spPr>
          <a:xfrm>
            <a:off x="292078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42" name="Düz Bağlayıcı 440">
            <a:extLst>
              <a:ext uri="{FF2B5EF4-FFF2-40B4-BE49-F238E27FC236}">
                <a16:creationId xmlns:a16="http://schemas.microsoft.com/office/drawing/2014/main" id="{CB08611F-8BBD-9367-9A02-224DF94E0942}"/>
              </a:ext>
            </a:extLst>
          </p:cNvPr>
          <p:cNvCxnSpPr>
            <a:cxnSpLocks/>
          </p:cNvCxnSpPr>
          <p:nvPr/>
        </p:nvCxnSpPr>
        <p:spPr>
          <a:xfrm>
            <a:off x="1421129" y="4144263"/>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AA37C265-D1FC-9874-B940-872F28EE95A7}"/>
              </a:ext>
            </a:extLst>
          </p:cNvPr>
          <p:cNvSpPr/>
          <p:nvPr/>
        </p:nvSpPr>
        <p:spPr>
          <a:xfrm>
            <a:off x="172886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4" name="Oval 43">
            <a:extLst>
              <a:ext uri="{FF2B5EF4-FFF2-40B4-BE49-F238E27FC236}">
                <a16:creationId xmlns:a16="http://schemas.microsoft.com/office/drawing/2014/main" id="{F7EDE38A-EEC5-FD26-874D-C3B69569791B}"/>
              </a:ext>
            </a:extLst>
          </p:cNvPr>
          <p:cNvSpPr/>
          <p:nvPr/>
        </p:nvSpPr>
        <p:spPr>
          <a:xfrm>
            <a:off x="2324819"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5" name="Oval 44">
            <a:extLst>
              <a:ext uri="{FF2B5EF4-FFF2-40B4-BE49-F238E27FC236}">
                <a16:creationId xmlns:a16="http://schemas.microsoft.com/office/drawing/2014/main" id="{6CD06447-4F38-C428-823D-2A6B8B529C18}"/>
              </a:ext>
            </a:extLst>
          </p:cNvPr>
          <p:cNvSpPr/>
          <p:nvPr/>
        </p:nvSpPr>
        <p:spPr>
          <a:xfrm>
            <a:off x="292078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6" name="Rounded Rectangle 73">
            <a:extLst>
              <a:ext uri="{FF2B5EF4-FFF2-40B4-BE49-F238E27FC236}">
                <a16:creationId xmlns:a16="http://schemas.microsoft.com/office/drawing/2014/main" id="{92DD2CB3-9E82-E0DB-5C97-5053B28B43E0}"/>
              </a:ext>
            </a:extLst>
          </p:cNvPr>
          <p:cNvSpPr/>
          <p:nvPr/>
        </p:nvSpPr>
        <p:spPr>
          <a:xfrm>
            <a:off x="1331539" y="2458857"/>
            <a:ext cx="226060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RowClone</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47" name="Curved Connector 64">
            <a:extLst>
              <a:ext uri="{FF2B5EF4-FFF2-40B4-BE49-F238E27FC236}">
                <a16:creationId xmlns:a16="http://schemas.microsoft.com/office/drawing/2014/main" id="{EE22A4ED-67F6-CCA7-5202-AB3012419D00}"/>
              </a:ext>
            </a:extLst>
          </p:cNvPr>
          <p:cNvCxnSpPr>
            <a:cxnSpLocks/>
          </p:cNvCxnSpPr>
          <p:nvPr/>
        </p:nvCxnSpPr>
        <p:spPr>
          <a:xfrm flipV="1">
            <a:off x="3308865" y="3624623"/>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8" name="Curved Connector 64">
            <a:extLst>
              <a:ext uri="{FF2B5EF4-FFF2-40B4-BE49-F238E27FC236}">
                <a16:creationId xmlns:a16="http://schemas.microsoft.com/office/drawing/2014/main" id="{FF935F64-B9DB-39A0-812F-38168F2E2BAF}"/>
              </a:ext>
            </a:extLst>
          </p:cNvPr>
          <p:cNvCxnSpPr>
            <a:cxnSpLocks/>
          </p:cNvCxnSpPr>
          <p:nvPr/>
        </p:nvCxnSpPr>
        <p:spPr>
          <a:xfrm rot="10800000" flipH="1" flipV="1">
            <a:off x="1728860" y="4156963"/>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F7B1C1F-B3BA-AA57-601D-3EB768554418}"/>
              </a:ext>
            </a:extLst>
          </p:cNvPr>
          <p:cNvGrpSpPr/>
          <p:nvPr/>
        </p:nvGrpSpPr>
        <p:grpSpPr>
          <a:xfrm>
            <a:off x="1726104" y="3423129"/>
            <a:ext cx="1588423" cy="396762"/>
            <a:chOff x="1579377" y="3168676"/>
            <a:chExt cx="1588423" cy="396762"/>
          </a:xfrm>
        </p:grpSpPr>
        <p:sp>
          <p:nvSpPr>
            <p:cNvPr id="13" name="Oval 12">
              <a:extLst>
                <a:ext uri="{FF2B5EF4-FFF2-40B4-BE49-F238E27FC236}">
                  <a16:creationId xmlns:a16="http://schemas.microsoft.com/office/drawing/2014/main" id="{4FC38743-940C-ED2E-2B1B-3BF12326E05F}"/>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 name="Oval 17">
              <a:extLst>
                <a:ext uri="{FF2B5EF4-FFF2-40B4-BE49-F238E27FC236}">
                  <a16:creationId xmlns:a16="http://schemas.microsoft.com/office/drawing/2014/main" id="{59DCA462-0530-9A13-7816-ED0787CC83BD}"/>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8" name="Oval 27">
              <a:extLst>
                <a:ext uri="{FF2B5EF4-FFF2-40B4-BE49-F238E27FC236}">
                  <a16:creationId xmlns:a16="http://schemas.microsoft.com/office/drawing/2014/main" id="{F7CBCCC9-468D-AB5F-FA8F-471CE5BF7F22}"/>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3" name="Group 102">
            <a:extLst>
              <a:ext uri="{FF2B5EF4-FFF2-40B4-BE49-F238E27FC236}">
                <a16:creationId xmlns:a16="http://schemas.microsoft.com/office/drawing/2014/main" id="{E5532C55-F351-3867-617B-01A728E3D0C0}"/>
              </a:ext>
            </a:extLst>
          </p:cNvPr>
          <p:cNvGrpSpPr/>
          <p:nvPr/>
        </p:nvGrpSpPr>
        <p:grpSpPr>
          <a:xfrm>
            <a:off x="5276306" y="3190703"/>
            <a:ext cx="2260600" cy="2997201"/>
            <a:chOff x="5276306" y="3190703"/>
            <a:chExt cx="2260600" cy="2997201"/>
          </a:xfrm>
        </p:grpSpPr>
        <p:sp>
          <p:nvSpPr>
            <p:cNvPr id="87" name="Dikdörtgen 251">
              <a:extLst>
                <a:ext uri="{FF2B5EF4-FFF2-40B4-BE49-F238E27FC236}">
                  <a16:creationId xmlns:a16="http://schemas.microsoft.com/office/drawing/2014/main" id="{BBDA72CF-7C81-4024-5613-BE1D2450C09E}"/>
                </a:ext>
              </a:extLst>
            </p:cNvPr>
            <p:cNvSpPr/>
            <p:nvPr/>
          </p:nvSpPr>
          <p:spPr>
            <a:xfrm>
              <a:off x="5276306" y="3190703"/>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8" name="Düz Bağlayıcı 440">
              <a:extLst>
                <a:ext uri="{FF2B5EF4-FFF2-40B4-BE49-F238E27FC236}">
                  <a16:creationId xmlns:a16="http://schemas.microsoft.com/office/drawing/2014/main" id="{B5C2C70A-4D78-6B47-8BE8-6E1061B5409A}"/>
                </a:ext>
              </a:extLst>
            </p:cNvPr>
            <p:cNvCxnSpPr>
              <a:cxnSpLocks/>
            </p:cNvCxnSpPr>
            <p:nvPr/>
          </p:nvCxnSpPr>
          <p:spPr>
            <a:xfrm flipH="1">
              <a:off x="5868133" y="3425117"/>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9" name="Düz Bağlayıcı 440">
              <a:extLst>
                <a:ext uri="{FF2B5EF4-FFF2-40B4-BE49-F238E27FC236}">
                  <a16:creationId xmlns:a16="http://schemas.microsoft.com/office/drawing/2014/main" id="{91C417C7-A440-5EA7-9875-D7695F73B249}"/>
                </a:ext>
              </a:extLst>
            </p:cNvPr>
            <p:cNvCxnSpPr>
              <a:cxnSpLocks/>
            </p:cNvCxnSpPr>
            <p:nvPr/>
          </p:nvCxnSpPr>
          <p:spPr>
            <a:xfrm>
              <a:off x="6467838" y="3821878"/>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0" name="Düz Bağlayıcı 440">
              <a:extLst>
                <a:ext uri="{FF2B5EF4-FFF2-40B4-BE49-F238E27FC236}">
                  <a16:creationId xmlns:a16="http://schemas.microsoft.com/office/drawing/2014/main" id="{0F52479F-36F5-6127-D539-CECDD02C70B4}"/>
                </a:ext>
              </a:extLst>
            </p:cNvPr>
            <p:cNvCxnSpPr>
              <a:cxnSpLocks/>
            </p:cNvCxnSpPr>
            <p:nvPr/>
          </p:nvCxnSpPr>
          <p:spPr>
            <a:xfrm>
              <a:off x="7063799" y="3821878"/>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Düz Bağlayıcı 440">
              <a:extLst>
                <a:ext uri="{FF2B5EF4-FFF2-40B4-BE49-F238E27FC236}">
                  <a16:creationId xmlns:a16="http://schemas.microsoft.com/office/drawing/2014/main" id="{D5936A1C-2751-129D-1021-B3943F5C3E87}"/>
                </a:ext>
              </a:extLst>
            </p:cNvPr>
            <p:cNvCxnSpPr>
              <a:cxnSpLocks/>
            </p:cNvCxnSpPr>
            <p:nvPr/>
          </p:nvCxnSpPr>
          <p:spPr>
            <a:xfrm>
              <a:off x="5365897" y="415583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Düz Bağlayıcı 440">
              <a:extLst>
                <a:ext uri="{FF2B5EF4-FFF2-40B4-BE49-F238E27FC236}">
                  <a16:creationId xmlns:a16="http://schemas.microsoft.com/office/drawing/2014/main" id="{9983657C-7755-38AE-117B-CE9B4AC6EECB}"/>
                </a:ext>
              </a:extLst>
            </p:cNvPr>
            <p:cNvCxnSpPr>
              <a:cxnSpLocks/>
            </p:cNvCxnSpPr>
            <p:nvPr/>
          </p:nvCxnSpPr>
          <p:spPr>
            <a:xfrm>
              <a:off x="5871876"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Düz Bağlayıcı 440">
              <a:extLst>
                <a:ext uri="{FF2B5EF4-FFF2-40B4-BE49-F238E27FC236}">
                  <a16:creationId xmlns:a16="http://schemas.microsoft.com/office/drawing/2014/main" id="{48961490-8D7C-9A53-26CD-090552387BE3}"/>
                </a:ext>
              </a:extLst>
            </p:cNvPr>
            <p:cNvCxnSpPr>
              <a:cxnSpLocks/>
            </p:cNvCxnSpPr>
            <p:nvPr/>
          </p:nvCxnSpPr>
          <p:spPr>
            <a:xfrm>
              <a:off x="6467838"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Düz Bağlayıcı 440">
              <a:extLst>
                <a:ext uri="{FF2B5EF4-FFF2-40B4-BE49-F238E27FC236}">
                  <a16:creationId xmlns:a16="http://schemas.microsoft.com/office/drawing/2014/main" id="{C2E2C256-5009-92C4-E5D1-606DE90C5CA8}"/>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Düz Bağlayıcı 440">
              <a:extLst>
                <a:ext uri="{FF2B5EF4-FFF2-40B4-BE49-F238E27FC236}">
                  <a16:creationId xmlns:a16="http://schemas.microsoft.com/office/drawing/2014/main" id="{0CA7A304-4A74-267C-A4E7-520EAC9E9CBC}"/>
                </a:ext>
              </a:extLst>
            </p:cNvPr>
            <p:cNvCxnSpPr>
              <a:cxnSpLocks/>
            </p:cNvCxnSpPr>
            <p:nvPr/>
          </p:nvCxnSpPr>
          <p:spPr>
            <a:xfrm>
              <a:off x="5365897" y="362349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6" name="Düz Bağlayıcı 440">
              <a:extLst>
                <a:ext uri="{FF2B5EF4-FFF2-40B4-BE49-F238E27FC236}">
                  <a16:creationId xmlns:a16="http://schemas.microsoft.com/office/drawing/2014/main" id="{D89FDF38-894B-6F44-6463-B2BB74E4E0F7}"/>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7" name="Düz Bağlayıcı 440">
              <a:extLst>
                <a:ext uri="{FF2B5EF4-FFF2-40B4-BE49-F238E27FC236}">
                  <a16:creationId xmlns:a16="http://schemas.microsoft.com/office/drawing/2014/main" id="{6B394F12-7911-537C-547E-A842990BDC1C}"/>
                </a:ext>
              </a:extLst>
            </p:cNvPr>
            <p:cNvCxnSpPr>
              <a:cxnSpLocks/>
            </p:cNvCxnSpPr>
            <p:nvPr/>
          </p:nvCxnSpPr>
          <p:spPr>
            <a:xfrm>
              <a:off x="5365897" y="468817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1" name="Düz Bağlayıcı 440">
              <a:extLst>
                <a:ext uri="{FF2B5EF4-FFF2-40B4-BE49-F238E27FC236}">
                  <a16:creationId xmlns:a16="http://schemas.microsoft.com/office/drawing/2014/main" id="{828DAE9D-3311-1689-EFBD-4E4FC9F1DB76}"/>
                </a:ext>
              </a:extLst>
            </p:cNvPr>
            <p:cNvCxnSpPr>
              <a:cxnSpLocks/>
            </p:cNvCxnSpPr>
            <p:nvPr/>
          </p:nvCxnSpPr>
          <p:spPr>
            <a:xfrm>
              <a:off x="5365897" y="522051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267">
              <a:extLst>
                <a:ext uri="{FF2B5EF4-FFF2-40B4-BE49-F238E27FC236}">
                  <a16:creationId xmlns:a16="http://schemas.microsoft.com/office/drawing/2014/main" id="{EF580DF9-1108-9C96-DEBE-DBDB4CF684CE}"/>
                </a:ext>
              </a:extLst>
            </p:cNvPr>
            <p:cNvCxnSpPr>
              <a:cxnSpLocks/>
            </p:cNvCxnSpPr>
            <p:nvPr/>
          </p:nvCxnSpPr>
          <p:spPr>
            <a:xfrm>
              <a:off x="587187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6" name="Straight Connector 268">
              <a:extLst>
                <a:ext uri="{FF2B5EF4-FFF2-40B4-BE49-F238E27FC236}">
                  <a16:creationId xmlns:a16="http://schemas.microsoft.com/office/drawing/2014/main" id="{5FA199CB-327E-9DA5-F25A-0602AC87A45E}"/>
                </a:ext>
              </a:extLst>
            </p:cNvPr>
            <p:cNvCxnSpPr>
              <a:cxnSpLocks/>
            </p:cNvCxnSpPr>
            <p:nvPr/>
          </p:nvCxnSpPr>
          <p:spPr>
            <a:xfrm>
              <a:off x="647194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7" name="Straight Connector 269">
              <a:extLst>
                <a:ext uri="{FF2B5EF4-FFF2-40B4-BE49-F238E27FC236}">
                  <a16:creationId xmlns:a16="http://schemas.microsoft.com/office/drawing/2014/main" id="{B31169B4-21A6-7F50-C00D-15730D0EB017}"/>
                </a:ext>
              </a:extLst>
            </p:cNvPr>
            <p:cNvCxnSpPr>
              <a:cxnSpLocks/>
            </p:cNvCxnSpPr>
            <p:nvPr/>
          </p:nvCxnSpPr>
          <p:spPr>
            <a:xfrm>
              <a:off x="7078005"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108" name="Dikdörtgen 256">
              <a:extLst>
                <a:ext uri="{FF2B5EF4-FFF2-40B4-BE49-F238E27FC236}">
                  <a16:creationId xmlns:a16="http://schemas.microsoft.com/office/drawing/2014/main" id="{FDC27EEB-3FF7-12B5-5564-0D46815CE463}"/>
                </a:ext>
              </a:extLst>
            </p:cNvPr>
            <p:cNvSpPr/>
            <p:nvPr/>
          </p:nvSpPr>
          <p:spPr>
            <a:xfrm>
              <a:off x="6276691"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109" name="Dikdörtgen 256">
              <a:extLst>
                <a:ext uri="{FF2B5EF4-FFF2-40B4-BE49-F238E27FC236}">
                  <a16:creationId xmlns:a16="http://schemas.microsoft.com/office/drawing/2014/main" id="{6E8C5A0F-5C49-2823-B5A3-CC1DC83BEC89}"/>
                </a:ext>
              </a:extLst>
            </p:cNvPr>
            <p:cNvSpPr/>
            <p:nvPr/>
          </p:nvSpPr>
          <p:spPr>
            <a:xfrm>
              <a:off x="6880155" y="5554475"/>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110" name="Dikdörtgen 256">
              <a:extLst>
                <a:ext uri="{FF2B5EF4-FFF2-40B4-BE49-F238E27FC236}">
                  <a16:creationId xmlns:a16="http://schemas.microsoft.com/office/drawing/2014/main" id="{83B93A07-4B6E-34F4-E1DA-4ED7C94E0002}"/>
                </a:ext>
              </a:extLst>
            </p:cNvPr>
            <p:cNvSpPr/>
            <p:nvPr/>
          </p:nvSpPr>
          <p:spPr>
            <a:xfrm>
              <a:off x="5673627"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111" name="Dikdörtgen 256">
              <a:extLst>
                <a:ext uri="{FF2B5EF4-FFF2-40B4-BE49-F238E27FC236}">
                  <a16:creationId xmlns:a16="http://schemas.microsoft.com/office/drawing/2014/main" id="{9521A420-D0A0-3188-62EA-5749477EECEC}"/>
                </a:ext>
              </a:extLst>
            </p:cNvPr>
            <p:cNvSpPr/>
            <p:nvPr/>
          </p:nvSpPr>
          <p:spPr>
            <a:xfrm>
              <a:off x="6291829"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F06BCF41-422D-2A94-822C-3811A473B5EA}"/>
                </a:ext>
              </a:extLst>
            </p:cNvPr>
            <p:cNvSpPr/>
            <p:nvPr/>
          </p:nvSpPr>
          <p:spPr>
            <a:xfrm>
              <a:off x="6894893"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C327CA44-6C79-F0CF-6C19-20C3DF42D170}"/>
                </a:ext>
              </a:extLst>
            </p:cNvPr>
            <p:cNvSpPr/>
            <p:nvPr/>
          </p:nvSpPr>
          <p:spPr>
            <a:xfrm>
              <a:off x="5688765"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14" name="Curved Connector 64">
              <a:extLst>
                <a:ext uri="{FF2B5EF4-FFF2-40B4-BE49-F238E27FC236}">
                  <a16:creationId xmlns:a16="http://schemas.microsoft.com/office/drawing/2014/main" id="{A7B4B84B-8AD5-13D6-4F20-8C2F314FB810}"/>
                </a:ext>
              </a:extLst>
            </p:cNvPr>
            <p:cNvCxnSpPr>
              <a:cxnSpLocks/>
              <a:endCxn id="113" idx="1"/>
            </p:cNvCxnSpPr>
            <p:nvPr/>
          </p:nvCxnSpPr>
          <p:spPr>
            <a:xfrm rot="10800000" flipH="1" flipV="1">
              <a:off x="5673627" y="4155838"/>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8" name="Düz Bağlayıcı 440">
              <a:extLst>
                <a:ext uri="{FF2B5EF4-FFF2-40B4-BE49-F238E27FC236}">
                  <a16:creationId xmlns:a16="http://schemas.microsoft.com/office/drawing/2014/main" id="{F7B04682-E52D-CCBE-1426-2DA6054BBC16}"/>
                </a:ext>
              </a:extLst>
            </p:cNvPr>
            <p:cNvCxnSpPr>
              <a:cxnSpLocks/>
            </p:cNvCxnSpPr>
            <p:nvPr/>
          </p:nvCxnSpPr>
          <p:spPr>
            <a:xfrm>
              <a:off x="5380606" y="416625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9C0E0BF-6779-8D51-B9CA-D43980E26D1B}"/>
                </a:ext>
              </a:extLst>
            </p:cNvPr>
            <p:cNvSpPr/>
            <p:nvPr/>
          </p:nvSpPr>
          <p:spPr>
            <a:xfrm>
              <a:off x="567362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0" name="Oval 59">
              <a:extLst>
                <a:ext uri="{FF2B5EF4-FFF2-40B4-BE49-F238E27FC236}">
                  <a16:creationId xmlns:a16="http://schemas.microsoft.com/office/drawing/2014/main" id="{F474C900-7597-DDC5-E389-68FAC37224C3}"/>
                </a:ext>
              </a:extLst>
            </p:cNvPr>
            <p:cNvSpPr/>
            <p:nvPr/>
          </p:nvSpPr>
          <p:spPr>
            <a:xfrm>
              <a:off x="6269586"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1" name="Oval 60">
              <a:extLst>
                <a:ext uri="{FF2B5EF4-FFF2-40B4-BE49-F238E27FC236}">
                  <a16:creationId xmlns:a16="http://schemas.microsoft.com/office/drawing/2014/main" id="{AD8C1B39-653C-FB20-17DD-02CBCC24309D}"/>
                </a:ext>
              </a:extLst>
            </p:cNvPr>
            <p:cNvSpPr/>
            <p:nvPr/>
          </p:nvSpPr>
          <p:spPr>
            <a:xfrm>
              <a:off x="686554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2" name="Group 101">
            <a:extLst>
              <a:ext uri="{FF2B5EF4-FFF2-40B4-BE49-F238E27FC236}">
                <a16:creationId xmlns:a16="http://schemas.microsoft.com/office/drawing/2014/main" id="{7285CD7B-00A0-B27F-0C51-4DB7BBE578B8}"/>
              </a:ext>
            </a:extLst>
          </p:cNvPr>
          <p:cNvGrpSpPr/>
          <p:nvPr/>
        </p:nvGrpSpPr>
        <p:grpSpPr>
          <a:xfrm>
            <a:off x="5341976" y="3622762"/>
            <a:ext cx="2073164" cy="1597756"/>
            <a:chOff x="-565110" y="2359701"/>
            <a:chExt cx="2073164" cy="1597756"/>
          </a:xfrm>
        </p:grpSpPr>
        <p:cxnSp>
          <p:nvCxnSpPr>
            <p:cNvPr id="62" name="Düz Bağlayıcı 440">
              <a:extLst>
                <a:ext uri="{FF2B5EF4-FFF2-40B4-BE49-F238E27FC236}">
                  <a16:creationId xmlns:a16="http://schemas.microsoft.com/office/drawing/2014/main" id="{7AE2F6F1-6136-899F-A04F-7B4CCB6615F8}"/>
                </a:ext>
              </a:extLst>
            </p:cNvPr>
            <p:cNvCxnSpPr>
              <a:cxnSpLocks/>
            </p:cNvCxnSpPr>
            <p:nvPr/>
          </p:nvCxnSpPr>
          <p:spPr>
            <a:xfrm>
              <a:off x="-558654" y="3403162"/>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6" name="Düz Bağlayıcı 440">
              <a:extLst>
                <a:ext uri="{FF2B5EF4-FFF2-40B4-BE49-F238E27FC236}">
                  <a16:creationId xmlns:a16="http://schemas.microsoft.com/office/drawing/2014/main" id="{B93170BA-779D-67B3-4BB6-A949D6547806}"/>
                </a:ext>
              </a:extLst>
            </p:cNvPr>
            <p:cNvCxnSpPr>
              <a:cxnSpLocks/>
            </p:cNvCxnSpPr>
            <p:nvPr/>
          </p:nvCxnSpPr>
          <p:spPr>
            <a:xfrm>
              <a:off x="-565110" y="3957457"/>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86" name="Düz Bağlayıcı 440">
              <a:extLst>
                <a:ext uri="{FF2B5EF4-FFF2-40B4-BE49-F238E27FC236}">
                  <a16:creationId xmlns:a16="http://schemas.microsoft.com/office/drawing/2014/main" id="{A34B60EE-EAD5-0268-7D4A-D2933F539709}"/>
                </a:ext>
              </a:extLst>
            </p:cNvPr>
            <p:cNvCxnSpPr>
              <a:cxnSpLocks/>
            </p:cNvCxnSpPr>
            <p:nvPr/>
          </p:nvCxnSpPr>
          <p:spPr>
            <a:xfrm>
              <a:off x="-543945" y="235970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104" name="Oval 103">
            <a:extLst>
              <a:ext uri="{FF2B5EF4-FFF2-40B4-BE49-F238E27FC236}">
                <a16:creationId xmlns:a16="http://schemas.microsoft.com/office/drawing/2014/main" id="{DE725742-52A0-9EEE-50F6-DC7019FBBDF8}"/>
              </a:ext>
            </a:extLst>
          </p:cNvPr>
          <p:cNvSpPr/>
          <p:nvPr/>
        </p:nvSpPr>
        <p:spPr>
          <a:xfrm>
            <a:off x="567362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9" name="Oval 128">
            <a:extLst>
              <a:ext uri="{FF2B5EF4-FFF2-40B4-BE49-F238E27FC236}">
                <a16:creationId xmlns:a16="http://schemas.microsoft.com/office/drawing/2014/main" id="{046C5930-9C71-0766-AE3B-0FD0E1367794}"/>
              </a:ext>
            </a:extLst>
          </p:cNvPr>
          <p:cNvSpPr/>
          <p:nvPr/>
        </p:nvSpPr>
        <p:spPr>
          <a:xfrm>
            <a:off x="6269586"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0" name="Oval 129">
            <a:extLst>
              <a:ext uri="{FF2B5EF4-FFF2-40B4-BE49-F238E27FC236}">
                <a16:creationId xmlns:a16="http://schemas.microsoft.com/office/drawing/2014/main" id="{567C58F9-CC50-F09D-F435-5D549F632337}"/>
              </a:ext>
            </a:extLst>
          </p:cNvPr>
          <p:cNvSpPr/>
          <p:nvPr/>
        </p:nvSpPr>
        <p:spPr>
          <a:xfrm>
            <a:off x="686554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1" name="Oval 130">
            <a:extLst>
              <a:ext uri="{FF2B5EF4-FFF2-40B4-BE49-F238E27FC236}">
                <a16:creationId xmlns:a16="http://schemas.microsoft.com/office/drawing/2014/main" id="{1AA75434-4051-307B-5CF3-F1D99D0FD14D}"/>
              </a:ext>
            </a:extLst>
          </p:cNvPr>
          <p:cNvSpPr/>
          <p:nvPr/>
        </p:nvSpPr>
        <p:spPr>
          <a:xfrm>
            <a:off x="568823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3" name="Oval 132">
            <a:extLst>
              <a:ext uri="{FF2B5EF4-FFF2-40B4-BE49-F238E27FC236}">
                <a16:creationId xmlns:a16="http://schemas.microsoft.com/office/drawing/2014/main" id="{771608FB-6108-F178-70C3-1DEA81106FB0}"/>
              </a:ext>
            </a:extLst>
          </p:cNvPr>
          <p:cNvSpPr/>
          <p:nvPr/>
        </p:nvSpPr>
        <p:spPr>
          <a:xfrm>
            <a:off x="6284194"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4" name="Oval 133">
            <a:extLst>
              <a:ext uri="{FF2B5EF4-FFF2-40B4-BE49-F238E27FC236}">
                <a16:creationId xmlns:a16="http://schemas.microsoft.com/office/drawing/2014/main" id="{9990340A-7584-7AC0-684C-398429B78727}"/>
              </a:ext>
            </a:extLst>
          </p:cNvPr>
          <p:cNvSpPr/>
          <p:nvPr/>
        </p:nvSpPr>
        <p:spPr>
          <a:xfrm>
            <a:off x="688015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5" name="Oval 134">
            <a:extLst>
              <a:ext uri="{FF2B5EF4-FFF2-40B4-BE49-F238E27FC236}">
                <a16:creationId xmlns:a16="http://schemas.microsoft.com/office/drawing/2014/main" id="{D85E51C5-DA9A-5A5E-272E-EC68D1CA5354}"/>
              </a:ext>
            </a:extLst>
          </p:cNvPr>
          <p:cNvSpPr/>
          <p:nvPr/>
        </p:nvSpPr>
        <p:spPr>
          <a:xfrm>
            <a:off x="567362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6" name="Oval 135">
            <a:extLst>
              <a:ext uri="{FF2B5EF4-FFF2-40B4-BE49-F238E27FC236}">
                <a16:creationId xmlns:a16="http://schemas.microsoft.com/office/drawing/2014/main" id="{9FA62A36-FF7E-ADF2-56F7-4E6EC929719A}"/>
              </a:ext>
            </a:extLst>
          </p:cNvPr>
          <p:cNvSpPr/>
          <p:nvPr/>
        </p:nvSpPr>
        <p:spPr>
          <a:xfrm>
            <a:off x="6269586"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7" name="Oval 136">
            <a:extLst>
              <a:ext uri="{FF2B5EF4-FFF2-40B4-BE49-F238E27FC236}">
                <a16:creationId xmlns:a16="http://schemas.microsoft.com/office/drawing/2014/main" id="{5FA14BF1-4DCA-3928-9ED8-FF626994A3B4}"/>
              </a:ext>
            </a:extLst>
          </p:cNvPr>
          <p:cNvSpPr/>
          <p:nvPr/>
        </p:nvSpPr>
        <p:spPr>
          <a:xfrm>
            <a:off x="686554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8" name="Rounded Rectangle 73">
            <a:extLst>
              <a:ext uri="{FF2B5EF4-FFF2-40B4-BE49-F238E27FC236}">
                <a16:creationId xmlns:a16="http://schemas.microsoft.com/office/drawing/2014/main" id="{4C56627E-AE89-8320-6E8D-D3160D509EF3}"/>
              </a:ext>
            </a:extLst>
          </p:cNvPr>
          <p:cNvSpPr/>
          <p:nvPr/>
        </p:nvSpPr>
        <p:spPr>
          <a:xfrm>
            <a:off x="4992385" y="2505633"/>
            <a:ext cx="292735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Multi-</a:t>
            </a: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RowCopy</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139" name="Curved Connector 64">
            <a:extLst>
              <a:ext uri="{FF2B5EF4-FFF2-40B4-BE49-F238E27FC236}">
                <a16:creationId xmlns:a16="http://schemas.microsoft.com/office/drawing/2014/main" id="{A17DC4AE-7C26-990A-6809-908EBEF49A02}"/>
              </a:ext>
            </a:extLst>
          </p:cNvPr>
          <p:cNvCxnSpPr>
            <a:cxnSpLocks/>
          </p:cNvCxnSpPr>
          <p:nvPr/>
        </p:nvCxnSpPr>
        <p:spPr>
          <a:xfrm flipV="1">
            <a:off x="7283326" y="3622341"/>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0" name="Curved Connector 64">
            <a:extLst>
              <a:ext uri="{FF2B5EF4-FFF2-40B4-BE49-F238E27FC236}">
                <a16:creationId xmlns:a16="http://schemas.microsoft.com/office/drawing/2014/main" id="{0FF8017F-470E-C07A-D9BE-18A1364D3393}"/>
              </a:ext>
            </a:extLst>
          </p:cNvPr>
          <p:cNvCxnSpPr>
            <a:cxnSpLocks/>
          </p:cNvCxnSpPr>
          <p:nvPr/>
        </p:nvCxnSpPr>
        <p:spPr>
          <a:xfrm flipV="1">
            <a:off x="7283326" y="4695999"/>
            <a:ext cx="8418" cy="1112278"/>
          </a:xfrm>
          <a:prstGeom prst="curvedConnector3">
            <a:avLst>
              <a:gd name="adj1" fmla="val 9681480"/>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1" name="Curved Connector 64">
            <a:extLst>
              <a:ext uri="{FF2B5EF4-FFF2-40B4-BE49-F238E27FC236}">
                <a16:creationId xmlns:a16="http://schemas.microsoft.com/office/drawing/2014/main" id="{A4C77649-94DB-79AF-E9CA-CD0691D75C5E}"/>
              </a:ext>
            </a:extLst>
          </p:cNvPr>
          <p:cNvCxnSpPr>
            <a:cxnSpLocks/>
          </p:cNvCxnSpPr>
          <p:nvPr/>
        </p:nvCxnSpPr>
        <p:spPr>
          <a:xfrm flipV="1">
            <a:off x="7268588" y="5210587"/>
            <a:ext cx="37764" cy="598847"/>
          </a:xfrm>
          <a:prstGeom prst="curvedConnector3">
            <a:avLst>
              <a:gd name="adj1" fmla="val 3058161"/>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5097C2DE-3AA5-E0A5-091E-DE96E11C8FB3}"/>
              </a:ext>
            </a:extLst>
          </p:cNvPr>
          <p:cNvGrpSpPr/>
          <p:nvPr/>
        </p:nvGrpSpPr>
        <p:grpSpPr>
          <a:xfrm>
            <a:off x="5671559" y="3429000"/>
            <a:ext cx="1597029" cy="1983463"/>
            <a:chOff x="5671559" y="3429000"/>
            <a:chExt cx="1597029" cy="1983463"/>
          </a:xfrm>
        </p:grpSpPr>
        <p:grpSp>
          <p:nvGrpSpPr>
            <p:cNvPr id="142" name="Group 141">
              <a:extLst>
                <a:ext uri="{FF2B5EF4-FFF2-40B4-BE49-F238E27FC236}">
                  <a16:creationId xmlns:a16="http://schemas.microsoft.com/office/drawing/2014/main" id="{3BAA2BE1-0C3E-E36D-A04E-0E7272F7E886}"/>
                </a:ext>
              </a:extLst>
            </p:cNvPr>
            <p:cNvGrpSpPr/>
            <p:nvPr/>
          </p:nvGrpSpPr>
          <p:grpSpPr>
            <a:xfrm>
              <a:off x="5671559" y="4489054"/>
              <a:ext cx="1588423" cy="396762"/>
              <a:chOff x="1579377" y="3168676"/>
              <a:chExt cx="1588423" cy="396762"/>
            </a:xfrm>
          </p:grpSpPr>
          <p:sp>
            <p:nvSpPr>
              <p:cNvPr id="143" name="Oval 142">
                <a:extLst>
                  <a:ext uri="{FF2B5EF4-FFF2-40B4-BE49-F238E27FC236}">
                    <a16:creationId xmlns:a16="http://schemas.microsoft.com/office/drawing/2014/main" id="{151A723C-FE50-C9FA-C02F-377DD2EA6DBE}"/>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4" name="Oval 143">
                <a:extLst>
                  <a:ext uri="{FF2B5EF4-FFF2-40B4-BE49-F238E27FC236}">
                    <a16:creationId xmlns:a16="http://schemas.microsoft.com/office/drawing/2014/main" id="{73833CC0-BD4F-F003-B9F6-6464C6FB00A6}"/>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5" name="Oval 144">
                <a:extLst>
                  <a:ext uri="{FF2B5EF4-FFF2-40B4-BE49-F238E27FC236}">
                    <a16:creationId xmlns:a16="http://schemas.microsoft.com/office/drawing/2014/main" id="{06E1026F-9BA5-C760-49D2-AE08E525628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46" name="Group 145">
              <a:extLst>
                <a:ext uri="{FF2B5EF4-FFF2-40B4-BE49-F238E27FC236}">
                  <a16:creationId xmlns:a16="http://schemas.microsoft.com/office/drawing/2014/main" id="{C9DA7848-CB58-76B5-F460-D0E1D0A07172}"/>
                </a:ext>
              </a:extLst>
            </p:cNvPr>
            <p:cNvGrpSpPr/>
            <p:nvPr/>
          </p:nvGrpSpPr>
          <p:grpSpPr>
            <a:xfrm>
              <a:off x="5680165" y="5015701"/>
              <a:ext cx="1588423" cy="396762"/>
              <a:chOff x="1579377" y="3168676"/>
              <a:chExt cx="1588423" cy="396762"/>
            </a:xfrm>
          </p:grpSpPr>
          <p:sp>
            <p:nvSpPr>
              <p:cNvPr id="147" name="Oval 146">
                <a:extLst>
                  <a:ext uri="{FF2B5EF4-FFF2-40B4-BE49-F238E27FC236}">
                    <a16:creationId xmlns:a16="http://schemas.microsoft.com/office/drawing/2014/main" id="{F95A6C75-64DD-CF5E-1E0A-C3B5CFCCAF85}"/>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8" name="Oval 147">
                <a:extLst>
                  <a:ext uri="{FF2B5EF4-FFF2-40B4-BE49-F238E27FC236}">
                    <a16:creationId xmlns:a16="http://schemas.microsoft.com/office/drawing/2014/main" id="{0E98A64E-5EFB-C5C4-5B2F-6A89F8D1D407}"/>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9" name="Oval 148">
                <a:extLst>
                  <a:ext uri="{FF2B5EF4-FFF2-40B4-BE49-F238E27FC236}">
                    <a16:creationId xmlns:a16="http://schemas.microsoft.com/office/drawing/2014/main" id="{EF31A96E-E468-2420-49F1-89DBB0F2230C}"/>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50" name="Group 149">
              <a:extLst>
                <a:ext uri="{FF2B5EF4-FFF2-40B4-BE49-F238E27FC236}">
                  <a16:creationId xmlns:a16="http://schemas.microsoft.com/office/drawing/2014/main" id="{340E8AD9-304A-4551-8C11-525CBE874B99}"/>
                </a:ext>
              </a:extLst>
            </p:cNvPr>
            <p:cNvGrpSpPr/>
            <p:nvPr/>
          </p:nvGrpSpPr>
          <p:grpSpPr>
            <a:xfrm>
              <a:off x="5671559" y="3429000"/>
              <a:ext cx="1588423" cy="396762"/>
              <a:chOff x="1579377" y="3168676"/>
              <a:chExt cx="1588423" cy="396762"/>
            </a:xfrm>
          </p:grpSpPr>
          <p:sp>
            <p:nvSpPr>
              <p:cNvPr id="151" name="Oval 150">
                <a:extLst>
                  <a:ext uri="{FF2B5EF4-FFF2-40B4-BE49-F238E27FC236}">
                    <a16:creationId xmlns:a16="http://schemas.microsoft.com/office/drawing/2014/main" id="{BB7F0A63-992A-AAC7-76B4-61595DE44C3C}"/>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2" name="Oval 151">
                <a:extLst>
                  <a:ext uri="{FF2B5EF4-FFF2-40B4-BE49-F238E27FC236}">
                    <a16:creationId xmlns:a16="http://schemas.microsoft.com/office/drawing/2014/main" id="{1C0DE3C8-B903-D2AE-349F-C2E10D307EF4}"/>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3" name="Oval 152">
                <a:extLst>
                  <a:ext uri="{FF2B5EF4-FFF2-40B4-BE49-F238E27FC236}">
                    <a16:creationId xmlns:a16="http://schemas.microsoft.com/office/drawing/2014/main" id="{C1A246CF-2EF6-ACF1-5BA3-CA19BAFC163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spTree>
    <p:extLst>
      <p:ext uri="{BB962C8B-B14F-4D97-AF65-F5344CB8AC3E}">
        <p14:creationId xmlns:p14="http://schemas.microsoft.com/office/powerpoint/2010/main" val="20392496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7DB13-75A0-126A-C447-EAFA3429F3A7}"/>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A7D0313B-C6EB-9037-737D-C2F1B5EE4131}"/>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8557FE74-BD28-A175-17D4-1746DBCF2D48}"/>
              </a:ext>
            </a:extLst>
          </p:cNvPr>
          <p:cNvGrpSpPr/>
          <p:nvPr/>
        </p:nvGrpSpPr>
        <p:grpSpPr>
          <a:xfrm>
            <a:off x="-1" y="1164958"/>
            <a:ext cx="9144001" cy="1119641"/>
            <a:chOff x="-1" y="5309113"/>
            <a:chExt cx="9144001" cy="929404"/>
          </a:xfrm>
        </p:grpSpPr>
        <p:sp>
          <p:nvSpPr>
            <p:cNvPr id="11" name="Content Placeholder 2">
              <a:extLst>
                <a:ext uri="{FF2B5EF4-FFF2-40B4-BE49-F238E27FC236}">
                  <a16:creationId xmlns:a16="http://schemas.microsoft.com/office/drawing/2014/main" id="{E98CDB6B-AE70-844E-B764-1113D50DAAC0}"/>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Connect rows in neighboring subarrays</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through </a:t>
              </a:r>
              <a:r>
                <a:rPr kumimoji="0" lang="en-US" sz="28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rPr>
                <a:t>a NOT gate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by consecutively activating rows</a:t>
              </a:r>
            </a:p>
          </p:txBody>
        </p:sp>
        <p:cxnSp>
          <p:nvCxnSpPr>
            <p:cNvPr id="12" name="Straight Connector 11">
              <a:extLst>
                <a:ext uri="{FF2B5EF4-FFF2-40B4-BE49-F238E27FC236}">
                  <a16:creationId xmlns:a16="http://schemas.microsoft.com/office/drawing/2014/main" id="{10D96963-CC35-10D8-9ABC-FB88B752153F}"/>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D93DF9-C7E9-3647-5BA4-A71EF89E1C77}"/>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9A64FCEC-892F-79CA-A7FA-C88C3BAC6855}"/>
              </a:ext>
            </a:extLst>
          </p:cNvPr>
          <p:cNvSpPr>
            <a:spLocks noGrp="1"/>
          </p:cNvSpPr>
          <p:nvPr>
            <p:ph type="title"/>
          </p:nvPr>
        </p:nvSpPr>
        <p:spPr/>
        <p:txBody>
          <a:bodyPr/>
          <a:lstStyle/>
          <a:p>
            <a:r>
              <a:rPr lang="en-US" sz="4400" dirty="0">
                <a:solidFill>
                  <a:schemeClr val="accent5">
                    <a:lumMod val="75000"/>
                  </a:schemeClr>
                </a:solidFill>
              </a:rPr>
              <a:t>Key Idea: NOT Operation</a:t>
            </a:r>
            <a:endParaRPr lang="en-CH" sz="4400" dirty="0">
              <a:solidFill>
                <a:schemeClr val="accent5">
                  <a:lumMod val="75000"/>
                </a:schemeClr>
              </a:solidFill>
            </a:endParaRPr>
          </a:p>
        </p:txBody>
      </p:sp>
      <p:cxnSp>
        <p:nvCxnSpPr>
          <p:cNvPr id="140" name="Düz Ok Bağlayıcısı 185">
            <a:extLst>
              <a:ext uri="{FF2B5EF4-FFF2-40B4-BE49-F238E27FC236}">
                <a16:creationId xmlns:a16="http://schemas.microsoft.com/office/drawing/2014/main" id="{31E14555-6760-C151-4E4B-C69A02F80DCF}"/>
              </a:ext>
            </a:extLst>
          </p:cNvPr>
          <p:cNvCxnSpPr>
            <a:cxnSpLocks/>
          </p:cNvCxnSpPr>
          <p:nvPr/>
        </p:nvCxnSpPr>
        <p:spPr>
          <a:xfrm>
            <a:off x="2702753" y="4363455"/>
            <a:ext cx="79437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Düz Ok Bağlayıcısı 185">
            <a:extLst>
              <a:ext uri="{FF2B5EF4-FFF2-40B4-BE49-F238E27FC236}">
                <a16:creationId xmlns:a16="http://schemas.microsoft.com/office/drawing/2014/main" id="{D40BD2BF-B376-FAC9-711D-B328A6D84A3E}"/>
              </a:ext>
            </a:extLst>
          </p:cNvPr>
          <p:cNvCxnSpPr>
            <a:cxnSpLocks/>
          </p:cNvCxnSpPr>
          <p:nvPr/>
        </p:nvCxnSpPr>
        <p:spPr>
          <a:xfrm>
            <a:off x="5828084" y="4380143"/>
            <a:ext cx="79437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2B142FB-FD38-EF68-D749-1E944F360E43}"/>
              </a:ext>
            </a:extLst>
          </p:cNvPr>
          <p:cNvGrpSpPr/>
          <p:nvPr/>
        </p:nvGrpSpPr>
        <p:grpSpPr>
          <a:xfrm>
            <a:off x="746196" y="2465021"/>
            <a:ext cx="1591196" cy="3379113"/>
            <a:chOff x="937586" y="2465021"/>
            <a:chExt cx="1591196" cy="3379113"/>
          </a:xfrm>
        </p:grpSpPr>
        <p:grpSp>
          <p:nvGrpSpPr>
            <p:cNvPr id="97" name="Group 96">
              <a:extLst>
                <a:ext uri="{FF2B5EF4-FFF2-40B4-BE49-F238E27FC236}">
                  <a16:creationId xmlns:a16="http://schemas.microsoft.com/office/drawing/2014/main" id="{28A2FB00-60A0-7EDA-4178-2773540656D5}"/>
                </a:ext>
              </a:extLst>
            </p:cNvPr>
            <p:cNvGrpSpPr/>
            <p:nvPr/>
          </p:nvGrpSpPr>
          <p:grpSpPr>
            <a:xfrm>
              <a:off x="1073766" y="2951662"/>
              <a:ext cx="1219255" cy="2448184"/>
              <a:chOff x="785736" y="2752247"/>
              <a:chExt cx="1219255" cy="2448184"/>
            </a:xfrm>
          </p:grpSpPr>
          <p:grpSp>
            <p:nvGrpSpPr>
              <p:cNvPr id="76" name="Group 75">
                <a:extLst>
                  <a:ext uri="{FF2B5EF4-FFF2-40B4-BE49-F238E27FC236}">
                    <a16:creationId xmlns:a16="http://schemas.microsoft.com/office/drawing/2014/main" id="{80FC0EEE-1CB4-831D-8EAE-43556F8DF1E1}"/>
                  </a:ext>
                </a:extLst>
              </p:cNvPr>
              <p:cNvGrpSpPr/>
              <p:nvPr/>
            </p:nvGrpSpPr>
            <p:grpSpPr>
              <a:xfrm>
                <a:off x="785736" y="2752247"/>
                <a:ext cx="1219255" cy="2448184"/>
                <a:chOff x="1084250" y="2810472"/>
                <a:chExt cx="590363" cy="1178709"/>
              </a:xfrm>
            </p:grpSpPr>
            <p:cxnSp>
              <p:nvCxnSpPr>
                <p:cNvPr id="36" name="Google Shape;175;p21">
                  <a:extLst>
                    <a:ext uri="{FF2B5EF4-FFF2-40B4-BE49-F238E27FC236}">
                      <a16:creationId xmlns:a16="http://schemas.microsoft.com/office/drawing/2014/main" id="{F81979ED-E354-1733-87DF-75872F569A85}"/>
                    </a:ext>
                  </a:extLst>
                </p:cNvPr>
                <p:cNvCxnSpPr>
                  <a:cxnSpLocks/>
                  <a:stCxn id="39" idx="4"/>
                </p:cNvCxnSpPr>
                <p:nvPr/>
              </p:nvCxnSpPr>
              <p:spPr>
                <a:xfrm flipV="1">
                  <a:off x="1201146" y="3536014"/>
                  <a:ext cx="0" cy="453167"/>
                </a:xfrm>
                <a:prstGeom prst="straightConnector1">
                  <a:avLst/>
                </a:prstGeom>
                <a:noFill/>
                <a:ln w="76200" cap="flat" cmpd="sng">
                  <a:solidFill>
                    <a:srgbClr val="000000"/>
                  </a:solidFill>
                  <a:prstDash val="solid"/>
                  <a:round/>
                  <a:headEnd type="none" w="med" len="med"/>
                  <a:tailEnd type="none" w="med" len="med"/>
                </a:ln>
              </p:spPr>
            </p:cxnSp>
            <p:sp>
              <p:nvSpPr>
                <p:cNvPr id="39" name="Google Shape;182;p21">
                  <a:extLst>
                    <a:ext uri="{FF2B5EF4-FFF2-40B4-BE49-F238E27FC236}">
                      <a16:creationId xmlns:a16="http://schemas.microsoft.com/office/drawing/2014/main" id="{5005DC8F-32FE-5149-AD13-4828B122ADF7}"/>
                    </a:ext>
                  </a:extLst>
                </p:cNvPr>
                <p:cNvSpPr/>
                <p:nvPr/>
              </p:nvSpPr>
              <p:spPr>
                <a:xfrm>
                  <a:off x="1084250" y="37570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sp>
              <p:nvSpPr>
                <p:cNvPr id="41" name="Google Shape;196;p21">
                  <a:extLst>
                    <a:ext uri="{FF2B5EF4-FFF2-40B4-BE49-F238E27FC236}">
                      <a16:creationId xmlns:a16="http://schemas.microsoft.com/office/drawing/2014/main" id="{2A21659D-C317-B998-7911-FFE018B9AA59}"/>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43" name="Google Shape;208;p21">
                  <a:extLst>
                    <a:ext uri="{FF2B5EF4-FFF2-40B4-BE49-F238E27FC236}">
                      <a16:creationId xmlns:a16="http://schemas.microsoft.com/office/drawing/2014/main" id="{59CACF31-2048-C920-E875-81DC4CD3F2F5}"/>
                    </a:ext>
                  </a:extLst>
                </p:cNvPr>
                <p:cNvCxnSpPr>
                  <a:cxnSpLocks/>
                  <a:endCxn id="65" idx="0"/>
                </p:cNvCxnSpPr>
                <p:nvPr/>
              </p:nvCxnSpPr>
              <p:spPr>
                <a:xfrm flipV="1">
                  <a:off x="1550683" y="2810472"/>
                  <a:ext cx="7034" cy="449874"/>
                </a:xfrm>
                <a:prstGeom prst="straightConnector1">
                  <a:avLst/>
                </a:prstGeom>
                <a:noFill/>
                <a:ln w="76200" cap="flat" cmpd="sng">
                  <a:solidFill>
                    <a:srgbClr val="000000"/>
                  </a:solidFill>
                  <a:prstDash val="solid"/>
                  <a:round/>
                  <a:headEnd type="none" w="med" len="med"/>
                  <a:tailEnd type="none" w="med" len="med"/>
                </a:ln>
              </p:spPr>
            </p:cxnSp>
            <p:sp>
              <p:nvSpPr>
                <p:cNvPr id="65" name="Google Shape;217;p21">
                  <a:extLst>
                    <a:ext uri="{FF2B5EF4-FFF2-40B4-BE49-F238E27FC236}">
                      <a16:creationId xmlns:a16="http://schemas.microsoft.com/office/drawing/2014/main" id="{99916DD6-999B-1667-4137-7DC5823937E8}"/>
                    </a:ext>
                  </a:extLst>
                </p:cNvPr>
                <p:cNvSpPr/>
                <p:nvPr/>
              </p:nvSpPr>
              <p:spPr>
                <a:xfrm>
                  <a:off x="1440821" y="28104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grpSp>
            <p:nvGrpSpPr>
              <p:cNvPr id="85" name="Group 84">
                <a:extLst>
                  <a:ext uri="{FF2B5EF4-FFF2-40B4-BE49-F238E27FC236}">
                    <a16:creationId xmlns:a16="http://schemas.microsoft.com/office/drawing/2014/main" id="{9C436782-4287-A64A-9CD3-578C4D52CFBD}"/>
                  </a:ext>
                </a:extLst>
              </p:cNvPr>
              <p:cNvGrpSpPr/>
              <p:nvPr/>
            </p:nvGrpSpPr>
            <p:grpSpPr>
              <a:xfrm>
                <a:off x="843911" y="3459948"/>
                <a:ext cx="1090732" cy="1017346"/>
                <a:chOff x="4636014" y="2665293"/>
                <a:chExt cx="1090732" cy="1017346"/>
              </a:xfrm>
            </p:grpSpPr>
            <p:cxnSp>
              <p:nvCxnSpPr>
                <p:cNvPr id="86" name="Düz Bağlayıcı 567">
                  <a:extLst>
                    <a:ext uri="{FF2B5EF4-FFF2-40B4-BE49-F238E27FC236}">
                      <a16:creationId xmlns:a16="http://schemas.microsoft.com/office/drawing/2014/main" id="{5CE23CDD-5FA6-8326-8245-A886BCA9BE59}"/>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Düz Bağlayıcı 568">
                  <a:extLst>
                    <a:ext uri="{FF2B5EF4-FFF2-40B4-BE49-F238E27FC236}">
                      <a16:creationId xmlns:a16="http://schemas.microsoft.com/office/drawing/2014/main" id="{F5101BE9-2FF8-AB2D-C514-746D5527B2FC}"/>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Düz Bağlayıcı 569">
                  <a:extLst>
                    <a:ext uri="{FF2B5EF4-FFF2-40B4-BE49-F238E27FC236}">
                      <a16:creationId xmlns:a16="http://schemas.microsoft.com/office/drawing/2014/main" id="{D18EB5FC-0CFB-791C-3E45-2E064DC496FB}"/>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Düz Bağlayıcı 570">
                  <a:extLst>
                    <a:ext uri="{FF2B5EF4-FFF2-40B4-BE49-F238E27FC236}">
                      <a16:creationId xmlns:a16="http://schemas.microsoft.com/office/drawing/2014/main" id="{6E37245D-A704-FBCE-4297-D7CAD2D00397}"/>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İkizkenar Üçgen 571">
                  <a:extLst>
                    <a:ext uri="{FF2B5EF4-FFF2-40B4-BE49-F238E27FC236}">
                      <a16:creationId xmlns:a16="http://schemas.microsoft.com/office/drawing/2014/main" id="{B39FEC0A-D153-4422-5A59-284A1E11EA23}"/>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1" name="Oval 90">
                  <a:extLst>
                    <a:ext uri="{FF2B5EF4-FFF2-40B4-BE49-F238E27FC236}">
                      <a16:creationId xmlns:a16="http://schemas.microsoft.com/office/drawing/2014/main" id="{1D9A28EF-F342-17A0-F049-B6CE245E0E90}"/>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2" name="İkizkenar Üçgen 573">
                  <a:extLst>
                    <a:ext uri="{FF2B5EF4-FFF2-40B4-BE49-F238E27FC236}">
                      <a16:creationId xmlns:a16="http://schemas.microsoft.com/office/drawing/2014/main" id="{1B4422A2-853B-A961-67BC-F405D6C50082}"/>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3" name="Oval 92">
                  <a:extLst>
                    <a:ext uri="{FF2B5EF4-FFF2-40B4-BE49-F238E27FC236}">
                      <a16:creationId xmlns:a16="http://schemas.microsoft.com/office/drawing/2014/main" id="{E77991CE-B43B-5C42-E164-0093683D70EC}"/>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187" name="Metin kutusu 34">
              <a:extLst>
                <a:ext uri="{FF2B5EF4-FFF2-40B4-BE49-F238E27FC236}">
                  <a16:creationId xmlns:a16="http://schemas.microsoft.com/office/drawing/2014/main" id="{709D068D-96AC-A8D2-95FF-D88D807503F1}"/>
                </a:ext>
              </a:extLst>
            </p:cNvPr>
            <p:cNvSpPr txBox="1"/>
            <p:nvPr/>
          </p:nvSpPr>
          <p:spPr>
            <a:xfrm>
              <a:off x="1706326" y="2465021"/>
              <a:ext cx="8224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88" name="Metin kutusu 34">
              <a:extLst>
                <a:ext uri="{FF2B5EF4-FFF2-40B4-BE49-F238E27FC236}">
                  <a16:creationId xmlns:a16="http://schemas.microsoft.com/office/drawing/2014/main" id="{DB3371D0-43D7-2378-2004-FAE98A9000E8}"/>
                </a:ext>
              </a:extLst>
            </p:cNvPr>
            <p:cNvSpPr txBox="1"/>
            <p:nvPr/>
          </p:nvSpPr>
          <p:spPr>
            <a:xfrm>
              <a:off x="937586" y="5320914"/>
              <a:ext cx="1053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grpSp>
      <p:sp>
        <p:nvSpPr>
          <p:cNvPr id="189" name="Dikdörtgen 256">
            <a:extLst>
              <a:ext uri="{FF2B5EF4-FFF2-40B4-BE49-F238E27FC236}">
                <a16:creationId xmlns:a16="http://schemas.microsoft.com/office/drawing/2014/main" id="{A409D726-5281-B4AB-0DD3-2605743874A0}"/>
              </a:ext>
            </a:extLst>
          </p:cNvPr>
          <p:cNvSpPr/>
          <p:nvPr/>
        </p:nvSpPr>
        <p:spPr>
          <a:xfrm>
            <a:off x="2495127" y="3832857"/>
            <a:ext cx="1171530" cy="381824"/>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93" name="Dikdörtgen 256">
            <a:extLst>
              <a:ext uri="{FF2B5EF4-FFF2-40B4-BE49-F238E27FC236}">
                <a16:creationId xmlns:a16="http://schemas.microsoft.com/office/drawing/2014/main" id="{7C4DAA28-E13D-37DA-6021-334A11469A40}"/>
              </a:ext>
            </a:extLst>
          </p:cNvPr>
          <p:cNvSpPr/>
          <p:nvPr/>
        </p:nvSpPr>
        <p:spPr>
          <a:xfrm>
            <a:off x="5594357" y="3854940"/>
            <a:ext cx="1171530" cy="381824"/>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0" name="Arrow: Right 109">
            <a:extLst>
              <a:ext uri="{FF2B5EF4-FFF2-40B4-BE49-F238E27FC236}">
                <a16:creationId xmlns:a16="http://schemas.microsoft.com/office/drawing/2014/main" id="{8225A821-8CA5-15E4-0C26-FBCA389CF90B}"/>
              </a:ext>
            </a:extLst>
          </p:cNvPr>
          <p:cNvSpPr/>
          <p:nvPr/>
        </p:nvSpPr>
        <p:spPr>
          <a:xfrm rot="2966867">
            <a:off x="257286" y="3552920"/>
            <a:ext cx="806421" cy="436277"/>
          </a:xfrm>
          <a:prstGeom prst="rightArrow">
            <a:avLst>
              <a:gd name="adj1" fmla="val 50000"/>
              <a:gd name="adj2" fmla="val 65504"/>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8" name="Group 177">
            <a:extLst>
              <a:ext uri="{FF2B5EF4-FFF2-40B4-BE49-F238E27FC236}">
                <a16:creationId xmlns:a16="http://schemas.microsoft.com/office/drawing/2014/main" id="{B147FB51-D6F6-73F3-C1E2-CCAE57C545E5}"/>
              </a:ext>
            </a:extLst>
          </p:cNvPr>
          <p:cNvGrpSpPr/>
          <p:nvPr/>
        </p:nvGrpSpPr>
        <p:grpSpPr>
          <a:xfrm>
            <a:off x="3817983" y="2438271"/>
            <a:ext cx="1591196" cy="3379113"/>
            <a:chOff x="3817983" y="2438271"/>
            <a:chExt cx="1591196" cy="3379113"/>
          </a:xfrm>
        </p:grpSpPr>
        <p:grpSp>
          <p:nvGrpSpPr>
            <p:cNvPr id="56" name="Group 55">
              <a:extLst>
                <a:ext uri="{FF2B5EF4-FFF2-40B4-BE49-F238E27FC236}">
                  <a16:creationId xmlns:a16="http://schemas.microsoft.com/office/drawing/2014/main" id="{12C0EDC9-7014-0BA0-312F-067FFFFDE046}"/>
                </a:ext>
              </a:extLst>
            </p:cNvPr>
            <p:cNvGrpSpPr/>
            <p:nvPr/>
          </p:nvGrpSpPr>
          <p:grpSpPr>
            <a:xfrm>
              <a:off x="3954163" y="2924912"/>
              <a:ext cx="1219255" cy="2448184"/>
              <a:chOff x="785736" y="2752247"/>
              <a:chExt cx="1219255" cy="2448184"/>
            </a:xfrm>
          </p:grpSpPr>
          <p:grpSp>
            <p:nvGrpSpPr>
              <p:cNvPr id="59" name="Group 58">
                <a:extLst>
                  <a:ext uri="{FF2B5EF4-FFF2-40B4-BE49-F238E27FC236}">
                    <a16:creationId xmlns:a16="http://schemas.microsoft.com/office/drawing/2014/main" id="{4BDD1621-80E7-AF3F-067D-198751D47489}"/>
                  </a:ext>
                </a:extLst>
              </p:cNvPr>
              <p:cNvGrpSpPr/>
              <p:nvPr/>
            </p:nvGrpSpPr>
            <p:grpSpPr>
              <a:xfrm>
                <a:off x="785736" y="2752247"/>
                <a:ext cx="1219255" cy="2448184"/>
                <a:chOff x="1084250" y="2810472"/>
                <a:chExt cx="590363" cy="1178709"/>
              </a:xfrm>
            </p:grpSpPr>
            <p:sp>
              <p:nvSpPr>
                <p:cNvPr id="72" name="Google Shape;196;p21">
                  <a:extLst>
                    <a:ext uri="{FF2B5EF4-FFF2-40B4-BE49-F238E27FC236}">
                      <a16:creationId xmlns:a16="http://schemas.microsoft.com/office/drawing/2014/main" id="{FE59DF16-BED6-5556-AEE9-B7BB7B0D9350}"/>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73" name="Google Shape;208;p21">
                  <a:extLst>
                    <a:ext uri="{FF2B5EF4-FFF2-40B4-BE49-F238E27FC236}">
                      <a16:creationId xmlns:a16="http://schemas.microsoft.com/office/drawing/2014/main" id="{36A31A8D-A89B-FC2B-7FDD-EA91D5ED0547}"/>
                    </a:ext>
                  </a:extLst>
                </p:cNvPr>
                <p:cNvCxnSpPr>
                  <a:cxnSpLocks/>
                  <a:endCxn id="74" idx="0"/>
                </p:cNvCxnSpPr>
                <p:nvPr/>
              </p:nvCxnSpPr>
              <p:spPr>
                <a:xfrm flipV="1">
                  <a:off x="1550683" y="2810472"/>
                  <a:ext cx="7034" cy="449874"/>
                </a:xfrm>
                <a:prstGeom prst="straightConnector1">
                  <a:avLst/>
                </a:prstGeom>
                <a:noFill/>
                <a:ln w="76200" cap="flat" cmpd="sng">
                  <a:solidFill>
                    <a:srgbClr val="0070C0"/>
                  </a:solidFill>
                  <a:prstDash val="solid"/>
                  <a:round/>
                  <a:headEnd type="none" w="med" len="med"/>
                  <a:tailEnd type="none" w="med" len="med"/>
                </a:ln>
              </p:spPr>
            </p:cxnSp>
            <p:sp>
              <p:nvSpPr>
                <p:cNvPr id="74" name="Google Shape;217;p21">
                  <a:extLst>
                    <a:ext uri="{FF2B5EF4-FFF2-40B4-BE49-F238E27FC236}">
                      <a16:creationId xmlns:a16="http://schemas.microsoft.com/office/drawing/2014/main" id="{E1A75BE1-5F76-DFB9-209F-6F6DDAA8B7B7}"/>
                    </a:ext>
                  </a:extLst>
                </p:cNvPr>
                <p:cNvSpPr/>
                <p:nvPr/>
              </p:nvSpPr>
              <p:spPr>
                <a:xfrm>
                  <a:off x="1440821" y="2810472"/>
                  <a:ext cx="233792" cy="232109"/>
                </a:xfrm>
                <a:prstGeom prst="ellipse">
                  <a:avLst/>
                </a:prstGeom>
                <a:solidFill>
                  <a:schemeClr val="bg1"/>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70" name="Google Shape;175;p21">
                  <a:extLst>
                    <a:ext uri="{FF2B5EF4-FFF2-40B4-BE49-F238E27FC236}">
                      <a16:creationId xmlns:a16="http://schemas.microsoft.com/office/drawing/2014/main" id="{B38FE9F2-5071-90C0-FD32-93571312AE0A}"/>
                    </a:ext>
                  </a:extLst>
                </p:cNvPr>
                <p:cNvCxnSpPr>
                  <a:cxnSpLocks/>
                </p:cNvCxnSpPr>
                <p:nvPr/>
              </p:nvCxnSpPr>
              <p:spPr>
                <a:xfrm flipV="1">
                  <a:off x="1199851" y="3536014"/>
                  <a:ext cx="0" cy="453167"/>
                </a:xfrm>
                <a:prstGeom prst="straightConnector1">
                  <a:avLst/>
                </a:prstGeom>
                <a:noFill/>
                <a:ln w="76200" cap="flat" cmpd="sng">
                  <a:solidFill>
                    <a:srgbClr val="000000"/>
                  </a:solidFill>
                  <a:prstDash val="solid"/>
                  <a:round/>
                  <a:headEnd type="none" w="med" len="med"/>
                  <a:tailEnd type="none" w="med" len="med"/>
                </a:ln>
              </p:spPr>
            </p:cxnSp>
            <p:sp>
              <p:nvSpPr>
                <p:cNvPr id="71" name="Google Shape;182;p21">
                  <a:extLst>
                    <a:ext uri="{FF2B5EF4-FFF2-40B4-BE49-F238E27FC236}">
                      <a16:creationId xmlns:a16="http://schemas.microsoft.com/office/drawing/2014/main" id="{E639F91C-16B6-EDBA-BFEA-262CE9F54A2B}"/>
                    </a:ext>
                  </a:extLst>
                </p:cNvPr>
                <p:cNvSpPr/>
                <p:nvPr/>
              </p:nvSpPr>
              <p:spPr>
                <a:xfrm>
                  <a:off x="1084250" y="37570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grpSp>
          <p:grpSp>
            <p:nvGrpSpPr>
              <p:cNvPr id="60" name="Group 59">
                <a:extLst>
                  <a:ext uri="{FF2B5EF4-FFF2-40B4-BE49-F238E27FC236}">
                    <a16:creationId xmlns:a16="http://schemas.microsoft.com/office/drawing/2014/main" id="{C83F659B-6BDB-BAC0-52EA-4A572FF7049B}"/>
                  </a:ext>
                </a:extLst>
              </p:cNvPr>
              <p:cNvGrpSpPr/>
              <p:nvPr/>
            </p:nvGrpSpPr>
            <p:grpSpPr>
              <a:xfrm>
                <a:off x="843911" y="3443904"/>
                <a:ext cx="1090732" cy="858496"/>
                <a:chOff x="4636014" y="2649249"/>
                <a:chExt cx="1090732" cy="858496"/>
              </a:xfrm>
            </p:grpSpPr>
            <p:cxnSp>
              <p:nvCxnSpPr>
                <p:cNvPr id="61" name="Düz Bağlayıcı 567">
                  <a:extLst>
                    <a:ext uri="{FF2B5EF4-FFF2-40B4-BE49-F238E27FC236}">
                      <a16:creationId xmlns:a16="http://schemas.microsoft.com/office/drawing/2014/main" id="{6317DCF7-2A7B-E33D-19F9-0CAF0E4CD478}"/>
                    </a:ext>
                  </a:extLst>
                </p:cNvPr>
                <p:cNvCxnSpPr>
                  <a:cxnSpLocks/>
                  <a:endCxn id="66" idx="3"/>
                </p:cNvCxnSpPr>
                <p:nvPr/>
              </p:nvCxnSpPr>
              <p:spPr>
                <a:xfrm>
                  <a:off x="4813427" y="2753125"/>
                  <a:ext cx="1097" cy="57937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Düz Bağlayıcı 568">
                  <a:extLst>
                    <a:ext uri="{FF2B5EF4-FFF2-40B4-BE49-F238E27FC236}">
                      <a16:creationId xmlns:a16="http://schemas.microsoft.com/office/drawing/2014/main" id="{C2F31692-DF24-99B7-0303-7520EE1D10D1}"/>
                    </a:ext>
                  </a:extLst>
                </p:cNvPr>
                <p:cNvCxnSpPr>
                  <a:cxnSpLocks/>
                  <a:endCxn id="69" idx="2"/>
                </p:cNvCxnSpPr>
                <p:nvPr/>
              </p:nvCxnSpPr>
              <p:spPr>
                <a:xfrm flipH="1">
                  <a:off x="5541227" y="2649249"/>
                  <a:ext cx="2794" cy="7217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Düz Bağlayıcı 569">
                  <a:extLst>
                    <a:ext uri="{FF2B5EF4-FFF2-40B4-BE49-F238E27FC236}">
                      <a16:creationId xmlns:a16="http://schemas.microsoft.com/office/drawing/2014/main" id="{2782D868-6263-26EF-4B82-CA0A70D5C5A7}"/>
                    </a:ext>
                  </a:extLst>
                </p:cNvPr>
                <p:cNvCxnSpPr>
                  <a:cxnSpLocks/>
                </p:cNvCxnSpPr>
                <p:nvPr/>
              </p:nvCxnSpPr>
              <p:spPr>
                <a:xfrm>
                  <a:off x="4779337" y="2740425"/>
                  <a:ext cx="79630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Düz Bağlayıcı 570">
                  <a:extLst>
                    <a:ext uri="{FF2B5EF4-FFF2-40B4-BE49-F238E27FC236}">
                      <a16:creationId xmlns:a16="http://schemas.microsoft.com/office/drawing/2014/main" id="{9C512944-D9C7-D3DA-0757-ABF256A1AFE4}"/>
                    </a:ext>
                  </a:extLst>
                </p:cNvPr>
                <p:cNvCxnSpPr>
                  <a:cxnSpLocks/>
                </p:cNvCxnSpPr>
                <p:nvPr/>
              </p:nvCxnSpPr>
              <p:spPr>
                <a:xfrm>
                  <a:off x="4841861" y="3504485"/>
                  <a:ext cx="669914" cy="326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C6AC1B8E-69D8-E8DD-4F61-E09EE7D468C7}"/>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8" name="İkizkenar Üçgen 573">
                  <a:extLst>
                    <a:ext uri="{FF2B5EF4-FFF2-40B4-BE49-F238E27FC236}">
                      <a16:creationId xmlns:a16="http://schemas.microsoft.com/office/drawing/2014/main" id="{FB34B6CD-F155-72A5-788D-7C93F4C56A5C}"/>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6" name="İkizkenar Üçgen 571">
                  <a:extLst>
                    <a:ext uri="{FF2B5EF4-FFF2-40B4-BE49-F238E27FC236}">
                      <a16:creationId xmlns:a16="http://schemas.microsoft.com/office/drawing/2014/main" id="{F54B5A83-C9AA-0B68-B8F2-E0B243605FA8}"/>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9" name="Oval 68">
                  <a:extLst>
                    <a:ext uri="{FF2B5EF4-FFF2-40B4-BE49-F238E27FC236}">
                      <a16:creationId xmlns:a16="http://schemas.microsoft.com/office/drawing/2014/main" id="{D02EEAAA-4B37-DA53-2F40-E08EBC0BC51B}"/>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57" name="Metin kutusu 34">
              <a:extLst>
                <a:ext uri="{FF2B5EF4-FFF2-40B4-BE49-F238E27FC236}">
                  <a16:creationId xmlns:a16="http://schemas.microsoft.com/office/drawing/2014/main" id="{67C64FFF-5578-E130-592F-3A7ABDDA170C}"/>
                </a:ext>
              </a:extLst>
            </p:cNvPr>
            <p:cNvSpPr txBox="1"/>
            <p:nvPr/>
          </p:nvSpPr>
          <p:spPr>
            <a:xfrm>
              <a:off x="4586723" y="2438271"/>
              <a:ext cx="8224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8" name="Metin kutusu 34">
              <a:extLst>
                <a:ext uri="{FF2B5EF4-FFF2-40B4-BE49-F238E27FC236}">
                  <a16:creationId xmlns:a16="http://schemas.microsoft.com/office/drawing/2014/main" id="{D1B6E769-67AC-4ED4-9077-86A1E1947438}"/>
                </a:ext>
              </a:extLst>
            </p:cNvPr>
            <p:cNvSpPr txBox="1"/>
            <p:nvPr/>
          </p:nvSpPr>
          <p:spPr>
            <a:xfrm>
              <a:off x="3817983" y="5294164"/>
              <a:ext cx="1053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13" name="Google Shape;175;p21">
              <a:extLst>
                <a:ext uri="{FF2B5EF4-FFF2-40B4-BE49-F238E27FC236}">
                  <a16:creationId xmlns:a16="http://schemas.microsoft.com/office/drawing/2014/main" id="{9BDF5ECE-E0C0-0676-6D45-183DEEFAEB45}"/>
                </a:ext>
              </a:extLst>
            </p:cNvPr>
            <p:cNvCxnSpPr>
              <a:cxnSpLocks/>
              <a:endCxn id="66" idx="3"/>
            </p:cNvCxnSpPr>
            <p:nvPr/>
          </p:nvCxnSpPr>
          <p:spPr>
            <a:xfrm flipV="1">
              <a:off x="4189751" y="4299823"/>
              <a:ext cx="1097" cy="192384"/>
            </a:xfrm>
            <a:prstGeom prst="straightConnector1">
              <a:avLst/>
            </a:prstGeom>
            <a:noFill/>
            <a:ln w="76200" cap="flat" cmpd="sng">
              <a:solidFill>
                <a:srgbClr val="7030A0"/>
              </a:solidFill>
              <a:prstDash val="solid"/>
              <a:round/>
              <a:headEnd type="none" w="med" len="med"/>
              <a:tailEnd type="none" w="med" len="med"/>
            </a:ln>
          </p:spPr>
        </p:cxnSp>
        <p:cxnSp>
          <p:nvCxnSpPr>
            <p:cNvPr id="116" name="Google Shape;175;p21">
              <a:extLst>
                <a:ext uri="{FF2B5EF4-FFF2-40B4-BE49-F238E27FC236}">
                  <a16:creationId xmlns:a16="http://schemas.microsoft.com/office/drawing/2014/main" id="{3D31FA31-2CA2-E0F4-25F4-AC82A582C84F}"/>
                </a:ext>
              </a:extLst>
            </p:cNvPr>
            <p:cNvCxnSpPr>
              <a:cxnSpLocks/>
            </p:cNvCxnSpPr>
            <p:nvPr/>
          </p:nvCxnSpPr>
          <p:spPr>
            <a:xfrm flipV="1">
              <a:off x="4913351" y="4318859"/>
              <a:ext cx="1097" cy="192384"/>
            </a:xfrm>
            <a:prstGeom prst="straightConnector1">
              <a:avLst/>
            </a:prstGeom>
            <a:noFill/>
            <a:ln w="76200" cap="flat" cmpd="sng">
              <a:solidFill>
                <a:srgbClr val="7030A0"/>
              </a:solidFill>
              <a:prstDash val="solid"/>
              <a:round/>
              <a:headEnd type="none" w="med" len="med"/>
              <a:tailEnd type="none" w="med" len="med"/>
            </a:ln>
          </p:spPr>
        </p:cxnSp>
      </p:grpSp>
      <p:grpSp>
        <p:nvGrpSpPr>
          <p:cNvPr id="209" name="Group 208">
            <a:extLst>
              <a:ext uri="{FF2B5EF4-FFF2-40B4-BE49-F238E27FC236}">
                <a16:creationId xmlns:a16="http://schemas.microsoft.com/office/drawing/2014/main" id="{D17AF66D-8C8B-BDF7-E9A6-F1D007A327C9}"/>
              </a:ext>
            </a:extLst>
          </p:cNvPr>
          <p:cNvGrpSpPr/>
          <p:nvPr/>
        </p:nvGrpSpPr>
        <p:grpSpPr>
          <a:xfrm>
            <a:off x="7022142" y="2482515"/>
            <a:ext cx="1591196" cy="3379113"/>
            <a:chOff x="7022142" y="2482515"/>
            <a:chExt cx="1591196" cy="3379113"/>
          </a:xfrm>
        </p:grpSpPr>
        <p:grpSp>
          <p:nvGrpSpPr>
            <p:cNvPr id="179" name="Group 178">
              <a:extLst>
                <a:ext uri="{FF2B5EF4-FFF2-40B4-BE49-F238E27FC236}">
                  <a16:creationId xmlns:a16="http://schemas.microsoft.com/office/drawing/2014/main" id="{60BB2227-9D37-8E0A-8831-ACE6150F5112}"/>
                </a:ext>
              </a:extLst>
            </p:cNvPr>
            <p:cNvGrpSpPr/>
            <p:nvPr/>
          </p:nvGrpSpPr>
          <p:grpSpPr>
            <a:xfrm>
              <a:off x="7022142" y="2482515"/>
              <a:ext cx="1591196" cy="3379113"/>
              <a:chOff x="3817983" y="2438271"/>
              <a:chExt cx="1591196" cy="3379113"/>
            </a:xfrm>
          </p:grpSpPr>
          <p:grpSp>
            <p:nvGrpSpPr>
              <p:cNvPr id="180" name="Group 179">
                <a:extLst>
                  <a:ext uri="{FF2B5EF4-FFF2-40B4-BE49-F238E27FC236}">
                    <a16:creationId xmlns:a16="http://schemas.microsoft.com/office/drawing/2014/main" id="{6AD023F5-E098-72C4-7EA8-43B48565DEED}"/>
                  </a:ext>
                </a:extLst>
              </p:cNvPr>
              <p:cNvGrpSpPr/>
              <p:nvPr/>
            </p:nvGrpSpPr>
            <p:grpSpPr>
              <a:xfrm>
                <a:off x="3954163" y="2924912"/>
                <a:ext cx="1219255" cy="2448184"/>
                <a:chOff x="785736" y="2752247"/>
                <a:chExt cx="1219255" cy="2448184"/>
              </a:xfrm>
            </p:grpSpPr>
            <p:grpSp>
              <p:nvGrpSpPr>
                <p:cNvPr id="185" name="Group 184">
                  <a:extLst>
                    <a:ext uri="{FF2B5EF4-FFF2-40B4-BE49-F238E27FC236}">
                      <a16:creationId xmlns:a16="http://schemas.microsoft.com/office/drawing/2014/main" id="{7A2003F6-6794-BD71-A54A-5BD5613F322F}"/>
                    </a:ext>
                  </a:extLst>
                </p:cNvPr>
                <p:cNvGrpSpPr/>
                <p:nvPr/>
              </p:nvGrpSpPr>
              <p:grpSpPr>
                <a:xfrm>
                  <a:off x="785736" y="2752247"/>
                  <a:ext cx="1219255" cy="2448184"/>
                  <a:chOff x="1084250" y="2810472"/>
                  <a:chExt cx="590363" cy="1178709"/>
                </a:xfrm>
              </p:grpSpPr>
              <p:sp>
                <p:nvSpPr>
                  <p:cNvPr id="203" name="Google Shape;196;p21">
                    <a:extLst>
                      <a:ext uri="{FF2B5EF4-FFF2-40B4-BE49-F238E27FC236}">
                        <a16:creationId xmlns:a16="http://schemas.microsoft.com/office/drawing/2014/main" id="{FB3DB7F3-AC1E-5576-B18F-C98DCE709DF0}"/>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04" name="Google Shape;208;p21">
                    <a:extLst>
                      <a:ext uri="{FF2B5EF4-FFF2-40B4-BE49-F238E27FC236}">
                        <a16:creationId xmlns:a16="http://schemas.microsoft.com/office/drawing/2014/main" id="{7D324207-CBFD-F852-F174-846490B71597}"/>
                      </a:ext>
                    </a:extLst>
                  </p:cNvPr>
                  <p:cNvCxnSpPr>
                    <a:cxnSpLocks/>
                    <a:endCxn id="205" idx="0"/>
                  </p:cNvCxnSpPr>
                  <p:nvPr/>
                </p:nvCxnSpPr>
                <p:spPr>
                  <a:xfrm flipV="1">
                    <a:off x="1550683" y="2810472"/>
                    <a:ext cx="7034" cy="449874"/>
                  </a:xfrm>
                  <a:prstGeom prst="straightConnector1">
                    <a:avLst/>
                  </a:prstGeom>
                  <a:noFill/>
                  <a:ln w="76200" cap="flat" cmpd="sng">
                    <a:solidFill>
                      <a:srgbClr val="0070C0"/>
                    </a:solidFill>
                    <a:prstDash val="solid"/>
                    <a:round/>
                    <a:headEnd type="none" w="med" len="med"/>
                    <a:tailEnd type="none" w="med" len="med"/>
                  </a:ln>
                </p:spPr>
              </p:cxnSp>
              <p:sp>
                <p:nvSpPr>
                  <p:cNvPr id="205" name="Google Shape;217;p21">
                    <a:extLst>
                      <a:ext uri="{FF2B5EF4-FFF2-40B4-BE49-F238E27FC236}">
                        <a16:creationId xmlns:a16="http://schemas.microsoft.com/office/drawing/2014/main" id="{B09BA3D7-B1CB-B0F9-90C2-4B5F8FCAB3FB}"/>
                      </a:ext>
                    </a:extLst>
                  </p:cNvPr>
                  <p:cNvSpPr/>
                  <p:nvPr/>
                </p:nvSpPr>
                <p:spPr>
                  <a:xfrm>
                    <a:off x="1440821" y="2810472"/>
                    <a:ext cx="233792" cy="232109"/>
                  </a:xfrm>
                  <a:prstGeom prst="ellipse">
                    <a:avLst/>
                  </a:prstGeom>
                  <a:solidFill>
                    <a:schemeClr val="bg1"/>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206" name="Google Shape;175;p21">
                    <a:extLst>
                      <a:ext uri="{FF2B5EF4-FFF2-40B4-BE49-F238E27FC236}">
                        <a16:creationId xmlns:a16="http://schemas.microsoft.com/office/drawing/2014/main" id="{2B885010-B70B-4AEB-72BC-89B5C54704CB}"/>
                      </a:ext>
                    </a:extLst>
                  </p:cNvPr>
                  <p:cNvCxnSpPr>
                    <a:cxnSpLocks/>
                  </p:cNvCxnSpPr>
                  <p:nvPr/>
                </p:nvCxnSpPr>
                <p:spPr>
                  <a:xfrm flipV="1">
                    <a:off x="1197200" y="3536014"/>
                    <a:ext cx="0" cy="453167"/>
                  </a:xfrm>
                  <a:prstGeom prst="straightConnector1">
                    <a:avLst/>
                  </a:prstGeom>
                  <a:noFill/>
                  <a:ln w="76200" cap="flat" cmpd="sng">
                    <a:solidFill>
                      <a:srgbClr val="7030A0"/>
                    </a:solidFill>
                    <a:prstDash val="solid"/>
                    <a:round/>
                    <a:headEnd type="none" w="med" len="med"/>
                    <a:tailEnd type="none" w="med" len="med"/>
                  </a:ln>
                </p:spPr>
              </p:cxnSp>
              <p:sp>
                <p:nvSpPr>
                  <p:cNvPr id="207" name="Google Shape;182;p21">
                    <a:extLst>
                      <a:ext uri="{FF2B5EF4-FFF2-40B4-BE49-F238E27FC236}">
                        <a16:creationId xmlns:a16="http://schemas.microsoft.com/office/drawing/2014/main" id="{C23C51AB-9992-561C-E287-B160F163E244}"/>
                      </a:ext>
                    </a:extLst>
                  </p:cNvPr>
                  <p:cNvSpPr/>
                  <p:nvPr/>
                </p:nvSpPr>
                <p:spPr>
                  <a:xfrm>
                    <a:off x="1084250" y="3757072"/>
                    <a:ext cx="233792" cy="232109"/>
                  </a:xfrm>
                  <a:prstGeom prst="ellipse">
                    <a:avLst/>
                  </a:prstGeom>
                  <a:solidFill>
                    <a:schemeClr val="bg1"/>
                  </a:solidFill>
                  <a:ln w="381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grpSp>
            <p:grpSp>
              <p:nvGrpSpPr>
                <p:cNvPr id="186" name="Group 185">
                  <a:extLst>
                    <a:ext uri="{FF2B5EF4-FFF2-40B4-BE49-F238E27FC236}">
                      <a16:creationId xmlns:a16="http://schemas.microsoft.com/office/drawing/2014/main" id="{C1D3D07C-9172-0E70-9A08-25DE05691BE6}"/>
                    </a:ext>
                  </a:extLst>
                </p:cNvPr>
                <p:cNvGrpSpPr/>
                <p:nvPr/>
              </p:nvGrpSpPr>
              <p:grpSpPr>
                <a:xfrm>
                  <a:off x="843911" y="3443904"/>
                  <a:ext cx="1090732" cy="858496"/>
                  <a:chOff x="4636014" y="2649249"/>
                  <a:chExt cx="1090732" cy="858496"/>
                </a:xfrm>
              </p:grpSpPr>
              <p:cxnSp>
                <p:nvCxnSpPr>
                  <p:cNvPr id="190" name="Düz Bağlayıcı 567">
                    <a:extLst>
                      <a:ext uri="{FF2B5EF4-FFF2-40B4-BE49-F238E27FC236}">
                        <a16:creationId xmlns:a16="http://schemas.microsoft.com/office/drawing/2014/main" id="{236DD4BF-906F-EB23-A8BF-6A379AA82401}"/>
                      </a:ext>
                    </a:extLst>
                  </p:cNvPr>
                  <p:cNvCxnSpPr>
                    <a:cxnSpLocks/>
                    <a:endCxn id="201" idx="3"/>
                  </p:cNvCxnSpPr>
                  <p:nvPr/>
                </p:nvCxnSpPr>
                <p:spPr>
                  <a:xfrm>
                    <a:off x="4813427" y="2753125"/>
                    <a:ext cx="1097" cy="57937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6" name="Düz Bağlayıcı 568">
                    <a:extLst>
                      <a:ext uri="{FF2B5EF4-FFF2-40B4-BE49-F238E27FC236}">
                        <a16:creationId xmlns:a16="http://schemas.microsoft.com/office/drawing/2014/main" id="{69AB452D-457F-DFEB-A313-7490A6243E6D}"/>
                      </a:ext>
                    </a:extLst>
                  </p:cNvPr>
                  <p:cNvCxnSpPr>
                    <a:cxnSpLocks/>
                    <a:endCxn id="202" idx="2"/>
                  </p:cNvCxnSpPr>
                  <p:nvPr/>
                </p:nvCxnSpPr>
                <p:spPr>
                  <a:xfrm flipH="1">
                    <a:off x="5541227" y="2649249"/>
                    <a:ext cx="2794" cy="7217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7" name="Düz Bağlayıcı 569">
                    <a:extLst>
                      <a:ext uri="{FF2B5EF4-FFF2-40B4-BE49-F238E27FC236}">
                        <a16:creationId xmlns:a16="http://schemas.microsoft.com/office/drawing/2014/main" id="{F91FE2A8-6785-6AA6-D61B-C51B8406BBF5}"/>
                      </a:ext>
                    </a:extLst>
                  </p:cNvPr>
                  <p:cNvCxnSpPr>
                    <a:cxnSpLocks/>
                  </p:cNvCxnSpPr>
                  <p:nvPr/>
                </p:nvCxnSpPr>
                <p:spPr>
                  <a:xfrm>
                    <a:off x="4779337" y="2740425"/>
                    <a:ext cx="79630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8" name="Düz Bağlayıcı 570">
                    <a:extLst>
                      <a:ext uri="{FF2B5EF4-FFF2-40B4-BE49-F238E27FC236}">
                        <a16:creationId xmlns:a16="http://schemas.microsoft.com/office/drawing/2014/main" id="{F693A78B-8BC3-916F-1153-2104923160E3}"/>
                      </a:ext>
                    </a:extLst>
                  </p:cNvPr>
                  <p:cNvCxnSpPr>
                    <a:cxnSpLocks/>
                  </p:cNvCxnSpPr>
                  <p:nvPr/>
                </p:nvCxnSpPr>
                <p:spPr>
                  <a:xfrm>
                    <a:off x="4841861" y="3504485"/>
                    <a:ext cx="669914" cy="326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897CD0EA-6A2B-4F22-8A83-A9B6656BF17E}"/>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0" name="İkizkenar Üçgen 573">
                    <a:extLst>
                      <a:ext uri="{FF2B5EF4-FFF2-40B4-BE49-F238E27FC236}">
                        <a16:creationId xmlns:a16="http://schemas.microsoft.com/office/drawing/2014/main" id="{ACC4235E-56C2-FE40-D540-FEFF9C8CC4C3}"/>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1" name="İkizkenar Üçgen 571">
                    <a:extLst>
                      <a:ext uri="{FF2B5EF4-FFF2-40B4-BE49-F238E27FC236}">
                        <a16:creationId xmlns:a16="http://schemas.microsoft.com/office/drawing/2014/main" id="{A96977F1-D8AA-0D61-CF36-B83F49D2EC4C}"/>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2" name="Oval 201">
                    <a:extLst>
                      <a:ext uri="{FF2B5EF4-FFF2-40B4-BE49-F238E27FC236}">
                        <a16:creationId xmlns:a16="http://schemas.microsoft.com/office/drawing/2014/main" id="{28749F15-2039-4180-30DF-78EC8174769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181" name="Metin kutusu 34">
                <a:extLst>
                  <a:ext uri="{FF2B5EF4-FFF2-40B4-BE49-F238E27FC236}">
                    <a16:creationId xmlns:a16="http://schemas.microsoft.com/office/drawing/2014/main" id="{4D2B2B22-F41F-50ED-4AD3-B1756C553025}"/>
                  </a:ext>
                </a:extLst>
              </p:cNvPr>
              <p:cNvSpPr txBox="1"/>
              <p:nvPr/>
            </p:nvSpPr>
            <p:spPr>
              <a:xfrm>
                <a:off x="4586723" y="2438271"/>
                <a:ext cx="8224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src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82" name="Metin kutusu 34">
                <a:extLst>
                  <a:ext uri="{FF2B5EF4-FFF2-40B4-BE49-F238E27FC236}">
                    <a16:creationId xmlns:a16="http://schemas.microsoft.com/office/drawing/2014/main" id="{582CAA01-41EC-BCB6-5956-6CDD78AE2ED7}"/>
                  </a:ext>
                </a:extLst>
              </p:cNvPr>
              <p:cNvSpPr txBox="1"/>
              <p:nvPr/>
            </p:nvSpPr>
            <p:spPr>
              <a:xfrm>
                <a:off x="3817983" y="5294164"/>
                <a:ext cx="1053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dst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83" name="Google Shape;175;p21">
                <a:extLst>
                  <a:ext uri="{FF2B5EF4-FFF2-40B4-BE49-F238E27FC236}">
                    <a16:creationId xmlns:a16="http://schemas.microsoft.com/office/drawing/2014/main" id="{015B82A6-F0CA-9692-A4BC-2B3F59414B04}"/>
                  </a:ext>
                </a:extLst>
              </p:cNvPr>
              <p:cNvCxnSpPr>
                <a:cxnSpLocks/>
                <a:endCxn id="201" idx="3"/>
              </p:cNvCxnSpPr>
              <p:nvPr/>
            </p:nvCxnSpPr>
            <p:spPr>
              <a:xfrm flipV="1">
                <a:off x="4189751" y="4299823"/>
                <a:ext cx="1097" cy="192384"/>
              </a:xfrm>
              <a:prstGeom prst="straightConnector1">
                <a:avLst/>
              </a:prstGeom>
              <a:noFill/>
              <a:ln w="76200" cap="flat" cmpd="sng">
                <a:solidFill>
                  <a:srgbClr val="7030A0"/>
                </a:solidFill>
                <a:prstDash val="solid"/>
                <a:round/>
                <a:headEnd type="none" w="med" len="med"/>
                <a:tailEnd type="none" w="med" len="med"/>
              </a:ln>
            </p:spPr>
          </p:cxnSp>
          <p:cxnSp>
            <p:nvCxnSpPr>
              <p:cNvPr id="184" name="Google Shape;175;p21">
                <a:extLst>
                  <a:ext uri="{FF2B5EF4-FFF2-40B4-BE49-F238E27FC236}">
                    <a16:creationId xmlns:a16="http://schemas.microsoft.com/office/drawing/2014/main" id="{A38BBF83-7E46-84B0-2A77-1E145F89E75A}"/>
                  </a:ext>
                </a:extLst>
              </p:cNvPr>
              <p:cNvCxnSpPr>
                <a:cxnSpLocks/>
              </p:cNvCxnSpPr>
              <p:nvPr/>
            </p:nvCxnSpPr>
            <p:spPr>
              <a:xfrm flipV="1">
                <a:off x="4913351" y="4318859"/>
                <a:ext cx="1097" cy="192384"/>
              </a:xfrm>
              <a:prstGeom prst="straightConnector1">
                <a:avLst/>
              </a:prstGeom>
              <a:noFill/>
              <a:ln w="76200" cap="flat" cmpd="sng">
                <a:solidFill>
                  <a:srgbClr val="7030A0"/>
                </a:solidFill>
                <a:prstDash val="solid"/>
                <a:round/>
                <a:headEnd type="none" w="med" len="med"/>
                <a:tailEnd type="none" w="med" len="med"/>
              </a:ln>
            </p:spPr>
          </p:cxnSp>
        </p:grpSp>
        <p:sp>
          <p:nvSpPr>
            <p:cNvPr id="208" name="TextBox 207">
              <a:extLst>
                <a:ext uri="{FF2B5EF4-FFF2-40B4-BE49-F238E27FC236}">
                  <a16:creationId xmlns:a16="http://schemas.microsoft.com/office/drawing/2014/main" id="{93EE6398-575B-BD2B-5148-F4FC91D65C16}"/>
                </a:ext>
              </a:extLst>
            </p:cNvPr>
            <p:cNvSpPr txBox="1"/>
            <p:nvPr/>
          </p:nvSpPr>
          <p:spPr>
            <a:xfrm>
              <a:off x="7095469" y="4929231"/>
              <a:ext cx="9063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a:t>
              </a:r>
              <a:endParaRPr kumimoji="0" lang="en-CH"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grpSp>
      <p:sp>
        <p:nvSpPr>
          <p:cNvPr id="211" name="TextBox 210">
            <a:extLst>
              <a:ext uri="{FF2B5EF4-FFF2-40B4-BE49-F238E27FC236}">
                <a16:creationId xmlns:a16="http://schemas.microsoft.com/office/drawing/2014/main" id="{7BBE02DA-0BE8-7B0A-7B00-427D455176D8}"/>
              </a:ext>
            </a:extLst>
          </p:cNvPr>
          <p:cNvSpPr txBox="1"/>
          <p:nvPr/>
        </p:nvSpPr>
        <p:spPr>
          <a:xfrm>
            <a:off x="39235" y="3001903"/>
            <a:ext cx="1234095"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rPr>
              <a:t>NOT gate </a:t>
            </a: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31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1"/>
                                        </p:tgtEl>
                                        <p:attrNameLst>
                                          <p:attrName>style.visibility</p:attrName>
                                        </p:attrNameLst>
                                      </p:cBhvr>
                                      <p:to>
                                        <p:strVal val="visible"/>
                                      </p:to>
                                    </p:set>
                                    <p:animEffect transition="in" filter="fade">
                                      <p:cBhvr>
                                        <p:cTn id="10" dur="500"/>
                                        <p:tgtEl>
                                          <p:spTgt spid="2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0"/>
                                        </p:tgtEl>
                                        <p:attrNameLst>
                                          <p:attrName>style.visibility</p:attrName>
                                        </p:attrNameLst>
                                      </p:cBhvr>
                                      <p:to>
                                        <p:strVal val="visible"/>
                                      </p:to>
                                    </p:set>
                                    <p:animEffect transition="in" filter="fade">
                                      <p:cBhvr>
                                        <p:cTn id="20" dur="500"/>
                                        <p:tgtEl>
                                          <p:spTgt spid="140"/>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11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11"/>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89"/>
                                        </p:tgtEl>
                                        <p:attrNameLst>
                                          <p:attrName>style.visibility</p:attrName>
                                        </p:attrNameLst>
                                      </p:cBhvr>
                                      <p:to>
                                        <p:strVal val="visible"/>
                                      </p:to>
                                    </p:set>
                                    <p:animEffect transition="in" filter="fade">
                                      <p:cBhvr>
                                        <p:cTn id="28" dur="500"/>
                                        <p:tgtEl>
                                          <p:spTgt spid="189"/>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78"/>
                                        </p:tgtEl>
                                        <p:attrNameLst>
                                          <p:attrName>style.visibility</p:attrName>
                                        </p:attrNameLst>
                                      </p:cBhvr>
                                      <p:to>
                                        <p:strVal val="visible"/>
                                      </p:to>
                                    </p:set>
                                    <p:animEffect transition="in" filter="fade">
                                      <p:cBhvr>
                                        <p:cTn id="32" dur="500"/>
                                        <p:tgtEl>
                                          <p:spTgt spid="1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3"/>
                                        </p:tgtEl>
                                        <p:attrNameLst>
                                          <p:attrName>style.visibility</p:attrName>
                                        </p:attrNameLst>
                                      </p:cBhvr>
                                      <p:to>
                                        <p:strVal val="visible"/>
                                      </p:to>
                                    </p:set>
                                    <p:animEffect transition="in" filter="fade">
                                      <p:cBhvr>
                                        <p:cTn id="37" dur="500"/>
                                        <p:tgtEl>
                                          <p:spTgt spid="16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93"/>
                                        </p:tgtEl>
                                        <p:attrNameLst>
                                          <p:attrName>style.visibility</p:attrName>
                                        </p:attrNameLst>
                                      </p:cBhvr>
                                      <p:to>
                                        <p:strVal val="visible"/>
                                      </p:to>
                                    </p:set>
                                    <p:animEffect transition="in" filter="fade">
                                      <p:cBhvr>
                                        <p:cTn id="41" dur="500"/>
                                        <p:tgtEl>
                                          <p:spTgt spid="193"/>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09"/>
                                        </p:tgtEl>
                                        <p:attrNameLst>
                                          <p:attrName>style.visibility</p:attrName>
                                        </p:attrNameLst>
                                      </p:cBhvr>
                                      <p:to>
                                        <p:strVal val="visible"/>
                                      </p:to>
                                    </p:set>
                                    <p:animEffect transition="in" filter="fade">
                                      <p:cBhvr>
                                        <p:cTn id="45"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3" grpId="0" animBg="1"/>
      <p:bldP spid="110" grpId="0" animBg="1"/>
      <p:bldP spid="110" grpId="1" animBg="1"/>
      <p:bldP spid="211" grpId="0"/>
      <p:bldP spid="211"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565CF-2ACE-6FFB-AF6F-FFB21ECDCBDB}"/>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4C8A60AA-BC08-6678-500D-412CFFE1744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6158B489-EDCB-918B-85E5-1E0A5DF23437}"/>
              </a:ext>
            </a:extLst>
          </p:cNvPr>
          <p:cNvGrpSpPr/>
          <p:nvPr/>
        </p:nvGrpSpPr>
        <p:grpSpPr>
          <a:xfrm>
            <a:off x="-260627" y="761567"/>
            <a:ext cx="9657161" cy="1369553"/>
            <a:chOff x="-260628" y="5309113"/>
            <a:chExt cx="9657161" cy="929404"/>
          </a:xfrm>
        </p:grpSpPr>
        <p:sp>
          <p:nvSpPr>
            <p:cNvPr id="11" name="Content Placeholder 2">
              <a:extLst>
                <a:ext uri="{FF2B5EF4-FFF2-40B4-BE49-F238E27FC236}">
                  <a16:creationId xmlns:a16="http://schemas.microsoft.com/office/drawing/2014/main" id="{8BDAF659-5C7E-B88B-2A6E-15CDDCFA6033}"/>
                </a:ext>
              </a:extLst>
            </p:cNvPr>
            <p:cNvSpPr txBox="1">
              <a:spLocks/>
            </p:cNvSpPr>
            <p:nvPr/>
          </p:nvSpPr>
          <p:spPr>
            <a:xfrm>
              <a:off x="-260628" y="5324527"/>
              <a:ext cx="965716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Manipulate the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mn-ea"/>
                  <a:cs typeface="+mn-cs"/>
                </a:rPr>
                <a:t>bitline</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voltage</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express </a:t>
              </a: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a wide variety of functions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using</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lang="en-US" sz="2800" dirty="0">
                  <a:solidFill>
                    <a:prstClr val="black"/>
                  </a:solidFill>
                </a:rPr>
                <a:t>s</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imultaneous</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multi-row activation in neighboring subarrays</a:t>
              </a:r>
            </a:p>
          </p:txBody>
        </p:sp>
        <p:cxnSp>
          <p:nvCxnSpPr>
            <p:cNvPr id="12" name="Straight Connector 11">
              <a:extLst>
                <a:ext uri="{FF2B5EF4-FFF2-40B4-BE49-F238E27FC236}">
                  <a16:creationId xmlns:a16="http://schemas.microsoft.com/office/drawing/2014/main" id="{BB7E35F7-9696-1FC3-A72D-AA09523A4483}"/>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826DBF-5895-E787-71D4-A15B3014FCA2}"/>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0E6CF3AD-90C9-C8C1-045A-CBF1D9723A95}"/>
              </a:ext>
            </a:extLst>
          </p:cNvPr>
          <p:cNvSpPr>
            <a:spLocks noGrp="1"/>
          </p:cNvSpPr>
          <p:nvPr>
            <p:ph type="title"/>
          </p:nvPr>
        </p:nvSpPr>
        <p:spPr/>
        <p:txBody>
          <a:bodyPr/>
          <a:lstStyle/>
          <a:p>
            <a:r>
              <a:rPr lang="en-US" sz="4400" dirty="0">
                <a:solidFill>
                  <a:schemeClr val="accent5">
                    <a:lumMod val="75000"/>
                  </a:schemeClr>
                </a:solidFill>
              </a:rPr>
              <a:t>Key Idea: NAND, NOR, AND, OR</a:t>
            </a:r>
            <a:endParaRPr lang="en-CH" sz="4400" dirty="0">
              <a:solidFill>
                <a:schemeClr val="accent5">
                  <a:lumMod val="75000"/>
                </a:schemeClr>
              </a:solidFill>
            </a:endParaRPr>
          </a:p>
        </p:txBody>
      </p:sp>
      <p:cxnSp>
        <p:nvCxnSpPr>
          <p:cNvPr id="89" name="Düz Ok Bağlayıcısı 185">
            <a:extLst>
              <a:ext uri="{FF2B5EF4-FFF2-40B4-BE49-F238E27FC236}">
                <a16:creationId xmlns:a16="http://schemas.microsoft.com/office/drawing/2014/main" id="{A799B03C-115C-6A6D-EB02-1D68A48EF6FA}"/>
              </a:ext>
            </a:extLst>
          </p:cNvPr>
          <p:cNvCxnSpPr>
            <a:cxnSpLocks/>
          </p:cNvCxnSpPr>
          <p:nvPr/>
        </p:nvCxnSpPr>
        <p:spPr>
          <a:xfrm>
            <a:off x="3270371" y="4769059"/>
            <a:ext cx="2208967"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Dikdörtgen 256">
            <a:extLst>
              <a:ext uri="{FF2B5EF4-FFF2-40B4-BE49-F238E27FC236}">
                <a16:creationId xmlns:a16="http://schemas.microsoft.com/office/drawing/2014/main" id="{49EE54D3-9A17-EF50-8134-19192A26FA6A}"/>
              </a:ext>
            </a:extLst>
          </p:cNvPr>
          <p:cNvSpPr/>
          <p:nvPr/>
        </p:nvSpPr>
        <p:spPr>
          <a:xfrm>
            <a:off x="3043135" y="3906081"/>
            <a:ext cx="2436203" cy="700040"/>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Multiple Row ACT</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2" name="Google Shape;208;p21">
            <a:extLst>
              <a:ext uri="{FF2B5EF4-FFF2-40B4-BE49-F238E27FC236}">
                <a16:creationId xmlns:a16="http://schemas.microsoft.com/office/drawing/2014/main" id="{E4FECFF2-BD44-3FB0-A614-EFD39E4DED7B}"/>
              </a:ext>
            </a:extLst>
          </p:cNvPr>
          <p:cNvCxnSpPr>
            <a:cxnSpLocks/>
          </p:cNvCxnSpPr>
          <p:nvPr/>
        </p:nvCxnSpPr>
        <p:spPr>
          <a:xfrm flipV="1">
            <a:off x="6760635" y="2475360"/>
            <a:ext cx="12783" cy="1669914"/>
          </a:xfrm>
          <a:prstGeom prst="straightConnector1">
            <a:avLst/>
          </a:prstGeom>
          <a:noFill/>
          <a:ln w="76200" cap="flat" cmpd="sng">
            <a:solidFill>
              <a:schemeClr val="tx1"/>
            </a:solidFill>
            <a:prstDash val="solid"/>
            <a:round/>
            <a:headEnd type="none" w="med" len="med"/>
            <a:tailEnd type="none" w="med" len="med"/>
          </a:ln>
        </p:spPr>
      </p:cxnSp>
      <p:sp>
        <p:nvSpPr>
          <p:cNvPr id="5" name="TextBox 4">
            <a:extLst>
              <a:ext uri="{FF2B5EF4-FFF2-40B4-BE49-F238E27FC236}">
                <a16:creationId xmlns:a16="http://schemas.microsoft.com/office/drawing/2014/main" id="{38296CDE-B90B-A6B3-4914-D4B141DF9D9B}"/>
              </a:ext>
            </a:extLst>
          </p:cNvPr>
          <p:cNvSpPr txBox="1"/>
          <p:nvPr/>
        </p:nvSpPr>
        <p:spPr>
          <a:xfrm>
            <a:off x="6579424" y="2061735"/>
            <a:ext cx="103551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(A,B)</a:t>
            </a: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9" name="Google Shape;208;p21">
            <a:extLst>
              <a:ext uri="{FF2B5EF4-FFF2-40B4-BE49-F238E27FC236}">
                <a16:creationId xmlns:a16="http://schemas.microsoft.com/office/drawing/2014/main" id="{164524AD-484A-E8C3-62AA-90BB0847B499}"/>
              </a:ext>
            </a:extLst>
          </p:cNvPr>
          <p:cNvCxnSpPr>
            <a:cxnSpLocks/>
          </p:cNvCxnSpPr>
          <p:nvPr/>
        </p:nvCxnSpPr>
        <p:spPr>
          <a:xfrm flipV="1">
            <a:off x="6757784" y="2475360"/>
            <a:ext cx="15702" cy="1422020"/>
          </a:xfrm>
          <a:prstGeom prst="straightConnector1">
            <a:avLst/>
          </a:prstGeom>
          <a:noFill/>
          <a:ln w="76200" cap="flat" cmpd="sng">
            <a:solidFill>
              <a:srgbClr val="4E8F00"/>
            </a:solidFill>
            <a:prstDash val="solid"/>
            <a:round/>
            <a:headEnd type="none" w="med" len="med"/>
            <a:tailEnd type="none" w="med" len="med"/>
          </a:ln>
        </p:spPr>
      </p:cxnSp>
      <p:cxnSp>
        <p:nvCxnSpPr>
          <p:cNvPr id="21" name="Google Shape;175;p21">
            <a:extLst>
              <a:ext uri="{FF2B5EF4-FFF2-40B4-BE49-F238E27FC236}">
                <a16:creationId xmlns:a16="http://schemas.microsoft.com/office/drawing/2014/main" id="{C8F1B2BC-16B9-3F53-30BD-6532AFE6DB9F}"/>
              </a:ext>
            </a:extLst>
          </p:cNvPr>
          <p:cNvCxnSpPr>
            <a:cxnSpLocks/>
          </p:cNvCxnSpPr>
          <p:nvPr/>
        </p:nvCxnSpPr>
        <p:spPr>
          <a:xfrm flipV="1">
            <a:off x="6037005" y="4786655"/>
            <a:ext cx="0" cy="1650484"/>
          </a:xfrm>
          <a:prstGeom prst="straightConnector1">
            <a:avLst/>
          </a:prstGeom>
          <a:noFill/>
          <a:ln w="76200" cap="flat" cmpd="sng">
            <a:solidFill>
              <a:schemeClr val="tx1"/>
            </a:solidFill>
            <a:prstDash val="solid"/>
            <a:round/>
            <a:headEnd type="none" w="med" len="med"/>
            <a:tailEnd type="none" w="med" len="med"/>
          </a:ln>
        </p:spPr>
      </p:cxnSp>
      <p:cxnSp>
        <p:nvCxnSpPr>
          <p:cNvPr id="22" name="Google Shape;175;p21">
            <a:extLst>
              <a:ext uri="{FF2B5EF4-FFF2-40B4-BE49-F238E27FC236}">
                <a16:creationId xmlns:a16="http://schemas.microsoft.com/office/drawing/2014/main" id="{9F272FB2-8DCF-F580-F5CD-FB6250C9179C}"/>
              </a:ext>
            </a:extLst>
          </p:cNvPr>
          <p:cNvCxnSpPr>
            <a:cxnSpLocks/>
          </p:cNvCxnSpPr>
          <p:nvPr/>
        </p:nvCxnSpPr>
        <p:spPr>
          <a:xfrm flipH="1" flipV="1">
            <a:off x="6036293" y="4908536"/>
            <a:ext cx="241" cy="1528090"/>
          </a:xfrm>
          <a:prstGeom prst="straightConnector1">
            <a:avLst/>
          </a:prstGeom>
          <a:noFill/>
          <a:ln w="76200" cap="flat" cmpd="sng">
            <a:solidFill>
              <a:srgbClr val="558BB8"/>
            </a:solidFill>
            <a:prstDash val="solid"/>
            <a:round/>
            <a:headEnd type="none" w="med" len="med"/>
            <a:tailEnd type="none" w="med" len="med"/>
          </a:ln>
        </p:spPr>
      </p:cxnSp>
      <p:grpSp>
        <p:nvGrpSpPr>
          <p:cNvPr id="25" name="Group 24">
            <a:extLst>
              <a:ext uri="{FF2B5EF4-FFF2-40B4-BE49-F238E27FC236}">
                <a16:creationId xmlns:a16="http://schemas.microsoft.com/office/drawing/2014/main" id="{469D8DA0-FBBB-385F-3762-61E8CF444AD2}"/>
              </a:ext>
            </a:extLst>
          </p:cNvPr>
          <p:cNvGrpSpPr/>
          <p:nvPr/>
        </p:nvGrpSpPr>
        <p:grpSpPr>
          <a:xfrm>
            <a:off x="5795584" y="3183496"/>
            <a:ext cx="1219255" cy="3011983"/>
            <a:chOff x="6050763" y="2920150"/>
            <a:chExt cx="1219255" cy="3011983"/>
          </a:xfrm>
        </p:grpSpPr>
        <p:grpSp>
          <p:nvGrpSpPr>
            <p:cNvPr id="172" name="Group 171">
              <a:extLst>
                <a:ext uri="{FF2B5EF4-FFF2-40B4-BE49-F238E27FC236}">
                  <a16:creationId xmlns:a16="http://schemas.microsoft.com/office/drawing/2014/main" id="{D31829DC-15F4-3B27-7B40-17AF042133F5}"/>
                </a:ext>
              </a:extLst>
            </p:cNvPr>
            <p:cNvGrpSpPr/>
            <p:nvPr/>
          </p:nvGrpSpPr>
          <p:grpSpPr>
            <a:xfrm>
              <a:off x="6050763" y="3547440"/>
              <a:ext cx="1204926" cy="1097763"/>
              <a:chOff x="1061153" y="3414983"/>
              <a:chExt cx="1204926" cy="1097763"/>
            </a:xfrm>
          </p:grpSpPr>
          <p:sp>
            <p:nvSpPr>
              <p:cNvPr id="182" name="Google Shape;196;p21">
                <a:extLst>
                  <a:ext uri="{FF2B5EF4-FFF2-40B4-BE49-F238E27FC236}">
                    <a16:creationId xmlns:a16="http://schemas.microsoft.com/office/drawing/2014/main" id="{9E3501D5-DF4C-A20E-45E5-F41A6DCE42A6}"/>
                  </a:ext>
                </a:extLst>
              </p:cNvPr>
              <p:cNvSpPr/>
              <p:nvPr/>
            </p:nvSpPr>
            <p:spPr>
              <a:xfrm>
                <a:off x="1061153" y="3414983"/>
                <a:ext cx="1204926" cy="1097750"/>
              </a:xfrm>
              <a:prstGeom prst="roundRect">
                <a:avLst/>
              </a:prstGeom>
              <a:no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89" name="Group 188">
                <a:extLst>
                  <a:ext uri="{FF2B5EF4-FFF2-40B4-BE49-F238E27FC236}">
                    <a16:creationId xmlns:a16="http://schemas.microsoft.com/office/drawing/2014/main" id="{C72A8ADD-9EA7-DABB-741A-BA4E2F5099DC}"/>
                  </a:ext>
                </a:extLst>
              </p:cNvPr>
              <p:cNvGrpSpPr/>
              <p:nvPr/>
            </p:nvGrpSpPr>
            <p:grpSpPr>
              <a:xfrm>
                <a:off x="1119329" y="3495400"/>
                <a:ext cx="1090732" cy="1017346"/>
                <a:chOff x="4636014" y="2665293"/>
                <a:chExt cx="1090732" cy="1017346"/>
              </a:xfrm>
            </p:grpSpPr>
            <p:cxnSp>
              <p:nvCxnSpPr>
                <p:cNvPr id="193" name="Düz Bağlayıcı 567">
                  <a:extLst>
                    <a:ext uri="{FF2B5EF4-FFF2-40B4-BE49-F238E27FC236}">
                      <a16:creationId xmlns:a16="http://schemas.microsoft.com/office/drawing/2014/main" id="{69C1BF61-98B7-3A7F-FC4F-859E1195C228}"/>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Düz Bağlayıcı 568">
                  <a:extLst>
                    <a:ext uri="{FF2B5EF4-FFF2-40B4-BE49-F238E27FC236}">
                      <a16:creationId xmlns:a16="http://schemas.microsoft.com/office/drawing/2014/main" id="{39F2D7D7-64FC-769D-3FC4-A3F678A7A201}"/>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Düz Bağlayıcı 569">
                  <a:extLst>
                    <a:ext uri="{FF2B5EF4-FFF2-40B4-BE49-F238E27FC236}">
                      <a16:creationId xmlns:a16="http://schemas.microsoft.com/office/drawing/2014/main" id="{49A40483-C43A-62E8-6D73-51A887D4D340}"/>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Düz Bağlayıcı 570">
                  <a:extLst>
                    <a:ext uri="{FF2B5EF4-FFF2-40B4-BE49-F238E27FC236}">
                      <a16:creationId xmlns:a16="http://schemas.microsoft.com/office/drawing/2014/main" id="{CAE486F2-84F2-1875-7858-F76C199FA642}"/>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İkizkenar Üçgen 571">
                  <a:extLst>
                    <a:ext uri="{FF2B5EF4-FFF2-40B4-BE49-F238E27FC236}">
                      <a16:creationId xmlns:a16="http://schemas.microsoft.com/office/drawing/2014/main" id="{49C9C11B-BBEC-B5F6-C748-BD4CED73F96F}"/>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8" name="Oval 197">
                  <a:extLst>
                    <a:ext uri="{FF2B5EF4-FFF2-40B4-BE49-F238E27FC236}">
                      <a16:creationId xmlns:a16="http://schemas.microsoft.com/office/drawing/2014/main" id="{FF4421CC-139B-3E19-BE52-7F0A5555B373}"/>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9" name="İkizkenar Üçgen 573">
                  <a:extLst>
                    <a:ext uri="{FF2B5EF4-FFF2-40B4-BE49-F238E27FC236}">
                      <a16:creationId xmlns:a16="http://schemas.microsoft.com/office/drawing/2014/main" id="{731A154E-ACD0-0CC2-A1BA-A628682F92A9}"/>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0" name="Oval 199">
                  <a:extLst>
                    <a:ext uri="{FF2B5EF4-FFF2-40B4-BE49-F238E27FC236}">
                      <a16:creationId xmlns:a16="http://schemas.microsoft.com/office/drawing/2014/main" id="{5DE4354A-A685-E5CB-365C-727FE8C2908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20" name="Google Shape;217;p21">
              <a:extLst>
                <a:ext uri="{FF2B5EF4-FFF2-40B4-BE49-F238E27FC236}">
                  <a16:creationId xmlns:a16="http://schemas.microsoft.com/office/drawing/2014/main" id="{32B516AA-65F6-4051-856D-6B47E6A9B35F}"/>
                </a:ext>
              </a:extLst>
            </p:cNvPr>
            <p:cNvSpPr/>
            <p:nvPr/>
          </p:nvSpPr>
          <p:spPr>
            <a:xfrm>
              <a:off x="6787176" y="2920150"/>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B</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23" name="Google Shape;182;p21">
              <a:extLst>
                <a:ext uri="{FF2B5EF4-FFF2-40B4-BE49-F238E27FC236}">
                  <a16:creationId xmlns:a16="http://schemas.microsoft.com/office/drawing/2014/main" id="{BF13B8A1-9960-7192-AFB3-7FDA95DE03FB}"/>
                </a:ext>
              </a:extLst>
            </p:cNvPr>
            <p:cNvSpPr/>
            <p:nvPr/>
          </p:nvSpPr>
          <p:spPr>
            <a:xfrm>
              <a:off x="6050763" y="4886241"/>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24" name="Google Shape;185;p21">
              <a:extLst>
                <a:ext uri="{FF2B5EF4-FFF2-40B4-BE49-F238E27FC236}">
                  <a16:creationId xmlns:a16="http://schemas.microsoft.com/office/drawing/2014/main" id="{B70E1335-74F0-3DC1-A03A-65B585435418}"/>
                </a:ext>
              </a:extLst>
            </p:cNvPr>
            <p:cNvSpPr/>
            <p:nvPr/>
          </p:nvSpPr>
          <p:spPr>
            <a:xfrm>
              <a:off x="6063375" y="5450042"/>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grpSp>
      <p:sp>
        <p:nvSpPr>
          <p:cNvPr id="32" name="TextBox 31">
            <a:extLst>
              <a:ext uri="{FF2B5EF4-FFF2-40B4-BE49-F238E27FC236}">
                <a16:creationId xmlns:a16="http://schemas.microsoft.com/office/drawing/2014/main" id="{C6E917D2-105C-662E-DB42-286F83FA0078}"/>
              </a:ext>
            </a:extLst>
          </p:cNvPr>
          <p:cNvSpPr txBox="1"/>
          <p:nvPr/>
        </p:nvSpPr>
        <p:spPr>
          <a:xfrm>
            <a:off x="5598806" y="6324379"/>
            <a:ext cx="923616"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(X,Y)</a:t>
            </a: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9" name="Group 78">
            <a:extLst>
              <a:ext uri="{FF2B5EF4-FFF2-40B4-BE49-F238E27FC236}">
                <a16:creationId xmlns:a16="http://schemas.microsoft.com/office/drawing/2014/main" id="{5AD1745F-0925-39F1-248F-C98D2527E9C0}"/>
              </a:ext>
            </a:extLst>
          </p:cNvPr>
          <p:cNvGrpSpPr/>
          <p:nvPr/>
        </p:nvGrpSpPr>
        <p:grpSpPr>
          <a:xfrm>
            <a:off x="1400032" y="2091696"/>
            <a:ext cx="1700132" cy="4694348"/>
            <a:chOff x="1400032" y="2091696"/>
            <a:chExt cx="1700132" cy="4694348"/>
          </a:xfrm>
        </p:grpSpPr>
        <p:cxnSp>
          <p:nvCxnSpPr>
            <p:cNvPr id="145" name="Google Shape;175;p21">
              <a:extLst>
                <a:ext uri="{FF2B5EF4-FFF2-40B4-BE49-F238E27FC236}">
                  <a16:creationId xmlns:a16="http://schemas.microsoft.com/office/drawing/2014/main" id="{4EAF9953-3AD1-4C8B-3FFD-BF53441DB235}"/>
                </a:ext>
              </a:extLst>
            </p:cNvPr>
            <p:cNvCxnSpPr>
              <a:cxnSpLocks/>
            </p:cNvCxnSpPr>
            <p:nvPr/>
          </p:nvCxnSpPr>
          <p:spPr>
            <a:xfrm flipV="1">
              <a:off x="1763719" y="4690449"/>
              <a:ext cx="0" cy="1746690"/>
            </a:xfrm>
            <a:prstGeom prst="straightConnector1">
              <a:avLst/>
            </a:prstGeom>
            <a:noFill/>
            <a:ln w="76200" cap="flat" cmpd="sng">
              <a:solidFill>
                <a:srgbClr val="000000"/>
              </a:solidFill>
              <a:prstDash val="solid"/>
              <a:round/>
              <a:headEnd type="none" w="med" len="med"/>
              <a:tailEnd type="none" w="med" len="med"/>
            </a:ln>
          </p:spPr>
        </p:cxnSp>
        <p:sp>
          <p:nvSpPr>
            <p:cNvPr id="146" name="Google Shape;182;p21">
              <a:extLst>
                <a:ext uri="{FF2B5EF4-FFF2-40B4-BE49-F238E27FC236}">
                  <a16:creationId xmlns:a16="http://schemas.microsoft.com/office/drawing/2014/main" id="{D3E3CDF7-F87B-0E53-A0EC-9D5684430324}"/>
                </a:ext>
              </a:extLst>
            </p:cNvPr>
            <p:cNvSpPr/>
            <p:nvPr/>
          </p:nvSpPr>
          <p:spPr>
            <a:xfrm>
              <a:off x="1522298" y="5149587"/>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147" name="Google Shape;196;p21">
              <a:extLst>
                <a:ext uri="{FF2B5EF4-FFF2-40B4-BE49-F238E27FC236}">
                  <a16:creationId xmlns:a16="http://schemas.microsoft.com/office/drawing/2014/main" id="{CFB05C72-4C22-71C9-FEA0-B2CF4C9C1290}"/>
                </a:ext>
              </a:extLst>
            </p:cNvPr>
            <p:cNvSpPr/>
            <p:nvPr/>
          </p:nvSpPr>
          <p:spPr>
            <a:xfrm>
              <a:off x="1522298" y="3810786"/>
              <a:ext cx="1204926" cy="1097750"/>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49" name="Google Shape;208;p21">
              <a:extLst>
                <a:ext uri="{FF2B5EF4-FFF2-40B4-BE49-F238E27FC236}">
                  <a16:creationId xmlns:a16="http://schemas.microsoft.com/office/drawing/2014/main" id="{146A7374-8F84-C44B-0918-C27DFDE00197}"/>
                </a:ext>
              </a:extLst>
            </p:cNvPr>
            <p:cNvCxnSpPr>
              <a:cxnSpLocks/>
            </p:cNvCxnSpPr>
            <p:nvPr/>
          </p:nvCxnSpPr>
          <p:spPr>
            <a:xfrm flipV="1">
              <a:off x="2485605" y="2475360"/>
              <a:ext cx="0" cy="1683979"/>
            </a:xfrm>
            <a:prstGeom prst="straightConnector1">
              <a:avLst/>
            </a:prstGeom>
            <a:noFill/>
            <a:ln w="76200" cap="flat" cmpd="sng">
              <a:solidFill>
                <a:srgbClr val="000000"/>
              </a:solidFill>
              <a:prstDash val="solid"/>
              <a:round/>
              <a:headEnd type="none" w="med" len="med"/>
              <a:tailEnd type="none" w="med" len="med"/>
            </a:ln>
          </p:spPr>
        </p:cxnSp>
        <p:sp>
          <p:nvSpPr>
            <p:cNvPr id="151" name="Google Shape;217;p21">
              <a:extLst>
                <a:ext uri="{FF2B5EF4-FFF2-40B4-BE49-F238E27FC236}">
                  <a16:creationId xmlns:a16="http://schemas.microsoft.com/office/drawing/2014/main" id="{36C69CB5-3B52-8941-461B-751A1177744B}"/>
                </a:ext>
              </a:extLst>
            </p:cNvPr>
            <p:cNvSpPr/>
            <p:nvPr/>
          </p:nvSpPr>
          <p:spPr>
            <a:xfrm>
              <a:off x="2258711" y="3183496"/>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B</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nvGrpSpPr>
            <p:cNvPr id="153" name="Group 152">
              <a:extLst>
                <a:ext uri="{FF2B5EF4-FFF2-40B4-BE49-F238E27FC236}">
                  <a16:creationId xmlns:a16="http://schemas.microsoft.com/office/drawing/2014/main" id="{76870A66-54C1-BBC3-B65F-0B85EF71EB40}"/>
                </a:ext>
              </a:extLst>
            </p:cNvPr>
            <p:cNvGrpSpPr/>
            <p:nvPr/>
          </p:nvGrpSpPr>
          <p:grpSpPr>
            <a:xfrm>
              <a:off x="1580474" y="3891203"/>
              <a:ext cx="1090732" cy="1017346"/>
              <a:chOff x="4636014" y="2665293"/>
              <a:chExt cx="1090732" cy="1017346"/>
            </a:xfrm>
          </p:grpSpPr>
          <p:cxnSp>
            <p:nvCxnSpPr>
              <p:cNvPr id="157" name="Düz Bağlayıcı 567">
                <a:extLst>
                  <a:ext uri="{FF2B5EF4-FFF2-40B4-BE49-F238E27FC236}">
                    <a16:creationId xmlns:a16="http://schemas.microsoft.com/office/drawing/2014/main" id="{83592D42-2E42-FFB1-2414-7A566F6A0132}"/>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Düz Bağlayıcı 568">
                <a:extLst>
                  <a:ext uri="{FF2B5EF4-FFF2-40B4-BE49-F238E27FC236}">
                    <a16:creationId xmlns:a16="http://schemas.microsoft.com/office/drawing/2014/main" id="{57827215-5FB2-6877-4548-8518854DF11A}"/>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Düz Bağlayıcı 569">
                <a:extLst>
                  <a:ext uri="{FF2B5EF4-FFF2-40B4-BE49-F238E27FC236}">
                    <a16:creationId xmlns:a16="http://schemas.microsoft.com/office/drawing/2014/main" id="{3B938602-1087-5595-BF1A-A6FC23093022}"/>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Düz Bağlayıcı 570">
                <a:extLst>
                  <a:ext uri="{FF2B5EF4-FFF2-40B4-BE49-F238E27FC236}">
                    <a16:creationId xmlns:a16="http://schemas.microsoft.com/office/drawing/2014/main" id="{C5141501-1C16-CF07-3D7C-781DFFCD10EF}"/>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İkizkenar Üçgen 571">
                <a:extLst>
                  <a:ext uri="{FF2B5EF4-FFF2-40B4-BE49-F238E27FC236}">
                    <a16:creationId xmlns:a16="http://schemas.microsoft.com/office/drawing/2014/main" id="{5F6A0C0F-5C4B-838F-6D2D-1AA92598AB30}"/>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2" name="Oval 161">
                <a:extLst>
                  <a:ext uri="{FF2B5EF4-FFF2-40B4-BE49-F238E27FC236}">
                    <a16:creationId xmlns:a16="http://schemas.microsoft.com/office/drawing/2014/main" id="{286B8AED-ACD2-4EAE-2EBE-4073BECCFD94}"/>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3" name="İkizkenar Üçgen 573">
                <a:extLst>
                  <a:ext uri="{FF2B5EF4-FFF2-40B4-BE49-F238E27FC236}">
                    <a16:creationId xmlns:a16="http://schemas.microsoft.com/office/drawing/2014/main" id="{8841B1AA-1EA6-4E62-91AA-27848A5F8417}"/>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4" name="Oval 163">
                <a:extLst>
                  <a:ext uri="{FF2B5EF4-FFF2-40B4-BE49-F238E27FC236}">
                    <a16:creationId xmlns:a16="http://schemas.microsoft.com/office/drawing/2014/main" id="{D8A93825-25C9-A518-7CFD-5A16260E8DF9}"/>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56" name="Google Shape;185;p21">
              <a:extLst>
                <a:ext uri="{FF2B5EF4-FFF2-40B4-BE49-F238E27FC236}">
                  <a16:creationId xmlns:a16="http://schemas.microsoft.com/office/drawing/2014/main" id="{5674E25C-2307-F3EC-499D-2C36A5533B63}"/>
                </a:ext>
              </a:extLst>
            </p:cNvPr>
            <p:cNvSpPr/>
            <p:nvPr/>
          </p:nvSpPr>
          <p:spPr>
            <a:xfrm>
              <a:off x="1534910" y="5713388"/>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sp>
          <p:nvSpPr>
            <p:cNvPr id="167" name="TextBox 166">
              <a:extLst>
                <a:ext uri="{FF2B5EF4-FFF2-40B4-BE49-F238E27FC236}">
                  <a16:creationId xmlns:a16="http://schemas.microsoft.com/office/drawing/2014/main" id="{6990B534-5919-AB55-DA62-011410D243BB}"/>
                </a:ext>
              </a:extLst>
            </p:cNvPr>
            <p:cNvSpPr txBox="1"/>
            <p:nvPr/>
          </p:nvSpPr>
          <p:spPr>
            <a:xfrm>
              <a:off x="2280885" y="2091696"/>
              <a:ext cx="81927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REF</a:t>
              </a: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09A458D1-8A64-E381-D913-D8E2FF81A6D1}"/>
                </a:ext>
              </a:extLst>
            </p:cNvPr>
            <p:cNvSpPr txBox="1"/>
            <p:nvPr/>
          </p:nvSpPr>
          <p:spPr>
            <a:xfrm>
              <a:off x="1400032" y="6324379"/>
              <a:ext cx="818111"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REF</a:t>
              </a: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Google Shape;217;p21">
              <a:extLst>
                <a:ext uri="{FF2B5EF4-FFF2-40B4-BE49-F238E27FC236}">
                  <a16:creationId xmlns:a16="http://schemas.microsoft.com/office/drawing/2014/main" id="{09B58AD0-2B1F-F7A0-5E38-503A409C91AA}"/>
                </a:ext>
              </a:extLst>
            </p:cNvPr>
            <p:cNvSpPr/>
            <p:nvPr/>
          </p:nvSpPr>
          <p:spPr>
            <a:xfrm>
              <a:off x="2267706"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75" name="Google Shape;217;p21">
            <a:extLst>
              <a:ext uri="{FF2B5EF4-FFF2-40B4-BE49-F238E27FC236}">
                <a16:creationId xmlns:a16="http://schemas.microsoft.com/office/drawing/2014/main" id="{2C5BCC1E-B0BE-1F7C-EB3A-34FE1A739BA1}"/>
              </a:ext>
            </a:extLst>
          </p:cNvPr>
          <p:cNvSpPr/>
          <p:nvPr/>
        </p:nvSpPr>
        <p:spPr>
          <a:xfrm>
            <a:off x="6525903"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80" name="TextBox 79">
            <a:extLst>
              <a:ext uri="{FF2B5EF4-FFF2-40B4-BE49-F238E27FC236}">
                <a16:creationId xmlns:a16="http://schemas.microsoft.com/office/drawing/2014/main" id="{7C922662-0787-76C3-C2A3-74647B5C2011}"/>
              </a:ext>
            </a:extLst>
          </p:cNvPr>
          <p:cNvSpPr txBox="1"/>
          <p:nvPr/>
        </p:nvSpPr>
        <p:spPr>
          <a:xfrm>
            <a:off x="6975816" y="3823181"/>
            <a:ext cx="2174239"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sense amplifier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compares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srgbClr val="FF0000"/>
                </a:solidFill>
                <a:effectLst/>
                <a:uLnTx/>
                <a:uFillTx/>
                <a:latin typeface="Cambria" panose="02040503050406030204" pitchFamily="18" charset="0"/>
                <a:ea typeface="Cambria" panose="02040503050406030204" pitchFamily="18" charset="0"/>
                <a:cs typeface="+mn-cs"/>
              </a:rPr>
              <a:t>(A,B)</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and</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a:t>
            </a:r>
            <a:r>
              <a:rPr kumimoji="0" lang="en-US" sz="2400" b="1" i="0" u="none" strike="noStrike" kern="1200" cap="none" spc="0" normalizeH="0" baseline="-25000" noProof="0" dirty="0">
                <a:ln>
                  <a:noFill/>
                </a:ln>
                <a:solidFill>
                  <a:srgbClr val="FF0000"/>
                </a:solidFill>
                <a:effectLst/>
                <a:uLnTx/>
                <a:uFillTx/>
                <a:latin typeface="Cambria" panose="02040503050406030204" pitchFamily="18" charset="0"/>
                <a:ea typeface="Cambria" panose="02040503050406030204" pitchFamily="18" charset="0"/>
                <a:cs typeface="+mn-cs"/>
              </a:rPr>
              <a:t>(X,Y)</a:t>
            </a:r>
            <a:endParaRPr kumimoji="0" lang="en-CH" sz="2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0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 presetClass="exit" presetSubtype="0" fill="hold" nodeType="withEffect">
                                  <p:stCondLst>
                                    <p:cond delay="0"/>
                                  </p:stCondLst>
                                  <p:childTnLst>
                                    <p:set>
                                      <p:cBhvr>
                                        <p:cTn id="33" dur="1" fill="hold">
                                          <p:stCondLst>
                                            <p:cond delay="0"/>
                                          </p:stCondLst>
                                        </p:cTn>
                                        <p:tgtEl>
                                          <p:spTgt spid="2"/>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 presetClass="exit" presetSubtype="0" fill="hold" nodeType="withEffect">
                                  <p:stCondLst>
                                    <p:cond delay="0"/>
                                  </p:stCondLst>
                                  <p:childTnLst>
                                    <p:set>
                                      <p:cBhvr>
                                        <p:cTn id="41" dur="1" fill="hold">
                                          <p:stCondLst>
                                            <p:cond delay="0"/>
                                          </p:stCondLst>
                                        </p:cTn>
                                        <p:tgtEl>
                                          <p:spTgt spid="2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fade">
                                      <p:cBhvr>
                                        <p:cTn id="4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5" grpId="0"/>
      <p:bldP spid="32" grpId="0"/>
      <p:bldP spid="75" grpId="0" animBg="1"/>
      <p:bldP spid="8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547D0-3566-EADE-F15F-3A6F18FAD7BE}"/>
            </a:ext>
          </a:extLst>
        </p:cNvPr>
        <p:cNvGrpSpPr/>
        <p:nvPr/>
      </p:nvGrpSpPr>
      <p:grpSpPr>
        <a:xfrm>
          <a:off x="0" y="0"/>
          <a:ext cx="0" cy="0"/>
          <a:chOff x="0" y="0"/>
          <a:chExt cx="0" cy="0"/>
        </a:xfrm>
      </p:grpSpPr>
      <p:sp>
        <p:nvSpPr>
          <p:cNvPr id="73" name="TextBox 52">
            <a:extLst>
              <a:ext uri="{FF2B5EF4-FFF2-40B4-BE49-F238E27FC236}">
                <a16:creationId xmlns:a16="http://schemas.microsoft.com/office/drawing/2014/main" id="{BDDD8823-21C6-9E79-56B6-BB93053FFC0A}"/>
              </a:ext>
            </a:extLst>
          </p:cNvPr>
          <p:cNvSpPr txBox="1"/>
          <p:nvPr/>
        </p:nvSpPr>
        <p:spPr>
          <a:xfrm>
            <a:off x="4851187" y="2105540"/>
            <a:ext cx="4044409"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V</a:t>
            </a:r>
            <a:r>
              <a:rPr kumimoji="0" lang="en-US" sz="28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DD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&amp; GND = 0</a:t>
            </a:r>
            <a:r>
              <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2" name="Title 1">
            <a:extLst>
              <a:ext uri="{FF2B5EF4-FFF2-40B4-BE49-F238E27FC236}">
                <a16:creationId xmlns:a16="http://schemas.microsoft.com/office/drawing/2014/main" id="{88A8EDE9-E997-A3DF-1AF9-CC18CF512AA4}"/>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3" name="Slide Number Placeholder 3">
            <a:extLst>
              <a:ext uri="{FF2B5EF4-FFF2-40B4-BE49-F238E27FC236}">
                <a16:creationId xmlns:a16="http://schemas.microsoft.com/office/drawing/2014/main" id="{E724843A-D6F2-119E-D961-A233E5929C7F}"/>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3" name="Grup 122">
            <a:extLst>
              <a:ext uri="{FF2B5EF4-FFF2-40B4-BE49-F238E27FC236}">
                <a16:creationId xmlns:a16="http://schemas.microsoft.com/office/drawing/2014/main" id="{E76AFDCD-7EB8-E4D5-E14E-364A59FCB64B}"/>
              </a:ext>
            </a:extLst>
          </p:cNvPr>
          <p:cNvGrpSpPr/>
          <p:nvPr/>
        </p:nvGrpSpPr>
        <p:grpSpPr>
          <a:xfrm>
            <a:off x="2118605" y="2740398"/>
            <a:ext cx="1719276" cy="1200329"/>
            <a:chOff x="3127404" y="5324380"/>
            <a:chExt cx="1719276" cy="1200329"/>
          </a:xfrm>
        </p:grpSpPr>
        <p:sp>
          <p:nvSpPr>
            <p:cNvPr id="121" name="Sağ Ayraç 120">
              <a:extLst>
                <a:ext uri="{FF2B5EF4-FFF2-40B4-BE49-F238E27FC236}">
                  <a16:creationId xmlns:a16="http://schemas.microsoft.com/office/drawing/2014/main" id="{D7FB8569-6280-A3AB-8D2A-369B28BE5682}"/>
                </a:ext>
              </a:extLst>
            </p:cNvPr>
            <p:cNvSpPr/>
            <p:nvPr/>
          </p:nvSpPr>
          <p:spPr>
            <a:xfrm>
              <a:off x="3127404" y="5529311"/>
              <a:ext cx="197333" cy="838387"/>
            </a:xfrm>
            <a:prstGeom prst="rightBrace">
              <a:avLst>
                <a:gd name="adj1" fmla="val 105008"/>
                <a:gd name="adj2" fmla="val 50568"/>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2" name="Metin kutusu 121">
              <a:extLst>
                <a:ext uri="{FF2B5EF4-FFF2-40B4-BE49-F238E27FC236}">
                  <a16:creationId xmlns:a16="http://schemas.microsoft.com/office/drawing/2014/main" id="{5B4EBBAA-87E6-FD70-4589-DD3BD25EBE19}"/>
                </a:ext>
              </a:extLst>
            </p:cNvPr>
            <p:cNvSpPr txBox="1"/>
            <p:nvPr/>
          </p:nvSpPr>
          <p:spPr>
            <a:xfrm>
              <a:off x="3172487" y="5324380"/>
              <a:ext cx="16741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BA79D"/>
                  </a:solidFill>
                  <a:effectLst/>
                  <a:uLnTx/>
                  <a:uFillTx/>
                  <a:latin typeface="Cambria" panose="02040503050406030204" pitchFamily="18" charset="0"/>
                  <a:ea typeface="Cambria" panose="02040503050406030204" pitchFamily="18" charset="0"/>
                  <a:cs typeface="Cascadia Mono" panose="020B0609020000020004" pitchFamily="49" charset="0"/>
                </a:rPr>
                <a:t>Reference Subarray (REF)</a:t>
              </a:r>
            </a:p>
          </p:txBody>
        </p:sp>
      </p:grpSp>
      <p:sp>
        <p:nvSpPr>
          <p:cNvPr id="4" name="Sağ Ayraç 3">
            <a:extLst>
              <a:ext uri="{FF2B5EF4-FFF2-40B4-BE49-F238E27FC236}">
                <a16:creationId xmlns:a16="http://schemas.microsoft.com/office/drawing/2014/main" id="{A0F34AC2-A037-E586-789D-DF1BE13B7622}"/>
              </a:ext>
            </a:extLst>
          </p:cNvPr>
          <p:cNvSpPr/>
          <p:nvPr/>
        </p:nvSpPr>
        <p:spPr>
          <a:xfrm>
            <a:off x="2148736" y="4471303"/>
            <a:ext cx="197333" cy="838387"/>
          </a:xfrm>
          <a:prstGeom prst="rightBrace">
            <a:avLst>
              <a:gd name="adj1" fmla="val 105008"/>
              <a:gd name="adj2" fmla="val 5056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D8047"/>
              </a:solidFill>
              <a:effectLst/>
              <a:uLnTx/>
              <a:uFillTx/>
              <a:latin typeface="Cambria" panose="02040503050406030204" pitchFamily="18" charset="0"/>
              <a:ea typeface="Cambria" panose="02040503050406030204" pitchFamily="18" charset="0"/>
              <a:cs typeface="+mn-cs"/>
            </a:endParaRPr>
          </a:p>
        </p:txBody>
      </p:sp>
      <p:sp>
        <p:nvSpPr>
          <p:cNvPr id="5" name="Metin kutusu 4">
            <a:extLst>
              <a:ext uri="{FF2B5EF4-FFF2-40B4-BE49-F238E27FC236}">
                <a16:creationId xmlns:a16="http://schemas.microsoft.com/office/drawing/2014/main" id="{179CA228-BBC7-ADFC-5F8E-B8F9D68D607E}"/>
              </a:ext>
            </a:extLst>
          </p:cNvPr>
          <p:cNvSpPr txBox="1"/>
          <p:nvPr/>
        </p:nvSpPr>
        <p:spPr>
          <a:xfrm>
            <a:off x="2250827" y="4268438"/>
            <a:ext cx="158169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8047"/>
                </a:solidFill>
                <a:effectLst/>
                <a:uLnTx/>
                <a:uFillTx/>
                <a:latin typeface="Cambria" panose="02040503050406030204" pitchFamily="18" charset="0"/>
                <a:ea typeface="Cambria" panose="02040503050406030204" pitchFamily="18" charset="0"/>
                <a:cs typeface="Cascadia Mono" panose="020B0609020000020004" pitchFamily="49" charset="0"/>
              </a:rPr>
              <a:t>Compute Subarray (COM)</a:t>
            </a:r>
          </a:p>
        </p:txBody>
      </p:sp>
      <p:grpSp>
        <p:nvGrpSpPr>
          <p:cNvPr id="124" name="Grup 123">
            <a:extLst>
              <a:ext uri="{FF2B5EF4-FFF2-40B4-BE49-F238E27FC236}">
                <a16:creationId xmlns:a16="http://schemas.microsoft.com/office/drawing/2014/main" id="{76FED916-36F2-99E5-F871-9593D646ACCB}"/>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BA873296-403D-1AA5-1A0E-9CE869694119}"/>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E80E432D-C615-82CB-5E9D-DB0E3DDF8651}"/>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E734FD5E-323A-D18D-67BA-EA36F1B24A2C}"/>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F42001C2-C38F-1CCF-4800-7EFDE377BFF9}"/>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E14E5F81-BCDA-A7D3-FB4F-8AA93B8FF389}"/>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839FC51B-1A7F-05DF-B750-639936A1DE0D}"/>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DCEB2098-F687-D8AE-A02D-7EFA2265664A}"/>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4F7E7FD-D1F7-A0DC-5DA1-674F7F0EE4AD}"/>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2CE441BE-DB28-5C79-7290-5274FFF9E4BB}"/>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A23B9650-5D25-DA3A-E107-11A253B94F4F}"/>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85AD4FD6-BF44-D10A-83C3-06CC68AA75C1}"/>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E3190C5F-1587-1236-E79C-1CA4FF8EAAD0}"/>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28CB5904-E2C3-8E12-4662-6332D5B20DB3}"/>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48C1D559-6F55-AA97-0CAE-D387364AE153}"/>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76850B6B-C111-2141-E28E-B448293D67DD}"/>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5B2105EA-BA3B-1AC3-184F-1FA188C47D14}"/>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2169BC17-0CD1-A11C-9C75-94834465F04B}"/>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17ABF139-3613-7DF0-14C9-CDABBD128833}"/>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81D17EFA-E00B-7264-7D87-F771D80B8CDF}"/>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674922B5-D76C-87B9-09B3-B1DA085F2C8D}"/>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664A99C8-7B69-E04C-5C98-B35B99AC8FE1}"/>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AA52B52D-72D8-6AF5-9C1C-09BE8B46DD86}"/>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F8FDFC44-165F-0D23-66C1-102AE8E9F978}"/>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611656CC-A640-0D51-ED08-0BCA14F382CA}"/>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E4CB5357-66EE-668C-8EF3-20D34554452B}"/>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C55C4A7F-DD6F-C8E3-F84B-C8379F1B8306}"/>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7" name="Metin kutusu 116">
            <a:extLst>
              <a:ext uri="{FF2B5EF4-FFF2-40B4-BE49-F238E27FC236}">
                <a16:creationId xmlns:a16="http://schemas.microsoft.com/office/drawing/2014/main" id="{A4CEDFD9-CE1B-0235-2DD9-9666059D9CCD}"/>
              </a:ext>
            </a:extLst>
          </p:cNvPr>
          <p:cNvSpPr txBox="1"/>
          <p:nvPr/>
        </p:nvSpPr>
        <p:spPr>
          <a:xfrm>
            <a:off x="1615768" y="4444988"/>
            <a:ext cx="360001" cy="3600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X</a:t>
            </a:r>
          </a:p>
        </p:txBody>
      </p:sp>
      <p:sp>
        <p:nvSpPr>
          <p:cNvPr id="119" name="Oval 118">
            <a:extLst>
              <a:ext uri="{FF2B5EF4-FFF2-40B4-BE49-F238E27FC236}">
                <a16:creationId xmlns:a16="http://schemas.microsoft.com/office/drawing/2014/main" id="{12428BE7-00A7-08C8-17B7-853DD247A821}"/>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0" name="Metin kutusu 119">
            <a:extLst>
              <a:ext uri="{FF2B5EF4-FFF2-40B4-BE49-F238E27FC236}">
                <a16:creationId xmlns:a16="http://schemas.microsoft.com/office/drawing/2014/main" id="{99C1A072-4B5B-7182-A213-83698D64FCF2}"/>
              </a:ext>
            </a:extLst>
          </p:cNvPr>
          <p:cNvSpPr txBox="1"/>
          <p:nvPr/>
        </p:nvSpPr>
        <p:spPr>
          <a:xfrm>
            <a:off x="1613736" y="4890496"/>
            <a:ext cx="36000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Y</a:t>
            </a:r>
          </a:p>
        </p:txBody>
      </p:sp>
      <p:sp>
        <p:nvSpPr>
          <p:cNvPr id="78" name="Oval 77">
            <a:extLst>
              <a:ext uri="{FF2B5EF4-FFF2-40B4-BE49-F238E27FC236}">
                <a16:creationId xmlns:a16="http://schemas.microsoft.com/office/drawing/2014/main" id="{0930F7AC-914C-9134-7E04-31C5679BF90B}"/>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D6394CBF-5532-CC69-A785-5BD651EB0D12}"/>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737F358D-4949-B8E6-B834-96C59C4864A5}"/>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B5397FFB-13CC-F146-F083-FDBB3015ECF6}"/>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FF4C3D95-2B18-E090-4974-0D0FFB95CD1E}"/>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45A7B99D-CA8B-A6CD-49D5-53B35ECCD33F}"/>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04BF3846-E3F0-C51B-95F4-021347263379}"/>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4405BD27-8801-976E-C6DF-F90EE10B1D21}"/>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9DEC672C-4855-0FDA-1834-FD929EDDB7C9}"/>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7BB02D9C-DC51-88F2-624A-30E849D90027}"/>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90B4A446-643D-0837-249B-6DE245EA54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D6D4AFD0-FA61-28E7-D7D7-F74621736D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22AD5CA4-D304-C3AC-C076-4B5AEB3D5083}"/>
              </a:ext>
            </a:extLst>
          </p:cNvPr>
          <p:cNvSpPr txBox="1"/>
          <p:nvPr/>
        </p:nvSpPr>
        <p:spPr>
          <a:xfrm>
            <a:off x="5351616" y="136788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8" name="Grafik 201" descr="Kum Saati 30% düz dolguyla">
            <a:extLst>
              <a:ext uri="{FF2B5EF4-FFF2-40B4-BE49-F238E27FC236}">
                <a16:creationId xmlns:a16="http://schemas.microsoft.com/office/drawing/2014/main" id="{B414AB17-25AA-EF87-82C8-126899DEF4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E7178629-DFEB-EDF7-C2E9-F709D2A513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18324BEE-1C31-DB4F-14C0-ADD1E0BA8155}"/>
              </a:ext>
            </a:extLst>
          </p:cNvPr>
          <p:cNvSpPr txBox="1"/>
          <p:nvPr/>
        </p:nvSpPr>
        <p:spPr>
          <a:xfrm>
            <a:off x="2762694" y="135463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4" name="TextBox 35">
            <a:extLst>
              <a:ext uri="{FF2B5EF4-FFF2-40B4-BE49-F238E27FC236}">
                <a16:creationId xmlns:a16="http://schemas.microsoft.com/office/drawing/2014/main" id="{ECD350C9-6C62-1B13-993F-4C2A1EF10B54}"/>
              </a:ext>
            </a:extLst>
          </p:cNvPr>
          <p:cNvSpPr txBox="1"/>
          <p:nvPr/>
        </p:nvSpPr>
        <p:spPr>
          <a:xfrm>
            <a:off x="1269562" y="2166330"/>
            <a:ext cx="1980863"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TextBox 35">
            <a:extLst>
              <a:ext uri="{FF2B5EF4-FFF2-40B4-BE49-F238E27FC236}">
                <a16:creationId xmlns:a16="http://schemas.microsoft.com/office/drawing/2014/main" id="{00EA5454-9ED5-DB0A-A97E-0FB1B67E2EE1}"/>
              </a:ext>
            </a:extLst>
          </p:cNvPr>
          <p:cNvSpPr txBox="1"/>
          <p:nvPr/>
        </p:nvSpPr>
        <p:spPr>
          <a:xfrm>
            <a:off x="1243380" y="5445354"/>
            <a:ext cx="1237069"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AVG(X</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7" name="Connector: Curved 86">
            <a:extLst>
              <a:ext uri="{FF2B5EF4-FFF2-40B4-BE49-F238E27FC236}">
                <a16:creationId xmlns:a16="http://schemas.microsoft.com/office/drawing/2014/main" id="{2E0FF160-6F03-BE3D-E7E6-F462350648AA}"/>
              </a:ext>
            </a:extLst>
          </p:cNvPr>
          <p:cNvCxnSpPr>
            <a:endCxn id="84" idx="2"/>
          </p:cNvCxnSpPr>
          <p:nvPr/>
        </p:nvCxnSpPr>
        <p:spPr>
          <a:xfrm flipV="1">
            <a:off x="1791713" y="2627995"/>
            <a:ext cx="468281" cy="216187"/>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E2F8FDAA-D5D1-EC6A-4EC5-D76768FE9AD7}"/>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4">
            <a:extLst>
              <a:ext uri="{FF2B5EF4-FFF2-40B4-BE49-F238E27FC236}">
                <a16:creationId xmlns:a16="http://schemas.microsoft.com/office/drawing/2014/main" id="{5C13B36E-1A24-AB88-38D1-4256FD28C8D4}"/>
              </a:ext>
            </a:extLst>
          </p:cNvPr>
          <p:cNvSpPr txBox="1"/>
          <p:nvPr/>
        </p:nvSpPr>
        <p:spPr>
          <a:xfrm>
            <a:off x="0" y="6401315"/>
            <a:ext cx="91440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*Gao et al.,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1400" b="0" i="0" u="none" strike="noStrike" kern="1200" cap="none" spc="0" normalizeH="0" baseline="0" noProof="0" dirty="0" err="1">
                <a:ln>
                  <a:noFill/>
                </a:ln>
                <a:solidFill>
                  <a:srgbClr val="0070C0"/>
                </a:solidFill>
                <a:effectLst/>
                <a:uLnTx/>
                <a:uFillTx/>
                <a:latin typeface="Cambria" panose="02040503050406030204" pitchFamily="18" charset="0"/>
                <a:ea typeface="+mn-ea"/>
                <a:cs typeface="+mn-cs"/>
              </a:rPr>
              <a:t>FracDRAM</a:t>
            </a:r>
            <a:r>
              <a:rPr kumimoji="0" lang="en-US" sz="1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Fractional Values in Off-the-Shelf DRAM</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MICRO, 2022.</a:t>
            </a:r>
          </a:p>
        </p:txBody>
      </p:sp>
      <p:sp>
        <p:nvSpPr>
          <p:cNvPr id="7" name="Dikdörtgen 256">
            <a:extLst>
              <a:ext uri="{FF2B5EF4-FFF2-40B4-BE49-F238E27FC236}">
                <a16:creationId xmlns:a16="http://schemas.microsoft.com/office/drawing/2014/main" id="{7453DEA4-DB41-B946-CB59-A284C18B62B2}"/>
              </a:ext>
            </a:extLst>
          </p:cNvPr>
          <p:cNvSpPr/>
          <p:nvPr/>
        </p:nvSpPr>
        <p:spPr>
          <a:xfrm>
            <a:off x="6458562" y="2639294"/>
            <a:ext cx="972000" cy="3530196"/>
          </a:xfrm>
          <a:prstGeom prst="roundRect">
            <a:avLst/>
          </a:prstGeom>
          <a:solidFill>
            <a:schemeClr val="accent2">
              <a:alpha val="56000"/>
            </a:schemeClr>
          </a:solidFill>
          <a:ln w="38100">
            <a:solidFill>
              <a:srgbClr val="C069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AND</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 name="Dikdörtgen 256">
            <a:extLst>
              <a:ext uri="{FF2B5EF4-FFF2-40B4-BE49-F238E27FC236}">
                <a16:creationId xmlns:a16="http://schemas.microsoft.com/office/drawing/2014/main" id="{02A2A4A0-BE07-0929-E90B-6440386A60D6}"/>
              </a:ext>
            </a:extLst>
          </p:cNvPr>
          <p:cNvSpPr/>
          <p:nvPr/>
        </p:nvSpPr>
        <p:spPr>
          <a:xfrm>
            <a:off x="7424985" y="2649236"/>
            <a:ext cx="1118238" cy="3530196"/>
          </a:xfrm>
          <a:prstGeom prst="roundRect">
            <a:avLst/>
          </a:prstGeom>
          <a:solidFill>
            <a:schemeClr val="accent5">
              <a:alpha val="56000"/>
            </a:schemeClr>
          </a:solidFill>
          <a:ln w="38100">
            <a:solidFill>
              <a:schemeClr val="accent5">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NAND</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 name="Metin kutusu 33">
            <a:extLst>
              <a:ext uri="{FF2B5EF4-FFF2-40B4-BE49-F238E27FC236}">
                <a16:creationId xmlns:a16="http://schemas.microsoft.com/office/drawing/2014/main" id="{32F2A9C4-9BE2-7E23-A4C4-2D5BF424CEFE}"/>
              </a:ext>
            </a:extLst>
          </p:cNvPr>
          <p:cNvSpPr txBox="1"/>
          <p:nvPr/>
        </p:nvSpPr>
        <p:spPr>
          <a:xfrm>
            <a:off x="442355" y="2474883"/>
            <a:ext cx="90054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0" name="Düz Ok Bağlayıcısı 34">
            <a:extLst>
              <a:ext uri="{FF2B5EF4-FFF2-40B4-BE49-F238E27FC236}">
                <a16:creationId xmlns:a16="http://schemas.microsoft.com/office/drawing/2014/main" id="{EA9868BE-69F3-07F6-9DDD-59FCA4E4231E}"/>
              </a:ext>
            </a:extLst>
          </p:cNvPr>
          <p:cNvCxnSpPr>
            <a:cxnSpLocks/>
          </p:cNvCxnSpPr>
          <p:nvPr/>
        </p:nvCxnSpPr>
        <p:spPr>
          <a:xfrm flipH="1" flipV="1">
            <a:off x="989669" y="2812477"/>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35">
            <a:extLst>
              <a:ext uri="{FF2B5EF4-FFF2-40B4-BE49-F238E27FC236}">
                <a16:creationId xmlns:a16="http://schemas.microsoft.com/office/drawing/2014/main" id="{2E7E1BBE-E27B-9B45-B359-F07091063D8C}"/>
              </a:ext>
            </a:extLst>
          </p:cNvPr>
          <p:cNvSpPr txBox="1"/>
          <p:nvPr/>
        </p:nvSpPr>
        <p:spPr>
          <a:xfrm>
            <a:off x="377180" y="2999462"/>
            <a:ext cx="909223"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2" name="Düz Ok Bağlayıcısı 32">
            <a:extLst>
              <a:ext uri="{FF2B5EF4-FFF2-40B4-BE49-F238E27FC236}">
                <a16:creationId xmlns:a16="http://schemas.microsoft.com/office/drawing/2014/main" id="{BEE5DA8B-A89A-9720-AC4C-D5E4EBE34E18}"/>
              </a:ext>
            </a:extLst>
          </p:cNvPr>
          <p:cNvCxnSpPr>
            <a:cxnSpLocks/>
          </p:cNvCxnSpPr>
          <p:nvPr/>
        </p:nvCxnSpPr>
        <p:spPr>
          <a:xfrm flipH="1" flipV="1">
            <a:off x="994936" y="3340563"/>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256">
            <a:extLst>
              <a:ext uri="{FF2B5EF4-FFF2-40B4-BE49-F238E27FC236}">
                <a16:creationId xmlns:a16="http://schemas.microsoft.com/office/drawing/2014/main" id="{4AD39D61-9BA7-582F-56EB-BC7BBB9621BC}"/>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X</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4" name="Dikdörtgen 256">
            <a:extLst>
              <a:ext uri="{FF2B5EF4-FFF2-40B4-BE49-F238E27FC236}">
                <a16:creationId xmlns:a16="http://schemas.microsoft.com/office/drawing/2014/main" id="{766DBB63-5217-1C16-D88B-BB3DF587A62D}"/>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Y</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5" name="Dikdörtgen 256">
            <a:extLst>
              <a:ext uri="{FF2B5EF4-FFF2-40B4-BE49-F238E27FC236}">
                <a16:creationId xmlns:a16="http://schemas.microsoft.com/office/drawing/2014/main" id="{FDC7A6CF-FBDD-9A04-41A6-2759DDE07E44}"/>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COM</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6" name="Dikdörtgen 256">
            <a:extLst>
              <a:ext uri="{FF2B5EF4-FFF2-40B4-BE49-F238E27FC236}">
                <a16:creationId xmlns:a16="http://schemas.microsoft.com/office/drawing/2014/main" id="{C54007AB-573B-A435-4A6D-049C2429A341}"/>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REF</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3F7B0B7B-61C7-A46A-5265-6134AE5F1586}"/>
              </a:ext>
            </a:extLst>
          </p:cNvPr>
          <p:cNvSpPr/>
          <p:nvPr/>
        </p:nvSpPr>
        <p:spPr>
          <a:xfrm>
            <a:off x="5397087"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4" name="Dikdörtgen 256">
            <a:extLst>
              <a:ext uri="{FF2B5EF4-FFF2-40B4-BE49-F238E27FC236}">
                <a16:creationId xmlns:a16="http://schemas.microsoft.com/office/drawing/2014/main" id="{0D31DD12-662C-DB00-290F-7D222A94767D}"/>
              </a:ext>
            </a:extLst>
          </p:cNvPr>
          <p:cNvSpPr/>
          <p:nvPr/>
        </p:nvSpPr>
        <p:spPr>
          <a:xfrm>
            <a:off x="5928983"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5" name="Dikdörtgen 256">
            <a:extLst>
              <a:ext uri="{FF2B5EF4-FFF2-40B4-BE49-F238E27FC236}">
                <a16:creationId xmlns:a16="http://schemas.microsoft.com/office/drawing/2014/main" id="{84E0987E-D573-50B9-DA74-D1E35B3B4623}"/>
              </a:ext>
            </a:extLst>
          </p:cNvPr>
          <p:cNvSpPr/>
          <p:nvPr/>
        </p:nvSpPr>
        <p:spPr>
          <a:xfrm>
            <a:off x="6460879" y="4956840"/>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6" name="Dikdörtgen 256">
            <a:extLst>
              <a:ext uri="{FF2B5EF4-FFF2-40B4-BE49-F238E27FC236}">
                <a16:creationId xmlns:a16="http://schemas.microsoft.com/office/drawing/2014/main" id="{D49B8A19-C7BA-E008-8A88-278083799EAC}"/>
              </a:ext>
            </a:extLst>
          </p:cNvPr>
          <p:cNvSpPr/>
          <p:nvPr/>
        </p:nvSpPr>
        <p:spPr>
          <a:xfrm>
            <a:off x="7432366" y="4956840"/>
            <a:ext cx="1091332"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7" name="Dikdörtgen 256">
            <a:extLst>
              <a:ext uri="{FF2B5EF4-FFF2-40B4-BE49-F238E27FC236}">
                <a16:creationId xmlns:a16="http://schemas.microsoft.com/office/drawing/2014/main" id="{BEE337FD-92AA-AC22-DE37-1DA6A58B845E}"/>
              </a:ext>
            </a:extLst>
          </p:cNvPr>
          <p:cNvSpPr/>
          <p:nvPr/>
        </p:nvSpPr>
        <p:spPr>
          <a:xfrm>
            <a:off x="5397087" y="3878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4" name="Dikdörtgen 256">
            <a:extLst>
              <a:ext uri="{FF2B5EF4-FFF2-40B4-BE49-F238E27FC236}">
                <a16:creationId xmlns:a16="http://schemas.microsoft.com/office/drawing/2014/main" id="{4E281711-F12E-2A78-3214-75077991BEE8}"/>
              </a:ext>
            </a:extLst>
          </p:cNvPr>
          <p:cNvSpPr/>
          <p:nvPr/>
        </p:nvSpPr>
        <p:spPr>
          <a:xfrm>
            <a:off x="5928983" y="3878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6ED8B8C5-AA97-C0C8-EAC3-B711F1FFB5CB}"/>
              </a:ext>
            </a:extLst>
          </p:cNvPr>
          <p:cNvSpPr/>
          <p:nvPr/>
        </p:nvSpPr>
        <p:spPr>
          <a:xfrm>
            <a:off x="6460879" y="3872660"/>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812690DB-EF7C-5F64-430D-082DC3DA2F34}"/>
              </a:ext>
            </a:extLst>
          </p:cNvPr>
          <p:cNvSpPr/>
          <p:nvPr/>
        </p:nvSpPr>
        <p:spPr>
          <a:xfrm>
            <a:off x="7432366" y="3872660"/>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1F9C14BA-8486-7F97-D2F2-396550F3A9DB}"/>
              </a:ext>
            </a:extLst>
          </p:cNvPr>
          <p:cNvSpPr/>
          <p:nvPr/>
        </p:nvSpPr>
        <p:spPr>
          <a:xfrm>
            <a:off x="5397087" y="4416179"/>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3EA25A9F-DCC1-6635-445C-27364309205A}"/>
              </a:ext>
            </a:extLst>
          </p:cNvPr>
          <p:cNvSpPr/>
          <p:nvPr/>
        </p:nvSpPr>
        <p:spPr>
          <a:xfrm>
            <a:off x="5928983" y="4416179"/>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4791F538-0EFE-1F68-855C-4A8B3B3B1552}"/>
              </a:ext>
            </a:extLst>
          </p:cNvPr>
          <p:cNvSpPr/>
          <p:nvPr/>
        </p:nvSpPr>
        <p:spPr>
          <a:xfrm>
            <a:off x="6460879" y="4410556"/>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F67DA3EE-F8EA-6406-E22E-50931756D2C2}"/>
              </a:ext>
            </a:extLst>
          </p:cNvPr>
          <p:cNvSpPr/>
          <p:nvPr/>
        </p:nvSpPr>
        <p:spPr>
          <a:xfrm>
            <a:off x="7432366" y="4410556"/>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712487A1-0B6F-DC0F-4EA0-098012E6721C}"/>
              </a:ext>
            </a:extLst>
          </p:cNvPr>
          <p:cNvSpPr/>
          <p:nvPr/>
        </p:nvSpPr>
        <p:spPr>
          <a:xfrm>
            <a:off x="5397087"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7E6A2708-00B7-C7E1-F37F-0434D0371468}"/>
              </a:ext>
            </a:extLst>
          </p:cNvPr>
          <p:cNvSpPr/>
          <p:nvPr/>
        </p:nvSpPr>
        <p:spPr>
          <a:xfrm>
            <a:off x="5928983"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55787343-B85B-2FF7-51EB-78D3C095A6DC}"/>
              </a:ext>
            </a:extLst>
          </p:cNvPr>
          <p:cNvSpPr/>
          <p:nvPr/>
        </p:nvSpPr>
        <p:spPr>
          <a:xfrm>
            <a:off x="6460879" y="3333155"/>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5" name="Dikdörtgen 256">
            <a:extLst>
              <a:ext uri="{FF2B5EF4-FFF2-40B4-BE49-F238E27FC236}">
                <a16:creationId xmlns:a16="http://schemas.microsoft.com/office/drawing/2014/main" id="{8116E3A6-D33F-B011-2A2F-05708E10F361}"/>
              </a:ext>
            </a:extLst>
          </p:cNvPr>
          <p:cNvSpPr/>
          <p:nvPr/>
        </p:nvSpPr>
        <p:spPr>
          <a:xfrm>
            <a:off x="7432366" y="3333155"/>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13158218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50369-D15E-A4D9-FCCC-A5A2B3B17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7671F3-338B-1511-C735-C3C89F802E6F}"/>
              </a:ext>
            </a:extLst>
          </p:cNvPr>
          <p:cNvSpPr>
            <a:spLocks noGrp="1"/>
          </p:cNvSpPr>
          <p:nvPr>
            <p:ph type="title"/>
          </p:nvPr>
        </p:nvSpPr>
        <p:spPr/>
        <p:txBody>
          <a:bodyPr/>
          <a:lstStyle/>
          <a:p>
            <a:r>
              <a:rPr lang="en-US" sz="2800" dirty="0">
                <a:solidFill>
                  <a:schemeClr val="accent5">
                    <a:lumMod val="75000"/>
                  </a:schemeClr>
                </a:solidFill>
              </a:rPr>
              <a:t>Many-Input AND, NAND, OR, and NOR Operations</a:t>
            </a:r>
          </a:p>
        </p:txBody>
      </p:sp>
      <p:sp>
        <p:nvSpPr>
          <p:cNvPr id="73" name="TextBox 52">
            <a:extLst>
              <a:ext uri="{FF2B5EF4-FFF2-40B4-BE49-F238E27FC236}">
                <a16:creationId xmlns:a16="http://schemas.microsoft.com/office/drawing/2014/main" id="{76AE7BB8-ED76-B097-386A-54D92611D2A2}"/>
              </a:ext>
            </a:extLst>
          </p:cNvPr>
          <p:cNvSpPr txBox="1"/>
          <p:nvPr/>
        </p:nvSpPr>
        <p:spPr>
          <a:xfrm>
            <a:off x="4851187" y="2105540"/>
            <a:ext cx="404440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V</a:t>
            </a:r>
            <a:r>
              <a:rPr kumimoji="0" lang="en-US" sz="28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DD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&amp; GND = 0</a:t>
            </a:r>
            <a:r>
              <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rPr>
              <a:t> </a:t>
            </a:r>
            <a:endParaRPr kumimoji="0" lang="en-US" sz="2400" b="0"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22" name="Dikdörtgen 256">
            <a:extLst>
              <a:ext uri="{FF2B5EF4-FFF2-40B4-BE49-F238E27FC236}">
                <a16:creationId xmlns:a16="http://schemas.microsoft.com/office/drawing/2014/main" id="{FC7B777E-F56C-BEC5-D635-CC67D4107C60}"/>
              </a:ext>
            </a:extLst>
          </p:cNvPr>
          <p:cNvSpPr/>
          <p:nvPr/>
        </p:nvSpPr>
        <p:spPr>
          <a:xfrm>
            <a:off x="5397087" y="2798700"/>
            <a:ext cx="532410"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X</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25" name="Dikdörtgen 256">
            <a:extLst>
              <a:ext uri="{FF2B5EF4-FFF2-40B4-BE49-F238E27FC236}">
                <a16:creationId xmlns:a16="http://schemas.microsoft.com/office/drawing/2014/main" id="{85F7CC75-DCAE-531B-A53A-41E08579DD66}"/>
              </a:ext>
            </a:extLst>
          </p:cNvPr>
          <p:cNvSpPr/>
          <p:nvPr/>
        </p:nvSpPr>
        <p:spPr>
          <a:xfrm>
            <a:off x="5929497" y="2807753"/>
            <a:ext cx="532410"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Y</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0" name="Dikdörtgen 256">
            <a:extLst>
              <a:ext uri="{FF2B5EF4-FFF2-40B4-BE49-F238E27FC236}">
                <a16:creationId xmlns:a16="http://schemas.microsoft.com/office/drawing/2014/main" id="{285865BE-1FBB-1AF6-54A5-039CFA0ACFCA}"/>
              </a:ext>
            </a:extLst>
          </p:cNvPr>
          <p:cNvSpPr/>
          <p:nvPr/>
        </p:nvSpPr>
        <p:spPr>
          <a:xfrm>
            <a:off x="6461907" y="2807753"/>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AND</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44" name="Dikdörtgen 256">
            <a:extLst>
              <a:ext uri="{FF2B5EF4-FFF2-40B4-BE49-F238E27FC236}">
                <a16:creationId xmlns:a16="http://schemas.microsoft.com/office/drawing/2014/main" id="{8FF40E9E-22C2-A5A0-6E7B-7B2D6FFC57B9}"/>
              </a:ext>
            </a:extLst>
          </p:cNvPr>
          <p:cNvSpPr/>
          <p:nvPr/>
        </p:nvSpPr>
        <p:spPr>
          <a:xfrm>
            <a:off x="5397087" y="3338778"/>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D8D28F34-0358-F558-7B29-D91830E8C269}"/>
              </a:ext>
            </a:extLst>
          </p:cNvPr>
          <p:cNvSpPr/>
          <p:nvPr/>
        </p:nvSpPr>
        <p:spPr>
          <a:xfrm>
            <a:off x="5928983" y="3338778"/>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9B1E067B-D3D2-3D1F-7855-A11E035078E6}"/>
              </a:ext>
            </a:extLst>
          </p:cNvPr>
          <p:cNvSpPr/>
          <p:nvPr/>
        </p:nvSpPr>
        <p:spPr>
          <a:xfrm>
            <a:off x="6460879" y="3334941"/>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4" name="Dikdörtgen 256">
            <a:extLst>
              <a:ext uri="{FF2B5EF4-FFF2-40B4-BE49-F238E27FC236}">
                <a16:creationId xmlns:a16="http://schemas.microsoft.com/office/drawing/2014/main" id="{D262A9B3-1C1F-3258-50D4-D20BE2EF7E82}"/>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5" name="Dikdörtgen 256">
            <a:extLst>
              <a:ext uri="{FF2B5EF4-FFF2-40B4-BE49-F238E27FC236}">
                <a16:creationId xmlns:a16="http://schemas.microsoft.com/office/drawing/2014/main" id="{E09AA1DA-C78D-9723-95A1-7598809A24F7}"/>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56" name="Dikdörtgen 256">
            <a:extLst>
              <a:ext uri="{FF2B5EF4-FFF2-40B4-BE49-F238E27FC236}">
                <a16:creationId xmlns:a16="http://schemas.microsoft.com/office/drawing/2014/main" id="{FDEDA930-F9CA-5705-15B7-ED106649E391}"/>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0" name="Dikdörtgen 256">
            <a:extLst>
              <a:ext uri="{FF2B5EF4-FFF2-40B4-BE49-F238E27FC236}">
                <a16:creationId xmlns:a16="http://schemas.microsoft.com/office/drawing/2014/main" id="{5C41A9E2-8027-3AC8-AED4-0971A32B9470}"/>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1" name="Dikdörtgen 256">
            <a:extLst>
              <a:ext uri="{FF2B5EF4-FFF2-40B4-BE49-F238E27FC236}">
                <a16:creationId xmlns:a16="http://schemas.microsoft.com/office/drawing/2014/main" id="{9688E17D-6AC5-C756-9001-8934A63A238C}"/>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2" name="Dikdörtgen 256">
            <a:extLst>
              <a:ext uri="{FF2B5EF4-FFF2-40B4-BE49-F238E27FC236}">
                <a16:creationId xmlns:a16="http://schemas.microsoft.com/office/drawing/2014/main" id="{C0401C23-D0EB-733A-B04B-4CA41FFE4DCD}"/>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4" name="Dikdörtgen 256">
            <a:extLst>
              <a:ext uri="{FF2B5EF4-FFF2-40B4-BE49-F238E27FC236}">
                <a16:creationId xmlns:a16="http://schemas.microsoft.com/office/drawing/2014/main" id="{7008DAD7-BADB-AE23-1D7A-B747DAF1E775}"/>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5" name="Dikdörtgen 256">
            <a:extLst>
              <a:ext uri="{FF2B5EF4-FFF2-40B4-BE49-F238E27FC236}">
                <a16:creationId xmlns:a16="http://schemas.microsoft.com/office/drawing/2014/main" id="{E85188C7-34CE-8C7B-3487-6B1F9CE2E6FE}"/>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6" name="Dikdörtgen 256">
            <a:extLst>
              <a:ext uri="{FF2B5EF4-FFF2-40B4-BE49-F238E27FC236}">
                <a16:creationId xmlns:a16="http://schemas.microsoft.com/office/drawing/2014/main" id="{20D57107-5477-EBD2-4DC1-A70D71C6E1F5}"/>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8" name="Dikdörtgen 256">
            <a:extLst>
              <a:ext uri="{FF2B5EF4-FFF2-40B4-BE49-F238E27FC236}">
                <a16:creationId xmlns:a16="http://schemas.microsoft.com/office/drawing/2014/main" id="{581DC709-62F5-0DE2-AEDB-E55737F739B3}"/>
              </a:ext>
            </a:extLst>
          </p:cNvPr>
          <p:cNvSpPr/>
          <p:nvPr/>
        </p:nvSpPr>
        <p:spPr>
          <a:xfrm>
            <a:off x="7432054" y="2798700"/>
            <a:ext cx="1084425" cy="540000"/>
          </a:xfrm>
          <a:prstGeom prst="roundRect">
            <a:avLst/>
          </a:prstGeom>
          <a:solidFill>
            <a:schemeClr val="accent5">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NAND</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9" name="Dikdörtgen 256">
            <a:extLst>
              <a:ext uri="{FF2B5EF4-FFF2-40B4-BE49-F238E27FC236}">
                <a16:creationId xmlns:a16="http://schemas.microsoft.com/office/drawing/2014/main" id="{E6772A6C-CB61-2D39-D13B-6E0D749A13E1}"/>
              </a:ext>
            </a:extLst>
          </p:cNvPr>
          <p:cNvSpPr/>
          <p:nvPr/>
        </p:nvSpPr>
        <p:spPr>
          <a:xfrm>
            <a:off x="7432366" y="3334941"/>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0" name="Dikdörtgen 256">
            <a:extLst>
              <a:ext uri="{FF2B5EF4-FFF2-40B4-BE49-F238E27FC236}">
                <a16:creationId xmlns:a16="http://schemas.microsoft.com/office/drawing/2014/main" id="{963D3819-93F5-71C3-7DF2-4041C41F99ED}"/>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1" name="Dikdörtgen 256">
            <a:extLst>
              <a:ext uri="{FF2B5EF4-FFF2-40B4-BE49-F238E27FC236}">
                <a16:creationId xmlns:a16="http://schemas.microsoft.com/office/drawing/2014/main" id="{7071654A-73FD-0F56-CEAA-BFD83692F7F9}"/>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2" name="Dikdörtgen 256">
            <a:extLst>
              <a:ext uri="{FF2B5EF4-FFF2-40B4-BE49-F238E27FC236}">
                <a16:creationId xmlns:a16="http://schemas.microsoft.com/office/drawing/2014/main" id="{F31D4642-4F11-B252-937B-B78D16F3641B}"/>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B63C08DC-DA1A-1D99-13EF-48305BEC6B5C}"/>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3" name="Grup 122">
            <a:extLst>
              <a:ext uri="{FF2B5EF4-FFF2-40B4-BE49-F238E27FC236}">
                <a16:creationId xmlns:a16="http://schemas.microsoft.com/office/drawing/2014/main" id="{266FE1B8-C4B0-2E5B-F1F4-EAE04019029F}"/>
              </a:ext>
            </a:extLst>
          </p:cNvPr>
          <p:cNvGrpSpPr/>
          <p:nvPr/>
        </p:nvGrpSpPr>
        <p:grpSpPr>
          <a:xfrm>
            <a:off x="2118605" y="2740398"/>
            <a:ext cx="1719276" cy="1200329"/>
            <a:chOff x="3127404" y="5324380"/>
            <a:chExt cx="1719276" cy="1200329"/>
          </a:xfrm>
        </p:grpSpPr>
        <p:sp>
          <p:nvSpPr>
            <p:cNvPr id="121" name="Sağ Ayraç 120">
              <a:extLst>
                <a:ext uri="{FF2B5EF4-FFF2-40B4-BE49-F238E27FC236}">
                  <a16:creationId xmlns:a16="http://schemas.microsoft.com/office/drawing/2014/main" id="{4CCB22D2-4F5C-6A57-4D50-2FA88A5DC770}"/>
                </a:ext>
              </a:extLst>
            </p:cNvPr>
            <p:cNvSpPr/>
            <p:nvPr/>
          </p:nvSpPr>
          <p:spPr>
            <a:xfrm>
              <a:off x="3127404" y="5529311"/>
              <a:ext cx="197333" cy="838387"/>
            </a:xfrm>
            <a:prstGeom prst="rightBrace">
              <a:avLst>
                <a:gd name="adj1" fmla="val 105008"/>
                <a:gd name="adj2" fmla="val 50568"/>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2" name="Metin kutusu 121">
              <a:extLst>
                <a:ext uri="{FF2B5EF4-FFF2-40B4-BE49-F238E27FC236}">
                  <a16:creationId xmlns:a16="http://schemas.microsoft.com/office/drawing/2014/main" id="{3B74245B-2168-83F7-C83E-00CE580E7E40}"/>
                </a:ext>
              </a:extLst>
            </p:cNvPr>
            <p:cNvSpPr txBox="1"/>
            <p:nvPr/>
          </p:nvSpPr>
          <p:spPr>
            <a:xfrm>
              <a:off x="3172487" y="5324380"/>
              <a:ext cx="16741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BA79D"/>
                  </a:solidFill>
                  <a:effectLst/>
                  <a:uLnTx/>
                  <a:uFillTx/>
                  <a:latin typeface="Cambria" panose="02040503050406030204" pitchFamily="18" charset="0"/>
                  <a:ea typeface="Cambria" panose="02040503050406030204" pitchFamily="18" charset="0"/>
                  <a:cs typeface="Cascadia Mono" panose="020B0609020000020004" pitchFamily="49" charset="0"/>
                </a:rPr>
                <a:t>Reference Subarray (REF)</a:t>
              </a:r>
            </a:p>
          </p:txBody>
        </p:sp>
      </p:grpSp>
      <p:sp>
        <p:nvSpPr>
          <p:cNvPr id="4" name="Sağ Ayraç 3">
            <a:extLst>
              <a:ext uri="{FF2B5EF4-FFF2-40B4-BE49-F238E27FC236}">
                <a16:creationId xmlns:a16="http://schemas.microsoft.com/office/drawing/2014/main" id="{F459C2DB-5796-2A7A-D65C-60934D85FBCD}"/>
              </a:ext>
            </a:extLst>
          </p:cNvPr>
          <p:cNvSpPr/>
          <p:nvPr/>
        </p:nvSpPr>
        <p:spPr>
          <a:xfrm>
            <a:off x="2148736" y="4471303"/>
            <a:ext cx="197333" cy="838387"/>
          </a:xfrm>
          <a:prstGeom prst="rightBrace">
            <a:avLst>
              <a:gd name="adj1" fmla="val 105008"/>
              <a:gd name="adj2" fmla="val 5056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D8047"/>
              </a:solidFill>
              <a:effectLst/>
              <a:uLnTx/>
              <a:uFillTx/>
              <a:latin typeface="Cambria" panose="02040503050406030204" pitchFamily="18" charset="0"/>
              <a:ea typeface="Cambria" panose="02040503050406030204" pitchFamily="18" charset="0"/>
              <a:cs typeface="+mn-cs"/>
            </a:endParaRPr>
          </a:p>
        </p:txBody>
      </p:sp>
      <p:sp>
        <p:nvSpPr>
          <p:cNvPr id="5" name="Metin kutusu 4">
            <a:extLst>
              <a:ext uri="{FF2B5EF4-FFF2-40B4-BE49-F238E27FC236}">
                <a16:creationId xmlns:a16="http://schemas.microsoft.com/office/drawing/2014/main" id="{06760AE7-D618-7C6A-DF18-DFB21CAB7473}"/>
              </a:ext>
            </a:extLst>
          </p:cNvPr>
          <p:cNvSpPr txBox="1"/>
          <p:nvPr/>
        </p:nvSpPr>
        <p:spPr>
          <a:xfrm>
            <a:off x="2250827" y="4268438"/>
            <a:ext cx="158169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8047"/>
                </a:solidFill>
                <a:effectLst/>
                <a:uLnTx/>
                <a:uFillTx/>
                <a:latin typeface="Cambria" panose="02040503050406030204" pitchFamily="18" charset="0"/>
                <a:ea typeface="Cambria" panose="02040503050406030204" pitchFamily="18" charset="0"/>
                <a:cs typeface="Cascadia Mono" panose="020B0609020000020004" pitchFamily="49" charset="0"/>
              </a:rPr>
              <a:t>Compute Subarray (COM)</a:t>
            </a:r>
          </a:p>
        </p:txBody>
      </p:sp>
      <p:grpSp>
        <p:nvGrpSpPr>
          <p:cNvPr id="124" name="Grup 123">
            <a:extLst>
              <a:ext uri="{FF2B5EF4-FFF2-40B4-BE49-F238E27FC236}">
                <a16:creationId xmlns:a16="http://schemas.microsoft.com/office/drawing/2014/main" id="{014A92CD-9CB1-A5D7-AF56-513897177A5C}"/>
              </a:ext>
            </a:extLst>
          </p:cNvPr>
          <p:cNvGrpSpPr/>
          <p:nvPr/>
        </p:nvGrpSpPr>
        <p:grpSpPr>
          <a:xfrm>
            <a:off x="414049" y="2474883"/>
            <a:ext cx="1686439" cy="2840358"/>
            <a:chOff x="204347" y="2392468"/>
            <a:chExt cx="1686439" cy="2840358"/>
          </a:xfrm>
        </p:grpSpPr>
        <p:sp>
          <p:nvSpPr>
            <p:cNvPr id="16" name="TextBox 35">
              <a:extLst>
                <a:ext uri="{FF2B5EF4-FFF2-40B4-BE49-F238E27FC236}">
                  <a16:creationId xmlns:a16="http://schemas.microsoft.com/office/drawing/2014/main" id="{FDE17177-DC3E-B689-D6F8-D465D85B96D2}"/>
                </a:ext>
              </a:extLst>
            </p:cNvPr>
            <p:cNvSpPr txBox="1"/>
            <p:nvPr/>
          </p:nvSpPr>
          <p:spPr>
            <a:xfrm>
              <a:off x="204347" y="2917047"/>
              <a:ext cx="835485"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7" name="Düz Bağlayıcı 16">
              <a:extLst>
                <a:ext uri="{FF2B5EF4-FFF2-40B4-BE49-F238E27FC236}">
                  <a16:creationId xmlns:a16="http://schemas.microsoft.com/office/drawing/2014/main" id="{F0A2C151-CFF7-0DA7-02F1-F2542E393EB7}"/>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45C11D41-0986-95B5-5C4A-402F33646C93}"/>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8CB2AC1E-6B99-F6EA-5FB9-B94883C543F7}"/>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2614035E-974A-618B-D17D-32EEBB3FD069}"/>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916049C5-055E-2104-F488-B097642AAEFD}"/>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FB8A8D65-26D0-F2D4-CAE9-05640875B615}"/>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5597F4B1-46C1-70C1-D846-5F7637D7FEAD}"/>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58ACA64-AE0F-2BD4-73E3-3E2657789422}"/>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E982CBC3-262C-6527-CCB0-F9D8EF62440C}"/>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CE5BBEDA-4E65-8277-86E1-E43C330D2B2A}"/>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DC1443B2-5BC1-851A-FB9B-690662E62914}"/>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81F24D08-37CE-4379-85B6-707FF7475E66}"/>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C8B70BC1-BB38-B84D-1A67-643180FCE26C}"/>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Düz Ok Bağlayıcısı 32">
              <a:extLst>
                <a:ext uri="{FF2B5EF4-FFF2-40B4-BE49-F238E27FC236}">
                  <a16:creationId xmlns:a16="http://schemas.microsoft.com/office/drawing/2014/main" id="{0E879375-589D-B026-F154-58CB430F07AB}"/>
                </a:ext>
              </a:extLst>
            </p:cNvPr>
            <p:cNvCxnSpPr>
              <a:cxnSpLocks/>
            </p:cNvCxnSpPr>
            <p:nvPr/>
          </p:nvCxnSpPr>
          <p:spPr>
            <a:xfrm flipH="1" flipV="1">
              <a:off x="785234" y="3258148"/>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Metin kutusu 33">
              <a:extLst>
                <a:ext uri="{FF2B5EF4-FFF2-40B4-BE49-F238E27FC236}">
                  <a16:creationId xmlns:a16="http://schemas.microsoft.com/office/drawing/2014/main" id="{363D8676-1805-9AFE-B649-85B7BA936DE3}"/>
                </a:ext>
              </a:extLst>
            </p:cNvPr>
            <p:cNvSpPr txBox="1"/>
            <p:nvPr/>
          </p:nvSpPr>
          <p:spPr>
            <a:xfrm>
              <a:off x="232653" y="2392468"/>
              <a:ext cx="90054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35" name="Düz Ok Bağlayıcısı 34">
              <a:extLst>
                <a:ext uri="{FF2B5EF4-FFF2-40B4-BE49-F238E27FC236}">
                  <a16:creationId xmlns:a16="http://schemas.microsoft.com/office/drawing/2014/main" id="{457DCEAE-601B-5837-AA64-589BABF853A6}"/>
                </a:ext>
              </a:extLst>
            </p:cNvPr>
            <p:cNvCxnSpPr>
              <a:cxnSpLocks/>
            </p:cNvCxnSpPr>
            <p:nvPr/>
          </p:nvCxnSpPr>
          <p:spPr>
            <a:xfrm flipH="1" flipV="1">
              <a:off x="779967" y="2730062"/>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D462F186-F85A-F13E-67E0-2AA7C80972AF}"/>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4A269399-2215-E729-620F-FBA4BA543F34}"/>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6E1D58AB-570D-8A80-5FED-CCE1DF67A88D}"/>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11B8C736-EDD0-A958-EEB4-5177CA95D25C}"/>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8B14F559-D85D-A981-6E69-79EF1AF76382}"/>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47B22A05-211B-8B7B-FC63-22A16E28C856}"/>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9933D5E8-3711-36B8-FCD2-1DBFD62DA783}"/>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B94539E1-02FE-ED2D-AEA4-27576DD030ED}"/>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1E0EA194-2A2B-9112-AE2E-984882D98DA6}"/>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B4C9E111-0485-A3C6-CF46-78DC4DABADB0}"/>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C2835670-F15A-F534-4DCA-D1DFB83847B2}"/>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0EC7BC99-9620-846A-0EAC-F76F90E3F8B9}"/>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73EC379E-4FD3-0019-726D-DFFFBFB80F34}"/>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7" name="Metin kutusu 116">
            <a:extLst>
              <a:ext uri="{FF2B5EF4-FFF2-40B4-BE49-F238E27FC236}">
                <a16:creationId xmlns:a16="http://schemas.microsoft.com/office/drawing/2014/main" id="{48F4297B-9AD1-5086-3A95-A14EE714F55E}"/>
              </a:ext>
            </a:extLst>
          </p:cNvPr>
          <p:cNvSpPr txBox="1"/>
          <p:nvPr/>
        </p:nvSpPr>
        <p:spPr>
          <a:xfrm>
            <a:off x="1615768" y="4444988"/>
            <a:ext cx="360001" cy="3600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X</a:t>
            </a:r>
          </a:p>
        </p:txBody>
      </p:sp>
      <p:sp>
        <p:nvSpPr>
          <p:cNvPr id="119" name="Oval 118">
            <a:extLst>
              <a:ext uri="{FF2B5EF4-FFF2-40B4-BE49-F238E27FC236}">
                <a16:creationId xmlns:a16="http://schemas.microsoft.com/office/drawing/2014/main" id="{41C8812A-0A95-D67D-0E7F-B35ED26F243D}"/>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0" name="Metin kutusu 119">
            <a:extLst>
              <a:ext uri="{FF2B5EF4-FFF2-40B4-BE49-F238E27FC236}">
                <a16:creationId xmlns:a16="http://schemas.microsoft.com/office/drawing/2014/main" id="{A875576E-A7CD-6E1D-4CAA-AF0DE201D043}"/>
              </a:ext>
            </a:extLst>
          </p:cNvPr>
          <p:cNvSpPr txBox="1"/>
          <p:nvPr/>
        </p:nvSpPr>
        <p:spPr>
          <a:xfrm>
            <a:off x="1613736" y="4890496"/>
            <a:ext cx="36000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Y</a:t>
            </a:r>
          </a:p>
        </p:txBody>
      </p:sp>
      <p:sp>
        <p:nvSpPr>
          <p:cNvPr id="78" name="Oval 77">
            <a:extLst>
              <a:ext uri="{FF2B5EF4-FFF2-40B4-BE49-F238E27FC236}">
                <a16:creationId xmlns:a16="http://schemas.microsoft.com/office/drawing/2014/main" id="{C179468F-E2D2-C485-C946-25E56E8ED953}"/>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61DE7E08-6E24-76FD-4BB8-450E46BA7499}"/>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73BCB3D8-B7FF-968A-11FE-72CFA37DDD30}"/>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9D5F1236-8804-7993-948C-49C2DEDB3BB3}"/>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7804925A-D841-E1DC-4981-F4657649F481}"/>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D205E599-B27F-39CB-88C1-26BB58F4A5D4}"/>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REF</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4E79FA53-4A2D-A12A-0BF6-ADFAA4EBF4E6}"/>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45590944-636C-6B36-B57A-F668B364074B}"/>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4D7552DF-C165-A910-96AD-E6139651B3A0}"/>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COM</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5DF17ECC-1401-BE18-089A-F91EE7E132DB}"/>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82465D7A-832A-B482-6347-98A95260D0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8117C6C9-3A60-5120-E341-8D7F07C5B2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6E8F65CF-2182-4407-F215-2AF838B5EAA5}"/>
              </a:ext>
            </a:extLst>
          </p:cNvPr>
          <p:cNvSpPr txBox="1"/>
          <p:nvPr/>
        </p:nvSpPr>
        <p:spPr>
          <a:xfrm>
            <a:off x="5351616" y="136788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8" name="Grafik 201" descr="Kum Saati 30% düz dolguyla">
            <a:extLst>
              <a:ext uri="{FF2B5EF4-FFF2-40B4-BE49-F238E27FC236}">
                <a16:creationId xmlns:a16="http://schemas.microsoft.com/office/drawing/2014/main" id="{33ECE0FD-460C-4288-38D8-2603BA9E15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9A2E3F4A-CF74-756B-D6AA-A83DC44856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EA62143E-6818-2FBB-EB89-A18EF7552D86}"/>
              </a:ext>
            </a:extLst>
          </p:cNvPr>
          <p:cNvSpPr txBox="1"/>
          <p:nvPr/>
        </p:nvSpPr>
        <p:spPr>
          <a:xfrm>
            <a:off x="2762694" y="135463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4" name="TextBox 35">
            <a:extLst>
              <a:ext uri="{FF2B5EF4-FFF2-40B4-BE49-F238E27FC236}">
                <a16:creationId xmlns:a16="http://schemas.microsoft.com/office/drawing/2014/main" id="{C405E1ED-284C-8729-3D1D-31BF91218D83}"/>
              </a:ext>
            </a:extLst>
          </p:cNvPr>
          <p:cNvSpPr txBox="1"/>
          <p:nvPr/>
        </p:nvSpPr>
        <p:spPr>
          <a:xfrm>
            <a:off x="1269562" y="2166330"/>
            <a:ext cx="1980863"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TextBox 35">
            <a:extLst>
              <a:ext uri="{FF2B5EF4-FFF2-40B4-BE49-F238E27FC236}">
                <a16:creationId xmlns:a16="http://schemas.microsoft.com/office/drawing/2014/main" id="{CEE7ACD2-0698-E784-E246-C4BEA75391FC}"/>
              </a:ext>
            </a:extLst>
          </p:cNvPr>
          <p:cNvSpPr txBox="1"/>
          <p:nvPr/>
        </p:nvSpPr>
        <p:spPr>
          <a:xfrm>
            <a:off x="1243380" y="5445354"/>
            <a:ext cx="1237069"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AVG(X</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7" name="Connector: Curved 86">
            <a:extLst>
              <a:ext uri="{FF2B5EF4-FFF2-40B4-BE49-F238E27FC236}">
                <a16:creationId xmlns:a16="http://schemas.microsoft.com/office/drawing/2014/main" id="{ED029124-2D79-1028-FE08-B3265CBCAC56}"/>
              </a:ext>
            </a:extLst>
          </p:cNvPr>
          <p:cNvCxnSpPr>
            <a:endCxn id="84" idx="2"/>
          </p:cNvCxnSpPr>
          <p:nvPr/>
        </p:nvCxnSpPr>
        <p:spPr>
          <a:xfrm flipV="1">
            <a:off x="1791713" y="2627995"/>
            <a:ext cx="468281" cy="216187"/>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52A0F8F5-F63D-63DE-91CC-C3195D85C7B0}"/>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274">
            <a:extLst>
              <a:ext uri="{FF2B5EF4-FFF2-40B4-BE49-F238E27FC236}">
                <a16:creationId xmlns:a16="http://schemas.microsoft.com/office/drawing/2014/main" id="{A8569AA4-5C57-7350-61FC-A528F54D0EE7}"/>
              </a:ext>
            </a:extLst>
          </p:cNvPr>
          <p:cNvSpPr/>
          <p:nvPr/>
        </p:nvSpPr>
        <p:spPr>
          <a:xfrm>
            <a:off x="0" y="827047"/>
            <a:ext cx="9144000" cy="5502869"/>
          </a:xfrm>
          <a:prstGeom prst="rect">
            <a:avLst/>
          </a:prstGeom>
          <a:solidFill>
            <a:schemeClr val="bg1">
              <a:alpha val="84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Rectangle 274">
            <a:extLst>
              <a:ext uri="{FF2B5EF4-FFF2-40B4-BE49-F238E27FC236}">
                <a16:creationId xmlns:a16="http://schemas.microsoft.com/office/drawing/2014/main" id="{2987F10F-D2CB-FF25-8E58-14C764CBE049}"/>
              </a:ext>
            </a:extLst>
          </p:cNvPr>
          <p:cNvSpPr/>
          <p:nvPr/>
        </p:nvSpPr>
        <p:spPr>
          <a:xfrm>
            <a:off x="0" y="1406218"/>
            <a:ext cx="9144000" cy="1259220"/>
          </a:xfrm>
          <a:prstGeom prst="rect">
            <a:avLst/>
          </a:prstGeom>
          <a:solidFill>
            <a:schemeClr val="accent4">
              <a:lumMod val="20000"/>
              <a:lumOff val="8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can express </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AND, NAND, OR, and NOR operations</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by </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carefully manipulating the </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scadia Mono" panose="020B0609020000020004" pitchFamily="49" charset="0"/>
              </a:rPr>
              <a:t>reference voltage</a:t>
            </a:r>
            <a:endPar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endParaRPr>
          </a:p>
        </p:txBody>
      </p:sp>
      <p:pic>
        <p:nvPicPr>
          <p:cNvPr id="9" name="Resim 2">
            <a:extLst>
              <a:ext uri="{FF2B5EF4-FFF2-40B4-BE49-F238E27FC236}">
                <a16:creationId xmlns:a16="http://schemas.microsoft.com/office/drawing/2014/main" id="{B16E2356-4F16-751D-F847-BC426FCEF595}"/>
              </a:ext>
            </a:extLst>
          </p:cNvPr>
          <p:cNvPicPr>
            <a:picLocks noChangeAspect="1"/>
          </p:cNvPicPr>
          <p:nvPr/>
        </p:nvPicPr>
        <p:blipFill rotWithShape="1">
          <a:blip r:embed="rId7"/>
          <a:srcRect t="7214" b="59060"/>
          <a:stretch/>
        </p:blipFill>
        <p:spPr>
          <a:xfrm>
            <a:off x="591312" y="2874572"/>
            <a:ext cx="7961376" cy="1764378"/>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8962EEBB-75E5-D5ED-6E72-62D4BAF9161F}"/>
              </a:ext>
            </a:extLst>
          </p:cNvPr>
          <p:cNvSpPr txBox="1"/>
          <p:nvPr/>
        </p:nvSpPr>
        <p:spPr>
          <a:xfrm>
            <a:off x="3033713" y="4561261"/>
            <a:ext cx="392324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(More details in the paper)</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Content Placeholder 2" descr=" 5">
            <a:extLst>
              <a:ext uri="{FF2B5EF4-FFF2-40B4-BE49-F238E27FC236}">
                <a16:creationId xmlns:a16="http://schemas.microsoft.com/office/drawing/2014/main" id="{4A3BEA19-08E2-D3AB-8E5C-C2B6DCC16912}"/>
              </a:ext>
            </a:extLst>
          </p:cNvPr>
          <p:cNvSpPr txBox="1">
            <a:spLocks/>
          </p:cNvSpPr>
          <p:nvPr/>
        </p:nvSpPr>
        <p:spPr>
          <a:xfrm>
            <a:off x="0" y="5824928"/>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https://arxiv.org/pdf/2402.18736.pdf</a:t>
            </a:r>
            <a:endParaRPr kumimoji="0" lang="en-US" sz="1800" b="1" i="0" u="sng"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0524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
        <p:nvSpPr>
          <p:cNvPr id="9" name="TextBox 8">
            <a:extLst>
              <a:ext uri="{FF2B5EF4-FFF2-40B4-BE49-F238E27FC236}">
                <a16:creationId xmlns:a16="http://schemas.microsoft.com/office/drawing/2014/main" id="{C15D4B64-D30F-324B-9083-BD2752766A75}"/>
              </a:ext>
            </a:extLst>
          </p:cNvPr>
          <p:cNvSpPr txBox="1"/>
          <p:nvPr/>
        </p:nvSpPr>
        <p:spPr>
          <a:xfrm>
            <a:off x="1599443" y="6457890"/>
            <a:ext cx="58689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mn-ea"/>
                <a:cs typeface="+mn-cs"/>
              </a:rPr>
              <a:t>Yet, system is still bottlenecked by memory</a:t>
            </a:r>
          </a:p>
        </p:txBody>
      </p:sp>
    </p:spTree>
    <p:extLst>
      <p:ext uri="{BB962C8B-B14F-4D97-AF65-F5344CB8AC3E}">
        <p14:creationId xmlns:p14="http://schemas.microsoft.com/office/powerpoint/2010/main" val="1205391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06D8E-03A7-FFE9-F40E-D7BE6CD61E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39BA81-F91B-1CC1-82F5-85B811ECF750}"/>
              </a:ext>
            </a:extLst>
          </p:cNvPr>
          <p:cNvSpPr>
            <a:spLocks noGrp="1"/>
          </p:cNvSpPr>
          <p:nvPr>
            <p:ph type="title"/>
          </p:nvPr>
        </p:nvSpPr>
        <p:spPr/>
        <p:txBody>
          <a:bodyPr/>
          <a:lstStyle/>
          <a:p>
            <a:r>
              <a:rPr lang="en-US" sz="4400" dirty="0">
                <a:solidFill>
                  <a:schemeClr val="accent5">
                    <a:lumMod val="75000"/>
                  </a:schemeClr>
                </a:solidFill>
              </a:rPr>
              <a:t>DRAM Testing Infrastructure</a:t>
            </a:r>
            <a:endParaRPr lang="en-CH" sz="4400" dirty="0">
              <a:solidFill>
                <a:schemeClr val="accent5">
                  <a:lumMod val="75000"/>
                </a:schemeClr>
              </a:solidFill>
            </a:endParaRPr>
          </a:p>
        </p:txBody>
      </p:sp>
      <p:sp>
        <p:nvSpPr>
          <p:cNvPr id="3" name="Content Placeholder 2">
            <a:extLst>
              <a:ext uri="{FF2B5EF4-FFF2-40B4-BE49-F238E27FC236}">
                <a16:creationId xmlns:a16="http://schemas.microsoft.com/office/drawing/2014/main" id="{C0532DC0-4963-E752-7814-7F86905E15BB}"/>
              </a:ext>
            </a:extLst>
          </p:cNvPr>
          <p:cNvSpPr>
            <a:spLocks noGrp="1"/>
          </p:cNvSpPr>
          <p:nvPr>
            <p:ph idx="1"/>
          </p:nvPr>
        </p:nvSpPr>
        <p:spPr>
          <a:xfrm>
            <a:off x="228303" y="854506"/>
            <a:ext cx="8863692" cy="5427025"/>
          </a:xfrm>
        </p:spPr>
        <p:txBody>
          <a:bodyPr>
            <a:normAutofit/>
          </a:bodyPr>
          <a:lstStyle/>
          <a:p>
            <a:r>
              <a:rPr lang="en-GB" dirty="0"/>
              <a:t>Developed from </a:t>
            </a:r>
            <a:r>
              <a:rPr lang="en-GB" dirty="0">
                <a:solidFill>
                  <a:srgbClr val="0070C0"/>
                </a:solidFill>
              </a:rPr>
              <a:t>DRAM Bender [</a:t>
            </a:r>
            <a:r>
              <a:rPr lang="en-GB" dirty="0" err="1">
                <a:solidFill>
                  <a:srgbClr val="0070C0"/>
                </a:solidFill>
              </a:rPr>
              <a:t>Olgun</a:t>
            </a:r>
            <a:r>
              <a:rPr lang="en-GB" dirty="0">
                <a:solidFill>
                  <a:srgbClr val="0070C0"/>
                </a:solidFill>
              </a:rPr>
              <a:t>+, TCAD’23]*</a:t>
            </a:r>
          </a:p>
          <a:p>
            <a:pPr>
              <a:buClr>
                <a:schemeClr val="tx1"/>
              </a:buClr>
            </a:pPr>
            <a:r>
              <a:rPr lang="en-GB" dirty="0">
                <a:solidFill>
                  <a:srgbClr val="00B050"/>
                </a:solidFill>
              </a:rPr>
              <a:t>Fine-grained control </a:t>
            </a:r>
            <a:r>
              <a:rPr lang="en-GB" dirty="0"/>
              <a:t>over DRAM commands, timings, and temperature</a:t>
            </a:r>
          </a:p>
          <a:p>
            <a:pPr lvl="1"/>
            <a:endParaRPr lang="en-GB" sz="1800" dirty="0"/>
          </a:p>
        </p:txBody>
      </p:sp>
      <p:pic>
        <p:nvPicPr>
          <p:cNvPr id="4" name="Google Shape;283;p32">
            <a:extLst>
              <a:ext uri="{FF2B5EF4-FFF2-40B4-BE49-F238E27FC236}">
                <a16:creationId xmlns:a16="http://schemas.microsoft.com/office/drawing/2014/main" id="{F23E9F81-8FD5-9F87-BFC7-4027E72BD3F9}"/>
              </a:ext>
            </a:extLst>
          </p:cNvPr>
          <p:cNvPicPr preferRelativeResize="0"/>
          <p:nvPr/>
        </p:nvPicPr>
        <p:blipFill>
          <a:blip r:embed="rId3">
            <a:alphaModFix/>
          </a:blip>
          <a:stretch>
            <a:fillRect/>
          </a:stretch>
        </p:blipFill>
        <p:spPr>
          <a:xfrm>
            <a:off x="729913" y="2424224"/>
            <a:ext cx="7684173" cy="3350514"/>
          </a:xfrm>
          <a:prstGeom prst="rect">
            <a:avLst/>
          </a:prstGeom>
          <a:noFill/>
          <a:ln>
            <a:noFill/>
          </a:ln>
        </p:spPr>
      </p:pic>
      <p:sp>
        <p:nvSpPr>
          <p:cNvPr id="5" name="Slide Number Placeholder 3">
            <a:extLst>
              <a:ext uri="{FF2B5EF4-FFF2-40B4-BE49-F238E27FC236}">
                <a16:creationId xmlns:a16="http://schemas.microsoft.com/office/drawing/2014/main" id="{7442EB80-5360-3623-AD46-DF88CD061E2D}"/>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7" name="TextBox 4">
            <a:extLst>
              <a:ext uri="{FF2B5EF4-FFF2-40B4-BE49-F238E27FC236}">
                <a16:creationId xmlns:a16="http://schemas.microsoft.com/office/drawing/2014/main" id="{76BF709D-6058-F4AD-6836-605442EC8302}"/>
              </a:ext>
            </a:extLst>
          </p:cNvPr>
          <p:cNvSpPr txBox="1"/>
          <p:nvPr/>
        </p:nvSpPr>
        <p:spPr>
          <a:xfrm>
            <a:off x="324544" y="6373395"/>
            <a:ext cx="9144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a:t>
            </a:r>
            <a:r>
              <a:rPr kumimoji="0" lang="en-US" sz="1400" b="0" i="0" u="none" strike="noStrike" kern="1200" cap="none" spc="0" normalizeH="0" baseline="0" noProof="0" dirty="0" err="1">
                <a:ln>
                  <a:noFill/>
                </a:ln>
                <a:solidFill>
                  <a:prstClr val="black"/>
                </a:solidFill>
                <a:effectLst/>
                <a:uLnTx/>
                <a:uFillTx/>
                <a:latin typeface="Cambria" panose="02040503050406030204" pitchFamily="18" charset="0"/>
                <a:ea typeface="ＭＳ Ｐゴシック" panose="020B0600070205080204" pitchFamily="34" charset="-128"/>
                <a:cs typeface="+mn-cs"/>
              </a:rPr>
              <a:t>Olgun</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 et al.,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a:t>
            </a:r>
            <a:r>
              <a:rPr kumimoji="0" lang="en-US" sz="1400" b="1" i="0" u="none" strike="noStrike" kern="1200" cap="none" spc="0" normalizeH="0" baseline="0" noProof="0" dirty="0">
                <a:ln>
                  <a:noFill/>
                </a:ln>
                <a:solidFill>
                  <a:srgbClr val="0000FF"/>
                </a:solidFill>
                <a:effectLst/>
                <a:uLnTx/>
                <a:uFillTx/>
                <a:latin typeface="Cambria" panose="02040503050406030204" pitchFamily="18"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DRAM Bender: An Extensible and Versatile FPGA-based Infrastructure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Cambria" panose="02040503050406030204" pitchFamily="18"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to Easily Test State-of-the-art DRAM Chips</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TCAD, 2023.</a:t>
            </a:r>
          </a:p>
        </p:txBody>
      </p:sp>
    </p:spTree>
    <p:extLst>
      <p:ext uri="{BB962C8B-B14F-4D97-AF65-F5344CB8AC3E}">
        <p14:creationId xmlns:p14="http://schemas.microsoft.com/office/powerpoint/2010/main" val="18541274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895AC23-CF1D-5A6F-FB26-64D0DE926F08}"/>
              </a:ext>
            </a:extLst>
          </p:cNvPr>
          <p:cNvSpPr>
            <a:spLocks noGrp="1"/>
          </p:cNvSpPr>
          <p:nvPr>
            <p:ph idx="1"/>
          </p:nvPr>
        </p:nvSpPr>
        <p:spPr>
          <a:xfrm>
            <a:off x="228303" y="854506"/>
            <a:ext cx="8863692" cy="5427025"/>
          </a:xfrm>
        </p:spPr>
        <p:txBody>
          <a:bodyPr>
            <a:normAutofit/>
          </a:bodyPr>
          <a:lstStyle/>
          <a:p>
            <a:pPr>
              <a:buClr>
                <a:schemeClr val="tx1"/>
              </a:buClr>
            </a:pPr>
            <a:r>
              <a:rPr lang="en-GB" dirty="0">
                <a:solidFill>
                  <a:srgbClr val="0070C0"/>
                </a:solidFill>
              </a:rPr>
              <a:t>256 DDR4 chips </a:t>
            </a:r>
            <a:r>
              <a:rPr lang="en-GB" dirty="0"/>
              <a:t>from </a:t>
            </a:r>
            <a:r>
              <a:rPr lang="en-GB" dirty="0">
                <a:solidFill>
                  <a:srgbClr val="C00000"/>
                </a:solidFill>
              </a:rPr>
              <a:t>two major DRAM manufacturers</a:t>
            </a:r>
          </a:p>
          <a:p>
            <a:pPr>
              <a:buClr>
                <a:schemeClr val="tx1"/>
              </a:buClr>
            </a:pPr>
            <a:r>
              <a:rPr lang="en-GB" dirty="0"/>
              <a:t>Covers </a:t>
            </a:r>
            <a:r>
              <a:rPr lang="en-GB" dirty="0">
                <a:solidFill>
                  <a:srgbClr val="00B050"/>
                </a:solidFill>
              </a:rPr>
              <a:t>different die revisions and chip densities</a:t>
            </a:r>
          </a:p>
          <a:p>
            <a:pPr>
              <a:buClr>
                <a:schemeClr val="tx1"/>
              </a:buClr>
            </a:pPr>
            <a:endParaRPr lang="en-GB" dirty="0"/>
          </a:p>
          <a:p>
            <a:endParaRPr lang="en-GB" dirty="0"/>
          </a:p>
          <a:p>
            <a:pPr lvl="1"/>
            <a:endParaRPr lang="en-GB" dirty="0"/>
          </a:p>
        </p:txBody>
      </p:sp>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Chips Tested</a:t>
            </a:r>
            <a:endParaRPr lang="en-CH" sz="4400" dirty="0">
              <a:solidFill>
                <a:schemeClr val="accent5">
                  <a:lumMod val="75000"/>
                </a:schemeClr>
              </a:solidFill>
            </a:endParaRPr>
          </a:p>
        </p:txBody>
      </p:sp>
      <p:sp>
        <p:nvSpPr>
          <p:cNvPr id="5" name="Content Placeholder 2">
            <a:extLst>
              <a:ext uri="{FF2B5EF4-FFF2-40B4-BE49-F238E27FC236}">
                <a16:creationId xmlns:a16="http://schemas.microsoft.com/office/drawing/2014/main" id="{C2DBE452-F062-005D-2CA8-7EC129BCB374}"/>
              </a:ext>
            </a:extLst>
          </p:cNvPr>
          <p:cNvSpPr txBox="1">
            <a:spLocks/>
          </p:cNvSpPr>
          <p:nvPr/>
        </p:nvSpPr>
        <p:spPr>
          <a:xfrm>
            <a:off x="161802" y="5132120"/>
            <a:ext cx="8863692" cy="1725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8" name="Resim 7">
            <a:extLst>
              <a:ext uri="{FF2B5EF4-FFF2-40B4-BE49-F238E27FC236}">
                <a16:creationId xmlns:a16="http://schemas.microsoft.com/office/drawing/2014/main" id="{5E756EFB-0829-1ECA-6B4B-5DDFF01EBB05}"/>
              </a:ext>
            </a:extLst>
          </p:cNvPr>
          <p:cNvPicPr>
            <a:picLocks noChangeAspect="1"/>
          </p:cNvPicPr>
          <p:nvPr/>
        </p:nvPicPr>
        <p:blipFill>
          <a:blip r:embed="rId3"/>
          <a:stretch>
            <a:fillRect/>
          </a:stretch>
        </p:blipFill>
        <p:spPr>
          <a:xfrm>
            <a:off x="1085056" y="2319461"/>
            <a:ext cx="7013270" cy="3578788"/>
          </a:xfrm>
          <a:prstGeom prst="rect">
            <a:avLst/>
          </a:prstGeom>
        </p:spPr>
      </p:pic>
      <p:sp>
        <p:nvSpPr>
          <p:cNvPr id="4" name="Rectangle 3">
            <a:extLst>
              <a:ext uri="{FF2B5EF4-FFF2-40B4-BE49-F238E27FC236}">
                <a16:creationId xmlns:a16="http://schemas.microsoft.com/office/drawing/2014/main" id="{9C2426E0-E7F2-465D-AB72-B11C36ACC5CE}"/>
              </a:ext>
            </a:extLst>
          </p:cNvPr>
          <p:cNvSpPr/>
          <p:nvPr/>
        </p:nvSpPr>
        <p:spPr>
          <a:xfrm>
            <a:off x="3536646" y="2456705"/>
            <a:ext cx="2465802" cy="3330000"/>
          </a:xfrm>
          <a:prstGeom prst="rect">
            <a:avLst/>
          </a:prstGeom>
          <a:solidFill>
            <a:srgbClr val="17A928">
              <a:alpha val="40000"/>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1159E69-86FD-F1E5-F7E0-2EAFC3F7DB90}"/>
              </a:ext>
            </a:extLst>
          </p:cNvPr>
          <p:cNvSpPr/>
          <p:nvPr/>
        </p:nvSpPr>
        <p:spPr>
          <a:xfrm>
            <a:off x="1175586" y="2457422"/>
            <a:ext cx="1087778" cy="3328566"/>
          </a:xfrm>
          <a:prstGeom prst="rect">
            <a:avLst/>
          </a:prstGeom>
          <a:solidFill>
            <a:srgbClr val="C00000">
              <a:alpha val="30196"/>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2BAE945A-ED2F-26AB-C2CE-D4C063DA0943}"/>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314750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A137A-D209-A8B0-AEAA-A5153E7006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4382CE-6FC5-255E-7315-940B87AE09AF}"/>
              </a:ext>
            </a:extLst>
          </p:cNvPr>
          <p:cNvSpPr>
            <a:spLocks noGrp="1"/>
          </p:cNvSpPr>
          <p:nvPr>
            <p:ph type="title"/>
          </p:nvPr>
        </p:nvSpPr>
        <p:spPr/>
        <p:txBody>
          <a:bodyPr/>
          <a:lstStyle/>
          <a:p>
            <a:r>
              <a:rPr lang="en-US" dirty="0"/>
              <a:t>Robustness of Multi-</a:t>
            </a:r>
            <a:r>
              <a:rPr lang="en-US" dirty="0" err="1"/>
              <a:t>RowCopy</a:t>
            </a:r>
            <a:endParaRPr lang="en-CH" dirty="0"/>
          </a:p>
        </p:txBody>
      </p:sp>
      <p:grpSp>
        <p:nvGrpSpPr>
          <p:cNvPr id="12" name="Group 11">
            <a:extLst>
              <a:ext uri="{FF2B5EF4-FFF2-40B4-BE49-F238E27FC236}">
                <a16:creationId xmlns:a16="http://schemas.microsoft.com/office/drawing/2014/main" id="{8A11C955-C938-B763-528E-F4BF34DD3CE5}"/>
              </a:ext>
            </a:extLst>
          </p:cNvPr>
          <p:cNvGrpSpPr/>
          <p:nvPr/>
        </p:nvGrpSpPr>
        <p:grpSpPr>
          <a:xfrm>
            <a:off x="1952943" y="1379220"/>
            <a:ext cx="4469314" cy="2639864"/>
            <a:chOff x="1979613" y="1581150"/>
            <a:chExt cx="4469314" cy="2639864"/>
          </a:xfrm>
        </p:grpSpPr>
        <p:grpSp>
          <p:nvGrpSpPr>
            <p:cNvPr id="10" name="Group 9">
              <a:extLst>
                <a:ext uri="{FF2B5EF4-FFF2-40B4-BE49-F238E27FC236}">
                  <a16:creationId xmlns:a16="http://schemas.microsoft.com/office/drawing/2014/main" id="{FA49BC78-29EF-0AA5-EBF9-6F7083D3A2F5}"/>
                </a:ext>
              </a:extLst>
            </p:cNvPr>
            <p:cNvGrpSpPr/>
            <p:nvPr/>
          </p:nvGrpSpPr>
          <p:grpSpPr>
            <a:xfrm>
              <a:off x="2343150" y="1651000"/>
              <a:ext cx="3981450" cy="2305050"/>
              <a:chOff x="3028950" y="2216150"/>
              <a:chExt cx="2489200" cy="1524000"/>
            </a:xfrm>
          </p:grpSpPr>
          <p:pic>
            <p:nvPicPr>
              <p:cNvPr id="7" name="Picture 6">
                <a:extLst>
                  <a:ext uri="{FF2B5EF4-FFF2-40B4-BE49-F238E27FC236}">
                    <a16:creationId xmlns:a16="http://schemas.microsoft.com/office/drawing/2014/main" id="{4EA62EC4-C547-1448-FCA5-CD0B0FB45A06}"/>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8" name="Picture 7">
                <a:extLst>
                  <a:ext uri="{FF2B5EF4-FFF2-40B4-BE49-F238E27FC236}">
                    <a16:creationId xmlns:a16="http://schemas.microsoft.com/office/drawing/2014/main" id="{B226C3DB-4245-D797-635F-DA6D1444E750}"/>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9" name="Picture 8">
              <a:extLst>
                <a:ext uri="{FF2B5EF4-FFF2-40B4-BE49-F238E27FC236}">
                  <a16:creationId xmlns:a16="http://schemas.microsoft.com/office/drawing/2014/main" id="{3A5A78EB-4197-4E69-25E3-F88CCE4647E2}"/>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1" name="Picture 10">
              <a:extLst>
                <a:ext uri="{FF2B5EF4-FFF2-40B4-BE49-F238E27FC236}">
                  <a16:creationId xmlns:a16="http://schemas.microsoft.com/office/drawing/2014/main" id="{FD791FC4-141B-0A04-9AC9-81574582655C}"/>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3" name="Rectangle 274">
            <a:extLst>
              <a:ext uri="{FF2B5EF4-FFF2-40B4-BE49-F238E27FC236}">
                <a16:creationId xmlns:a16="http://schemas.microsoft.com/office/drawing/2014/main" id="{EDDAD5FD-4934-2323-A9F8-497F45C811D5}"/>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COTS DRAM chips can copy one row’s content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to up to 31 rows with a very high success rate</a:t>
            </a:r>
          </a:p>
        </p:txBody>
      </p:sp>
      <p:sp>
        <p:nvSpPr>
          <p:cNvPr id="3" name="Rectangle 2">
            <a:extLst>
              <a:ext uri="{FF2B5EF4-FFF2-40B4-BE49-F238E27FC236}">
                <a16:creationId xmlns:a16="http://schemas.microsoft.com/office/drawing/2014/main" id="{869D3875-B3E7-AFBF-FBA1-DD12E5B40ED1}"/>
              </a:ext>
            </a:extLst>
          </p:cNvPr>
          <p:cNvSpPr/>
          <p:nvPr/>
        </p:nvSpPr>
        <p:spPr>
          <a:xfrm>
            <a:off x="3139907" y="1549033"/>
            <a:ext cx="3065130" cy="1611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 name="Rectangle 3">
            <a:extLst>
              <a:ext uri="{FF2B5EF4-FFF2-40B4-BE49-F238E27FC236}">
                <a16:creationId xmlns:a16="http://schemas.microsoft.com/office/drawing/2014/main" id="{BFCF3997-D6D7-49C0-EBC8-D68DFCD8A148}"/>
              </a:ext>
            </a:extLst>
          </p:cNvPr>
          <p:cNvSpPr/>
          <p:nvPr/>
        </p:nvSpPr>
        <p:spPr>
          <a:xfrm>
            <a:off x="2732906" y="3260980"/>
            <a:ext cx="3689349" cy="999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5" name="Group 4">
            <a:extLst>
              <a:ext uri="{FF2B5EF4-FFF2-40B4-BE49-F238E27FC236}">
                <a16:creationId xmlns:a16="http://schemas.microsoft.com/office/drawing/2014/main" id="{DA19AA79-8784-9C53-58F4-5FD059FA5E97}"/>
              </a:ext>
            </a:extLst>
          </p:cNvPr>
          <p:cNvGrpSpPr/>
          <p:nvPr/>
        </p:nvGrpSpPr>
        <p:grpSpPr>
          <a:xfrm>
            <a:off x="1952941" y="1379220"/>
            <a:ext cx="4469314" cy="2639864"/>
            <a:chOff x="1979613" y="1581150"/>
            <a:chExt cx="4469314" cy="2639864"/>
          </a:xfrm>
        </p:grpSpPr>
        <p:grpSp>
          <p:nvGrpSpPr>
            <p:cNvPr id="6" name="Group 5">
              <a:extLst>
                <a:ext uri="{FF2B5EF4-FFF2-40B4-BE49-F238E27FC236}">
                  <a16:creationId xmlns:a16="http://schemas.microsoft.com/office/drawing/2014/main" id="{407F21C7-7FB6-3EA8-BF66-046281E6EDF2}"/>
                </a:ext>
              </a:extLst>
            </p:cNvPr>
            <p:cNvGrpSpPr/>
            <p:nvPr/>
          </p:nvGrpSpPr>
          <p:grpSpPr>
            <a:xfrm>
              <a:off x="2343150" y="1651000"/>
              <a:ext cx="3981450" cy="2305050"/>
              <a:chOff x="3028950" y="2216150"/>
              <a:chExt cx="2489200" cy="1524000"/>
            </a:xfrm>
          </p:grpSpPr>
          <p:pic>
            <p:nvPicPr>
              <p:cNvPr id="16" name="Picture 15">
                <a:extLst>
                  <a:ext uri="{FF2B5EF4-FFF2-40B4-BE49-F238E27FC236}">
                    <a16:creationId xmlns:a16="http://schemas.microsoft.com/office/drawing/2014/main" id="{227E8C87-38CE-729C-16A1-F36C638A522F}"/>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17" name="Picture 16">
                <a:extLst>
                  <a:ext uri="{FF2B5EF4-FFF2-40B4-BE49-F238E27FC236}">
                    <a16:creationId xmlns:a16="http://schemas.microsoft.com/office/drawing/2014/main" id="{632E8330-CC82-B94E-ABC5-889BD158DD5E}"/>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14" name="Picture 13">
              <a:extLst>
                <a:ext uri="{FF2B5EF4-FFF2-40B4-BE49-F238E27FC236}">
                  <a16:creationId xmlns:a16="http://schemas.microsoft.com/office/drawing/2014/main" id="{1F0D947D-7B51-F040-049A-4F11C2CA343C}"/>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5" name="Picture 14">
              <a:extLst>
                <a:ext uri="{FF2B5EF4-FFF2-40B4-BE49-F238E27FC236}">
                  <a16:creationId xmlns:a16="http://schemas.microsoft.com/office/drawing/2014/main" id="{5F3BEEEC-C49F-7FDB-C1BF-BFF71E2397A8}"/>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8" name="TextBox 17">
            <a:extLst>
              <a:ext uri="{FF2B5EF4-FFF2-40B4-BE49-F238E27FC236}">
                <a16:creationId xmlns:a16="http://schemas.microsoft.com/office/drawing/2014/main" id="{D97413CB-C83D-6E31-67AD-D55EC28ADD46}"/>
              </a:ext>
            </a:extLst>
          </p:cNvPr>
          <p:cNvSpPr txBox="1"/>
          <p:nvPr/>
        </p:nvSpPr>
        <p:spPr>
          <a:xfrm>
            <a:off x="3265434" y="4348547"/>
            <a:ext cx="2624291" cy="400110"/>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Average: &gt;99.98%</a:t>
            </a:r>
          </a:p>
        </p:txBody>
      </p:sp>
      <p:cxnSp>
        <p:nvCxnSpPr>
          <p:cNvPr id="21" name="Elbow Connector 3">
            <a:extLst>
              <a:ext uri="{FF2B5EF4-FFF2-40B4-BE49-F238E27FC236}">
                <a16:creationId xmlns:a16="http://schemas.microsoft.com/office/drawing/2014/main" id="{A1C0389E-C423-946C-BB64-477E97E55198}"/>
              </a:ext>
            </a:extLst>
          </p:cNvPr>
          <p:cNvCxnSpPr>
            <a:cxnSpLocks/>
            <a:stCxn id="22" idx="3"/>
            <a:endCxn id="18" idx="3"/>
          </p:cNvCxnSpPr>
          <p:nvPr/>
        </p:nvCxnSpPr>
        <p:spPr>
          <a:xfrm flipH="1">
            <a:off x="5889725" y="1669868"/>
            <a:ext cx="408202" cy="2878734"/>
          </a:xfrm>
          <a:prstGeom prst="bentConnector3">
            <a:avLst>
              <a:gd name="adj1" fmla="val -56002"/>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3E89AB7-0012-20E4-821B-7F36E93C3C32}"/>
              </a:ext>
            </a:extLst>
          </p:cNvPr>
          <p:cNvSpPr/>
          <p:nvPr/>
        </p:nvSpPr>
        <p:spPr>
          <a:xfrm>
            <a:off x="3139906" y="1466341"/>
            <a:ext cx="3158021" cy="40705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29153122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54C08-E4B9-E9CA-313A-490F702F4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383DB4-53E5-86E1-4B56-DA5EF5EEDDD9}"/>
              </a:ext>
            </a:extLst>
          </p:cNvPr>
          <p:cNvSpPr>
            <a:spLocks noGrp="1"/>
          </p:cNvSpPr>
          <p:nvPr>
            <p:ph type="title"/>
          </p:nvPr>
        </p:nvSpPr>
        <p:spPr/>
        <p:txBody>
          <a:bodyPr/>
          <a:lstStyle/>
          <a:p>
            <a:r>
              <a:rPr lang="en-US" dirty="0"/>
              <a:t>Impact of Data Pattern</a:t>
            </a:r>
            <a:endParaRPr lang="en-CH" dirty="0"/>
          </a:p>
        </p:txBody>
      </p:sp>
      <p:pic>
        <p:nvPicPr>
          <p:cNvPr id="5" name="Picture 4">
            <a:extLst>
              <a:ext uri="{FF2B5EF4-FFF2-40B4-BE49-F238E27FC236}">
                <a16:creationId xmlns:a16="http://schemas.microsoft.com/office/drawing/2014/main" id="{A448CB2A-3B86-F4AF-1DA3-5278D7480F1D}"/>
              </a:ext>
            </a:extLst>
          </p:cNvPr>
          <p:cNvPicPr>
            <a:picLocks noChangeAspect="1"/>
          </p:cNvPicPr>
          <p:nvPr/>
        </p:nvPicPr>
        <p:blipFill rotWithShape="1">
          <a:blip r:embed="rId3"/>
          <a:srcRect t="3333"/>
          <a:stretch/>
        </p:blipFill>
        <p:spPr>
          <a:xfrm>
            <a:off x="958850" y="1362268"/>
            <a:ext cx="6985000" cy="2270795"/>
          </a:xfrm>
          <a:prstGeom prst="rect">
            <a:avLst/>
          </a:prstGeom>
        </p:spPr>
      </p:pic>
      <p:sp>
        <p:nvSpPr>
          <p:cNvPr id="6" name="Rectangle 274">
            <a:extLst>
              <a:ext uri="{FF2B5EF4-FFF2-40B4-BE49-F238E27FC236}">
                <a16:creationId xmlns:a16="http://schemas.microsoft.com/office/drawing/2014/main" id="{8937DD98-C1DC-B210-FBE4-FA5D1D3EA995}"/>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Data pattern has a small effect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on the success rate of the Multi-</a:t>
            </a: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RowCopy</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 operation</a:t>
            </a:r>
          </a:p>
        </p:txBody>
      </p:sp>
      <p:sp>
        <p:nvSpPr>
          <p:cNvPr id="3" name="TextBox 2">
            <a:extLst>
              <a:ext uri="{FF2B5EF4-FFF2-40B4-BE49-F238E27FC236}">
                <a16:creationId xmlns:a16="http://schemas.microsoft.com/office/drawing/2014/main" id="{AD56A08A-EC8D-4D8F-7E06-3E5CA31E08F1}"/>
              </a:ext>
            </a:extLst>
          </p:cNvPr>
          <p:cNvSpPr txBox="1"/>
          <p:nvPr/>
        </p:nvSpPr>
        <p:spPr>
          <a:xfrm>
            <a:off x="3018567" y="3990084"/>
            <a:ext cx="3520689" cy="707886"/>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At most 0.79% decrease in average success rate </a:t>
            </a:r>
          </a:p>
        </p:txBody>
      </p:sp>
      <p:cxnSp>
        <p:nvCxnSpPr>
          <p:cNvPr id="4" name="Elbow Connector 3">
            <a:extLst>
              <a:ext uri="{FF2B5EF4-FFF2-40B4-BE49-F238E27FC236}">
                <a16:creationId xmlns:a16="http://schemas.microsoft.com/office/drawing/2014/main" id="{5FC97398-9914-7B79-3E7E-FBF4CEFF8206}"/>
              </a:ext>
            </a:extLst>
          </p:cNvPr>
          <p:cNvCxnSpPr>
            <a:cxnSpLocks/>
            <a:stCxn id="7" idx="3"/>
            <a:endCxn id="3" idx="3"/>
          </p:cNvCxnSpPr>
          <p:nvPr/>
        </p:nvCxnSpPr>
        <p:spPr>
          <a:xfrm flipH="1">
            <a:off x="6539256" y="2095823"/>
            <a:ext cx="1237857" cy="2248204"/>
          </a:xfrm>
          <a:prstGeom prst="bentConnector3">
            <a:avLst>
              <a:gd name="adj1" fmla="val -18467"/>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AAB8842-4A30-DBAC-8B68-EBB2ACE3E482}"/>
              </a:ext>
            </a:extLst>
          </p:cNvPr>
          <p:cNvSpPr/>
          <p:nvPr/>
        </p:nvSpPr>
        <p:spPr>
          <a:xfrm>
            <a:off x="7418894" y="1552141"/>
            <a:ext cx="358219" cy="108736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5030218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E3184-1936-9A13-FD97-C8F7DAD1C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D64A3-D457-29B8-679D-1FFD6978764E}"/>
              </a:ext>
            </a:extLst>
          </p:cNvPr>
          <p:cNvSpPr>
            <a:spLocks noGrp="1"/>
          </p:cNvSpPr>
          <p:nvPr>
            <p:ph type="title"/>
          </p:nvPr>
        </p:nvSpPr>
        <p:spPr/>
        <p:txBody>
          <a:bodyPr/>
          <a:lstStyle/>
          <a:p>
            <a:r>
              <a:rPr lang="en-US" sz="3600" dirty="0">
                <a:solidFill>
                  <a:schemeClr val="accent5">
                    <a:lumMod val="75000"/>
                  </a:schemeClr>
                </a:solidFill>
              </a:rPr>
              <a:t>Performing AND, NAND, OR, and NOR</a:t>
            </a:r>
          </a:p>
        </p:txBody>
      </p:sp>
      <p:sp>
        <p:nvSpPr>
          <p:cNvPr id="23" name="Rectangle 274">
            <a:extLst>
              <a:ext uri="{FF2B5EF4-FFF2-40B4-BE49-F238E27FC236}">
                <a16:creationId xmlns:a16="http://schemas.microsoft.com/office/drawing/2014/main" id="{542DB09D-7490-FC2F-4A70-6FCDC134BD1E}"/>
              </a:ext>
            </a:extLst>
          </p:cNvPr>
          <p:cNvSpPr/>
          <p:nvPr/>
        </p:nvSpPr>
        <p:spPr>
          <a:xfrm>
            <a:off x="0" y="4946714"/>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COTS DRAM chips can perform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{2, 4, 8, 16}-input AND, NAND, OR, and NOR operations</a:t>
            </a:r>
          </a:p>
        </p:txBody>
      </p:sp>
      <p:pic>
        <p:nvPicPr>
          <p:cNvPr id="8" name="Resim 7" descr="metin, diyagram, ekran görüntüsü, plan içeren bir resim&#10;&#10;Açıklama otomatik olarak oluşturuldu">
            <a:extLst>
              <a:ext uri="{FF2B5EF4-FFF2-40B4-BE49-F238E27FC236}">
                <a16:creationId xmlns:a16="http://schemas.microsoft.com/office/drawing/2014/main" id="{F77B2624-8DBE-6E49-C221-9CA7BE58A37A}"/>
              </a:ext>
            </a:extLst>
          </p:cNvPr>
          <p:cNvPicPr>
            <a:picLocks noChangeAspect="1"/>
          </p:cNvPicPr>
          <p:nvPr/>
        </p:nvPicPr>
        <p:blipFill>
          <a:blip r:embed="rId3"/>
          <a:stretch>
            <a:fillRect/>
          </a:stretch>
        </p:blipFill>
        <p:spPr>
          <a:xfrm>
            <a:off x="697062" y="1387060"/>
            <a:ext cx="7021998" cy="3184395"/>
          </a:xfrm>
          <a:prstGeom prst="rect">
            <a:avLst/>
          </a:prstGeom>
        </p:spPr>
      </p:pic>
      <p:sp>
        <p:nvSpPr>
          <p:cNvPr id="3" name="Slide Number Placeholder 3">
            <a:extLst>
              <a:ext uri="{FF2B5EF4-FFF2-40B4-BE49-F238E27FC236}">
                <a16:creationId xmlns:a16="http://schemas.microsoft.com/office/drawing/2014/main" id="{583B8BA5-9171-B923-C21E-6E6C07FD71B5}"/>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4" name="Rectangle 274">
            <a:extLst>
              <a:ext uri="{FF2B5EF4-FFF2-40B4-BE49-F238E27FC236}">
                <a16:creationId xmlns:a16="http://schemas.microsoft.com/office/drawing/2014/main" id="{B0FB5BB3-3789-871D-A13D-FFE358C5E31F}"/>
              </a:ext>
            </a:extLst>
          </p:cNvPr>
          <p:cNvSpPr/>
          <p:nvPr/>
        </p:nvSpPr>
        <p:spPr>
          <a:xfrm>
            <a:off x="1580707" y="1505604"/>
            <a:ext cx="6035965" cy="9044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5" name="Rectangle 274">
            <a:extLst>
              <a:ext uri="{FF2B5EF4-FFF2-40B4-BE49-F238E27FC236}">
                <a16:creationId xmlns:a16="http://schemas.microsoft.com/office/drawing/2014/main" id="{313D2434-3F8A-8D12-9CE8-D3E2E9F6A95B}"/>
              </a:ext>
            </a:extLst>
          </p:cNvPr>
          <p:cNvSpPr/>
          <p:nvPr/>
        </p:nvSpPr>
        <p:spPr>
          <a:xfrm>
            <a:off x="1527328" y="2384651"/>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6" name="Rectangle 274">
            <a:extLst>
              <a:ext uri="{FF2B5EF4-FFF2-40B4-BE49-F238E27FC236}">
                <a16:creationId xmlns:a16="http://schemas.microsoft.com/office/drawing/2014/main" id="{EF4EAE7B-1A82-6E49-2DB4-3BCF4E094C1D}"/>
              </a:ext>
            </a:extLst>
          </p:cNvPr>
          <p:cNvSpPr/>
          <p:nvPr/>
        </p:nvSpPr>
        <p:spPr>
          <a:xfrm>
            <a:off x="2027057" y="4054550"/>
            <a:ext cx="5188905" cy="502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7" name="Rectangle 274">
            <a:extLst>
              <a:ext uri="{FF2B5EF4-FFF2-40B4-BE49-F238E27FC236}">
                <a16:creationId xmlns:a16="http://schemas.microsoft.com/office/drawing/2014/main" id="{CA574568-BC93-6415-05DF-6C9ACD372981}"/>
              </a:ext>
            </a:extLst>
          </p:cNvPr>
          <p:cNvSpPr/>
          <p:nvPr/>
        </p:nvSpPr>
        <p:spPr>
          <a:xfrm>
            <a:off x="595207" y="1310934"/>
            <a:ext cx="829733" cy="2743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9" name="Rectangle 274">
            <a:extLst>
              <a:ext uri="{FF2B5EF4-FFF2-40B4-BE49-F238E27FC236}">
                <a16:creationId xmlns:a16="http://schemas.microsoft.com/office/drawing/2014/main" id="{92FA18E5-8A0D-9CE0-3448-679C16F442DA}"/>
              </a:ext>
            </a:extLst>
          </p:cNvPr>
          <p:cNvSpPr/>
          <p:nvPr/>
        </p:nvSpPr>
        <p:spPr>
          <a:xfrm>
            <a:off x="2934586" y="2381018"/>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pic>
        <p:nvPicPr>
          <p:cNvPr id="10" name="Resim 7" descr="metin, diyagram, ekran görüntüsü, plan içeren bir resim&#10;&#10;Açıklama otomatik olarak oluşturuldu">
            <a:extLst>
              <a:ext uri="{FF2B5EF4-FFF2-40B4-BE49-F238E27FC236}">
                <a16:creationId xmlns:a16="http://schemas.microsoft.com/office/drawing/2014/main" id="{0F896F35-566E-62D9-E564-65AD8514C507}"/>
              </a:ext>
            </a:extLst>
          </p:cNvPr>
          <p:cNvPicPr>
            <a:picLocks noChangeAspect="1"/>
          </p:cNvPicPr>
          <p:nvPr/>
        </p:nvPicPr>
        <p:blipFill>
          <a:blip r:embed="rId3"/>
          <a:stretch>
            <a:fillRect/>
          </a:stretch>
        </p:blipFill>
        <p:spPr>
          <a:xfrm>
            <a:off x="697062" y="1387731"/>
            <a:ext cx="7021998" cy="3184395"/>
          </a:xfrm>
          <a:prstGeom prst="rect">
            <a:avLst/>
          </a:prstGeom>
        </p:spPr>
      </p:pic>
    </p:spTree>
    <p:extLst>
      <p:ext uri="{BB962C8B-B14F-4D97-AF65-F5344CB8AC3E}">
        <p14:creationId xmlns:p14="http://schemas.microsoft.com/office/powerpoint/2010/main" val="42625982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ED68B-5021-C813-F788-75D6083BC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BF763-20C1-96ED-A3D3-4800B9DDEAEC}"/>
              </a:ext>
            </a:extLst>
          </p:cNvPr>
          <p:cNvSpPr>
            <a:spLocks noGrp="1"/>
          </p:cNvSpPr>
          <p:nvPr>
            <p:ph type="title"/>
          </p:nvPr>
        </p:nvSpPr>
        <p:spPr/>
        <p:txBody>
          <a:bodyPr/>
          <a:lstStyle/>
          <a:p>
            <a:r>
              <a:rPr lang="en-US" sz="3600" dirty="0">
                <a:solidFill>
                  <a:schemeClr val="accent5">
                    <a:lumMod val="75000"/>
                  </a:schemeClr>
                </a:solidFill>
              </a:rPr>
              <a:t>Performing AND, NAND, OR, and NOR</a:t>
            </a:r>
          </a:p>
        </p:txBody>
      </p:sp>
      <p:sp>
        <p:nvSpPr>
          <p:cNvPr id="23" name="Rectangle 274">
            <a:extLst>
              <a:ext uri="{FF2B5EF4-FFF2-40B4-BE49-F238E27FC236}">
                <a16:creationId xmlns:a16="http://schemas.microsoft.com/office/drawing/2014/main" id="{F54D5040-2664-F539-B3E5-9FACA911C9C4}"/>
              </a:ext>
            </a:extLst>
          </p:cNvPr>
          <p:cNvSpPr/>
          <p:nvPr/>
        </p:nvSpPr>
        <p:spPr>
          <a:xfrm>
            <a:off x="-12427" y="4759526"/>
            <a:ext cx="9144000" cy="1421485"/>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COTS DRAM chips can perform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16-input AND, NAND, OR, and NOR operations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with very high success rate (&gt;94%)</a:t>
            </a:r>
          </a:p>
        </p:txBody>
      </p:sp>
      <p:pic>
        <p:nvPicPr>
          <p:cNvPr id="8" name="Resim 7" descr="metin, diyagram, ekran görüntüsü, plan içeren bir resim&#10;&#10;Açıklama otomatik olarak oluşturuldu">
            <a:extLst>
              <a:ext uri="{FF2B5EF4-FFF2-40B4-BE49-F238E27FC236}">
                <a16:creationId xmlns:a16="http://schemas.microsoft.com/office/drawing/2014/main" id="{2F82A645-E02E-2A86-369C-17B5B2CB1AFD}"/>
              </a:ext>
            </a:extLst>
          </p:cNvPr>
          <p:cNvPicPr>
            <a:picLocks noChangeAspect="1"/>
          </p:cNvPicPr>
          <p:nvPr/>
        </p:nvPicPr>
        <p:blipFill>
          <a:blip r:embed="rId3"/>
          <a:stretch>
            <a:fillRect/>
          </a:stretch>
        </p:blipFill>
        <p:spPr>
          <a:xfrm>
            <a:off x="697062" y="1387060"/>
            <a:ext cx="7021998" cy="3184395"/>
          </a:xfrm>
          <a:prstGeom prst="rect">
            <a:avLst/>
          </a:prstGeom>
        </p:spPr>
      </p:pic>
      <p:sp>
        <p:nvSpPr>
          <p:cNvPr id="3" name="Slide Number Placeholder 3">
            <a:extLst>
              <a:ext uri="{FF2B5EF4-FFF2-40B4-BE49-F238E27FC236}">
                <a16:creationId xmlns:a16="http://schemas.microsoft.com/office/drawing/2014/main" id="{7486B785-3808-4676-E9F6-DE7DE37A80F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4" name="Rectangle 274">
            <a:extLst>
              <a:ext uri="{FF2B5EF4-FFF2-40B4-BE49-F238E27FC236}">
                <a16:creationId xmlns:a16="http://schemas.microsoft.com/office/drawing/2014/main" id="{F522B772-F1A1-6D1A-4FC1-FD28A6B4CBA1}"/>
              </a:ext>
            </a:extLst>
          </p:cNvPr>
          <p:cNvSpPr/>
          <p:nvPr/>
        </p:nvSpPr>
        <p:spPr>
          <a:xfrm>
            <a:off x="1580707" y="1505604"/>
            <a:ext cx="6035965" cy="9044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5" name="Rectangle 274">
            <a:extLst>
              <a:ext uri="{FF2B5EF4-FFF2-40B4-BE49-F238E27FC236}">
                <a16:creationId xmlns:a16="http://schemas.microsoft.com/office/drawing/2014/main" id="{8F639D34-375B-1C4A-6761-D6F436812B75}"/>
              </a:ext>
            </a:extLst>
          </p:cNvPr>
          <p:cNvSpPr/>
          <p:nvPr/>
        </p:nvSpPr>
        <p:spPr>
          <a:xfrm>
            <a:off x="1527328" y="2384651"/>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6" name="Rectangle 274">
            <a:extLst>
              <a:ext uri="{FF2B5EF4-FFF2-40B4-BE49-F238E27FC236}">
                <a16:creationId xmlns:a16="http://schemas.microsoft.com/office/drawing/2014/main" id="{A544E052-AE03-AEA9-59D7-69524C7EE768}"/>
              </a:ext>
            </a:extLst>
          </p:cNvPr>
          <p:cNvSpPr/>
          <p:nvPr/>
        </p:nvSpPr>
        <p:spPr>
          <a:xfrm>
            <a:off x="2027057" y="4054550"/>
            <a:ext cx="5188905" cy="502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7" name="Rectangle 274">
            <a:extLst>
              <a:ext uri="{FF2B5EF4-FFF2-40B4-BE49-F238E27FC236}">
                <a16:creationId xmlns:a16="http://schemas.microsoft.com/office/drawing/2014/main" id="{2FDC4C0A-9CD7-ECD4-AF83-C939FBF4E28E}"/>
              </a:ext>
            </a:extLst>
          </p:cNvPr>
          <p:cNvSpPr/>
          <p:nvPr/>
        </p:nvSpPr>
        <p:spPr>
          <a:xfrm>
            <a:off x="595207" y="1310934"/>
            <a:ext cx="829733" cy="2743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9" name="Rectangle 274">
            <a:extLst>
              <a:ext uri="{FF2B5EF4-FFF2-40B4-BE49-F238E27FC236}">
                <a16:creationId xmlns:a16="http://schemas.microsoft.com/office/drawing/2014/main" id="{20AD83FB-91BB-2000-3376-E3966E7B321D}"/>
              </a:ext>
            </a:extLst>
          </p:cNvPr>
          <p:cNvSpPr/>
          <p:nvPr/>
        </p:nvSpPr>
        <p:spPr>
          <a:xfrm>
            <a:off x="2934586" y="2381018"/>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pic>
        <p:nvPicPr>
          <p:cNvPr id="10" name="Resim 7" descr="metin, diyagram, ekran görüntüsü, plan içeren bir resim&#10;&#10;Açıklama otomatik olarak oluşturuldu">
            <a:extLst>
              <a:ext uri="{FF2B5EF4-FFF2-40B4-BE49-F238E27FC236}">
                <a16:creationId xmlns:a16="http://schemas.microsoft.com/office/drawing/2014/main" id="{56AE1590-BBDA-2ADA-A929-53E2CC21FD92}"/>
              </a:ext>
            </a:extLst>
          </p:cNvPr>
          <p:cNvPicPr>
            <a:picLocks noChangeAspect="1"/>
          </p:cNvPicPr>
          <p:nvPr/>
        </p:nvPicPr>
        <p:blipFill>
          <a:blip r:embed="rId3"/>
          <a:stretch>
            <a:fillRect/>
          </a:stretch>
        </p:blipFill>
        <p:spPr>
          <a:xfrm>
            <a:off x="697062" y="1387731"/>
            <a:ext cx="7021998" cy="3184395"/>
          </a:xfrm>
          <a:prstGeom prst="rect">
            <a:avLst/>
          </a:prstGeom>
        </p:spPr>
      </p:pic>
      <p:sp>
        <p:nvSpPr>
          <p:cNvPr id="11" name="Rectangle 274">
            <a:extLst>
              <a:ext uri="{FF2B5EF4-FFF2-40B4-BE49-F238E27FC236}">
                <a16:creationId xmlns:a16="http://schemas.microsoft.com/office/drawing/2014/main" id="{D5005105-CEE3-CAA3-C70B-BE1CF6B266BB}"/>
              </a:ext>
            </a:extLst>
          </p:cNvPr>
          <p:cNvSpPr/>
          <p:nvPr/>
        </p:nvSpPr>
        <p:spPr>
          <a:xfrm>
            <a:off x="1580707" y="1524617"/>
            <a:ext cx="4571376" cy="2396330"/>
          </a:xfrm>
          <a:prstGeom prst="rect">
            <a:avLst/>
          </a:prstGeom>
          <a:solidFill>
            <a:schemeClr val="bg1">
              <a:alpha val="93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6225971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9B912-151C-3514-9352-37B92F35F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5100B3-BF21-9AC5-9BE4-DFD2038E475A}"/>
              </a:ext>
            </a:extLst>
          </p:cNvPr>
          <p:cNvSpPr>
            <a:spLocks noGrp="1"/>
          </p:cNvSpPr>
          <p:nvPr>
            <p:ph type="title"/>
          </p:nvPr>
        </p:nvSpPr>
        <p:spPr/>
        <p:txBody>
          <a:bodyPr/>
          <a:lstStyle/>
          <a:p>
            <a:r>
              <a:rPr lang="en-US" sz="4400" dirty="0">
                <a:solidFill>
                  <a:schemeClr val="accent5">
                    <a:lumMod val="75000"/>
                  </a:schemeClr>
                </a:solidFill>
              </a:rPr>
              <a:t>Impact of Data Pattern</a:t>
            </a:r>
          </a:p>
        </p:txBody>
      </p:sp>
      <p:sp>
        <p:nvSpPr>
          <p:cNvPr id="3" name="Slide Number Placeholder 3">
            <a:extLst>
              <a:ext uri="{FF2B5EF4-FFF2-40B4-BE49-F238E27FC236}">
                <a16:creationId xmlns:a16="http://schemas.microsoft.com/office/drawing/2014/main" id="{C7E4CD81-B266-C08B-8670-926EF521241C}"/>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pic>
        <p:nvPicPr>
          <p:cNvPr id="6" name="Resim 4" descr="metin, ekran görüntüsü, diyagram, plan içeren bir resim&#10;&#10;Açıklama otomatik olarak oluşturuldu">
            <a:extLst>
              <a:ext uri="{FF2B5EF4-FFF2-40B4-BE49-F238E27FC236}">
                <a16:creationId xmlns:a16="http://schemas.microsoft.com/office/drawing/2014/main" id="{E3CDDCE4-5C9A-B86A-5A38-6EA7D21B14D6}"/>
              </a:ext>
            </a:extLst>
          </p:cNvPr>
          <p:cNvPicPr>
            <a:picLocks noChangeAspect="1"/>
          </p:cNvPicPr>
          <p:nvPr/>
        </p:nvPicPr>
        <p:blipFill rotWithShape="1">
          <a:blip r:embed="rId3"/>
          <a:srcRect l="-2739" r="-1143"/>
          <a:stretch/>
        </p:blipFill>
        <p:spPr>
          <a:xfrm>
            <a:off x="840923" y="897350"/>
            <a:ext cx="6922023" cy="4029002"/>
          </a:xfrm>
          <a:prstGeom prst="rect">
            <a:avLst/>
          </a:prstGeom>
        </p:spPr>
      </p:pic>
      <p:sp>
        <p:nvSpPr>
          <p:cNvPr id="5" name="TextBox 4">
            <a:extLst>
              <a:ext uri="{FF2B5EF4-FFF2-40B4-BE49-F238E27FC236}">
                <a16:creationId xmlns:a16="http://schemas.microsoft.com/office/drawing/2014/main" id="{A13D9442-C70D-899E-6C60-654388A4A4FD}"/>
              </a:ext>
            </a:extLst>
          </p:cNvPr>
          <p:cNvSpPr txBox="1"/>
          <p:nvPr/>
        </p:nvSpPr>
        <p:spPr>
          <a:xfrm>
            <a:off x="1916208" y="5218063"/>
            <a:ext cx="5563451" cy="830997"/>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Impact of data pattern is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consistent</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across all tested operations</a:t>
            </a:r>
            <a:endParaRPr kumimoji="0" lang="en-CH"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8" name="Elbow Connector 3">
            <a:extLst>
              <a:ext uri="{FF2B5EF4-FFF2-40B4-BE49-F238E27FC236}">
                <a16:creationId xmlns:a16="http://schemas.microsoft.com/office/drawing/2014/main" id="{F5DC7DC4-B5E3-8315-2F68-CB42CD3AE92C}"/>
              </a:ext>
            </a:extLst>
          </p:cNvPr>
          <p:cNvCxnSpPr>
            <a:cxnSpLocks/>
            <a:stCxn id="13" idx="3"/>
            <a:endCxn id="5" idx="3"/>
          </p:cNvCxnSpPr>
          <p:nvPr/>
        </p:nvCxnSpPr>
        <p:spPr>
          <a:xfrm>
            <a:off x="6604406" y="2510054"/>
            <a:ext cx="875253" cy="3123508"/>
          </a:xfrm>
          <a:prstGeom prst="bentConnector3">
            <a:avLst>
              <a:gd name="adj1" fmla="val 176475"/>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30FACBF-682F-7FA4-3B6A-B497CEED1483}"/>
              </a:ext>
            </a:extLst>
          </p:cNvPr>
          <p:cNvSpPr/>
          <p:nvPr/>
        </p:nvSpPr>
        <p:spPr>
          <a:xfrm>
            <a:off x="2911450" y="4064230"/>
            <a:ext cx="3664915" cy="28889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203E47F-8266-3D9A-471A-635BE6985708}"/>
              </a:ext>
            </a:extLst>
          </p:cNvPr>
          <p:cNvSpPr/>
          <p:nvPr/>
        </p:nvSpPr>
        <p:spPr>
          <a:xfrm>
            <a:off x="2939491" y="2365607"/>
            <a:ext cx="3664915" cy="28889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Elbow Connector 3">
            <a:extLst>
              <a:ext uri="{FF2B5EF4-FFF2-40B4-BE49-F238E27FC236}">
                <a16:creationId xmlns:a16="http://schemas.microsoft.com/office/drawing/2014/main" id="{1E87E2DF-CEA6-B7E6-F927-3682A3265165}"/>
              </a:ext>
            </a:extLst>
          </p:cNvPr>
          <p:cNvCxnSpPr>
            <a:cxnSpLocks/>
            <a:stCxn id="12" idx="0"/>
            <a:endCxn id="5" idx="1"/>
          </p:cNvCxnSpPr>
          <p:nvPr/>
        </p:nvCxnSpPr>
        <p:spPr>
          <a:xfrm rot="16200000" flipH="1" flipV="1">
            <a:off x="2545392" y="3435046"/>
            <a:ext cx="1569332" cy="2827700"/>
          </a:xfrm>
          <a:prstGeom prst="bentConnector4">
            <a:avLst>
              <a:gd name="adj1" fmla="val -10794"/>
              <a:gd name="adj2" fmla="val 130418"/>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5986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2E16B-D8CB-3410-AC67-8825C5C13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D7323-2683-0B3C-F380-F484CDE1EC44}"/>
              </a:ext>
            </a:extLst>
          </p:cNvPr>
          <p:cNvSpPr>
            <a:spLocks noGrp="1"/>
          </p:cNvSpPr>
          <p:nvPr>
            <p:ph type="title"/>
          </p:nvPr>
        </p:nvSpPr>
        <p:spPr/>
        <p:txBody>
          <a:bodyPr/>
          <a:lstStyle/>
          <a:p>
            <a:r>
              <a:rPr lang="en-US" sz="4400" dirty="0">
                <a:solidFill>
                  <a:schemeClr val="accent5">
                    <a:lumMod val="75000"/>
                  </a:schemeClr>
                </a:solidFill>
              </a:rPr>
              <a:t>Impact of Data Pattern</a:t>
            </a:r>
          </a:p>
        </p:txBody>
      </p:sp>
      <p:sp>
        <p:nvSpPr>
          <p:cNvPr id="23" name="Rectangle 274">
            <a:extLst>
              <a:ext uri="{FF2B5EF4-FFF2-40B4-BE49-F238E27FC236}">
                <a16:creationId xmlns:a16="http://schemas.microsoft.com/office/drawing/2014/main" id="{11C4D6B1-FC6F-93DC-BF24-E4FE011FB3BF}"/>
              </a:ext>
            </a:extLst>
          </p:cNvPr>
          <p:cNvSpPr/>
          <p:nvPr/>
        </p:nvSpPr>
        <p:spPr>
          <a:xfrm>
            <a:off x="0" y="4938748"/>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Data pattern slightly affects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the reliability of AND, NAND, OR, and NOR operations</a:t>
            </a:r>
          </a:p>
        </p:txBody>
      </p:sp>
      <p:sp>
        <p:nvSpPr>
          <p:cNvPr id="3" name="Slide Number Placeholder 3">
            <a:extLst>
              <a:ext uri="{FF2B5EF4-FFF2-40B4-BE49-F238E27FC236}">
                <a16:creationId xmlns:a16="http://schemas.microsoft.com/office/drawing/2014/main" id="{F9658006-FDE5-A583-01CE-4DA032E0C944}"/>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pic>
        <p:nvPicPr>
          <p:cNvPr id="6" name="Resim 4" descr="metin, ekran görüntüsü, diyagram, plan içeren bir resim&#10;&#10;Açıklama otomatik olarak oluşturuldu">
            <a:extLst>
              <a:ext uri="{FF2B5EF4-FFF2-40B4-BE49-F238E27FC236}">
                <a16:creationId xmlns:a16="http://schemas.microsoft.com/office/drawing/2014/main" id="{98B2B558-45B7-25C3-B6DA-6E64DA4B8051}"/>
              </a:ext>
            </a:extLst>
          </p:cNvPr>
          <p:cNvPicPr>
            <a:picLocks noChangeAspect="1"/>
          </p:cNvPicPr>
          <p:nvPr/>
        </p:nvPicPr>
        <p:blipFill rotWithShape="1">
          <a:blip r:embed="rId3"/>
          <a:srcRect l="-2739" r="-1143"/>
          <a:stretch/>
        </p:blipFill>
        <p:spPr>
          <a:xfrm>
            <a:off x="840923" y="897350"/>
            <a:ext cx="6922023" cy="4029002"/>
          </a:xfrm>
          <a:prstGeom prst="rect">
            <a:avLst/>
          </a:prstGeom>
        </p:spPr>
      </p:pic>
    </p:spTree>
    <p:extLst>
      <p:ext uri="{BB962C8B-B14F-4D97-AF65-F5344CB8AC3E}">
        <p14:creationId xmlns:p14="http://schemas.microsoft.com/office/powerpoint/2010/main" val="30561815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01FEA-7CCC-01F2-23AB-AE23EAE97712}"/>
            </a:ext>
          </a:extLst>
        </p:cNvPr>
        <p:cNvGrpSpPr/>
        <p:nvPr/>
      </p:nvGrpSpPr>
      <p:grpSpPr>
        <a:xfrm>
          <a:off x="0" y="0"/>
          <a:ext cx="0" cy="0"/>
          <a:chOff x="0" y="0"/>
          <a:chExt cx="0" cy="0"/>
        </a:xfrm>
      </p:grpSpPr>
      <p:sp>
        <p:nvSpPr>
          <p:cNvPr id="5" name="Content Placeholder 2" descr=" 5">
            <a:extLst>
              <a:ext uri="{FF2B5EF4-FFF2-40B4-BE49-F238E27FC236}">
                <a16:creationId xmlns:a16="http://schemas.microsoft.com/office/drawing/2014/main" id="{4F99404F-2DCC-0A67-3B57-95F3EC8DEBD9}"/>
              </a:ext>
            </a:extLst>
          </p:cNvPr>
          <p:cNvSpPr txBox="1">
            <a:spLocks/>
          </p:cNvSpPr>
          <p:nvPr/>
        </p:nvSpPr>
        <p:spPr>
          <a:xfrm>
            <a:off x="76200" y="1028804"/>
            <a:ext cx="9067800" cy="5928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6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Detailed hypotheses &amp; key ideas to perform</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NOT operation</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Many-input AND, NAND, OR, and NOR operations</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endParaRPr kumimoji="0" lang="en-US" sz="26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6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How the reliability of bitwise operations are affected by</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The location of activated rows</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Temperature (for AND, NAND, OR, and NOR)</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DRAM speed rate</a:t>
            </a:r>
          </a:p>
          <a:p>
            <a:pPr marL="742950" marR="0" lvl="1" indent="-28575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Chip density and die revision</a:t>
            </a:r>
          </a:p>
          <a:p>
            <a:pPr marL="342900" marR="0" lvl="0" indent="-34290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ts val="400"/>
              </a:spcBef>
              <a:spcAft>
                <a:spcPts val="0"/>
              </a:spcAft>
              <a:buClr>
                <a:prstClr val="black"/>
              </a:buClr>
              <a:buSzTx/>
              <a:buFont typeface="Arial" pitchFamily="34" charset="0"/>
              <a:buChar char="•"/>
              <a:tabLst/>
              <a:defRPr/>
            </a:pPr>
            <a:r>
              <a:rPr kumimoji="0" lang="en-US" sz="26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Discussion on the limitations of COTS DRAM chips</a:t>
            </a:r>
          </a:p>
        </p:txBody>
      </p:sp>
      <p:sp>
        <p:nvSpPr>
          <p:cNvPr id="2" name="Slide Number Placeholder 3">
            <a:extLst>
              <a:ext uri="{FF2B5EF4-FFF2-40B4-BE49-F238E27FC236}">
                <a16:creationId xmlns:a16="http://schemas.microsoft.com/office/drawing/2014/main" id="{97AA0D86-F8BC-8B96-CEC9-2971500D5F85}"/>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3" name="Title 1">
            <a:extLst>
              <a:ext uri="{FF2B5EF4-FFF2-40B4-BE49-F238E27FC236}">
                <a16:creationId xmlns:a16="http://schemas.microsoft.com/office/drawing/2014/main" id="{4C4B0773-0EB2-BB54-4910-FD4E8981136C}"/>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rPr>
              <a:t>More in the Paper</a:t>
            </a:r>
          </a:p>
        </p:txBody>
      </p:sp>
    </p:spTree>
    <p:extLst>
      <p:ext uri="{BB962C8B-B14F-4D97-AF65-F5344CB8AC3E}">
        <p14:creationId xmlns:p14="http://schemas.microsoft.com/office/powerpoint/2010/main" val="37055160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54BFD-A683-B6F9-2B5A-66706CC3DD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29959F-C448-E490-4EC7-B4404C02F313}"/>
              </a:ext>
            </a:extLst>
          </p:cNvPr>
          <p:cNvSpPr>
            <a:spLocks noGrp="1"/>
          </p:cNvSpPr>
          <p:nvPr>
            <p:ph type="title"/>
          </p:nvPr>
        </p:nvSpPr>
        <p:spPr>
          <a:xfrm>
            <a:off x="180528" y="152400"/>
            <a:ext cx="9144000" cy="1066800"/>
          </a:xfrm>
        </p:spPr>
        <p:txBody>
          <a:bodyPr/>
          <a:lstStyle/>
          <a:p>
            <a:r>
              <a:rPr lang="en-US" dirty="0"/>
              <a:t>More on Functionally-Complete DRAM</a:t>
            </a:r>
          </a:p>
        </p:txBody>
      </p:sp>
      <p:sp>
        <p:nvSpPr>
          <p:cNvPr id="3" name="Content Placeholder 2">
            <a:extLst>
              <a:ext uri="{FF2B5EF4-FFF2-40B4-BE49-F238E27FC236}">
                <a16:creationId xmlns:a16="http://schemas.microsoft.com/office/drawing/2014/main" id="{949613E9-F6EB-B1B4-9934-16C65C55C1BE}"/>
              </a:ext>
            </a:extLst>
          </p:cNvPr>
          <p:cNvSpPr>
            <a:spLocks noGrp="1"/>
          </p:cNvSpPr>
          <p:nvPr>
            <p:ph idx="1"/>
          </p:nvPr>
        </p:nvSpPr>
        <p:spPr>
          <a:xfrm>
            <a:off x="228600" y="1043589"/>
            <a:ext cx="8915400" cy="5193723"/>
          </a:xfrm>
        </p:spPr>
        <p:txBody>
          <a:bodyPr/>
          <a:lstStyle/>
          <a:p>
            <a:r>
              <a:rPr lang="en-US" sz="1800" b="0" i="0" dirty="0">
                <a:solidFill>
                  <a:srgbClr val="000000"/>
                </a:solidFill>
                <a:effectLst/>
              </a:rPr>
              <a:t>Ismail Emir Yuksel, Yahya Can </a:t>
            </a:r>
            <a:r>
              <a:rPr lang="en-US" sz="1800" b="0" i="0" dirty="0" err="1">
                <a:solidFill>
                  <a:srgbClr val="000000"/>
                </a:solidFill>
                <a:effectLst/>
              </a:rPr>
              <a:t>Tugrul</a:t>
            </a:r>
            <a:r>
              <a:rPr lang="en-US" sz="1800" b="0" i="0" dirty="0">
                <a:solidFill>
                  <a:srgbClr val="000000"/>
                </a:solidFill>
                <a:effectLst/>
              </a:rPr>
              <a:t>, </a:t>
            </a:r>
            <a:r>
              <a:rPr lang="en-US" sz="1800" b="0" i="0" dirty="0" err="1">
                <a:solidFill>
                  <a:srgbClr val="000000"/>
                </a:solidFill>
                <a:effectLst/>
              </a:rPr>
              <a:t>Ataberk</a:t>
            </a:r>
            <a:r>
              <a:rPr lang="en-US" sz="1800" b="0" i="0" dirty="0">
                <a:solidFill>
                  <a:srgbClr val="000000"/>
                </a:solidFill>
                <a:effectLst/>
              </a:rPr>
              <a:t> </a:t>
            </a:r>
            <a:r>
              <a:rPr lang="en-US" sz="1800" b="0" i="0" dirty="0" err="1">
                <a:solidFill>
                  <a:srgbClr val="000000"/>
                </a:solidFill>
                <a:effectLst/>
              </a:rPr>
              <a:t>Olgun</a:t>
            </a:r>
            <a:r>
              <a:rPr lang="en-US" sz="1800" b="0" i="0" dirty="0">
                <a:solidFill>
                  <a:srgbClr val="000000"/>
                </a:solidFill>
                <a:effectLst/>
              </a:rPr>
              <a:t>, F. Nisa </a:t>
            </a:r>
            <a:r>
              <a:rPr lang="en-US" sz="1800" b="0" i="0" dirty="0" err="1">
                <a:solidFill>
                  <a:srgbClr val="000000"/>
                </a:solidFill>
                <a:effectLst/>
              </a:rPr>
              <a:t>Bostanci</a:t>
            </a:r>
            <a:r>
              <a:rPr lang="en-US" sz="1800" b="0" i="0" dirty="0">
                <a:solidFill>
                  <a:srgbClr val="000000"/>
                </a:solidFill>
                <a:effectLst/>
              </a:rPr>
              <a:t>, A. </a:t>
            </a:r>
            <a:r>
              <a:rPr lang="en-US" sz="1800" b="0" i="0" dirty="0" err="1">
                <a:solidFill>
                  <a:srgbClr val="000000"/>
                </a:solidFill>
                <a:effectLst/>
              </a:rPr>
              <a:t>Giray</a:t>
            </a:r>
            <a:r>
              <a:rPr lang="en-US" sz="1800" b="0" i="0" dirty="0">
                <a:solidFill>
                  <a:srgbClr val="000000"/>
                </a:solidFill>
                <a:effectLst/>
              </a:rPr>
              <a:t> Yaglikci, Geraldo F. Oliveira, </a:t>
            </a:r>
            <a:r>
              <a:rPr lang="en-US" sz="1800" b="0" i="0" dirty="0" err="1">
                <a:solidFill>
                  <a:srgbClr val="000000"/>
                </a:solidFill>
                <a:effectLst/>
              </a:rPr>
              <a:t>Haocong</a:t>
            </a:r>
            <a:r>
              <a:rPr lang="en-US" sz="1800" b="0" i="0" dirty="0">
                <a:solidFill>
                  <a:srgbClr val="000000"/>
                </a:solidFill>
                <a:effectLst/>
              </a:rPr>
              <a:t> Luo, Juan Gomez-Luna, Mohammad </a:t>
            </a:r>
            <a:r>
              <a:rPr lang="en-US" sz="1800" b="0" i="0" dirty="0" err="1">
                <a:solidFill>
                  <a:srgbClr val="000000"/>
                </a:solidFill>
                <a:effectLst/>
              </a:rPr>
              <a:t>Sadrosadati</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"Functionally-Complete Boolean Logic in Real DRAM Chips: Experimental Characterization and Analysis"</a:t>
            </a:r>
            <a:br>
              <a:rPr lang="en-US" sz="1800" b="0" i="0" dirty="0">
                <a:solidFill>
                  <a:srgbClr val="000000"/>
                </a:solidFill>
                <a:effectLst/>
              </a:rPr>
            </a:br>
            <a:r>
              <a:rPr lang="en-US" sz="1800" b="0" i="1" dirty="0">
                <a:solidFill>
                  <a:srgbClr val="000000"/>
                </a:solidFill>
                <a:effectLst/>
              </a:rPr>
              <a:t>Proceedings of the </a:t>
            </a:r>
            <a:r>
              <a:rPr lang="en-US" sz="1800" b="0" i="1" dirty="0">
                <a:solidFill>
                  <a:srgbClr val="000000"/>
                </a:solidFill>
                <a:effectLst/>
                <a:hlinkClick r:id="rId3"/>
              </a:rPr>
              <a:t>30th International Symposium on High-Performance Computer Architecture</a:t>
            </a:r>
            <a:r>
              <a:rPr lang="en-US" sz="1800" b="0" i="1" dirty="0">
                <a:solidFill>
                  <a:srgbClr val="000000"/>
                </a:solidFill>
                <a:effectLst/>
              </a:rPr>
              <a:t> (</a:t>
            </a:r>
            <a:r>
              <a:rPr lang="en-US" sz="1800" b="1" i="1" dirty="0">
                <a:solidFill>
                  <a:srgbClr val="000000"/>
                </a:solidFill>
                <a:effectLst/>
              </a:rPr>
              <a:t>HPCA</a:t>
            </a:r>
            <a:r>
              <a:rPr lang="en-US" sz="1800" b="0" i="1" dirty="0">
                <a:solidFill>
                  <a:srgbClr val="000000"/>
                </a:solidFill>
                <a:effectLst/>
              </a:rPr>
              <a:t>)</a:t>
            </a:r>
            <a:r>
              <a:rPr lang="en-US" sz="1800" b="0" i="0" dirty="0">
                <a:solidFill>
                  <a:srgbClr val="000000"/>
                </a:solidFill>
                <a:effectLst/>
              </a:rPr>
              <a:t>, April 2024.</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Slides (pptx)</a:t>
            </a:r>
            <a:r>
              <a:rPr lang="en-US" sz="1800" b="0" i="0" dirty="0">
                <a:solidFill>
                  <a:srgbClr val="000000"/>
                </a:solidFill>
                <a:effectLst/>
              </a:rPr>
              <a:t> </a:t>
            </a:r>
            <a:r>
              <a:rPr lang="en-US" sz="1800" b="0" i="0" dirty="0">
                <a:solidFill>
                  <a:srgbClr val="000000"/>
                </a:solidFill>
                <a:effectLst/>
                <a:hlinkClick r:id="rId5"/>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arXiv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7"/>
              </a:rPr>
              <a:t>FCDRAM Source Code</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504244B-5F6D-71E7-9B93-CCDB87668E2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1CA1BE2-383A-93C1-56E9-0EEFCC12E843}"/>
              </a:ext>
            </a:extLst>
          </p:cNvPr>
          <p:cNvPicPr>
            <a:picLocks noChangeAspect="1"/>
          </p:cNvPicPr>
          <p:nvPr/>
        </p:nvPicPr>
        <p:blipFill>
          <a:blip r:embed="rId8"/>
          <a:stretch>
            <a:fillRect/>
          </a:stretch>
        </p:blipFill>
        <p:spPr>
          <a:xfrm>
            <a:off x="113281" y="4437112"/>
            <a:ext cx="8917438" cy="1914421"/>
          </a:xfrm>
          <a:prstGeom prst="rect">
            <a:avLst/>
          </a:prstGeom>
        </p:spPr>
      </p:pic>
      <p:sp>
        <p:nvSpPr>
          <p:cNvPr id="5" name="TextBox 4">
            <a:extLst>
              <a:ext uri="{FF2B5EF4-FFF2-40B4-BE49-F238E27FC236}">
                <a16:creationId xmlns:a16="http://schemas.microsoft.com/office/drawing/2014/main" id="{EB46126C-D46F-D620-D173-04AA141401BC}"/>
              </a:ext>
            </a:extLst>
          </p:cNvPr>
          <p:cNvSpPr txBox="1"/>
          <p:nvPr/>
        </p:nvSpPr>
        <p:spPr>
          <a:xfrm>
            <a:off x="2555776" y="6472238"/>
            <a:ext cx="4289957" cy="369332"/>
          </a:xfrm>
          <a:prstGeom prst="rect">
            <a:avLst/>
          </a:prstGeom>
          <a:noFill/>
        </p:spPr>
        <p:txBody>
          <a:bodyPr wrap="none" rtlCol="0">
            <a:spAutoFit/>
          </a:bodyPr>
          <a:lstStyle/>
          <a:p>
            <a:r>
              <a:rPr lang="en-US" b="1" dirty="0">
                <a:solidFill>
                  <a:srgbClr val="0000FF"/>
                </a:solidFill>
                <a:hlinkClick r:id="rId2">
                  <a:extLst>
                    <a:ext uri="{A12FA001-AC4F-418D-AE19-62706E023703}">
                      <ahyp:hlinkClr xmlns:ahyp="http://schemas.microsoft.com/office/drawing/2018/hyperlinkcolor" val="tx"/>
                    </a:ext>
                  </a:extLst>
                </a:hlinkClick>
              </a:rPr>
              <a:t>https://arxiv.org/pdf/2402.18736</a:t>
            </a:r>
            <a:r>
              <a:rPr lang="en-US" b="1" dirty="0">
                <a:solidFill>
                  <a:srgbClr val="0000FF"/>
                </a:solidFill>
              </a:rPr>
              <a:t> </a:t>
            </a:r>
          </a:p>
        </p:txBody>
      </p:sp>
    </p:spTree>
    <p:extLst>
      <p:ext uri="{BB962C8B-B14F-4D97-AF65-F5344CB8AC3E}">
        <p14:creationId xmlns:p14="http://schemas.microsoft.com/office/powerpoint/2010/main" val="1512066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Processor-Centric System Performance</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46230-5A34-2732-02A9-E0FF3CFF3D6B}"/>
              </a:ext>
            </a:extLst>
          </p:cNvPr>
          <p:cNvSpPr>
            <a:spLocks noGrp="1"/>
          </p:cNvSpPr>
          <p:nvPr>
            <p:ph type="title"/>
          </p:nvPr>
        </p:nvSpPr>
        <p:spPr/>
        <p:txBody>
          <a:bodyPr/>
          <a:lstStyle/>
          <a:p>
            <a:r>
              <a:rPr lang="en-US" dirty="0"/>
              <a:t>More on Multi-Row Copy </a:t>
            </a:r>
          </a:p>
        </p:txBody>
      </p:sp>
      <p:sp>
        <p:nvSpPr>
          <p:cNvPr id="3" name="Content Placeholder 2">
            <a:extLst>
              <a:ext uri="{FF2B5EF4-FFF2-40B4-BE49-F238E27FC236}">
                <a16:creationId xmlns:a16="http://schemas.microsoft.com/office/drawing/2014/main" id="{451245E2-57EC-1B60-70EA-B7E02CEE9A0C}"/>
              </a:ext>
            </a:extLst>
          </p:cNvPr>
          <p:cNvSpPr>
            <a:spLocks noGrp="1"/>
          </p:cNvSpPr>
          <p:nvPr>
            <p:ph idx="1"/>
          </p:nvPr>
        </p:nvSpPr>
        <p:spPr>
          <a:xfrm>
            <a:off x="228600" y="980728"/>
            <a:ext cx="8610600" cy="5267672"/>
          </a:xfrm>
        </p:spPr>
        <p:txBody>
          <a:bodyPr/>
          <a:lstStyle/>
          <a:p>
            <a:r>
              <a:rPr lang="en-US" sz="1600" b="0" i="0" dirty="0">
                <a:solidFill>
                  <a:srgbClr val="000000"/>
                </a:solidFill>
                <a:effectLst/>
              </a:rPr>
              <a:t>Ismail Emir Yuksel, Yahya Can </a:t>
            </a:r>
            <a:r>
              <a:rPr lang="en-US" sz="1600" b="0" i="0" dirty="0" err="1">
                <a:solidFill>
                  <a:srgbClr val="000000"/>
                </a:solidFill>
                <a:effectLst/>
              </a:rPr>
              <a:t>Tugrul</a:t>
            </a:r>
            <a:r>
              <a:rPr lang="en-US" sz="1600" b="0" i="0" dirty="0">
                <a:solidFill>
                  <a:srgbClr val="000000"/>
                </a:solidFill>
                <a:effectLst/>
              </a:rPr>
              <a:t>, F. Nisa </a:t>
            </a:r>
            <a:r>
              <a:rPr lang="en-US" sz="1600" b="0" i="0" dirty="0" err="1">
                <a:solidFill>
                  <a:srgbClr val="000000"/>
                </a:solidFill>
                <a:effectLst/>
              </a:rPr>
              <a:t>Bostanci</a:t>
            </a:r>
            <a:r>
              <a:rPr lang="en-US" sz="1600" b="0" i="0" dirty="0">
                <a:solidFill>
                  <a:srgbClr val="000000"/>
                </a:solidFill>
                <a:effectLst/>
              </a:rPr>
              <a:t>, Geraldo F. Oliveira, A. Giray Yaglikci, </a:t>
            </a:r>
            <a:r>
              <a:rPr lang="en-US" sz="1600" b="0" i="0" dirty="0" err="1">
                <a:solidFill>
                  <a:srgbClr val="000000"/>
                </a:solidFill>
                <a:effectLst/>
              </a:rPr>
              <a:t>Ataberk</a:t>
            </a:r>
            <a:r>
              <a:rPr lang="en-US" sz="1600" b="0" i="0" dirty="0">
                <a:solidFill>
                  <a:srgbClr val="000000"/>
                </a:solidFill>
                <a:effectLst/>
              </a:rPr>
              <a:t> </a:t>
            </a:r>
            <a:r>
              <a:rPr lang="en-US" sz="1600" b="0" i="0" dirty="0" err="1">
                <a:solidFill>
                  <a:srgbClr val="000000"/>
                </a:solidFill>
                <a:effectLst/>
              </a:rPr>
              <a:t>Olgun</a:t>
            </a:r>
            <a:r>
              <a:rPr lang="en-US" sz="1600" b="0" i="0" dirty="0">
                <a:solidFill>
                  <a:srgbClr val="000000"/>
                </a:solidFill>
                <a:effectLst/>
              </a:rPr>
              <a:t>, Melina </a:t>
            </a:r>
            <a:r>
              <a:rPr lang="en-US" sz="1600" b="0" i="0" dirty="0" err="1">
                <a:solidFill>
                  <a:srgbClr val="000000"/>
                </a:solidFill>
                <a:effectLst/>
              </a:rPr>
              <a:t>Soysal</a:t>
            </a:r>
            <a:r>
              <a:rPr lang="en-US" sz="1600" b="0" i="0" dirty="0">
                <a:solidFill>
                  <a:srgbClr val="000000"/>
                </a:solidFill>
                <a:effectLst/>
              </a:rPr>
              <a:t>, </a:t>
            </a:r>
            <a:r>
              <a:rPr lang="en-US" sz="1600" b="0" i="0" dirty="0" err="1">
                <a:solidFill>
                  <a:srgbClr val="000000"/>
                </a:solidFill>
                <a:effectLst/>
              </a:rPr>
              <a:t>Haocong</a:t>
            </a:r>
            <a:r>
              <a:rPr lang="en-US" sz="1600" b="0" i="0" dirty="0">
                <a:solidFill>
                  <a:srgbClr val="000000"/>
                </a:solidFill>
                <a:effectLst/>
              </a:rPr>
              <a:t> Luo, Juan Gomez-Luna, Mohammad </a:t>
            </a:r>
            <a:r>
              <a:rPr lang="en-US" sz="1600" b="0" i="0" dirty="0" err="1">
                <a:solidFill>
                  <a:srgbClr val="000000"/>
                </a:solidFill>
                <a:effectLst/>
              </a:rPr>
              <a:t>Sadrosadati</a:t>
            </a:r>
            <a:r>
              <a:rPr lang="en-US" sz="1600" b="0" i="0" dirty="0">
                <a:solidFill>
                  <a:srgbClr val="000000"/>
                </a:solidFill>
                <a:effectLst/>
              </a:rPr>
              <a:t>, and Onur Mutlu,</a:t>
            </a:r>
            <a:br>
              <a:rPr lang="en-US" sz="1600" b="0" i="0" dirty="0">
                <a:solidFill>
                  <a:srgbClr val="000000"/>
                </a:solidFill>
                <a:effectLst/>
              </a:rPr>
            </a:br>
            <a:r>
              <a:rPr lang="en-US" sz="1600" b="1" i="0" dirty="0">
                <a:solidFill>
                  <a:srgbClr val="0000FF"/>
                </a:solidFill>
                <a:effectLst/>
                <a:hlinkClick r:id="rId2">
                  <a:extLst>
                    <a:ext uri="{A12FA001-AC4F-418D-AE19-62706E023703}">
                      <ahyp:hlinkClr xmlns:ahyp="http://schemas.microsoft.com/office/drawing/2018/hyperlinkcolor" val="tx"/>
                    </a:ext>
                  </a:extLst>
                </a:hlinkClick>
              </a:rPr>
              <a:t>"Simultaneous Many-Row Activation in Off-the-Shelf DRAM Chips: Experimental Characterization and Analysis"</a:t>
            </a:r>
            <a:br>
              <a:rPr lang="en-US" sz="1600" b="0" i="0" dirty="0">
                <a:solidFill>
                  <a:srgbClr val="000000"/>
                </a:solidFill>
                <a:effectLst/>
              </a:rPr>
            </a:br>
            <a:r>
              <a:rPr lang="en-US" sz="1600" b="0" i="1" dirty="0">
                <a:solidFill>
                  <a:srgbClr val="000000"/>
                </a:solidFill>
                <a:effectLst/>
              </a:rPr>
              <a:t>Proceedings of the </a:t>
            </a:r>
            <a:r>
              <a:rPr lang="en-US" sz="1600" b="0" i="1" dirty="0">
                <a:solidFill>
                  <a:srgbClr val="000000"/>
                </a:solidFill>
                <a:effectLst/>
                <a:hlinkClick r:id="rId3"/>
              </a:rPr>
              <a:t>54th Annual IEEE/IFIP International Conference on Dependable Systems and Networks </a:t>
            </a:r>
            <a:r>
              <a:rPr lang="en-US" sz="1600" b="0" i="1" dirty="0">
                <a:solidFill>
                  <a:srgbClr val="000000"/>
                </a:solidFill>
                <a:effectLst/>
              </a:rPr>
              <a:t>(</a:t>
            </a:r>
            <a:r>
              <a:rPr lang="en-US" sz="1600" b="1" i="1" dirty="0">
                <a:solidFill>
                  <a:srgbClr val="000000"/>
                </a:solidFill>
                <a:effectLst/>
              </a:rPr>
              <a:t>DSN</a:t>
            </a:r>
            <a:r>
              <a:rPr lang="en-US" sz="1600" b="0" i="1" dirty="0">
                <a:solidFill>
                  <a:srgbClr val="000000"/>
                </a:solidFill>
                <a:effectLst/>
              </a:rPr>
              <a:t>)</a:t>
            </a:r>
            <a:r>
              <a:rPr lang="en-US" sz="1600" b="0" i="0" dirty="0">
                <a:solidFill>
                  <a:srgbClr val="000000"/>
                </a:solidFill>
                <a:effectLst/>
              </a:rPr>
              <a:t>, Brisbane, Australia, June 2024.</a:t>
            </a:r>
            <a:br>
              <a:rPr lang="en-US" sz="1600" b="0" i="0" dirty="0">
                <a:solidFill>
                  <a:srgbClr val="000000"/>
                </a:solidFill>
                <a:effectLst/>
              </a:rPr>
            </a:br>
            <a:r>
              <a:rPr lang="en-US" sz="1600" b="0" i="0" dirty="0">
                <a:solidFill>
                  <a:srgbClr val="000000"/>
                </a:solidFill>
                <a:effectLst/>
              </a:rPr>
              <a:t>[</a:t>
            </a:r>
            <a:r>
              <a:rPr lang="en-US" sz="1600" b="0" i="0" dirty="0">
                <a:solidFill>
                  <a:srgbClr val="000000"/>
                </a:solidFill>
                <a:effectLst/>
                <a:hlinkClick r:id="rId4"/>
              </a:rPr>
              <a:t>Slides (pptx)</a:t>
            </a:r>
            <a:r>
              <a:rPr lang="en-US" sz="1600" b="0" i="0" dirty="0">
                <a:solidFill>
                  <a:srgbClr val="000000"/>
                </a:solidFill>
                <a:effectLst/>
              </a:rPr>
              <a:t> </a:t>
            </a:r>
            <a:r>
              <a:rPr lang="en-US" sz="1600" b="0" i="0" dirty="0">
                <a:solidFill>
                  <a:srgbClr val="000000"/>
                </a:solidFill>
                <a:effectLst/>
                <a:hlinkClick r:id="rId5"/>
              </a:rPr>
              <a:t>(pdf)</a:t>
            </a:r>
            <a:r>
              <a:rPr lang="en-US" sz="1600" b="0" i="0" dirty="0">
                <a:solidFill>
                  <a:srgbClr val="000000"/>
                </a:solidFill>
                <a:effectLst/>
              </a:rPr>
              <a:t>]</a:t>
            </a:r>
            <a:br>
              <a:rPr lang="en-US" sz="1600" b="0" i="0" dirty="0">
                <a:solidFill>
                  <a:srgbClr val="000000"/>
                </a:solidFill>
                <a:effectLst/>
              </a:rPr>
            </a:br>
            <a:r>
              <a:rPr lang="en-US" sz="1600" b="0" i="0" dirty="0">
                <a:solidFill>
                  <a:srgbClr val="000000"/>
                </a:solidFill>
                <a:effectLst/>
              </a:rPr>
              <a:t>[</a:t>
            </a:r>
            <a:r>
              <a:rPr lang="en-US" sz="1600" b="0" i="0" dirty="0">
                <a:solidFill>
                  <a:srgbClr val="000000"/>
                </a:solidFill>
                <a:effectLst/>
                <a:hlinkClick r:id="rId6"/>
              </a:rPr>
              <a:t>arXiv version</a:t>
            </a:r>
            <a:r>
              <a:rPr lang="en-US" sz="1600" b="0" i="0" dirty="0">
                <a:solidFill>
                  <a:srgbClr val="000000"/>
                </a:solidFill>
                <a:effectLst/>
              </a:rPr>
              <a:t>]</a:t>
            </a:r>
            <a:br>
              <a:rPr lang="en-US" sz="1600" b="0" i="0" dirty="0">
                <a:solidFill>
                  <a:srgbClr val="000000"/>
                </a:solidFill>
                <a:effectLst/>
              </a:rPr>
            </a:br>
            <a:r>
              <a:rPr lang="en-US" sz="1600" b="0" i="0" dirty="0">
                <a:solidFill>
                  <a:srgbClr val="000000"/>
                </a:solidFill>
                <a:effectLst/>
              </a:rPr>
              <a:t>[</a:t>
            </a:r>
            <a:r>
              <a:rPr lang="en-US" sz="1600" b="0" i="0" dirty="0">
                <a:solidFill>
                  <a:srgbClr val="000000"/>
                </a:solidFill>
                <a:effectLst/>
                <a:hlinkClick r:id="rId7"/>
              </a:rPr>
              <a:t>SiMRA-DRAM Source Code (Officially Artifact Evaluated with All Badges)</a:t>
            </a:r>
            <a:r>
              <a:rPr lang="en-US" sz="1600" b="0" i="0" dirty="0">
                <a:solidFill>
                  <a:srgbClr val="000000"/>
                </a:solidFill>
                <a:effectLst/>
              </a:rPr>
              <a:t>]</a:t>
            </a:r>
            <a:br>
              <a:rPr lang="en-US" sz="1600" b="0" i="0" dirty="0">
                <a:solidFill>
                  <a:srgbClr val="000000"/>
                </a:solidFill>
                <a:effectLst/>
              </a:rPr>
            </a:br>
            <a:r>
              <a:rPr lang="en-US" sz="1600" b="1" i="1" dirty="0">
                <a:solidFill>
                  <a:srgbClr val="FF0000"/>
                </a:solidFill>
                <a:effectLst/>
              </a:rPr>
              <a:t>Officially artifact evaluated as both code and dataset available, reviewed and reproducible.</a:t>
            </a:r>
            <a:endParaRPr lang="en-US" sz="1600" b="0" i="0" dirty="0">
              <a:solidFill>
                <a:srgbClr val="FF0000"/>
              </a:solidFill>
              <a:effectLst/>
            </a:endParaRP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6FC87507-B633-6246-2140-EEC5201FE610}"/>
              </a:ext>
            </a:extLst>
          </p:cNvPr>
          <p:cNvSpPr>
            <a:spLocks noGrp="1"/>
          </p:cNvSpPr>
          <p:nvPr>
            <p:ph type="sldNum" sz="quarter" idx="11"/>
          </p:nvPr>
        </p:nvSpPr>
        <p:spPr/>
        <p:txBody>
          <a:bodyPr/>
          <a:lstStyle/>
          <a:p>
            <a:fld id="{323594FA-E141-4234-AE05-360401972BE7}" type="slidenum">
              <a:rPr lang="en-US" altLang="en-US" smtClean="0"/>
              <a:pPr/>
              <a:t>90</a:t>
            </a:fld>
            <a:endParaRPr lang="en-US" altLang="en-US"/>
          </a:p>
        </p:txBody>
      </p:sp>
      <p:pic>
        <p:nvPicPr>
          <p:cNvPr id="5" name="Picture 4">
            <a:extLst>
              <a:ext uri="{FF2B5EF4-FFF2-40B4-BE49-F238E27FC236}">
                <a16:creationId xmlns:a16="http://schemas.microsoft.com/office/drawing/2014/main" id="{4DA5CC1F-35E5-7E4A-7DD0-1E6A83A0546D}"/>
              </a:ext>
            </a:extLst>
          </p:cNvPr>
          <p:cNvPicPr>
            <a:picLocks noChangeAspect="1"/>
          </p:cNvPicPr>
          <p:nvPr/>
        </p:nvPicPr>
        <p:blipFill>
          <a:blip r:embed="rId8"/>
          <a:stretch>
            <a:fillRect/>
          </a:stretch>
        </p:blipFill>
        <p:spPr>
          <a:xfrm>
            <a:off x="685800" y="4050174"/>
            <a:ext cx="7772400" cy="2259146"/>
          </a:xfrm>
          <a:prstGeom prst="rect">
            <a:avLst/>
          </a:prstGeom>
        </p:spPr>
      </p:pic>
      <p:sp>
        <p:nvSpPr>
          <p:cNvPr id="6" name="TextBox 5">
            <a:extLst>
              <a:ext uri="{FF2B5EF4-FFF2-40B4-BE49-F238E27FC236}">
                <a16:creationId xmlns:a16="http://schemas.microsoft.com/office/drawing/2014/main" id="{B22740A4-F8E2-F0B9-2418-3D71A0A0391D}"/>
              </a:ext>
            </a:extLst>
          </p:cNvPr>
          <p:cNvSpPr txBox="1"/>
          <p:nvPr/>
        </p:nvSpPr>
        <p:spPr>
          <a:xfrm>
            <a:off x="2555776" y="6472238"/>
            <a:ext cx="4289957" cy="369332"/>
          </a:xfrm>
          <a:prstGeom prst="rect">
            <a:avLst/>
          </a:prstGeom>
          <a:noFill/>
        </p:spPr>
        <p:txBody>
          <a:bodyPr wrap="none" rtlCol="0">
            <a:spAutoFit/>
          </a:bodyPr>
          <a:lstStyle/>
          <a:p>
            <a:r>
              <a:rPr lang="en-US" b="1" dirty="0">
                <a:solidFill>
                  <a:srgbClr val="0000FF"/>
                </a:solidFill>
                <a:hlinkClick r:id="rId2">
                  <a:extLst>
                    <a:ext uri="{A12FA001-AC4F-418D-AE19-62706E023703}">
                      <ahyp:hlinkClr xmlns:ahyp="http://schemas.microsoft.com/office/drawing/2018/hyperlinkcolor" val="tx"/>
                    </a:ext>
                  </a:extLst>
                </a:hlinkClick>
              </a:rPr>
              <a:t>https://arxiv.org/pdf/2405.06081</a:t>
            </a:r>
            <a:r>
              <a:rPr lang="en-US" b="1" dirty="0">
                <a:solidFill>
                  <a:srgbClr val="0000FF"/>
                </a:solidFill>
              </a:rPr>
              <a:t> </a:t>
            </a:r>
          </a:p>
        </p:txBody>
      </p:sp>
    </p:spTree>
    <p:extLst>
      <p:ext uri="{BB962C8B-B14F-4D97-AF65-F5344CB8AC3E}">
        <p14:creationId xmlns:p14="http://schemas.microsoft.com/office/powerpoint/2010/main" val="88890620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70DFF-5520-B643-AA1A-023B8D8D2F14}"/>
              </a:ext>
            </a:extLst>
          </p:cNvPr>
          <p:cNvSpPr>
            <a:spLocks noGrp="1"/>
          </p:cNvSpPr>
          <p:nvPr>
            <p:ph type="ctrTitle"/>
          </p:nvPr>
        </p:nvSpPr>
        <p:spPr>
          <a:xfrm>
            <a:off x="395536" y="1412776"/>
            <a:ext cx="8424936" cy="2040632"/>
          </a:xfrm>
        </p:spPr>
        <p:txBody>
          <a:bodyPr/>
          <a:lstStyle/>
          <a:p>
            <a:pPr algn="ctr"/>
            <a:r>
              <a:rPr lang="en-US" dirty="0"/>
              <a:t>What Else Can We Do</a:t>
            </a:r>
            <a:br>
              <a:rPr lang="en-US" dirty="0"/>
            </a:br>
            <a:r>
              <a:rPr lang="en-US" dirty="0"/>
              <a:t>Using Commodity Memories?</a:t>
            </a:r>
          </a:p>
        </p:txBody>
      </p:sp>
      <p:sp>
        <p:nvSpPr>
          <p:cNvPr id="3" name="Subtitle 2">
            <a:extLst>
              <a:ext uri="{FF2B5EF4-FFF2-40B4-BE49-F238E27FC236}">
                <a16:creationId xmlns:a16="http://schemas.microsoft.com/office/drawing/2014/main" id="{C77429A8-C331-6046-B924-4730E3C0226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4338402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800" dirty="0" err="1"/>
              <a:t>Jeremie</a:t>
            </a:r>
            <a:r>
              <a:rPr lang="en-US" sz="1800" dirty="0"/>
              <a:t> S. Kim, </a:t>
            </a:r>
            <a:r>
              <a:rPr lang="en-US" sz="1800" dirty="0" err="1"/>
              <a:t>Minesh</a:t>
            </a:r>
            <a:r>
              <a:rPr lang="en-US" sz="1800" dirty="0"/>
              <a:t> Patel, Hasan Hassan, Lois </a:t>
            </a:r>
            <a:r>
              <a:rPr lang="en-US" sz="1800" dirty="0" err="1"/>
              <a:t>Orosa</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"D-RaNGe: Using Commodity DRAM Devices to Generate True Random Numbers with Low Latency and High Throughput"</a:t>
            </a:r>
            <a:br>
              <a:rPr lang="en-US" sz="1800" dirty="0">
                <a:solidFill>
                  <a:srgbClr val="0432FF"/>
                </a:solidFill>
              </a:rPr>
            </a:br>
            <a:r>
              <a:rPr lang="en-US" sz="1800" i="1" dirty="0"/>
              <a:t>Proceedings of the </a:t>
            </a:r>
            <a:r>
              <a:rPr lang="en-US" sz="1800" i="1" dirty="0">
                <a:hlinkClick r:id="rId3"/>
              </a:rPr>
              <a:t>25th International Symposium on High-Performance Computer Architecture</a:t>
            </a:r>
            <a:r>
              <a:rPr lang="en-US" sz="1800" i="1" dirty="0"/>
              <a:t> (</a:t>
            </a:r>
            <a:r>
              <a:rPr lang="en-US" sz="1800" b="1" i="1" dirty="0"/>
              <a:t>HPCA</a:t>
            </a:r>
            <a:r>
              <a:rPr lang="en-US" sz="1800" i="1" dirty="0"/>
              <a:t>)</a:t>
            </a:r>
            <a:r>
              <a:rPr lang="en-US" sz="1800" dirty="0"/>
              <a:t>, Washington, DC, USA, February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Full Talk Video</a:t>
            </a:r>
            <a:r>
              <a:rPr lang="en-US" sz="1800" dirty="0"/>
              <a:t> (21 minutes)]</a:t>
            </a:r>
            <a:br>
              <a:rPr lang="en-US" sz="1800" dirty="0"/>
            </a:br>
            <a:r>
              <a:rPr lang="en-US" sz="1800" dirty="0"/>
              <a:t>[</a:t>
            </a:r>
            <a:r>
              <a:rPr lang="en-US" sz="1800" dirty="0">
                <a:hlinkClick r:id="rId7"/>
              </a:rPr>
              <a:t>Full Talk Lecture Video</a:t>
            </a:r>
            <a:r>
              <a:rPr lang="en-US" sz="1800" dirty="0"/>
              <a:t> (27 minutes)]</a:t>
            </a:r>
            <a:br>
              <a:rPr lang="en-US" sz="1800" dirty="0"/>
            </a:br>
            <a:r>
              <a:rPr lang="en-US" sz="1800" b="1" i="1" dirty="0">
                <a:solidFill>
                  <a:srgbClr val="FF0000"/>
                </a:solidFill>
              </a:rPr>
              <a:t>Top Picks Honorable Mention by IEEE Micro.</a:t>
            </a:r>
            <a:endParaRPr lang="en-US" sz="1800" dirty="0">
              <a:solidFill>
                <a:srgbClr val="FF0000"/>
              </a:solidFill>
            </a:endParaRPr>
          </a:p>
          <a:p>
            <a:pPr marL="0" indent="0">
              <a:buNone/>
            </a:pPr>
            <a:br>
              <a:rPr lang="en-US" sz="1800" dirty="0"/>
            </a:br>
            <a:endParaRPr lang="en-US" sz="18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984812"/>
            <a:ext cx="9144000" cy="2180492"/>
          </a:xfrm>
          <a:prstGeom prst="rect">
            <a:avLst/>
          </a:prstGeom>
        </p:spPr>
      </p:pic>
    </p:spTree>
    <p:extLst>
      <p:ext uri="{BB962C8B-B14F-4D97-AF65-F5344CB8AC3E}">
        <p14:creationId xmlns:p14="http://schemas.microsoft.com/office/powerpoint/2010/main" val="298628263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700" dirty="0" err="1"/>
              <a:t>Ataberk</a:t>
            </a:r>
            <a:r>
              <a:rPr lang="en-US" sz="1700" dirty="0"/>
              <a:t> </a:t>
            </a:r>
            <a:r>
              <a:rPr lang="en-US" sz="1700" dirty="0" err="1"/>
              <a:t>Olgun</a:t>
            </a:r>
            <a:r>
              <a:rPr lang="en-US" sz="1700" dirty="0"/>
              <a:t>, </a:t>
            </a:r>
            <a:r>
              <a:rPr lang="en-US" sz="1700" dirty="0" err="1"/>
              <a:t>Minesh</a:t>
            </a:r>
            <a:r>
              <a:rPr lang="en-US" sz="1700" dirty="0"/>
              <a:t> Patel, A. </a:t>
            </a:r>
            <a:r>
              <a:rPr lang="en-US" sz="1700" dirty="0" err="1"/>
              <a:t>Giray</a:t>
            </a:r>
            <a:r>
              <a:rPr lang="en-US" sz="1700" dirty="0"/>
              <a:t> </a:t>
            </a:r>
            <a:r>
              <a:rPr lang="en-US" sz="1700" dirty="0" err="1"/>
              <a:t>Yaglikci</a:t>
            </a:r>
            <a:r>
              <a:rPr lang="en-US" sz="1700" dirty="0"/>
              <a:t>, </a:t>
            </a:r>
            <a:r>
              <a:rPr lang="en-US" sz="1700" dirty="0" err="1"/>
              <a:t>Haocong</a:t>
            </a:r>
            <a:r>
              <a:rPr lang="en-US" sz="1700" dirty="0"/>
              <a:t> Luo, </a:t>
            </a:r>
            <a:r>
              <a:rPr lang="en-US" sz="1700" dirty="0" err="1"/>
              <a:t>Jeremie</a:t>
            </a:r>
            <a:r>
              <a:rPr lang="en-US" sz="1700" dirty="0"/>
              <a:t> S. Kim, F. </a:t>
            </a:r>
            <a:r>
              <a:rPr lang="en-US" sz="1700" dirty="0" err="1"/>
              <a:t>Nisa</a:t>
            </a:r>
            <a:r>
              <a:rPr lang="en-US" sz="1700" dirty="0"/>
              <a:t> </a:t>
            </a:r>
            <a:r>
              <a:rPr lang="en-US" sz="1700" dirty="0" err="1"/>
              <a:t>Bostanci</a:t>
            </a:r>
            <a:r>
              <a:rPr lang="en-US" sz="1700" dirty="0"/>
              <a:t>, Nandita Vijaykumar,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"QUAC-TRNG: High-Throughput True Random Number Generation Using Quadruple Row Activation in Commodity DRAM Chips"</a:t>
            </a:r>
            <a:br>
              <a:rPr lang="en-US" sz="1700" dirty="0"/>
            </a:br>
            <a:r>
              <a:rPr lang="en-US" sz="1700" i="1" dirty="0"/>
              <a:t>Proceedings of the </a:t>
            </a:r>
            <a:r>
              <a:rPr lang="en-US" sz="1700" i="1" dirty="0">
                <a:hlinkClick r:id="rId3"/>
              </a:rPr>
              <a:t>48th International Symposium on Computer Architecture</a:t>
            </a:r>
            <a:r>
              <a:rPr lang="en-US" sz="1700" i="1" dirty="0"/>
              <a:t> (</a:t>
            </a:r>
            <a:r>
              <a:rPr lang="en-US" sz="1700" b="1" i="1" dirty="0"/>
              <a:t>ISCA</a:t>
            </a:r>
            <a:r>
              <a:rPr lang="en-US" sz="1700" i="1" dirty="0"/>
              <a:t>)</a:t>
            </a:r>
            <a:r>
              <a:rPr lang="en-US" sz="1700" dirty="0"/>
              <a:t>, Virtual, June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Talk Video</a:t>
            </a:r>
            <a:r>
              <a:rPr lang="en-US" sz="1700" dirty="0"/>
              <a:t> (25 minutes)]</a:t>
            </a:r>
            <a:br>
              <a:rPr lang="en-US" sz="1700" dirty="0"/>
            </a:br>
            <a:r>
              <a:rPr lang="en-US" sz="1700" dirty="0"/>
              <a:t>[</a:t>
            </a:r>
            <a:r>
              <a:rPr lang="en-US" sz="1700" dirty="0">
                <a:hlinkClick r:id="rId9"/>
              </a:rPr>
              <a:t>SAFARI Live Seminar Video</a:t>
            </a:r>
            <a:r>
              <a:rPr lang="en-US" sz="1700" dirty="0"/>
              <a:t> (1 </a:t>
            </a:r>
            <a:r>
              <a:rPr lang="en-US" sz="1700" dirty="0" err="1"/>
              <a:t>hr</a:t>
            </a:r>
            <a:r>
              <a:rPr lang="en-US" sz="1700" dirty="0"/>
              <a:t> 26 mins)]</a:t>
            </a:r>
          </a:p>
          <a:p>
            <a:pPr marL="0" indent="0">
              <a:buNone/>
            </a:pPr>
            <a:br>
              <a:rPr lang="en-US" sz="1800" dirty="0"/>
            </a:br>
            <a:br>
              <a:rPr lang="en-US" sz="1800" dirty="0"/>
            </a:br>
            <a:endParaRPr lang="en-US" sz="1800" dirty="0"/>
          </a:p>
        </p:txBody>
      </p:sp>
      <p:pic>
        <p:nvPicPr>
          <p:cNvPr id="5" name="Picture 4">
            <a:extLst>
              <a:ext uri="{FF2B5EF4-FFF2-40B4-BE49-F238E27FC236}">
                <a16:creationId xmlns:a16="http://schemas.microsoft.com/office/drawing/2014/main" id="{C346B698-045C-9044-B1A7-4FFDCCB4C3C3}"/>
              </a:ext>
            </a:extLst>
          </p:cNvPr>
          <p:cNvPicPr>
            <a:picLocks noChangeAspect="1"/>
          </p:cNvPicPr>
          <p:nvPr/>
        </p:nvPicPr>
        <p:blipFill>
          <a:blip r:embed="rId10"/>
          <a:stretch>
            <a:fillRect/>
          </a:stretch>
        </p:blipFill>
        <p:spPr>
          <a:xfrm>
            <a:off x="0" y="4221088"/>
            <a:ext cx="9144000" cy="1726954"/>
          </a:xfrm>
          <a:prstGeom prst="rect">
            <a:avLst/>
          </a:prstGeom>
        </p:spPr>
      </p:pic>
    </p:spTree>
    <p:extLst>
      <p:ext uri="{BB962C8B-B14F-4D97-AF65-F5344CB8AC3E}">
        <p14:creationId xmlns:p14="http://schemas.microsoft.com/office/powerpoint/2010/main" val="414918498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0E58-11A9-4255-759B-6D0BFFCCD333}"/>
              </a:ext>
            </a:extLst>
          </p:cNvPr>
          <p:cNvSpPr>
            <a:spLocks noGrp="1"/>
          </p:cNvSpPr>
          <p:nvPr>
            <p:ph type="title"/>
          </p:nvPr>
        </p:nvSpPr>
        <p:spPr/>
        <p:txBody>
          <a:bodyPr/>
          <a:lstStyle/>
          <a:p>
            <a:r>
              <a:rPr lang="en-US" dirty="0"/>
              <a:t>In-DRAM TRNG: Recent Results</a:t>
            </a:r>
          </a:p>
        </p:txBody>
      </p:sp>
      <p:sp>
        <p:nvSpPr>
          <p:cNvPr id="3" name="Content Placeholder 2">
            <a:extLst>
              <a:ext uri="{FF2B5EF4-FFF2-40B4-BE49-F238E27FC236}">
                <a16:creationId xmlns:a16="http://schemas.microsoft.com/office/drawing/2014/main" id="{5C35D5BA-1EFA-490E-173C-67C8CB03CB0C}"/>
              </a:ext>
            </a:extLst>
          </p:cNvPr>
          <p:cNvSpPr>
            <a:spLocks noGrp="1"/>
          </p:cNvSpPr>
          <p:nvPr>
            <p:ph idx="1"/>
          </p:nvPr>
        </p:nvSpPr>
        <p:spPr>
          <a:xfrm>
            <a:off x="228600" y="1095375"/>
            <a:ext cx="8851900" cy="5153025"/>
          </a:xfrm>
        </p:spPr>
        <p:txBody>
          <a:bodyPr/>
          <a:lstStyle/>
          <a:p>
            <a:r>
              <a:rPr lang="en-US" dirty="0">
                <a:solidFill>
                  <a:srgbClr val="0000FF"/>
                </a:solidFill>
              </a:rPr>
              <a:t>N-row Activation </a:t>
            </a:r>
          </a:p>
          <a:p>
            <a:pPr lvl="1"/>
            <a:r>
              <a:rPr lang="en-US" dirty="0"/>
              <a:t>initialize cell values to sample random values in sense amplifiers</a:t>
            </a:r>
          </a:p>
        </p:txBody>
      </p:sp>
      <p:sp>
        <p:nvSpPr>
          <p:cNvPr id="4" name="Slide Number Placeholder 3">
            <a:extLst>
              <a:ext uri="{FF2B5EF4-FFF2-40B4-BE49-F238E27FC236}">
                <a16:creationId xmlns:a16="http://schemas.microsoft.com/office/drawing/2014/main" id="{51D43E40-F8C4-936D-7740-B1B525090525}"/>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94</a:t>
            </a:fld>
            <a:endParaRPr lang="en-US">
              <a:solidFill>
                <a:srgbClr val="000000"/>
              </a:solidFill>
            </a:endParaRPr>
          </a:p>
        </p:txBody>
      </p:sp>
      <p:pic>
        <p:nvPicPr>
          <p:cNvPr id="5" name="Picture 4">
            <a:extLst>
              <a:ext uri="{FF2B5EF4-FFF2-40B4-BE49-F238E27FC236}">
                <a16:creationId xmlns:a16="http://schemas.microsoft.com/office/drawing/2014/main" id="{FA9524EF-97D4-A854-16B2-669B97463061}"/>
              </a:ext>
            </a:extLst>
          </p:cNvPr>
          <p:cNvPicPr>
            <a:picLocks noChangeAspect="1"/>
          </p:cNvPicPr>
          <p:nvPr/>
        </p:nvPicPr>
        <p:blipFill>
          <a:blip r:embed="rId2"/>
          <a:stretch>
            <a:fillRect/>
          </a:stretch>
        </p:blipFill>
        <p:spPr>
          <a:xfrm>
            <a:off x="685800" y="2564904"/>
            <a:ext cx="7772400" cy="3499087"/>
          </a:xfrm>
          <a:prstGeom prst="rect">
            <a:avLst/>
          </a:prstGeom>
        </p:spPr>
      </p:pic>
    </p:spTree>
    <p:extLst>
      <p:ext uri="{BB962C8B-B14F-4D97-AF65-F5344CB8AC3E}">
        <p14:creationId xmlns:p14="http://schemas.microsoft.com/office/powerpoint/2010/main" val="84669280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700" dirty="0"/>
          </a:p>
          <a:p>
            <a:r>
              <a:rPr lang="en-US" sz="1700" dirty="0"/>
              <a:t>F. </a:t>
            </a:r>
            <a:r>
              <a:rPr lang="en-US" sz="1700" dirty="0" err="1"/>
              <a:t>Nisa</a:t>
            </a:r>
            <a:r>
              <a:rPr lang="en-US" sz="1700" dirty="0"/>
              <a:t> </a:t>
            </a:r>
            <a:r>
              <a:rPr lang="en-US" sz="1700" dirty="0" err="1"/>
              <a:t>Bostanci</a:t>
            </a:r>
            <a:r>
              <a:rPr lang="en-US" sz="1700" dirty="0"/>
              <a:t>, </a:t>
            </a:r>
            <a:r>
              <a:rPr lang="en-US" sz="1700" dirty="0" err="1"/>
              <a:t>Ataberk</a:t>
            </a:r>
            <a:r>
              <a:rPr lang="en-US" sz="1700" dirty="0"/>
              <a:t> </a:t>
            </a:r>
            <a:r>
              <a:rPr lang="en-US" sz="1700" dirty="0" err="1"/>
              <a:t>Olgun</a:t>
            </a:r>
            <a:r>
              <a:rPr lang="en-US" sz="1700" dirty="0"/>
              <a:t>, Lois </a:t>
            </a:r>
            <a:r>
              <a:rPr lang="en-US" sz="1700" dirty="0" err="1"/>
              <a:t>Orosa</a:t>
            </a:r>
            <a:r>
              <a:rPr lang="en-US" sz="1700" dirty="0"/>
              <a:t>, A. </a:t>
            </a:r>
            <a:r>
              <a:rPr lang="en-US" sz="1700" dirty="0" err="1"/>
              <a:t>Giray</a:t>
            </a:r>
            <a:r>
              <a:rPr lang="en-US" sz="1700" dirty="0"/>
              <a:t> </a:t>
            </a:r>
            <a:r>
              <a:rPr lang="en-US" sz="1700" dirty="0" err="1"/>
              <a:t>Yaglikci</a:t>
            </a:r>
            <a:r>
              <a:rPr lang="en-US" sz="1700" dirty="0"/>
              <a:t>, </a:t>
            </a:r>
            <a:r>
              <a:rPr lang="en-US" sz="1700" dirty="0" err="1"/>
              <a:t>Jeremie</a:t>
            </a:r>
            <a:r>
              <a:rPr lang="en-US" sz="1700" dirty="0"/>
              <a:t> S. Kim, Hasan Hassan,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"DR-STRaNGe: End-to-End System Design for DRAM-based True Random Number Generators"</a:t>
            </a:r>
            <a:br>
              <a:rPr lang="en-US" sz="1700" dirty="0">
                <a:solidFill>
                  <a:srgbClr val="0000FF"/>
                </a:solidFill>
              </a:rPr>
            </a:br>
            <a:r>
              <a:rPr lang="en-US" sz="1700" i="1" dirty="0"/>
              <a:t>Proceedings of the </a:t>
            </a:r>
            <a:r>
              <a:rPr lang="en-US" sz="1700" i="1" dirty="0">
                <a:hlinkClick r:id="rId3"/>
              </a:rPr>
              <a:t>28th International Symposium on High-Performance Computer Architecture</a:t>
            </a:r>
            <a:r>
              <a:rPr lang="en-US" sz="1700" i="1" dirty="0"/>
              <a:t> (</a:t>
            </a:r>
            <a:r>
              <a:rPr lang="en-US" sz="1700" b="1" i="1" dirty="0"/>
              <a:t>HPCA</a:t>
            </a:r>
            <a:r>
              <a:rPr lang="en-US" sz="1700" i="1" dirty="0"/>
              <a:t>)</a:t>
            </a:r>
            <a:r>
              <a:rPr lang="en-US" sz="1700" dirty="0"/>
              <a:t>, Virtual, April 2022.</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p>
          <a:p>
            <a:pPr marL="0" indent="0">
              <a:buNone/>
            </a:pPr>
            <a:br>
              <a:rPr lang="en-US" sz="1700" dirty="0"/>
            </a:br>
            <a:br>
              <a:rPr lang="en-US" sz="1700" dirty="0"/>
            </a:br>
            <a:endParaRPr lang="en-US" sz="1700" dirty="0"/>
          </a:p>
        </p:txBody>
      </p:sp>
      <p:pic>
        <p:nvPicPr>
          <p:cNvPr id="3" name="Picture 2">
            <a:extLst>
              <a:ext uri="{FF2B5EF4-FFF2-40B4-BE49-F238E27FC236}">
                <a16:creationId xmlns:a16="http://schemas.microsoft.com/office/drawing/2014/main" id="{F6CE8127-50F1-6E46-970D-5C4BAC456EE8}"/>
              </a:ext>
            </a:extLst>
          </p:cNvPr>
          <p:cNvPicPr>
            <a:picLocks noChangeAspect="1"/>
          </p:cNvPicPr>
          <p:nvPr/>
        </p:nvPicPr>
        <p:blipFill>
          <a:blip r:embed="rId8"/>
          <a:stretch>
            <a:fillRect/>
          </a:stretch>
        </p:blipFill>
        <p:spPr>
          <a:xfrm>
            <a:off x="0" y="3717032"/>
            <a:ext cx="9144000" cy="2399168"/>
          </a:xfrm>
          <a:prstGeom prst="rect">
            <a:avLst/>
          </a:prstGeom>
        </p:spPr>
      </p:pic>
      <p:sp>
        <p:nvSpPr>
          <p:cNvPr id="6" name="TextBox 5">
            <a:extLst>
              <a:ext uri="{FF2B5EF4-FFF2-40B4-BE49-F238E27FC236}">
                <a16:creationId xmlns:a16="http://schemas.microsoft.com/office/drawing/2014/main" id="{E1372BCE-C8A6-2D4D-B9A1-E34D95C97AFB}"/>
              </a:ext>
            </a:extLst>
          </p:cNvPr>
          <p:cNvSpPr txBox="1"/>
          <p:nvPr/>
        </p:nvSpPr>
        <p:spPr>
          <a:xfrm>
            <a:off x="1779861" y="6438543"/>
            <a:ext cx="51684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https://arxiv.org/pdf/2201.01385.pdf</a:t>
            </a:r>
            <a:endParaRPr kumimoji="0" lang="en-US" sz="20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74551153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0A9AA-34CA-EEDC-3233-740F5BF89C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783A7A-647A-5132-0E54-AB989DECB1A0}"/>
              </a:ext>
            </a:extLst>
          </p:cNvPr>
          <p:cNvSpPr>
            <a:spLocks noGrp="1"/>
          </p:cNvSpPr>
          <p:nvPr>
            <p:ph type="title"/>
          </p:nvPr>
        </p:nvSpPr>
        <p:spPr>
          <a:xfrm>
            <a:off x="180528" y="152400"/>
            <a:ext cx="9144000" cy="1066800"/>
          </a:xfrm>
        </p:spPr>
        <p:txBody>
          <a:bodyPr/>
          <a:lstStyle/>
          <a:p>
            <a:r>
              <a:rPr lang="en-US" dirty="0"/>
              <a:t>In-DRAM Physical Unclonable Functions</a:t>
            </a:r>
          </a:p>
        </p:txBody>
      </p:sp>
      <p:sp>
        <p:nvSpPr>
          <p:cNvPr id="3" name="Content Placeholder 2">
            <a:extLst>
              <a:ext uri="{FF2B5EF4-FFF2-40B4-BE49-F238E27FC236}">
                <a16:creationId xmlns:a16="http://schemas.microsoft.com/office/drawing/2014/main" id="{AC576C37-AB91-7EC3-D930-62B5F53445BE}"/>
              </a:ext>
            </a:extLst>
          </p:cNvPr>
          <p:cNvSpPr>
            <a:spLocks noGrp="1"/>
          </p:cNvSpPr>
          <p:nvPr>
            <p:ph idx="1"/>
          </p:nvPr>
        </p:nvSpPr>
        <p:spPr>
          <a:xfrm>
            <a:off x="228600" y="1043589"/>
            <a:ext cx="8915400" cy="5193723"/>
          </a:xfrm>
        </p:spPr>
        <p:txBody>
          <a:bodyPr/>
          <a:lstStyle/>
          <a:p>
            <a:r>
              <a:rPr lang="en-US" sz="1800" dirty="0" err="1"/>
              <a:t>Jeremie</a:t>
            </a:r>
            <a:r>
              <a:rPr lang="en-US" sz="1800" dirty="0"/>
              <a:t> S. Kim, </a:t>
            </a:r>
            <a:r>
              <a:rPr lang="en-US" sz="1800" dirty="0" err="1"/>
              <a:t>Minesh</a:t>
            </a:r>
            <a:r>
              <a:rPr lang="en-US" sz="1800" dirty="0"/>
              <a:t> Patel, Hasan Hassan,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"The DRAM Latency PUF: Quickly Evaluating Physical Unclonable Functions by Exploiting the Latency-Reliability Tradeoff in Modern DRAM Devices"</a:t>
            </a:r>
            <a:br>
              <a:rPr lang="en-US" sz="1800" dirty="0">
                <a:solidFill>
                  <a:srgbClr val="0432FF"/>
                </a:solidFill>
              </a:rPr>
            </a:br>
            <a:r>
              <a:rPr lang="en-US" sz="1800" i="1" dirty="0"/>
              <a:t>Proceedings of the </a:t>
            </a:r>
            <a:r>
              <a:rPr lang="en-US" sz="1800" i="1" dirty="0">
                <a:hlinkClick r:id="rId3"/>
              </a:rPr>
              <a:t>24th International Symposium on High-Performance Computer Architecture</a:t>
            </a:r>
            <a:r>
              <a:rPr lang="en-US" sz="1800" i="1" dirty="0"/>
              <a:t> (</a:t>
            </a:r>
            <a:r>
              <a:rPr lang="en-US" sz="1800" b="1" i="1" dirty="0"/>
              <a:t>HPCA</a:t>
            </a:r>
            <a:r>
              <a:rPr lang="en-US" sz="1800" i="1" dirty="0"/>
              <a:t>)</a:t>
            </a:r>
            <a:r>
              <a:rPr lang="en-US" sz="1800" dirty="0"/>
              <a:t>, Vienna, Austria, February 2018.</a:t>
            </a:r>
            <a:br>
              <a:rPr lang="en-US" sz="1800" dirty="0"/>
            </a:br>
            <a:r>
              <a:rPr lang="en-US" sz="1800" dirty="0"/>
              <a:t>[</a:t>
            </a:r>
            <a:r>
              <a:rPr lang="en-US" sz="1800" dirty="0">
                <a:hlinkClick r:id="rId4"/>
              </a:rPr>
              <a:t>Lightning Talk Video</a:t>
            </a:r>
            <a:r>
              <a:rPr lang="en-US" sz="1800" dirty="0"/>
              <a:t>]</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a:t>
            </a:r>
            <a:br>
              <a:rPr lang="en-US" sz="1800" dirty="0"/>
            </a:br>
            <a:r>
              <a:rPr lang="en-US" sz="1800" dirty="0"/>
              <a:t>[</a:t>
            </a:r>
            <a:r>
              <a:rPr lang="en-US" sz="1800" dirty="0">
                <a:hlinkClick r:id="rId9"/>
              </a:rPr>
              <a:t>Full Talk Lecture Video</a:t>
            </a:r>
            <a:r>
              <a:rPr lang="en-US" sz="1800" dirty="0"/>
              <a:t> (28 minutes)]</a:t>
            </a:r>
          </a:p>
          <a:p>
            <a:pPr marL="0" indent="0">
              <a:buNone/>
            </a:pPr>
            <a:endParaRPr lang="en-US" sz="1800" dirty="0"/>
          </a:p>
        </p:txBody>
      </p:sp>
      <p:sp>
        <p:nvSpPr>
          <p:cNvPr id="4" name="Slide Number Placeholder 3">
            <a:extLst>
              <a:ext uri="{FF2B5EF4-FFF2-40B4-BE49-F238E27FC236}">
                <a16:creationId xmlns:a16="http://schemas.microsoft.com/office/drawing/2014/main" id="{D0B7AEB7-6DC7-F1F2-63A8-6C82A8D726D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E04F271D-2E5B-DFF7-3976-3369E7D88EA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3576676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DFE2B-62C8-F048-5EED-E5C7C5402047}"/>
              </a:ext>
            </a:extLst>
          </p:cNvPr>
          <p:cNvSpPr>
            <a:spLocks noGrp="1"/>
          </p:cNvSpPr>
          <p:nvPr>
            <p:ph type="title"/>
          </p:nvPr>
        </p:nvSpPr>
        <p:spPr>
          <a:xfrm>
            <a:off x="228600" y="152400"/>
            <a:ext cx="9167936" cy="884238"/>
          </a:xfrm>
        </p:spPr>
        <p:txBody>
          <a:bodyPr/>
          <a:lstStyle/>
          <a:p>
            <a:r>
              <a:rPr lang="en-US" dirty="0"/>
              <a:t>In-DRAM Lookup-Table Based Execution</a:t>
            </a:r>
          </a:p>
        </p:txBody>
      </p:sp>
      <p:sp>
        <p:nvSpPr>
          <p:cNvPr id="3" name="Content Placeholder 2">
            <a:extLst>
              <a:ext uri="{FF2B5EF4-FFF2-40B4-BE49-F238E27FC236}">
                <a16:creationId xmlns:a16="http://schemas.microsoft.com/office/drawing/2014/main" id="{13895AE7-B5C5-A5B2-CE80-4C738F9DC9F4}"/>
              </a:ext>
            </a:extLst>
          </p:cNvPr>
          <p:cNvSpPr>
            <a:spLocks noGrp="1"/>
          </p:cNvSpPr>
          <p:nvPr>
            <p:ph idx="1"/>
          </p:nvPr>
        </p:nvSpPr>
        <p:spPr>
          <a:xfrm>
            <a:off x="206437" y="1052736"/>
            <a:ext cx="8610600" cy="5153025"/>
          </a:xfrm>
        </p:spPr>
        <p:txBody>
          <a:bodyPr/>
          <a:lstStyle/>
          <a:p>
            <a:pPr marL="0" indent="0" algn="l">
              <a:buNone/>
            </a:pP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João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Dinis</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Ferreira, Gabriel Falcao, Juan Gómez-Luna, Mohammed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Alser</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Lois Orosa, Mohammad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Jeremie</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 Kim, Geraldo F. Oliveira, Taha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Shahroodi</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Anant Nori, and Onur Mutlu,</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"pLUTo: Enabling Massively Parallel Computation in DRAM via Lookup Tables"</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55th International Symposium on Microarchitecture</a:t>
            </a: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MICRO</a:t>
            </a: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Chicago, IL, USA, October 2022.</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Longer Lecture Slides (pptx)</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(pdf)</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8"/>
              </a:rPr>
              <a:t>Lecture Video</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(26 minutes)]</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9"/>
              </a:rPr>
              <a:t>arXiv version</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10"/>
              </a:rPr>
              <a:t>Source Code (Officially Artifact Evaluated with All Badges)</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1" i="1" dirty="0">
                <a:solidFill>
                  <a:srgbClr val="FF0000"/>
                </a:solidFill>
                <a:effectLst/>
                <a:latin typeface="Tahoma" panose="020B0604030504040204" pitchFamily="34" charset="0"/>
                <a:ea typeface="Tahoma" panose="020B0604030504040204" pitchFamily="34" charset="0"/>
                <a:cs typeface="Tahoma" panose="020B0604030504040204" pitchFamily="34" charset="0"/>
              </a:rPr>
              <a:t>Officially artifact evaluated as available, reusable and reproducible.</a:t>
            </a:r>
            <a:endParaRPr lang="en-US" sz="1500" b="0" i="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F9CC08FC-8DC7-7D8C-1490-703F3B41A22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BCF1BF39-3166-E5AA-31DA-AB32F2F13B3B}"/>
              </a:ext>
            </a:extLst>
          </p:cNvPr>
          <p:cNvPicPr>
            <a:picLocks noChangeAspect="1"/>
          </p:cNvPicPr>
          <p:nvPr/>
        </p:nvPicPr>
        <p:blipFill>
          <a:blip r:embed="rId11"/>
          <a:stretch>
            <a:fillRect/>
          </a:stretch>
        </p:blipFill>
        <p:spPr>
          <a:xfrm>
            <a:off x="458405" y="3789040"/>
            <a:ext cx="8382143" cy="2575382"/>
          </a:xfrm>
          <a:prstGeom prst="rect">
            <a:avLst/>
          </a:prstGeom>
        </p:spPr>
      </p:pic>
      <p:sp>
        <p:nvSpPr>
          <p:cNvPr id="6" name="TextBox 5">
            <a:extLst>
              <a:ext uri="{FF2B5EF4-FFF2-40B4-BE49-F238E27FC236}">
                <a16:creationId xmlns:a16="http://schemas.microsoft.com/office/drawing/2014/main" id="{DDB1E472-B793-6F87-B750-2856953FBD40}"/>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https://arxiv.org/pdf/2104.07699.pdf</a:t>
            </a:r>
            <a:r>
              <a:rPr kumimoji="0" lang="en-US" sz="20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50849612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166A-FFB6-62B0-4928-D229F7E3EBB5}"/>
              </a:ext>
            </a:extLst>
          </p:cNvPr>
          <p:cNvSpPr>
            <a:spLocks noGrp="1"/>
          </p:cNvSpPr>
          <p:nvPr>
            <p:ph type="title"/>
          </p:nvPr>
        </p:nvSpPr>
        <p:spPr/>
        <p:txBody>
          <a:bodyPr/>
          <a:lstStyle/>
          <a:p>
            <a:r>
              <a:rPr lang="en-US" dirty="0"/>
              <a:t>In-Flash Bulk Bitwise Execution</a:t>
            </a:r>
          </a:p>
        </p:txBody>
      </p:sp>
      <p:sp>
        <p:nvSpPr>
          <p:cNvPr id="3" name="Content Placeholder 2">
            <a:extLst>
              <a:ext uri="{FF2B5EF4-FFF2-40B4-BE49-F238E27FC236}">
                <a16:creationId xmlns:a16="http://schemas.microsoft.com/office/drawing/2014/main" id="{5AA6DC65-58D9-77EA-5D80-02DB597A0CC1}"/>
              </a:ext>
            </a:extLst>
          </p:cNvPr>
          <p:cNvSpPr>
            <a:spLocks noGrp="1"/>
          </p:cNvSpPr>
          <p:nvPr>
            <p:ph idx="1"/>
          </p:nvPr>
        </p:nvSpPr>
        <p:spPr/>
        <p:txBody>
          <a:bodyPr/>
          <a:lstStyle/>
          <a:p>
            <a:r>
              <a:rPr lang="en-US" sz="1700" b="0" i="0" dirty="0" err="1">
                <a:solidFill>
                  <a:srgbClr val="000000"/>
                </a:solidFill>
                <a:effectLst/>
              </a:rPr>
              <a:t>Jisung</a:t>
            </a:r>
            <a:r>
              <a:rPr lang="en-US" sz="1700" b="0" i="0" dirty="0">
                <a:solidFill>
                  <a:srgbClr val="000000"/>
                </a:solidFill>
                <a:effectLst/>
              </a:rPr>
              <a:t> Park, </a:t>
            </a:r>
            <a:r>
              <a:rPr lang="en-US" sz="1700" b="0" i="0" dirty="0" err="1">
                <a:solidFill>
                  <a:srgbClr val="000000"/>
                </a:solidFill>
                <a:effectLst/>
              </a:rPr>
              <a:t>Roknoddin</a:t>
            </a:r>
            <a:r>
              <a:rPr lang="en-US" sz="1700" b="0" i="0" dirty="0">
                <a:solidFill>
                  <a:srgbClr val="000000"/>
                </a:solidFill>
                <a:effectLst/>
              </a:rPr>
              <a:t> Azizi, Geraldo F. Oliveira, Mohammad </a:t>
            </a:r>
            <a:r>
              <a:rPr lang="en-US" sz="1700" b="0" i="0" dirty="0" err="1">
                <a:solidFill>
                  <a:srgbClr val="000000"/>
                </a:solidFill>
                <a:effectLst/>
              </a:rPr>
              <a:t>Sadrosadati</a:t>
            </a:r>
            <a:r>
              <a:rPr lang="en-US" sz="1700" b="0" i="0" dirty="0">
                <a:solidFill>
                  <a:srgbClr val="000000"/>
                </a:solidFill>
                <a:effectLst/>
              </a:rPr>
              <a:t>, Rakesh </a:t>
            </a:r>
            <a:r>
              <a:rPr lang="en-US" sz="1700" b="0" i="0" dirty="0" err="1">
                <a:solidFill>
                  <a:srgbClr val="000000"/>
                </a:solidFill>
                <a:effectLst/>
              </a:rPr>
              <a:t>Nadig</a:t>
            </a:r>
            <a:r>
              <a:rPr lang="en-US" sz="1700" b="0" i="0" dirty="0">
                <a:solidFill>
                  <a:srgbClr val="000000"/>
                </a:solidFill>
                <a:effectLst/>
              </a:rPr>
              <a:t>, David Novo, Juan Gómez-Luna, </a:t>
            </a:r>
            <a:r>
              <a:rPr lang="en-US" sz="1700" b="0" i="0" dirty="0" err="1">
                <a:solidFill>
                  <a:srgbClr val="000000"/>
                </a:solidFill>
                <a:effectLst/>
              </a:rPr>
              <a:t>Myungsuk</a:t>
            </a:r>
            <a:r>
              <a:rPr lang="en-US" sz="1700" b="0" i="0" dirty="0">
                <a:solidFill>
                  <a:srgbClr val="000000"/>
                </a:solidFill>
                <a:effectLst/>
              </a:rPr>
              <a:t> Kim, and Onur Mutlu,</a:t>
            </a:r>
            <a:br>
              <a:rPr lang="en-US" sz="1700" b="0" i="0" dirty="0">
                <a:solidFill>
                  <a:srgbClr val="000000"/>
                </a:solidFill>
                <a:effectLst/>
              </a:rPr>
            </a:br>
            <a:r>
              <a:rPr lang="en-US" sz="1700" b="1" i="0" dirty="0">
                <a:solidFill>
                  <a:srgbClr val="0000FF"/>
                </a:solidFill>
                <a:effectLst/>
                <a:hlinkClick r:id="rId2">
                  <a:extLst>
                    <a:ext uri="{A12FA001-AC4F-418D-AE19-62706E023703}">
                      <ahyp:hlinkClr xmlns:ahyp="http://schemas.microsoft.com/office/drawing/2018/hyperlinkcolor" val="tx"/>
                    </a:ext>
                  </a:extLst>
                </a:hlinkClick>
              </a:rPr>
              <a:t>"Flash-Cosmos: In-Flash Bulk Bitwise Operations Using Inherent Computation Capability of NAND Flash Memory"</a:t>
            </a:r>
            <a:br>
              <a:rPr lang="en-US" sz="1700" b="0" i="0" dirty="0">
                <a:solidFill>
                  <a:srgbClr val="000000"/>
                </a:solidFill>
                <a:effectLst/>
              </a:rPr>
            </a:br>
            <a:r>
              <a:rPr lang="en-US" sz="1700" b="0" i="1" dirty="0">
                <a:solidFill>
                  <a:srgbClr val="000000"/>
                </a:solidFill>
                <a:effectLst/>
              </a:rPr>
              <a:t>Proceedings of the </a:t>
            </a:r>
            <a:r>
              <a:rPr lang="en-US" sz="1700" b="0" i="1" dirty="0">
                <a:solidFill>
                  <a:srgbClr val="000000"/>
                </a:solidFill>
                <a:effectLst/>
                <a:hlinkClick r:id="rId3"/>
              </a:rPr>
              <a:t>55th International Symposium on Microarchitecture</a:t>
            </a:r>
            <a:r>
              <a:rPr lang="en-US" sz="1700" b="0" i="1" dirty="0">
                <a:solidFill>
                  <a:srgbClr val="000000"/>
                </a:solidFill>
                <a:effectLst/>
              </a:rPr>
              <a:t> (</a:t>
            </a:r>
            <a:r>
              <a:rPr lang="en-US" sz="1700" b="1" i="1" dirty="0">
                <a:solidFill>
                  <a:srgbClr val="000000"/>
                </a:solidFill>
                <a:effectLst/>
              </a:rPr>
              <a:t>MICRO</a:t>
            </a:r>
            <a:r>
              <a:rPr lang="en-US" sz="1700" b="0" i="1" dirty="0">
                <a:solidFill>
                  <a:srgbClr val="000000"/>
                </a:solidFill>
                <a:effectLst/>
              </a:rPr>
              <a:t>)</a:t>
            </a:r>
            <a:r>
              <a:rPr lang="en-US" sz="1700" b="0" i="0" dirty="0">
                <a:solidFill>
                  <a:srgbClr val="000000"/>
                </a:solidFill>
                <a:effectLst/>
              </a:rPr>
              <a:t>, Chicago, IL, USA, October 2022.</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4"/>
              </a:rPr>
              <a:t>Slides (pptx)</a:t>
            </a:r>
            <a:r>
              <a:rPr lang="en-US" sz="1700" b="0" i="0" dirty="0">
                <a:solidFill>
                  <a:srgbClr val="000000"/>
                </a:solidFill>
                <a:effectLst/>
              </a:rPr>
              <a:t> </a:t>
            </a:r>
            <a:r>
              <a:rPr lang="en-US" sz="1700" b="0" i="0" dirty="0">
                <a:solidFill>
                  <a:srgbClr val="000000"/>
                </a:solidFill>
                <a:effectLst/>
                <a:hlinkClick r:id="rId5"/>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6"/>
              </a:rPr>
              <a:t>Longer Lecture Slides (pptx)</a:t>
            </a:r>
            <a:r>
              <a:rPr lang="en-US" sz="1700" b="0" i="0" dirty="0">
                <a:solidFill>
                  <a:srgbClr val="000000"/>
                </a:solidFill>
                <a:effectLst/>
              </a:rPr>
              <a:t> </a:t>
            </a:r>
            <a:r>
              <a:rPr lang="en-US" sz="1700" b="0" i="0" dirty="0">
                <a:solidFill>
                  <a:srgbClr val="000000"/>
                </a:solidFill>
                <a:effectLst/>
                <a:hlinkClick r:id="rId7"/>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8"/>
              </a:rPr>
              <a:t>Lecture Video</a:t>
            </a:r>
            <a:r>
              <a:rPr lang="en-US" sz="1700" b="0" i="0" dirty="0">
                <a:solidFill>
                  <a:srgbClr val="000000"/>
                </a:solidFill>
                <a:effectLst/>
              </a:rPr>
              <a:t> (44 minutes)]</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9"/>
              </a:rPr>
              <a:t>arXiv version</a:t>
            </a:r>
            <a:r>
              <a:rPr lang="en-US" sz="1700" b="0" i="0" dirty="0">
                <a:solidFill>
                  <a:srgbClr val="000000"/>
                </a:solidFill>
                <a:effectLst/>
              </a:rPr>
              <a:t>]</a:t>
            </a:r>
          </a:p>
          <a:p>
            <a:pPr marL="0" indent="0">
              <a:buNone/>
            </a:pPr>
            <a:br>
              <a:rPr lang="en-US" sz="1700" dirty="0"/>
            </a:br>
            <a:endParaRPr lang="en-US" sz="1700" dirty="0">
              <a:solidFill>
                <a:srgbClr val="0432FF"/>
              </a:solidFill>
            </a:endParaRPr>
          </a:p>
        </p:txBody>
      </p:sp>
      <p:sp>
        <p:nvSpPr>
          <p:cNvPr id="4" name="Slide Number Placeholder 3">
            <a:extLst>
              <a:ext uri="{FF2B5EF4-FFF2-40B4-BE49-F238E27FC236}">
                <a16:creationId xmlns:a16="http://schemas.microsoft.com/office/drawing/2014/main" id="{57D0709F-745A-D34B-B5DD-A81248C7C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789F804-7B94-836C-56F5-8D0AAB1955A2}"/>
              </a:ext>
            </a:extLst>
          </p:cNvPr>
          <p:cNvPicPr>
            <a:picLocks noChangeAspect="1"/>
          </p:cNvPicPr>
          <p:nvPr/>
        </p:nvPicPr>
        <p:blipFill>
          <a:blip r:embed="rId10"/>
          <a:stretch>
            <a:fillRect/>
          </a:stretch>
        </p:blipFill>
        <p:spPr>
          <a:xfrm>
            <a:off x="28004" y="4077072"/>
            <a:ext cx="9080500" cy="2260325"/>
          </a:xfrm>
          <a:prstGeom prst="rect">
            <a:avLst/>
          </a:prstGeom>
        </p:spPr>
      </p:pic>
      <p:sp>
        <p:nvSpPr>
          <p:cNvPr id="6" name="TextBox 5">
            <a:extLst>
              <a:ext uri="{FF2B5EF4-FFF2-40B4-BE49-F238E27FC236}">
                <a16:creationId xmlns:a16="http://schemas.microsoft.com/office/drawing/2014/main" id="{CA38D597-0C40-6DA3-42C8-096F85D779A3}"/>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https://arxiv.org/pdf/2209.05566.pdf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23440224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0D3C8-7135-9C9E-EE0D-3E0F4F14C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83E405-1398-E00E-D791-1D3907EE01E9}"/>
              </a:ext>
            </a:extLst>
          </p:cNvPr>
          <p:cNvSpPr>
            <a:spLocks noGrp="1"/>
          </p:cNvSpPr>
          <p:nvPr>
            <p:ph type="ctrTitle"/>
          </p:nvPr>
        </p:nvSpPr>
        <p:spPr>
          <a:xfrm>
            <a:off x="467544" y="1268760"/>
            <a:ext cx="7924800" cy="1752600"/>
          </a:xfrm>
        </p:spPr>
        <p:txBody>
          <a:bodyPr/>
          <a:lstStyle/>
          <a:p>
            <a:pPr algn="ctr"/>
            <a:r>
              <a:rPr lang="en-US" sz="6000" dirty="0"/>
              <a:t>Processing in Memory:</a:t>
            </a:r>
            <a:br>
              <a:rPr lang="en-US" sz="6000" dirty="0"/>
            </a:br>
            <a:r>
              <a:rPr lang="en-US" sz="6000" dirty="0"/>
              <a:t>Two Types</a:t>
            </a:r>
            <a:endParaRPr lang="en-US" sz="6000" b="1" dirty="0"/>
          </a:p>
        </p:txBody>
      </p:sp>
      <p:sp>
        <p:nvSpPr>
          <p:cNvPr id="3" name="Subtitle 2">
            <a:extLst>
              <a:ext uri="{FF2B5EF4-FFF2-40B4-BE49-F238E27FC236}">
                <a16:creationId xmlns:a16="http://schemas.microsoft.com/office/drawing/2014/main" id="{E6FAA11D-1F1C-86DB-B67D-670D3931F45F}"/>
              </a:ext>
            </a:extLst>
          </p:cNvPr>
          <p:cNvSpPr>
            <a:spLocks noGrp="1"/>
          </p:cNvSpPr>
          <p:nvPr>
            <p:ph type="subTitle" idx="1"/>
          </p:nvPr>
        </p:nvSpPr>
        <p:spPr>
          <a:xfrm>
            <a:off x="685800" y="4484712"/>
            <a:ext cx="7848600" cy="1752600"/>
          </a:xfrm>
        </p:spPr>
        <p:txBody>
          <a:bodyPr/>
          <a:lstStyle/>
          <a:p>
            <a:pPr algn="l"/>
            <a:r>
              <a:rPr lang="en-US" sz="3600" dirty="0">
                <a:solidFill>
                  <a:srgbClr val="FF0000"/>
                </a:solidFill>
              </a:rPr>
              <a:t>1. Processing </a:t>
            </a:r>
            <a:r>
              <a:rPr lang="en-US" sz="3600" b="1" dirty="0">
                <a:solidFill>
                  <a:srgbClr val="FF0000"/>
                </a:solidFill>
              </a:rPr>
              <a:t>near</a:t>
            </a:r>
            <a:r>
              <a:rPr lang="en-US" sz="3600" dirty="0">
                <a:solidFill>
                  <a:srgbClr val="FF0000"/>
                </a:solidFill>
              </a:rPr>
              <a:t> Memory</a:t>
            </a:r>
          </a:p>
          <a:p>
            <a:pPr algn="l"/>
            <a:r>
              <a:rPr lang="en-US" sz="3600" dirty="0">
                <a:solidFill>
                  <a:srgbClr val="0000FF"/>
                </a:solidFill>
              </a:rPr>
              <a:t>2. Processing </a:t>
            </a:r>
            <a:r>
              <a:rPr lang="en-US" sz="3600" b="1" dirty="0">
                <a:solidFill>
                  <a:srgbClr val="0000FF"/>
                </a:solidFill>
              </a:rPr>
              <a:t>using</a:t>
            </a:r>
            <a:r>
              <a:rPr lang="en-US" sz="3600" dirty="0">
                <a:solidFill>
                  <a:srgbClr val="0000FF"/>
                </a:solidFill>
              </a:rPr>
              <a:t> Memory</a:t>
            </a:r>
          </a:p>
        </p:txBody>
      </p:sp>
      <p:sp>
        <p:nvSpPr>
          <p:cNvPr id="4" name="Slide Number Placeholder 3">
            <a:extLst>
              <a:ext uri="{FF2B5EF4-FFF2-40B4-BE49-F238E27FC236}">
                <a16:creationId xmlns:a16="http://schemas.microsoft.com/office/drawing/2014/main" id="{16B0549D-CFC3-8329-1069-833AD41F4E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62610029"/>
      </p:ext>
    </p:extLst>
  </p:cSld>
  <p:clrMapOvr>
    <a:masterClrMapping/>
  </p:clrMapOvr>
</p:sld>
</file>

<file path=ppt/theme/_rels/theme54.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tx1"/>
          </a:solidFill>
        </a:ln>
      </a:spPr>
      <a:bodyPr lIns="0" tIns="0" rIns="0" bIns="0" rtlCol="0" anchor="ctr"/>
      <a:lstStyle>
        <a:defPPr algn="ctr">
          <a:defRPr sz="3200" b="1" dirty="0" smtClean="0">
            <a:solidFill>
              <a:schemeClr val="bg1"/>
            </a:solidFill>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800" dirty="0" smtClean="0">
            <a:latin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7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2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2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7_Office Theme">
  <a:themeElements>
    <a:clrScheme name="Medy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0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102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3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1">
      <a:majorFont>
        <a:latin typeface="Aptos Display"/>
        <a:ea typeface=""/>
        <a:cs typeface=""/>
      </a:majorFont>
      <a:minorFont>
        <a:latin typeface="Aptos Display"/>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chemeClr val="tx1">
              <a:lumMod val="75000"/>
              <a:lumOff val="25000"/>
            </a:schemeClr>
          </a:solidFill>
        </a:ln>
      </a:spPr>
      <a:bodyPr rtlCol="0" anchor="ctr"/>
      <a:lstStyle>
        <a:defPPr algn="ctr">
          <a:defRPr sz="2000" dirty="0" smtClean="0">
            <a:solidFill>
              <a:schemeClr val="tx1">
                <a:lumMod val="75000"/>
                <a:lumOff val="25000"/>
              </a:schemeClr>
            </a:solidFill>
            <a:latin typeface="+mj-lt"/>
            <a:ea typeface="Cambria" panose="02040503050406030204" pitchFamily="18" charset="0"/>
            <a:cs typeface="Cascadia Mono" panose="020B0609020000020004" pitchFamily="49" charset="0"/>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ech_template_jisung" id="{E787BF74-58FC-BA4F-9E83-D43BB312284F}" vid="{D903774B-4720-AE4C-9DF5-7CB3ABA7BBC8}"/>
    </a:ext>
  </a:ext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12_Office Theme">
  <a:themeElements>
    <a:clrScheme name="Pallet 1">
      <a:dk1>
        <a:srgbClr val="000000"/>
      </a:dk1>
      <a:lt1>
        <a:srgbClr val="FFFFFF"/>
      </a:lt1>
      <a:dk2>
        <a:srgbClr val="44546A"/>
      </a:dk2>
      <a:lt2>
        <a:srgbClr val="E7E6E6"/>
      </a:lt2>
      <a:accent1>
        <a:srgbClr val="FF595E"/>
      </a:accent1>
      <a:accent2>
        <a:srgbClr val="FFCA3A"/>
      </a:accent2>
      <a:accent3>
        <a:srgbClr val="8AC926"/>
      </a:accent3>
      <a:accent4>
        <a:srgbClr val="1982C3"/>
      </a:accent4>
      <a:accent5>
        <a:srgbClr val="694C93"/>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M Brainstorming -- 30.08.21" id="{966920FC-F2B4-C940-BBF3-E90989E26CA9}" vid="{5F022765-BD2C-3444-8327-2183C6EE3EBB}"/>
    </a:ext>
  </a:extLst>
</a:theme>
</file>

<file path=ppt/theme/theme7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243006</TotalTime>
  <Words>11227</Words>
  <Application>Microsoft Macintosh PowerPoint</Application>
  <PresentationFormat>On-screen Show (4:3)</PresentationFormat>
  <Paragraphs>1623</Paragraphs>
  <Slides>158</Slides>
  <Notes>53</Notes>
  <HiddenSlides>0</HiddenSlides>
  <MMClips>0</MMClips>
  <ScaleCrop>false</ScaleCrop>
  <HeadingPairs>
    <vt:vector size="6" baseType="variant">
      <vt:variant>
        <vt:lpstr>Fonts Used</vt:lpstr>
      </vt:variant>
      <vt:variant>
        <vt:i4>23</vt:i4>
      </vt:variant>
      <vt:variant>
        <vt:lpstr>Theme</vt:lpstr>
      </vt:variant>
      <vt:variant>
        <vt:i4>70</vt:i4>
      </vt:variant>
      <vt:variant>
        <vt:lpstr>Slide Titles</vt:lpstr>
      </vt:variant>
      <vt:variant>
        <vt:i4>158</vt:i4>
      </vt:variant>
    </vt:vector>
  </HeadingPairs>
  <TitlesOfParts>
    <vt:vector size="251" baseType="lpstr">
      <vt:lpstr>europa</vt:lpstr>
      <vt:lpstr>Myriad Pro Bold Cond</vt:lpstr>
      <vt:lpstr>Apple Symbols</vt:lpstr>
      <vt:lpstr>Aptos Display</vt:lpstr>
      <vt:lpstr>Arial</vt:lpstr>
      <vt:lpstr>Avenir Next</vt:lpstr>
      <vt:lpstr>Avenir Next Medium</vt:lpstr>
      <vt:lpstr>Calibri</vt:lpstr>
      <vt:lpstr>Calibri Light</vt:lpstr>
      <vt:lpstr>Cambria</vt:lpstr>
      <vt:lpstr>Cambria Math</vt:lpstr>
      <vt:lpstr>Chalkduster</vt:lpstr>
      <vt:lpstr>Corbel</vt:lpstr>
      <vt:lpstr>Courier New</vt:lpstr>
      <vt:lpstr>Garamond</vt:lpstr>
      <vt:lpstr>Gill Sans</vt:lpstr>
      <vt:lpstr>Gill Sans MT</vt:lpstr>
      <vt:lpstr>Helvetica</vt:lpstr>
      <vt:lpstr>Helvetica Neue</vt:lpstr>
      <vt:lpstr>Lucida Grande</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12_Edge</vt:lpstr>
      <vt:lpstr>95_Edge</vt:lpstr>
      <vt:lpstr>99_Edge</vt:lpstr>
      <vt:lpstr>43_Edge</vt:lpstr>
      <vt:lpstr>100_Edge</vt:lpstr>
      <vt:lpstr>19_Edge</vt:lpstr>
      <vt:lpstr>30_Edge</vt:lpstr>
      <vt:lpstr>41_Edge</vt:lpstr>
      <vt:lpstr>62_Edge</vt:lpstr>
      <vt:lpstr>31_Edge</vt:lpstr>
      <vt:lpstr>1_Office Theme</vt:lpstr>
      <vt:lpstr>3_Office Theme</vt:lpstr>
      <vt:lpstr>11_Edge</vt:lpstr>
      <vt:lpstr>37_Edge</vt:lpstr>
      <vt:lpstr>20_Edge</vt:lpstr>
      <vt:lpstr>Title &amp; Bullets</vt:lpstr>
      <vt:lpstr>19_Office Theme</vt:lpstr>
      <vt:lpstr>20_Office Theme</vt:lpstr>
      <vt:lpstr>21_Office Theme</vt:lpstr>
      <vt:lpstr>22_Office Theme</vt:lpstr>
      <vt:lpstr>7_Office Theme</vt:lpstr>
      <vt:lpstr>25_Edge</vt:lpstr>
      <vt:lpstr>157_Edge</vt:lpstr>
      <vt:lpstr>26_Edge</vt:lpstr>
      <vt:lpstr>137_Edge</vt:lpstr>
      <vt:lpstr>104_Edge</vt:lpstr>
      <vt:lpstr>8_Office Theme</vt:lpstr>
      <vt:lpstr>102_Edge</vt:lpstr>
      <vt:lpstr>140_Edge</vt:lpstr>
      <vt:lpstr>23_Office Theme</vt:lpstr>
      <vt:lpstr>24_Office Theme</vt:lpstr>
      <vt:lpstr>12_Office Theme</vt:lpstr>
      <vt:lpstr>Memory-Centric Computing Recent Advances in Processing-in-DRAM</vt:lpstr>
      <vt:lpstr>Problem</vt:lpstr>
      <vt:lpstr>Data is Key for AI, ML, Genomics, …</vt:lpstr>
      <vt:lpstr>Huge Demand for Performance &amp; Efficiency</vt:lpstr>
      <vt:lpstr>Huge Demand for Performance &amp; Efficiency</vt:lpstr>
      <vt:lpstr>The Problem</vt:lpstr>
      <vt:lpstr>Today’s Computing Systems</vt:lpstr>
      <vt:lpstr>Perils of Processor-Centric Design</vt:lpstr>
      <vt:lpstr>Processor-Centric System Performance</vt:lpstr>
      <vt:lpstr>Data Movement vs. Computation Energy</vt:lpstr>
      <vt:lpstr>Data Movement vs. Computation Energy</vt:lpstr>
      <vt:lpstr>Data Movement vs. Computation Energy</vt:lpstr>
      <vt:lpstr>PowerPoint Presentation</vt:lpstr>
      <vt:lpstr>Energy Waste in Accelerators</vt:lpstr>
      <vt:lpstr>Energy Wasted on Data Movement</vt:lpstr>
      <vt:lpstr>Fundamental Problem</vt:lpstr>
      <vt:lpstr>We Need A Paradigm Shift To …</vt:lpstr>
      <vt:lpstr>Process Data Where It Makes Sense </vt:lpstr>
      <vt:lpstr>Memory as an Accelerator</vt:lpstr>
      <vt:lpstr>Goal: Processing Inside Memory/Storage</vt:lpstr>
      <vt:lpstr>Processing in/near Memory: An Old Idea</vt:lpstr>
      <vt:lpstr>Processing in/near Memory: An Old Idea</vt:lpstr>
      <vt:lpstr>Why In-Memory Computation Today?</vt:lpstr>
      <vt:lpstr>Processing in Memory: Two Types</vt:lpstr>
      <vt:lpstr>Processing-in-Memory: Two Types</vt:lpstr>
      <vt:lpstr>Processing-in-Memory Landscape Today </vt:lpstr>
      <vt:lpstr>Processing-in-Memory Landscape Today</vt:lpstr>
      <vt:lpstr>Processing-in-Memory Landscape Today</vt:lpstr>
      <vt:lpstr>Opportunity: 3D-Stacked Logic+Memory</vt:lpstr>
      <vt:lpstr>Tesseract System for Graph Processing</vt:lpstr>
      <vt:lpstr>More on Tesseract</vt:lpstr>
      <vt:lpstr>Accelerating Graph Pattern Mining</vt:lpstr>
      <vt:lpstr>Accelerating Machine Learning Inference </vt:lpstr>
      <vt:lpstr>Accelerating Mobile Workloads</vt:lpstr>
      <vt:lpstr>Accelerating DNA Read Mapping</vt:lpstr>
      <vt:lpstr>In-Storage Genomic Data Filtering [ASPLOS 2022] </vt:lpstr>
      <vt:lpstr>In-Storage Metagenomics [ISCA 2024] </vt:lpstr>
      <vt:lpstr>Many More Examples …</vt:lpstr>
      <vt:lpstr>Processing in Memory: Two Types</vt:lpstr>
      <vt:lpstr>Focus: Processing using DRAM</vt:lpstr>
      <vt:lpstr>Starting Simple: Data Copy and Initialization</vt:lpstr>
      <vt:lpstr>Future Systems: In-Memory Copy</vt:lpstr>
      <vt:lpstr>RowClone: In-DRAM Row Copy</vt:lpstr>
      <vt:lpstr>RowClone: Latency and Energy Savings</vt:lpstr>
      <vt:lpstr>More on RowClone</vt:lpstr>
      <vt:lpstr>In-DRAM AND/OR: Triple Row Activation</vt:lpstr>
      <vt:lpstr>In-DRAM Acceleration of Database Queries</vt:lpstr>
      <vt:lpstr>Bulk Bitwise Operations in Workloads</vt:lpstr>
      <vt:lpstr>More on Ambit</vt:lpstr>
      <vt:lpstr>SIMDRAM Framework</vt:lpstr>
      <vt:lpstr>SIMDRAM Framework: Overview </vt:lpstr>
      <vt:lpstr>SIMDRAM Key Results</vt:lpstr>
      <vt:lpstr>More on SIMDRAM</vt:lpstr>
      <vt:lpstr>MIMDRAM: More Flexible Processing using DRAM</vt:lpstr>
      <vt:lpstr>MIMDRAM:  Key Idea (I)</vt:lpstr>
      <vt:lpstr>MIMDRAM:  Key Idea (II)</vt:lpstr>
      <vt:lpstr>Sectored DRAM</vt:lpstr>
      <vt:lpstr>MIMDRAM:  Key Idea (III)</vt:lpstr>
      <vt:lpstr>MIMDRAM:  Key Idea (III)</vt:lpstr>
      <vt:lpstr>MIMDRAM:  Key Idea (III)</vt:lpstr>
      <vt:lpstr>MIMDRAM:  Key Idea (III)</vt:lpstr>
      <vt:lpstr>MIMDRAM:  Compiler Support (I)</vt:lpstr>
      <vt:lpstr>MIMDRAM:  Compiler Support (II)</vt:lpstr>
      <vt:lpstr>MIMDRAM:  Compiler Support (II)</vt:lpstr>
      <vt:lpstr>MIMDRAM:  Compiler Support (III)</vt:lpstr>
      <vt:lpstr>MIMDRAM Perf, Energy, Perf/Watt</vt:lpstr>
      <vt:lpstr>Capabilities of Off-The-Shelf Memory</vt:lpstr>
      <vt:lpstr>Real Processing Using Memory Prototype</vt:lpstr>
      <vt:lpstr>Real Processing-using-Memory Prototype</vt:lpstr>
      <vt:lpstr>Real Processing-using-Memory Prototype</vt:lpstr>
      <vt:lpstr>Microbenchmark Copy/Initialization Throughput</vt:lpstr>
      <vt:lpstr>More on PiDRAM</vt:lpstr>
      <vt:lpstr>DRAM Chips Are Already (Quite) Capable!</vt:lpstr>
      <vt:lpstr>The Capability of COTS DRAM Chips </vt:lpstr>
      <vt:lpstr>In-DRAM Multiple Row Copy (Multi-RowCopy)</vt:lpstr>
      <vt:lpstr>Key Idea: NOT Operation</vt:lpstr>
      <vt:lpstr>Key Idea: NAND, NOR, AND, OR</vt:lpstr>
      <vt:lpstr>Two-Input AND and NAND Operations</vt:lpstr>
      <vt:lpstr>Many-Input AND, NAND, OR, and NOR Operations</vt:lpstr>
      <vt:lpstr>DRAM Testing Infrastructure</vt:lpstr>
      <vt:lpstr>DRAM Chips Tested</vt:lpstr>
      <vt:lpstr>Robustness of Multi-RowCopy</vt:lpstr>
      <vt:lpstr>Impact of Data Pattern</vt:lpstr>
      <vt:lpstr>Performing AND, NAND, OR, and NOR</vt:lpstr>
      <vt:lpstr>Performing AND, NAND, OR, and NOR</vt:lpstr>
      <vt:lpstr>Impact of Data Pattern</vt:lpstr>
      <vt:lpstr>Impact of Data Pattern</vt:lpstr>
      <vt:lpstr>More in the Paper</vt:lpstr>
      <vt:lpstr>More on Functionally-Complete DRAM</vt:lpstr>
      <vt:lpstr>More on Multi-Row Copy </vt:lpstr>
      <vt:lpstr>What Else Can We Do Using Commodity Memories?</vt:lpstr>
      <vt:lpstr>In-DRAM True Random Number Generation</vt:lpstr>
      <vt:lpstr>In-DRAM True Random Number Generation</vt:lpstr>
      <vt:lpstr>In-DRAM TRNG: Recent Results</vt:lpstr>
      <vt:lpstr>In-DRAM True Random Number Generation</vt:lpstr>
      <vt:lpstr>In-DRAM Physical Unclonable Functions</vt:lpstr>
      <vt:lpstr>In-DRAM Lookup-Table Based Execution</vt:lpstr>
      <vt:lpstr>In-Flash Bulk Bitwise Execution</vt:lpstr>
      <vt:lpstr>Processing in Memory: Two Types</vt:lpstr>
      <vt:lpstr>PIM Review and Open Problems</vt:lpstr>
      <vt:lpstr>Eliminating the Adoption Barriers</vt:lpstr>
      <vt:lpstr>Potential Barriers to Adoption of PIM</vt:lpstr>
      <vt:lpstr>We Need to Revisit the Entire Stack</vt:lpstr>
      <vt:lpstr>Concluding Remarks</vt:lpstr>
      <vt:lpstr>Challenge and Opportunity for Future</vt:lpstr>
      <vt:lpstr>Challenge and Opportunity for Future</vt:lpstr>
      <vt:lpstr>Challenge and Opportunity for Future</vt:lpstr>
      <vt:lpstr>Concluding Remarks</vt:lpstr>
      <vt:lpstr>PIM Tutorial November 2024 Edition</vt:lpstr>
      <vt:lpstr>Upcoming PIM Tutorials/Workshops (I) </vt:lpstr>
      <vt:lpstr>Upcoming PIM Tutorials/Workshops (II) </vt:lpstr>
      <vt:lpstr>Upcoming PIM Tutorials/Workshops (III) </vt:lpstr>
      <vt:lpstr>Open Source Tools: SAFARI GitHub</vt:lpstr>
      <vt:lpstr>Memory-Centric Computing Recent Advances in Processing-in-DRAM</vt:lpstr>
      <vt:lpstr>PowerPoint Presentation</vt:lpstr>
      <vt:lpstr>Backup Slides</vt:lpstr>
      <vt:lpstr>Adoption: How to Ease Programmability? (I)</vt:lpstr>
      <vt:lpstr>Adoption: How to Ease Programmability? (II)</vt:lpstr>
      <vt:lpstr>Adoption: How to Ease Programmability? (III)</vt:lpstr>
      <vt:lpstr>Adoption: How to Ease Programmability? (IV)</vt:lpstr>
      <vt:lpstr>Adoption: How to Ease Programmability? (V)</vt:lpstr>
      <vt:lpstr>Adoption: How to Maintain Coherence? (I)</vt:lpstr>
      <vt:lpstr>Adoption: How to Maintain Coherence? (II)</vt:lpstr>
      <vt:lpstr>Adoption: How to Support Synchronization?</vt:lpstr>
      <vt:lpstr>Adoption: How to Support Virtual Memory?</vt:lpstr>
      <vt:lpstr>Adoption: Evaluation Infrastructures (I)</vt:lpstr>
      <vt:lpstr>Adoption: Evaluation Infrastructures (II)</vt:lpstr>
      <vt:lpstr>Adoption: Evaluation Infrastructures (III)</vt:lpstr>
      <vt:lpstr>Referenced Papers, Talks, Artifacts</vt:lpstr>
      <vt:lpstr>Open Source Tools: SAFARI GitHub</vt:lpstr>
      <vt:lpstr>Funding Acknowledgments</vt:lpstr>
      <vt:lpstr>Acknowledgments</vt:lpstr>
      <vt:lpstr>SAFARI Newsletter June 2023 Edition</vt:lpstr>
      <vt:lpstr>SAFARI Newsletter July 2024 Edition</vt:lpstr>
      <vt:lpstr>Recall: DRAM Testing Infrastructure</vt:lpstr>
      <vt:lpstr>Recall: DRAM Testing Infrastructure</vt:lpstr>
      <vt:lpstr>SoftMC: Open Source DRAM Infrastructure</vt:lpstr>
      <vt:lpstr>SoftMC: Open Source DRAM Infrastructure</vt:lpstr>
      <vt:lpstr>DRAM Bender </vt:lpstr>
      <vt:lpstr>DRAM Bender: Prototypes</vt:lpstr>
      <vt:lpstr>DRAM Chips Are Already (Quite) Capable!</vt:lpstr>
      <vt:lpstr>DRAM Chips Are Already (Quite) Capable!</vt:lpstr>
      <vt:lpstr>DRAM Chips Are Already (Quite) Capable!</vt:lpstr>
      <vt:lpstr>Simultaneous Many-Row Activation  in Off-the-Shelf DRAM Chips Experimental Characterization and Analysis</vt:lpstr>
      <vt:lpstr>In-DRAM Multiple Row Copy (Multi-RowCopy)</vt:lpstr>
      <vt:lpstr>Robustness of Multi-RowCopy</vt:lpstr>
      <vt:lpstr>Impact of Data Pattern</vt:lpstr>
      <vt:lpstr>Available on arXiv</vt:lpstr>
      <vt:lpstr>Our Work is Open Source and Artifact Evaluated</vt:lpstr>
      <vt:lpstr>What About Other  Types of Memories?</vt:lpstr>
      <vt:lpstr>In-Flash Bulk Bitwise Execution</vt:lpstr>
      <vt:lpstr>Flash-Cosmos: Basic Ideas</vt:lpstr>
      <vt:lpstr>Multi-Wordline Sensing (MWS): Bitwise AND</vt:lpstr>
      <vt:lpstr>Multi-Wordline Sensing (MWS): Bitwise AND</vt:lpstr>
      <vt:lpstr>Other Types of Bitwise Operations</vt:lpstr>
      <vt:lpstr>Results: Real-Device Characterization</vt:lpstr>
      <vt:lpstr>Results: Performance &amp; Energy</vt:lpstr>
      <vt:lpstr>Flash-Cosmos: In-Flash Bulk Bitwise Execution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3269</cp:revision>
  <cp:lastPrinted>2017-12-05T03:30:35Z</cp:lastPrinted>
  <dcterms:created xsi:type="dcterms:W3CDTF">2010-10-08T20:41:54Z</dcterms:created>
  <dcterms:modified xsi:type="dcterms:W3CDTF">2025-03-01T14:44:54Z</dcterms:modified>
</cp:coreProperties>
</file>