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0.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2.xml" ContentType="application/vnd.openxmlformats-officedocument.presentationml.tags+xml"/>
  <Override PartName="/ppt/notesSlides/notesSlide48.xml" ContentType="application/vnd.openxmlformats-officedocument.presentationml.notesSlide+xml"/>
  <Override PartName="/ppt/tags/tag3.xml" ContentType="application/vnd.openxmlformats-officedocument.presentationml.tags+xml"/>
  <Override PartName="/ppt/notesSlides/notesSlide49.xml" ContentType="application/vnd.openxmlformats-officedocument.presentationml.notesSlide+xml"/>
  <Override PartName="/ppt/tags/tag4.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5.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78" r:id="rId2"/>
    <p:sldMasterId id="2147483683" r:id="rId3"/>
    <p:sldMasterId id="2147483691" r:id="rId4"/>
    <p:sldMasterId id="2147483696" r:id="rId5"/>
    <p:sldMasterId id="2147483708" r:id="rId6"/>
    <p:sldMasterId id="2147483714" r:id="rId7"/>
    <p:sldMasterId id="2147483726" r:id="rId8"/>
    <p:sldMasterId id="2147483739" r:id="rId9"/>
    <p:sldMasterId id="2147483742" r:id="rId10"/>
    <p:sldMasterId id="2147483746" r:id="rId11"/>
  </p:sldMasterIdLst>
  <p:notesMasterIdLst>
    <p:notesMasterId r:id="rId125"/>
  </p:notesMasterIdLst>
  <p:sldIdLst>
    <p:sldId id="7250" r:id="rId12"/>
    <p:sldId id="5206" r:id="rId13"/>
    <p:sldId id="8424" r:id="rId14"/>
    <p:sldId id="7927" r:id="rId15"/>
    <p:sldId id="8752" r:id="rId16"/>
    <p:sldId id="8753" r:id="rId17"/>
    <p:sldId id="8754" r:id="rId18"/>
    <p:sldId id="8755" r:id="rId19"/>
    <p:sldId id="425" r:id="rId20"/>
    <p:sldId id="5260" r:id="rId21"/>
    <p:sldId id="676" r:id="rId22"/>
    <p:sldId id="5283" r:id="rId23"/>
    <p:sldId id="359" r:id="rId24"/>
    <p:sldId id="5312" r:id="rId25"/>
    <p:sldId id="5315" r:id="rId26"/>
    <p:sldId id="5311" r:id="rId27"/>
    <p:sldId id="5264" r:id="rId28"/>
    <p:sldId id="274" r:id="rId29"/>
    <p:sldId id="5284" r:id="rId30"/>
    <p:sldId id="5285" r:id="rId31"/>
    <p:sldId id="5279" r:id="rId32"/>
    <p:sldId id="5280" r:id="rId33"/>
    <p:sldId id="5281" r:id="rId34"/>
    <p:sldId id="5282" r:id="rId35"/>
    <p:sldId id="5286" r:id="rId36"/>
    <p:sldId id="5316" r:id="rId37"/>
    <p:sldId id="5277" r:id="rId38"/>
    <p:sldId id="5290" r:id="rId39"/>
    <p:sldId id="5291" r:id="rId40"/>
    <p:sldId id="5292" r:id="rId41"/>
    <p:sldId id="7953" r:id="rId42"/>
    <p:sldId id="5317" r:id="rId43"/>
    <p:sldId id="366" r:id="rId44"/>
    <p:sldId id="8756" r:id="rId45"/>
    <p:sldId id="5295" r:id="rId46"/>
    <p:sldId id="5318" r:id="rId47"/>
    <p:sldId id="5299" r:id="rId48"/>
    <p:sldId id="5300" r:id="rId49"/>
    <p:sldId id="5304" r:id="rId50"/>
    <p:sldId id="5302" r:id="rId51"/>
    <p:sldId id="8488" r:id="rId52"/>
    <p:sldId id="257" r:id="rId53"/>
    <p:sldId id="7107" r:id="rId54"/>
    <p:sldId id="305" r:id="rId55"/>
    <p:sldId id="293" r:id="rId56"/>
    <p:sldId id="7108" r:id="rId57"/>
    <p:sldId id="7111" r:id="rId58"/>
    <p:sldId id="7113" r:id="rId59"/>
    <p:sldId id="310" r:id="rId60"/>
    <p:sldId id="7114" r:id="rId61"/>
    <p:sldId id="330" r:id="rId62"/>
    <p:sldId id="7592" r:id="rId63"/>
    <p:sldId id="8487" r:id="rId64"/>
    <p:sldId id="7602" r:id="rId65"/>
    <p:sldId id="2147470580" r:id="rId66"/>
    <p:sldId id="2147470582" r:id="rId67"/>
    <p:sldId id="2147470583" r:id="rId68"/>
    <p:sldId id="877" r:id="rId69"/>
    <p:sldId id="2147470584" r:id="rId70"/>
    <p:sldId id="2147470585" r:id="rId71"/>
    <p:sldId id="1206" r:id="rId72"/>
    <p:sldId id="893" r:id="rId73"/>
    <p:sldId id="895" r:id="rId74"/>
    <p:sldId id="894" r:id="rId75"/>
    <p:sldId id="896" r:id="rId76"/>
    <p:sldId id="1199" r:id="rId77"/>
    <p:sldId id="897" r:id="rId78"/>
    <p:sldId id="263" r:id="rId79"/>
    <p:sldId id="281" r:id="rId80"/>
    <p:sldId id="808" r:id="rId81"/>
    <p:sldId id="1202" r:id="rId82"/>
    <p:sldId id="868" r:id="rId83"/>
    <p:sldId id="898" r:id="rId84"/>
    <p:sldId id="869" r:id="rId85"/>
    <p:sldId id="848" r:id="rId86"/>
    <p:sldId id="849" r:id="rId87"/>
    <p:sldId id="835" r:id="rId88"/>
    <p:sldId id="697" r:id="rId89"/>
    <p:sldId id="1273" r:id="rId90"/>
    <p:sldId id="1282" r:id="rId91"/>
    <p:sldId id="1257" r:id="rId92"/>
    <p:sldId id="1259" r:id="rId93"/>
    <p:sldId id="1260" r:id="rId94"/>
    <p:sldId id="1261" r:id="rId95"/>
    <p:sldId id="1305" r:id="rId96"/>
    <p:sldId id="1265" r:id="rId97"/>
    <p:sldId id="1266" r:id="rId98"/>
    <p:sldId id="1267" r:id="rId99"/>
    <p:sldId id="2147470586" r:id="rId100"/>
    <p:sldId id="295" r:id="rId101"/>
    <p:sldId id="7590" r:id="rId102"/>
    <p:sldId id="8489" r:id="rId103"/>
    <p:sldId id="645" r:id="rId104"/>
    <p:sldId id="667" r:id="rId105"/>
    <p:sldId id="668" r:id="rId106"/>
    <p:sldId id="5287" r:id="rId107"/>
    <p:sldId id="5288" r:id="rId108"/>
    <p:sldId id="647" r:id="rId109"/>
    <p:sldId id="648" r:id="rId110"/>
    <p:sldId id="5319" r:id="rId111"/>
    <p:sldId id="5320" r:id="rId112"/>
    <p:sldId id="5321" r:id="rId113"/>
    <p:sldId id="5322" r:id="rId114"/>
    <p:sldId id="5265" r:id="rId115"/>
    <p:sldId id="5266" r:id="rId116"/>
    <p:sldId id="5267" r:id="rId117"/>
    <p:sldId id="5268" r:id="rId118"/>
    <p:sldId id="5270" r:id="rId119"/>
    <p:sldId id="5272" r:id="rId120"/>
    <p:sldId id="5273" r:id="rId121"/>
    <p:sldId id="5274" r:id="rId122"/>
    <p:sldId id="5275" r:id="rId123"/>
    <p:sldId id="5269" r:id="rId1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C5F7D08-FC8D-314F-88E7-0BDA5B3933AB}">
          <p14:sldIdLst>
            <p14:sldId id="7250"/>
            <p14:sldId id="5206"/>
            <p14:sldId id="8424"/>
            <p14:sldId id="7927"/>
            <p14:sldId id="8752"/>
            <p14:sldId id="8753"/>
            <p14:sldId id="8754"/>
            <p14:sldId id="8755"/>
            <p14:sldId id="425"/>
            <p14:sldId id="5260"/>
            <p14:sldId id="676"/>
            <p14:sldId id="5283"/>
            <p14:sldId id="359"/>
            <p14:sldId id="5312"/>
            <p14:sldId id="5315"/>
            <p14:sldId id="5311"/>
            <p14:sldId id="5264"/>
            <p14:sldId id="274"/>
            <p14:sldId id="5284"/>
            <p14:sldId id="5285"/>
            <p14:sldId id="5279"/>
            <p14:sldId id="5280"/>
            <p14:sldId id="5281"/>
            <p14:sldId id="5282"/>
            <p14:sldId id="5286"/>
            <p14:sldId id="5316"/>
            <p14:sldId id="5277"/>
            <p14:sldId id="5290"/>
            <p14:sldId id="5291"/>
            <p14:sldId id="5292"/>
            <p14:sldId id="7953"/>
            <p14:sldId id="5317"/>
            <p14:sldId id="366"/>
            <p14:sldId id="8756"/>
            <p14:sldId id="5295"/>
            <p14:sldId id="5318"/>
            <p14:sldId id="5299"/>
            <p14:sldId id="5300"/>
            <p14:sldId id="5304"/>
            <p14:sldId id="5302"/>
          </p14:sldIdLst>
        </p14:section>
        <p14:section name="Default Section" id="{C95CA9F4-C014-4D42-A27D-6FB6206EF324}">
          <p14:sldIdLst>
            <p14:sldId id="8488"/>
            <p14:sldId id="257"/>
            <p14:sldId id="7107"/>
            <p14:sldId id="305"/>
            <p14:sldId id="293"/>
            <p14:sldId id="7108"/>
            <p14:sldId id="7111"/>
            <p14:sldId id="7113"/>
            <p14:sldId id="310"/>
            <p14:sldId id="7114"/>
            <p14:sldId id="330"/>
            <p14:sldId id="7592"/>
            <p14:sldId id="8487"/>
            <p14:sldId id="7602"/>
            <p14:sldId id="2147470580"/>
            <p14:sldId id="2147470582"/>
            <p14:sldId id="2147470583"/>
            <p14:sldId id="877"/>
            <p14:sldId id="2147470584"/>
            <p14:sldId id="2147470585"/>
            <p14:sldId id="1206"/>
            <p14:sldId id="893"/>
            <p14:sldId id="895"/>
            <p14:sldId id="894"/>
            <p14:sldId id="896"/>
            <p14:sldId id="1199"/>
            <p14:sldId id="897"/>
            <p14:sldId id="263"/>
            <p14:sldId id="281"/>
            <p14:sldId id="808"/>
            <p14:sldId id="1202"/>
            <p14:sldId id="868"/>
            <p14:sldId id="898"/>
            <p14:sldId id="869"/>
            <p14:sldId id="848"/>
            <p14:sldId id="849"/>
            <p14:sldId id="835"/>
            <p14:sldId id="697"/>
            <p14:sldId id="1273"/>
            <p14:sldId id="1282"/>
            <p14:sldId id="1257"/>
            <p14:sldId id="1259"/>
            <p14:sldId id="1260"/>
            <p14:sldId id="1261"/>
            <p14:sldId id="1305"/>
            <p14:sldId id="1265"/>
            <p14:sldId id="1266"/>
            <p14:sldId id="1267"/>
            <p14:sldId id="2147470586"/>
            <p14:sldId id="295"/>
            <p14:sldId id="7590"/>
            <p14:sldId id="8489"/>
            <p14:sldId id="645"/>
            <p14:sldId id="667"/>
            <p14:sldId id="668"/>
            <p14:sldId id="5287"/>
            <p14:sldId id="5288"/>
            <p14:sldId id="647"/>
            <p14:sldId id="648"/>
            <p14:sldId id="5319"/>
            <p14:sldId id="5320"/>
            <p14:sldId id="5321"/>
            <p14:sldId id="5322"/>
            <p14:sldId id="5265"/>
            <p14:sldId id="5266"/>
            <p14:sldId id="5267"/>
            <p14:sldId id="5268"/>
            <p14:sldId id="5270"/>
            <p14:sldId id="5272"/>
            <p14:sldId id="5273"/>
            <p14:sldId id="5274"/>
            <p14:sldId id="5275"/>
            <p14:sldId id="5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073"/>
    <p:restoredTop sz="79918"/>
  </p:normalViewPr>
  <p:slideViewPr>
    <p:cSldViewPr snapToGrid="0">
      <p:cViewPr varScale="1">
        <p:scale>
          <a:sx n="47" d="100"/>
          <a:sy n="47" d="100"/>
        </p:scale>
        <p:origin x="200" y="20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tableStyles" Target="tableStyles.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795CC1-ABDC-9446-AC20-F3A07F2BFB7A}" type="datetimeFigureOut">
              <a:rPr lang="en-US" smtClean="0"/>
              <a:t>2/28/25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BE4B2-EA98-EB40-8B34-B3F1463054A8}" type="slidenum">
              <a:rPr lang="en-US" smtClean="0"/>
              <a:t>‹#›</a:t>
            </a:fld>
            <a:endParaRPr lang="en-US"/>
          </a:p>
        </p:txBody>
      </p:sp>
    </p:spTree>
    <p:extLst>
      <p:ext uri="{BB962C8B-B14F-4D97-AF65-F5344CB8AC3E}">
        <p14:creationId xmlns:p14="http://schemas.microsoft.com/office/powerpoint/2010/main" val="1965844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6018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I will describe the key idea of in-DRAM copy operations over this diagram. The diagram shows a simplified view of a DRAM subarray with a set of DRAM rows and sense amplifiers. To copy the orange source row to the gray destination row:</a:t>
            </a:r>
          </a:p>
          <a:p>
            <a:endParaRPr lang="en-TR" dirty="0"/>
          </a:p>
          <a:p>
            <a:r>
              <a:rPr lang="en-TR" dirty="0"/>
              <a:t>[CLICK] First, we copy the source row to row buffer</a:t>
            </a:r>
          </a:p>
          <a:p>
            <a:r>
              <a:rPr lang="en-TR" dirty="0"/>
              <a:t>[CLICK] Second, we move the data from the sense amplifiers to the destination row</a:t>
            </a:r>
          </a:p>
          <a:p>
            <a:endParaRPr lang="en-TR" dirty="0"/>
          </a:p>
          <a:p>
            <a:r>
              <a:rPr lang="en-TR" dirty="0"/>
              <a:t>[CLICK] Current DRAM chips already support the first step of this operation. We can use activate commands to copy the source row to the destination row</a:t>
            </a:r>
          </a:p>
          <a:p>
            <a:r>
              <a:rPr lang="en-TR" dirty="0"/>
              <a:t>[CLICK] I will describe how we can move data back from the sense amplifiers to the destination row later in my presentation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119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The key idea in our RowClone implementation is to perform in-DRAM copy operations by using carefully crafted DRAM command sequences</a:t>
            </a:r>
          </a:p>
          <a:p>
            <a:endParaRPr lang="en-TR" dirty="0"/>
          </a:p>
          <a:p>
            <a:r>
              <a:rPr lang="en-TR" b="1" dirty="0"/>
              <a:t>[CLICK] </a:t>
            </a:r>
            <a:r>
              <a:rPr lang="en-TR" b="0" dirty="0"/>
              <a:t>We use the command sequences proposed by the ComputeDRAM paper, which demonstrates in-DRAM copy operations in real DDR3 chips</a:t>
            </a:r>
          </a:p>
          <a:p>
            <a:endParaRPr lang="en-TR" b="0" dirty="0"/>
          </a:p>
          <a:p>
            <a:r>
              <a:rPr lang="en-TR" b="1" dirty="0"/>
              <a:t>[CLICK] </a:t>
            </a:r>
            <a:r>
              <a:rPr lang="en-TR" b="0" dirty="0"/>
              <a:t>We send an ACTivate precharge activate command sequence with greatly violated DRAM timing parameters</a:t>
            </a:r>
          </a:p>
          <a:p>
            <a:endParaRPr lang="en-TR" b="0" dirty="0"/>
          </a:p>
          <a:p>
            <a:r>
              <a:rPr lang="en-TR" b="1" dirty="0"/>
              <a:t>[CLICK] </a:t>
            </a:r>
            <a:r>
              <a:rPr lang="en-TR" b="0" dirty="0"/>
              <a:t>This operation allows us to </a:t>
            </a:r>
            <a:r>
              <a:rPr lang="en-TR" b="1" dirty="0"/>
              <a:t>[CLICK]</a:t>
            </a:r>
            <a:r>
              <a:rPr lang="en-TR" b="0" dirty="0"/>
              <a:t> copy a source row to a destination row in the same DRAM subarray. </a:t>
            </a:r>
          </a:p>
          <a:p>
            <a:endParaRPr lang="en-TR" b="0" dirty="0"/>
          </a:p>
          <a:p>
            <a:r>
              <a:rPr lang="en-TR" b="1" dirty="0"/>
              <a:t>[CLICK] </a:t>
            </a:r>
            <a:r>
              <a:rPr lang="en-TR" b="0" dirty="0"/>
              <a:t>We target the source row with the first activate command </a:t>
            </a:r>
            <a:r>
              <a:rPr lang="en-TR" b="1" dirty="0"/>
              <a:t>[CLICK] </a:t>
            </a:r>
            <a:r>
              <a:rPr lang="en-TR" b="0" dirty="0"/>
              <a:t>wait for 10 nanoseconds and</a:t>
            </a:r>
            <a:r>
              <a:rPr lang="en-TR" b="1" dirty="0"/>
              <a:t> [CLICK]</a:t>
            </a:r>
            <a:r>
              <a:rPr lang="en-TR" b="0" dirty="0"/>
              <a:t> send a precharge command, </a:t>
            </a:r>
            <a:r>
              <a:rPr lang="en-TR" b="1" dirty="0"/>
              <a:t>[CLICK] </a:t>
            </a:r>
            <a:r>
              <a:rPr lang="en-TR" b="0" dirty="0"/>
              <a:t>and then wait for another 10 nanoseconds </a:t>
            </a:r>
            <a:r>
              <a:rPr lang="en-TR" b="1" dirty="0"/>
              <a:t>[CLICK]</a:t>
            </a:r>
            <a:r>
              <a:rPr lang="en-TR" b="0" dirty="0"/>
              <a:t> and target the destination row with the second activate command.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92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key idea of D-</a:t>
            </a:r>
            <a:r>
              <a:rPr lang="en-US" sz="1200" kern="1200" dirty="0" err="1">
                <a:solidFill>
                  <a:schemeClr val="tx1"/>
                </a:solidFill>
                <a:effectLst/>
                <a:latin typeface="+mn-lt"/>
                <a:ea typeface="+mn-ea"/>
                <a:cs typeface="+mn-cs"/>
              </a:rPr>
              <a:t>RaNGe</a:t>
            </a:r>
            <a:r>
              <a:rPr lang="en-US" sz="1200" kern="1200" dirty="0">
                <a:solidFill>
                  <a:schemeClr val="tx1"/>
                </a:solidFill>
                <a:effectLst/>
                <a:latin typeface="+mn-lt"/>
                <a:ea typeface="+mn-ea"/>
                <a:cs typeface="+mn-cs"/>
              </a:rPr>
              <a:t>, or the in-DRAM true random number generation technique that we are interested in is to reduce DRAM read access latency below manufacturer-recommended values and exploit the resulting error patterns as true random numbers. I will describe this over a diagram: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This diagram depicts a DRAM bank. We color and size the cells according to their failure probabilities when they are accessed with reduced access latency values.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Red cells fail with a high probability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and green cells fail with a low probability when accessed with reduced latency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D-</a:t>
            </a:r>
            <a:r>
              <a:rPr lang="en-US" sz="1200" b="0" kern="1200" dirty="0" err="1">
                <a:solidFill>
                  <a:schemeClr val="tx1"/>
                </a:solidFill>
                <a:latin typeface="+mn-lt"/>
                <a:ea typeface="+mn-ea"/>
                <a:cs typeface="+mn-cs"/>
              </a:rPr>
              <a:t>RaNGe</a:t>
            </a:r>
            <a:r>
              <a:rPr lang="en-US" sz="1200" b="0" kern="1200" dirty="0">
                <a:solidFill>
                  <a:schemeClr val="tx1"/>
                </a:solidFill>
                <a:latin typeface="+mn-lt"/>
                <a:ea typeface="+mn-ea"/>
                <a:cs typeface="+mn-cs"/>
              </a:rPr>
              <a:t> identifies cells that fail with a probability close to 50% and repeatedly accesses these cells with reduced access latency to generate true random numbers in DRAM</a:t>
            </a: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236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PiDRAM’s goal is to provide a flexible framework that is useful for studies on commodity DRAM based PiM techniques, such as the ones I described in the previous slides.</a:t>
            </a:r>
          </a:p>
          <a:p>
            <a:endParaRPr lang="en-TR" dirty="0"/>
          </a:p>
          <a:p>
            <a:r>
              <a:rPr lang="en-TR" b="1" dirty="0"/>
              <a:t>[CLICK]</a:t>
            </a:r>
            <a:r>
              <a:rPr lang="en-TR" dirty="0"/>
              <a:t> To guide our design, we look at the system requirements shared by the PiM techniques that we are interested in.</a:t>
            </a:r>
          </a:p>
          <a:p>
            <a:r>
              <a:rPr lang="en-TR" b="1" dirty="0"/>
              <a:t>[CLICK] </a:t>
            </a:r>
            <a:r>
              <a:rPr lang="en-TR" b="0" dirty="0"/>
              <a:t>Then, we develop these key components as customizable modules to provide modularity and enhance the extensibility of PiDRAM</a:t>
            </a:r>
          </a:p>
          <a:p>
            <a:endParaRPr lang="en-TR" b="0" dirty="0"/>
          </a:p>
          <a:p>
            <a:r>
              <a:rPr lang="en-TR" b="1" dirty="0"/>
              <a:t>[CLICK] </a:t>
            </a:r>
            <a:r>
              <a:rPr lang="en-TR" b="0" dirty="0"/>
              <a:t>Overall, these components provide a common basis for developers of the framework to implement and enable system support for PiM techniques</a:t>
            </a:r>
            <a:endParaRPr lang="en-TR"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940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attach the key components to a real RISC-V based computing system to develop PiDRAM’s system design.</a:t>
            </a:r>
          </a:p>
          <a:p>
            <a:endParaRPr lang="en-TR" dirty="0"/>
          </a:p>
          <a:p>
            <a:r>
              <a:rPr lang="en-TR" b="1" dirty="0"/>
              <a:t>[CLICK] </a:t>
            </a:r>
            <a:r>
              <a:rPr lang="en-TR" b="0" dirty="0"/>
              <a:t>In the system, we implement PiM Operations Controller and PiDRAM memory controller as hardware modules in the hardware system</a:t>
            </a:r>
          </a:p>
          <a:p>
            <a:r>
              <a:rPr lang="en-TR" b="1" dirty="0"/>
              <a:t>[CLICK] </a:t>
            </a:r>
            <a:r>
              <a:rPr lang="en-TR" b="0" dirty="0"/>
              <a:t>the custom supervisor software runs on the hardware system</a:t>
            </a:r>
          </a:p>
          <a:p>
            <a:r>
              <a:rPr lang="en-TR" b="1" dirty="0"/>
              <a:t>[CLICK] </a:t>
            </a:r>
            <a:r>
              <a:rPr lang="en-TR" b="0" dirty="0"/>
              <a:t>and the extensible software library is used by the supervisor software and runs on the </a:t>
            </a:r>
            <a:r>
              <a:rPr lang="en-TR" b="0"/>
              <a:t>hardware system</a:t>
            </a:r>
            <a:endParaRPr lang="en-T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861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develop a prototype of PiDRAM’s full system on a Xilinx ZC706 FPGA board</a:t>
            </a:r>
          </a:p>
          <a:p>
            <a:endParaRPr lang="en-TR" dirty="0"/>
          </a:p>
          <a:p>
            <a:r>
              <a:rPr lang="en-TR" b="1" dirty="0"/>
              <a:t>[CLICK]</a:t>
            </a:r>
            <a:r>
              <a:rPr lang="en-TR" b="0" dirty="0"/>
              <a:t> The RISC-V system comprises an in-order pipelined RISC-V core and level 1 data and instruction caches as well as a translation lookaside buffer</a:t>
            </a:r>
          </a:p>
          <a:p>
            <a:endParaRPr lang="en-TR" b="0" dirty="0"/>
          </a:p>
          <a:p>
            <a:r>
              <a:rPr lang="en-TR" b="1" dirty="0"/>
              <a:t>[CLICK] </a:t>
            </a:r>
            <a:r>
              <a:rPr lang="en-TR" b="0" dirty="0"/>
              <a:t>and we enable PIM operations in the DRAM module under the metal cage in the photograph</a:t>
            </a:r>
            <a:endParaRPr lang="en-TR"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565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b="1" dirty="0"/>
              <a:t>[CLICK]</a:t>
            </a:r>
            <a:r>
              <a:rPr lang="en-TR" dirty="0"/>
              <a:t> We extend the PiDRAM memory controller with a new state machine that controls the activate precharge activate command sequence</a:t>
            </a:r>
          </a:p>
          <a:p>
            <a:endParaRPr lang="en-TR" dirty="0"/>
          </a:p>
          <a:p>
            <a:r>
              <a:rPr lang="en-TR" b="1" dirty="0"/>
              <a:t>[CLICK] </a:t>
            </a:r>
            <a:r>
              <a:rPr lang="en-TR" b="0" dirty="0"/>
              <a:t>and expose the operation to pimolib by implementing the copy() PiDRAM instruction in the pim operations controller</a:t>
            </a:r>
          </a:p>
          <a:p>
            <a:endParaRPr lang="en-TR" b="0" dirty="0"/>
          </a:p>
          <a:p>
            <a:r>
              <a:rPr lang="en-TR" b="1" dirty="0"/>
              <a:t>[CLICK] </a:t>
            </a:r>
            <a:r>
              <a:rPr lang="en-TR" b="0" dirty="0"/>
              <a:t>These modifications take us only 198 lines of Verilog code over PiDRAM’s flexible code base</a:t>
            </a:r>
            <a:endParaRPr lang="en-TR"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010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then study the challenges in integrating RowClone end-to-end in a real system</a:t>
            </a:r>
          </a:p>
          <a:p>
            <a:endParaRPr lang="en-TR" dirty="0"/>
          </a:p>
          <a:p>
            <a:r>
              <a:rPr lang="en-TR" b="1" dirty="0"/>
              <a:t>[CLICK] </a:t>
            </a:r>
            <a:r>
              <a:rPr lang="en-TR" b="0" dirty="0"/>
              <a:t>The first challenge we identify is proper memory allocation for RowClone operations. Because RowClone operations can only copy data inside a subarray, the data structures must be allocated properly to benefit from fast bulk-data copy operations in DRAM.</a:t>
            </a:r>
          </a:p>
          <a:p>
            <a:endParaRPr lang="en-TR" b="0" dirty="0"/>
          </a:p>
          <a:p>
            <a:r>
              <a:rPr lang="en-TR" b="1" dirty="0"/>
              <a:t>[CLICK] </a:t>
            </a:r>
            <a:r>
              <a:rPr lang="en-TR" b="0" dirty="0"/>
              <a:t>The second challenge is maintaining memory coherency. Because data movement, or computation is done inside memory, any cached copies of the data we operate on needs to be evicted and the data must be up to date in DRAM.</a:t>
            </a:r>
          </a:p>
          <a:p>
            <a:endParaRPr lang="en-TR" b="0" dirty="0"/>
          </a:p>
          <a:p>
            <a:r>
              <a:rPr lang="en-TR" b="1" dirty="0"/>
              <a:t>[CLICK]</a:t>
            </a:r>
            <a:r>
              <a:rPr lang="en-TR" b="0" dirty="0"/>
              <a:t> To address the second challenge, we implement the CLFLUSH instruction in the RISC-V CPU. This instruction allows us to evict a cache block, given its address as an argument, from CPU caches to the DRAM module. We use CLFLUSH instructions to evict data to DRAM prior to ROwClone operations.</a:t>
            </a:r>
          </a:p>
          <a:p>
            <a:endParaRPr lang="en-TR" b="0" dirty="0"/>
          </a:p>
          <a:p>
            <a:r>
              <a:rPr lang="en-TR" b="1" dirty="0"/>
              <a:t>[CLICK] </a:t>
            </a:r>
            <a:r>
              <a:rPr lang="en-TR" b="0" dirty="0"/>
              <a:t>I will now explain the first challenge in more detail</a:t>
            </a:r>
            <a:endParaRPr lang="en-TR"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576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identify three memory allocation requirements for operands of </a:t>
            </a:r>
            <a:r>
              <a:rPr lang="en-US" dirty="0" err="1"/>
              <a:t>RowClone</a:t>
            </a:r>
            <a:r>
              <a:rPr lang="en-US" dirty="0"/>
              <a:t> operations</a:t>
            </a:r>
          </a:p>
          <a:p>
            <a:endParaRPr lang="en-US" dirty="0"/>
          </a:p>
          <a:p>
            <a:r>
              <a:rPr lang="en-US" b="1" dirty="0"/>
              <a:t>[CLICK]</a:t>
            </a:r>
            <a:r>
              <a:rPr lang="en-US" dirty="0"/>
              <a:t> This is a simplified diagram of a DRAM chip with two banks on two columns and two subarrays (depicted as SA W and SA Z) on two rows.</a:t>
            </a:r>
          </a:p>
          <a:p>
            <a:endParaRPr lang="en-US" dirty="0"/>
          </a:p>
          <a:p>
            <a:r>
              <a:rPr lang="en-US" b="1" dirty="0"/>
              <a:t>[CLICK] </a:t>
            </a:r>
            <a:r>
              <a:rPr lang="en-US" b="0" dirty="0"/>
              <a:t>The first requirement is the granularity requirement. Operands must occupy their DRAM rows fully. Otherwise, </a:t>
            </a:r>
            <a:r>
              <a:rPr lang="en-US" b="0" dirty="0" err="1"/>
              <a:t>RowClone</a:t>
            </a:r>
            <a:r>
              <a:rPr lang="en-US" b="0" dirty="0"/>
              <a:t> operations may overwrite data on the destination row.</a:t>
            </a:r>
          </a:p>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669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requirement is called alignment. Operands must be placed at the same offsets in their respective DRAM rows. This is because in-DRAM the operand can be copied to the other operand only if their bits share the same set of sense amplifiers.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983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2</a:t>
            </a:fld>
            <a:endParaRPr lang="tr-TR"/>
          </a:p>
        </p:txBody>
      </p:sp>
    </p:spTree>
    <p:extLst>
      <p:ext uri="{BB962C8B-B14F-4D97-AF65-F5344CB8AC3E}">
        <p14:creationId xmlns:p14="http://schemas.microsoft.com/office/powerpoint/2010/main" val="2252199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requirement is called mapping. Because </a:t>
            </a:r>
            <a:r>
              <a:rPr lang="en-US" dirty="0" err="1"/>
              <a:t>ROwClone</a:t>
            </a:r>
            <a:r>
              <a:rPr lang="en-US" dirty="0"/>
              <a:t> operations can only be performed within a DRAM subarray, the operands must be placed or allocated in the same DRAM subarray in the same DRAM bank.</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731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previous operand allocations, the allocation for source four and target four satisfy all three requirements and can be used in </a:t>
            </a:r>
            <a:r>
              <a:rPr lang="en-US" dirty="0" err="1"/>
              <a:t>RowClone</a:t>
            </a:r>
            <a:r>
              <a:rPr lang="en-US" dirty="0"/>
              <a:t>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292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implement a new memory allocation function in the custom supervisor software to overcome the memory allocation challenges of RowClone</a:t>
            </a:r>
          </a:p>
          <a:p>
            <a:endParaRPr lang="en-TR" dirty="0"/>
          </a:p>
          <a:p>
            <a:r>
              <a:rPr lang="en-TR" b="1" dirty="0"/>
              <a:t>[CLICK] </a:t>
            </a:r>
            <a:r>
              <a:rPr lang="en-TR" b="0" dirty="0"/>
              <a:t>The goal of this function is to allow programmers to allocate virtual memory pages that are mapped to the same DRAM subarray in an aligned way</a:t>
            </a:r>
          </a:p>
          <a:p>
            <a:endParaRPr lang="en-TR" b="0" dirty="0"/>
          </a:p>
          <a:p>
            <a:r>
              <a:rPr lang="en-TR" b="1" dirty="0"/>
              <a:t>[CLICK] </a:t>
            </a:r>
            <a:r>
              <a:rPr lang="en-TR" b="0" dirty="0"/>
              <a:t>The key mechanism of our function is to distribute the allocated virtual pages to different banks, but also map the virtual pages to different rows in the same DRAM subarray in those banks.</a:t>
            </a:r>
          </a:p>
          <a:p>
            <a:endParaRPr lang="en-TR" b="0" dirty="0"/>
          </a:p>
          <a:p>
            <a:r>
              <a:rPr lang="en-TR" b="1" dirty="0"/>
              <a:t>[CLICK] </a:t>
            </a:r>
            <a:r>
              <a:rPr lang="en-TR" b="0" dirty="0"/>
              <a:t>We implement alloc_align with the semantics I show here. It takes two arguments. The size arguments tells it the amount of data it needs to allocate in bytes, and the id argument is supplied by the programmer to collect data structures that are allocated with different alloc_align calls under the same subarray, such that they can be copied to and from each other.</a:t>
            </a:r>
            <a:endParaRPr lang="en-TR"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839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139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 the performance of </a:t>
            </a:r>
            <a:r>
              <a:rPr lang="en-US" dirty="0" err="1"/>
              <a:t>RowClone</a:t>
            </a:r>
            <a:r>
              <a:rPr lang="en-US" dirty="0"/>
              <a:t> operations with system support in our </a:t>
            </a:r>
            <a:r>
              <a:rPr lang="en-US" dirty="0" err="1"/>
              <a:t>PiDRAM</a:t>
            </a:r>
            <a:r>
              <a:rPr lang="en-US" dirty="0"/>
              <a:t> prototype.</a:t>
            </a:r>
          </a:p>
          <a:p>
            <a:endParaRPr lang="en-US" dirty="0"/>
          </a:p>
          <a:p>
            <a:r>
              <a:rPr lang="en-US" b="1" dirty="0"/>
              <a:t>[CLICK] </a:t>
            </a:r>
            <a:r>
              <a:rPr lang="en-US" b="0" dirty="0"/>
              <a:t>This table shows the configuration of our prototyped system</a:t>
            </a:r>
          </a:p>
          <a:p>
            <a:endParaRPr lang="en-US" b="0" dirty="0"/>
          </a:p>
          <a:p>
            <a:r>
              <a:rPr lang="en-US" b="1" dirty="0"/>
              <a:t>[CLICK] </a:t>
            </a:r>
            <a:r>
              <a:rPr lang="en-US" b="0" dirty="0"/>
              <a:t>We run two sets of microbenchmarks called CPU-Copy and </a:t>
            </a:r>
            <a:r>
              <a:rPr lang="en-US" b="0" dirty="0" err="1"/>
              <a:t>RowClone</a:t>
            </a:r>
            <a:r>
              <a:rPr lang="en-US" b="0" dirty="0"/>
              <a:t>-Copy. To perform bulk data copy, in the CPU-Copy microbenchmark we execute load and store instructions in the RISC-V core, and in the </a:t>
            </a:r>
            <a:r>
              <a:rPr lang="en-US" b="0" dirty="0" err="1"/>
              <a:t>RowCLone</a:t>
            </a:r>
            <a:r>
              <a:rPr lang="en-US" b="0" dirty="0"/>
              <a:t>-Copy microbenchmark we execute in-DRAM copy instructions</a:t>
            </a:r>
          </a:p>
          <a:p>
            <a:endParaRPr lang="en-US" b="0" dirty="0"/>
          </a:p>
          <a:p>
            <a:r>
              <a:rPr lang="en-US" b="1" dirty="0"/>
              <a:t>[CLICK]</a:t>
            </a:r>
            <a:r>
              <a:rPr lang="en-US" b="0" dirty="0"/>
              <a:t> We estimate the performance improvements provided by </a:t>
            </a:r>
            <a:r>
              <a:rPr lang="en-US" b="0" dirty="0" err="1"/>
              <a:t>RowClone</a:t>
            </a:r>
            <a:r>
              <a:rPr lang="en-US" b="0" dirty="0"/>
              <a:t>-Copy and Initialization operations using two copy/initialization heavy workloads</a:t>
            </a:r>
          </a:p>
          <a:p>
            <a:endParaRPr lang="en-US" b="0" dirty="0"/>
          </a:p>
          <a:p>
            <a:r>
              <a:rPr lang="en-US" b="1" dirty="0"/>
              <a:t>[CLICK] </a:t>
            </a:r>
            <a:r>
              <a:rPr lang="en-US" b="0" dirty="0"/>
              <a:t>and we run the </a:t>
            </a:r>
            <a:r>
              <a:rPr lang="en-US" b="0" dirty="0" err="1"/>
              <a:t>libquantum</a:t>
            </a:r>
            <a:r>
              <a:rPr lang="en-US" b="0" dirty="0"/>
              <a:t> workload from SPEC2006 end-to-end on our prototype</a:t>
            </a:r>
            <a:endParaRPr lang="en-TR"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892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throughput improvement provided by in-DRAM copy operations for bulk data initialization and copy over CPU-based copy and initialization using LOAD and STORE instructions. We do not execute any CLFLUSH instructions and assume that the data is up to date in DRAM and there are no cached copies.</a:t>
            </a:r>
          </a:p>
          <a:p>
            <a:endParaRPr lang="en-US" dirty="0"/>
          </a:p>
          <a:p>
            <a:r>
              <a:rPr lang="en-US" dirty="0"/>
              <a:t>The x-axis shows the size of the arrays that we copy or initialize. The dark gray bar shows the improvement for initialization operations, and the bright gray bar shows the improvement for copy operations.</a:t>
            </a:r>
          </a:p>
          <a:p>
            <a:endParaRPr lang="en-US" dirty="0"/>
          </a:p>
          <a:p>
            <a:r>
              <a:rPr lang="en-US" b="1" dirty="0"/>
              <a:t>[CLICK] </a:t>
            </a:r>
            <a:r>
              <a:rPr lang="en-US" b="0" dirty="0"/>
              <a:t>We observe that in-DRAM copy and initialization operations improve copy and initialization throughput by 119x and 89x including the overheads of system support required for </a:t>
            </a:r>
            <a:r>
              <a:rPr lang="en-US" b="0" dirty="0" err="1"/>
              <a:t>RowClone</a:t>
            </a:r>
            <a:r>
              <a:rPr lang="en-US" b="0" dirty="0"/>
              <a:t> operations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847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discuss the overheads of CLFLUSH operations. The plot shows the throughput improvement provided by in-DRAM copy and initialization over CPU-based copy and initialization when we copy 8 megabytes of data and all data is cached. The x-axis shows the proportion of the modified cache blocks among all cache blocks of the data being copied.</a:t>
            </a:r>
          </a:p>
          <a:p>
            <a:endParaRPr lang="en-US" dirty="0"/>
          </a:p>
          <a:p>
            <a:r>
              <a:rPr lang="en-US" b="1" dirty="0"/>
              <a:t>[CLICK]</a:t>
            </a:r>
            <a:r>
              <a:rPr lang="en-US" b="0" dirty="0"/>
              <a:t> We observe that CLFLUSH operations dramatically reduce the potential copy throughput improvement provided by in-DRAM copy operations. </a:t>
            </a:r>
            <a:endParaRPr lang="en-CH"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515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summarize our results for other workloads in this slide</a:t>
            </a:r>
          </a:p>
          <a:p>
            <a:endParaRPr lang="en-US" dirty="0"/>
          </a:p>
          <a:p>
            <a:r>
              <a:rPr lang="en-US" b="1" dirty="0"/>
              <a:t>[CLICK] </a:t>
            </a:r>
            <a:r>
              <a:rPr lang="en-US" dirty="0"/>
              <a:t>This plot shows the Speedup provided by </a:t>
            </a:r>
            <a:r>
              <a:rPr lang="en-US" dirty="0" err="1"/>
              <a:t>rowclone</a:t>
            </a:r>
            <a:r>
              <a:rPr lang="en-US" dirty="0"/>
              <a:t>-copy operations for the </a:t>
            </a:r>
            <a:r>
              <a:rPr lang="en-US" dirty="0" err="1"/>
              <a:t>forkbench</a:t>
            </a:r>
            <a:r>
              <a:rPr lang="en-US" dirty="0"/>
              <a:t> workload when the </a:t>
            </a:r>
            <a:r>
              <a:rPr lang="en-US" dirty="0" err="1"/>
              <a:t>rowclone</a:t>
            </a:r>
            <a:r>
              <a:rPr lang="en-US" dirty="0"/>
              <a:t> copy operations are used instead of CPU-based copy operations. The x-axis shows different configurations of the </a:t>
            </a:r>
            <a:r>
              <a:rPr lang="en-US" dirty="0" err="1"/>
              <a:t>forkbench</a:t>
            </a:r>
            <a:r>
              <a:rPr lang="en-US" dirty="0"/>
              <a:t> workload where the number after the hyphen indicates the amount of 4 KiB pages copied after each fork call.</a:t>
            </a:r>
          </a:p>
          <a:p>
            <a:endParaRPr lang="en-US" dirty="0"/>
          </a:p>
          <a:p>
            <a:r>
              <a:rPr lang="en-US" dirty="0"/>
              <a:t>We observe that as the fraction of time spent on copy operations increase, indicated by the blue curve, the speedup provided by </a:t>
            </a:r>
            <a:r>
              <a:rPr lang="en-US" dirty="0" err="1"/>
              <a:t>RowClone</a:t>
            </a:r>
            <a:r>
              <a:rPr lang="en-US" dirty="0"/>
              <a:t> increases, up to 42.9% for the fork-2K configuration</a:t>
            </a:r>
          </a:p>
          <a:p>
            <a:endParaRPr lang="en-US" dirty="0"/>
          </a:p>
          <a:p>
            <a:r>
              <a:rPr lang="en-US" b="1" dirty="0"/>
              <a:t>[CLICK] </a:t>
            </a:r>
            <a:r>
              <a:rPr lang="en-US" b="0" dirty="0"/>
              <a:t>We observe 9% reduction in execution time for the initialization-heavy compile workload, which is expected as compile spends 17% of its execution time on initialization.</a:t>
            </a:r>
          </a:p>
          <a:p>
            <a:endParaRPr lang="en-US" b="0" dirty="0"/>
          </a:p>
          <a:p>
            <a:r>
              <a:rPr lang="en-US" b="1" dirty="0"/>
              <a:t>[CLICK]</a:t>
            </a:r>
            <a:r>
              <a:rPr lang="en-US" b="0" dirty="0"/>
              <a:t> Finally, we observe 1.3% end-to-end execution time reduction for </a:t>
            </a:r>
            <a:r>
              <a:rPr lang="en-US" b="0" dirty="0" err="1"/>
              <a:t>libquantum</a:t>
            </a:r>
            <a:r>
              <a:rPr lang="en-US" b="0" dirty="0"/>
              <a:t>. Similarly this is because in our experiments </a:t>
            </a:r>
            <a:r>
              <a:rPr lang="en-US" b="0" dirty="0" err="1"/>
              <a:t>libquantum</a:t>
            </a:r>
            <a:r>
              <a:rPr lang="en-US" b="0" dirty="0"/>
              <a:t> spends only 2.3% of its time on bulk data initialization.</a:t>
            </a:r>
            <a:endParaRPr lang="en-CH"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490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not processing using memory but can enable interesting </a:t>
            </a:r>
            <a:r>
              <a:rPr lang="en-US" dirty="0" err="1"/>
              <a:t>pum</a:t>
            </a:r>
            <a:r>
              <a:rPr lang="en-US" dirty="0"/>
              <a:t> workloads</a:t>
            </a:r>
          </a:p>
        </p:txBody>
      </p:sp>
      <p:sp>
        <p:nvSpPr>
          <p:cNvPr id="4" name="Slide Number Placeholder 3"/>
          <p:cNvSpPr>
            <a:spLocks noGrp="1"/>
          </p:cNvSpPr>
          <p:nvPr>
            <p:ph type="sldNum" sz="quarter" idx="5"/>
          </p:nvPr>
        </p:nvSpPr>
        <p:spPr/>
        <p:txBody>
          <a:bodyPr/>
          <a:lstStyle/>
          <a:p>
            <a:fld id="{DDCBE4B2-EA98-EB40-8B34-B3F1463054A8}" type="slidenum">
              <a:rPr lang="en-US" smtClean="0"/>
              <a:t>31</a:t>
            </a:fld>
            <a:endParaRPr lang="en-US"/>
          </a:p>
        </p:txBody>
      </p:sp>
    </p:spTree>
    <p:extLst>
      <p:ext uri="{BB962C8B-B14F-4D97-AF65-F5344CB8AC3E}">
        <p14:creationId xmlns:p14="http://schemas.microsoft.com/office/powerpoint/2010/main" val="1373041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key idea of D-</a:t>
            </a:r>
            <a:r>
              <a:rPr lang="en-US" sz="1200" kern="1200" dirty="0" err="1">
                <a:solidFill>
                  <a:schemeClr val="tx1"/>
                </a:solidFill>
                <a:effectLst/>
                <a:latin typeface="+mn-lt"/>
                <a:ea typeface="+mn-ea"/>
                <a:cs typeface="+mn-cs"/>
              </a:rPr>
              <a:t>RaNGe</a:t>
            </a:r>
            <a:r>
              <a:rPr lang="en-US" sz="1200" kern="1200" dirty="0">
                <a:solidFill>
                  <a:schemeClr val="tx1"/>
                </a:solidFill>
                <a:effectLst/>
                <a:latin typeface="+mn-lt"/>
                <a:ea typeface="+mn-ea"/>
                <a:cs typeface="+mn-cs"/>
              </a:rPr>
              <a:t>, or the in-DRAM true random number generation technique that we are interested in is to reduce DRAM read access latency below manufacturer-recommended values and exploit the resulting error patterns as true random numbers. I will describe this over a diagram: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This diagram depicts a DRAM bank. We color and size the cells according to their failure probabilities when they are accessed with reduced access latency values.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Red cells fail with a high probability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and green cells fail with a low probability when accessed with reduced latency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D-</a:t>
            </a:r>
            <a:r>
              <a:rPr lang="en-US" sz="1200" b="0" kern="1200" dirty="0" err="1">
                <a:solidFill>
                  <a:schemeClr val="tx1"/>
                </a:solidFill>
                <a:latin typeface="+mn-lt"/>
                <a:ea typeface="+mn-ea"/>
                <a:cs typeface="+mn-cs"/>
              </a:rPr>
              <a:t>RaNGe</a:t>
            </a:r>
            <a:r>
              <a:rPr lang="en-US" sz="1200" b="0" kern="1200" dirty="0">
                <a:solidFill>
                  <a:schemeClr val="tx1"/>
                </a:solidFill>
                <a:latin typeface="+mn-lt"/>
                <a:ea typeface="+mn-ea"/>
                <a:cs typeface="+mn-cs"/>
              </a:rPr>
              <a:t> identifies cells that fail with a probability close to 50% and repeatedly accesses these cells with reduced access latency to generate true random numbers in DRAM</a:t>
            </a: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287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421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 implement the D-</a:t>
            </a:r>
            <a:r>
              <a:rPr lang="en-US" b="0" dirty="0" err="1"/>
              <a:t>RaNGe</a:t>
            </a:r>
            <a:r>
              <a:rPr lang="en-US" b="0" dirty="0"/>
              <a:t> true random number generation technique</a:t>
            </a:r>
          </a:p>
          <a:p>
            <a:r>
              <a:rPr lang="en-US" b="1" dirty="0"/>
              <a:t>[CLICK] </a:t>
            </a:r>
            <a:r>
              <a:rPr lang="en-US" b="0" dirty="0"/>
              <a:t>We first identify a DRAM cache block that contains four cells with a failure probability of 50% when accessed with a reduced access latency value.</a:t>
            </a:r>
            <a:endParaRPr lang="en-US" b="1" dirty="0"/>
          </a:p>
          <a:p>
            <a:endParaRPr lang="en-US" b="1" dirty="0"/>
          </a:p>
          <a:p>
            <a:r>
              <a:rPr lang="en-US" b="1" baseline="0" dirty="0"/>
              <a:t>[CLICK]</a:t>
            </a:r>
            <a:r>
              <a:rPr lang="en-US" b="0" baseline="0" dirty="0"/>
              <a:t> Then, we use these cells to produce true random numbers as accessing them with a reduced access latency will output random values.</a:t>
            </a: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50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We periodically generate true random numbers by accessing these four cells.</a:t>
            </a:r>
          </a:p>
          <a:p>
            <a:endParaRPr lang="en-US" b="0" baseline="0" dirty="0"/>
          </a:p>
          <a:p>
            <a:r>
              <a:rPr lang="en-US" b="1" baseline="0" dirty="0"/>
              <a:t>[CLICK]</a:t>
            </a:r>
            <a:r>
              <a:rPr lang="en-US" b="0" baseline="0" dirty="0"/>
              <a:t> To store the periodically generated random numbers, we implement a one kilobyte random number buffer in the </a:t>
            </a:r>
            <a:r>
              <a:rPr lang="en-US" b="0" baseline="0" dirty="0" err="1"/>
              <a:t>pim</a:t>
            </a:r>
            <a:r>
              <a:rPr lang="en-US" b="0" baseline="0" dirty="0"/>
              <a:t> operations controller</a:t>
            </a:r>
          </a:p>
          <a:p>
            <a:endParaRPr lang="en-US" b="0" baseline="0" dirty="0"/>
          </a:p>
          <a:p>
            <a:r>
              <a:rPr lang="en-US" b="1" baseline="0" dirty="0"/>
              <a:t>[CLICK] </a:t>
            </a:r>
            <a:r>
              <a:rPr lang="en-US" b="0" baseline="0" dirty="0"/>
              <a:t>The programmer reads a random number from the data register using the </a:t>
            </a:r>
            <a:r>
              <a:rPr lang="en-US" b="0" baseline="0" dirty="0" err="1"/>
              <a:t>rand_dram</a:t>
            </a:r>
            <a:r>
              <a:rPr lang="en-US" b="0" baseline="0" dirty="0"/>
              <a:t>() function call</a:t>
            </a:r>
          </a:p>
          <a:p>
            <a:endParaRPr lang="en-US" b="0" baseline="0" dirty="0"/>
          </a:p>
          <a:p>
            <a:r>
              <a:rPr lang="en-US" b="1" baseline="0" dirty="0"/>
              <a:t>[CLICK]</a:t>
            </a:r>
            <a:r>
              <a:rPr lang="en-US" b="0" baseline="0" dirty="0"/>
              <a:t> Modifying </a:t>
            </a:r>
            <a:r>
              <a:rPr lang="en-US" b="0" baseline="0" dirty="0" err="1"/>
              <a:t>PiDRAM</a:t>
            </a:r>
            <a:r>
              <a:rPr lang="en-US" b="0" baseline="0" dirty="0"/>
              <a:t> to implement D-</a:t>
            </a:r>
            <a:r>
              <a:rPr lang="en-US" b="0" baseline="0" dirty="0" err="1"/>
              <a:t>RaNGe</a:t>
            </a:r>
            <a:r>
              <a:rPr lang="en-US" b="0" baseline="0" dirty="0"/>
              <a:t> takes us only 190 lines of Verilog and 74 lines of C++ code</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126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evaluate our implementation of D-</a:t>
            </a:r>
            <a:r>
              <a:rPr lang="en-US" dirty="0" err="1"/>
              <a:t>RaNGe</a:t>
            </a:r>
            <a:r>
              <a:rPr lang="en-US" dirty="0"/>
              <a:t>, we run a microbenchmark that continuously reads true random numbers using the </a:t>
            </a:r>
            <a:r>
              <a:rPr lang="en-US" dirty="0" err="1"/>
              <a:t>rand_dram</a:t>
            </a:r>
            <a:r>
              <a:rPr lang="en-US" dirty="0"/>
              <a:t>() function.</a:t>
            </a:r>
          </a:p>
          <a:p>
            <a:endParaRPr lang="en-US" dirty="0"/>
          </a:p>
          <a:p>
            <a:r>
              <a:rPr lang="en-US" b="1" dirty="0"/>
              <a:t>[CLICK] </a:t>
            </a:r>
            <a:r>
              <a:rPr lang="en-US" b="0" dirty="0"/>
              <a:t>This plot shows the true random number generation throughput we observe. On the x-axis, we show the true random number generation period which we can dynamically configure for </a:t>
            </a:r>
            <a:r>
              <a:rPr lang="en-US" b="0" dirty="0" err="1"/>
              <a:t>PiDRAM’s</a:t>
            </a:r>
            <a:r>
              <a:rPr lang="en-US" b="0" dirty="0"/>
              <a:t> D-</a:t>
            </a:r>
            <a:r>
              <a:rPr lang="en-US" b="0" dirty="0" err="1"/>
              <a:t>RaNGe</a:t>
            </a:r>
            <a:r>
              <a:rPr lang="en-US" b="0" dirty="0"/>
              <a:t> implementation.</a:t>
            </a:r>
          </a:p>
          <a:p>
            <a:endParaRPr lang="en-US" b="0" dirty="0"/>
          </a:p>
          <a:p>
            <a:r>
              <a:rPr lang="en-US" b="1" dirty="0"/>
              <a:t>[CLICK] </a:t>
            </a:r>
            <a:r>
              <a:rPr lang="en-US" b="0" dirty="0"/>
              <a:t>We observe that our D-</a:t>
            </a:r>
            <a:r>
              <a:rPr lang="en-US" b="0" dirty="0" err="1"/>
              <a:t>RaNGE</a:t>
            </a:r>
            <a:r>
              <a:rPr lang="en-US" b="0" dirty="0"/>
              <a:t> implementation can generate true random numbers at high throughput.</a:t>
            </a:r>
            <a:endParaRPr lang="en-CH"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599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I will start with an executive summary</a:t>
            </a:r>
          </a:p>
          <a:p>
            <a:r>
              <a:rPr lang="en-US" dirty="0"/>
              <a:t>[CLICK] Commodity DRAM-based PIM techniques improve the performance and energy efficiency of computing systems without incurring any DRAM hardware cost</a:t>
            </a:r>
          </a:p>
          <a:p>
            <a:r>
              <a:rPr lang="en-US" dirty="0"/>
              <a:t>[CLICK] However, challenges of integrating these techniques into real systems are not yet solved. </a:t>
            </a:r>
          </a:p>
          <a:p>
            <a:r>
              <a:rPr lang="en-US" dirty="0"/>
              <a:t>[CLICK] Moreover, these challenges cannot be efficiently studied using existing computing systems, special-purpose DRAM testing platforms or system simulators</a:t>
            </a:r>
          </a:p>
          <a:p>
            <a:r>
              <a:rPr lang="en-US" dirty="0"/>
              <a:t>[CLICK] Our goal is to design and implement a flexible framework that can be used to [CLICK] solve the important system integration challenges and [CLICK] analyze the trade-offs of end-to-end implementations of commodity DRAM based </a:t>
            </a:r>
            <a:r>
              <a:rPr lang="en-US" dirty="0" err="1"/>
              <a:t>PiM</a:t>
            </a:r>
            <a:r>
              <a:rPr lang="en-US" dirty="0"/>
              <a:t> techniques</a:t>
            </a:r>
          </a:p>
          <a:p>
            <a:r>
              <a:rPr lang="en-US" dirty="0"/>
              <a:t>[CLICK] Our key idea is to develop </a:t>
            </a:r>
            <a:r>
              <a:rPr lang="en-US" dirty="0" err="1"/>
              <a:t>PiDRAM</a:t>
            </a:r>
            <a:r>
              <a:rPr lang="en-US" dirty="0"/>
              <a:t>, an FPGA-based framework that enables such studies using real unmodified DRAM chips</a:t>
            </a:r>
          </a:p>
          <a:p>
            <a:r>
              <a:rPr lang="en-US" dirty="0"/>
              <a:t>[CLICK] Using our framework, we conduct two case studies on two recent commodity DRAM based </a:t>
            </a:r>
            <a:r>
              <a:rPr lang="en-US" dirty="0" err="1"/>
              <a:t>PiM</a:t>
            </a:r>
            <a:r>
              <a:rPr lang="en-US" dirty="0"/>
              <a:t> techniques on a real FPGA prototype of a full system</a:t>
            </a:r>
          </a:p>
          <a:p>
            <a:r>
              <a:rPr lang="en-US" dirty="0"/>
              <a:t>[CLICK] In our first case study about in-DRAM bulk data copy operations, we show that in-DRAM data copy operations provide 119 times speedup over CPU-copy operations including system support. To conduct this case study over </a:t>
            </a:r>
            <a:r>
              <a:rPr lang="en-US" dirty="0" err="1"/>
              <a:t>PiDRAM’s</a:t>
            </a:r>
            <a:r>
              <a:rPr lang="en-US" dirty="0"/>
              <a:t> extensible code base, we add only 198 lines of Verilog and only 565 lines of C++ code.</a:t>
            </a:r>
          </a:p>
          <a:p>
            <a:r>
              <a:rPr lang="en-US" dirty="0"/>
              <a:t>[CLICK] In our second case study about an in-DRAM true random number generation technique, we show that an end-to-end implementation of a DRAM-based true random number generator can provide high throughput true random numbers at low latency. Implementing the true random number generator takes us only 190 additional lines of Verilog and 78 additional lines of C++ code over </a:t>
            </a:r>
            <a:r>
              <a:rPr lang="en-US" dirty="0" err="1"/>
              <a:t>PiDRAM’s</a:t>
            </a:r>
            <a:r>
              <a:rPr lang="en-US" dirty="0"/>
              <a:t> code base.</a:t>
            </a:r>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600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PiDRAM</a:t>
            </a:r>
            <a:r>
              <a:rPr lang="en-US" dirty="0"/>
              <a:t> is openly and freely available on </a:t>
            </a:r>
            <a:r>
              <a:rPr lang="en-US" dirty="0" err="1"/>
              <a:t>Github</a:t>
            </a:r>
            <a:r>
              <a:rPr lang="en-US" dirty="0"/>
              <a:t>. If you are interested in </a:t>
            </a:r>
            <a:r>
              <a:rPr lang="en-US" dirty="0" err="1"/>
              <a:t>PiDRAM</a:t>
            </a:r>
            <a:r>
              <a:rPr lang="en-US" dirty="0"/>
              <a:t>, please use it and feel free to contribute to it.</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131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extended version of our conference paper is available on </a:t>
            </a:r>
            <a:r>
              <a:rPr lang="en-US" dirty="0" err="1"/>
              <a:t>arXiv</a:t>
            </a:r>
            <a:r>
              <a:rPr lang="en-US" dirty="0"/>
              <a:t> on this link where we discuss our framework in more detail.</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5900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describe </a:t>
            </a:r>
            <a:r>
              <a:rPr lang="en-US" dirty="0" err="1"/>
              <a:t>PiDRAM</a:t>
            </a:r>
            <a:r>
              <a:rPr lang="en-US" dirty="0"/>
              <a:t> in more detail and give a tutorial on how to use our framework in this SAFARI live seminar talk.</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395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FE6E5-DE61-07CC-8D0B-06F6A58B9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7E6C0-D64A-D518-3949-03D27675A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66F223-B143-9E04-4277-68B7AE2A2598}"/>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a:extLst>
              <a:ext uri="{FF2B5EF4-FFF2-40B4-BE49-F238E27FC236}">
                <a16:creationId xmlns:a16="http://schemas.microsoft.com/office/drawing/2014/main" id="{5A4A21E8-3E86-0681-7DDC-46596C42858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2915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8522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b="1" dirty="0"/>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834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Hi, I am Ataberk and I will present </a:t>
            </a:r>
            <a:r>
              <a:rPr lang="en-US" baseline="0" dirty="0" err="1"/>
              <a:t>PiDRAM</a:t>
            </a:r>
            <a:r>
              <a:rPr lang="en-US" baseline="0" dirty="0"/>
              <a:t>: An FPGA-based Framework for End-to-end Evaluation of Processing-in-DRAM Techniques. This work was done in a collaboration of SAFARI and </a:t>
            </a:r>
            <a:r>
              <a:rPr lang="en-US" baseline="0" dirty="0" err="1"/>
              <a:t>Kasirga</a:t>
            </a:r>
            <a:r>
              <a:rPr lang="en-US" baseline="0" dirty="0"/>
              <a:t> Research groups in ETH Zurich and TOBB University of Economics and technology.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266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a:t>
            </a:r>
            <a:r>
              <a:rPr lang="en-GB" dirty="0"/>
              <a:t>h</a:t>
            </a:r>
            <a:r>
              <a:rPr lang="en-CH" dirty="0"/>
              <a:t>ey have several limitations that make it difficult to use them as flexible, accessible, extensible platforms.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3526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08837-A1FD-4E03-BA4E-F004DDDA85F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4932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189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511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845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08837-A1FD-4E03-BA4E-F004DDDA85F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99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5796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7978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08837-A1FD-4E03-BA4E-F004DDDA85F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7533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8ED5F-9E87-A249-4BC0-B21B608F3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E5D47-1D7F-E852-59F3-9E3A8C990D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BB9B7-EAF6-76E8-5ECE-CA0779983E7B}"/>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95157027-BE02-B3DE-7B6A-906CB4273FD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08837-A1FD-4E03-BA4E-F004DDDA85F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510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I will start with an executive summary</a:t>
            </a:r>
          </a:p>
          <a:p>
            <a:r>
              <a:rPr lang="en-US" dirty="0"/>
              <a:t>[CLICK] Commodity DRAM-based PIM techniques improve the performance and energy efficiency of computing systems without incurring any DRAM hardware cost</a:t>
            </a:r>
          </a:p>
          <a:p>
            <a:r>
              <a:rPr lang="en-US" dirty="0"/>
              <a:t>[CLICK] However, challenges of integrating these techniques into real systems are not yet solved. </a:t>
            </a:r>
          </a:p>
          <a:p>
            <a:r>
              <a:rPr lang="en-US" dirty="0"/>
              <a:t>[CLICK] Moreover, these challenges cannot be efficiently studied using existing computing systems, special-purpose DRAM testing platforms or system simulators</a:t>
            </a:r>
          </a:p>
          <a:p>
            <a:r>
              <a:rPr lang="en-US" dirty="0"/>
              <a:t>[CLICK] Our goal is to design and implement a flexible framework that can be used to [CLICK] solve the important system integration challenges and [CLICK] analyze the trade-offs of end-to-end implementations of commodity DRAM based </a:t>
            </a:r>
            <a:r>
              <a:rPr lang="en-US" dirty="0" err="1"/>
              <a:t>PiM</a:t>
            </a:r>
            <a:r>
              <a:rPr lang="en-US" dirty="0"/>
              <a:t> techniques</a:t>
            </a:r>
          </a:p>
          <a:p>
            <a:r>
              <a:rPr lang="en-US" dirty="0"/>
              <a:t>[CLICK] Our key idea is to develop </a:t>
            </a:r>
            <a:r>
              <a:rPr lang="en-US" dirty="0" err="1"/>
              <a:t>PiDRAM</a:t>
            </a:r>
            <a:r>
              <a:rPr lang="en-US" dirty="0"/>
              <a:t>, an FPGA-based framework that enables such studies using real unmodified DRAM chips</a:t>
            </a:r>
          </a:p>
          <a:p>
            <a:r>
              <a:rPr lang="en-US" dirty="0"/>
              <a:t>[CLICK] Using our framework, we conduct two case studies on two recent commodity DRAM based </a:t>
            </a:r>
            <a:r>
              <a:rPr lang="en-US" dirty="0" err="1"/>
              <a:t>PiM</a:t>
            </a:r>
            <a:r>
              <a:rPr lang="en-US" dirty="0"/>
              <a:t> techniques on a real FPGA prototype of a full system</a:t>
            </a:r>
          </a:p>
          <a:p>
            <a:r>
              <a:rPr lang="en-US" dirty="0"/>
              <a:t>[CLICK] In our first case study about in-DRAM bulk data copy operations, we show that in-DRAM data copy operations provide 119 times speedup over CPU-copy operations including system support. To conduct this case study over </a:t>
            </a:r>
            <a:r>
              <a:rPr lang="en-US" dirty="0" err="1"/>
              <a:t>PiDRAM’s</a:t>
            </a:r>
            <a:r>
              <a:rPr lang="en-US" dirty="0"/>
              <a:t> extensible code base, we add only 198 lines of Verilog and only 565 lines of C++ code.</a:t>
            </a:r>
          </a:p>
          <a:p>
            <a:r>
              <a:rPr lang="en-US" dirty="0"/>
              <a:t>[CLICK] In our second case study about an in-DRAM true random number generation technique, we show that an end-to-end implementation of a DRAM-based true random number generator can provide high throughput true random numbers at low latency. Implementing the true random number generator takes us only 190 additional lines of Verilog and 78 additional lines of C++ code over </a:t>
            </a:r>
            <a:r>
              <a:rPr lang="en-US" dirty="0" err="1"/>
              <a:t>PiDRAM’s</a:t>
            </a:r>
            <a:r>
              <a:rPr lang="en-US" dirty="0"/>
              <a:t> code base.</a:t>
            </a:r>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8345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SoftMC has also contributed to research from other research groups.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08837-A1FD-4E03-BA4E-F004DDDA85F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1877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C435B-A0CD-F0F5-5A13-18B4626D3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0B405-281C-4778-6947-8EDBD9324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E943A-4584-2D2E-AAAE-8E79624040A7}"/>
              </a:ext>
            </a:extLst>
          </p:cNvPr>
          <p:cNvSpPr>
            <a:spLocks noGrp="1"/>
          </p:cNvSpPr>
          <p:nvPr>
            <p:ph type="body" idx="1"/>
          </p:nvPr>
        </p:nvSpPr>
        <p:spPr/>
        <p:txBody>
          <a:bodyPr/>
          <a:lstStyle/>
          <a:p>
            <a:r>
              <a:rPr lang="en-US" dirty="0"/>
              <a:t>[CLICK]In this study, we experimentally demonstrate that off-the-shelf DRAM chips </a:t>
            </a:r>
          </a:p>
          <a:p>
            <a:r>
              <a:rPr lang="en-US" dirty="0"/>
              <a:t>[CLICK] Can simultaneously activating up to 48 DRAM rows in two neighboring subarrays</a:t>
            </a:r>
          </a:p>
          <a:p>
            <a:r>
              <a:rPr lang="en-US" dirty="0"/>
              <a:t>[CLICK] Can performing NOT operation with up to 32 output operands</a:t>
            </a:r>
          </a:p>
          <a:p>
            <a:r>
              <a:rPr lang="en-US" dirty="0"/>
              <a:t>[CLICK] Can performing up to 16-input AND, NAND, OR, and NOR operations</a:t>
            </a:r>
          </a:p>
        </p:txBody>
      </p:sp>
      <p:sp>
        <p:nvSpPr>
          <p:cNvPr id="4" name="Slide Number Placeholder 3">
            <a:extLst>
              <a:ext uri="{FF2B5EF4-FFF2-40B4-BE49-F238E27FC236}">
                <a16:creationId xmlns:a16="http://schemas.microsoft.com/office/drawing/2014/main" id="{897087A8-9148-E124-5FF5-6AF013C4F0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4768007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F6B82-E3DE-5450-68E9-BF1E003D4B2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D484AB0-5F1E-15AC-6904-16C3D8BFC85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142961A-CEF4-E784-4F0B-3D88F9449D57}"/>
              </a:ext>
            </a:extLst>
          </p:cNvPr>
          <p:cNvSpPr>
            <a:spLocks noGrp="1"/>
          </p:cNvSpPr>
          <p:nvPr>
            <p:ph type="body" idx="1"/>
          </p:nvPr>
        </p:nvSpPr>
        <p:spPr/>
        <p:txBody>
          <a:bodyPr/>
          <a:lstStyle/>
          <a:p>
            <a:r>
              <a:rPr lang="en-US" dirty="0"/>
              <a:t>Our key observation is activating two rows in quick succession can simultaneously activate multiple rows in neighboring subarrays</a:t>
            </a:r>
          </a:p>
          <a:p>
            <a:endParaRPr lang="en-US" dirty="0"/>
          </a:p>
          <a:p>
            <a:r>
              <a:rPr lang="en-US" dirty="0"/>
              <a:t>[CLICK] You may remember this pictorial example where Subarray X and Subarray Y are neighbor subarrays and Row A is in Subarray X and Row B is in Subarray Y.</a:t>
            </a:r>
          </a:p>
          <a:p>
            <a:endParaRPr lang="en-US" dirty="0"/>
          </a:p>
          <a:p>
            <a:r>
              <a:rPr lang="en-US" dirty="0"/>
              <a:t>[CLICK] When we respect to the timing parameters between ACT and PRE and PRE and ACT, we activate a single row at a time.</a:t>
            </a:r>
          </a:p>
          <a:p>
            <a:endParaRPr lang="en-US" dirty="0"/>
          </a:p>
          <a:p>
            <a:r>
              <a:rPr lang="en-US" dirty="0"/>
              <a:t>[CLICK] However, when we greatly violate these timing parameters, we observe that we can activate multiple rows at once in neighboring subarrays </a:t>
            </a:r>
          </a:p>
        </p:txBody>
      </p:sp>
      <p:sp>
        <p:nvSpPr>
          <p:cNvPr id="4" name="Slayt Numarası Yer Tutucusu 3">
            <a:extLst>
              <a:ext uri="{FF2B5EF4-FFF2-40B4-BE49-F238E27FC236}">
                <a16:creationId xmlns:a16="http://schemas.microsoft.com/office/drawing/2014/main" id="{1CAFBC6E-DAF6-5974-4D58-2047DA2BF4C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3128386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C53B7-8840-87C2-6988-A3B917B3C06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F29480D-51CC-B41C-ED4C-4E99BC6ABE7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AA4F806-4ED1-CCE6-41D0-84A2303B40F1}"/>
              </a:ext>
            </a:extLst>
          </p:cNvPr>
          <p:cNvSpPr>
            <a:spLocks noGrp="1"/>
          </p:cNvSpPr>
          <p:nvPr>
            <p:ph type="body" idx="1"/>
          </p:nvPr>
        </p:nvSpPr>
        <p:spPr/>
        <p:txBody>
          <a:bodyPr/>
          <a:lstStyle/>
          <a:p>
            <a:r>
              <a:rPr lang="en-US" dirty="0"/>
              <a:t>Our key idea is to leverage the connection between neighboring subarrays, </a:t>
            </a:r>
          </a:p>
          <a:p>
            <a:r>
              <a:rPr lang="en-US" dirty="0"/>
              <a:t>[CLICK] the NOT gate in the sense amplifier.</a:t>
            </a:r>
          </a:p>
          <a:p>
            <a:r>
              <a:rPr lang="en-US" dirty="0"/>
              <a:t>[CLICK] By simultaneously activating rows in neighboring subarrays, we can connect these rows through a NOT gate </a:t>
            </a:r>
          </a:p>
          <a:p>
            <a:r>
              <a:rPr lang="en-US" dirty="0"/>
              <a:t>[CLICK] As an example, source and destination in neighboring subarrays and if we first activate </a:t>
            </a:r>
            <a:r>
              <a:rPr lang="en-US" dirty="0" err="1"/>
              <a:t>src</a:t>
            </a:r>
            <a:endParaRPr lang="en-US" dirty="0"/>
          </a:p>
          <a:p>
            <a:r>
              <a:rPr lang="en-US" dirty="0"/>
              <a:t>[CLICK] and then activate destination, this result in sense amplifier to drive the negated </a:t>
            </a:r>
            <a:r>
              <a:rPr lang="en-US" dirty="0" err="1"/>
              <a:t>src</a:t>
            </a:r>
            <a:r>
              <a:rPr lang="en-US" dirty="0"/>
              <a:t> value to the </a:t>
            </a:r>
            <a:r>
              <a:rPr lang="en-US" dirty="0" err="1"/>
              <a:t>dst</a:t>
            </a:r>
            <a:endParaRPr lang="en-US" dirty="0"/>
          </a:p>
        </p:txBody>
      </p:sp>
      <p:sp>
        <p:nvSpPr>
          <p:cNvPr id="4" name="Slayt Numarası Yer Tutucusu 3">
            <a:extLst>
              <a:ext uri="{FF2B5EF4-FFF2-40B4-BE49-F238E27FC236}">
                <a16:creationId xmlns:a16="http://schemas.microsoft.com/office/drawing/2014/main" id="{5E0FB812-F800-064A-0240-BC9BAADD52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8888316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3DB2C-B4AC-BBDE-302C-E28E1ADD452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FBAFE11-6CC3-EE26-6BD4-8F1F76EF78C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1A917EE-C874-54A3-F071-14A06ED3EC60}"/>
              </a:ext>
            </a:extLst>
          </p:cNvPr>
          <p:cNvSpPr>
            <a:spLocks noGrp="1"/>
          </p:cNvSpPr>
          <p:nvPr>
            <p:ph type="body" idx="1"/>
          </p:nvPr>
        </p:nvSpPr>
        <p:spPr/>
        <p:txBody>
          <a:bodyPr/>
          <a:lstStyle/>
          <a:p>
            <a:r>
              <a:rPr lang="en-US" dirty="0"/>
              <a:t>[CLICK] Let me give the key idea by showing four cells: X,Y,A, and B, two from each neighboring subarrays.</a:t>
            </a:r>
          </a:p>
          <a:p>
            <a:r>
              <a:rPr lang="en-US" dirty="0"/>
              <a:t>[CLICK] Now if we activate these four cells simultaneously, </a:t>
            </a:r>
          </a:p>
          <a:p>
            <a:r>
              <a:rPr lang="en-US" dirty="0"/>
              <a:t>[CLICK] the </a:t>
            </a:r>
            <a:r>
              <a:rPr lang="en-US" dirty="0" err="1"/>
              <a:t>bitline</a:t>
            </a:r>
            <a:r>
              <a:rPr lang="en-US" dirty="0"/>
              <a:t> at the bottom subarray becomes the function of voltages in X and Y and the </a:t>
            </a:r>
            <a:r>
              <a:rPr lang="en-US" dirty="0" err="1"/>
              <a:t>bitline</a:t>
            </a:r>
            <a:r>
              <a:rPr lang="en-US" dirty="0"/>
              <a:t> at the top subarray becomes the function of voltages in A and B</a:t>
            </a:r>
          </a:p>
          <a:p>
            <a:r>
              <a:rPr lang="en-US" dirty="0"/>
              <a:t>[CLICK] Sense amplifier will compare voltage at the bottom </a:t>
            </a:r>
            <a:r>
              <a:rPr lang="en-US" dirty="0" err="1"/>
              <a:t>bitline</a:t>
            </a:r>
            <a:r>
              <a:rPr lang="en-US" dirty="0"/>
              <a:t> to the voltage at the top </a:t>
            </a:r>
            <a:r>
              <a:rPr lang="en-US" dirty="0" err="1"/>
              <a:t>bitline</a:t>
            </a:r>
            <a:r>
              <a:rPr lang="en-US" dirty="0"/>
              <a:t> and figure out which one is higher</a:t>
            </a:r>
          </a:p>
        </p:txBody>
      </p:sp>
      <p:sp>
        <p:nvSpPr>
          <p:cNvPr id="4" name="Slayt Numarası Yer Tutucusu 3">
            <a:extLst>
              <a:ext uri="{FF2B5EF4-FFF2-40B4-BE49-F238E27FC236}">
                <a16:creationId xmlns:a16="http://schemas.microsoft.com/office/drawing/2014/main" id="{2005252E-A5A8-1828-7EFC-C6729B7E260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4781715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638B2-5E63-229E-1682-AE35BC55923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9AAD83C-4066-D68B-3C10-2C7CFA41994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D78F13C-E87E-5463-7AE7-39309FEF1C8D}"/>
              </a:ext>
            </a:extLst>
          </p:cNvPr>
          <p:cNvSpPr>
            <a:spLocks noGrp="1"/>
          </p:cNvSpPr>
          <p:nvPr>
            <p:ph type="body" idx="1"/>
          </p:nvPr>
        </p:nvSpPr>
        <p:spPr/>
        <p:txBody>
          <a:bodyPr/>
          <a:lstStyle/>
          <a:p>
            <a:r>
              <a:rPr lang="en-US" dirty="0"/>
              <a:t>Now let me show you the basic intuition to perform two-input AND </a:t>
            </a:r>
            <a:r>
              <a:rPr lang="en-US" dirty="0" err="1"/>
              <a:t>and</a:t>
            </a:r>
            <a:r>
              <a:rPr lang="en-US" dirty="0"/>
              <a:t> NAND operations.</a:t>
            </a:r>
          </a:p>
          <a:p>
            <a:r>
              <a:rPr lang="en-US" dirty="0"/>
              <a:t>[CLICK] For this example, we have two subarrays: reference and compute subarrays, each of which consists of two cells. </a:t>
            </a:r>
          </a:p>
          <a:p>
            <a:r>
              <a:rPr lang="en-US" dirty="0"/>
              <a:t>[CLICK] Reference subarray’s cells store VDD and VDD/2 as a side note we store VDD/2,using </a:t>
            </a:r>
            <a:r>
              <a:rPr lang="en-US" dirty="0" err="1"/>
              <a:t>FracDRAM’s</a:t>
            </a:r>
            <a:r>
              <a:rPr lang="en-US" dirty="0"/>
              <a:t> technique. </a:t>
            </a:r>
          </a:p>
          <a:p>
            <a:r>
              <a:rPr lang="en-US" dirty="0"/>
              <a:t>[CLICK] and in the compute subarray we have X and Y. </a:t>
            </a:r>
          </a:p>
          <a:p>
            <a:r>
              <a:rPr lang="en-US" dirty="0"/>
              <a:t>With this setup, if we activate all these four cells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using ACT-PRE-ACT sequence, we will get AND of X and Y in the compute subarray and NAND of X and Y in the reference subarray.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simplify things assume </a:t>
            </a:r>
            <a:r>
              <a:rPr lang="en-US" dirty="0" err="1"/>
              <a:t>bitlines</a:t>
            </a:r>
            <a:r>
              <a:rPr lang="en-US" dirty="0"/>
              <a:t> will have the average value of their corresponding cell’s voltage values. Such as, Reference </a:t>
            </a:r>
            <a:r>
              <a:rPr lang="en-US" dirty="0" err="1"/>
              <a:t>bitline</a:t>
            </a:r>
            <a:r>
              <a:rPr lang="en-US" dirty="0"/>
              <a:t> will be the average of VDD and VDD half.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 me prove that that is the case. I am going to cover all combinations of X and Y values.</a:t>
            </a:r>
          </a:p>
        </p:txBody>
      </p:sp>
      <p:sp>
        <p:nvSpPr>
          <p:cNvPr id="4" name="Slayt Numarası Yer Tutucusu 3">
            <a:extLst>
              <a:ext uri="{FF2B5EF4-FFF2-40B4-BE49-F238E27FC236}">
                <a16:creationId xmlns:a16="http://schemas.microsoft.com/office/drawing/2014/main" id="{BB132402-2911-02A4-A2D3-3CC0439B4F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4731882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399C0-6DAC-D97A-FCB6-B2393DB2D4B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D685539-3593-0361-49A2-DC169F33A7C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5DBA7E4-C8DD-3567-B451-34379F4B30E8}"/>
              </a:ext>
            </a:extLst>
          </p:cNvPr>
          <p:cNvSpPr>
            <a:spLocks noGrp="1"/>
          </p:cNvSpPr>
          <p:nvPr>
            <p:ph type="body" idx="1"/>
          </p:nvPr>
        </p:nvSpPr>
        <p:spPr/>
        <p:txBody>
          <a:bodyPr/>
          <a:lstStyle/>
          <a:p>
            <a:r>
              <a:rPr lang="en-US" dirty="0"/>
              <a:t>In the first row of truth table, X and Y are GND.</a:t>
            </a:r>
          </a:p>
          <a:p>
            <a:r>
              <a:rPr lang="en-US" dirty="0"/>
              <a:t>[CLICK] This results in </a:t>
            </a:r>
            <a:r>
              <a:rPr lang="en-US" dirty="0" err="1"/>
              <a:t>bitline</a:t>
            </a:r>
            <a:r>
              <a:rPr lang="en-US" dirty="0"/>
              <a:t> in the compute subarray to be GND and the reference </a:t>
            </a:r>
            <a:r>
              <a:rPr lang="en-US" dirty="0" err="1"/>
              <a:t>bitline</a:t>
            </a:r>
            <a:r>
              <a:rPr lang="en-US" dirty="0"/>
              <a:t> is 3 </a:t>
            </a:r>
            <a:r>
              <a:rPr lang="en-US" dirty="0" err="1"/>
              <a:t>vdd</a:t>
            </a:r>
            <a:r>
              <a:rPr lang="en-US" dirty="0"/>
              <a:t> over 4.</a:t>
            </a:r>
          </a:p>
          <a:p>
            <a:r>
              <a:rPr lang="en-US" dirty="0"/>
              <a:t>[CLICK] Sense amplifier will amplify the voltage difference and since 3 </a:t>
            </a:r>
            <a:r>
              <a:rPr lang="en-US" dirty="0" err="1"/>
              <a:t>vdd</a:t>
            </a:r>
            <a:r>
              <a:rPr lang="en-US" dirty="0"/>
              <a:t> over 4 is greater than GND, reference cells store VDD and compute cells store GND</a:t>
            </a:r>
          </a:p>
        </p:txBody>
      </p:sp>
      <p:sp>
        <p:nvSpPr>
          <p:cNvPr id="4" name="Slayt Numarası Yer Tutucusu 3">
            <a:extLst>
              <a:ext uri="{FF2B5EF4-FFF2-40B4-BE49-F238E27FC236}">
                <a16:creationId xmlns:a16="http://schemas.microsoft.com/office/drawing/2014/main" id="{5B903531-2E20-3BD6-9FE3-056E984A902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4911743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CF014-4B7A-84EB-AC51-C5C5F8DED5C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2393F2D-F519-DB54-7A60-BCFBA8F3696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50123CA-7F6A-9074-983C-72D0FF721C4D}"/>
              </a:ext>
            </a:extLst>
          </p:cNvPr>
          <p:cNvSpPr>
            <a:spLocks noGrp="1"/>
          </p:cNvSpPr>
          <p:nvPr>
            <p:ph type="body" idx="1"/>
          </p:nvPr>
        </p:nvSpPr>
        <p:spPr/>
        <p:txBody>
          <a:bodyPr/>
          <a:lstStyle/>
          <a:p>
            <a:r>
              <a:rPr lang="en-US" dirty="0"/>
              <a:t>In the second row of truth table, X is GND and Y is VDD</a:t>
            </a:r>
          </a:p>
          <a:p>
            <a:r>
              <a:rPr lang="en-US" dirty="0"/>
              <a:t>[CLICK] As the </a:t>
            </a:r>
            <a:r>
              <a:rPr lang="en-US" dirty="0" err="1"/>
              <a:t>bitline</a:t>
            </a:r>
            <a:r>
              <a:rPr lang="en-US" dirty="0"/>
              <a:t> voltage in compute subarray is lower than reference subarray’s </a:t>
            </a:r>
            <a:r>
              <a:rPr lang="en-US" dirty="0" err="1"/>
              <a:t>bitline</a:t>
            </a:r>
            <a:r>
              <a:rPr lang="en-US" dirty="0"/>
              <a:t> voltage</a:t>
            </a:r>
          </a:p>
          <a:p>
            <a:r>
              <a:rPr lang="en-US" dirty="0"/>
              <a:t>[CLICK] reference cells store VDD and compute cells store GND</a:t>
            </a:r>
          </a:p>
          <a:p>
            <a:endParaRPr lang="en-US" dirty="0"/>
          </a:p>
        </p:txBody>
      </p:sp>
      <p:sp>
        <p:nvSpPr>
          <p:cNvPr id="4" name="Slayt Numarası Yer Tutucusu 3">
            <a:extLst>
              <a:ext uri="{FF2B5EF4-FFF2-40B4-BE49-F238E27FC236}">
                <a16:creationId xmlns:a16="http://schemas.microsoft.com/office/drawing/2014/main" id="{752E99A1-6287-DA25-D454-F9BE1EA005D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8471380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5C601-C77B-DCB5-4653-9A4FD2F2FBD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7374F6A-AFA0-811C-B862-A7564F90F70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EFB6104-6528-F8A8-6F0A-525FE2E1F066}"/>
              </a:ext>
            </a:extLst>
          </p:cNvPr>
          <p:cNvSpPr>
            <a:spLocks noGrp="1"/>
          </p:cNvSpPr>
          <p:nvPr>
            <p:ph type="body" idx="1"/>
          </p:nvPr>
        </p:nvSpPr>
        <p:spPr/>
        <p:txBody>
          <a:bodyPr/>
          <a:lstStyle/>
          <a:p>
            <a:r>
              <a:rPr lang="en-US" dirty="0"/>
              <a:t>In the third row of truth table, X is VDD and Y is GND</a:t>
            </a:r>
          </a:p>
          <a:p>
            <a:r>
              <a:rPr lang="en-US" dirty="0"/>
              <a:t>[CLICK] This results in </a:t>
            </a:r>
            <a:r>
              <a:rPr lang="en-US" dirty="0" err="1"/>
              <a:t>bitline</a:t>
            </a:r>
            <a:r>
              <a:rPr lang="en-US" dirty="0"/>
              <a:t> in the compute subarray to be VDD half and the reference </a:t>
            </a:r>
            <a:r>
              <a:rPr lang="en-US" dirty="0" err="1"/>
              <a:t>bitline</a:t>
            </a:r>
            <a:r>
              <a:rPr lang="en-US" dirty="0"/>
              <a:t> is 3 </a:t>
            </a:r>
            <a:r>
              <a:rPr lang="en-US" dirty="0" err="1"/>
              <a:t>vdd</a:t>
            </a:r>
            <a:r>
              <a:rPr lang="en-US" dirty="0"/>
              <a:t> over 4.</a:t>
            </a:r>
          </a:p>
          <a:p>
            <a:r>
              <a:rPr lang="en-US" dirty="0"/>
              <a:t>[CLICK] Again, the sense amplifier will amplify the voltage difference and since 3 </a:t>
            </a:r>
            <a:r>
              <a:rPr lang="en-US" dirty="0" err="1"/>
              <a:t>vdd</a:t>
            </a:r>
            <a:r>
              <a:rPr lang="en-US" dirty="0"/>
              <a:t> over 4 is greater than </a:t>
            </a:r>
            <a:r>
              <a:rPr lang="en-US" dirty="0" err="1"/>
              <a:t>vdd</a:t>
            </a:r>
            <a:r>
              <a:rPr lang="en-US" dirty="0"/>
              <a:t> half, reference cells store VDD and compute cells store GND</a:t>
            </a:r>
          </a:p>
          <a:p>
            <a:endParaRPr lang="en-US" dirty="0"/>
          </a:p>
        </p:txBody>
      </p:sp>
      <p:sp>
        <p:nvSpPr>
          <p:cNvPr id="4" name="Slayt Numarası Yer Tutucusu 3">
            <a:extLst>
              <a:ext uri="{FF2B5EF4-FFF2-40B4-BE49-F238E27FC236}">
                <a16:creationId xmlns:a16="http://schemas.microsoft.com/office/drawing/2014/main" id="{C62615F0-91FC-FFB5-158D-E11E98991CF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7237455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6C14B-FFFB-306E-FD3E-EC2424D0B2E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66353DC-F620-6B63-17D1-DC23C96C32A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0FCC30C-66E8-417F-A37A-D7BBE2B26DBC}"/>
              </a:ext>
            </a:extLst>
          </p:cNvPr>
          <p:cNvSpPr>
            <a:spLocks noGrp="1"/>
          </p:cNvSpPr>
          <p:nvPr>
            <p:ph type="body" idx="1"/>
          </p:nvPr>
        </p:nvSpPr>
        <p:spPr/>
        <p:txBody>
          <a:bodyPr/>
          <a:lstStyle/>
          <a:p>
            <a:r>
              <a:rPr lang="en-US" dirty="0"/>
              <a:t>In the last row of truth table, X and Y are both VDD</a:t>
            </a:r>
          </a:p>
          <a:p>
            <a:r>
              <a:rPr lang="en-US" dirty="0"/>
              <a:t>[CLICK] This results in </a:t>
            </a:r>
            <a:r>
              <a:rPr lang="en-US" dirty="0" err="1"/>
              <a:t>bitline</a:t>
            </a:r>
            <a:r>
              <a:rPr lang="en-US" dirty="0"/>
              <a:t> in the compute subarray to be VDD and the reference </a:t>
            </a:r>
            <a:r>
              <a:rPr lang="en-US" dirty="0" err="1"/>
              <a:t>bitline</a:t>
            </a:r>
            <a:r>
              <a:rPr lang="en-US" dirty="0"/>
              <a:t> is 3 </a:t>
            </a:r>
            <a:r>
              <a:rPr lang="en-US" dirty="0" err="1"/>
              <a:t>vdd</a:t>
            </a:r>
            <a:r>
              <a:rPr lang="en-US" dirty="0"/>
              <a:t> over 4.</a:t>
            </a:r>
          </a:p>
          <a:p>
            <a:r>
              <a:rPr lang="en-US" dirty="0"/>
              <a:t>[CLICK] Again, the sense amplifier will amplify the voltage difference. However, this time compute subarray’s </a:t>
            </a:r>
            <a:r>
              <a:rPr lang="en-US" dirty="0" err="1"/>
              <a:t>bitline</a:t>
            </a:r>
            <a:r>
              <a:rPr lang="en-US" dirty="0"/>
              <a:t> is greater than. As a results reference cells store GND and compute cells store VDD</a:t>
            </a:r>
          </a:p>
          <a:p>
            <a:r>
              <a:rPr lang="en-US" dirty="0"/>
              <a:t>Consequently, this example shows compute subarray stores the result of the and operation of X and Y. and reference subarray cells store the result of the </a:t>
            </a:r>
            <a:r>
              <a:rPr lang="en-US" dirty="0" err="1"/>
              <a:t>nand</a:t>
            </a:r>
            <a:r>
              <a:rPr lang="en-US" dirty="0"/>
              <a:t> of operation of X and Y.</a:t>
            </a:r>
          </a:p>
          <a:p>
            <a:endParaRPr lang="en-US" dirty="0"/>
          </a:p>
        </p:txBody>
      </p:sp>
      <p:sp>
        <p:nvSpPr>
          <p:cNvPr id="4" name="Slayt Numarası Yer Tutucusu 3">
            <a:extLst>
              <a:ext uri="{FF2B5EF4-FFF2-40B4-BE49-F238E27FC236}">
                <a16:creationId xmlns:a16="http://schemas.microsoft.com/office/drawing/2014/main" id="{D9FE7432-3183-CC41-0A53-D015772A7A8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064578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of my talk. I will start with a background on DRAM organization and operation</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3482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5BE0A-81D6-F772-5431-269979CAA71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8B699F5-E12C-931B-CF02-5460DFFAC35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BC3695A-9263-A226-276E-428FB6615A46}"/>
              </a:ext>
            </a:extLst>
          </p:cNvPr>
          <p:cNvSpPr>
            <a:spLocks noGrp="1"/>
          </p:cNvSpPr>
          <p:nvPr>
            <p:ph type="body" idx="1"/>
          </p:nvPr>
        </p:nvSpPr>
        <p:spPr/>
        <p:txBody>
          <a:bodyPr/>
          <a:lstStyle/>
          <a:p>
            <a:endParaRPr lang="en-US" dirty="0"/>
          </a:p>
        </p:txBody>
      </p:sp>
      <p:sp>
        <p:nvSpPr>
          <p:cNvPr id="4" name="Slayt Numarası Yer Tutucusu 3">
            <a:extLst>
              <a:ext uri="{FF2B5EF4-FFF2-40B4-BE49-F238E27FC236}">
                <a16:creationId xmlns:a16="http://schemas.microsoft.com/office/drawing/2014/main" id="{A4E91A2E-FDAA-23D8-1382-20BA4A69A3C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4922042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C99F0-E4DE-9A3E-5F9A-267AE86003C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B5C5805-7A21-1FF9-12FE-F9B9792B837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9515331-1290-1711-4B64-C76DE6B77485}"/>
              </a:ext>
            </a:extLst>
          </p:cNvPr>
          <p:cNvSpPr>
            <a:spLocks noGrp="1"/>
          </p:cNvSpPr>
          <p:nvPr>
            <p:ph type="body" idx="1"/>
          </p:nvPr>
        </p:nvSpPr>
        <p:spPr/>
        <p:txBody>
          <a:bodyPr/>
          <a:lstStyle/>
          <a:p>
            <a:r>
              <a:rPr lang="en-US" dirty="0"/>
              <a:t>By carefully choosing the voltage levels of the cells in the reference subarray, we can express many-input AND, NAND, OR, and NOR operations</a:t>
            </a:r>
          </a:p>
          <a:p>
            <a:r>
              <a:rPr lang="en-US" dirty="0"/>
              <a:t>[CLICK] As our time is limited, please check our paper for more details.</a:t>
            </a:r>
          </a:p>
        </p:txBody>
      </p:sp>
      <p:sp>
        <p:nvSpPr>
          <p:cNvPr id="4" name="Slayt Numarası Yer Tutucusu 3">
            <a:extLst>
              <a:ext uri="{FF2B5EF4-FFF2-40B4-BE49-F238E27FC236}">
                <a16:creationId xmlns:a16="http://schemas.microsoft.com/office/drawing/2014/main" id="{3193CBD5-9129-F05E-8034-E2FEE300505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402075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use a FPGA based DDR4 testing infrastructure developed from DRAM bender that </a:t>
            </a:r>
          </a:p>
          <a:p>
            <a:r>
              <a:rPr lang="en-US" dirty="0"/>
              <a:t>[CLICK] enables fine-grained control over DRAM commands, timings, and temperature</a:t>
            </a:r>
            <a:endParaRPr lang="en-CH" dirty="0"/>
          </a:p>
        </p:txBody>
      </p:sp>
      <p:sp>
        <p:nvSpPr>
          <p:cNvPr id="5" name="Slayt Numarası Yer Tutucusu 4">
            <a:extLst>
              <a:ext uri="{FF2B5EF4-FFF2-40B4-BE49-F238E27FC236}">
                <a16:creationId xmlns:a16="http://schemas.microsoft.com/office/drawing/2014/main" id="{5EAC5C3B-DDAB-D5BE-600D-C959378DEA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601300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[CLICK]We test 256 DDR4 chips from two major DRAM manufacturers, </a:t>
            </a:r>
          </a:p>
          <a:p>
            <a:r>
              <a:rPr lang="en-US" dirty="0"/>
              <a:t>[CLICK] covering different die densities and revisions</a:t>
            </a:r>
            <a:endParaRPr lang="en-CH" dirty="0"/>
          </a:p>
        </p:txBody>
      </p:sp>
      <p:sp>
        <p:nvSpPr>
          <p:cNvPr id="5" name="Slayt Numarası Yer Tutucusu 4">
            <a:extLst>
              <a:ext uri="{FF2B5EF4-FFF2-40B4-BE49-F238E27FC236}">
                <a16:creationId xmlns:a16="http://schemas.microsoft.com/office/drawing/2014/main" id="{356D7060-3310-7338-E057-EF71108F03E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0618054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our first results</a:t>
            </a:r>
          </a:p>
          <a:p>
            <a:r>
              <a:rPr lang="en-US" dirty="0"/>
              <a:t>[CLICK] Here is the plot, in the x-axis we have the number of input operands and y-axis shows the success rate distribution across dram cells and the hue shows the type of operation</a:t>
            </a:r>
          </a:p>
          <a:p>
            <a:r>
              <a:rPr lang="en-US" dirty="0"/>
              <a:t>[CLICK] Our key takeaway from this experiment is off-the-shelf DRAM chips can perform 2, 4, 8, 16 input AND, NAND, OR, and NOR operations</a:t>
            </a:r>
          </a:p>
          <a:p>
            <a:endParaRPr lang="en-US" dirty="0"/>
          </a:p>
          <a:p>
            <a:r>
              <a:rPr lang="en-US" dirty="0"/>
              <a:t>Success rate is the number of correctly performed bitwise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4468407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9DD6D-BDEC-19D5-7612-CD3826D4E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4020E-BA66-E6C0-C3CA-376A05201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54A44-0FF6-3C9E-5158-92D00B30A483}"/>
              </a:ext>
            </a:extLst>
          </p:cNvPr>
          <p:cNvSpPr>
            <a:spLocks noGrp="1"/>
          </p:cNvSpPr>
          <p:nvPr>
            <p:ph type="body" idx="1"/>
          </p:nvPr>
        </p:nvSpPr>
        <p:spPr/>
        <p:txBody>
          <a:bodyPr/>
          <a:lstStyle/>
          <a:p>
            <a:r>
              <a:rPr lang="en-US" dirty="0"/>
              <a:t>Let’s see our first results</a:t>
            </a:r>
          </a:p>
          <a:p>
            <a:r>
              <a:rPr lang="en-US" dirty="0"/>
              <a:t>[CLICK] Here is the plot, in the x-axis we have the number of input operands and y-axis shows the success rate distribution across dram cells and the hue shows the type of operation</a:t>
            </a:r>
          </a:p>
          <a:p>
            <a:r>
              <a:rPr lang="en-US" dirty="0"/>
              <a:t>[CLICK] Our key takeaway from this experiment is off-the-shelf DRAM chips can perform 2, 4, 8, 16 input AND, NAND, OR, and NOR operations</a:t>
            </a:r>
            <a:endParaRPr lang="en-CH" dirty="0"/>
          </a:p>
        </p:txBody>
      </p:sp>
      <p:sp>
        <p:nvSpPr>
          <p:cNvPr id="4" name="Slide Number Placeholder 3">
            <a:extLst>
              <a:ext uri="{FF2B5EF4-FFF2-40B4-BE49-F238E27FC236}">
                <a16:creationId xmlns:a16="http://schemas.microsoft.com/office/drawing/2014/main" id="{BE499E00-C87F-8163-8DE6-FCB3C2C01D6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0756238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analysis the impact of data pattern</a:t>
            </a:r>
          </a:p>
          <a:p>
            <a:r>
              <a:rPr lang="en-US" dirty="0"/>
              <a:t>[CLICK] This plot depicts the effect of data pattern on the NOR operation’s success rate: x-axis shows the number of input operands and y-axis shows the success rate distribution and hue shows the tested data patterns: either all 1s/0s in a row and random data pattern.</a:t>
            </a:r>
          </a:p>
          <a:p>
            <a:r>
              <a:rPr lang="en-US" dirty="0"/>
              <a:t>[CLICK] We observe a 1.97% variation in average success rate across all tested number of input operands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434644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AND, NAND, OR, and NOR operations and</a:t>
            </a:r>
          </a:p>
          <a:p>
            <a:r>
              <a:rPr lang="en-US" dirty="0"/>
              <a:t>[CLICK] We observe that the impact of data pattern is consistent across all tested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6446933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takeaway from this experiment is data pattern slightly affects the reliability of AND, NAND, OR, and NOR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4554744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6D944-ADDA-53F0-C388-3BB8A82D9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9F918-3553-1C3B-0440-EA3E0EA15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A339B4-649E-31E8-9DAA-680287FC5A33}"/>
              </a:ext>
            </a:extLst>
          </p:cNvPr>
          <p:cNvSpPr>
            <a:spLocks noGrp="1"/>
          </p:cNvSpPr>
          <p:nvPr>
            <p:ph type="body" idx="1"/>
          </p:nvPr>
        </p:nvSpPr>
        <p:spPr/>
        <p:txBody>
          <a:bodyPr/>
          <a:lstStyle/>
          <a:p>
            <a:r>
              <a:rPr lang="en-US" b="0" baseline="0" dirty="0"/>
              <a:t>You can find the following in the paper</a:t>
            </a:r>
          </a:p>
          <a:p>
            <a:r>
              <a:rPr lang="en-US" b="0" baseline="0" dirty="0"/>
              <a:t>[CLICK] The key ideas and hypotheses on how a COTS DRAM chip is capable of performing these operations</a:t>
            </a:r>
          </a:p>
          <a:p>
            <a:r>
              <a:rPr lang="en-US" b="0" baseline="0" dirty="0"/>
              <a:t>[CLICK] How the reliability of tested operations are affected by: Spatial Variation, more temperature results, DRAM Speed Rate and Chip density and Die revision</a:t>
            </a:r>
          </a:p>
          <a:p>
            <a:r>
              <a:rPr lang="en-US" b="0" baseline="0" dirty="0"/>
              <a:t>[CLICK] And what are the limitations that we face in off-the-shelf DRAM chips and a broad discussion on this topic</a:t>
            </a:r>
          </a:p>
        </p:txBody>
      </p:sp>
      <p:sp>
        <p:nvSpPr>
          <p:cNvPr id="5" name="Slayt Numarası Yer Tutucusu 4">
            <a:extLst>
              <a:ext uri="{FF2B5EF4-FFF2-40B4-BE49-F238E27FC236}">
                <a16:creationId xmlns:a16="http://schemas.microsoft.com/office/drawing/2014/main" id="{E5527247-4F33-4428-923D-8FF0B3560DB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833965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processor’s memory controller </a:t>
            </a:r>
          </a:p>
          <a:p>
            <a:r>
              <a:rPr lang="en-US" b="1" dirty="0"/>
              <a:t>[CLICK] </a:t>
            </a:r>
            <a:r>
              <a:rPr lang="en-US" b="0" dirty="0"/>
              <a:t>communicates with a set of DRAM chips within a DRAM module through a memory channel. </a:t>
            </a:r>
          </a:p>
          <a:p>
            <a:r>
              <a:rPr lang="en-US" b="1" dirty="0"/>
              <a:t>[CLICK] </a:t>
            </a:r>
            <a:r>
              <a:rPr lang="en-US" b="0" dirty="0"/>
              <a:t>Each DRAM chip contains multiple banks that share a common chip I/O interface.</a:t>
            </a:r>
          </a:p>
          <a:p>
            <a:r>
              <a:rPr lang="en-US" b="1" dirty="0"/>
              <a:t>[CLICK] </a:t>
            </a:r>
            <a:r>
              <a:rPr lang="en-US" b="0" dirty="0"/>
              <a:t>DRAM banks are organized into subarrays that consists of a set of </a:t>
            </a:r>
            <a:r>
              <a:rPr lang="en-US" b="0" dirty="0" err="1"/>
              <a:t>wordline</a:t>
            </a:r>
            <a:r>
              <a:rPr lang="en-US" b="0" dirty="0"/>
              <a:t> drivers and sense amplifiers</a:t>
            </a:r>
          </a:p>
          <a:p>
            <a:r>
              <a:rPr lang="en-US" b="1" dirty="0"/>
              <a:t>[CLICK] </a:t>
            </a:r>
            <a:r>
              <a:rPr lang="en-US" b="0" dirty="0"/>
              <a:t>Subarrays are partitioned into DRAM MATs which are collections of DRAM cells that are separated from each other by </a:t>
            </a:r>
            <a:r>
              <a:rPr lang="en-US" b="0" dirty="0" err="1"/>
              <a:t>wordline</a:t>
            </a:r>
            <a:r>
              <a:rPr lang="en-US" b="0" dirty="0"/>
              <a:t> drivers.</a:t>
            </a:r>
          </a:p>
          <a:p>
            <a:r>
              <a:rPr lang="en-US" b="1" dirty="0"/>
              <a:t>[CLICK] </a:t>
            </a:r>
            <a:r>
              <a:rPr lang="en-US" b="0" dirty="0"/>
              <a:t>DRAM cells are laid out onto a two-dimensional array of </a:t>
            </a:r>
            <a:r>
              <a:rPr lang="en-US" b="0" dirty="0" err="1"/>
              <a:t>wordlines</a:t>
            </a:r>
            <a:r>
              <a:rPr lang="en-US" b="0" dirty="0"/>
              <a:t> and </a:t>
            </a:r>
            <a:r>
              <a:rPr lang="en-US" b="0" dirty="0" err="1"/>
              <a:t>bitlines</a:t>
            </a:r>
            <a:r>
              <a:rPr lang="en-US" b="0" dirty="0"/>
              <a:t> within</a:t>
            </a:r>
          </a:p>
          <a:p>
            <a:r>
              <a:rPr lang="en-US" b="0" dirty="0"/>
              <a:t>a DRAM MAT.</a:t>
            </a:r>
            <a:r>
              <a:rPr lang="en-US" b="1" dirty="0"/>
              <a:t> </a:t>
            </a:r>
            <a:r>
              <a:rPr lang="en-US" b="0" dirty="0"/>
              <a:t>A row of DRAM cells is a DRAM row.</a:t>
            </a:r>
          </a:p>
          <a:p>
            <a:r>
              <a:rPr lang="en-US" b="1" dirty="0"/>
              <a:t>[CLICK] </a:t>
            </a:r>
            <a:r>
              <a:rPr lang="en-US" b="0" baseline="0" dirty="0"/>
              <a:t>Here is a simplified diagram of a DRAM cell.</a:t>
            </a: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1884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7C6BD-B94F-B2B1-A116-02BFE6C40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2FB75-E1C6-BC00-2741-64BA763EE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E58F9-0C48-DE5B-51D1-84376DA0CA10}"/>
              </a:ext>
            </a:extLst>
          </p:cNvPr>
          <p:cNvSpPr>
            <a:spLocks noGrp="1"/>
          </p:cNvSpPr>
          <p:nvPr>
            <p:ph type="body" idx="1"/>
          </p:nvPr>
        </p:nvSpPr>
        <p:spPr/>
        <p:txBody>
          <a:bodyPr/>
          <a:lstStyle/>
          <a:p>
            <a:r>
              <a:rPr lang="en-US" b="0" baseline="0" dirty="0"/>
              <a:t>The extended version of our study is available on </a:t>
            </a:r>
            <a:r>
              <a:rPr lang="en-US" b="0" baseline="0" dirty="0" err="1"/>
              <a:t>arxiv</a:t>
            </a:r>
            <a:endParaRPr lang="en-US" b="0" baseline="0" dirty="0"/>
          </a:p>
        </p:txBody>
      </p:sp>
      <p:sp>
        <p:nvSpPr>
          <p:cNvPr id="5" name="Slayt Numarası Yer Tutucusu 4">
            <a:extLst>
              <a:ext uri="{FF2B5EF4-FFF2-40B4-BE49-F238E27FC236}">
                <a16:creationId xmlns:a16="http://schemas.microsoft.com/office/drawing/2014/main" id="{8AACDCC2-B911-AE9F-C2FE-BF37EF27D0B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67844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73E30-FE41-B97A-AB76-063F50E2A6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BB567-C46A-D7C1-8C87-E40DAA6AA8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B6B45A-8B8F-19BF-5386-00B477BE77F6}"/>
              </a:ext>
            </a:extLst>
          </p:cNvPr>
          <p:cNvSpPr>
            <a:spLocks noGrp="1"/>
          </p:cNvSpPr>
          <p:nvPr>
            <p:ph type="body" idx="1"/>
          </p:nvPr>
        </p:nvSpPr>
        <p:spPr/>
        <p:txBody>
          <a:bodyPr/>
          <a:lstStyle/>
          <a:p>
            <a:endParaRPr lang="en-US" b="0" baseline="0"/>
          </a:p>
        </p:txBody>
      </p:sp>
      <p:sp>
        <p:nvSpPr>
          <p:cNvPr id="5" name="Slayt Numarası Yer Tutucusu 4">
            <a:extLst>
              <a:ext uri="{FF2B5EF4-FFF2-40B4-BE49-F238E27FC236}">
                <a16:creationId xmlns:a16="http://schemas.microsoft.com/office/drawing/2014/main" id="{75FD08B4-F6BA-6B33-619B-BDA32A33554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8061259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rPr>
              <a:t>Simultaneous Many-Row Activation in Off-the-Shelf DRAM Chips</a:t>
            </a:r>
            <a:endParaRPr lang="en-US" baseline="0" dirty="0"/>
          </a:p>
        </p:txBody>
      </p:sp>
      <p:sp>
        <p:nvSpPr>
          <p:cNvPr id="5" name="Slayt Numarası Yer Tutucusu 4">
            <a:extLst>
              <a:ext uri="{FF2B5EF4-FFF2-40B4-BE49-F238E27FC236}">
                <a16:creationId xmlns:a16="http://schemas.microsoft.com/office/drawing/2014/main" id="{E0E09FD4-9E67-62A1-9F31-AAC8142837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8381729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85000" lnSpcReduction="20000"/>
          </a:bodyPr>
          <a:lstStyle/>
          <a:p>
            <a:r>
              <a:rPr lang="en-US" dirty="0"/>
              <a:t>Let’s start with an executive summary</a:t>
            </a:r>
          </a:p>
          <a:p>
            <a:endParaRPr lang="en-US" dirty="0"/>
          </a:p>
          <a:p>
            <a:r>
              <a:rPr lang="en-US" dirty="0"/>
              <a:t>[CLICK] Processing-Using-DRAM is a promising paradigm to alleviate performance and energy overheads caused by frequent data movement between main memory and processing unit</a:t>
            </a:r>
          </a:p>
          <a:p>
            <a:r>
              <a:rPr lang="en-US" dirty="0"/>
              <a:t>[CLICK] Prior works show that off-the-shelf DRAM chips are capable of performing three-input majority and in-DRAM copy operations</a:t>
            </a:r>
          </a:p>
          <a:p>
            <a:endParaRPr lang="en-US" dirty="0"/>
          </a:p>
          <a:p>
            <a:r>
              <a:rPr lang="en-US" dirty="0"/>
              <a:t>[CLICK] In this study, our goal is to experimentally analyze and understand the computational capability of off-the-shelf DRAM chips beyond what prior works have demonstrated</a:t>
            </a:r>
          </a:p>
          <a:p>
            <a:r>
              <a:rPr lang="en-US" dirty="0"/>
              <a:t>[CLICK] and the robustness of such capability under various operating conditions</a:t>
            </a:r>
          </a:p>
          <a:p>
            <a:endParaRPr lang="en-US" dirty="0"/>
          </a:p>
          <a:p>
            <a:r>
              <a:rPr lang="en-US" dirty="0"/>
              <a:t>[CLICK] To this end, we conduct our experimental study on 120 DDR4 DRAM chips from two major manufacturers and</a:t>
            </a:r>
          </a:p>
          <a:p>
            <a:r>
              <a:rPr lang="en-US" dirty="0"/>
              <a:t>[CLICK] We show that off-the-shelf DRAM chips can perform MAJ5, MAJ7, and MAJ7 operations and copy one row’s content to up to 31 different rows simultaneously</a:t>
            </a:r>
          </a:p>
          <a:p>
            <a:r>
              <a:rPr lang="en-US" dirty="0"/>
              <a:t>[CLICK] We show that storing multiple redundant copies of majority operations’ input operands drastically increases robustness, more than 30% increase in success rate, which is our robustness metric</a:t>
            </a:r>
          </a:p>
          <a:p>
            <a:r>
              <a:rPr lang="en-US" dirty="0"/>
              <a:t>[CLICK] Finally, we observe that operating conditions (such as temperature, voltage, and data pattern) can affect the robustness of in-DRAM operations by up to 11.52% on average</a:t>
            </a:r>
          </a:p>
          <a:p>
            <a:endParaRPr lang="en-US" dirty="0"/>
          </a:p>
          <a:p>
            <a:r>
              <a:rPr lang="en-US" dirty="0"/>
              <a:t>[CLICK] Our work is artifact evaluated and fully open sourced, you can access our repository from this link here</a:t>
            </a:r>
          </a:p>
          <a:p>
            <a:endParaRPr lang="en-US" dirty="0"/>
          </a:p>
          <a:p>
            <a:endParaRPr lang="en-US" dirty="0"/>
          </a:p>
          <a:p>
            <a:r>
              <a:rPr lang="en-US" dirty="0"/>
              <a:t>-----</a:t>
            </a:r>
          </a:p>
          <a:p>
            <a:r>
              <a:rPr lang="en-US" dirty="0"/>
              <a:t>Whitespace is broken</a:t>
            </a:r>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9691494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leveraging simultaneous many-row activation, we can</a:t>
            </a:r>
          </a:p>
          <a:p>
            <a:endParaRPr lang="en-US" dirty="0"/>
          </a:p>
          <a:p>
            <a:r>
              <a:rPr lang="en-US" dirty="0"/>
              <a:t>[CLICK] Perform majority operations with more than three inputs</a:t>
            </a:r>
          </a:p>
          <a:p>
            <a:endParaRPr lang="en-US" dirty="0"/>
          </a:p>
          <a:p>
            <a:r>
              <a:rPr lang="en-US" dirty="0"/>
              <a:t>[CLICK] We can increase the robustness of majority operations</a:t>
            </a:r>
          </a:p>
          <a:p>
            <a:endParaRPr lang="en-US" dirty="0"/>
          </a:p>
          <a:p>
            <a:r>
              <a:rPr lang="en-US" dirty="0"/>
              <a:t>[CLICK] And we can copy one row’s content to multiple rows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1899497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Our key idea is since we can activate many rows simultaneously, we can copy one row’s content to other simultaneously activated rows</a:t>
            </a:r>
          </a:p>
          <a:p>
            <a:endParaRPr lang="en-US" dirty="0"/>
          </a:p>
          <a:p>
            <a:r>
              <a:rPr lang="en-US" dirty="0"/>
              <a:t>[CLICK] Let’s recall the </a:t>
            </a:r>
            <a:r>
              <a:rPr lang="en-US" dirty="0" err="1"/>
              <a:t>RowClone</a:t>
            </a:r>
            <a:r>
              <a:rPr lang="en-US" dirty="0"/>
              <a:t> example where we copy source to destination</a:t>
            </a:r>
          </a:p>
          <a:p>
            <a:r>
              <a:rPr lang="en-US" dirty="0"/>
              <a:t>[CLICK] In </a:t>
            </a:r>
            <a:r>
              <a:rPr lang="en-US" dirty="0" err="1"/>
              <a:t>RowClone</a:t>
            </a:r>
            <a:r>
              <a:rPr lang="en-US" dirty="0"/>
              <a:t>, we first activate the source row which will copy its content to sense amplifiers</a:t>
            </a:r>
          </a:p>
          <a:p>
            <a:r>
              <a:rPr lang="en-US" dirty="0"/>
              <a:t>[CLICK] And then, we activate destination row to drive the sense amplifier’s content to destination row</a:t>
            </a:r>
          </a:p>
          <a:p>
            <a:endParaRPr lang="en-US" dirty="0"/>
          </a:p>
          <a:p>
            <a:r>
              <a:rPr lang="en-US" dirty="0"/>
              <a:t>[CLICK] In our mechanism, which we call Multi-</a:t>
            </a:r>
            <a:r>
              <a:rPr lang="en-US" dirty="0" err="1"/>
              <a:t>RowCopy</a:t>
            </a:r>
            <a:r>
              <a:rPr lang="en-US" dirty="0"/>
              <a:t>, we have several destination rows</a:t>
            </a:r>
          </a:p>
          <a:p>
            <a:r>
              <a:rPr lang="en-US" dirty="0"/>
              <a:t>[CLICK] Here we activate many destination rows simultaneously </a:t>
            </a:r>
          </a:p>
          <a:p>
            <a:r>
              <a:rPr lang="en-US" dirty="0"/>
              <a:t>[CLICK] and thus sense amplifier drives its content to these destination rows. </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698095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Our analysis provides two key takeaway lessons: </a:t>
            </a:r>
          </a:p>
          <a:p>
            <a:r>
              <a:rPr lang="en-US" b="0" dirty="0"/>
              <a:t>[CLICK] First, off-the-shelf DRAM chips are </a:t>
            </a:r>
            <a:r>
              <a:rPr lang="en-US" sz="1200" b="0" dirty="0">
                <a:solidFill>
                  <a:schemeClr val="accent4">
                    <a:lumMod val="75000"/>
                  </a:schemeClr>
                </a:solidFill>
                <a:latin typeface="+mj-lt"/>
              </a:rPr>
              <a:t>capable of copying one row’s data to 1, 3, 7, 15, and 31 other rows at very high success rates </a:t>
            </a:r>
          </a:p>
          <a:p>
            <a:r>
              <a:rPr lang="en-US" b="0" dirty="0"/>
              <a:t>[CLICK] </a:t>
            </a:r>
            <a:r>
              <a:rPr lang="en-US" sz="1200" b="0" dirty="0">
                <a:solidFill>
                  <a:schemeClr val="accent4">
                    <a:lumMod val="75000"/>
                  </a:schemeClr>
                </a:solidFill>
                <a:latin typeface="+mj-lt"/>
              </a:rPr>
              <a:t>Multi-</a:t>
            </a:r>
            <a:r>
              <a:rPr lang="en-US" sz="1200" b="0" dirty="0" err="1">
                <a:solidFill>
                  <a:schemeClr val="accent4">
                    <a:lumMod val="75000"/>
                  </a:schemeClr>
                </a:solidFill>
                <a:latin typeface="+mj-lt"/>
              </a:rPr>
              <a:t>RowCopy</a:t>
            </a:r>
            <a:r>
              <a:rPr lang="en-US" sz="1200" b="0" dirty="0">
                <a:solidFill>
                  <a:schemeClr val="accent4">
                    <a:lumMod val="75000"/>
                  </a:schemeClr>
                </a:solidFill>
                <a:latin typeface="+mj-lt"/>
              </a:rPr>
              <a:t> in COTS DRAM chips is highly resilient to changes in data pattern, temperature, and </a:t>
            </a:r>
            <a:r>
              <a:rPr lang="en-US" sz="1200" b="0" dirty="0" err="1">
                <a:solidFill>
                  <a:schemeClr val="accent4">
                    <a:lumMod val="75000"/>
                  </a:schemeClr>
                </a:solidFill>
                <a:latin typeface="+mj-lt"/>
              </a:rPr>
              <a:t>wordline</a:t>
            </a:r>
            <a:r>
              <a:rPr lang="en-US" sz="1200" b="0" dirty="0">
                <a:solidFill>
                  <a:schemeClr val="accent4">
                    <a:lumMod val="75000"/>
                  </a:schemeClr>
                </a:solidFill>
                <a:latin typeface="+mj-lt"/>
              </a:rPr>
              <a:t> voltage</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5097749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show you the first result</a:t>
            </a:r>
          </a:p>
          <a:p>
            <a:endParaRPr lang="en-US" dirty="0"/>
          </a:p>
          <a:p>
            <a:r>
              <a:rPr lang="en-US" dirty="0"/>
              <a:t>[CLICK] In this plot, y-axis shows the success rate</a:t>
            </a:r>
          </a:p>
          <a:p>
            <a:r>
              <a:rPr lang="en-US" dirty="0"/>
              <a:t>[CLICK] x-axis shows the number of destination rows from 1 to 31</a:t>
            </a:r>
          </a:p>
          <a:p>
            <a:r>
              <a:rPr lang="en-US" dirty="0"/>
              <a:t>[CLICK] And we plot the success rate distribution as a box-and-whiskers plot</a:t>
            </a:r>
          </a:p>
          <a:p>
            <a:endParaRPr lang="en-US" dirty="0"/>
          </a:p>
          <a:p>
            <a:r>
              <a:rPr lang="en-US" dirty="0"/>
              <a:t>[CLICK] We observe that the average success rate is higher than 99.98% across all tested number of destination rows</a:t>
            </a:r>
          </a:p>
          <a:p>
            <a:endParaRPr lang="en-US" dirty="0"/>
          </a:p>
          <a:p>
            <a:r>
              <a:rPr lang="en-US" dirty="0"/>
              <a:t>[CLICK] Hence, we conclude that off-the-shelf DRAM chips can copy one row’s content to up to 31 rows with a very high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3407284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analyze the impact of data pattern</a:t>
            </a:r>
          </a:p>
          <a:p>
            <a:endParaRPr lang="en-US" dirty="0"/>
          </a:p>
          <a:p>
            <a:r>
              <a:rPr lang="en-US" dirty="0"/>
              <a:t>[CLICK] We plot the average success rate for each number of destination rows and show the trend using a </a:t>
            </a:r>
            <a:r>
              <a:rPr lang="en-US" dirty="0" err="1"/>
              <a:t>lineplot</a:t>
            </a:r>
            <a:r>
              <a:rPr lang="en-US" dirty="0"/>
              <a:t>. Each </a:t>
            </a:r>
            <a:r>
              <a:rPr lang="en-US" dirty="0" err="1"/>
              <a:t>colered</a:t>
            </a:r>
            <a:r>
              <a:rPr lang="en-US" dirty="0"/>
              <a:t> line represent a different data pattern</a:t>
            </a:r>
          </a:p>
          <a:p>
            <a:endParaRPr lang="en-US" dirty="0"/>
          </a:p>
          <a:p>
            <a:r>
              <a:rPr lang="en-US" dirty="0"/>
              <a:t>[CLICK] We observe that data pattern decreases the average success rate at most by 0.79% </a:t>
            </a:r>
          </a:p>
          <a:p>
            <a:endParaRPr lang="en-US" dirty="0"/>
          </a:p>
          <a:p>
            <a:r>
              <a:rPr lang="en-US" dirty="0"/>
              <a:t>[CLICK] We conclude that data pattern has a small effect on the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4354890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We have more content in the paper, including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721256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we will look at how DRAM operates at the scope of a single subarray.</a:t>
            </a:r>
          </a:p>
          <a:p>
            <a:r>
              <a:rPr lang="en-US" b="1" dirty="0"/>
              <a:t>[CLICK] </a:t>
            </a:r>
            <a:r>
              <a:rPr lang="en-US" b="0" dirty="0"/>
              <a:t>Because memory controllers typically access DRAM cells in the granularity of a cache line or a cache block we combine consecutive DRAM cells to form cache lines in this diagram.</a:t>
            </a:r>
          </a:p>
          <a:p>
            <a:r>
              <a:rPr lang="en-US" b="1" dirty="0"/>
              <a:t>[CLICK] </a:t>
            </a:r>
            <a:r>
              <a:rPr lang="en-US" b="0" dirty="0"/>
              <a:t>On the bottom we have a timeline of DRAM commands.</a:t>
            </a:r>
          </a:p>
          <a:p>
            <a:r>
              <a:rPr lang="en-US" b="1" dirty="0"/>
              <a:t>[CLICK] </a:t>
            </a:r>
            <a:r>
              <a:rPr lang="en-US" b="0" dirty="0"/>
              <a:t>First, we activate the first row to </a:t>
            </a:r>
            <a:r>
              <a:rPr lang="en-US" b="1" dirty="0"/>
              <a:t>[CLICK]</a:t>
            </a:r>
            <a:r>
              <a:rPr lang="en-US" b="0" dirty="0"/>
              <a:t> copy its cache lines to the sense amplifiers</a:t>
            </a:r>
          </a:p>
          <a:p>
            <a:r>
              <a:rPr lang="en-US" b="1" dirty="0"/>
              <a:t>[CLICK] </a:t>
            </a:r>
            <a:r>
              <a:rPr lang="en-US" b="0" dirty="0"/>
              <a:t>At this point we can read data </a:t>
            </a:r>
            <a:r>
              <a:rPr lang="en-US" b="1" dirty="0"/>
              <a:t>[CLICK] </a:t>
            </a:r>
            <a:r>
              <a:rPr lang="en-US" b="0" dirty="0"/>
              <a:t>in cache line granularity from the sense </a:t>
            </a:r>
            <a:r>
              <a:rPr lang="en-US" b="1" dirty="0"/>
              <a:t>[CLICK]</a:t>
            </a:r>
            <a:r>
              <a:rPr lang="en-US" b="0" dirty="0"/>
              <a:t> amplifiers by sending READ commands</a:t>
            </a:r>
          </a:p>
          <a:p>
            <a:r>
              <a:rPr lang="en-US" b="1" dirty="0"/>
              <a:t>[CLICK] </a:t>
            </a:r>
            <a:r>
              <a:rPr lang="en-US" b="0" dirty="0"/>
              <a:t>To access another row, we must first </a:t>
            </a:r>
            <a:r>
              <a:rPr lang="en-US" b="0" dirty="0" err="1"/>
              <a:t>precharge</a:t>
            </a:r>
            <a:r>
              <a:rPr lang="en-US" b="0" dirty="0"/>
              <a:t> the DRAM bank which closes the open DRAM row and sets the </a:t>
            </a:r>
            <a:r>
              <a:rPr lang="en-US" b="0" dirty="0" err="1"/>
              <a:t>bitline</a:t>
            </a:r>
            <a:r>
              <a:rPr lang="en-US" b="0" dirty="0"/>
              <a:t> voltage to half </a:t>
            </a:r>
            <a:r>
              <a:rPr lang="en-US" b="0" dirty="0" err="1"/>
              <a:t>Vdd</a:t>
            </a:r>
            <a:r>
              <a:rPr lang="en-US" b="0" dirty="0"/>
              <a:t>.</a:t>
            </a:r>
          </a:p>
          <a:p>
            <a:r>
              <a:rPr lang="en-US" b="1" dirty="0"/>
              <a:t>[CLICK] </a:t>
            </a:r>
            <a:r>
              <a:rPr lang="en-US" b="0" dirty="0"/>
              <a:t>We can now activate the </a:t>
            </a:r>
            <a:r>
              <a:rPr lang="en-US" b="1" dirty="0"/>
              <a:t>[CLICK]</a:t>
            </a:r>
            <a:r>
              <a:rPr lang="en-US" b="0" dirty="0"/>
              <a:t>  second row before </a:t>
            </a:r>
            <a:r>
              <a:rPr lang="en-US" b="1" dirty="0"/>
              <a:t>[CLICK] [CLICK] [CLICK] </a:t>
            </a:r>
            <a:r>
              <a:rPr lang="en-US" b="0" dirty="0"/>
              <a:t>reading data from it. </a:t>
            </a:r>
          </a:p>
          <a:p>
            <a:r>
              <a:rPr lang="en-US" b="1" dirty="0"/>
              <a:t>[CLICK]</a:t>
            </a:r>
            <a:r>
              <a:rPr lang="en-US" b="0" dirty="0"/>
              <a:t> To ensure correct operation, we must obey certain timing parameters that define intervals between DRAM command pairs. </a:t>
            </a:r>
          </a:p>
          <a:p>
            <a:r>
              <a:rPr lang="en-US" b="0" dirty="0"/>
              <a:t>Three important timing parameters are </a:t>
            </a:r>
            <a:r>
              <a:rPr lang="en-US" b="0" dirty="0" err="1"/>
              <a:t>tRAS</a:t>
            </a:r>
            <a:r>
              <a:rPr lang="en-US" b="0" dirty="0"/>
              <a:t>, </a:t>
            </a:r>
            <a:r>
              <a:rPr lang="en-US" b="0" dirty="0" err="1"/>
              <a:t>tRP</a:t>
            </a:r>
            <a:r>
              <a:rPr lang="en-US" b="0" dirty="0"/>
              <a:t>, and </a:t>
            </a:r>
            <a:r>
              <a:rPr lang="en-US" b="0" dirty="0" err="1"/>
              <a:t>tRCD</a:t>
            </a:r>
            <a:endParaRPr lang="en-US" b="1" dirty="0"/>
          </a:p>
          <a:p>
            <a:r>
              <a:rPr lang="en-US" b="1" dirty="0"/>
              <a:t>[CLICK] </a:t>
            </a:r>
            <a:r>
              <a:rPr lang="en-US" b="0" dirty="0" err="1"/>
              <a:t>tRAS</a:t>
            </a:r>
            <a:r>
              <a:rPr lang="en-US" b="0" dirty="0"/>
              <a:t> is the time required for the charge to become restored in the capacitors on the open row. </a:t>
            </a:r>
            <a:r>
              <a:rPr lang="en-US" b="0" dirty="0" err="1"/>
              <a:t>tRAS</a:t>
            </a:r>
            <a:r>
              <a:rPr lang="en-US" b="0" dirty="0"/>
              <a:t> dictates the amount of time we need to wait between successive activate and </a:t>
            </a:r>
            <a:r>
              <a:rPr lang="en-US" b="0" dirty="0" err="1"/>
              <a:t>precharge</a:t>
            </a:r>
            <a:r>
              <a:rPr lang="en-US" b="0" dirty="0"/>
              <a:t> commands</a:t>
            </a:r>
          </a:p>
          <a:p>
            <a:r>
              <a:rPr lang="en-US" b="1" dirty="0"/>
              <a:t>[CLICK] </a:t>
            </a:r>
            <a:r>
              <a:rPr lang="en-US" b="0" dirty="0" err="1"/>
              <a:t>tRP</a:t>
            </a:r>
            <a:r>
              <a:rPr lang="en-US" b="0" dirty="0"/>
              <a:t> is the time it takes for a </a:t>
            </a:r>
            <a:r>
              <a:rPr lang="en-US" b="0" dirty="0" err="1"/>
              <a:t>bitline</a:t>
            </a:r>
            <a:r>
              <a:rPr lang="en-US" b="0" dirty="0"/>
              <a:t> to become </a:t>
            </a:r>
            <a:r>
              <a:rPr lang="en-US" b="0" dirty="0" err="1"/>
              <a:t>precharged</a:t>
            </a:r>
            <a:r>
              <a:rPr lang="en-US" b="0" dirty="0"/>
              <a:t> to half </a:t>
            </a:r>
            <a:r>
              <a:rPr lang="en-US" b="0" dirty="0" err="1"/>
              <a:t>Vdd</a:t>
            </a:r>
            <a:r>
              <a:rPr lang="en-US" b="0" dirty="0"/>
              <a:t> such that a new activate command can be issued to open a DRAM row. Successive </a:t>
            </a:r>
            <a:r>
              <a:rPr lang="en-US" b="0" dirty="0" err="1"/>
              <a:t>precharge</a:t>
            </a:r>
            <a:r>
              <a:rPr lang="en-US" b="0" dirty="0"/>
              <a:t> and activate commands must be separated on the command bus by at least a </a:t>
            </a:r>
            <a:r>
              <a:rPr lang="en-US" b="0" dirty="0" err="1"/>
              <a:t>tRP</a:t>
            </a:r>
            <a:r>
              <a:rPr lang="en-US" b="0" dirty="0"/>
              <a:t> amount of time.</a:t>
            </a:r>
          </a:p>
          <a:p>
            <a:r>
              <a:rPr lang="en-US" b="1" dirty="0"/>
              <a:t>[CLICK] </a:t>
            </a:r>
            <a:r>
              <a:rPr lang="en-US" b="0" dirty="0" err="1"/>
              <a:t>tRCD</a:t>
            </a:r>
            <a:r>
              <a:rPr lang="en-US" b="0" dirty="0"/>
              <a:t> is the time it takes for sense amplifiers to amplify the </a:t>
            </a:r>
            <a:r>
              <a:rPr lang="en-US" b="0" dirty="0" err="1"/>
              <a:t>bitline</a:t>
            </a:r>
            <a:r>
              <a:rPr lang="en-US" b="0" dirty="0"/>
              <a:t> voltage to an I/O readable value. Successive activate and read commands must be separated by a </a:t>
            </a:r>
            <a:r>
              <a:rPr lang="en-US" b="0" dirty="0" err="1"/>
              <a:t>tRCD</a:t>
            </a:r>
            <a:r>
              <a:rPr lang="en-US" b="0" dirty="0"/>
              <a:t> amount of time.</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1FA935-BBE5-BC45-93FB-2CABE2AD61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6631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extended version of our study is available on </a:t>
            </a:r>
            <a:r>
              <a:rPr lang="en-US" b="0" baseline="0" dirty="0" err="1"/>
              <a:t>arxiv</a:t>
            </a:r>
            <a:endParaRPr lang="en-US" b="0" baseline="0"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866114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work is artifact evaluated and got every badges</a:t>
            </a:r>
          </a:p>
          <a:p>
            <a:endParaRPr lang="en-US" dirty="0"/>
          </a:p>
          <a:p>
            <a:r>
              <a:rPr lang="en-US" dirty="0"/>
              <a:t>[CLICK] You can download our code from </a:t>
            </a:r>
            <a:r>
              <a:rPr lang="en-US" dirty="0" err="1"/>
              <a:t>github</a:t>
            </a:r>
            <a:r>
              <a:rPr lang="en-US" dirty="0"/>
              <a:t> and start testing right away!</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8570149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rPr>
              <a:t>Simultaneous Many-Row Activation in Off-the-Shelf DRAM Chips</a:t>
            </a:r>
            <a:endParaRPr lang="en-US" baseline="0" dirty="0"/>
          </a:p>
        </p:txBody>
      </p:sp>
      <p:sp>
        <p:nvSpPr>
          <p:cNvPr id="5" name="Slayt Numarası Yer Tutucusu 4">
            <a:extLst>
              <a:ext uri="{FF2B5EF4-FFF2-40B4-BE49-F238E27FC236}">
                <a16:creationId xmlns:a16="http://schemas.microsoft.com/office/drawing/2014/main" id="{E0E09FD4-9E67-62A1-9F31-AAC8142837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8381729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In summary, SoftMC is the first publicly-available DRAM characterization infrastructure</a:t>
            </a:r>
          </a:p>
          <a:p>
            <a:r>
              <a:rPr lang="en-US" dirty="0"/>
              <a:t>[CLICK] It is flexible and easy to use</a:t>
            </a:r>
          </a:p>
          <a:p>
            <a:r>
              <a:rPr lang="en-US" dirty="0"/>
              <a:t>[CLICK] The source code of SoftMC is available on GitHub</a:t>
            </a:r>
          </a:p>
          <a:p>
            <a:endParaRPr lang="en-US" dirty="0"/>
          </a:p>
          <a:p>
            <a:r>
              <a:rPr lang="en-US" dirty="0"/>
              <a:t>[CLICK] SoftMC enables many new studies, ideas, and methodologies in the design of future memory systems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08837-A1FD-4E03-BA4E-F004DDDA85F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5515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8522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CF596-B853-5D37-7147-9E50BCE07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7BD2E0-0DE1-5F54-24DF-84F40C256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331F2C-70DA-77A1-7A69-69272A294202}"/>
              </a:ext>
            </a:extLst>
          </p:cNvPr>
          <p:cNvSpPr>
            <a:spLocks noGrp="1"/>
          </p:cNvSpPr>
          <p:nvPr>
            <p:ph type="body" idx="1"/>
          </p:nvPr>
        </p:nvSpPr>
        <p:spPr/>
        <p:txBody>
          <a:bodyPr/>
          <a:lstStyle/>
          <a:p>
            <a:r>
              <a:rPr lang="en-TR" dirty="0"/>
              <a:t>Here is how we access this DRAM cell. This is a diagram showing how a DRAM cell is connected to a sense amplifier. </a:t>
            </a:r>
          </a:p>
          <a:p>
            <a:r>
              <a:rPr lang="en-TR" b="1" dirty="0"/>
              <a:t>[CLICK]</a:t>
            </a:r>
            <a:r>
              <a:rPr lang="en-TR" dirty="0"/>
              <a:t> A DRAM cell contains two components, the capacitor stores data and the access transistor determines if the cell is being accessed.</a:t>
            </a:r>
          </a:p>
          <a:p>
            <a:r>
              <a:rPr lang="en-TR" b="1" dirty="0"/>
              <a:t>[CLICK] </a:t>
            </a:r>
            <a:r>
              <a:rPr lang="en-TR" b="0" dirty="0"/>
              <a:t>The access transistor is controlled by the wordline, which is enabled to </a:t>
            </a:r>
          </a:p>
          <a:p>
            <a:r>
              <a:rPr lang="en-TR" b="1" dirty="0"/>
              <a:t>[CLICK] </a:t>
            </a:r>
            <a:r>
              <a:rPr lang="en-TR" b="0" dirty="0"/>
              <a:t>connect the DRAM cell to its bitline</a:t>
            </a:r>
          </a:p>
          <a:p>
            <a:r>
              <a:rPr lang="en-TR" b="1" dirty="0"/>
              <a:t>[CLICK] </a:t>
            </a:r>
            <a:r>
              <a:rPr lang="en-TR" b="0" dirty="0"/>
              <a:t>The bitline bar is esentially the inverse of the bitline</a:t>
            </a:r>
          </a:p>
          <a:p>
            <a:r>
              <a:rPr lang="en-TR" b="1" dirty="0"/>
              <a:t>[CLICK] </a:t>
            </a:r>
            <a:r>
              <a:rPr lang="en-TR" b="0" dirty="0"/>
              <a:t>The DRAM sense amplifier has an enable signal which determines if the sense amplifier is currently active.</a:t>
            </a:r>
          </a:p>
        </p:txBody>
      </p:sp>
      <p:sp>
        <p:nvSpPr>
          <p:cNvPr id="4" name="Slide Number Placeholder 3">
            <a:extLst>
              <a:ext uri="{FF2B5EF4-FFF2-40B4-BE49-F238E27FC236}">
                <a16:creationId xmlns:a16="http://schemas.microsoft.com/office/drawing/2014/main" id="{04B1028B-CA06-2C49-CE03-CC9ECCE61E3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0227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F9C71-C555-BAD2-915E-92FC17177D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009E3-E3E1-2CD4-A9BE-D344D5A6F3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0EB91-60A1-C560-55AF-3A3F4DC4F677}"/>
              </a:ext>
            </a:extLst>
          </p:cNvPr>
          <p:cNvSpPr>
            <a:spLocks noGrp="1"/>
          </p:cNvSpPr>
          <p:nvPr>
            <p:ph type="body" idx="1"/>
          </p:nvPr>
        </p:nvSpPr>
        <p:spPr/>
        <p:txBody>
          <a:bodyPr/>
          <a:lstStyle/>
          <a:p>
            <a:r>
              <a:rPr lang="en-TR" dirty="0"/>
              <a:t>Initially, both the access transistor and the sense amplifier are disabled and both ends of the sense amplifier are maintained </a:t>
            </a:r>
            <a:r>
              <a:rPr lang="en-US" dirty="0"/>
              <a:t>at half </a:t>
            </a:r>
            <a:r>
              <a:rPr lang="en-US" dirty="0" err="1"/>
              <a:t>vdd</a:t>
            </a:r>
            <a:r>
              <a:rPr lang="en-TR" dirty="0"/>
              <a:t>. In this example, the capacitor is fully charged. To access the cell</a:t>
            </a:r>
          </a:p>
          <a:p>
            <a:r>
              <a:rPr lang="en-TR" b="1" dirty="0"/>
              <a:t>[CLICK] </a:t>
            </a:r>
            <a:r>
              <a:rPr lang="en-TR" b="0" dirty="0"/>
              <a:t>we first </a:t>
            </a:r>
            <a:r>
              <a:rPr lang="en-US" b="0" dirty="0"/>
              <a:t>enable</a:t>
            </a:r>
            <a:r>
              <a:rPr lang="en-TR" b="0" dirty="0"/>
              <a:t> the wordline, </a:t>
            </a:r>
            <a:r>
              <a:rPr lang="en-TR" b="1" dirty="0"/>
              <a:t>[CLICK] </a:t>
            </a:r>
            <a:r>
              <a:rPr lang="en-TR" b="0" dirty="0"/>
              <a:t>this connects the capacitor to its bitline.</a:t>
            </a:r>
          </a:p>
          <a:p>
            <a:r>
              <a:rPr lang="en-TR" b="1" dirty="0"/>
              <a:t>[CLICK] </a:t>
            </a:r>
            <a:r>
              <a:rPr lang="en-TR" b="0" dirty="0"/>
              <a:t>Since the capacitor has a voltage level higher than the bitline, the charge starts flowing from the capacitor to the bitline, </a:t>
            </a:r>
            <a:r>
              <a:rPr lang="en-TR" b="1" dirty="0"/>
              <a:t>[CLICK] </a:t>
            </a:r>
            <a:r>
              <a:rPr lang="en-TR" b="0" dirty="0"/>
              <a:t>resulting in the bitline voltage to deviate slightly towards Vdd.</a:t>
            </a:r>
          </a:p>
          <a:p>
            <a:r>
              <a:rPr lang="en-TR" b="1" dirty="0"/>
              <a:t>[CLICK] </a:t>
            </a:r>
            <a:r>
              <a:rPr lang="en-TR" b="0" dirty="0"/>
              <a:t>When we enable the sense amplifier, it will compare the voltage levels of bitline and bitline bar, and </a:t>
            </a:r>
            <a:r>
              <a:rPr lang="en-TR" b="1" dirty="0"/>
              <a:t>[CLICK]</a:t>
            </a:r>
            <a:r>
              <a:rPr lang="en-TR" b="0" dirty="0"/>
              <a:t> amplify the deviation until bitline voltage reaches Vdd.</a:t>
            </a:r>
          </a:p>
          <a:p>
            <a:r>
              <a:rPr lang="en-TR" b="1" dirty="0"/>
              <a:t>[CLICK] </a:t>
            </a:r>
            <a:r>
              <a:rPr lang="en-TR" b="0" dirty="0"/>
              <a:t>Since the capacitor is still connected to the bitline, the amplification process also restores the charge in the capacitor.</a:t>
            </a:r>
            <a:endParaRPr lang="en-TR" b="1" dirty="0"/>
          </a:p>
          <a:p>
            <a:endParaRPr lang="en-TR" b="1" dirty="0"/>
          </a:p>
          <a:p>
            <a:endParaRPr lang="en-TR" dirty="0"/>
          </a:p>
        </p:txBody>
      </p:sp>
      <p:sp>
        <p:nvSpPr>
          <p:cNvPr id="4" name="Slide Number Placeholder 3">
            <a:extLst>
              <a:ext uri="{FF2B5EF4-FFF2-40B4-BE49-F238E27FC236}">
                <a16:creationId xmlns:a16="http://schemas.microsoft.com/office/drawing/2014/main" id="{D80856E6-8583-B9D3-5734-C12393F759A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4528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4F415-814D-7B31-B5F4-B3B1DB7C1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94262-E8A6-8258-67FF-AFD8F49DC6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EF980D-7381-869A-9420-0F584C7F8469}"/>
              </a:ext>
            </a:extLst>
          </p:cNvPr>
          <p:cNvSpPr>
            <a:spLocks noGrp="1"/>
          </p:cNvSpPr>
          <p:nvPr>
            <p:ph type="body" idx="1"/>
          </p:nvPr>
        </p:nvSpPr>
        <p:spPr/>
        <p:txBody>
          <a:bodyPr/>
          <a:lstStyle/>
          <a:p>
            <a:r>
              <a:rPr lang="en-US" dirty="0"/>
              <a:t>We implement a key structure in the supervisor software called subarray mapping table, to enable </a:t>
            </a:r>
            <a:r>
              <a:rPr lang="en-US" dirty="0" err="1"/>
              <a:t>alloc_align</a:t>
            </a:r>
            <a:r>
              <a:rPr lang="en-US" dirty="0"/>
              <a:t>().</a:t>
            </a:r>
          </a:p>
          <a:p>
            <a:endParaRPr lang="en-US" dirty="0"/>
          </a:p>
          <a:p>
            <a:r>
              <a:rPr lang="en-US" b="1" dirty="0"/>
              <a:t>[CLICK] </a:t>
            </a:r>
            <a:r>
              <a:rPr lang="en-US" b="0" dirty="0"/>
              <a:t>SAMT is organized as a table of entries per DRAM subarray</a:t>
            </a:r>
          </a:p>
          <a:p>
            <a:endParaRPr lang="en-US" b="0" dirty="0"/>
          </a:p>
          <a:p>
            <a:r>
              <a:rPr lang="en-US" b="1" dirty="0"/>
              <a:t>[CLICK] </a:t>
            </a:r>
            <a:r>
              <a:rPr lang="en-US" b="0" dirty="0"/>
              <a:t>Each SAMT entry contains a list of physical addresses that point to the DRAM rows in that subarray</a:t>
            </a:r>
          </a:p>
          <a:p>
            <a:endParaRPr lang="en-US" b="0" dirty="0"/>
          </a:p>
          <a:p>
            <a:r>
              <a:rPr lang="en-US" b="1" dirty="0"/>
              <a:t>[CLICK] </a:t>
            </a:r>
            <a:r>
              <a:rPr lang="en-US" b="0" dirty="0"/>
              <a:t>An example </a:t>
            </a:r>
            <a:r>
              <a:rPr lang="en-US" b="0" dirty="0" err="1"/>
              <a:t>alloc</a:t>
            </a:r>
            <a:r>
              <a:rPr lang="en-US" b="0" dirty="0"/>
              <a:t> align call to allocate four </a:t>
            </a:r>
            <a:r>
              <a:rPr lang="en-US" b="0" dirty="0" err="1"/>
              <a:t>kibs</a:t>
            </a:r>
            <a:r>
              <a:rPr lang="en-US" b="0" dirty="0"/>
              <a:t> of data in subarray 0 </a:t>
            </a:r>
            <a:r>
              <a:rPr lang="en-US" b="1" dirty="0"/>
              <a:t>[CLICK] </a:t>
            </a:r>
            <a:r>
              <a:rPr lang="en-US" b="0" dirty="0"/>
              <a:t>accesses SAMT to retrieve a physical address pointing to a DRAM row in subarray 0, and then </a:t>
            </a:r>
            <a:r>
              <a:rPr lang="en-US" b="1" dirty="0"/>
              <a:t>[CLICK] </a:t>
            </a:r>
            <a:r>
              <a:rPr lang="en-US" b="0" dirty="0"/>
              <a:t>updates the page table to map the virtual address allocated for the programmer to subarray 0</a:t>
            </a:r>
            <a:endParaRPr lang="en-US" b="1" dirty="0"/>
          </a:p>
          <a:p>
            <a:r>
              <a:rPr lang="en-US" dirty="0"/>
              <a:t> </a:t>
            </a:r>
          </a:p>
          <a:p>
            <a:r>
              <a:rPr lang="en-US" dirty="0"/>
              <a:t>This way, we allocate different virtual pages to the same DRAM subarray, such that we can use in-DRAM copy operations to copy data from and to these pages</a:t>
            </a:r>
            <a:endParaRPr lang="en-CH" dirty="0"/>
          </a:p>
        </p:txBody>
      </p:sp>
      <p:sp>
        <p:nvSpPr>
          <p:cNvPr id="4" name="Slide Number Placeholder 3">
            <a:extLst>
              <a:ext uri="{FF2B5EF4-FFF2-40B4-BE49-F238E27FC236}">
                <a16:creationId xmlns:a16="http://schemas.microsoft.com/office/drawing/2014/main" id="{0D124444-5F93-2AFC-B677-4D4C58CACD2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9401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500ED-E191-93DC-9693-5D630A17F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733FAB-3C51-5090-106A-9E41DE583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FC3CA-EADF-83D3-F523-0523EEF6E87A}"/>
              </a:ext>
            </a:extLst>
          </p:cNvPr>
          <p:cNvSpPr>
            <a:spLocks noGrp="1"/>
          </p:cNvSpPr>
          <p:nvPr>
            <p:ph type="body" idx="1"/>
          </p:nvPr>
        </p:nvSpPr>
        <p:spPr/>
        <p:txBody>
          <a:bodyPr/>
          <a:lstStyle/>
          <a:p>
            <a:r>
              <a:rPr lang="en-US" b="1" dirty="0"/>
              <a:t>[CLICK] </a:t>
            </a:r>
            <a:r>
              <a:rPr lang="en-US" b="0" dirty="0"/>
              <a:t>To find physical addresses of the DRAM rows that map to a subarray,</a:t>
            </a:r>
          </a:p>
          <a:p>
            <a:endParaRPr lang="en-US" b="0" dirty="0"/>
          </a:p>
          <a:p>
            <a:r>
              <a:rPr lang="en-US" b="1" dirty="0"/>
              <a:t>[CLICK] </a:t>
            </a:r>
            <a:r>
              <a:rPr lang="en-US" b="0" dirty="0"/>
              <a:t>We perform an experiment in our prototype where we try to copy data in-DRAM from every row address to every other row address.</a:t>
            </a:r>
          </a:p>
          <a:p>
            <a:endParaRPr lang="en-US" b="0" dirty="0"/>
          </a:p>
          <a:p>
            <a:r>
              <a:rPr lang="en-US" b="1" dirty="0"/>
              <a:t>[CLICK] </a:t>
            </a:r>
            <a:r>
              <a:rPr lang="en-US" b="0" dirty="0"/>
              <a:t>We conclude that if the operation succeeds, the source and the destination row addresses we used must belong in the same subarray.</a:t>
            </a:r>
            <a:endParaRPr lang="en-US" b="1" dirty="0"/>
          </a:p>
          <a:p>
            <a:endParaRPr lang="en-US" dirty="0"/>
          </a:p>
          <a:p>
            <a:r>
              <a:rPr lang="en-US" b="1" dirty="0"/>
              <a:t>[CLICK]</a:t>
            </a:r>
            <a:r>
              <a:rPr lang="en-US" dirty="0"/>
              <a:t> Please read our full paper in </a:t>
            </a:r>
            <a:r>
              <a:rPr lang="en-US" dirty="0" err="1"/>
              <a:t>arXiv</a:t>
            </a:r>
            <a:r>
              <a:rPr lang="en-US" dirty="0"/>
              <a:t> for more details on how our allocation mechanism works</a:t>
            </a:r>
            <a:endParaRPr lang="en-CH" dirty="0"/>
          </a:p>
        </p:txBody>
      </p:sp>
      <p:sp>
        <p:nvSpPr>
          <p:cNvPr id="4" name="Slide Number Placeholder 3">
            <a:extLst>
              <a:ext uri="{FF2B5EF4-FFF2-40B4-BE49-F238E27FC236}">
                <a16:creationId xmlns:a16="http://schemas.microsoft.com/office/drawing/2014/main" id="{B887305D-9632-EB39-8871-473F5E14381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708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F59C4-126F-4E5C-D162-03B0521BD5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AFB23-615F-E457-A587-7ADB239122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8FA20D-503F-A17C-78DF-CB7BCC38917D}"/>
              </a:ext>
            </a:extLst>
          </p:cNvPr>
          <p:cNvSpPr>
            <a:spLocks noGrp="1"/>
          </p:cNvSpPr>
          <p:nvPr>
            <p:ph type="body" idx="1"/>
          </p:nvPr>
        </p:nvSpPr>
        <p:spPr/>
        <p:txBody>
          <a:bodyPr/>
          <a:lstStyle/>
          <a:p>
            <a:r>
              <a:rPr lang="en-US" dirty="0"/>
              <a:t>The </a:t>
            </a:r>
            <a:r>
              <a:rPr lang="en-US" dirty="0" err="1"/>
              <a:t>PiM</a:t>
            </a:r>
            <a:r>
              <a:rPr lang="en-US" dirty="0"/>
              <a:t> Operations Controller</a:t>
            </a:r>
          </a:p>
          <a:p>
            <a:endParaRPr lang="en-US" dirty="0"/>
          </a:p>
          <a:p>
            <a:r>
              <a:rPr lang="en-US" b="1" dirty="0"/>
              <a:t>[CLICK] </a:t>
            </a:r>
            <a:r>
              <a:rPr lang="en-US" b="0" dirty="0"/>
              <a:t>decodes and executes </a:t>
            </a:r>
            <a:r>
              <a:rPr lang="en-US" b="0" dirty="0" err="1"/>
              <a:t>PiDRAM</a:t>
            </a:r>
            <a:r>
              <a:rPr lang="en-US" b="0" dirty="0"/>
              <a:t> instructions to perform </a:t>
            </a:r>
            <a:r>
              <a:rPr lang="en-US" b="0" dirty="0" err="1"/>
              <a:t>PiM</a:t>
            </a:r>
            <a:r>
              <a:rPr lang="en-US" b="0" dirty="0"/>
              <a:t> operations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It is connected to the hardware system as a memory mapped module, meaning that it receives the </a:t>
            </a:r>
            <a:r>
              <a:rPr lang="en-US" b="0" dirty="0" err="1"/>
              <a:t>PiDRAM</a:t>
            </a:r>
            <a:r>
              <a:rPr lang="en-US" b="0" dirty="0"/>
              <a:t> instructions over the memory bus from the RISC-V CPU core. </a:t>
            </a:r>
            <a:r>
              <a:rPr lang="en-US" dirty="0"/>
              <a:t>The three registers, depicted as instruction, flag, and data registers in the figure are accessible over the memory bus</a:t>
            </a:r>
            <a:r>
              <a:rPr lang="en-TR" b="0" dirty="0"/>
              <a:t>. </a:t>
            </a:r>
            <a:r>
              <a:rPr lang="en-US" b="0" dirty="0"/>
              <a:t>This makes it easy to port </a:t>
            </a:r>
            <a:r>
              <a:rPr lang="en-US" b="0" dirty="0" err="1"/>
              <a:t>PiM</a:t>
            </a:r>
            <a:r>
              <a:rPr lang="en-US" b="0" dirty="0"/>
              <a:t> operations controller to another system that uses a different CPU ISA.</a:t>
            </a:r>
          </a:p>
          <a:p>
            <a:endParaRPr lang="en-US" b="0" dirty="0"/>
          </a:p>
          <a:p>
            <a:r>
              <a:rPr lang="en-US" b="1" dirty="0"/>
              <a:t>[CLICK] </a:t>
            </a:r>
            <a:r>
              <a:rPr lang="en-US" b="0" dirty="0" err="1"/>
              <a:t>PiM</a:t>
            </a:r>
            <a:r>
              <a:rPr lang="en-US" b="0" dirty="0"/>
              <a:t> operations controller communicates with the </a:t>
            </a:r>
            <a:r>
              <a:rPr lang="en-US" b="0" dirty="0" err="1"/>
              <a:t>PiDRAM</a:t>
            </a:r>
            <a:r>
              <a:rPr lang="en-US" b="0" dirty="0"/>
              <a:t> memory controller over a simple interface where it sends a request for a </a:t>
            </a:r>
            <a:r>
              <a:rPr lang="en-US" b="0" dirty="0" err="1"/>
              <a:t>PiM</a:t>
            </a:r>
            <a:r>
              <a:rPr lang="en-US" b="0" dirty="0"/>
              <a:t> operation to the memory controller, waits until the operation is complete, and reads the results from the memory controller to perform a </a:t>
            </a:r>
            <a:r>
              <a:rPr lang="en-US" b="0" dirty="0" err="1"/>
              <a:t>PiM</a:t>
            </a:r>
            <a:r>
              <a:rPr lang="en-US" b="0" dirty="0"/>
              <a:t> operation.</a:t>
            </a:r>
            <a:endParaRPr lang="en-US" b="1" dirty="0"/>
          </a:p>
        </p:txBody>
      </p:sp>
      <p:sp>
        <p:nvSpPr>
          <p:cNvPr id="4" name="Slide Number Placeholder 3">
            <a:extLst>
              <a:ext uri="{FF2B5EF4-FFF2-40B4-BE49-F238E27FC236}">
                <a16:creationId xmlns:a16="http://schemas.microsoft.com/office/drawing/2014/main" id="{D92735CD-BEA7-82F1-1408-E838E11C3B8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574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Commodity DRAM based PiM techniques use operational principles of commodity DRAM chips to move data and perform computation inside the DRAM chip.</a:t>
            </a:r>
          </a:p>
          <a:p>
            <a:endParaRPr lang="en-TR" dirty="0"/>
          </a:p>
          <a:p>
            <a:r>
              <a:rPr lang="en-TR" dirty="0"/>
              <a:t>[CLICK] Two examples of such techniques relevant to our work are in-DRAM data copy or initialization and [CLICK] in-DRAM true random number generation.</a:t>
            </a:r>
          </a:p>
          <a:p>
            <a:endParaRPr lang="en-TR"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331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96F8F-207C-6C8A-023B-EE7A5149F9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84088-996E-1B28-C880-8D31C30FD8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A90AF4-12A4-ACAA-759B-3CC73BCF95A6}"/>
              </a:ext>
            </a:extLst>
          </p:cNvPr>
          <p:cNvSpPr>
            <a:spLocks noGrp="1"/>
          </p:cNvSpPr>
          <p:nvPr>
            <p:ph type="body" idx="1"/>
          </p:nvPr>
        </p:nvSpPr>
        <p:spPr/>
        <p:txBody>
          <a:bodyPr/>
          <a:lstStyle/>
          <a:p>
            <a:r>
              <a:rPr lang="en-TR" dirty="0"/>
              <a:t>The PiDRAM memory controller performs PiM operations by using timing parameters smaller than manufacturer-recommended values.</a:t>
            </a:r>
          </a:p>
          <a:p>
            <a:endParaRPr lang="en-TR" dirty="0"/>
          </a:p>
          <a:p>
            <a:r>
              <a:rPr lang="en-TR" b="1" dirty="0"/>
              <a:t>[CLICK] </a:t>
            </a:r>
            <a:r>
              <a:rPr lang="en-TR" b="0" dirty="0"/>
              <a:t>The command scheduler supports conventional memory operations like stores and loads. We implement one state machine in its command scheduler to control the execution per each memory operation</a:t>
            </a:r>
            <a:r>
              <a:rPr lang="en-TR" b="1" dirty="0"/>
              <a:t>.  [CLICK] </a:t>
            </a:r>
            <a:r>
              <a:rPr lang="en-TR" b="0" dirty="0"/>
              <a:t>This makes PiDRAM memory controller easy to extend to support new PiM operations or new DRAM commands by replicating the state machines.</a:t>
            </a:r>
          </a:p>
          <a:p>
            <a:endParaRPr lang="en-TR" b="0" dirty="0"/>
          </a:p>
          <a:p>
            <a:r>
              <a:rPr lang="en-TR" b="1" dirty="0"/>
              <a:t>[CLICK] </a:t>
            </a:r>
            <a:r>
              <a:rPr lang="en-TR" b="0" dirty="0"/>
              <a:t>The physical interface controls the physical signals on the DDR3 interface. It receives DRAM commands from the command scheduler and drives the DDR3 interface signals.</a:t>
            </a:r>
            <a:endParaRPr lang="en-TR" b="1" dirty="0"/>
          </a:p>
        </p:txBody>
      </p:sp>
      <p:sp>
        <p:nvSpPr>
          <p:cNvPr id="4" name="Slide Number Placeholder 3">
            <a:extLst>
              <a:ext uri="{FF2B5EF4-FFF2-40B4-BE49-F238E27FC236}">
                <a16:creationId xmlns:a16="http://schemas.microsoft.com/office/drawing/2014/main" id="{104FC848-EEA9-EBFE-8081-C4305B29FB9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2935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5F3B0-EBD2-851C-F9FC-C8B9D3EA6B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A1F5D-1242-536B-A0C1-F785D1692A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B29AE3-1F40-41C8-B6E3-7D333BB5E863}"/>
              </a:ext>
            </a:extLst>
          </p:cNvPr>
          <p:cNvSpPr>
            <a:spLocks noGrp="1"/>
          </p:cNvSpPr>
          <p:nvPr>
            <p:ph type="body" idx="1"/>
          </p:nvPr>
        </p:nvSpPr>
        <p:spPr/>
        <p:txBody>
          <a:bodyPr/>
          <a:lstStyle/>
          <a:p>
            <a:r>
              <a:rPr lang="en-US" dirty="0"/>
              <a:t>The </a:t>
            </a:r>
            <a:r>
              <a:rPr lang="en-US" dirty="0" err="1"/>
              <a:t>PiM</a:t>
            </a:r>
            <a:r>
              <a:rPr lang="en-US" dirty="0"/>
              <a:t> operations library or </a:t>
            </a:r>
            <a:r>
              <a:rPr lang="en-US" dirty="0" err="1"/>
              <a:t>pimolib</a:t>
            </a:r>
            <a:r>
              <a:rPr lang="en-US" dirty="0"/>
              <a:t> encapsulates customizable functions that interface with the </a:t>
            </a:r>
            <a:r>
              <a:rPr lang="en-US" dirty="0" err="1"/>
              <a:t>pim</a:t>
            </a:r>
            <a:r>
              <a:rPr lang="en-US" dirty="0"/>
              <a:t> operations controller to perform </a:t>
            </a:r>
            <a:r>
              <a:rPr lang="en-US" dirty="0" err="1"/>
              <a:t>pim</a:t>
            </a:r>
            <a:r>
              <a:rPr lang="en-US" dirty="0"/>
              <a:t> operations. We expose the PIM functionality to software using </a:t>
            </a:r>
            <a:r>
              <a:rPr lang="en-US" dirty="0" err="1"/>
              <a:t>pimolib</a:t>
            </a:r>
            <a:r>
              <a:rPr lang="en-US" dirty="0"/>
              <a:t>.</a:t>
            </a:r>
          </a:p>
          <a:p>
            <a:endParaRPr lang="en-US" dirty="0"/>
          </a:p>
          <a:p>
            <a:r>
              <a:rPr lang="en-US" b="1" dirty="0"/>
              <a:t>[CLICK] </a:t>
            </a:r>
            <a:r>
              <a:rPr lang="en-US" b="0" dirty="0"/>
              <a:t>To perform a </a:t>
            </a:r>
            <a:r>
              <a:rPr lang="en-US" b="0" dirty="0" err="1"/>
              <a:t>PiM</a:t>
            </a:r>
            <a:r>
              <a:rPr lang="en-US" b="0" dirty="0"/>
              <a:t> operation, a typical function in </a:t>
            </a:r>
            <a:r>
              <a:rPr lang="en-US" b="0" dirty="0" err="1"/>
              <a:t>pimolib</a:t>
            </a:r>
            <a:r>
              <a:rPr lang="en-US" b="0" dirty="0"/>
              <a:t> executes LOAD&amp;STORE requests to access the memory mapped registers of the </a:t>
            </a:r>
            <a:r>
              <a:rPr lang="en-US" b="0" dirty="0" err="1"/>
              <a:t>Pim</a:t>
            </a:r>
            <a:r>
              <a:rPr lang="en-US" b="0" dirty="0"/>
              <a:t> operations controller</a:t>
            </a:r>
            <a:endParaRPr lang="en-US" b="1" dirty="0"/>
          </a:p>
          <a:p>
            <a:endParaRPr lang="en-US" dirty="0"/>
          </a:p>
          <a:p>
            <a:r>
              <a:rPr lang="en-US" dirty="0"/>
              <a:t>I will later describe the communication protocol that </a:t>
            </a:r>
            <a:r>
              <a:rPr lang="en-US" dirty="0" err="1"/>
              <a:t>pimolib</a:t>
            </a:r>
            <a:r>
              <a:rPr lang="en-US" dirty="0"/>
              <a:t> obeys while communicating with the </a:t>
            </a:r>
            <a:r>
              <a:rPr lang="en-US" dirty="0" err="1"/>
              <a:t>pim</a:t>
            </a:r>
            <a:r>
              <a:rPr lang="en-US" dirty="0"/>
              <a:t> operations controller</a:t>
            </a:r>
            <a:endParaRPr lang="en-CH" dirty="0"/>
          </a:p>
        </p:txBody>
      </p:sp>
      <p:sp>
        <p:nvSpPr>
          <p:cNvPr id="4" name="Slide Number Placeholder 3">
            <a:extLst>
              <a:ext uri="{FF2B5EF4-FFF2-40B4-BE49-F238E27FC236}">
                <a16:creationId xmlns:a16="http://schemas.microsoft.com/office/drawing/2014/main" id="{217E78E0-0181-1148-65C9-D3763AB77FD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7526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027FA-4EC3-451C-1779-89F1C61355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33B92D-5092-7D45-92A9-38EDE772FF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1FB0E0-7FC2-5130-E6A3-16C99DFCAB6B}"/>
              </a:ext>
            </a:extLst>
          </p:cNvPr>
          <p:cNvSpPr>
            <a:spLocks noGrp="1"/>
          </p:cNvSpPr>
          <p:nvPr>
            <p:ph type="body" idx="1"/>
          </p:nvPr>
        </p:nvSpPr>
        <p:spPr/>
        <p:txBody>
          <a:bodyPr/>
          <a:lstStyle/>
          <a:p>
            <a:r>
              <a:rPr lang="en-TR" dirty="0"/>
              <a:t>The last component, custom supervisor software, exposes PiM oeprations to user applications via system calls</a:t>
            </a:r>
          </a:p>
          <a:p>
            <a:endParaRPr lang="en-TR" dirty="0"/>
          </a:p>
          <a:p>
            <a:r>
              <a:rPr lang="en-TR" b="1" dirty="0"/>
              <a:t>[CLICK] </a:t>
            </a:r>
            <a:r>
              <a:rPr lang="en-TR" b="0" dirty="0"/>
              <a:t>We implement the necessary OS primitivies to develop end-to-end PiM techniques in the custom supervisor software such as memory management and allocation for in-DRAM copy or RowClone operations)</a:t>
            </a:r>
            <a:endParaRPr lang="en-TR" dirty="0"/>
          </a:p>
        </p:txBody>
      </p:sp>
      <p:sp>
        <p:nvSpPr>
          <p:cNvPr id="4" name="Slide Number Placeholder 3">
            <a:extLst>
              <a:ext uri="{FF2B5EF4-FFF2-40B4-BE49-F238E27FC236}">
                <a16:creationId xmlns:a16="http://schemas.microsoft.com/office/drawing/2014/main" id="{9841467A-9011-1A66-F057-5FB608EDEE5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8382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3CFC1-8F6E-0865-A799-F13805962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9713E5-4E2D-5E5E-345B-C9A04966E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EA0023-9009-6021-1177-782DC602BFD4}"/>
              </a:ext>
            </a:extLst>
          </p:cNvPr>
          <p:cNvSpPr>
            <a:spLocks noGrp="1"/>
          </p:cNvSpPr>
          <p:nvPr>
            <p:ph type="body" idx="1"/>
          </p:nvPr>
        </p:nvSpPr>
        <p:spPr/>
        <p:txBody>
          <a:bodyPr/>
          <a:lstStyle/>
          <a:p>
            <a:r>
              <a:rPr lang="en-TR" dirty="0"/>
              <a:t>I will describe the execution flow for a PiM operation in our PiDRAM framework</a:t>
            </a:r>
          </a:p>
          <a:p>
            <a:endParaRPr lang="en-TR" dirty="0"/>
          </a:p>
          <a:p>
            <a:r>
              <a:rPr lang="en-TR" dirty="0"/>
              <a:t>As an example, we will look at what happens when the user calls the copy() function to perform an in-DRAM copy operation</a:t>
            </a:r>
          </a:p>
          <a:p>
            <a:endParaRPr lang="en-TR" dirty="0"/>
          </a:p>
          <a:p>
            <a:r>
              <a:rPr lang="en-TR" b="1" dirty="0"/>
              <a:t>[CLICK] </a:t>
            </a:r>
            <a:r>
              <a:rPr lang="en-TR" b="0" dirty="0"/>
              <a:t>The user first makes a system call to the copy function to copy N bytes from array A to array B</a:t>
            </a:r>
          </a:p>
          <a:p>
            <a:endParaRPr lang="en-TR" b="0" dirty="0"/>
          </a:p>
          <a:p>
            <a:r>
              <a:rPr lang="en-TR" b="1" dirty="0"/>
              <a:t>[CLICK] </a:t>
            </a:r>
            <a:r>
              <a:rPr lang="en-TR" b="0" dirty="0"/>
              <a:t>The custom supervisor software find the physical addresses corresponding to arrays A and B, and th</a:t>
            </a:r>
            <a:r>
              <a:rPr lang="en-US" b="0" dirty="0" err="1"/>
              <a:t>en</a:t>
            </a:r>
            <a:r>
              <a:rPr lang="en-TR" b="0" dirty="0"/>
              <a:t> calls the copy() function in the pimolib with the semantics that I show here</a:t>
            </a:r>
          </a:p>
          <a:p>
            <a:r>
              <a:rPr lang="en-TR" b="1" dirty="0"/>
              <a:t>[CLICK] </a:t>
            </a:r>
            <a:r>
              <a:rPr lang="en-TR" b="0" dirty="0"/>
              <a:t>It takes two arguments, S is the address of the source DRAM row, and D is the address of the destination DRAM row</a:t>
            </a:r>
            <a:endParaRPr lang="en-TR" b="1" dirty="0"/>
          </a:p>
        </p:txBody>
      </p:sp>
      <p:sp>
        <p:nvSpPr>
          <p:cNvPr id="4" name="Slide Number Placeholder 3">
            <a:extLst>
              <a:ext uri="{FF2B5EF4-FFF2-40B4-BE49-F238E27FC236}">
                <a16:creationId xmlns:a16="http://schemas.microsoft.com/office/drawing/2014/main" id="{CDB63A75-B34C-A2BA-3770-45316A39B6C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8174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28C55-96DA-6987-FB0C-DFA5F7C42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75CF24-ADA4-91E7-3A07-649646FFCF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0EA845-665A-DF71-A1A3-99EBD0AE8EB9}"/>
              </a:ext>
            </a:extLst>
          </p:cNvPr>
          <p:cNvSpPr>
            <a:spLocks noGrp="1"/>
          </p:cNvSpPr>
          <p:nvPr>
            <p:ph type="body" idx="1"/>
          </p:nvPr>
        </p:nvSpPr>
        <p:spPr/>
        <p:txBody>
          <a:bodyPr/>
          <a:lstStyle/>
          <a:p>
            <a:r>
              <a:rPr lang="en-TR" dirty="0"/>
              <a:t>The Copy function executes two store instrutions in the CPU</a:t>
            </a:r>
          </a:p>
          <a:p>
            <a:endParaRPr lang="en-TR" dirty="0"/>
          </a:p>
          <a:p>
            <a:r>
              <a:rPr lang="en-TR" b="1" dirty="0"/>
              <a:t>[CLICK] </a:t>
            </a:r>
            <a:r>
              <a:rPr lang="en-TR" b="0" dirty="0"/>
              <a:t>The first store instruction updates the instruction register with a PiDRAM instruction that instructs the Pim operations controller to perform in-DRAM copy from row S to row D</a:t>
            </a:r>
          </a:p>
          <a:p>
            <a:endParaRPr lang="en-TR" b="0" dirty="0"/>
          </a:p>
          <a:p>
            <a:r>
              <a:rPr lang="en-TR" b="1" dirty="0"/>
              <a:t>[CLICK] </a:t>
            </a:r>
            <a:r>
              <a:rPr lang="en-TR" b="0" dirty="0"/>
              <a:t>The second store instruction sets the start flag in the flag register [</a:t>
            </a:r>
            <a:r>
              <a:rPr lang="en-TR" b="1" dirty="0"/>
              <a:t>CLICK</a:t>
            </a:r>
            <a:r>
              <a:rPr lang="en-TR" b="0" dirty="0"/>
              <a:t>] to initiate the PiM operation</a:t>
            </a:r>
            <a:endParaRPr lang="en-TR" b="1" dirty="0"/>
          </a:p>
        </p:txBody>
      </p:sp>
      <p:sp>
        <p:nvSpPr>
          <p:cNvPr id="4" name="Slide Number Placeholder 3">
            <a:extLst>
              <a:ext uri="{FF2B5EF4-FFF2-40B4-BE49-F238E27FC236}">
                <a16:creationId xmlns:a16="http://schemas.microsoft.com/office/drawing/2014/main" id="{7410B4A4-7942-191B-33BA-A75E663E36E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86710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7D130-29AF-8B9C-D51D-05720926A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9A6E3-9E4E-B611-5A4C-E30A673818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0895E-D6A4-1275-E0CA-658B4127BB84}"/>
              </a:ext>
            </a:extLst>
          </p:cNvPr>
          <p:cNvSpPr>
            <a:spLocks noGrp="1"/>
          </p:cNvSpPr>
          <p:nvPr>
            <p:ph type="body" idx="1"/>
          </p:nvPr>
        </p:nvSpPr>
        <p:spPr/>
        <p:txBody>
          <a:bodyPr/>
          <a:lstStyle/>
          <a:p>
            <a:r>
              <a:rPr lang="en-TR" dirty="0"/>
              <a:t>When the start flag is set, the Pim operations controller instructs the memory controller to perform an in-DRAM copy operation from row S to row D</a:t>
            </a:r>
          </a:p>
          <a:p>
            <a:endParaRPr lang="en-TR" dirty="0"/>
          </a:p>
          <a:p>
            <a:r>
              <a:rPr lang="en-TR" b="1" dirty="0"/>
              <a:t>[CLICK] </a:t>
            </a:r>
            <a:r>
              <a:rPr lang="en-TR" b="0" dirty="0"/>
              <a:t>When the memory controller acknowledges the Pim operations controller’s request, the Pim operations controller resets the start flag and sets the ack. </a:t>
            </a:r>
            <a:r>
              <a:rPr lang="en-US" b="0" dirty="0"/>
              <a:t>flag. This indicates that the </a:t>
            </a:r>
            <a:r>
              <a:rPr lang="en-US" b="0" dirty="0" err="1"/>
              <a:t>PiDRAM</a:t>
            </a:r>
            <a:r>
              <a:rPr lang="en-US" b="0" dirty="0"/>
              <a:t> memory controller has started executing the last valid </a:t>
            </a:r>
            <a:r>
              <a:rPr lang="en-US" b="0" dirty="0" err="1"/>
              <a:t>PiM</a:t>
            </a:r>
            <a:r>
              <a:rPr lang="en-US" b="0" dirty="0"/>
              <a:t> operation.</a:t>
            </a:r>
          </a:p>
          <a:p>
            <a:endParaRPr lang="en-US" b="0" dirty="0"/>
          </a:p>
          <a:p>
            <a:r>
              <a:rPr lang="en-US" b="1" dirty="0"/>
              <a:t>[CLICK] </a:t>
            </a:r>
            <a:r>
              <a:rPr lang="en-US" b="0" dirty="0"/>
              <a:t>To execute the </a:t>
            </a:r>
            <a:r>
              <a:rPr lang="en-US" b="0" dirty="0" err="1"/>
              <a:t>PiM</a:t>
            </a:r>
            <a:r>
              <a:rPr lang="en-US" b="0" dirty="0"/>
              <a:t> operation, the </a:t>
            </a:r>
            <a:r>
              <a:rPr lang="en-US" b="0" dirty="0" err="1"/>
              <a:t>PiDRAM</a:t>
            </a:r>
            <a:r>
              <a:rPr lang="en-US" b="0" dirty="0"/>
              <a:t> memory controller issues DRAM commands with violated timing parameters to the DDR3 module</a:t>
            </a:r>
            <a:endParaRPr lang="en-TR" b="1" dirty="0"/>
          </a:p>
        </p:txBody>
      </p:sp>
      <p:sp>
        <p:nvSpPr>
          <p:cNvPr id="4" name="Slide Number Placeholder 3">
            <a:extLst>
              <a:ext uri="{FF2B5EF4-FFF2-40B4-BE49-F238E27FC236}">
                <a16:creationId xmlns:a16="http://schemas.microsoft.com/office/drawing/2014/main" id="{2B30B944-DF17-8986-AD9B-3FFE4D7A5A1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3868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4E340-93ED-3D36-022A-F77B490FA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6F461C-E7B5-8610-29F4-E5740EBF3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F413A1-55A0-F9DC-BF1D-73DEE82149B4}"/>
              </a:ext>
            </a:extLst>
          </p:cNvPr>
          <p:cNvSpPr>
            <a:spLocks noGrp="1"/>
          </p:cNvSpPr>
          <p:nvPr>
            <p:ph type="body" idx="1"/>
          </p:nvPr>
        </p:nvSpPr>
        <p:spPr/>
        <p:txBody>
          <a:bodyPr/>
          <a:lstStyle/>
          <a:p>
            <a:r>
              <a:rPr lang="en-TR" dirty="0"/>
              <a:t>When the memory controller issues the last DRAM command to perform the operation, it sets the Fin. </a:t>
            </a:r>
            <a:r>
              <a:rPr lang="en-US" dirty="0"/>
              <a:t>F</a:t>
            </a:r>
            <a:r>
              <a:rPr lang="en-TR" dirty="0"/>
              <a:t>lag. This indicates that the memory controller has finished executing the last valid PiM operation</a:t>
            </a:r>
          </a:p>
          <a:p>
            <a:endParaRPr lang="en-TR" dirty="0"/>
          </a:p>
          <a:p>
            <a:r>
              <a:rPr lang="en-TR" b="1" dirty="0"/>
              <a:t>[CLICK] </a:t>
            </a:r>
            <a:r>
              <a:rPr lang="en-TR" b="0" dirty="0"/>
              <a:t>The pimolib copy function periodically checks either the ACK or the FIN flags, based on a user-specified argument, to block until either the start or the end of the PiM operation. </a:t>
            </a:r>
            <a:r>
              <a:rPr lang="en-TR" b="1" dirty="0"/>
              <a:t>[CLICK]</a:t>
            </a:r>
            <a:r>
              <a:rPr lang="en-TR" b="0" dirty="0"/>
              <a:t> In other words, the pimolib function returns when either the ACK or the FIN flag is set.</a:t>
            </a:r>
            <a:endParaRPr lang="en-TR" b="1" dirty="0"/>
          </a:p>
        </p:txBody>
      </p:sp>
      <p:sp>
        <p:nvSpPr>
          <p:cNvPr id="4" name="Slide Number Placeholder 3">
            <a:extLst>
              <a:ext uri="{FF2B5EF4-FFF2-40B4-BE49-F238E27FC236}">
                <a16:creationId xmlns:a16="http://schemas.microsoft.com/office/drawing/2014/main" id="{A380B67F-AEB3-4FDE-3EDF-8E0E5DD2270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608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8AAB3-AE8A-A21C-C7D1-EC22BD7914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6A25F-C7CD-2F3F-9695-AADD76C6D0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966BF7-A68C-073E-9CCD-64FEEC037FFC}"/>
              </a:ext>
            </a:extLst>
          </p:cNvPr>
          <p:cNvSpPr>
            <a:spLocks noGrp="1"/>
          </p:cNvSpPr>
          <p:nvPr>
            <p:ph type="body" idx="1"/>
          </p:nvPr>
        </p:nvSpPr>
        <p:spPr/>
        <p:txBody>
          <a:bodyPr/>
          <a:lstStyle/>
          <a:p>
            <a:r>
              <a:rPr lang="en-US" dirty="0"/>
              <a:t>In this example, we did not make use of the data register in the </a:t>
            </a:r>
            <a:r>
              <a:rPr lang="en-US" dirty="0" err="1"/>
              <a:t>pim</a:t>
            </a:r>
            <a:r>
              <a:rPr lang="en-US" dirty="0"/>
              <a:t> operations controller. This register was not useful because the in-DRAM copy operation’s result is already stored in memory. </a:t>
            </a:r>
          </a:p>
          <a:p>
            <a:endParaRPr lang="en-US" dirty="0"/>
          </a:p>
          <a:p>
            <a:r>
              <a:rPr lang="en-US" b="1" dirty="0"/>
              <a:t>[CLICK]</a:t>
            </a:r>
            <a:r>
              <a:rPr lang="en-US" dirty="0"/>
              <a:t> However, we use this register in our in-DRAM true random number generator implementation in which case the random number generation function in the </a:t>
            </a:r>
            <a:r>
              <a:rPr lang="en-US" dirty="0" err="1"/>
              <a:t>pimolib</a:t>
            </a:r>
            <a:r>
              <a:rPr lang="en-US" dirty="0"/>
              <a:t> accesses the data register using LOAD instructions</a:t>
            </a:r>
            <a:endParaRPr lang="en-CH" dirty="0"/>
          </a:p>
        </p:txBody>
      </p:sp>
      <p:sp>
        <p:nvSpPr>
          <p:cNvPr id="4" name="Slide Number Placeholder 3">
            <a:extLst>
              <a:ext uri="{FF2B5EF4-FFF2-40B4-BE49-F238E27FC236}">
                <a16:creationId xmlns:a16="http://schemas.microsoft.com/office/drawing/2014/main" id="{1A248A78-FC9C-4403-2141-19B2ABACE12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6359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99F25-B7FF-47A1-E903-4BF1FC4638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76F2C-8496-281F-2D9A-BD1D89C23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36531C-464C-2F66-FCC2-942C08F382D1}"/>
              </a:ext>
            </a:extLst>
          </p:cNvPr>
          <p:cNvSpPr>
            <a:spLocks noGrp="1"/>
          </p:cNvSpPr>
          <p:nvPr>
            <p:ph type="body" idx="1"/>
          </p:nvPr>
        </p:nvSpPr>
        <p:spPr/>
        <p:txBody>
          <a:bodyPr/>
          <a:lstStyle/>
          <a:p>
            <a:r>
              <a:rPr lang="en-TR" b="1" dirty="0"/>
              <a:t>[CLICK]</a:t>
            </a:r>
            <a:r>
              <a:rPr lang="en-TR" dirty="0"/>
              <a:t> In short, we implement four key components that together orchestrate the execution of PiM operations.</a:t>
            </a:r>
          </a:p>
        </p:txBody>
      </p:sp>
      <p:sp>
        <p:nvSpPr>
          <p:cNvPr id="4" name="Slide Number Placeholder 3">
            <a:extLst>
              <a:ext uri="{FF2B5EF4-FFF2-40B4-BE49-F238E27FC236}">
                <a16:creationId xmlns:a16="http://schemas.microsoft.com/office/drawing/2014/main" id="{6A09BEE8-243D-8974-1948-400E2716FEB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902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solidFill>
                  <a:schemeClr val="accent5">
                    <a:lumMod val="75000"/>
                  </a:schemeClr>
                </a:solidFill>
                <a:latin typeface="Quire Sans" panose="020B0502040400020003" pitchFamily="34" charset="0"/>
                <a:cs typeface="Quire Sans" panose="020B0502040400020003"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Quire Sans" panose="020B0502040400020003" pitchFamily="34" charset="0"/>
                <a:cs typeface="Quire Sans" panose="020B0502040400020003"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Tree>
    <p:extLst>
      <p:ext uri="{BB962C8B-B14F-4D97-AF65-F5344CB8AC3E}">
        <p14:creationId xmlns:p14="http://schemas.microsoft.com/office/powerpoint/2010/main" val="1148524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solidFill>
                  <a:schemeClr val="accent5">
                    <a:lumMod val="75000"/>
                  </a:schemeClr>
                </a:solidFill>
                <a:latin typeface="Trebuchet MS" panose="020B0703020202090204" pitchFamily="34" charset="0"/>
                <a:cs typeface="Quire Sans" panose="020B05020404000200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latin typeface="Quire Sans" panose="020B0502040400020003" pitchFamily="34" charset="0"/>
                <a:cs typeface="Quire Sans" panose="020B0502040400020003" pitchFamily="34" charset="0"/>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38016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88" y="78848"/>
            <a:ext cx="8815517" cy="753812"/>
          </a:xfrm>
        </p:spPr>
        <p:txBody>
          <a:bodyPr/>
          <a:lstStyle>
            <a:lvl1pPr>
              <a:defRPr b="1">
                <a:solidFill>
                  <a:schemeClr val="accent5">
                    <a:lumMod val="75000"/>
                  </a:schemeClr>
                </a:solidFill>
                <a:latin typeface="Trebuchet MS" panose="020B0703020202090204" pitchFamily="34" charset="0"/>
                <a:cs typeface="Quire Sans" panose="020B0502040400020003" pitchFamily="34" charset="0"/>
              </a:defRPr>
            </a:lvl1pPr>
          </a:lstStyle>
          <a:p>
            <a:r>
              <a:rPr lang="en-US" dirty="0"/>
              <a:t>Click to edit Master title style</a:t>
            </a:r>
          </a:p>
        </p:txBody>
      </p:sp>
      <p:sp>
        <p:nvSpPr>
          <p:cNvPr id="3" name="Content Placeholder 2"/>
          <p:cNvSpPr>
            <a:spLocks noGrp="1"/>
          </p:cNvSpPr>
          <p:nvPr>
            <p:ph idx="1"/>
          </p:nvPr>
        </p:nvSpPr>
        <p:spPr>
          <a:xfrm>
            <a:off x="155488" y="1021493"/>
            <a:ext cx="8815517" cy="5307745"/>
          </a:xfrm>
        </p:spPr>
        <p:txBody>
          <a:bodyPr>
            <a:normAutofit/>
          </a:bodyPr>
          <a:lstStyle>
            <a:lvl1pPr>
              <a:defRPr sz="2800">
                <a:latin typeface="Trebuchet MS" panose="020B0703020202090204" pitchFamily="34" charset="0"/>
                <a:cs typeface="Quire Sans" panose="020B0502040400020003" pitchFamily="34" charset="0"/>
              </a:defRPr>
            </a:lvl1pPr>
            <a:lvl2pPr>
              <a:defRPr sz="2400">
                <a:latin typeface="Trebuchet MS" panose="020B0703020202090204" pitchFamily="34" charset="0"/>
                <a:cs typeface="Quire Sans" panose="020B0502040400020003" pitchFamily="34" charset="0"/>
              </a:defRPr>
            </a:lvl2pPr>
            <a:lvl3pPr>
              <a:defRPr sz="1800">
                <a:latin typeface="Trebuchet MS" panose="020B0703020202090204" pitchFamily="34" charset="0"/>
                <a:cs typeface="Quire Sans" panose="020B0502040400020003" pitchFamily="34" charset="0"/>
              </a:defRPr>
            </a:lvl3pPr>
            <a:lvl4pPr>
              <a:defRPr sz="1600">
                <a:latin typeface="Trebuchet MS" panose="020B0703020202090204" pitchFamily="34" charset="0"/>
                <a:cs typeface="Quire Sans" panose="020B0502040400020003" pitchFamily="34" charset="0"/>
              </a:defRPr>
            </a:lvl4pPr>
            <a:lvl5pPr>
              <a:defRPr sz="1600">
                <a:latin typeface="Trebuchet MS" panose="020B0703020202090204" pitchFamily="34" charset="0"/>
                <a:cs typeface="Quire Sans" panose="020B05020404000200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6913605" y="6329238"/>
            <a:ext cx="2057400" cy="528761"/>
          </a:xfrm>
          <a:prstGeom prst="rect">
            <a:avLst/>
          </a:prstGeom>
        </p:spPr>
        <p:txBody>
          <a:bodyPr/>
          <a:lstStyle>
            <a:lvl1pPr algn="r">
              <a:defRPr sz="2400" b="1">
                <a:solidFill>
                  <a:schemeClr val="accent1">
                    <a:lumMod val="75000"/>
                  </a:schemeClr>
                </a:solidFill>
                <a:latin typeface="Trebuchet MS" panose="020B0703020202090204" pitchFamily="34" charset="0"/>
                <a:cs typeface="Quire Sans" panose="020B0502040400020003" pitchFamily="34" charset="0"/>
              </a:defRPr>
            </a:lvl1pPr>
          </a:lstStyle>
          <a:p>
            <a:fld id="{C19D2B53-EDAE-4B41-B849-8916FA40BCB6}" type="slidenum">
              <a:rPr lang="en-US" smtClean="0"/>
              <a:pPr/>
              <a:t>‹#›</a:t>
            </a:fld>
            <a:endParaRPr lang="en-US" dirty="0"/>
          </a:p>
        </p:txBody>
      </p:sp>
      <p:pic>
        <p:nvPicPr>
          <p:cNvPr id="5" name="Graphic 4">
            <a:extLst>
              <a:ext uri="{FF2B5EF4-FFF2-40B4-BE49-F238E27FC236}">
                <a16:creationId xmlns:a16="http://schemas.microsoft.com/office/drawing/2014/main" id="{1FE239BD-A8A4-43DB-B353-D4FADB3F97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488" y="6467844"/>
            <a:ext cx="1307552" cy="251549"/>
          </a:xfrm>
          <a:prstGeom prst="rect">
            <a:avLst/>
          </a:prstGeom>
        </p:spPr>
      </p:pic>
    </p:spTree>
    <p:extLst>
      <p:ext uri="{BB962C8B-B14F-4D97-AF65-F5344CB8AC3E}">
        <p14:creationId xmlns:p14="http://schemas.microsoft.com/office/powerpoint/2010/main" val="1678798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solidFill>
                  <a:schemeClr val="accent5">
                    <a:lumMod val="75000"/>
                  </a:schemeClr>
                </a:solidFill>
                <a:latin typeface="Trebuchet MS" panose="020B0703020202090204" pitchFamily="34" charset="0"/>
                <a:cs typeface="Quire Sans" panose="020B0502040400020003" pitchFamily="34" charset="0"/>
              </a:rPr>
              <a:t>Click to edit Master title style</a:t>
            </a:r>
          </a:p>
        </p:txBody>
      </p:sp>
      <p:sp>
        <p:nvSpPr>
          <p:cNvPr id="10" name="Slide Number Placeholder 7">
            <a:extLst>
              <a:ext uri="{FF2B5EF4-FFF2-40B4-BE49-F238E27FC236}">
                <a16:creationId xmlns:a16="http://schemas.microsoft.com/office/drawing/2014/main" id="{17A3CC0F-C9D8-429D-AE24-ECD6172B1725}"/>
              </a:ext>
            </a:extLst>
          </p:cNvPr>
          <p:cNvSpPr>
            <a:spLocks noGrp="1"/>
          </p:cNvSpPr>
          <p:nvPr>
            <p:ph type="sldNum" sz="quarter" idx="12"/>
          </p:nvPr>
        </p:nvSpPr>
        <p:spPr>
          <a:xfrm>
            <a:off x="6913605" y="6329238"/>
            <a:ext cx="2057400" cy="528761"/>
          </a:xfrm>
          <a:prstGeom prst="rect">
            <a:avLst/>
          </a:prstGeom>
        </p:spPr>
        <p:txBody>
          <a:bodyPr/>
          <a:lstStyle>
            <a:lvl1pPr algn="r">
              <a:defRPr sz="2400" b="1">
                <a:solidFill>
                  <a:schemeClr val="accent1">
                    <a:lumMod val="75000"/>
                  </a:schemeClr>
                </a:solidFill>
                <a:latin typeface="Trebuchet MS" panose="020B0703020202090204" pitchFamily="34" charset="0"/>
                <a:cs typeface="Quire Sans" panose="020B0502040400020003" pitchFamily="34" charset="0"/>
              </a:defRPr>
            </a:lvl1pPr>
          </a:lstStyle>
          <a:p>
            <a:fld id="{C19D2B53-EDAE-4B41-B849-8916FA40BCB6}" type="slidenum">
              <a:rPr lang="en-US" smtClean="0"/>
              <a:pPr/>
              <a:t>‹#›</a:t>
            </a:fld>
            <a:endParaRPr lang="en-US" dirty="0"/>
          </a:p>
        </p:txBody>
      </p:sp>
      <p:pic>
        <p:nvPicPr>
          <p:cNvPr id="4" name="Graphic 3">
            <a:extLst>
              <a:ext uri="{FF2B5EF4-FFF2-40B4-BE49-F238E27FC236}">
                <a16:creationId xmlns:a16="http://schemas.microsoft.com/office/drawing/2014/main" id="{C31754A4-B376-431B-A0BC-8A7EB43B76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488" y="6467844"/>
            <a:ext cx="1307552" cy="251549"/>
          </a:xfrm>
          <a:prstGeom prst="rect">
            <a:avLst/>
          </a:prstGeom>
        </p:spPr>
      </p:pic>
    </p:spTree>
    <p:extLst>
      <p:ext uri="{BB962C8B-B14F-4D97-AF65-F5344CB8AC3E}">
        <p14:creationId xmlns:p14="http://schemas.microsoft.com/office/powerpoint/2010/main" val="124168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7">
            <a:extLst>
              <a:ext uri="{FF2B5EF4-FFF2-40B4-BE49-F238E27FC236}">
                <a16:creationId xmlns:a16="http://schemas.microsoft.com/office/drawing/2014/main" id="{D52620CB-F40B-4377-AE03-D77EEA0FDDFD}"/>
              </a:ext>
            </a:extLst>
          </p:cNvPr>
          <p:cNvSpPr>
            <a:spLocks noGrp="1"/>
          </p:cNvSpPr>
          <p:nvPr>
            <p:ph type="sldNum" sz="quarter" idx="12"/>
          </p:nvPr>
        </p:nvSpPr>
        <p:spPr>
          <a:xfrm>
            <a:off x="6913605" y="6329238"/>
            <a:ext cx="2057400" cy="528761"/>
          </a:xfrm>
          <a:prstGeom prst="rect">
            <a:avLst/>
          </a:prstGeom>
        </p:spPr>
        <p:txBody>
          <a:bodyPr/>
          <a:lstStyle>
            <a:lvl1pPr algn="r">
              <a:defRPr sz="2400" b="1">
                <a:solidFill>
                  <a:schemeClr val="accent1">
                    <a:lumMod val="75000"/>
                  </a:schemeClr>
                </a:solidFill>
                <a:latin typeface="Trebuchet MS" panose="020B0703020202090204" pitchFamily="34" charset="0"/>
                <a:cs typeface="Quire Sans" panose="020B0502040400020003" pitchFamily="34" charset="0"/>
              </a:defRPr>
            </a:lvl1pPr>
          </a:lstStyle>
          <a:p>
            <a:fld id="{C19D2B53-EDAE-4B41-B849-8916FA40BCB6}" type="slidenum">
              <a:rPr lang="en-US" smtClean="0"/>
              <a:pPr/>
              <a:t>‹#›</a:t>
            </a:fld>
            <a:endParaRPr lang="en-US" dirty="0"/>
          </a:p>
        </p:txBody>
      </p:sp>
      <p:pic>
        <p:nvPicPr>
          <p:cNvPr id="3" name="Graphic 2">
            <a:extLst>
              <a:ext uri="{FF2B5EF4-FFF2-40B4-BE49-F238E27FC236}">
                <a16:creationId xmlns:a16="http://schemas.microsoft.com/office/drawing/2014/main" id="{A4401882-3B48-42E2-9E56-FC35D49034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488" y="6467844"/>
            <a:ext cx="1307552" cy="251549"/>
          </a:xfrm>
          <a:prstGeom prst="rect">
            <a:avLst/>
          </a:prstGeom>
        </p:spPr>
      </p:pic>
    </p:spTree>
    <p:extLst>
      <p:ext uri="{BB962C8B-B14F-4D97-AF65-F5344CB8AC3E}">
        <p14:creationId xmlns:p14="http://schemas.microsoft.com/office/powerpoint/2010/main" val="380248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solidFill>
                  <a:schemeClr val="accent5">
                    <a:lumMod val="75000"/>
                  </a:schemeClr>
                </a:solidFill>
                <a:latin typeface="Quire Sans" panose="020B0502040400020003" pitchFamily="34" charset="0"/>
                <a:cs typeface="Quire Sans" panose="020B0502040400020003" pitchFamily="34" charset="0"/>
              </a:rPr>
              <a:t>Click to edit Master title style</a:t>
            </a:r>
          </a:p>
        </p:txBody>
      </p:sp>
      <p:sp>
        <p:nvSpPr>
          <p:cNvPr id="10" name="Slide Number Placeholder 7">
            <a:extLst>
              <a:ext uri="{FF2B5EF4-FFF2-40B4-BE49-F238E27FC236}">
                <a16:creationId xmlns:a16="http://schemas.microsoft.com/office/drawing/2014/main" id="{17A3CC0F-C9D8-429D-AE24-ECD6172B1725}"/>
              </a:ext>
            </a:extLst>
          </p:cNvPr>
          <p:cNvSpPr>
            <a:spLocks noGrp="1"/>
          </p:cNvSpPr>
          <p:nvPr>
            <p:ph type="sldNum" sz="quarter" idx="12"/>
          </p:nvPr>
        </p:nvSpPr>
        <p:spPr>
          <a:xfrm>
            <a:off x="6913605" y="6329238"/>
            <a:ext cx="2057400" cy="528761"/>
          </a:xfrm>
          <a:prstGeom prst="rect">
            <a:avLst/>
          </a:prstGeom>
        </p:spPr>
        <p:txBody>
          <a:bodyPr/>
          <a:lstStyle>
            <a:lvl1pPr algn="r">
              <a:defRPr sz="2400" b="1">
                <a:solidFill>
                  <a:schemeClr val="accent1">
                    <a:lumMod val="75000"/>
                  </a:schemeClr>
                </a:solidFill>
                <a:latin typeface="Quire Sans" panose="020B0502040400020003" pitchFamily="34" charset="0"/>
                <a:cs typeface="Quire Sans" panose="020B0502040400020003" pitchFamily="34" charset="0"/>
              </a:defRPr>
            </a:lvl1pPr>
          </a:lstStyle>
          <a:p>
            <a:fld id="{C19D2B53-EDAE-4B41-B849-8916FA40BCB6}" type="slidenum">
              <a:rPr lang="en-US" smtClean="0"/>
              <a:pPr/>
              <a:t>‹#›</a:t>
            </a:fld>
            <a:endParaRPr lang="en-US"/>
          </a:p>
        </p:txBody>
      </p:sp>
      <p:pic>
        <p:nvPicPr>
          <p:cNvPr id="4" name="Graphic 3">
            <a:extLst>
              <a:ext uri="{FF2B5EF4-FFF2-40B4-BE49-F238E27FC236}">
                <a16:creationId xmlns:a16="http://schemas.microsoft.com/office/drawing/2014/main" id="{C31754A4-B376-431B-A0BC-8A7EB43B76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488" y="6467844"/>
            <a:ext cx="1307552" cy="251549"/>
          </a:xfrm>
          <a:prstGeom prst="rect">
            <a:avLst/>
          </a:prstGeom>
        </p:spPr>
      </p:pic>
    </p:spTree>
    <p:extLst>
      <p:ext uri="{BB962C8B-B14F-4D97-AF65-F5344CB8AC3E}">
        <p14:creationId xmlns:p14="http://schemas.microsoft.com/office/powerpoint/2010/main" val="1858895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060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2846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368380234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89353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111666162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solidFill>
                  <a:schemeClr val="accent5">
                    <a:lumMod val="75000"/>
                  </a:schemeClr>
                </a:solidFill>
                <a:latin typeface="Quire Sans" panose="020B0502040400020003" pitchFamily="34" charset="0"/>
                <a:cs typeface="Quire Sans" panose="020B05020404000200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latin typeface="Quire Sans" panose="020B0502040400020003" pitchFamily="34" charset="0"/>
                <a:cs typeface="Quire Sans" panose="020B0502040400020003" pitchFamily="34" charset="0"/>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3572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19085643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66268298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48020503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39485874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83852276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2456415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04271636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88259430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22225076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62175482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88" y="78848"/>
            <a:ext cx="8815517" cy="753812"/>
          </a:xfrm>
        </p:spPr>
        <p:txBody>
          <a:bodyPr/>
          <a:lstStyle>
            <a:lvl1pPr>
              <a:defRPr b="1">
                <a:solidFill>
                  <a:schemeClr val="accent5">
                    <a:lumMod val="75000"/>
                  </a:schemeClr>
                </a:solidFill>
                <a:latin typeface="Quire Sans" panose="020B0502040400020003" pitchFamily="34" charset="0"/>
                <a:cs typeface="Quire Sans" panose="020B0502040400020003" pitchFamily="34" charset="0"/>
              </a:defRPr>
            </a:lvl1pPr>
          </a:lstStyle>
          <a:p>
            <a:r>
              <a:rPr lang="en-US" dirty="0"/>
              <a:t>Click to edit Master title style</a:t>
            </a:r>
          </a:p>
        </p:txBody>
      </p:sp>
      <p:sp>
        <p:nvSpPr>
          <p:cNvPr id="3" name="Content Placeholder 2"/>
          <p:cNvSpPr>
            <a:spLocks noGrp="1"/>
          </p:cNvSpPr>
          <p:nvPr>
            <p:ph idx="1"/>
          </p:nvPr>
        </p:nvSpPr>
        <p:spPr>
          <a:xfrm>
            <a:off x="155488" y="1021493"/>
            <a:ext cx="8815517" cy="5307745"/>
          </a:xfrm>
        </p:spPr>
        <p:txBody>
          <a:bodyPr>
            <a:normAutofit/>
          </a:bodyPr>
          <a:lstStyle>
            <a:lvl1pPr>
              <a:defRPr sz="2800">
                <a:latin typeface="Quire Sans" panose="020B0502040400020003" pitchFamily="34" charset="0"/>
                <a:cs typeface="Quire Sans" panose="020B0502040400020003" pitchFamily="34" charset="0"/>
              </a:defRPr>
            </a:lvl1pPr>
            <a:lvl2pPr>
              <a:defRPr sz="2400">
                <a:latin typeface="Quire Sans" panose="020B0502040400020003" pitchFamily="34" charset="0"/>
                <a:cs typeface="Quire Sans" panose="020B0502040400020003" pitchFamily="34" charset="0"/>
              </a:defRPr>
            </a:lvl2pPr>
            <a:lvl3pPr>
              <a:defRPr sz="1800">
                <a:latin typeface="Quire Sans" panose="020B0502040400020003" pitchFamily="34" charset="0"/>
                <a:cs typeface="Quire Sans" panose="020B0502040400020003" pitchFamily="34" charset="0"/>
              </a:defRPr>
            </a:lvl3pPr>
            <a:lvl4pPr>
              <a:defRPr sz="1600">
                <a:latin typeface="Quire Sans" panose="020B0502040400020003" pitchFamily="34" charset="0"/>
                <a:cs typeface="Quire Sans" panose="020B0502040400020003" pitchFamily="34" charset="0"/>
              </a:defRPr>
            </a:lvl4pPr>
            <a:lvl5pPr>
              <a:defRPr sz="1600">
                <a:latin typeface="Quire Sans" panose="020B0502040400020003" pitchFamily="34" charset="0"/>
                <a:cs typeface="Quire Sans" panose="020B05020404000200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6913605" y="6329238"/>
            <a:ext cx="2057400" cy="528761"/>
          </a:xfrm>
          <a:prstGeom prst="rect">
            <a:avLst/>
          </a:prstGeom>
        </p:spPr>
        <p:txBody>
          <a:bodyPr/>
          <a:lstStyle>
            <a:lvl1pPr algn="r">
              <a:defRPr sz="2400" b="1">
                <a:solidFill>
                  <a:schemeClr val="accent1">
                    <a:lumMod val="75000"/>
                  </a:schemeClr>
                </a:solidFill>
                <a:latin typeface="Quire Sans" panose="020B0502040400020003" pitchFamily="34" charset="0"/>
                <a:cs typeface="Quire Sans" panose="020B0502040400020003" pitchFamily="34" charset="0"/>
              </a:defRPr>
            </a:lvl1pPr>
          </a:lstStyle>
          <a:p>
            <a:fld id="{C19D2B53-EDAE-4B41-B849-8916FA40BCB6}" type="slidenum">
              <a:rPr lang="en-US" smtClean="0"/>
              <a:pPr/>
              <a:t>‹#›</a:t>
            </a:fld>
            <a:endParaRPr lang="en-US"/>
          </a:p>
        </p:txBody>
      </p:sp>
      <p:pic>
        <p:nvPicPr>
          <p:cNvPr id="5" name="Graphic 4">
            <a:extLst>
              <a:ext uri="{FF2B5EF4-FFF2-40B4-BE49-F238E27FC236}">
                <a16:creationId xmlns:a16="http://schemas.microsoft.com/office/drawing/2014/main" id="{1FE239BD-A8A4-43DB-B353-D4FADB3F97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488" y="6467844"/>
            <a:ext cx="1307552" cy="251549"/>
          </a:xfrm>
          <a:prstGeom prst="rect">
            <a:avLst/>
          </a:prstGeom>
        </p:spPr>
      </p:pic>
    </p:spTree>
    <p:extLst>
      <p:ext uri="{BB962C8B-B14F-4D97-AF65-F5344CB8AC3E}">
        <p14:creationId xmlns:p14="http://schemas.microsoft.com/office/powerpoint/2010/main" val="1272402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474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5961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0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425529862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85B736-2E4D-B759-B843-D55F41DE6A6A}"/>
              </a:ext>
            </a:extLst>
          </p:cNvPr>
          <p:cNvSpPr/>
          <p:nvPr userDrawn="1"/>
        </p:nvSpPr>
        <p:spPr>
          <a:xfrm>
            <a:off x="0" y="0"/>
            <a:ext cx="9144000" cy="3429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 name="Title 1"/>
          <p:cNvSpPr>
            <a:spLocks noGrp="1"/>
          </p:cNvSpPr>
          <p:nvPr>
            <p:ph type="ctrTitle"/>
          </p:nvPr>
        </p:nvSpPr>
        <p:spPr>
          <a:xfrm>
            <a:off x="5080" y="1"/>
            <a:ext cx="9138920" cy="3171824"/>
          </a:xfrm>
        </p:spPr>
        <p:txBody>
          <a:bodyPr anchor="b"/>
          <a:lstStyle>
            <a:lvl1pPr algn="ctr">
              <a:defRPr sz="6000">
                <a:solidFill>
                  <a:schemeClr val="bg1"/>
                </a:solidFill>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0" y="4279106"/>
            <a:ext cx="9138920" cy="978694"/>
          </a:xfrm>
        </p:spPr>
        <p:txBody>
          <a:bodyPr/>
          <a:lstStyle>
            <a:lvl1pPr marL="0" indent="0" algn="ctr">
              <a:buNone/>
              <a:defRPr sz="2400">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84496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931025"/>
          </a:xfrm>
        </p:spPr>
        <p:txBody>
          <a:bodyPr>
            <a:noAutofit/>
          </a:bodyPr>
          <a:lstStyle>
            <a:lvl1pPr>
              <a:defRPr sz="3600" b="1">
                <a:solidFill>
                  <a:srgbClr val="007698"/>
                </a:solidFill>
                <a:latin typeface="Garamond" panose="02020404030301010803" pitchFamily="18" charset="0"/>
              </a:defRPr>
            </a:lvl1pPr>
          </a:lstStyle>
          <a:p>
            <a:r>
              <a:rPr lang="tr-TR" dirty="0"/>
              <a:t>Asıl başlık stilini düzenlemek için tıklayın</a:t>
            </a:r>
            <a:endParaRPr lang="en-US" dirty="0"/>
          </a:p>
        </p:txBody>
      </p:sp>
      <p:sp>
        <p:nvSpPr>
          <p:cNvPr id="3" name="Content Placeholder 2"/>
          <p:cNvSpPr>
            <a:spLocks noGrp="1"/>
          </p:cNvSpPr>
          <p:nvPr>
            <p:ph idx="1"/>
          </p:nvPr>
        </p:nvSpPr>
        <p:spPr>
          <a:xfrm>
            <a:off x="-1" y="1088967"/>
            <a:ext cx="9143999" cy="5087996"/>
          </a:xfr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Date Placeholder 3"/>
          <p:cNvSpPr>
            <a:spLocks noGrp="1"/>
          </p:cNvSpPr>
          <p:nvPr>
            <p:ph type="dt" sz="half" idx="10"/>
          </p:nvPr>
        </p:nvSpPr>
        <p:spPr>
          <a:xfrm>
            <a:off x="321078" y="6517178"/>
            <a:ext cx="1033897" cy="204298"/>
          </a:xfrm>
        </p:spPr>
        <p:txBody>
          <a:bodyPr/>
          <a:lstStyle/>
          <a:p>
            <a:fld id="{A332BEE0-9135-4AC6-885F-82FD1AE2535E}" type="datetime1">
              <a:rPr lang="tr-TR" smtClean="0"/>
              <a:t>28.02.2025</a:t>
            </a:fld>
            <a:endParaRPr lang="tr-TR" dirty="0"/>
          </a:p>
        </p:txBody>
      </p:sp>
      <p:sp>
        <p:nvSpPr>
          <p:cNvPr id="5" name="Footer Placeholder 4"/>
          <p:cNvSpPr>
            <a:spLocks noGrp="1"/>
          </p:cNvSpPr>
          <p:nvPr>
            <p:ph type="ftr" sz="quarter" idx="11"/>
          </p:nvPr>
        </p:nvSpPr>
        <p:spPr>
          <a:xfrm>
            <a:off x="3968299" y="6517178"/>
            <a:ext cx="4427556" cy="204298"/>
          </a:xfrm>
        </p:spPr>
        <p:txBody>
          <a:bodyPr/>
          <a:lstStyle/>
          <a:p>
            <a:endParaRPr lang="tr-TR" dirty="0"/>
          </a:p>
        </p:txBody>
      </p:sp>
      <p:sp>
        <p:nvSpPr>
          <p:cNvPr id="6" name="Slide Number Placeholder 5"/>
          <p:cNvSpPr>
            <a:spLocks noGrp="1"/>
          </p:cNvSpPr>
          <p:nvPr>
            <p:ph type="sldNum" sz="quarter" idx="12"/>
          </p:nvPr>
        </p:nvSpPr>
        <p:spPr>
          <a:xfrm>
            <a:off x="8395854" y="6517178"/>
            <a:ext cx="489065" cy="204298"/>
          </a:xfrm>
        </p:spPr>
        <p:txBody>
          <a:bodyPr/>
          <a:lstStyle>
            <a:lvl1pPr>
              <a:defRPr sz="1800"/>
            </a:lvl1pPr>
          </a:lstStyle>
          <a:p>
            <a:fld id="{CBE5B309-C2CE-4D90-B104-F7E98438FC65}" type="slidenum">
              <a:rPr lang="tr-TR" smtClean="0"/>
              <a:pPr/>
              <a:t>‹#›</a:t>
            </a:fld>
            <a:endParaRPr lang="tr-TR" dirty="0"/>
          </a:p>
        </p:txBody>
      </p:sp>
      <p:pic>
        <p:nvPicPr>
          <p:cNvPr id="9" name="Graphic 2">
            <a:extLst>
              <a:ext uri="{FF2B5EF4-FFF2-40B4-BE49-F238E27FC236}">
                <a16:creationId xmlns:a16="http://schemas.microsoft.com/office/drawing/2014/main" id="{2D315ADC-F693-4AFB-AC3B-1C4C4DCE7A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 y="6514678"/>
            <a:ext cx="1315489" cy="253076"/>
          </a:xfrm>
          <a:prstGeom prst="rect">
            <a:avLst/>
          </a:prstGeom>
        </p:spPr>
      </p:pic>
    </p:spTree>
    <p:extLst>
      <p:ext uri="{BB962C8B-B14F-4D97-AF65-F5344CB8AC3E}">
        <p14:creationId xmlns:p14="http://schemas.microsoft.com/office/powerpoint/2010/main" val="1501110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41741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765220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572518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78597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512788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solidFill>
                  <a:schemeClr val="accent5">
                    <a:lumMod val="75000"/>
                  </a:schemeClr>
                </a:solidFill>
                <a:latin typeface="Quire Sans" panose="020B0502040400020003" pitchFamily="34" charset="0"/>
                <a:cs typeface="Quire Sans" panose="020B0502040400020003" pitchFamily="34" charset="0"/>
              </a:rPr>
              <a:t>Click to edit Master title style</a:t>
            </a:r>
          </a:p>
        </p:txBody>
      </p:sp>
      <p:sp>
        <p:nvSpPr>
          <p:cNvPr id="10" name="Slide Number Placeholder 7">
            <a:extLst>
              <a:ext uri="{FF2B5EF4-FFF2-40B4-BE49-F238E27FC236}">
                <a16:creationId xmlns:a16="http://schemas.microsoft.com/office/drawing/2014/main" id="{17A3CC0F-C9D8-429D-AE24-ECD6172B1725}"/>
              </a:ext>
            </a:extLst>
          </p:cNvPr>
          <p:cNvSpPr>
            <a:spLocks noGrp="1"/>
          </p:cNvSpPr>
          <p:nvPr>
            <p:ph type="sldNum" sz="quarter" idx="12"/>
          </p:nvPr>
        </p:nvSpPr>
        <p:spPr>
          <a:xfrm>
            <a:off x="6913605" y="6329238"/>
            <a:ext cx="2057400" cy="528761"/>
          </a:xfrm>
          <a:prstGeom prst="rect">
            <a:avLst/>
          </a:prstGeom>
        </p:spPr>
        <p:txBody>
          <a:bodyPr/>
          <a:lstStyle>
            <a:lvl1pPr algn="r">
              <a:defRPr sz="2400" b="1">
                <a:solidFill>
                  <a:schemeClr val="accent1">
                    <a:lumMod val="75000"/>
                  </a:schemeClr>
                </a:solidFill>
                <a:latin typeface="Quire Sans" panose="020B0502040400020003" pitchFamily="34" charset="0"/>
                <a:cs typeface="Quire Sans" panose="020B0502040400020003" pitchFamily="34" charset="0"/>
              </a:defRPr>
            </a:lvl1pPr>
          </a:lstStyle>
          <a:p>
            <a:fld id="{C19D2B53-EDAE-4B41-B849-8916FA40BCB6}" type="slidenum">
              <a:rPr lang="en-US" smtClean="0"/>
              <a:pPr/>
              <a:t>‹#›</a:t>
            </a:fld>
            <a:endParaRPr lang="en-US"/>
          </a:p>
        </p:txBody>
      </p:sp>
      <p:pic>
        <p:nvPicPr>
          <p:cNvPr id="4" name="Graphic 3">
            <a:extLst>
              <a:ext uri="{FF2B5EF4-FFF2-40B4-BE49-F238E27FC236}">
                <a16:creationId xmlns:a16="http://schemas.microsoft.com/office/drawing/2014/main" id="{C31754A4-B376-431B-A0BC-8A7EB43B76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488" y="6467844"/>
            <a:ext cx="1307552" cy="251549"/>
          </a:xfrm>
          <a:prstGeom prst="rect">
            <a:avLst/>
          </a:prstGeom>
        </p:spPr>
      </p:pic>
    </p:spTree>
    <p:extLst>
      <p:ext uri="{BB962C8B-B14F-4D97-AF65-F5344CB8AC3E}">
        <p14:creationId xmlns:p14="http://schemas.microsoft.com/office/powerpoint/2010/main" val="23838038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299613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624961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797380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025212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636647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120225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118202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822617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470610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37675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7">
            <a:extLst>
              <a:ext uri="{FF2B5EF4-FFF2-40B4-BE49-F238E27FC236}">
                <a16:creationId xmlns:a16="http://schemas.microsoft.com/office/drawing/2014/main" id="{D52620CB-F40B-4377-AE03-D77EEA0FDDFD}"/>
              </a:ext>
            </a:extLst>
          </p:cNvPr>
          <p:cNvSpPr>
            <a:spLocks noGrp="1"/>
          </p:cNvSpPr>
          <p:nvPr>
            <p:ph type="sldNum" sz="quarter" idx="12"/>
          </p:nvPr>
        </p:nvSpPr>
        <p:spPr>
          <a:xfrm>
            <a:off x="6913605" y="6329238"/>
            <a:ext cx="2057400" cy="528761"/>
          </a:xfrm>
          <a:prstGeom prst="rect">
            <a:avLst/>
          </a:prstGeom>
        </p:spPr>
        <p:txBody>
          <a:bodyPr/>
          <a:lstStyle>
            <a:lvl1pPr algn="r">
              <a:defRPr sz="2400" b="1">
                <a:solidFill>
                  <a:schemeClr val="accent1">
                    <a:lumMod val="75000"/>
                  </a:schemeClr>
                </a:solidFill>
                <a:latin typeface="Quire Sans" panose="020B0502040400020003" pitchFamily="34" charset="0"/>
                <a:cs typeface="Quire Sans" panose="020B0502040400020003" pitchFamily="34" charset="0"/>
              </a:defRPr>
            </a:lvl1pPr>
          </a:lstStyle>
          <a:p>
            <a:fld id="{C19D2B53-EDAE-4B41-B849-8916FA40BCB6}" type="slidenum">
              <a:rPr lang="en-US" smtClean="0"/>
              <a:pPr/>
              <a:t>‹#›</a:t>
            </a:fld>
            <a:endParaRPr lang="en-US"/>
          </a:p>
        </p:txBody>
      </p:sp>
      <p:pic>
        <p:nvPicPr>
          <p:cNvPr id="3" name="Graphic 2">
            <a:extLst>
              <a:ext uri="{FF2B5EF4-FFF2-40B4-BE49-F238E27FC236}">
                <a16:creationId xmlns:a16="http://schemas.microsoft.com/office/drawing/2014/main" id="{A4401882-3B48-42E2-9E56-FC35D49034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488" y="6467844"/>
            <a:ext cx="1307552" cy="251549"/>
          </a:xfrm>
          <a:prstGeom prst="rect">
            <a:avLst/>
          </a:prstGeom>
        </p:spPr>
      </p:pic>
    </p:spTree>
    <p:extLst>
      <p:ext uri="{BB962C8B-B14F-4D97-AF65-F5344CB8AC3E}">
        <p14:creationId xmlns:p14="http://schemas.microsoft.com/office/powerpoint/2010/main" val="10529159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338252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389636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15396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76489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202464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664518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402836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85330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0138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a:t>Click to edit Master title style</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87589695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9276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1499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212319-B146-2CD0-1397-D8CCD9BA432A}"/>
              </a:ext>
            </a:extLst>
          </p:cNvPr>
          <p:cNvSpPr/>
          <p:nvPr userDrawn="1"/>
        </p:nvSpPr>
        <p:spPr>
          <a:xfrm>
            <a:off x="0" y="0"/>
            <a:ext cx="9144000" cy="770467"/>
          </a:xfrm>
          <a:prstGeom prst="rect">
            <a:avLst/>
          </a:prstGeom>
          <a:solidFill>
            <a:srgbClr val="E8E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p:cNvSpPr>
            <a:spLocks noGrp="1"/>
          </p:cNvSpPr>
          <p:nvPr>
            <p:ph type="title"/>
          </p:nvPr>
        </p:nvSpPr>
        <p:spPr>
          <a:xfrm>
            <a:off x="0" y="0"/>
            <a:ext cx="9143999" cy="770467"/>
          </a:xfrm>
          <a:prstGeom prst="rect">
            <a:avLst/>
          </a:prstGeom>
        </p:spPr>
        <p:txBody>
          <a:bodyPr anchor="ctr"/>
          <a:lstStyle>
            <a:lvl1pPr>
              <a:lnSpc>
                <a:spcPct val="100000"/>
              </a:lnSpc>
              <a:spcAft>
                <a:spcPts val="600"/>
              </a:spcAft>
              <a:defRPr sz="4400" b="1">
                <a:solidFill>
                  <a:schemeClr val="accent5"/>
                </a:solidFill>
                <a:latin typeface="+mj-lt"/>
                <a:cs typeface="Segoe UI" panose="020B0502040204020203"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0" y="770468"/>
            <a:ext cx="9143999" cy="5585248"/>
          </a:xfrm>
          <a:prstGeom prst="rect">
            <a:avLst/>
          </a:prstGeom>
        </p:spPr>
        <p:txBody>
          <a:bodyPr/>
          <a:lstStyle>
            <a:lvl1pPr marL="177800" indent="-177800">
              <a:buFont typeface="Arial" panose="020B0604020202020204" pitchFamily="34" charset="0"/>
              <a:buChar char="•"/>
              <a:tabLst/>
              <a:defRPr sz="2400">
                <a:latin typeface="+mn-lt"/>
              </a:defRPr>
            </a:lvl1pPr>
            <a:lvl2pPr marL="133350" indent="-133350">
              <a:buFont typeface="Wingdings" panose="05000000000000000000" pitchFamily="2" charset="2"/>
              <a:buChar char="§"/>
              <a:tabLst/>
              <a:defRPr sz="2000">
                <a:latin typeface="Cambria" panose="02040503050406030204" pitchFamily="18" charset="0"/>
              </a:defRPr>
            </a:lvl2pPr>
            <a:lvl3pPr marL="533400" indent="-177800">
              <a:buFont typeface="Arial" panose="020B0604020202020204" pitchFamily="34" charset="0"/>
              <a:buChar char="•"/>
              <a:tabLst/>
              <a:defRPr sz="2400">
                <a:latin typeface="+mn-lt"/>
              </a:defRPr>
            </a:lvl3pPr>
            <a:lvl4pPr marL="895350" indent="-177800">
              <a:buFont typeface="Arial" panose="020B0604020202020204" pitchFamily="34" charset="0"/>
              <a:buChar char="•"/>
              <a:defRPr sz="2400">
                <a:latin typeface="+mn-lt"/>
              </a:defRPr>
            </a:lvl4pPr>
            <a:lvl5pPr marL="1257300" indent="-182563">
              <a:buFont typeface="Arial" panose="020B0604020202020204" pitchFamily="34" charset="0"/>
              <a:buChar char="•"/>
              <a:defRPr sz="2400">
                <a:latin typeface="+mn-lt"/>
              </a:defRPr>
            </a:lvl5pPr>
          </a:lstStyle>
          <a:p>
            <a:pPr lvl="0"/>
            <a:r>
              <a:rPr lang="en-US" dirty="0"/>
              <a:t>Edit Master text styles</a:t>
            </a:r>
          </a:p>
          <a:p>
            <a:pPr lvl="2"/>
            <a:r>
              <a:rPr lang="en-US" dirty="0"/>
              <a:t>Second Level</a:t>
            </a:r>
          </a:p>
          <a:p>
            <a:pPr lvl="3"/>
            <a:r>
              <a:rPr lang="en-US" dirty="0"/>
              <a:t>Third Level</a:t>
            </a:r>
          </a:p>
          <a:p>
            <a:pPr lvl="4"/>
            <a:r>
              <a:rPr lang="en-US" dirty="0"/>
              <a:t>Fourth Level</a:t>
            </a:r>
          </a:p>
        </p:txBody>
      </p:sp>
      <p:sp>
        <p:nvSpPr>
          <p:cNvPr id="8" name="Slide Number Placeholder 5"/>
          <p:cNvSpPr txBox="1">
            <a:spLocks/>
          </p:cNvSpPr>
          <p:nvPr userDrawn="1"/>
        </p:nvSpPr>
        <p:spPr>
          <a:xfrm>
            <a:off x="8153400" y="6457019"/>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schemeClr val="accent5"/>
                </a:solidFill>
                <a:latin typeface="+mj-lt"/>
              </a:rPr>
              <a:pPr/>
              <a:t>‹#›</a:t>
            </a:fld>
            <a:endParaRPr lang="en-US">
              <a:solidFill>
                <a:schemeClr val="accent5"/>
              </a:solidFill>
              <a:latin typeface="+mj-lt"/>
            </a:endParaRPr>
          </a:p>
        </p:txBody>
      </p:sp>
      <p:pic>
        <p:nvPicPr>
          <p:cNvPr id="9" name="Picture 8" descr="safari.png"/>
          <p:cNvPicPr>
            <a:picLocks noChangeAspect="1"/>
          </p:cNvPicPr>
          <p:nvPr userDrawn="1"/>
        </p:nvPicPr>
        <p:blipFill>
          <a:blip r:embed="rId2" cstate="print"/>
          <a:stretch>
            <a:fillRect/>
          </a:stretch>
        </p:blipFill>
        <p:spPr>
          <a:xfrm>
            <a:off x="75991" y="6499732"/>
            <a:ext cx="1080120" cy="312522"/>
          </a:xfrm>
          <a:prstGeom prst="rect">
            <a:avLst/>
          </a:prstGeom>
        </p:spPr>
      </p:pic>
      <p:cxnSp>
        <p:nvCxnSpPr>
          <p:cNvPr id="6" name="Düz Bağlayıcı 5">
            <a:extLst>
              <a:ext uri="{FF2B5EF4-FFF2-40B4-BE49-F238E27FC236}">
                <a16:creationId xmlns:a16="http://schemas.microsoft.com/office/drawing/2014/main" id="{4DFC8092-9662-4B88-E70B-04F5060311BD}"/>
              </a:ext>
            </a:extLst>
          </p:cNvPr>
          <p:cNvCxnSpPr/>
          <p:nvPr userDrawn="1"/>
        </p:nvCxnSpPr>
        <p:spPr>
          <a:xfrm>
            <a:off x="0" y="770467"/>
            <a:ext cx="9144000"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544277"/>
      </p:ext>
    </p:extLst>
  </p:cSld>
  <p:clrMapOvr>
    <a:masterClrMapping/>
  </p:clrMapOvr>
  <p:extLst>
    <p:ext uri="{DCECCB84-F9BA-43D5-87BE-67443E8EF086}">
      <p15:sldGuideLst xmlns:p15="http://schemas.microsoft.com/office/powerpoint/2012/main">
        <p15:guide id="1" orient="horz" pos="4247">
          <p15:clr>
            <a:srgbClr val="FBAE40"/>
          </p15:clr>
        </p15:guide>
        <p15:guide id="2"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14242E-D8C9-7320-2109-C9456A365623}"/>
              </a:ext>
            </a:extLst>
          </p:cNvPr>
          <p:cNvSpPr/>
          <p:nvPr userDrawn="1"/>
        </p:nvSpPr>
        <p:spPr>
          <a:xfrm>
            <a:off x="0" y="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itle 1">
            <a:extLst>
              <a:ext uri="{FF2B5EF4-FFF2-40B4-BE49-F238E27FC236}">
                <a16:creationId xmlns:a16="http://schemas.microsoft.com/office/drawing/2014/main" id="{1105E3DA-A12D-CD46-AD81-D1AD162ECF99}"/>
              </a:ext>
            </a:extLst>
          </p:cNvPr>
          <p:cNvSpPr>
            <a:spLocks noGrp="1"/>
          </p:cNvSpPr>
          <p:nvPr>
            <p:ph type="title"/>
          </p:nvPr>
        </p:nvSpPr>
        <p:spPr>
          <a:xfrm>
            <a:off x="75991" y="0"/>
            <a:ext cx="8987621" cy="770467"/>
          </a:xfrm>
          <a:prstGeom prst="rect">
            <a:avLst/>
          </a:prstGeom>
        </p:spPr>
        <p:txBody>
          <a:bodyPr anchor="ctr"/>
          <a:lstStyle>
            <a:lvl1pPr>
              <a:lnSpc>
                <a:spcPct val="100000"/>
              </a:lnSpc>
              <a:spcAft>
                <a:spcPts val="600"/>
              </a:spcAft>
              <a:defRPr sz="4400" b="1">
                <a:solidFill>
                  <a:schemeClr val="accent5">
                    <a:lumMod val="75000"/>
                  </a:schemeClr>
                </a:solidFill>
                <a:latin typeface="+mj-lt"/>
                <a:cs typeface="Segoe UI" panose="020B0502040204020203"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0E32C220-66DF-0292-BC74-F7D7AB3B60D9}"/>
              </a:ext>
            </a:extLst>
          </p:cNvPr>
          <p:cNvSpPr txBox="1">
            <a:spLocks/>
          </p:cNvSpPr>
          <p:nvPr userDrawn="1"/>
        </p:nvSpPr>
        <p:spPr>
          <a:xfrm>
            <a:off x="8153400" y="6457019"/>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schemeClr val="accent5"/>
                </a:solidFill>
                <a:latin typeface="+mj-lt"/>
              </a:rPr>
              <a:pPr/>
              <a:t>‹#›</a:t>
            </a:fld>
            <a:endParaRPr lang="en-US">
              <a:solidFill>
                <a:schemeClr val="accent5"/>
              </a:solidFill>
              <a:latin typeface="+mj-lt"/>
            </a:endParaRPr>
          </a:p>
        </p:txBody>
      </p:sp>
      <p:pic>
        <p:nvPicPr>
          <p:cNvPr id="6" name="Picture 5" descr="safari.png">
            <a:extLst>
              <a:ext uri="{FF2B5EF4-FFF2-40B4-BE49-F238E27FC236}">
                <a16:creationId xmlns:a16="http://schemas.microsoft.com/office/drawing/2014/main" id="{53097FC4-A74D-A22A-4B64-10CAEEE5CAB3}"/>
              </a:ext>
            </a:extLst>
          </p:cNvPr>
          <p:cNvPicPr>
            <a:picLocks noChangeAspect="1"/>
          </p:cNvPicPr>
          <p:nvPr userDrawn="1"/>
        </p:nvPicPr>
        <p:blipFill>
          <a:blip r:embed="rId2" cstate="print"/>
          <a:stretch>
            <a:fillRect/>
          </a:stretch>
        </p:blipFill>
        <p:spPr>
          <a:xfrm>
            <a:off x="75991" y="6499732"/>
            <a:ext cx="1080120" cy="312522"/>
          </a:xfrm>
          <a:prstGeom prst="rect">
            <a:avLst/>
          </a:prstGeom>
        </p:spPr>
      </p:pic>
      <p:sp>
        <p:nvSpPr>
          <p:cNvPr id="14" name="Rectangle 13">
            <a:extLst>
              <a:ext uri="{FF2B5EF4-FFF2-40B4-BE49-F238E27FC236}">
                <a16:creationId xmlns:a16="http://schemas.microsoft.com/office/drawing/2014/main" id="{0D519217-67E0-AAD3-E218-4BC540433D92}"/>
              </a:ext>
            </a:extLst>
          </p:cNvPr>
          <p:cNvSpPr/>
          <p:nvPr userDrawn="1"/>
        </p:nvSpPr>
        <p:spPr>
          <a:xfrm>
            <a:off x="0" y="115824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Title 1">
            <a:extLst>
              <a:ext uri="{FF2B5EF4-FFF2-40B4-BE49-F238E27FC236}">
                <a16:creationId xmlns:a16="http://schemas.microsoft.com/office/drawing/2014/main" id="{4C50D708-B568-B869-49C4-BC4A7113C56A}"/>
              </a:ext>
            </a:extLst>
          </p:cNvPr>
          <p:cNvSpPr txBox="1">
            <a:spLocks/>
          </p:cNvSpPr>
          <p:nvPr userDrawn="1"/>
        </p:nvSpPr>
        <p:spPr>
          <a:xfrm>
            <a:off x="75991" y="1158240"/>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16" name="Rectangle 15">
            <a:extLst>
              <a:ext uri="{FF2B5EF4-FFF2-40B4-BE49-F238E27FC236}">
                <a16:creationId xmlns:a16="http://schemas.microsoft.com/office/drawing/2014/main" id="{5B3FEC81-3384-4E6E-3104-9F3A8EC2FE69}"/>
              </a:ext>
            </a:extLst>
          </p:cNvPr>
          <p:cNvSpPr/>
          <p:nvPr userDrawn="1"/>
        </p:nvSpPr>
        <p:spPr>
          <a:xfrm>
            <a:off x="0" y="231648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itle 1">
            <a:extLst>
              <a:ext uri="{FF2B5EF4-FFF2-40B4-BE49-F238E27FC236}">
                <a16:creationId xmlns:a16="http://schemas.microsoft.com/office/drawing/2014/main" id="{9F7A017E-9316-7EE2-9B04-99DCE0614AE6}"/>
              </a:ext>
            </a:extLst>
          </p:cNvPr>
          <p:cNvSpPr txBox="1">
            <a:spLocks/>
          </p:cNvSpPr>
          <p:nvPr userDrawn="1"/>
        </p:nvSpPr>
        <p:spPr>
          <a:xfrm>
            <a:off x="75991" y="2316480"/>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18" name="Rectangle 17">
            <a:extLst>
              <a:ext uri="{FF2B5EF4-FFF2-40B4-BE49-F238E27FC236}">
                <a16:creationId xmlns:a16="http://schemas.microsoft.com/office/drawing/2014/main" id="{32C290DD-9A5E-AED3-B4F9-DABBBFDF73D5}"/>
              </a:ext>
            </a:extLst>
          </p:cNvPr>
          <p:cNvSpPr/>
          <p:nvPr userDrawn="1"/>
        </p:nvSpPr>
        <p:spPr>
          <a:xfrm>
            <a:off x="0" y="347472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Title 1">
            <a:extLst>
              <a:ext uri="{FF2B5EF4-FFF2-40B4-BE49-F238E27FC236}">
                <a16:creationId xmlns:a16="http://schemas.microsoft.com/office/drawing/2014/main" id="{C14951FB-8655-70A6-37C7-242E68037FB8}"/>
              </a:ext>
            </a:extLst>
          </p:cNvPr>
          <p:cNvSpPr txBox="1">
            <a:spLocks/>
          </p:cNvSpPr>
          <p:nvPr userDrawn="1"/>
        </p:nvSpPr>
        <p:spPr>
          <a:xfrm>
            <a:off x="75991" y="3474720"/>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20" name="Rectangle 19">
            <a:extLst>
              <a:ext uri="{FF2B5EF4-FFF2-40B4-BE49-F238E27FC236}">
                <a16:creationId xmlns:a16="http://schemas.microsoft.com/office/drawing/2014/main" id="{B05B1C1E-19AD-5C6D-8580-95ABD4A1E8D8}"/>
              </a:ext>
            </a:extLst>
          </p:cNvPr>
          <p:cNvSpPr/>
          <p:nvPr userDrawn="1"/>
        </p:nvSpPr>
        <p:spPr>
          <a:xfrm>
            <a:off x="0" y="4521539"/>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Title 1">
            <a:extLst>
              <a:ext uri="{FF2B5EF4-FFF2-40B4-BE49-F238E27FC236}">
                <a16:creationId xmlns:a16="http://schemas.microsoft.com/office/drawing/2014/main" id="{71D84487-F582-FD28-168C-709F1576FE8E}"/>
              </a:ext>
            </a:extLst>
          </p:cNvPr>
          <p:cNvSpPr txBox="1">
            <a:spLocks/>
          </p:cNvSpPr>
          <p:nvPr userDrawn="1"/>
        </p:nvSpPr>
        <p:spPr>
          <a:xfrm>
            <a:off x="75991" y="4521539"/>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22" name="Rectangle 21">
            <a:extLst>
              <a:ext uri="{FF2B5EF4-FFF2-40B4-BE49-F238E27FC236}">
                <a16:creationId xmlns:a16="http://schemas.microsoft.com/office/drawing/2014/main" id="{07DB81E5-7CC8-C59B-C59B-494B1782B330}"/>
              </a:ext>
            </a:extLst>
          </p:cNvPr>
          <p:cNvSpPr/>
          <p:nvPr userDrawn="1"/>
        </p:nvSpPr>
        <p:spPr>
          <a:xfrm>
            <a:off x="0" y="5568358"/>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Title 1">
            <a:extLst>
              <a:ext uri="{FF2B5EF4-FFF2-40B4-BE49-F238E27FC236}">
                <a16:creationId xmlns:a16="http://schemas.microsoft.com/office/drawing/2014/main" id="{90D92AFC-42D6-97E2-3E82-4B5BB5B1887A}"/>
              </a:ext>
            </a:extLst>
          </p:cNvPr>
          <p:cNvSpPr txBox="1">
            <a:spLocks/>
          </p:cNvSpPr>
          <p:nvPr userDrawn="1"/>
        </p:nvSpPr>
        <p:spPr>
          <a:xfrm>
            <a:off x="75991" y="5568358"/>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698846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52154908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04476122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581169461"/>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74858087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47218641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5246810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32319865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2036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237916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94597123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6302730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44074077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76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solidFill>
                  <a:schemeClr val="accent5">
                    <a:lumMod val="75000"/>
                  </a:schemeClr>
                </a:solidFill>
                <a:latin typeface="Trebuchet MS" panose="020B0703020202090204" pitchFamily="34" charset="0"/>
                <a:cs typeface="Quire Sans" panose="020B0502040400020003"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Quire Sans" panose="020B0502040400020003" pitchFamily="34" charset="0"/>
                <a:cs typeface="Quire Sans" panose="020B0502040400020003"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Tree>
    <p:extLst>
      <p:ext uri="{BB962C8B-B14F-4D97-AF65-F5344CB8AC3E}">
        <p14:creationId xmlns:p14="http://schemas.microsoft.com/office/powerpoint/2010/main" val="15920527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3.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1.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4.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6.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9.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Quire Sans" panose="020B0502040400020003" pitchFamily="34" charset="0"/>
              </a:rPr>
              <a:t>Video</a:t>
            </a:r>
          </a:p>
        </p:txBody>
      </p:sp>
    </p:spTree>
    <p:extLst>
      <p:ext uri="{BB962C8B-B14F-4D97-AF65-F5344CB8AC3E}">
        <p14:creationId xmlns:p14="http://schemas.microsoft.com/office/powerpoint/2010/main" val="13903345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ftr="0" dt="0"/>
  <p:txStyles>
    <p:titleStyle>
      <a:lvl1pPr algn="l" defTabSz="685766" rtl="0" eaLnBrk="1" latinLnBrk="0" hangingPunct="1">
        <a:lnSpc>
          <a:spcPct val="90000"/>
        </a:lnSpc>
        <a:spcBef>
          <a:spcPct val="0"/>
        </a:spcBef>
        <a:buNone/>
        <a:defRPr sz="4000" b="1" kern="1200">
          <a:solidFill>
            <a:schemeClr val="accent5">
              <a:lumMod val="75000"/>
            </a:schemeClr>
          </a:solidFill>
          <a:latin typeface="Quire Sans" panose="020B0502040400020003" pitchFamily="34" charset="0"/>
          <a:ea typeface="Verdana" panose="020B0604030504040204" pitchFamily="34" charset="0"/>
          <a:cs typeface="Quire Sans" panose="020B0502040400020003" pitchFamily="34"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121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8095140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09686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Quire Sans" panose="020B0502040400020003" pitchFamily="34" charset="0"/>
              </a:rPr>
              <a:t>Video</a:t>
            </a:r>
          </a:p>
        </p:txBody>
      </p:sp>
    </p:spTree>
    <p:extLst>
      <p:ext uri="{BB962C8B-B14F-4D97-AF65-F5344CB8AC3E}">
        <p14:creationId xmlns:p14="http://schemas.microsoft.com/office/powerpoint/2010/main" val="403715443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90" r:id="rId6"/>
  </p:sldLayoutIdLst>
  <p:hf hdr="0" ftr="0" dt="0"/>
  <p:txStyles>
    <p:titleStyle>
      <a:lvl1pPr algn="l" defTabSz="685766" rtl="0" eaLnBrk="1" latinLnBrk="0" hangingPunct="1">
        <a:lnSpc>
          <a:spcPct val="90000"/>
        </a:lnSpc>
        <a:spcBef>
          <a:spcPct val="0"/>
        </a:spcBef>
        <a:buNone/>
        <a:defRPr sz="4000" b="1" kern="1200">
          <a:solidFill>
            <a:schemeClr val="accent5">
              <a:lumMod val="75000"/>
            </a:schemeClr>
          </a:solidFill>
          <a:latin typeface="Trebuchet MS" panose="020B0703020202090204" pitchFamily="34" charset="0"/>
          <a:ea typeface="Verdana" panose="020B0604030504040204" pitchFamily="34" charset="0"/>
          <a:cs typeface="Verdana" panose="020B0604030504040204" pitchFamily="34"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703020202090204" pitchFamily="34" charset="0"/>
          <a:ea typeface="Verdana" panose="020B0604030504040204" pitchFamily="34" charset="0"/>
          <a:cs typeface="Quire Sans" panose="020B0502040400020003" pitchFamily="34"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703020202090204" pitchFamily="34" charset="0"/>
          <a:ea typeface="Verdana" panose="020B0604030504040204" pitchFamily="34" charset="0"/>
          <a:cs typeface="Quire Sans" panose="020B0502040400020003" pitchFamily="34"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703020202090204" pitchFamily="34" charset="0"/>
          <a:ea typeface="Verdana" panose="020B0604030504040204" pitchFamily="34" charset="0"/>
          <a:cs typeface="Quire Sans" panose="020B0502040400020003" pitchFamily="34"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703020202090204" pitchFamily="34" charset="0"/>
          <a:ea typeface="Verdana" panose="020B0604030504040204" pitchFamily="34" charset="0"/>
          <a:cs typeface="Quire Sans" panose="020B0502040400020003" pitchFamily="34"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703020202090204" pitchFamily="34" charset="0"/>
          <a:ea typeface="Verdana" panose="020B0604030504040204" pitchFamily="34" charset="0"/>
          <a:cs typeface="Quire Sans" panose="020B0502040400020003"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05091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743833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3544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067436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82043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74735"/>
      </p:ext>
    </p:extLst>
  </p:cSld>
  <p:clrMap bg1="lt1" tx1="dk1" bg2="lt2" tx2="dk2" accent1="accent1" accent2="accent2" accent3="accent3" accent4="accent4" accent5="accent5" accent6="accent6" hlink="hlink" folHlink="folHlink"/>
  <p:sldLayoutIdLst>
    <p:sldLayoutId id="2147483740" r:id="rId1"/>
    <p:sldLayoutId id="214748374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9.xml"/><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1.xm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2.xml"/><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3.xm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4.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5.xml"/><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6.xml"/><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7.xml"/><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ataberkolgun.com/"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hyperlink" Target="https://safari.ethz.ch/" TargetMode="External"/><Relationship Id="rId4" Type="http://schemas.openxmlformats.org/officeDocument/2006/relationships/hyperlink" Target="mailto:olgunataberk@gmail.co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arxiv.org/abs/2111.00082"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hyperlink" Target="https://people.inf.ethz.ch/omutlu/pub/PiDRAM_hipeac23-talk.pdf" TargetMode="External"/><Relationship Id="rId13" Type="http://schemas.openxmlformats.org/officeDocument/2006/relationships/hyperlink" Target="https://arxiv.org/pdf/2211.05838.pdf" TargetMode="External"/><Relationship Id="rId18" Type="http://schemas.openxmlformats.org/officeDocument/2006/relationships/hyperlink" Target="https://arxiv.org/pdf/2402.18736" TargetMode="External"/><Relationship Id="rId26" Type="http://schemas.openxmlformats.org/officeDocument/2006/relationships/hyperlink" Target="https://safari.ethz.ch/wp-content/uploads/simradram_dsn24_final.pptx" TargetMode="External"/><Relationship Id="rId3" Type="http://schemas.openxmlformats.org/officeDocument/2006/relationships/hyperlink" Target="https://people.inf.ethz.ch/omutlu/pub/PiDRAM_taco23.pdf" TargetMode="External"/><Relationship Id="rId21" Type="http://schemas.openxmlformats.org/officeDocument/2006/relationships/hyperlink" Target="https://safari.ethz.ch/wp-content/uploads/fcdram_slides.pdf" TargetMode="External"/><Relationship Id="rId7" Type="http://schemas.openxmlformats.org/officeDocument/2006/relationships/hyperlink" Target="https://people.inf.ethz.ch/omutlu/pub/PiDRAM_hipeac23-talk.pptx" TargetMode="External"/><Relationship Id="rId12" Type="http://schemas.openxmlformats.org/officeDocument/2006/relationships/hyperlink" Target="https://github.com/CMU-SAFARI/PiDRAM" TargetMode="External"/><Relationship Id="rId17" Type="http://schemas.openxmlformats.org/officeDocument/2006/relationships/hyperlink" Target="https://www.youtube.com/watch?v=FklVEsfdZCI" TargetMode="External"/><Relationship Id="rId25" Type="http://schemas.openxmlformats.org/officeDocument/2006/relationships/hyperlink" Target="https://dsn2024uq.github.io/" TargetMode="External"/><Relationship Id="rId2" Type="http://schemas.openxmlformats.org/officeDocument/2006/relationships/notesSlide" Target="../notesSlides/notesSlide3.xml"/><Relationship Id="rId16" Type="http://schemas.openxmlformats.org/officeDocument/2006/relationships/hyperlink" Target="https://github.com/CMU-SAFARI/DRAM-Bender" TargetMode="External"/><Relationship Id="rId20" Type="http://schemas.openxmlformats.org/officeDocument/2006/relationships/hyperlink" Target="https://safari.ethz.ch/wp-content/uploads/fcdram_slides.pptx" TargetMode="External"/><Relationship Id="rId29" Type="http://schemas.openxmlformats.org/officeDocument/2006/relationships/hyperlink" Target="https://github.com/CMU-SAFARI/SiMRA-DRAM" TargetMode="External"/><Relationship Id="rId1" Type="http://schemas.openxmlformats.org/officeDocument/2006/relationships/slideLayout" Target="../slideLayouts/slideLayout32.xml"/><Relationship Id="rId6" Type="http://schemas.openxmlformats.org/officeDocument/2006/relationships/hyperlink" Target="https://www.hipeac.net/2023/toulouse/" TargetMode="External"/><Relationship Id="rId11" Type="http://schemas.openxmlformats.org/officeDocument/2006/relationships/hyperlink" Target="https://www.youtube.com/watch?v=JyWxkeQA0W8" TargetMode="External"/><Relationship Id="rId24" Type="http://schemas.openxmlformats.org/officeDocument/2006/relationships/hyperlink" Target="https://arxiv.org/pdf/2405.06081" TargetMode="External"/><Relationship Id="rId5" Type="http://schemas.openxmlformats.org/officeDocument/2006/relationships/hyperlink" Target="https://arxiv.org/abs/2111.00082" TargetMode="External"/><Relationship Id="rId15" Type="http://schemas.openxmlformats.org/officeDocument/2006/relationships/hyperlink" Target="https://arxiv.org/abs/2211.05838" TargetMode="External"/><Relationship Id="rId23" Type="http://schemas.openxmlformats.org/officeDocument/2006/relationships/hyperlink" Target="https://github.com/CMU-SAFARI/FCDRAM/" TargetMode="External"/><Relationship Id="rId28" Type="http://schemas.openxmlformats.org/officeDocument/2006/relationships/hyperlink" Target="https://arxiv.org/abs/2405.06081" TargetMode="External"/><Relationship Id="rId10" Type="http://schemas.openxmlformats.org/officeDocument/2006/relationships/hyperlink" Target="https://people.inf.ethz.ch/omutlu/pub/PiDRAM_comparch22-lecture-slides.pdf" TargetMode="External"/><Relationship Id="rId19" Type="http://schemas.openxmlformats.org/officeDocument/2006/relationships/hyperlink" Target="https://www.hpca-conf.org/2024/" TargetMode="External"/><Relationship Id="rId4" Type="http://schemas.openxmlformats.org/officeDocument/2006/relationships/hyperlink" Target="http://taco.acm.org/" TargetMode="External"/><Relationship Id="rId9" Type="http://schemas.openxmlformats.org/officeDocument/2006/relationships/hyperlink" Target="https://people.inf.ethz.ch/omutlu/pub/PiDRAM_comparch22-lecture-slides.pptx" TargetMode="External"/><Relationship Id="rId14" Type="http://schemas.openxmlformats.org/officeDocument/2006/relationships/hyperlink" Target="https://ieeexplore.ieee.org/xpl/RecentIssue.jsp?punumber=43" TargetMode="External"/><Relationship Id="rId22" Type="http://schemas.openxmlformats.org/officeDocument/2006/relationships/hyperlink" Target="https://arxiv.org/abs/2402.18736" TargetMode="External"/><Relationship Id="rId27" Type="http://schemas.openxmlformats.org/officeDocument/2006/relationships/hyperlink" Target="https://safari.ethz.ch/wp-content/uploads/simradram_dsn24_final.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Y3hPv1I5f8Y&amp;list=PL5Q2soXY2Zi-DyoI3HbqcdtUm9YWRR_z-&amp;index=16" TargetMode="External"/><Relationship Id="rId3" Type="http://schemas.openxmlformats.org/officeDocument/2006/relationships/hyperlink" Target="https://people.inf.ethz.ch/omutlu/pub/drange-dram-latency-based-true-random-number-generator_hpca19.pdf" TargetMode="External"/><Relationship Id="rId7" Type="http://schemas.openxmlformats.org/officeDocument/2006/relationships/hyperlink" Target="https://www.youtube.com/watch?v=g_GtYdzIPK4&amp;list=PL5Q2soXY2Zi8_VVChACnON4sfh2bJ5IrD&amp;index=19" TargetMode="External"/><Relationship Id="rId2" Type="http://schemas.openxmlformats.org/officeDocument/2006/relationships/notesSlide" Target="../notesSlides/notesSlide28.xml"/><Relationship Id="rId1" Type="http://schemas.openxmlformats.org/officeDocument/2006/relationships/slideLayout" Target="../slideLayouts/slideLayout47.xml"/><Relationship Id="rId6" Type="http://schemas.openxmlformats.org/officeDocument/2006/relationships/hyperlink" Target="https://people.inf.ethz.ch/omutlu/pub/drange-dram-latency-based-true-random-number-generator_hpca19-talk.pdf" TargetMode="External"/><Relationship Id="rId5" Type="http://schemas.openxmlformats.org/officeDocument/2006/relationships/hyperlink" Target="https://people.inf.ethz.ch/omutlu/pub/drange-dram-latency-based-true-random-number-generator_hpca19-talk.pptx" TargetMode="External"/><Relationship Id="rId4" Type="http://schemas.openxmlformats.org/officeDocument/2006/relationships/hyperlink" Target="http://hpca2019.seas.gwu.edu/" TargetMode="External"/><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hyperlink" Target="https://arxiv.org/abs/2111.00082"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hyperlink" Target="https://youtu.be/s_z_S6FYpC8"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emf"/><Relationship Id="rId4" Type="http://schemas.openxmlformats.org/officeDocument/2006/relationships/image" Target="../media/image6.sv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9.emf"/><Relationship Id="rId4" Type="http://schemas.openxmlformats.org/officeDocument/2006/relationships/image" Target="../media/image6.svg"/></Relationships>
</file>

<file path=ppt/slides/_rels/slide42.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7.xml"/><Relationship Id="rId1" Type="http://schemas.openxmlformats.org/officeDocument/2006/relationships/tags" Target="../tags/tag1.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image" Target="../media/image66.svg"/></Relationships>
</file>

<file path=ppt/slides/_rels/slide4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64.png"/><Relationship Id="rId4" Type="http://schemas.openxmlformats.org/officeDocument/2006/relationships/image" Target="../media/image66.svg"/><Relationship Id="rId9" Type="http://schemas.openxmlformats.org/officeDocument/2006/relationships/image" Target="../media/image7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emf"/><Relationship Id="rId4" Type="http://schemas.openxmlformats.org/officeDocument/2006/relationships/image" Target="../media/image6.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4.svg"/><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image" Target="../media/image73.png"/><Relationship Id="rId5" Type="http://schemas.openxmlformats.org/officeDocument/2006/relationships/hyperlink" Target="https://arxiv.org/abs/2209.05566.pdf" TargetMode="External"/><Relationship Id="rId4" Type="http://schemas.openxmlformats.org/officeDocument/2006/relationships/hyperlink" Target="https://arxiv.org/abs/2211.05838"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arxiv.org/pdf/2406.13080" TargetMode="External"/><Relationship Id="rId13" Type="http://schemas.openxmlformats.org/officeDocument/2006/relationships/hyperlink" Target="https://arxiv.org/pdf/2210.04084.pdf" TargetMode="External"/><Relationship Id="rId18" Type="http://schemas.openxmlformats.org/officeDocument/2006/relationships/hyperlink" Target="https://people.inf.ethz.ch/omutlu/pub/QUAC-TRNG-DRAM_isca21.pdf" TargetMode="External"/><Relationship Id="rId3" Type="http://schemas.openxmlformats.org/officeDocument/2006/relationships/notesSlide" Target="../notesSlides/notesSlide48.xml"/><Relationship Id="rId7" Type="http://schemas.openxmlformats.org/officeDocument/2006/relationships/hyperlink" Target="https://arxiv.org/pdf/2405.06081" TargetMode="External"/><Relationship Id="rId12" Type="http://schemas.openxmlformats.org/officeDocument/2006/relationships/hyperlink" Target="https://arxiv.org/pdf/2305.17918" TargetMode="External"/><Relationship Id="rId17" Type="http://schemas.openxmlformats.org/officeDocument/2006/relationships/hyperlink" Target="https://people.inf.ethz.ch/omutlu/pub/U-TRR-uncovering-RowHammer-protection-mechanisms_micro21.pdf" TargetMode="External"/><Relationship Id="rId2" Type="http://schemas.openxmlformats.org/officeDocument/2006/relationships/slideLayout" Target="../slideLayouts/slideLayout17.xml"/><Relationship Id="rId16" Type="http://schemas.openxmlformats.org/officeDocument/2006/relationships/hyperlink" Target="https://people.inf.ethz.ch/omutlu/pub/ADeeperLookIntoRowhammer_micro21.pdf" TargetMode="External"/><Relationship Id="rId1" Type="http://schemas.openxmlformats.org/officeDocument/2006/relationships/tags" Target="../tags/tag2.xml"/><Relationship Id="rId6" Type="http://schemas.openxmlformats.org/officeDocument/2006/relationships/hyperlink" Target="https://arxiv.org/pdf/2310.14665" TargetMode="External"/><Relationship Id="rId11" Type="http://schemas.openxmlformats.org/officeDocument/2006/relationships/hyperlink" Target="https://arxiv.org/pdf/2306.17061.pdf" TargetMode="External"/><Relationship Id="rId5" Type="http://schemas.openxmlformats.org/officeDocument/2006/relationships/hyperlink" Target="https://arxiv.org/pdf/2502.11745" TargetMode="External"/><Relationship Id="rId15" Type="http://schemas.openxmlformats.org/officeDocument/2006/relationships/hyperlink" Target="https://people.inf.ethz.ch/omutlu/pub/RowHammerUnderReducedWordlineVoltage_dsn22.pdf" TargetMode="External"/><Relationship Id="rId10" Type="http://schemas.openxmlformats.org/officeDocument/2006/relationships/hyperlink" Target="https://arxiv.org/pdf/2402.18736" TargetMode="External"/><Relationship Id="rId4" Type="http://schemas.openxmlformats.org/officeDocument/2006/relationships/hyperlink" Target="https://arxiv.org/pdf/2502.13075" TargetMode="External"/><Relationship Id="rId9" Type="http://schemas.openxmlformats.org/officeDocument/2006/relationships/hyperlink" Target="https://arxiv.org/pdf/2402.18652" TargetMode="External"/><Relationship Id="rId14" Type="http://schemas.openxmlformats.org/officeDocument/2006/relationships/hyperlink" Target="https://arxiv.org/pdf/2209.10198.pdf"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people.inf.ethz.ch/omutlu/pub/EDEN-efficient-DNN-inference-with-approximate-memory_micro19.pdf" TargetMode="External"/><Relationship Id="rId3" Type="http://schemas.openxmlformats.org/officeDocument/2006/relationships/notesSlide" Target="../notesSlides/notesSlide49.xml"/><Relationship Id="rId7" Type="http://schemas.openxmlformats.org/officeDocument/2006/relationships/hyperlink" Target="https://people.inf.ethz.ch/omutlu/pub/drange-dram-latency-based-true-random-number-generator_hpca19.pdf" TargetMode="External"/><Relationship Id="rId12" Type="http://schemas.openxmlformats.org/officeDocument/2006/relationships/hyperlink" Target="https://people.inf.ethz.ch/omutlu/pub/understanding-latency-variation-in-DRAM-chips_sigmetrics16.pdf" TargetMode="External"/><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hyperlink" Target="https://people.inf.ethz.ch/omutlu/pub/rowhammer-TRRespass_ieee_security_privacy20.pdf" TargetMode="External"/><Relationship Id="rId11" Type="http://schemas.openxmlformats.org/officeDocument/2006/relationships/hyperlink" Target="https://people.inf.ethz.ch/omutlu/pub/MEMCON-system-level-data-dependent-DRAM-failure-detection-mitigation_micro17.pdf" TargetMode="External"/><Relationship Id="rId5" Type="http://schemas.openxmlformats.org/officeDocument/2006/relationships/hyperlink" Target="https://people.inf.ethz.ch/omutlu/pub/Revisiting-RowHammer_isca20.pdf" TargetMode="External"/><Relationship Id="rId10" Type="http://schemas.openxmlformats.org/officeDocument/2006/relationships/hyperlink" Target="https://people.inf.ethz.ch/omutlu/pub/Voltron-reduced-voltage-DRAM-sigmetrics17-paper.pdf" TargetMode="External"/><Relationship Id="rId4" Type="http://schemas.openxmlformats.org/officeDocument/2006/relationships/hyperlink" Target="https://people.inf.ethz.ch/omutlu/pub/CODIC-DRAM-internal-timing-control-substrate_isca21.pdf" TargetMode="External"/><Relationship Id="rId9" Type="http://schemas.openxmlformats.org/officeDocument/2006/relationships/hyperlink" Target="https://people.inf.ethz.ch/omutlu/pub/VAMPIRE-DRAM-power-characterization-and-modeling_sigmetrics18_pomacs18-twocolumn.pdf"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google.com/url?sa=t&amp;rct=j&amp;q=&amp;esrc=s&amp;source=web&amp;cd=&amp;cad=rja&amp;uact=8&amp;ved=2ahUKEwiIgr61zNCAAxWB87sIHacODqcQFnoECBMQAQ&amp;url=https%3A%2F%2Fparallel.princeton.edu%2Fpapers%2Fmicro22-gao.pdf&amp;usg=AOvVaw0YAsQpCMXHRvk4bitsTedq&amp;opi=89978449" TargetMode="External"/><Relationship Id="rId13" Type="http://schemas.openxmlformats.org/officeDocument/2006/relationships/hyperlink" Target="https://ieeexplore.ieee.org/abstract/document/8736949" TargetMode="External"/><Relationship Id="rId3" Type="http://schemas.openxmlformats.org/officeDocument/2006/relationships/notesSlide" Target="../notesSlides/notesSlide50.xml"/><Relationship Id="rId7" Type="http://schemas.openxmlformats.org/officeDocument/2006/relationships/hyperlink" Target="https://arxiv.org/pdf/2306.03366.pdf" TargetMode="External"/><Relationship Id="rId12" Type="http://schemas.openxmlformats.org/officeDocument/2006/relationships/hyperlink" Target="https://dl.acm.org/doi/10.1145/3352460.3358260" TargetMode="External"/><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hyperlink" Target="https://www.research-collection.ethz.ch/bitstream/handle/20.500.11850/617284/dramsec2023-final29.pdf?sequence=2&amp;isAllowed=y" TargetMode="External"/><Relationship Id="rId11" Type="http://schemas.openxmlformats.org/officeDocument/2006/relationships/hyperlink" Target="https://ieeexplore.ieee.org/document/9300125" TargetMode="External"/><Relationship Id="rId5" Type="http://schemas.openxmlformats.org/officeDocument/2006/relationships/hyperlink" Target="https://ieeexplore.ieee.org/abstract/document/10546892" TargetMode="External"/><Relationship Id="rId10" Type="http://schemas.openxmlformats.org/officeDocument/2006/relationships/hyperlink" Target="https://ieeexplore.ieee.org/document/9465436" TargetMode="External"/><Relationship Id="rId4" Type="http://schemas.openxmlformats.org/officeDocument/2006/relationships/hyperlink" Target="https://arxiv.org/abs/2405.02499" TargetMode="External"/><Relationship Id="rId9" Type="http://schemas.openxmlformats.org/officeDocument/2006/relationships/hyperlink" Target="https://www.mdpi.com/2076-3417/12/9/4332" TargetMode="External"/><Relationship Id="rId14" Type="http://schemas.openxmlformats.org/officeDocument/2006/relationships/hyperlink" Target="https://ieeexplore.ieee.org/document/8662060"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7.xml"/><Relationship Id="rId4" Type="http://schemas.openxmlformats.org/officeDocument/2006/relationships/hyperlink" Target="https://arxiv.org/pdf/2402.18736.pdf"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arxiv.org/pdf/2405.06081" TargetMode="External"/><Relationship Id="rId2" Type="http://schemas.openxmlformats.org/officeDocument/2006/relationships/image" Target="../media/image77.png"/><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59.xml"/><Relationship Id="rId4" Type="http://schemas.openxmlformats.org/officeDocument/2006/relationships/image" Target="../media/image79.sv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59.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81.sv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59.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81.svg"/></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59.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81.svg"/></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59.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81.sv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59.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81.svg"/></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59.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81.sv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59.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81.svg"/></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59.xml"/><Relationship Id="rId4" Type="http://schemas.openxmlformats.org/officeDocument/2006/relationships/hyperlink" Target="https://arxiv.org/pdf/2211.05838"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3.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59.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59.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7.xml"/><Relationship Id="rId1" Type="http://schemas.openxmlformats.org/officeDocument/2006/relationships/slideLayout" Target="../slideLayouts/slideLayout59.xml"/></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5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9.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5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9.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60.xml"/><Relationship Id="rId6" Type="http://schemas.openxmlformats.org/officeDocument/2006/relationships/image" Target="../media/image9.emf"/><Relationship Id="rId5" Type="http://schemas.openxmlformats.org/officeDocument/2006/relationships/image" Target="../media/image6.sv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7.xml"/><Relationship Id="rId16" Type="http://schemas.openxmlformats.org/officeDocument/2006/relationships/image" Target="../media/image26.svg"/><Relationship Id="rId1" Type="http://schemas.openxmlformats.org/officeDocument/2006/relationships/slideLayout" Target="../slideLayouts/slideLayout8.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1.xml"/></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7.xml"/><Relationship Id="rId1" Type="http://schemas.openxmlformats.org/officeDocument/2006/relationships/slideLayout" Target="../slideLayouts/slideLayout61.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8.xml"/><Relationship Id="rId1" Type="http://schemas.openxmlformats.org/officeDocument/2006/relationships/slideLayout" Target="../slideLayouts/slideLayout61.xml"/></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1.xml"/></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0.xml"/><Relationship Id="rId1" Type="http://schemas.openxmlformats.org/officeDocument/2006/relationships/slideLayout" Target="../slideLayouts/slideLayout61.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1.xml"/><Relationship Id="rId1" Type="http://schemas.openxmlformats.org/officeDocument/2006/relationships/slideLayout" Target="../slideLayouts/slideLayout61.xml"/><Relationship Id="rId5" Type="http://schemas.openxmlformats.org/officeDocument/2006/relationships/image" Target="../media/image94.png"/><Relationship Id="rId4" Type="http://schemas.openxmlformats.org/officeDocument/2006/relationships/image" Target="../media/image88.png"/></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8.png"/><Relationship Id="rId2" Type="http://schemas.openxmlformats.org/officeDocument/2006/relationships/notesSlide" Target="../notesSlides/notesSlide82.xml"/><Relationship Id="rId1" Type="http://schemas.openxmlformats.org/officeDocument/2006/relationships/slideLayout" Target="../slideLayouts/slideLayout60.xml"/><Relationship Id="rId6" Type="http://schemas.openxmlformats.org/officeDocument/2006/relationships/image" Target="../media/image9.emf"/><Relationship Id="rId5" Type="http://schemas.openxmlformats.org/officeDocument/2006/relationships/image" Target="../media/image6.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notesSlide" Target="../notesSlides/notesSlide83.xml"/><Relationship Id="rId7" Type="http://schemas.openxmlformats.org/officeDocument/2006/relationships/image" Target="../media/image96.png"/><Relationship Id="rId2" Type="http://schemas.openxmlformats.org/officeDocument/2006/relationships/slideLayout" Target="../slideLayouts/slideLayout17.xml"/><Relationship Id="rId1" Type="http://schemas.openxmlformats.org/officeDocument/2006/relationships/tags" Target="../tags/tag5.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95.png"/></Relationships>
</file>

<file path=ppt/slides/_rels/slide91.xml.rels><?xml version="1.0" encoding="UTF-8" standalone="yes"?>
<Relationships xmlns="http://schemas.openxmlformats.org/package/2006/relationships"><Relationship Id="rId3" Type="http://schemas.openxmlformats.org/officeDocument/2006/relationships/hyperlink" Target="https://arxiv.org/pdf/2211.05838.pdf" TargetMode="External"/><Relationship Id="rId7" Type="http://schemas.openxmlformats.org/officeDocument/2006/relationships/image" Target="../media/image98.png"/><Relationship Id="rId2" Type="http://schemas.openxmlformats.org/officeDocument/2006/relationships/hyperlink" Target="https://github.com/CMU-SAFARI/DRAM-Bender" TargetMode="External"/><Relationship Id="rId1" Type="http://schemas.openxmlformats.org/officeDocument/2006/relationships/slideLayout" Target="../slideLayouts/slideLayout17.xml"/><Relationship Id="rId6" Type="http://schemas.openxmlformats.org/officeDocument/2006/relationships/hyperlink" Target="https://www.youtube.com/watch?v=FklVEsfdZCI" TargetMode="External"/><Relationship Id="rId5" Type="http://schemas.openxmlformats.org/officeDocument/2006/relationships/hyperlink" Target="https://arxiv.org/abs/2211.05838" TargetMode="External"/><Relationship Id="rId4" Type="http://schemas.openxmlformats.org/officeDocument/2006/relationships/hyperlink" Target="https://ieeexplore.ieee.org/xpl/RecentIssue.jsp?punumber=43"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5.xml"/><Relationship Id="rId5" Type="http://schemas.openxmlformats.org/officeDocument/2006/relationships/image" Target="../media/image9.emf"/><Relationship Id="rId4" Type="http://schemas.openxmlformats.org/officeDocument/2006/relationships/image" Target="../media/image6.sv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66191"/>
            <a:ext cx="8382000" cy="2186609"/>
          </a:xfrm>
        </p:spPr>
        <p:txBody>
          <a:bodyPr anchor="ctr"/>
          <a:lstStyle/>
          <a:p>
            <a:pPr algn="ctr"/>
            <a:r>
              <a:rPr lang="en-US" altLang="en-US" sz="4500" dirty="0">
                <a:solidFill>
                  <a:srgbClr val="006633"/>
                </a:solidFill>
                <a:ea typeface="ＭＳ Ｐゴシック" panose="020B0600070205080204" pitchFamily="34" charset="-128"/>
              </a:rPr>
              <a:t>Infrastructure for </a:t>
            </a:r>
            <a:br>
              <a:rPr lang="en-US" altLang="en-US" sz="4500" dirty="0">
                <a:solidFill>
                  <a:srgbClr val="006633"/>
                </a:solidFill>
                <a:ea typeface="ＭＳ Ｐゴシック" panose="020B0600070205080204" pitchFamily="34" charset="-128"/>
              </a:rPr>
            </a:br>
            <a:r>
              <a:rPr lang="en-US" altLang="en-US" sz="4500" dirty="0">
                <a:solidFill>
                  <a:srgbClr val="006633"/>
                </a:solidFill>
                <a:ea typeface="ＭＳ Ｐゴシック" panose="020B0600070205080204" pitchFamily="34" charset="-128"/>
              </a:rPr>
              <a:t>Processing-Using-Memory Research </a:t>
            </a:r>
            <a:endParaRPr lang="en-US" sz="4500"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Ataberk Olgun</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err="1">
                <a:ln>
                  <a:noFill/>
                </a:ln>
                <a:solidFill>
                  <a:srgbClr val="000000"/>
                </a:solidFill>
                <a:effectLst/>
                <a:uLnTx/>
                <a:uFillTx/>
                <a:latin typeface="Tahoma"/>
                <a:ea typeface="ＭＳ Ｐゴシック" panose="020B0600070205080204" pitchFamily="34" charset="-128"/>
              </a:rPr>
              <a:t>PPoPP</a:t>
            </a: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 2025</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1</a:t>
            </a:r>
            <a:r>
              <a:rPr kumimoji="0" lang="en-US" altLang="en-US" sz="2800" b="0" i="0" u="none" strike="noStrike" kern="0" cap="none" spc="0" normalizeH="0" baseline="30000" noProof="0" dirty="0">
                <a:ln>
                  <a:noFill/>
                </a:ln>
                <a:solidFill>
                  <a:srgbClr val="000000"/>
                </a:solidFill>
                <a:effectLst/>
                <a:uLnTx/>
                <a:uFillTx/>
                <a:latin typeface="Tahoma"/>
                <a:ea typeface="ＭＳ Ｐゴシック" panose="020B0600070205080204" pitchFamily="34" charset="-128"/>
              </a:rPr>
              <a:t>st</a:t>
            </a: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 March 2025</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266156509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91" y="11099"/>
            <a:ext cx="8987621" cy="845493"/>
          </a:xfrm>
        </p:spPr>
        <p:txBody>
          <a:bodyPr>
            <a:noAutofit/>
          </a:bodyPr>
          <a:lstStyle/>
          <a:p>
            <a:r>
              <a:rPr lang="en-US" sz="4300" dirty="0"/>
              <a:t>Processing-in-Memory Techniques</a:t>
            </a:r>
          </a:p>
        </p:txBody>
      </p:sp>
      <p:sp>
        <p:nvSpPr>
          <p:cNvPr id="3" name="Content Placeholder 2"/>
          <p:cNvSpPr>
            <a:spLocks noGrp="1"/>
          </p:cNvSpPr>
          <p:nvPr>
            <p:ph idx="1"/>
          </p:nvPr>
        </p:nvSpPr>
        <p:spPr>
          <a:xfrm>
            <a:off x="0" y="931332"/>
            <a:ext cx="9144000" cy="6908801"/>
          </a:xfrm>
        </p:spPr>
        <p:txBody>
          <a:bodyPr>
            <a:normAutofit/>
          </a:bodyPr>
          <a:lstStyle/>
          <a:p>
            <a:pPr marL="0" indent="0">
              <a:buNone/>
            </a:pPr>
            <a:r>
              <a:rPr lang="en-US" sz="2700" dirty="0"/>
              <a:t>Use operational principles of </a:t>
            </a:r>
            <a:r>
              <a:rPr lang="en-US" sz="2700" dirty="0">
                <a:solidFill>
                  <a:srgbClr val="00B0F0"/>
                </a:solidFill>
              </a:rPr>
              <a:t>memory</a:t>
            </a:r>
            <a:br>
              <a:rPr lang="en-US" sz="2700" dirty="0"/>
            </a:br>
            <a:r>
              <a:rPr lang="en-US" sz="2700" dirty="0"/>
              <a:t>to perform </a:t>
            </a:r>
            <a:r>
              <a:rPr lang="en-US" sz="2700" dirty="0">
                <a:solidFill>
                  <a:srgbClr val="00B0F0"/>
                </a:solidFill>
              </a:rPr>
              <a:t>bulk data movement </a:t>
            </a:r>
            <a:r>
              <a:rPr lang="en-US" sz="2700" dirty="0"/>
              <a:t>and</a:t>
            </a:r>
            <a:r>
              <a:rPr lang="en-US" sz="2700" dirty="0">
                <a:solidFill>
                  <a:srgbClr val="0000FF"/>
                </a:solidFill>
              </a:rPr>
              <a:t> </a:t>
            </a:r>
            <a:r>
              <a:rPr lang="en-US" sz="2700" dirty="0">
                <a:solidFill>
                  <a:srgbClr val="00B0F0"/>
                </a:solidFill>
              </a:rPr>
              <a:t>computation</a:t>
            </a:r>
          </a:p>
          <a:p>
            <a:pPr marL="0" indent="0">
              <a:buNone/>
            </a:pPr>
            <a:endParaRPr lang="en-US" dirty="0"/>
          </a:p>
          <a:p>
            <a:pPr marL="0" indent="0">
              <a:buNone/>
            </a:pPr>
            <a:r>
              <a:rPr lang="en-US" sz="2700" dirty="0">
                <a:solidFill>
                  <a:srgbClr val="00B0F0"/>
                </a:solidFill>
              </a:rPr>
              <a:t>Commodity DRAM chips </a:t>
            </a:r>
            <a:r>
              <a:rPr lang="en-US" sz="2700" dirty="0"/>
              <a:t>can </a:t>
            </a:r>
            <a:r>
              <a:rPr lang="en-US" sz="2700" dirty="0">
                <a:solidFill>
                  <a:srgbClr val="00B0F0"/>
                </a:solidFill>
              </a:rPr>
              <a:t>already</a:t>
            </a:r>
            <a:r>
              <a:rPr lang="en-US" sz="2700" dirty="0"/>
              <a:t> perform:</a:t>
            </a:r>
            <a:br>
              <a:rPr lang="en-US" sz="2700" dirty="0"/>
            </a:br>
            <a:endParaRPr lang="en-US" sz="2700" dirty="0"/>
          </a:p>
          <a:p>
            <a:pPr marL="342900" indent="-342900">
              <a:buAutoNum type="arabicParenR"/>
            </a:pPr>
            <a:r>
              <a:rPr lang="en-US" sz="2700" b="1" dirty="0"/>
              <a:t> Row-copy: </a:t>
            </a:r>
            <a:r>
              <a:rPr lang="en-US" sz="2700" dirty="0"/>
              <a:t>In-DRAM bulk data copy </a:t>
            </a:r>
            <a:br>
              <a:rPr lang="en-US" sz="2700" dirty="0"/>
            </a:br>
            <a:r>
              <a:rPr lang="en-US" sz="2700" dirty="0"/>
              <a:t>(or initialization) at DRAM </a:t>
            </a:r>
            <a:r>
              <a:rPr lang="en-US" sz="2700" dirty="0">
                <a:solidFill>
                  <a:srgbClr val="00B0F0"/>
                </a:solidFill>
              </a:rPr>
              <a:t>row granularity</a:t>
            </a:r>
          </a:p>
          <a:p>
            <a:pPr marL="342900" indent="-342900">
              <a:buAutoNum type="arabicParenR"/>
            </a:pPr>
            <a:endParaRPr lang="en-US" sz="1100" dirty="0"/>
          </a:p>
          <a:p>
            <a:pPr marL="342900" indent="-342900">
              <a:buAutoNum type="arabicParenR"/>
            </a:pPr>
            <a:r>
              <a:rPr lang="en-US" sz="2700" b="1" dirty="0"/>
              <a:t> </a:t>
            </a:r>
            <a:r>
              <a:rPr lang="en-US" sz="2700" dirty="0"/>
              <a:t>True random number generation</a:t>
            </a:r>
            <a:br>
              <a:rPr lang="en-US" sz="2000" b="1" dirty="0"/>
            </a:br>
            <a:endParaRPr lang="en-US" sz="1800" b="1" dirty="0"/>
          </a:p>
          <a:p>
            <a:pPr marL="342900" indent="-342900">
              <a:buAutoNum type="arabicParenR"/>
            </a:pPr>
            <a:r>
              <a:rPr lang="en-US" sz="2700" b="1" dirty="0"/>
              <a:t> </a:t>
            </a:r>
            <a:r>
              <a:rPr lang="en-US" sz="2700" dirty="0"/>
              <a:t>Physical </a:t>
            </a:r>
            <a:r>
              <a:rPr lang="en-US" sz="2700" dirty="0" err="1"/>
              <a:t>uncloneable</a:t>
            </a:r>
            <a:r>
              <a:rPr lang="en-US" sz="2700" dirty="0"/>
              <a:t> functions</a:t>
            </a:r>
          </a:p>
          <a:p>
            <a:pPr marL="342900" indent="-342900">
              <a:buAutoNum type="arabicParenR"/>
            </a:pPr>
            <a:endParaRPr lang="en-US" sz="1100" b="1" dirty="0"/>
          </a:p>
          <a:p>
            <a:pPr marL="342900" indent="-342900">
              <a:buAutoNum type="arabicParenR"/>
            </a:pPr>
            <a:r>
              <a:rPr lang="en-US" sz="2700" b="1" dirty="0"/>
              <a:t> </a:t>
            </a:r>
            <a:r>
              <a:rPr lang="en-US" sz="2700" dirty="0"/>
              <a:t>Majority operation</a:t>
            </a:r>
            <a:br>
              <a:rPr lang="en-US" sz="2700" b="1" dirty="0"/>
            </a:br>
            <a:br>
              <a:rPr lang="en-US" sz="2700" b="1" dirty="0"/>
            </a:br>
            <a:endParaRPr lang="en-US" b="1" dirty="0"/>
          </a:p>
          <a:p>
            <a:pPr lvl="2"/>
            <a:endParaRPr lang="en-US" dirty="0"/>
          </a:p>
        </p:txBody>
      </p:sp>
      <p:sp>
        <p:nvSpPr>
          <p:cNvPr id="5" name="TextBox 4">
            <a:extLst>
              <a:ext uri="{FF2B5EF4-FFF2-40B4-BE49-F238E27FC236}">
                <a16:creationId xmlns:a16="http://schemas.microsoft.com/office/drawing/2014/main" id="{8804EE31-D991-CDBA-CFD5-F8C4D75C6E94}"/>
              </a:ext>
            </a:extLst>
          </p:cNvPr>
          <p:cNvSpPr txBox="1"/>
          <p:nvPr/>
        </p:nvSpPr>
        <p:spPr>
          <a:xfrm>
            <a:off x="4649611" y="3059668"/>
            <a:ext cx="469053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[Gao+, MICRO’19]-[Gao+, MICRO’22]</a:t>
            </a:r>
            <a:endPar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8E63671B-BF9C-A187-56FA-FAFA62E188DA}"/>
              </a:ext>
            </a:extLst>
          </p:cNvPr>
          <p:cNvSpPr txBox="1"/>
          <p:nvPr/>
        </p:nvSpPr>
        <p:spPr>
          <a:xfrm>
            <a:off x="4610100" y="4143022"/>
            <a:ext cx="508141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(e.g., [Kim+, HPCA’19]-[Olgun+, ISCA’21])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14412725-9178-613B-25AE-727DF19C5D9F}"/>
              </a:ext>
            </a:extLst>
          </p:cNvPr>
          <p:cNvSpPr txBox="1"/>
          <p:nvPr/>
        </p:nvSpPr>
        <p:spPr>
          <a:xfrm>
            <a:off x="4610100" y="4964247"/>
            <a:ext cx="2593576"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(e.g., [Kim+, HPCA’18])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B1291389-0A5C-D1E4-5F6E-D9D81B010F10}"/>
              </a:ext>
            </a:extLst>
          </p:cNvPr>
          <p:cNvSpPr txBox="1"/>
          <p:nvPr/>
        </p:nvSpPr>
        <p:spPr>
          <a:xfrm>
            <a:off x="3136900" y="5750133"/>
            <a:ext cx="406677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[Gao+, MICRO’19]-[Gao+, MICRO’22]</a:t>
            </a:r>
            <a:endPar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2" name="TextBox 11">
            <a:extLst>
              <a:ext uri="{FF2B5EF4-FFF2-40B4-BE49-F238E27FC236}">
                <a16:creationId xmlns:a16="http://schemas.microsoft.com/office/drawing/2014/main" id="{53A3D645-20DB-55BC-C19E-2A5226308C56}"/>
              </a:ext>
            </a:extLst>
          </p:cNvPr>
          <p:cNvSpPr txBox="1"/>
          <p:nvPr/>
        </p:nvSpPr>
        <p:spPr>
          <a:xfrm>
            <a:off x="9307689" y="6039556"/>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6DF767E-08AB-A618-5270-4B50852D4596}"/>
              </a:ext>
            </a:extLst>
          </p:cNvPr>
          <p:cNvSpPr/>
          <p:nvPr/>
        </p:nvSpPr>
        <p:spPr>
          <a:xfrm>
            <a:off x="0" y="3014133"/>
            <a:ext cx="9144000" cy="1950114"/>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6DE407D-B532-85BA-CA84-006A3588C539}"/>
              </a:ext>
            </a:extLst>
          </p:cNvPr>
          <p:cNvSpPr/>
          <p:nvPr/>
        </p:nvSpPr>
        <p:spPr>
          <a:xfrm>
            <a:off x="0" y="870860"/>
            <a:ext cx="9144000" cy="1551493"/>
          </a:xfrm>
          <a:prstGeom prst="rect">
            <a:avLst/>
          </a:prstGeom>
          <a:solidFill>
            <a:srgbClr val="7F7F7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5408564-9C8C-9560-5320-C1749FBD044B}"/>
              </a:ext>
            </a:extLst>
          </p:cNvPr>
          <p:cNvSpPr/>
          <p:nvPr/>
        </p:nvSpPr>
        <p:spPr>
          <a:xfrm>
            <a:off x="0" y="4974387"/>
            <a:ext cx="9144000" cy="1434502"/>
          </a:xfrm>
          <a:prstGeom prst="rect">
            <a:avLst/>
          </a:prstGeom>
          <a:solidFill>
            <a:srgbClr val="7F7F7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P spid="13" grpId="0" animBg="1"/>
      <p:bldP spid="14" grpId="0" animBg="1"/>
      <p:bldP spid="1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6B06-FE20-8C48-4543-EA0F4311D04A}"/>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1EF405B-6776-DE8D-50B5-9D356A39E092}"/>
              </a:ext>
            </a:extLst>
          </p:cNvPr>
          <p:cNvPicPr>
            <a:picLocks noGrp="1" noChangeAspect="1"/>
          </p:cNvPicPr>
          <p:nvPr>
            <p:ph idx="4294967295"/>
          </p:nvPr>
        </p:nvPicPr>
        <p:blipFill>
          <a:blip r:embed="rId2"/>
          <a:stretch>
            <a:fillRect/>
          </a:stretch>
        </p:blipFill>
        <p:spPr>
          <a:xfrm>
            <a:off x="764381" y="711200"/>
            <a:ext cx="7615238" cy="5435600"/>
          </a:xfrm>
          <a:prstGeom prst="rect">
            <a:avLst/>
          </a:prstGeom>
        </p:spPr>
      </p:pic>
    </p:spTree>
    <p:extLst>
      <p:ext uri="{BB962C8B-B14F-4D97-AF65-F5344CB8AC3E}">
        <p14:creationId xmlns:p14="http://schemas.microsoft.com/office/powerpoint/2010/main" val="20953801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E1B43-CDFF-905A-3DB0-2CB7BBE8696F}"/>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D59DB04-06F2-733A-F1A6-CDF2BB8A23C7}"/>
              </a:ext>
            </a:extLst>
          </p:cNvPr>
          <p:cNvPicPr>
            <a:picLocks noGrp="1" noChangeAspect="1"/>
          </p:cNvPicPr>
          <p:nvPr>
            <p:ph idx="4294967295"/>
          </p:nvPr>
        </p:nvPicPr>
        <p:blipFill>
          <a:blip r:embed="rId2"/>
          <a:stretch>
            <a:fillRect/>
          </a:stretch>
        </p:blipFill>
        <p:spPr>
          <a:xfrm>
            <a:off x="157162" y="2046817"/>
            <a:ext cx="8986838" cy="3257550"/>
          </a:xfrm>
          <a:prstGeom prst="rect">
            <a:avLst/>
          </a:prstGeom>
        </p:spPr>
      </p:pic>
    </p:spTree>
    <p:extLst>
      <p:ext uri="{BB962C8B-B14F-4D97-AF65-F5344CB8AC3E}">
        <p14:creationId xmlns:p14="http://schemas.microsoft.com/office/powerpoint/2010/main" val="14750705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724DC-5D49-D949-FBF8-1129BD80AB14}"/>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1491ED8-D6AA-4DB9-9E3A-621AC0146BA2}"/>
              </a:ext>
            </a:extLst>
          </p:cNvPr>
          <p:cNvPicPr>
            <a:picLocks noGrp="1" noChangeAspect="1"/>
          </p:cNvPicPr>
          <p:nvPr>
            <p:ph idx="4294967295"/>
          </p:nvPr>
        </p:nvPicPr>
        <p:blipFill>
          <a:blip r:embed="rId2"/>
          <a:stretch>
            <a:fillRect/>
          </a:stretch>
        </p:blipFill>
        <p:spPr>
          <a:xfrm>
            <a:off x="0" y="1550988"/>
            <a:ext cx="8986838" cy="4283075"/>
          </a:xfrm>
          <a:prstGeom prst="rect">
            <a:avLst/>
          </a:prstGeom>
        </p:spPr>
      </p:pic>
    </p:spTree>
    <p:extLst>
      <p:ext uri="{BB962C8B-B14F-4D97-AF65-F5344CB8AC3E}">
        <p14:creationId xmlns:p14="http://schemas.microsoft.com/office/powerpoint/2010/main" val="16423649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AE801-2112-CBD9-6F92-B10F50B8FA0E}"/>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91537D6-B14D-D605-B969-18DD55E374CF}"/>
              </a:ext>
            </a:extLst>
          </p:cNvPr>
          <p:cNvPicPr>
            <a:picLocks noGrp="1" noChangeAspect="1"/>
          </p:cNvPicPr>
          <p:nvPr>
            <p:ph idx="4294967295"/>
          </p:nvPr>
        </p:nvPicPr>
        <p:blipFill>
          <a:blip r:embed="rId2"/>
          <a:stretch>
            <a:fillRect/>
          </a:stretch>
        </p:blipFill>
        <p:spPr>
          <a:xfrm>
            <a:off x="0" y="2695575"/>
            <a:ext cx="8986838" cy="1993900"/>
          </a:xfrm>
          <a:prstGeom prst="rect">
            <a:avLst/>
          </a:prstGeom>
        </p:spPr>
      </p:pic>
    </p:spTree>
    <p:extLst>
      <p:ext uri="{BB962C8B-B14F-4D97-AF65-F5344CB8AC3E}">
        <p14:creationId xmlns:p14="http://schemas.microsoft.com/office/powerpoint/2010/main" val="23045227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24765-5E73-DB88-A91D-0B0CFD1B22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1CDBB-E619-8779-16AF-7E817642FC17}"/>
              </a:ext>
            </a:extLst>
          </p:cNvPr>
          <p:cNvSpPr>
            <a:spLocks noGrp="1"/>
          </p:cNvSpPr>
          <p:nvPr>
            <p:ph type="title"/>
          </p:nvPr>
        </p:nvSpPr>
        <p:spPr/>
        <p:txBody>
          <a:bodyPr/>
          <a:lstStyle/>
          <a:p>
            <a:r>
              <a:rPr lang="en-TR" dirty="0"/>
              <a:t>PiM Operations Controller (POC)</a:t>
            </a:r>
          </a:p>
        </p:txBody>
      </p:sp>
      <p:pic>
        <p:nvPicPr>
          <p:cNvPr id="4" name="Content Placeholder 3">
            <a:extLst>
              <a:ext uri="{FF2B5EF4-FFF2-40B4-BE49-F238E27FC236}">
                <a16:creationId xmlns:a16="http://schemas.microsoft.com/office/drawing/2014/main" id="{1E20AA90-9C20-1781-300D-E400E5EBF218}"/>
              </a:ext>
            </a:extLst>
          </p:cNvPr>
          <p:cNvPicPr>
            <a:picLocks noChangeAspect="1"/>
          </p:cNvPicPr>
          <p:nvPr/>
        </p:nvPicPr>
        <p:blipFill>
          <a:blip r:embed="rId3"/>
          <a:stretch>
            <a:fillRect/>
          </a:stretch>
        </p:blipFill>
        <p:spPr>
          <a:xfrm>
            <a:off x="76774" y="3818965"/>
            <a:ext cx="8986838" cy="2155063"/>
          </a:xfrm>
          <a:prstGeom prst="rect">
            <a:avLst/>
          </a:prstGeom>
        </p:spPr>
      </p:pic>
      <p:sp>
        <p:nvSpPr>
          <p:cNvPr id="5" name="TextBox 4">
            <a:extLst>
              <a:ext uri="{FF2B5EF4-FFF2-40B4-BE49-F238E27FC236}">
                <a16:creationId xmlns:a16="http://schemas.microsoft.com/office/drawing/2014/main" id="{65787B6A-5885-3819-DF56-F1C22A1640BB}"/>
              </a:ext>
            </a:extLst>
          </p:cNvPr>
          <p:cNvSpPr txBox="1"/>
          <p:nvPr/>
        </p:nvSpPr>
        <p:spPr>
          <a:xfrm>
            <a:off x="1780390" y="1349344"/>
            <a:ext cx="6605195" cy="369332"/>
          </a:xfrm>
          <a:prstGeom prst="rect">
            <a:avLst/>
          </a:prstGeom>
          <a:solidFill>
            <a:schemeClr val="accent6">
              <a:lumMod val="60000"/>
              <a:lumOff val="40000"/>
            </a:schemeClr>
          </a:solidFill>
          <a:ln w="38100">
            <a:solidFill>
              <a:schemeClr val="accent6"/>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Decode &amp; execute PiDRAM instructions (e.g., in-DRAM copy)</a:t>
            </a:r>
          </a:p>
        </p:txBody>
      </p:sp>
      <p:sp>
        <p:nvSpPr>
          <p:cNvPr id="6" name="TextBox 5">
            <a:extLst>
              <a:ext uri="{FF2B5EF4-FFF2-40B4-BE49-F238E27FC236}">
                <a16:creationId xmlns:a16="http://schemas.microsoft.com/office/drawing/2014/main" id="{652AC493-A47A-3B75-1A4A-81C034100DAC}"/>
              </a:ext>
            </a:extLst>
          </p:cNvPr>
          <p:cNvSpPr txBox="1"/>
          <p:nvPr/>
        </p:nvSpPr>
        <p:spPr>
          <a:xfrm>
            <a:off x="1780390" y="1899436"/>
            <a:ext cx="6605194" cy="369332"/>
          </a:xfrm>
          <a:prstGeom prst="rect">
            <a:avLst/>
          </a:prstGeom>
          <a:solidFill>
            <a:schemeClr val="accent5">
              <a:lumMod val="60000"/>
              <a:lumOff val="40000"/>
            </a:schemeClr>
          </a:solidFill>
          <a:ln w="38100">
            <a:solidFill>
              <a:schemeClr val="accent5"/>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Receive instructions over memory-mapped interface</a:t>
            </a:r>
          </a:p>
        </p:txBody>
      </p:sp>
      <p:sp>
        <p:nvSpPr>
          <p:cNvPr id="7" name="Rectangle 6">
            <a:extLst>
              <a:ext uri="{FF2B5EF4-FFF2-40B4-BE49-F238E27FC236}">
                <a16:creationId xmlns:a16="http://schemas.microsoft.com/office/drawing/2014/main" id="{B1F60738-5E3B-6C7A-EFB5-80AFA038A9EA}"/>
              </a:ext>
            </a:extLst>
          </p:cNvPr>
          <p:cNvSpPr/>
          <p:nvPr/>
        </p:nvSpPr>
        <p:spPr>
          <a:xfrm>
            <a:off x="0" y="3872752"/>
            <a:ext cx="4012602"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17D6E06-510D-6CCB-4CAC-69CA589FDAAC}"/>
              </a:ext>
            </a:extLst>
          </p:cNvPr>
          <p:cNvSpPr/>
          <p:nvPr/>
        </p:nvSpPr>
        <p:spPr>
          <a:xfrm>
            <a:off x="5735622" y="3872752"/>
            <a:ext cx="3404764"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B468CA-0B2F-DC45-6B12-C1F5FCE29E33}"/>
              </a:ext>
            </a:extLst>
          </p:cNvPr>
          <p:cNvSpPr txBox="1"/>
          <p:nvPr/>
        </p:nvSpPr>
        <p:spPr>
          <a:xfrm>
            <a:off x="1780390" y="2500747"/>
            <a:ext cx="6605194" cy="646331"/>
          </a:xfrm>
          <a:prstGeom prst="rect">
            <a:avLst/>
          </a:prstGeom>
          <a:solidFill>
            <a:schemeClr val="bg1">
              <a:lumMod val="65000"/>
            </a:schemeClr>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Simple interface to the PiDRAM memory controller</a:t>
            </a:r>
            <a:br>
              <a:rPr kumimoji="0" lang="en-TR"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TR"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 send request, (ii) wait until completion, (iii) read results</a:t>
            </a:r>
          </a:p>
        </p:txBody>
      </p:sp>
      <p:sp>
        <p:nvSpPr>
          <p:cNvPr id="10" name="Oval 9">
            <a:extLst>
              <a:ext uri="{FF2B5EF4-FFF2-40B4-BE49-F238E27FC236}">
                <a16:creationId xmlns:a16="http://schemas.microsoft.com/office/drawing/2014/main" id="{878AE392-3554-E4A5-5B04-C21CD1E188EC}"/>
              </a:ext>
            </a:extLst>
          </p:cNvPr>
          <p:cNvSpPr/>
          <p:nvPr/>
        </p:nvSpPr>
        <p:spPr>
          <a:xfrm>
            <a:off x="3911173" y="4533580"/>
            <a:ext cx="499462" cy="1283233"/>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Curved Connector 11">
            <a:extLst>
              <a:ext uri="{FF2B5EF4-FFF2-40B4-BE49-F238E27FC236}">
                <a16:creationId xmlns:a16="http://schemas.microsoft.com/office/drawing/2014/main" id="{20EDED11-70E3-7D85-90BE-8C201C1F6621}"/>
              </a:ext>
            </a:extLst>
          </p:cNvPr>
          <p:cNvCxnSpPr>
            <a:stCxn id="10" idx="2"/>
            <a:endCxn id="6" idx="1"/>
          </p:cNvCxnSpPr>
          <p:nvPr/>
        </p:nvCxnSpPr>
        <p:spPr>
          <a:xfrm rot="10800000">
            <a:off x="1780391" y="2084103"/>
            <a:ext cx="2130783" cy="3091095"/>
          </a:xfrm>
          <a:prstGeom prst="curvedConnector3">
            <a:avLst>
              <a:gd name="adj1" fmla="val 110728"/>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CE6E6518-40BC-32FD-F8C4-62D75E746EB8}"/>
              </a:ext>
            </a:extLst>
          </p:cNvPr>
          <p:cNvSpPr/>
          <p:nvPr/>
        </p:nvSpPr>
        <p:spPr>
          <a:xfrm>
            <a:off x="5399186" y="4672453"/>
            <a:ext cx="499462" cy="88206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urved Connector 14">
            <a:extLst>
              <a:ext uri="{FF2B5EF4-FFF2-40B4-BE49-F238E27FC236}">
                <a16:creationId xmlns:a16="http://schemas.microsoft.com/office/drawing/2014/main" id="{48DBDFE5-8EE1-5CB4-0DA0-F142C318BCC5}"/>
              </a:ext>
            </a:extLst>
          </p:cNvPr>
          <p:cNvCxnSpPr>
            <a:stCxn id="13" idx="6"/>
            <a:endCxn id="9" idx="3"/>
          </p:cNvCxnSpPr>
          <p:nvPr/>
        </p:nvCxnSpPr>
        <p:spPr>
          <a:xfrm flipV="1">
            <a:off x="5898648" y="2823913"/>
            <a:ext cx="2486936" cy="2289571"/>
          </a:xfrm>
          <a:prstGeom prst="curvedConnector3">
            <a:avLst>
              <a:gd name="adj1" fmla="val 10919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86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E2641-1245-A766-1E7E-60D571D25C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D2F118-BC09-9385-8020-22ED5F44E734}"/>
              </a:ext>
            </a:extLst>
          </p:cNvPr>
          <p:cNvSpPr>
            <a:spLocks noGrp="1"/>
          </p:cNvSpPr>
          <p:nvPr>
            <p:ph type="title"/>
          </p:nvPr>
        </p:nvSpPr>
        <p:spPr/>
        <p:txBody>
          <a:bodyPr/>
          <a:lstStyle/>
          <a:p>
            <a:r>
              <a:rPr lang="en-TR" dirty="0"/>
              <a:t>PiDRAM Memory Controller</a:t>
            </a:r>
          </a:p>
        </p:txBody>
      </p:sp>
      <p:pic>
        <p:nvPicPr>
          <p:cNvPr id="4" name="Content Placeholder 3">
            <a:extLst>
              <a:ext uri="{FF2B5EF4-FFF2-40B4-BE49-F238E27FC236}">
                <a16:creationId xmlns:a16="http://schemas.microsoft.com/office/drawing/2014/main" id="{E74EA7EF-F3F2-ACA2-0C07-6290EC27F801}"/>
              </a:ext>
            </a:extLst>
          </p:cNvPr>
          <p:cNvPicPr>
            <a:picLocks noChangeAspect="1"/>
          </p:cNvPicPr>
          <p:nvPr/>
        </p:nvPicPr>
        <p:blipFill>
          <a:blip r:embed="rId3"/>
          <a:stretch>
            <a:fillRect/>
          </a:stretch>
        </p:blipFill>
        <p:spPr>
          <a:xfrm>
            <a:off x="76774" y="3818965"/>
            <a:ext cx="8986838" cy="2155063"/>
          </a:xfrm>
          <a:prstGeom prst="rect">
            <a:avLst/>
          </a:prstGeom>
        </p:spPr>
      </p:pic>
      <p:sp>
        <p:nvSpPr>
          <p:cNvPr id="5" name="Rectangle 4">
            <a:extLst>
              <a:ext uri="{FF2B5EF4-FFF2-40B4-BE49-F238E27FC236}">
                <a16:creationId xmlns:a16="http://schemas.microsoft.com/office/drawing/2014/main" id="{F48A6A5F-240A-E7C4-A3F4-05168CA33944}"/>
              </a:ext>
            </a:extLst>
          </p:cNvPr>
          <p:cNvSpPr/>
          <p:nvPr/>
        </p:nvSpPr>
        <p:spPr>
          <a:xfrm>
            <a:off x="-1" y="3872752"/>
            <a:ext cx="5624945"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B6ED90C-C185-D88A-59BA-6F59F38B04C0}"/>
              </a:ext>
            </a:extLst>
          </p:cNvPr>
          <p:cNvSpPr/>
          <p:nvPr/>
        </p:nvSpPr>
        <p:spPr>
          <a:xfrm>
            <a:off x="8395855" y="3867374"/>
            <a:ext cx="744532"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7805AA1-0C49-2A5C-E0FE-3A6229AA25E6}"/>
              </a:ext>
            </a:extLst>
          </p:cNvPr>
          <p:cNvSpPr txBox="1"/>
          <p:nvPr/>
        </p:nvSpPr>
        <p:spPr>
          <a:xfrm>
            <a:off x="1421476" y="1133213"/>
            <a:ext cx="7506065" cy="369332"/>
          </a:xfrm>
          <a:prstGeom prst="rect">
            <a:avLst/>
          </a:prstGeom>
          <a:solidFill>
            <a:schemeClr val="accent6">
              <a:lumMod val="60000"/>
              <a:lumOff val="40000"/>
            </a:schemeClr>
          </a:solidFill>
          <a:ln w="38100">
            <a:solidFill>
              <a:schemeClr val="accent6"/>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Perform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PiM</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operations by violating DRAM timing parameters</a:t>
            </a:r>
            <a:endParaRPr kumimoji="0" lang="en-TR"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81C250CB-6A6E-7042-E131-65DE909CA650}"/>
              </a:ext>
            </a:extLst>
          </p:cNvPr>
          <p:cNvSpPr txBox="1"/>
          <p:nvPr/>
        </p:nvSpPr>
        <p:spPr>
          <a:xfrm>
            <a:off x="1421476" y="1620545"/>
            <a:ext cx="7506065" cy="646331"/>
          </a:xfrm>
          <a:prstGeom prst="rect">
            <a:avLst/>
          </a:prstGeom>
          <a:solidFill>
            <a:srgbClr val="FFC50D"/>
          </a:solidFill>
          <a:ln w="38100">
            <a:solidFill>
              <a:schemeClr val="accent4">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Support conventional memory operations (e.g., LOAD/STORE)</a:t>
            </a:r>
            <a:b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One state machine per operation (e.g., LOAD/STORE, in-DRAM copy)</a:t>
            </a:r>
            <a:endParaRPr kumimoji="0" lang="en-TR"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3" name="Oval 2">
            <a:extLst>
              <a:ext uri="{FF2B5EF4-FFF2-40B4-BE49-F238E27FC236}">
                <a16:creationId xmlns:a16="http://schemas.microsoft.com/office/drawing/2014/main" id="{A016064E-0FD6-7D65-B1A4-168893F9E515}"/>
              </a:ext>
            </a:extLst>
          </p:cNvPr>
          <p:cNvSpPr/>
          <p:nvPr/>
        </p:nvSpPr>
        <p:spPr>
          <a:xfrm>
            <a:off x="5935287" y="4705004"/>
            <a:ext cx="1147157" cy="1105592"/>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Connector: Curved 9">
            <a:extLst>
              <a:ext uri="{FF2B5EF4-FFF2-40B4-BE49-F238E27FC236}">
                <a16:creationId xmlns:a16="http://schemas.microsoft.com/office/drawing/2014/main" id="{43281F1A-B237-021B-B3BC-1C958BC2DC55}"/>
              </a:ext>
            </a:extLst>
          </p:cNvPr>
          <p:cNvCxnSpPr>
            <a:cxnSpLocks/>
            <a:stCxn id="3" idx="2"/>
            <a:endCxn id="8" idx="1"/>
          </p:cNvCxnSpPr>
          <p:nvPr/>
        </p:nvCxnSpPr>
        <p:spPr>
          <a:xfrm rot="10800000">
            <a:off x="1421477" y="1943712"/>
            <a:ext cx="4513811" cy="3314089"/>
          </a:xfrm>
          <a:prstGeom prst="curvedConnector3">
            <a:avLst>
              <a:gd name="adj1" fmla="val 115009"/>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EA1B41C-A486-C8F4-E60F-B8640823934A}"/>
              </a:ext>
            </a:extLst>
          </p:cNvPr>
          <p:cNvSpPr txBox="1"/>
          <p:nvPr/>
        </p:nvSpPr>
        <p:spPr>
          <a:xfrm>
            <a:off x="2019994" y="2434621"/>
            <a:ext cx="6824420" cy="369332"/>
          </a:xfrm>
          <a:prstGeom prst="rect">
            <a:avLst/>
          </a:prstGeom>
          <a:solidFill>
            <a:schemeClr val="accent3">
              <a:lumMod val="20000"/>
              <a:lumOff val="80000"/>
            </a:schemeClr>
          </a:solidFill>
          <a:ln w="38100">
            <a:solidFill>
              <a:srgbClr val="7030A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Easily replicate a state machine to implement a new operation</a:t>
            </a:r>
            <a:endParaRPr kumimoji="0" lang="en-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Star: 4 Points 14">
            <a:extLst>
              <a:ext uri="{FF2B5EF4-FFF2-40B4-BE49-F238E27FC236}">
                <a16:creationId xmlns:a16="http://schemas.microsoft.com/office/drawing/2014/main" id="{212FB0C9-381F-1EFA-BACB-6907E2EC4631}"/>
              </a:ext>
            </a:extLst>
          </p:cNvPr>
          <p:cNvSpPr/>
          <p:nvPr/>
        </p:nvSpPr>
        <p:spPr>
          <a:xfrm>
            <a:off x="1421477" y="2434621"/>
            <a:ext cx="340822" cy="380735"/>
          </a:xfrm>
          <a:prstGeom prst="star4">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4258526E-4A85-0AB4-5181-0534F0F5CA4A}"/>
              </a:ext>
            </a:extLst>
          </p:cNvPr>
          <p:cNvSpPr/>
          <p:nvPr/>
        </p:nvSpPr>
        <p:spPr>
          <a:xfrm>
            <a:off x="7159219" y="4356042"/>
            <a:ext cx="638119" cy="1569575"/>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0CF9862-EE8D-DE72-E583-F3EEDB13D12E}"/>
              </a:ext>
            </a:extLst>
          </p:cNvPr>
          <p:cNvSpPr txBox="1"/>
          <p:nvPr/>
        </p:nvSpPr>
        <p:spPr>
          <a:xfrm>
            <a:off x="1421477" y="2953762"/>
            <a:ext cx="7506065" cy="646331"/>
          </a:xfrm>
          <a:prstGeom prst="rect">
            <a:avLst/>
          </a:prstGeom>
          <a:solidFill>
            <a:srgbClr val="FFC50D"/>
          </a:solidFill>
          <a:ln w="38100">
            <a:solidFill>
              <a:schemeClr val="accent4">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Controls the physical DDR3 interface</a:t>
            </a:r>
            <a:b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Receives commands from command scheduler &amp; operates DDR3 pins</a:t>
            </a:r>
            <a:endParaRPr kumimoji="0" lang="en-TR"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cxnSp>
        <p:nvCxnSpPr>
          <p:cNvPr id="18" name="Connector: Curved 17">
            <a:extLst>
              <a:ext uri="{FF2B5EF4-FFF2-40B4-BE49-F238E27FC236}">
                <a16:creationId xmlns:a16="http://schemas.microsoft.com/office/drawing/2014/main" id="{B98E2509-3B6B-68D8-0DF2-9256B193FC07}"/>
              </a:ext>
            </a:extLst>
          </p:cNvPr>
          <p:cNvCxnSpPr>
            <a:cxnSpLocks/>
            <a:stCxn id="16" idx="6"/>
            <a:endCxn id="17" idx="3"/>
          </p:cNvCxnSpPr>
          <p:nvPr/>
        </p:nvCxnSpPr>
        <p:spPr>
          <a:xfrm flipV="1">
            <a:off x="7797338" y="3276928"/>
            <a:ext cx="1130204" cy="1863902"/>
          </a:xfrm>
          <a:prstGeom prst="curvedConnector3">
            <a:avLst>
              <a:gd name="adj1" fmla="val 113484"/>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9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4" grpId="0" animBg="1"/>
      <p:bldP spid="15" grpId="0" animBg="1"/>
      <p:bldP spid="16" grpId="0" animBg="1"/>
      <p:bldP spid="1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AAEFC-B75E-F8E0-C679-0F23C9BE44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E60F15-4CE8-735C-9EF0-4A7A3467E9DB}"/>
              </a:ext>
            </a:extLst>
          </p:cNvPr>
          <p:cNvSpPr>
            <a:spLocks noGrp="1"/>
          </p:cNvSpPr>
          <p:nvPr>
            <p:ph type="title"/>
          </p:nvPr>
        </p:nvSpPr>
        <p:spPr/>
        <p:txBody>
          <a:bodyPr/>
          <a:lstStyle/>
          <a:p>
            <a:r>
              <a:rPr lang="en-TR" dirty="0"/>
              <a:t>PiM Operations Library (pimolib)</a:t>
            </a:r>
          </a:p>
        </p:txBody>
      </p:sp>
      <p:pic>
        <p:nvPicPr>
          <p:cNvPr id="4" name="Content Placeholder 3">
            <a:extLst>
              <a:ext uri="{FF2B5EF4-FFF2-40B4-BE49-F238E27FC236}">
                <a16:creationId xmlns:a16="http://schemas.microsoft.com/office/drawing/2014/main" id="{CCE8C00A-93A9-4D49-8A5B-8C41656CBD73}"/>
              </a:ext>
            </a:extLst>
          </p:cNvPr>
          <p:cNvPicPr>
            <a:picLocks noChangeAspect="1"/>
          </p:cNvPicPr>
          <p:nvPr/>
        </p:nvPicPr>
        <p:blipFill>
          <a:blip r:embed="rId3"/>
          <a:stretch>
            <a:fillRect/>
          </a:stretch>
        </p:blipFill>
        <p:spPr>
          <a:xfrm>
            <a:off x="76774" y="3818965"/>
            <a:ext cx="8986838" cy="2155063"/>
          </a:xfrm>
          <a:prstGeom prst="rect">
            <a:avLst/>
          </a:prstGeom>
        </p:spPr>
      </p:pic>
      <p:sp>
        <p:nvSpPr>
          <p:cNvPr id="5" name="Rectangle 4">
            <a:extLst>
              <a:ext uri="{FF2B5EF4-FFF2-40B4-BE49-F238E27FC236}">
                <a16:creationId xmlns:a16="http://schemas.microsoft.com/office/drawing/2014/main" id="{3AC5D9FF-C12F-2E4E-CDC7-AD2828147D8D}"/>
              </a:ext>
            </a:extLst>
          </p:cNvPr>
          <p:cNvSpPr/>
          <p:nvPr/>
        </p:nvSpPr>
        <p:spPr>
          <a:xfrm>
            <a:off x="4081549" y="3872752"/>
            <a:ext cx="5062451"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7CB5709-F977-9CA6-4F8D-5D46F7895561}"/>
              </a:ext>
            </a:extLst>
          </p:cNvPr>
          <p:cNvSpPr/>
          <p:nvPr/>
        </p:nvSpPr>
        <p:spPr>
          <a:xfrm>
            <a:off x="0" y="3872753"/>
            <a:ext cx="2635136" cy="1156448"/>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C2282BE-C368-0A1E-B8BC-8C09399F68D5}"/>
              </a:ext>
            </a:extLst>
          </p:cNvPr>
          <p:cNvSpPr txBox="1"/>
          <p:nvPr/>
        </p:nvSpPr>
        <p:spPr>
          <a:xfrm>
            <a:off x="157941" y="1159858"/>
            <a:ext cx="7506065" cy="646331"/>
          </a:xfrm>
          <a:prstGeom prst="rect">
            <a:avLst/>
          </a:prstGeom>
          <a:solidFill>
            <a:schemeClr val="accent5">
              <a:lumMod val="60000"/>
              <a:lumOff val="40000"/>
            </a:schemeClr>
          </a:solidFill>
          <a:ln w="38100">
            <a:solidFill>
              <a:schemeClr val="accent5"/>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Contains customizable functions that interface with the POC</a:t>
            </a:r>
            <a:b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Software interface for performing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PiM</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operations</a:t>
            </a:r>
            <a:endParaRPr kumimoji="0" lang="en-TR"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3" name="Oval 2">
            <a:extLst>
              <a:ext uri="{FF2B5EF4-FFF2-40B4-BE49-F238E27FC236}">
                <a16:creationId xmlns:a16="http://schemas.microsoft.com/office/drawing/2014/main" id="{DA181FC8-899F-C54F-27E4-AADC188A7CF6}"/>
              </a:ext>
            </a:extLst>
          </p:cNvPr>
          <p:cNvSpPr/>
          <p:nvPr/>
        </p:nvSpPr>
        <p:spPr>
          <a:xfrm>
            <a:off x="75991" y="5527964"/>
            <a:ext cx="2559145" cy="44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72202886-93F2-F386-9C27-9A093411A1F5}"/>
              </a:ext>
            </a:extLst>
          </p:cNvPr>
          <p:cNvSpPr/>
          <p:nvPr/>
        </p:nvSpPr>
        <p:spPr>
          <a:xfrm>
            <a:off x="2754300" y="4869721"/>
            <a:ext cx="1208085" cy="8453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1721B78-A601-2D2B-9D61-C1EC8CE73F64}"/>
              </a:ext>
            </a:extLst>
          </p:cNvPr>
          <p:cNvSpPr txBox="1"/>
          <p:nvPr/>
        </p:nvSpPr>
        <p:spPr>
          <a:xfrm>
            <a:off x="157940" y="1958064"/>
            <a:ext cx="7506065" cy="369332"/>
          </a:xfrm>
          <a:prstGeom prst="rect">
            <a:avLst/>
          </a:prstGeom>
          <a:solidFill>
            <a:srgbClr val="FF0101"/>
          </a:solidFill>
          <a:ln w="38100">
            <a:solidFill>
              <a:srgbClr val="C0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Executes LOAD &amp; STORE requests to communicate with the POC</a:t>
            </a:r>
            <a:endParaRPr kumimoji="0" lang="en-TR"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cxnSp>
        <p:nvCxnSpPr>
          <p:cNvPr id="11" name="Connector: Curved 10">
            <a:extLst>
              <a:ext uri="{FF2B5EF4-FFF2-40B4-BE49-F238E27FC236}">
                <a16:creationId xmlns:a16="http://schemas.microsoft.com/office/drawing/2014/main" id="{7BA4BAFB-33E0-05BB-3202-875A61A54F73}"/>
              </a:ext>
            </a:extLst>
          </p:cNvPr>
          <p:cNvCxnSpPr>
            <a:stCxn id="3" idx="0"/>
            <a:endCxn id="9" idx="1"/>
          </p:cNvCxnSpPr>
          <p:nvPr/>
        </p:nvCxnSpPr>
        <p:spPr>
          <a:xfrm rot="16200000" flipV="1">
            <a:off x="-935865" y="3236535"/>
            <a:ext cx="3385234" cy="1197624"/>
          </a:xfrm>
          <a:prstGeom prst="curvedConnector4">
            <a:avLst>
              <a:gd name="adj1" fmla="val 47272"/>
              <a:gd name="adj2" fmla="val 111354"/>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Curved 12">
            <a:extLst>
              <a:ext uri="{FF2B5EF4-FFF2-40B4-BE49-F238E27FC236}">
                <a16:creationId xmlns:a16="http://schemas.microsoft.com/office/drawing/2014/main" id="{3579047D-1E69-7697-3172-93F18EBB7701}"/>
              </a:ext>
            </a:extLst>
          </p:cNvPr>
          <p:cNvCxnSpPr>
            <a:cxnSpLocks/>
            <a:stCxn id="8" idx="6"/>
            <a:endCxn id="9" idx="3"/>
          </p:cNvCxnSpPr>
          <p:nvPr/>
        </p:nvCxnSpPr>
        <p:spPr>
          <a:xfrm flipV="1">
            <a:off x="3962385" y="2142730"/>
            <a:ext cx="3701620" cy="3149664"/>
          </a:xfrm>
          <a:prstGeom prst="curvedConnector3">
            <a:avLst>
              <a:gd name="adj1" fmla="val 11718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246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0D4AE-EDD0-6DB3-0C33-0EF39A0644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8DFB75-28E0-3BED-06DD-47856EB1F5E3}"/>
              </a:ext>
            </a:extLst>
          </p:cNvPr>
          <p:cNvSpPr>
            <a:spLocks noGrp="1"/>
          </p:cNvSpPr>
          <p:nvPr>
            <p:ph type="title"/>
          </p:nvPr>
        </p:nvSpPr>
        <p:spPr/>
        <p:txBody>
          <a:bodyPr/>
          <a:lstStyle/>
          <a:p>
            <a:r>
              <a:rPr lang="en-TR" dirty="0"/>
              <a:t>Custom Supervisor Software</a:t>
            </a:r>
          </a:p>
        </p:txBody>
      </p:sp>
      <p:pic>
        <p:nvPicPr>
          <p:cNvPr id="4" name="Content Placeholder 3">
            <a:extLst>
              <a:ext uri="{FF2B5EF4-FFF2-40B4-BE49-F238E27FC236}">
                <a16:creationId xmlns:a16="http://schemas.microsoft.com/office/drawing/2014/main" id="{FBBA51F9-169F-1DEC-ACA6-30A69D7A1299}"/>
              </a:ext>
            </a:extLst>
          </p:cNvPr>
          <p:cNvPicPr>
            <a:picLocks noChangeAspect="1"/>
          </p:cNvPicPr>
          <p:nvPr/>
        </p:nvPicPr>
        <p:blipFill>
          <a:blip r:embed="rId3"/>
          <a:stretch>
            <a:fillRect/>
          </a:stretch>
        </p:blipFill>
        <p:spPr>
          <a:xfrm>
            <a:off x="76774" y="3818965"/>
            <a:ext cx="8986838" cy="2155063"/>
          </a:xfrm>
          <a:prstGeom prst="rect">
            <a:avLst/>
          </a:prstGeom>
        </p:spPr>
      </p:pic>
      <p:sp>
        <p:nvSpPr>
          <p:cNvPr id="5" name="Rectangle 4">
            <a:extLst>
              <a:ext uri="{FF2B5EF4-FFF2-40B4-BE49-F238E27FC236}">
                <a16:creationId xmlns:a16="http://schemas.microsoft.com/office/drawing/2014/main" id="{B52A74F4-28D9-2691-55C7-3CC6266D83DE}"/>
              </a:ext>
            </a:extLst>
          </p:cNvPr>
          <p:cNvSpPr/>
          <p:nvPr/>
        </p:nvSpPr>
        <p:spPr>
          <a:xfrm>
            <a:off x="2668385" y="3872752"/>
            <a:ext cx="6475615"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DBD4B57-9219-8546-3222-1A71704D587E}"/>
              </a:ext>
            </a:extLst>
          </p:cNvPr>
          <p:cNvSpPr/>
          <p:nvPr/>
        </p:nvSpPr>
        <p:spPr>
          <a:xfrm>
            <a:off x="0" y="5312515"/>
            <a:ext cx="2668386" cy="618481"/>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60783AD-5F82-A582-534A-F11778DA3325}"/>
              </a:ext>
            </a:extLst>
          </p:cNvPr>
          <p:cNvSpPr txBox="1"/>
          <p:nvPr/>
        </p:nvSpPr>
        <p:spPr>
          <a:xfrm>
            <a:off x="182879" y="1418008"/>
            <a:ext cx="8246226" cy="369332"/>
          </a:xfrm>
          <a:prstGeom prst="rect">
            <a:avLst/>
          </a:prstGeom>
          <a:solidFill>
            <a:schemeClr val="accent5">
              <a:lumMod val="60000"/>
              <a:lumOff val="40000"/>
            </a:schemeClr>
          </a:solidFill>
          <a:ln w="38100">
            <a:solidFill>
              <a:schemeClr val="accent5"/>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Exposes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PiM</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operations to the user application via system calls</a:t>
            </a:r>
            <a:endParaRPr kumimoji="0" lang="en-TR"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5A957182-0D63-98F0-9906-B8C7C79094AA}"/>
              </a:ext>
            </a:extLst>
          </p:cNvPr>
          <p:cNvSpPr txBox="1"/>
          <p:nvPr/>
        </p:nvSpPr>
        <p:spPr>
          <a:xfrm>
            <a:off x="182879" y="1926329"/>
            <a:ext cx="8246226" cy="646331"/>
          </a:xfrm>
          <a:prstGeom prst="rect">
            <a:avLst/>
          </a:prstGeom>
          <a:solidFill>
            <a:schemeClr val="accent5">
              <a:lumMod val="60000"/>
              <a:lumOff val="40000"/>
            </a:schemeClr>
          </a:solidFill>
          <a:ln w="38100">
            <a:solidFill>
              <a:schemeClr val="accent5"/>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Contains the necessary OS primitives to develop end-to-end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PiM</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techniques</a:t>
            </a:r>
            <a:b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(e.g., memory management and allocation for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RowClone</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t>
            </a:r>
            <a:endParaRPr kumimoji="0" lang="en-TR"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15476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67165-82E0-E653-472E-A0337C3B3915}"/>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E615086A-EFD8-A143-B37D-A2E0A03C22AF}"/>
              </a:ext>
            </a:extLst>
          </p:cNvPr>
          <p:cNvSpPr/>
          <p:nvPr/>
        </p:nvSpPr>
        <p:spPr>
          <a:xfrm>
            <a:off x="477861" y="1619548"/>
            <a:ext cx="8183880" cy="624006"/>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C1B33E-CF22-4B0A-623D-62FFFFC5C8D8}"/>
              </a:ext>
            </a:extLst>
          </p:cNvPr>
          <p:cNvSpPr>
            <a:spLocks noGrp="1"/>
          </p:cNvSpPr>
          <p:nvPr>
            <p:ph type="title"/>
          </p:nvPr>
        </p:nvSpPr>
        <p:spPr/>
        <p:txBody>
          <a:bodyPr/>
          <a:lstStyle/>
          <a:p>
            <a:r>
              <a:rPr lang="en-US" dirty="0" err="1"/>
              <a:t>PiM</a:t>
            </a:r>
            <a:r>
              <a:rPr lang="en-US" dirty="0"/>
              <a:t> Operation Execution Flow</a:t>
            </a:r>
            <a:endParaRPr lang="en-CH" dirty="0"/>
          </a:p>
        </p:txBody>
      </p:sp>
      <p:pic>
        <p:nvPicPr>
          <p:cNvPr id="8" name="Content Placeholder 3">
            <a:extLst>
              <a:ext uri="{FF2B5EF4-FFF2-40B4-BE49-F238E27FC236}">
                <a16:creationId xmlns:a16="http://schemas.microsoft.com/office/drawing/2014/main" id="{12208AF9-5FDF-778C-F102-31CCBBBA8D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315" y="3874783"/>
            <a:ext cx="8897357" cy="2064186"/>
          </a:xfrm>
          <a:prstGeom prst="rect">
            <a:avLst/>
          </a:prstGeom>
        </p:spPr>
      </p:pic>
      <p:sp>
        <p:nvSpPr>
          <p:cNvPr id="9" name="Rectangle 8">
            <a:extLst>
              <a:ext uri="{FF2B5EF4-FFF2-40B4-BE49-F238E27FC236}">
                <a16:creationId xmlns:a16="http://schemas.microsoft.com/office/drawing/2014/main" id="{552881B3-C9F6-F48D-503B-CF5A07E0A472}"/>
              </a:ext>
            </a:extLst>
          </p:cNvPr>
          <p:cNvSpPr/>
          <p:nvPr/>
        </p:nvSpPr>
        <p:spPr>
          <a:xfrm>
            <a:off x="0" y="4933950"/>
            <a:ext cx="2668386" cy="997046"/>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37F8D64-47D7-653A-FB10-E4A6137251C1}"/>
              </a:ext>
            </a:extLst>
          </p:cNvPr>
          <p:cNvSpPr/>
          <p:nvPr/>
        </p:nvSpPr>
        <p:spPr>
          <a:xfrm>
            <a:off x="2668385" y="3866811"/>
            <a:ext cx="6395227" cy="2064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B6DAF78-0548-E9EF-1A39-97B654E9EB9C}"/>
              </a:ext>
            </a:extLst>
          </p:cNvPr>
          <p:cNvSpPr txBox="1"/>
          <p:nvPr/>
        </p:nvSpPr>
        <p:spPr>
          <a:xfrm>
            <a:off x="0" y="998220"/>
            <a:ext cx="914399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ourier New" panose="02070309020205020404" pitchFamily="49" charset="0"/>
                <a:ea typeface="Cambria" panose="02040503050406030204" pitchFamily="18" charset="0"/>
                <a:cs typeface="Courier New" panose="02070309020205020404" pitchFamily="49" charset="0"/>
              </a:rPr>
              <a:t>Copy()</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function called by the user to perform a </a:t>
            </a:r>
            <a:r>
              <a:rPr kumimoji="0" lang="en-US" sz="1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RowClone</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-Copy</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operation in DRAM</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3E7EFD54-D6EB-B89F-2D6F-542A3B33FF90}"/>
              </a:ext>
            </a:extLst>
          </p:cNvPr>
          <p:cNvSpPr/>
          <p:nvPr/>
        </p:nvSpPr>
        <p:spPr>
          <a:xfrm>
            <a:off x="601980" y="1699260"/>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888415DC-CA19-9EFA-9A04-B751789B1FA4}"/>
              </a:ext>
            </a:extLst>
          </p:cNvPr>
          <p:cNvSpPr txBox="1"/>
          <p:nvPr/>
        </p:nvSpPr>
        <p:spPr>
          <a:xfrm>
            <a:off x="655320" y="1669132"/>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62CAAC77-FCA7-2DEF-6240-EE854BF7DB02}"/>
              </a:ext>
            </a:extLst>
          </p:cNvPr>
          <p:cNvSpPr txBox="1"/>
          <p:nvPr/>
        </p:nvSpPr>
        <p:spPr>
          <a:xfrm>
            <a:off x="1074420" y="1719145"/>
            <a:ext cx="707898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Application makes a system call:</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Copy(A, B, N bytes)</a:t>
            </a:r>
            <a:endParaRPr kumimoji="0" lang="en-CH"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4DB64C29-381F-B948-9696-592923396D4A}"/>
              </a:ext>
            </a:extLst>
          </p:cNvPr>
          <p:cNvSpPr/>
          <p:nvPr/>
        </p:nvSpPr>
        <p:spPr>
          <a:xfrm>
            <a:off x="477861" y="2374775"/>
            <a:ext cx="8183880" cy="624006"/>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88653B5-C355-7CB9-4D17-8D916B75F960}"/>
              </a:ext>
            </a:extLst>
          </p:cNvPr>
          <p:cNvSpPr/>
          <p:nvPr/>
        </p:nvSpPr>
        <p:spPr>
          <a:xfrm>
            <a:off x="601980" y="2454487"/>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33D73918-DF57-3900-78B1-615D50E228FA}"/>
              </a:ext>
            </a:extLst>
          </p:cNvPr>
          <p:cNvSpPr txBox="1"/>
          <p:nvPr/>
        </p:nvSpPr>
        <p:spPr>
          <a:xfrm>
            <a:off x="655320" y="2424359"/>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F03C56FB-66F8-8125-7DC9-5A1AC69FB032}"/>
              </a:ext>
            </a:extLst>
          </p:cNvPr>
          <p:cNvSpPr txBox="1"/>
          <p:nvPr/>
        </p:nvSpPr>
        <p:spPr>
          <a:xfrm>
            <a:off x="1078573" y="2479222"/>
            <a:ext cx="748174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Custom Supervisor Software calls the </a:t>
            </a:r>
            <a:r>
              <a:rPr kumimoji="0" lang="en-US" sz="2000" b="1" i="0" u="none" strike="noStrike" kern="1200" cap="none" spc="0" normalizeH="0" baseline="0" noProof="0" dirty="0">
                <a:ln>
                  <a:noFill/>
                </a:ln>
                <a:solidFill>
                  <a:srgbClr val="C00000"/>
                </a:solidFill>
                <a:effectLst/>
                <a:uLnTx/>
                <a:uFillTx/>
                <a:latin typeface="Courier New" panose="02070309020205020404" pitchFamily="49" charset="0"/>
                <a:ea typeface="Cambria" panose="02040503050406030204" pitchFamily="18" charset="0"/>
                <a:cs typeface="Courier New" panose="02070309020205020404" pitchFamily="49" charset="0"/>
              </a:rPr>
              <a:t>Copy()</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pimolib</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function</a:t>
            </a:r>
            <a:endParaRPr kumimoji="0" lang="en-CH"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1" name="Rectangle: Rounded Corners 20">
            <a:extLst>
              <a:ext uri="{FF2B5EF4-FFF2-40B4-BE49-F238E27FC236}">
                <a16:creationId xmlns:a16="http://schemas.microsoft.com/office/drawing/2014/main" id="{0EA205DF-AEB6-C756-E1F1-650FFC651E6F}"/>
              </a:ext>
            </a:extLst>
          </p:cNvPr>
          <p:cNvSpPr/>
          <p:nvPr/>
        </p:nvSpPr>
        <p:spPr>
          <a:xfrm>
            <a:off x="1704108" y="3178422"/>
            <a:ext cx="1928553" cy="374073"/>
          </a:xfrm>
          <a:prstGeom prst="roundRect">
            <a:avLst>
              <a:gd name="adj" fmla="val 50000"/>
            </a:avLst>
          </a:prstGeom>
          <a:solidFill>
            <a:srgbClr val="C00000">
              <a:alpha val="60000"/>
            </a:srgbClr>
          </a:solid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Copy (S, D)</a:t>
            </a:r>
            <a:endParaRPr kumimoji="0" lang="en-CH" sz="18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22" name="TextBox 21">
            <a:extLst>
              <a:ext uri="{FF2B5EF4-FFF2-40B4-BE49-F238E27FC236}">
                <a16:creationId xmlns:a16="http://schemas.microsoft.com/office/drawing/2014/main" id="{CD082E6F-C42B-3D55-F858-A98EC4A4A47D}"/>
              </a:ext>
            </a:extLst>
          </p:cNvPr>
          <p:cNvSpPr txBox="1"/>
          <p:nvPr/>
        </p:nvSpPr>
        <p:spPr>
          <a:xfrm>
            <a:off x="3840478" y="3053644"/>
            <a:ext cx="31671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Cambria" panose="02040503050406030204" pitchFamily="18" charset="0"/>
                <a:cs typeface="Courier New" panose="02070309020205020404" pitchFamily="49" charset="0"/>
              </a:rPr>
              <a:t>S:</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source DRAM row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Cambria" panose="02040503050406030204" pitchFamily="18" charset="0"/>
                <a:cs typeface="Courier New" panose="02070309020205020404" pitchFamily="49" charset="0"/>
              </a:rPr>
              <a:t>D:</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destination DRAM row</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279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p:bldP spid="15" grpId="0"/>
      <p:bldP spid="17" grpId="0" animBg="1"/>
      <p:bldP spid="18" grpId="0" animBg="1"/>
      <p:bldP spid="19" grpId="0"/>
      <p:bldP spid="20" grpId="0"/>
      <p:bldP spid="21" grpId="0" animBg="1"/>
      <p:bldP spid="2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37482-8B62-27F1-EA9A-04EF83B8A87D}"/>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979736A4-992E-704C-AD0D-AF72D4F9F93C}"/>
              </a:ext>
            </a:extLst>
          </p:cNvPr>
          <p:cNvSpPr/>
          <p:nvPr/>
        </p:nvSpPr>
        <p:spPr>
          <a:xfrm>
            <a:off x="480060" y="972204"/>
            <a:ext cx="8181682" cy="624006"/>
          </a:xfrm>
          <a:prstGeom prst="roundRect">
            <a:avLst/>
          </a:prstGeom>
          <a:solidFill>
            <a:srgbClr val="C00000">
              <a:alpha val="6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415C41-5555-7B3C-E925-0547DC56C2F9}"/>
              </a:ext>
            </a:extLst>
          </p:cNvPr>
          <p:cNvSpPr>
            <a:spLocks noGrp="1"/>
          </p:cNvSpPr>
          <p:nvPr>
            <p:ph type="title"/>
          </p:nvPr>
        </p:nvSpPr>
        <p:spPr/>
        <p:txBody>
          <a:bodyPr/>
          <a:lstStyle/>
          <a:p>
            <a:r>
              <a:rPr lang="en-US" dirty="0" err="1"/>
              <a:t>PiM</a:t>
            </a:r>
            <a:r>
              <a:rPr lang="en-US" dirty="0"/>
              <a:t> Operation Execution Flow</a:t>
            </a:r>
            <a:endParaRPr lang="en-CH" dirty="0"/>
          </a:p>
        </p:txBody>
      </p:sp>
      <p:pic>
        <p:nvPicPr>
          <p:cNvPr id="8" name="Content Placeholder 3">
            <a:extLst>
              <a:ext uri="{FF2B5EF4-FFF2-40B4-BE49-F238E27FC236}">
                <a16:creationId xmlns:a16="http://schemas.microsoft.com/office/drawing/2014/main" id="{C2E53075-86BC-9E13-FCD0-ACFF9ECC5D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315" y="3874783"/>
            <a:ext cx="8897357" cy="2064186"/>
          </a:xfrm>
          <a:prstGeom prst="rect">
            <a:avLst/>
          </a:prstGeom>
        </p:spPr>
      </p:pic>
      <p:sp>
        <p:nvSpPr>
          <p:cNvPr id="10" name="Rectangle 9">
            <a:extLst>
              <a:ext uri="{FF2B5EF4-FFF2-40B4-BE49-F238E27FC236}">
                <a16:creationId xmlns:a16="http://schemas.microsoft.com/office/drawing/2014/main" id="{CD7AFDB7-1ABC-8B45-0493-A0B3392506F5}"/>
              </a:ext>
            </a:extLst>
          </p:cNvPr>
          <p:cNvSpPr/>
          <p:nvPr/>
        </p:nvSpPr>
        <p:spPr>
          <a:xfrm>
            <a:off x="5707380" y="3866811"/>
            <a:ext cx="3356232" cy="2064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5550BDD7-A438-4D4B-0EB1-7F9EC7B359B7}"/>
              </a:ext>
            </a:extLst>
          </p:cNvPr>
          <p:cNvSpPr/>
          <p:nvPr/>
        </p:nvSpPr>
        <p:spPr>
          <a:xfrm>
            <a:off x="604179" y="1051916"/>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B1201448-0F00-F482-96E9-D69B9DF75144}"/>
              </a:ext>
            </a:extLst>
          </p:cNvPr>
          <p:cNvSpPr txBox="1"/>
          <p:nvPr/>
        </p:nvSpPr>
        <p:spPr>
          <a:xfrm>
            <a:off x="657519" y="1021788"/>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FD92360B-6FF2-3349-2D38-C228DA28B42B}"/>
              </a:ext>
            </a:extLst>
          </p:cNvPr>
          <p:cNvSpPr txBox="1"/>
          <p:nvPr/>
        </p:nvSpPr>
        <p:spPr>
          <a:xfrm>
            <a:off x="1076618" y="1071801"/>
            <a:ext cx="758512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urier New" panose="02070309020205020404" pitchFamily="49" charset="0"/>
                <a:ea typeface="Cambria" panose="02040503050406030204" pitchFamily="18" charset="0"/>
                <a:cs typeface="Courier New" panose="02070309020205020404" pitchFamily="49" charset="0"/>
              </a:rPr>
              <a:t>Copy(S, D)</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executes two store instructions in the CPU</a:t>
            </a:r>
            <a:endParaRPr kumimoji="0" lang="en-CH"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C0D461F-92EE-171D-5A9E-82B9705AAA48}"/>
              </a:ext>
            </a:extLst>
          </p:cNvPr>
          <p:cNvSpPr/>
          <p:nvPr/>
        </p:nvSpPr>
        <p:spPr>
          <a:xfrm>
            <a:off x="2693324" y="5237017"/>
            <a:ext cx="1371600" cy="693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5DB9FFA-260E-1785-D04F-DF379CED53EC}"/>
              </a:ext>
            </a:extLst>
          </p:cNvPr>
          <p:cNvSpPr/>
          <p:nvPr/>
        </p:nvSpPr>
        <p:spPr>
          <a:xfrm>
            <a:off x="4064924" y="3865965"/>
            <a:ext cx="1642456" cy="833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B3C7E36-FE41-3A2D-FB79-CF6211253FE3}"/>
              </a:ext>
            </a:extLst>
          </p:cNvPr>
          <p:cNvSpPr/>
          <p:nvPr/>
        </p:nvSpPr>
        <p:spPr>
          <a:xfrm>
            <a:off x="4064924" y="5080000"/>
            <a:ext cx="1642456" cy="850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93FBBBB2-EED7-E3BE-CE42-B7AA3C861ABF}"/>
              </a:ext>
            </a:extLst>
          </p:cNvPr>
          <p:cNvSpPr/>
          <p:nvPr/>
        </p:nvSpPr>
        <p:spPr>
          <a:xfrm>
            <a:off x="4174462" y="4624388"/>
            <a:ext cx="197513"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C2D2EDB-17EA-43FE-DEFA-555D4DA0E5F0}"/>
              </a:ext>
            </a:extLst>
          </p:cNvPr>
          <p:cNvSpPr/>
          <p:nvPr/>
        </p:nvSpPr>
        <p:spPr>
          <a:xfrm>
            <a:off x="4702175" y="4995001"/>
            <a:ext cx="177799" cy="153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9466D6B-EBB5-62F6-EA6D-1CBC5FB6174E}"/>
              </a:ext>
            </a:extLst>
          </p:cNvPr>
          <p:cNvSpPr/>
          <p:nvPr/>
        </p:nvSpPr>
        <p:spPr>
          <a:xfrm>
            <a:off x="5422900" y="4966696"/>
            <a:ext cx="208051" cy="153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FB3264C-D245-DCDA-8E88-D921C0A264E7}"/>
              </a:ext>
            </a:extLst>
          </p:cNvPr>
          <p:cNvSpPr/>
          <p:nvPr/>
        </p:nvSpPr>
        <p:spPr>
          <a:xfrm>
            <a:off x="4064924" y="4699371"/>
            <a:ext cx="1642456" cy="400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528863F8-099A-1B91-69D8-17FEEE133D69}"/>
              </a:ext>
            </a:extLst>
          </p:cNvPr>
          <p:cNvSpPr/>
          <p:nvPr/>
        </p:nvSpPr>
        <p:spPr>
          <a:xfrm>
            <a:off x="480059" y="1721809"/>
            <a:ext cx="8181682" cy="624006"/>
          </a:xfrm>
          <a:prstGeom prst="roundRect">
            <a:avLst/>
          </a:prstGeom>
          <a:solidFill>
            <a:srgbClr val="C00000">
              <a:alpha val="6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29D966E7-5119-2325-18DE-8BE306503D7C}"/>
              </a:ext>
            </a:extLst>
          </p:cNvPr>
          <p:cNvSpPr/>
          <p:nvPr/>
        </p:nvSpPr>
        <p:spPr>
          <a:xfrm>
            <a:off x="604178" y="1801521"/>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TextBox 32">
            <a:extLst>
              <a:ext uri="{FF2B5EF4-FFF2-40B4-BE49-F238E27FC236}">
                <a16:creationId xmlns:a16="http://schemas.microsoft.com/office/drawing/2014/main" id="{396FECA0-17E2-9A04-92F5-06DA5CA5BCB8}"/>
              </a:ext>
            </a:extLst>
          </p:cNvPr>
          <p:cNvSpPr txBox="1"/>
          <p:nvPr/>
        </p:nvSpPr>
        <p:spPr>
          <a:xfrm>
            <a:off x="657518" y="1771393"/>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4" name="TextBox 33">
            <a:extLst>
              <a:ext uri="{FF2B5EF4-FFF2-40B4-BE49-F238E27FC236}">
                <a16:creationId xmlns:a16="http://schemas.microsoft.com/office/drawing/2014/main" id="{80E504A3-7F9C-74DE-DDAE-DC728DA57739}"/>
              </a:ext>
            </a:extLst>
          </p:cNvPr>
          <p:cNvSpPr txBox="1"/>
          <p:nvPr/>
        </p:nvSpPr>
        <p:spPr>
          <a:xfrm>
            <a:off x="1076616" y="1836795"/>
            <a:ext cx="770924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The first store updates the </a:t>
            </a:r>
            <a:r>
              <a:rPr kumimoji="0" lang="en-US" sz="20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instruction</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register with </a:t>
            </a:r>
            <a:r>
              <a:rPr kumimoji="0" lang="en-US" sz="2000" b="1" i="0" u="none" strike="noStrike" kern="1200" cap="none" spc="0" normalizeH="0" baseline="0" noProof="0" dirty="0">
                <a:ln>
                  <a:noFill/>
                </a:ln>
                <a:solidFill>
                  <a:prstClr val="white"/>
                </a:solidFill>
                <a:effectLst/>
                <a:uLnTx/>
                <a:uFillTx/>
                <a:latin typeface="Courier New" panose="02070309020205020404" pitchFamily="49" charset="0"/>
                <a:ea typeface="Cambria" panose="02040503050406030204" pitchFamily="18" charset="0"/>
                <a:cs typeface="Courier New" panose="02070309020205020404" pitchFamily="49" charset="0"/>
              </a:rPr>
              <a:t>Copy(S, D)</a:t>
            </a:r>
            <a:endParaRPr kumimoji="0" lang="en-CH" sz="2000" b="1" i="0" u="none" strike="noStrike" kern="1200" cap="none" spc="0" normalizeH="0" baseline="0" noProof="0" dirty="0">
              <a:ln>
                <a:noFill/>
              </a:ln>
              <a:solidFill>
                <a:prstClr val="white"/>
              </a:solidFill>
              <a:effectLst/>
              <a:uLnTx/>
              <a:uFillTx/>
              <a:latin typeface="Courier New" panose="02070309020205020404" pitchFamily="49" charset="0"/>
              <a:ea typeface="Cambria" panose="02040503050406030204" pitchFamily="18" charset="0"/>
              <a:cs typeface="Courier New" panose="02070309020205020404" pitchFamily="49" charset="0"/>
            </a:endParaRPr>
          </a:p>
        </p:txBody>
      </p:sp>
      <p:sp>
        <p:nvSpPr>
          <p:cNvPr id="35" name="Rectangle: Rounded Corners 34">
            <a:extLst>
              <a:ext uri="{FF2B5EF4-FFF2-40B4-BE49-F238E27FC236}">
                <a16:creationId xmlns:a16="http://schemas.microsoft.com/office/drawing/2014/main" id="{35E8ADAC-5FFF-94EF-0ED2-FFE6A9B4980C}"/>
              </a:ext>
            </a:extLst>
          </p:cNvPr>
          <p:cNvSpPr/>
          <p:nvPr/>
        </p:nvSpPr>
        <p:spPr>
          <a:xfrm>
            <a:off x="480059" y="2469102"/>
            <a:ext cx="8181682" cy="624006"/>
          </a:xfrm>
          <a:prstGeom prst="roundRect">
            <a:avLst/>
          </a:prstGeom>
          <a:solidFill>
            <a:srgbClr val="C00000">
              <a:alpha val="6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8F732B5D-56BB-BA68-82B8-6A727AF9187B}"/>
              </a:ext>
            </a:extLst>
          </p:cNvPr>
          <p:cNvSpPr/>
          <p:nvPr/>
        </p:nvSpPr>
        <p:spPr>
          <a:xfrm>
            <a:off x="604178" y="2548814"/>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F14875-C1B7-00E6-AB3B-737FAF2C4E27}"/>
              </a:ext>
            </a:extLst>
          </p:cNvPr>
          <p:cNvSpPr txBox="1"/>
          <p:nvPr/>
        </p:nvSpPr>
        <p:spPr>
          <a:xfrm>
            <a:off x="657518" y="2518686"/>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EB99A918-BA3D-6FBC-AA67-2C9B23EF840C}"/>
              </a:ext>
            </a:extLst>
          </p:cNvPr>
          <p:cNvSpPr txBox="1"/>
          <p:nvPr/>
        </p:nvSpPr>
        <p:spPr>
          <a:xfrm>
            <a:off x="1076616" y="2584088"/>
            <a:ext cx="770924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The second store sets the “Start” flag in the </a:t>
            </a:r>
            <a:r>
              <a:rPr kumimoji="0" lang="en-US" sz="20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flag</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register</a:t>
            </a:r>
            <a:endParaRPr kumimoji="0" lang="en-CH" sz="2000" b="1" i="0" u="none" strike="noStrike" kern="1200" cap="none" spc="0" normalizeH="0" baseline="0" noProof="0" dirty="0">
              <a:ln>
                <a:noFill/>
              </a:ln>
              <a:solidFill>
                <a:prstClr val="white"/>
              </a:solidFill>
              <a:effectLst/>
              <a:uLnTx/>
              <a:uFillTx/>
              <a:latin typeface="Courier New" panose="02070309020205020404" pitchFamily="49" charset="0"/>
              <a:ea typeface="Cambria" panose="02040503050406030204" pitchFamily="18" charset="0"/>
              <a:cs typeface="Courier New" panose="02070309020205020404" pitchFamily="49" charset="0"/>
            </a:endParaRPr>
          </a:p>
        </p:txBody>
      </p:sp>
      <p:sp>
        <p:nvSpPr>
          <p:cNvPr id="3" name="Rectangle 2">
            <a:extLst>
              <a:ext uri="{FF2B5EF4-FFF2-40B4-BE49-F238E27FC236}">
                <a16:creationId xmlns:a16="http://schemas.microsoft.com/office/drawing/2014/main" id="{794F45F4-0522-F440-782B-3F51CAF02980}"/>
              </a:ext>
            </a:extLst>
          </p:cNvPr>
          <p:cNvSpPr/>
          <p:nvPr/>
        </p:nvSpPr>
        <p:spPr>
          <a:xfrm>
            <a:off x="2801274" y="3461372"/>
            <a:ext cx="324196" cy="247268"/>
          </a:xfrm>
          <a:prstGeom prst="rect">
            <a:avLst/>
          </a:prstGeom>
          <a:solidFill>
            <a:schemeClr val="accent4">
              <a:lumMod val="60000"/>
              <a:lumOff val="40000"/>
            </a:schemeClr>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TextBox 39">
            <a:extLst>
              <a:ext uri="{FF2B5EF4-FFF2-40B4-BE49-F238E27FC236}">
                <a16:creationId xmlns:a16="http://schemas.microsoft.com/office/drawing/2014/main" id="{A16C738F-88CF-9E1E-97E4-2D61551EF1FC}"/>
              </a:ext>
            </a:extLst>
          </p:cNvPr>
          <p:cNvSpPr txBox="1"/>
          <p:nvPr/>
        </p:nvSpPr>
        <p:spPr>
          <a:xfrm>
            <a:off x="2396780" y="3065459"/>
            <a:ext cx="118398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Start (S)</a:t>
            </a:r>
            <a:endParaRPr kumimoji="0" lang="en-CH" sz="2000" b="1" i="0" u="none" strike="noStrike" kern="1200" cap="none" spc="0" normalizeH="0" baseline="0" noProof="0" dirty="0">
              <a:ln>
                <a:noFill/>
              </a:ln>
              <a:solidFill>
                <a:prstClr val="black"/>
              </a:solidFill>
              <a:effectLst/>
              <a:uLnTx/>
              <a:uFillTx/>
              <a:latin typeface="Courier New" panose="02070309020205020404" pitchFamily="49" charset="0"/>
              <a:ea typeface="Cambria" panose="02040503050406030204" pitchFamily="18" charset="0"/>
              <a:cs typeface="Courier New" panose="02070309020205020404" pitchFamily="49" charset="0"/>
            </a:endParaRPr>
          </a:p>
        </p:txBody>
      </p:sp>
      <p:sp>
        <p:nvSpPr>
          <p:cNvPr id="4" name="TextBox 3">
            <a:extLst>
              <a:ext uri="{FF2B5EF4-FFF2-40B4-BE49-F238E27FC236}">
                <a16:creationId xmlns:a16="http://schemas.microsoft.com/office/drawing/2014/main" id="{6C163BF5-9D71-3076-ABE5-3DA790D02FE4}"/>
              </a:ext>
            </a:extLst>
          </p:cNvPr>
          <p:cNvSpPr txBox="1"/>
          <p:nvPr/>
        </p:nvSpPr>
        <p:spPr>
          <a:xfrm>
            <a:off x="3529964" y="3284507"/>
            <a:ext cx="37465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Start the execution of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PiM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operation</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5194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30" grpId="0" animBg="1"/>
      <p:bldP spid="31" grpId="0" animBg="1"/>
      <p:bldP spid="32" grpId="0" animBg="1"/>
      <p:bldP spid="33" grpId="0"/>
      <p:bldP spid="34" grpId="0"/>
      <p:bldP spid="35" grpId="0" animBg="1"/>
      <p:bldP spid="36" grpId="0" animBg="1"/>
      <p:bldP spid="37" grpId="0"/>
      <p:bldP spid="38" grpId="0"/>
      <p:bldP spid="3" grpId="0" animBg="1"/>
      <p:bldP spid="40"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5BF47-0932-4C4A-B40E-14EE34146665}"/>
              </a:ext>
            </a:extLst>
          </p:cNvPr>
          <p:cNvSpPr>
            <a:spLocks noGrp="1"/>
          </p:cNvSpPr>
          <p:nvPr>
            <p:ph type="title"/>
          </p:nvPr>
        </p:nvSpPr>
        <p:spPr/>
        <p:txBody>
          <a:bodyPr>
            <a:noAutofit/>
          </a:bodyPr>
          <a:lstStyle/>
          <a:p>
            <a:r>
              <a:rPr lang="en-US" sz="4000" dirty="0"/>
              <a:t>Row-</a:t>
            </a:r>
            <a:r>
              <a:rPr lang="en-TR" sz="4000" dirty="0"/>
              <a:t>Copy: Key Idea (RowClone)</a:t>
            </a:r>
          </a:p>
        </p:txBody>
      </p:sp>
      <p:cxnSp>
        <p:nvCxnSpPr>
          <p:cNvPr id="6" name="Straight Connector 90">
            <a:extLst>
              <a:ext uri="{FF2B5EF4-FFF2-40B4-BE49-F238E27FC236}">
                <a16:creationId xmlns:a16="http://schemas.microsoft.com/office/drawing/2014/main" id="{DC93BE41-8298-A543-9498-ADEC506F90FE}"/>
              </a:ext>
            </a:extLst>
          </p:cNvPr>
          <p:cNvCxnSpPr>
            <a:cxnSpLocks/>
          </p:cNvCxnSpPr>
          <p:nvPr/>
        </p:nvCxnSpPr>
        <p:spPr>
          <a:xfrm flipH="1" flipV="1">
            <a:off x="3575386" y="1145070"/>
            <a:ext cx="22059" cy="2133601"/>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92">
            <a:extLst>
              <a:ext uri="{FF2B5EF4-FFF2-40B4-BE49-F238E27FC236}">
                <a16:creationId xmlns:a16="http://schemas.microsoft.com/office/drawing/2014/main" id="{32026806-1774-E041-9F3B-A3F0AD583130}"/>
              </a:ext>
            </a:extLst>
          </p:cNvPr>
          <p:cNvCxnSpPr/>
          <p:nvPr/>
        </p:nvCxnSpPr>
        <p:spPr>
          <a:xfrm rot="5400000" flipH="1" flipV="1">
            <a:off x="2955758"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93">
            <a:extLst>
              <a:ext uri="{FF2B5EF4-FFF2-40B4-BE49-F238E27FC236}">
                <a16:creationId xmlns:a16="http://schemas.microsoft.com/office/drawing/2014/main" id="{26D35D72-131B-2345-83D1-6B45C3E4B3BF}"/>
              </a:ext>
            </a:extLst>
          </p:cNvPr>
          <p:cNvCxnSpPr/>
          <p:nvPr/>
        </p:nvCxnSpPr>
        <p:spPr>
          <a:xfrm rot="5400000" flipH="1" flipV="1">
            <a:off x="3412958"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94">
            <a:extLst>
              <a:ext uri="{FF2B5EF4-FFF2-40B4-BE49-F238E27FC236}">
                <a16:creationId xmlns:a16="http://schemas.microsoft.com/office/drawing/2014/main" id="{1EB98602-B5C5-144B-8804-A6E99E0838E8}"/>
              </a:ext>
            </a:extLst>
          </p:cNvPr>
          <p:cNvCxnSpPr/>
          <p:nvPr/>
        </p:nvCxnSpPr>
        <p:spPr>
          <a:xfrm rot="5400000" flipH="1" flipV="1">
            <a:off x="3870159"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5">
            <a:extLst>
              <a:ext uri="{FF2B5EF4-FFF2-40B4-BE49-F238E27FC236}">
                <a16:creationId xmlns:a16="http://schemas.microsoft.com/office/drawing/2014/main" id="{A3E6FCB6-B5F4-F142-93B4-D708B3F918F8}"/>
              </a:ext>
            </a:extLst>
          </p:cNvPr>
          <p:cNvCxnSpPr/>
          <p:nvPr/>
        </p:nvCxnSpPr>
        <p:spPr>
          <a:xfrm rot="5400000" flipH="1" flipV="1">
            <a:off x="4327359"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96">
            <a:extLst>
              <a:ext uri="{FF2B5EF4-FFF2-40B4-BE49-F238E27FC236}">
                <a16:creationId xmlns:a16="http://schemas.microsoft.com/office/drawing/2014/main" id="{5D437002-B48D-774C-9602-46DC9E27FEB4}"/>
              </a:ext>
            </a:extLst>
          </p:cNvPr>
          <p:cNvCxnSpPr/>
          <p:nvPr/>
        </p:nvCxnSpPr>
        <p:spPr>
          <a:xfrm rot="5400000" flipH="1" flipV="1">
            <a:off x="4784559"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6D2314D-8882-AE4A-A035-FCA6D6B5DA8C}"/>
              </a:ext>
            </a:extLst>
          </p:cNvPr>
          <p:cNvSpPr/>
          <p:nvPr/>
        </p:nvSpPr>
        <p:spPr>
          <a:xfrm>
            <a:off x="37939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a:t>
            </a:r>
          </a:p>
        </p:txBody>
      </p:sp>
      <p:sp>
        <p:nvSpPr>
          <p:cNvPr id="13" name="Oval 12">
            <a:extLst>
              <a:ext uri="{FF2B5EF4-FFF2-40B4-BE49-F238E27FC236}">
                <a16:creationId xmlns:a16="http://schemas.microsoft.com/office/drawing/2014/main" id="{6D1BB6FF-C048-4F47-8CA1-4E055277FB6C}"/>
              </a:ext>
            </a:extLst>
          </p:cNvPr>
          <p:cNvSpPr/>
          <p:nvPr/>
        </p:nvSpPr>
        <p:spPr>
          <a:xfrm>
            <a:off x="42511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a:t>
            </a:r>
          </a:p>
        </p:txBody>
      </p:sp>
      <p:sp>
        <p:nvSpPr>
          <p:cNvPr id="14" name="Oval 13">
            <a:extLst>
              <a:ext uri="{FF2B5EF4-FFF2-40B4-BE49-F238E27FC236}">
                <a16:creationId xmlns:a16="http://schemas.microsoft.com/office/drawing/2014/main" id="{948165C6-6828-384B-B3E7-BF0175FDE595}"/>
              </a:ext>
            </a:extLst>
          </p:cNvPr>
          <p:cNvSpPr/>
          <p:nvPr/>
        </p:nvSpPr>
        <p:spPr>
          <a:xfrm>
            <a:off x="47083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a:t>
            </a:r>
          </a:p>
        </p:txBody>
      </p:sp>
      <p:sp>
        <p:nvSpPr>
          <p:cNvPr id="15" name="Oval 14">
            <a:extLst>
              <a:ext uri="{FF2B5EF4-FFF2-40B4-BE49-F238E27FC236}">
                <a16:creationId xmlns:a16="http://schemas.microsoft.com/office/drawing/2014/main" id="{A0C3A15F-93BD-3A4F-A8BE-9A46C13FACEF}"/>
              </a:ext>
            </a:extLst>
          </p:cNvPr>
          <p:cNvSpPr/>
          <p:nvPr/>
        </p:nvSpPr>
        <p:spPr>
          <a:xfrm>
            <a:off x="51655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o</a:t>
            </a:r>
          </a:p>
        </p:txBody>
      </p:sp>
      <p:sp>
        <p:nvSpPr>
          <p:cNvPr id="16" name="Oval 15">
            <a:extLst>
              <a:ext uri="{FF2B5EF4-FFF2-40B4-BE49-F238E27FC236}">
                <a16:creationId xmlns:a16="http://schemas.microsoft.com/office/drawing/2014/main" id="{610307F3-0ABF-4445-B19F-D4C1560421AC}"/>
              </a:ext>
            </a:extLst>
          </p:cNvPr>
          <p:cNvSpPr/>
          <p:nvPr/>
        </p:nvSpPr>
        <p:spPr>
          <a:xfrm>
            <a:off x="56227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w</a:t>
            </a:r>
          </a:p>
        </p:txBody>
      </p:sp>
      <p:sp>
        <p:nvSpPr>
          <p:cNvPr id="17" name="Oval 16">
            <a:extLst>
              <a:ext uri="{FF2B5EF4-FFF2-40B4-BE49-F238E27FC236}">
                <a16:creationId xmlns:a16="http://schemas.microsoft.com/office/drawing/2014/main" id="{6293E125-EDA5-3B41-B6DC-0919F5D5B074}"/>
              </a:ext>
            </a:extLst>
          </p:cNvPr>
          <p:cNvSpPr/>
          <p:nvPr/>
        </p:nvSpPr>
        <p:spPr>
          <a:xfrm>
            <a:off x="37939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8" name="Oval 17">
            <a:extLst>
              <a:ext uri="{FF2B5EF4-FFF2-40B4-BE49-F238E27FC236}">
                <a16:creationId xmlns:a16="http://schemas.microsoft.com/office/drawing/2014/main" id="{6DAADE2F-D409-174C-8E23-9DB879FA89AA}"/>
              </a:ext>
            </a:extLst>
          </p:cNvPr>
          <p:cNvSpPr/>
          <p:nvPr/>
        </p:nvSpPr>
        <p:spPr>
          <a:xfrm>
            <a:off x="42511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9" name="Oval 18">
            <a:extLst>
              <a:ext uri="{FF2B5EF4-FFF2-40B4-BE49-F238E27FC236}">
                <a16:creationId xmlns:a16="http://schemas.microsoft.com/office/drawing/2014/main" id="{443918E5-B81C-764E-A9B3-5166A05367BE}"/>
              </a:ext>
            </a:extLst>
          </p:cNvPr>
          <p:cNvSpPr/>
          <p:nvPr/>
        </p:nvSpPr>
        <p:spPr>
          <a:xfrm>
            <a:off x="47083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0" name="Oval 19">
            <a:extLst>
              <a:ext uri="{FF2B5EF4-FFF2-40B4-BE49-F238E27FC236}">
                <a16:creationId xmlns:a16="http://schemas.microsoft.com/office/drawing/2014/main" id="{96CD5291-F2E0-2245-8261-0E75AE20DD2B}"/>
              </a:ext>
            </a:extLst>
          </p:cNvPr>
          <p:cNvSpPr/>
          <p:nvPr/>
        </p:nvSpPr>
        <p:spPr>
          <a:xfrm>
            <a:off x="51655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1" name="Oval 20">
            <a:extLst>
              <a:ext uri="{FF2B5EF4-FFF2-40B4-BE49-F238E27FC236}">
                <a16:creationId xmlns:a16="http://schemas.microsoft.com/office/drawing/2014/main" id="{30C76276-6EC1-B147-9152-F2CFC1A1EFBD}"/>
              </a:ext>
            </a:extLst>
          </p:cNvPr>
          <p:cNvSpPr/>
          <p:nvPr/>
        </p:nvSpPr>
        <p:spPr>
          <a:xfrm>
            <a:off x="56227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2" name="Oval 21">
            <a:extLst>
              <a:ext uri="{FF2B5EF4-FFF2-40B4-BE49-F238E27FC236}">
                <a16:creationId xmlns:a16="http://schemas.microsoft.com/office/drawing/2014/main" id="{9B4B291C-1020-DE48-9B5A-C3D5D9BEC1AA}"/>
              </a:ext>
            </a:extLst>
          </p:cNvPr>
          <p:cNvSpPr/>
          <p:nvPr/>
        </p:nvSpPr>
        <p:spPr>
          <a:xfrm>
            <a:off x="3314700"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t>
            </a:r>
          </a:p>
        </p:txBody>
      </p:sp>
      <p:sp>
        <p:nvSpPr>
          <p:cNvPr id="23" name="Oval 22">
            <a:extLst>
              <a:ext uri="{FF2B5EF4-FFF2-40B4-BE49-F238E27FC236}">
                <a16:creationId xmlns:a16="http://schemas.microsoft.com/office/drawing/2014/main" id="{01EC4ACC-6785-F546-88E8-7520E38F8FAC}"/>
              </a:ext>
            </a:extLst>
          </p:cNvPr>
          <p:cNvSpPr/>
          <p:nvPr/>
        </p:nvSpPr>
        <p:spPr>
          <a:xfrm>
            <a:off x="3314700"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4" name="Oval 23">
            <a:extLst>
              <a:ext uri="{FF2B5EF4-FFF2-40B4-BE49-F238E27FC236}">
                <a16:creationId xmlns:a16="http://schemas.microsoft.com/office/drawing/2014/main" id="{59E165C7-0636-BC4B-9F98-DDC5BF393244}"/>
              </a:ext>
            </a:extLst>
          </p:cNvPr>
          <p:cNvSpPr/>
          <p:nvPr/>
        </p:nvSpPr>
        <p:spPr>
          <a:xfrm>
            <a:off x="3793959"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t>
            </a:r>
          </a:p>
        </p:txBody>
      </p:sp>
      <p:sp>
        <p:nvSpPr>
          <p:cNvPr id="25" name="Oval 24">
            <a:extLst>
              <a:ext uri="{FF2B5EF4-FFF2-40B4-BE49-F238E27FC236}">
                <a16:creationId xmlns:a16="http://schemas.microsoft.com/office/drawing/2014/main" id="{FBB2D0D2-22C0-9042-BE30-077017064347}"/>
              </a:ext>
            </a:extLst>
          </p:cNvPr>
          <p:cNvSpPr/>
          <p:nvPr/>
        </p:nvSpPr>
        <p:spPr>
          <a:xfrm>
            <a:off x="4251161"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a:t>
            </a:r>
          </a:p>
        </p:txBody>
      </p:sp>
      <p:sp>
        <p:nvSpPr>
          <p:cNvPr id="26" name="Oval 25">
            <a:extLst>
              <a:ext uri="{FF2B5EF4-FFF2-40B4-BE49-F238E27FC236}">
                <a16:creationId xmlns:a16="http://schemas.microsoft.com/office/drawing/2014/main" id="{C118A03B-F77B-1A4D-AEC8-64B7C40337AB}"/>
              </a:ext>
            </a:extLst>
          </p:cNvPr>
          <p:cNvSpPr/>
          <p:nvPr/>
        </p:nvSpPr>
        <p:spPr>
          <a:xfrm>
            <a:off x="5165559"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o</a:t>
            </a:r>
          </a:p>
        </p:txBody>
      </p:sp>
      <p:sp>
        <p:nvSpPr>
          <p:cNvPr id="27" name="Oval 26">
            <a:extLst>
              <a:ext uri="{FF2B5EF4-FFF2-40B4-BE49-F238E27FC236}">
                <a16:creationId xmlns:a16="http://schemas.microsoft.com/office/drawing/2014/main" id="{D5303760-241A-B945-B1CE-AD4B399C0759}"/>
              </a:ext>
            </a:extLst>
          </p:cNvPr>
          <p:cNvSpPr/>
          <p:nvPr/>
        </p:nvSpPr>
        <p:spPr>
          <a:xfrm>
            <a:off x="5622761"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w</a:t>
            </a:r>
          </a:p>
        </p:txBody>
      </p:sp>
      <p:sp>
        <p:nvSpPr>
          <p:cNvPr id="28" name="Oval 27">
            <a:extLst>
              <a:ext uri="{FF2B5EF4-FFF2-40B4-BE49-F238E27FC236}">
                <a16:creationId xmlns:a16="http://schemas.microsoft.com/office/drawing/2014/main" id="{D6776C81-5D76-8449-8020-36AC206B7CC4}"/>
              </a:ext>
            </a:extLst>
          </p:cNvPr>
          <p:cNvSpPr/>
          <p:nvPr/>
        </p:nvSpPr>
        <p:spPr>
          <a:xfrm>
            <a:off x="3314701"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
            </a:r>
          </a:p>
        </p:txBody>
      </p:sp>
      <p:sp>
        <p:nvSpPr>
          <p:cNvPr id="29" name="Oval 28">
            <a:extLst>
              <a:ext uri="{FF2B5EF4-FFF2-40B4-BE49-F238E27FC236}">
                <a16:creationId xmlns:a16="http://schemas.microsoft.com/office/drawing/2014/main" id="{3B89ED6C-09F0-384B-BBDA-9585F0AAFA2B}"/>
              </a:ext>
            </a:extLst>
          </p:cNvPr>
          <p:cNvSpPr/>
          <p:nvPr/>
        </p:nvSpPr>
        <p:spPr>
          <a:xfrm>
            <a:off x="4708360"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a:t>
            </a:r>
          </a:p>
        </p:txBody>
      </p:sp>
      <p:sp>
        <p:nvSpPr>
          <p:cNvPr id="30" name="Oval 29">
            <a:extLst>
              <a:ext uri="{FF2B5EF4-FFF2-40B4-BE49-F238E27FC236}">
                <a16:creationId xmlns:a16="http://schemas.microsoft.com/office/drawing/2014/main" id="{D0B9E2E5-3666-A040-BF3C-A2D5FBB16E4A}"/>
              </a:ext>
            </a:extLst>
          </p:cNvPr>
          <p:cNvSpPr/>
          <p:nvPr/>
        </p:nvSpPr>
        <p:spPr>
          <a:xfrm>
            <a:off x="3314700"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1" name="Oval 30">
            <a:extLst>
              <a:ext uri="{FF2B5EF4-FFF2-40B4-BE49-F238E27FC236}">
                <a16:creationId xmlns:a16="http://schemas.microsoft.com/office/drawing/2014/main" id="{A10A05FF-D38A-0647-99E0-C8085C3335EE}"/>
              </a:ext>
            </a:extLst>
          </p:cNvPr>
          <p:cNvSpPr/>
          <p:nvPr/>
        </p:nvSpPr>
        <p:spPr>
          <a:xfrm>
            <a:off x="37939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2" name="Oval 31">
            <a:extLst>
              <a:ext uri="{FF2B5EF4-FFF2-40B4-BE49-F238E27FC236}">
                <a16:creationId xmlns:a16="http://schemas.microsoft.com/office/drawing/2014/main" id="{A2891298-0632-9842-9274-3DE6B2F7DFBB}"/>
              </a:ext>
            </a:extLst>
          </p:cNvPr>
          <p:cNvSpPr/>
          <p:nvPr/>
        </p:nvSpPr>
        <p:spPr>
          <a:xfrm>
            <a:off x="42511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3" name="Oval 32">
            <a:extLst>
              <a:ext uri="{FF2B5EF4-FFF2-40B4-BE49-F238E27FC236}">
                <a16:creationId xmlns:a16="http://schemas.microsoft.com/office/drawing/2014/main" id="{3B8870D6-587C-4942-8B6B-E8396BF33E83}"/>
              </a:ext>
            </a:extLst>
          </p:cNvPr>
          <p:cNvSpPr/>
          <p:nvPr/>
        </p:nvSpPr>
        <p:spPr>
          <a:xfrm>
            <a:off x="47083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4" name="Oval 33">
            <a:extLst>
              <a:ext uri="{FF2B5EF4-FFF2-40B4-BE49-F238E27FC236}">
                <a16:creationId xmlns:a16="http://schemas.microsoft.com/office/drawing/2014/main" id="{2B748F75-6915-DD4F-83DF-F31046E87F0A}"/>
              </a:ext>
            </a:extLst>
          </p:cNvPr>
          <p:cNvSpPr/>
          <p:nvPr/>
        </p:nvSpPr>
        <p:spPr>
          <a:xfrm>
            <a:off x="51655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5" name="Oval 34">
            <a:extLst>
              <a:ext uri="{FF2B5EF4-FFF2-40B4-BE49-F238E27FC236}">
                <a16:creationId xmlns:a16="http://schemas.microsoft.com/office/drawing/2014/main" id="{716E70D3-B9BE-6A43-8E4F-685BD47556D1}"/>
              </a:ext>
            </a:extLst>
          </p:cNvPr>
          <p:cNvSpPr/>
          <p:nvPr/>
        </p:nvSpPr>
        <p:spPr>
          <a:xfrm>
            <a:off x="56227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6" name="Curved Connector 64">
            <a:extLst>
              <a:ext uri="{FF2B5EF4-FFF2-40B4-BE49-F238E27FC236}">
                <a16:creationId xmlns:a16="http://schemas.microsoft.com/office/drawing/2014/main" id="{DD22920B-A884-2C45-8364-8E305BEED3A3}"/>
              </a:ext>
            </a:extLst>
          </p:cNvPr>
          <p:cNvCxnSpPr/>
          <p:nvPr/>
        </p:nvCxnSpPr>
        <p:spPr>
          <a:xfrm rot="10800000" flipV="1">
            <a:off x="3319405" y="1454674"/>
            <a:ext cx="1588" cy="2259904"/>
          </a:xfrm>
          <a:prstGeom prst="curvedConnector3">
            <a:avLst>
              <a:gd name="adj1" fmla="val 52121553"/>
            </a:avLst>
          </a:prstGeom>
          <a:ln w="381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Curved Connector 69">
            <a:extLst>
              <a:ext uri="{FF2B5EF4-FFF2-40B4-BE49-F238E27FC236}">
                <a16:creationId xmlns:a16="http://schemas.microsoft.com/office/drawing/2014/main" id="{416C7445-87FC-324E-A5EB-BB2CEFD37625}"/>
              </a:ext>
            </a:extLst>
          </p:cNvPr>
          <p:cNvCxnSpPr/>
          <p:nvPr/>
        </p:nvCxnSpPr>
        <p:spPr>
          <a:xfrm flipV="1">
            <a:off x="6079959" y="2479976"/>
            <a:ext cx="1588" cy="1258275"/>
          </a:xfrm>
          <a:prstGeom prst="curvedConnector3">
            <a:avLst>
              <a:gd name="adj1" fmla="val 41200832"/>
            </a:avLst>
          </a:prstGeom>
          <a:ln w="381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8" name="Rounded Rectangle 73">
            <a:extLst>
              <a:ext uri="{FF2B5EF4-FFF2-40B4-BE49-F238E27FC236}">
                <a16:creationId xmlns:a16="http://schemas.microsoft.com/office/drawing/2014/main" id="{68D7C117-464C-9F46-B462-073A99792F8F}"/>
              </a:ext>
            </a:extLst>
          </p:cNvPr>
          <p:cNvSpPr/>
          <p:nvPr/>
        </p:nvSpPr>
        <p:spPr>
          <a:xfrm>
            <a:off x="1507959" y="4793214"/>
            <a:ext cx="6858000" cy="609600"/>
          </a:xfrm>
          <a:prstGeom prst="roundRect">
            <a:avLst/>
          </a:prstGeom>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itchFamily="34" charset="0"/>
              </a:rPr>
              <a:t>1</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Source row to sense amplifiers</a:t>
            </a:r>
          </a:p>
        </p:txBody>
      </p:sp>
      <p:sp>
        <p:nvSpPr>
          <p:cNvPr id="39" name="Rounded Rectangle 74">
            <a:extLst>
              <a:ext uri="{FF2B5EF4-FFF2-40B4-BE49-F238E27FC236}">
                <a16:creationId xmlns:a16="http://schemas.microsoft.com/office/drawing/2014/main" id="{DCDEF526-ABD5-1F41-93A6-5A2FF25B5C50}"/>
              </a:ext>
            </a:extLst>
          </p:cNvPr>
          <p:cNvSpPr/>
          <p:nvPr/>
        </p:nvSpPr>
        <p:spPr>
          <a:xfrm>
            <a:off x="1507959" y="5555214"/>
            <a:ext cx="6858000" cy="609600"/>
          </a:xfrm>
          <a:prstGeom prst="roundRect">
            <a:avLst/>
          </a:prstGeom>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itchFamily="34" charset="0"/>
              </a:rPr>
              <a:t>2</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Sense amplifiers to destination row</a:t>
            </a:r>
          </a:p>
        </p:txBody>
      </p:sp>
      <p:sp>
        <p:nvSpPr>
          <p:cNvPr id="40" name="TextBox 75">
            <a:extLst>
              <a:ext uri="{FF2B5EF4-FFF2-40B4-BE49-F238E27FC236}">
                <a16:creationId xmlns:a16="http://schemas.microsoft.com/office/drawing/2014/main" id="{1D297357-A2CA-BA48-B3D2-D6C1126734A0}"/>
              </a:ext>
            </a:extLst>
          </p:cNvPr>
          <p:cNvSpPr txBox="1"/>
          <p:nvPr/>
        </p:nvSpPr>
        <p:spPr>
          <a:xfrm>
            <a:off x="3357668" y="3992287"/>
            <a:ext cx="275107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Sense Amplifiers</a:t>
            </a:r>
          </a:p>
        </p:txBody>
      </p:sp>
      <p:sp>
        <p:nvSpPr>
          <p:cNvPr id="41" name="Rounded Rectangle 52">
            <a:extLst>
              <a:ext uri="{FF2B5EF4-FFF2-40B4-BE49-F238E27FC236}">
                <a16:creationId xmlns:a16="http://schemas.microsoft.com/office/drawing/2014/main" id="{FFEDDF43-511C-B142-94A2-6A3DF17171BF}"/>
              </a:ext>
            </a:extLst>
          </p:cNvPr>
          <p:cNvSpPr/>
          <p:nvPr/>
        </p:nvSpPr>
        <p:spPr>
          <a:xfrm>
            <a:off x="33367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42" name="Group 76">
            <a:extLst>
              <a:ext uri="{FF2B5EF4-FFF2-40B4-BE49-F238E27FC236}">
                <a16:creationId xmlns:a16="http://schemas.microsoft.com/office/drawing/2014/main" id="{C02826A3-B195-A647-8695-D71357146264}"/>
              </a:ext>
            </a:extLst>
          </p:cNvPr>
          <p:cNvGrpSpPr/>
          <p:nvPr/>
        </p:nvGrpSpPr>
        <p:grpSpPr>
          <a:xfrm>
            <a:off x="3314700" y="2202414"/>
            <a:ext cx="2765259" cy="457200"/>
            <a:chOff x="3048000" y="3733800"/>
            <a:chExt cx="2765259" cy="457200"/>
          </a:xfrm>
        </p:grpSpPr>
        <p:sp>
          <p:nvSpPr>
            <p:cNvPr id="43" name="Oval 42">
              <a:extLst>
                <a:ext uri="{FF2B5EF4-FFF2-40B4-BE49-F238E27FC236}">
                  <a16:creationId xmlns:a16="http://schemas.microsoft.com/office/drawing/2014/main" id="{E960464A-EDB6-4649-B480-E497ED5BDEF1}"/>
                </a:ext>
              </a:extLst>
            </p:cNvPr>
            <p:cNvSpPr/>
            <p:nvPr/>
          </p:nvSpPr>
          <p:spPr>
            <a:xfrm>
              <a:off x="35272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a:t>
              </a:r>
            </a:p>
          </p:txBody>
        </p:sp>
        <p:sp>
          <p:nvSpPr>
            <p:cNvPr id="44" name="Oval 43">
              <a:extLst>
                <a:ext uri="{FF2B5EF4-FFF2-40B4-BE49-F238E27FC236}">
                  <a16:creationId xmlns:a16="http://schemas.microsoft.com/office/drawing/2014/main" id="{7A419A0A-8D43-6C4F-88A7-5FECA93537E0}"/>
                </a:ext>
              </a:extLst>
            </p:cNvPr>
            <p:cNvSpPr/>
            <p:nvPr/>
          </p:nvSpPr>
          <p:spPr>
            <a:xfrm>
              <a:off x="39844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a:t>
              </a:r>
            </a:p>
          </p:txBody>
        </p:sp>
        <p:sp>
          <p:nvSpPr>
            <p:cNvPr id="45" name="Oval 44">
              <a:extLst>
                <a:ext uri="{FF2B5EF4-FFF2-40B4-BE49-F238E27FC236}">
                  <a16:creationId xmlns:a16="http://schemas.microsoft.com/office/drawing/2014/main" id="{49741574-6CE5-864D-A183-C014B1EC4826}"/>
                </a:ext>
              </a:extLst>
            </p:cNvPr>
            <p:cNvSpPr/>
            <p:nvPr/>
          </p:nvSpPr>
          <p:spPr>
            <a:xfrm>
              <a:off x="44416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a:t>
              </a:r>
            </a:p>
          </p:txBody>
        </p:sp>
        <p:sp>
          <p:nvSpPr>
            <p:cNvPr id="46" name="Oval 45">
              <a:extLst>
                <a:ext uri="{FF2B5EF4-FFF2-40B4-BE49-F238E27FC236}">
                  <a16:creationId xmlns:a16="http://schemas.microsoft.com/office/drawing/2014/main" id="{BD4FB5DC-3FEF-F447-B9B5-B6E7039F710D}"/>
                </a:ext>
              </a:extLst>
            </p:cNvPr>
            <p:cNvSpPr/>
            <p:nvPr/>
          </p:nvSpPr>
          <p:spPr>
            <a:xfrm>
              <a:off x="48988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o</a:t>
              </a:r>
            </a:p>
          </p:txBody>
        </p:sp>
        <p:sp>
          <p:nvSpPr>
            <p:cNvPr id="47" name="Oval 46">
              <a:extLst>
                <a:ext uri="{FF2B5EF4-FFF2-40B4-BE49-F238E27FC236}">
                  <a16:creationId xmlns:a16="http://schemas.microsoft.com/office/drawing/2014/main" id="{DDA3D222-93AE-8F4D-B5E2-FDA012A66EB8}"/>
                </a:ext>
              </a:extLst>
            </p:cNvPr>
            <p:cNvSpPr/>
            <p:nvPr/>
          </p:nvSpPr>
          <p:spPr>
            <a:xfrm>
              <a:off x="53560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w</a:t>
              </a:r>
            </a:p>
          </p:txBody>
        </p:sp>
        <p:sp>
          <p:nvSpPr>
            <p:cNvPr id="48" name="Oval 47">
              <a:extLst>
                <a:ext uri="{FF2B5EF4-FFF2-40B4-BE49-F238E27FC236}">
                  <a16:creationId xmlns:a16="http://schemas.microsoft.com/office/drawing/2014/main" id="{0D202BC5-236F-8E4D-B6F2-7B6027AF7AFF}"/>
                </a:ext>
              </a:extLst>
            </p:cNvPr>
            <p:cNvSpPr/>
            <p:nvPr/>
          </p:nvSpPr>
          <p:spPr>
            <a:xfrm>
              <a:off x="3048000"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t>
              </a:r>
            </a:p>
          </p:txBody>
        </p:sp>
      </p:grpSp>
      <p:sp>
        <p:nvSpPr>
          <p:cNvPr id="49" name="Rounded Rectangle 77">
            <a:extLst>
              <a:ext uri="{FF2B5EF4-FFF2-40B4-BE49-F238E27FC236}">
                <a16:creationId xmlns:a16="http://schemas.microsoft.com/office/drawing/2014/main" id="{9375AC98-9004-CA4C-8EBF-FE60A2A6584A}"/>
              </a:ext>
            </a:extLst>
          </p:cNvPr>
          <p:cNvSpPr/>
          <p:nvPr/>
        </p:nvSpPr>
        <p:spPr>
          <a:xfrm>
            <a:off x="37939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 name="Rounded Rectangle 78">
            <a:extLst>
              <a:ext uri="{FF2B5EF4-FFF2-40B4-BE49-F238E27FC236}">
                <a16:creationId xmlns:a16="http://schemas.microsoft.com/office/drawing/2014/main" id="{2CE998A5-3262-DA4C-92BB-03F8C70C4E13}"/>
              </a:ext>
            </a:extLst>
          </p:cNvPr>
          <p:cNvSpPr/>
          <p:nvPr/>
        </p:nvSpPr>
        <p:spPr>
          <a:xfrm>
            <a:off x="42511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1" name="Rounded Rectangle 79">
            <a:extLst>
              <a:ext uri="{FF2B5EF4-FFF2-40B4-BE49-F238E27FC236}">
                <a16:creationId xmlns:a16="http://schemas.microsoft.com/office/drawing/2014/main" id="{DD765D44-C1D0-E448-8570-913E3290DF91}"/>
              </a:ext>
            </a:extLst>
          </p:cNvPr>
          <p:cNvSpPr/>
          <p:nvPr/>
        </p:nvSpPr>
        <p:spPr>
          <a:xfrm>
            <a:off x="47083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2" name="Rounded Rectangle 80">
            <a:extLst>
              <a:ext uri="{FF2B5EF4-FFF2-40B4-BE49-F238E27FC236}">
                <a16:creationId xmlns:a16="http://schemas.microsoft.com/office/drawing/2014/main" id="{53181CB6-9E68-7843-9790-B7BAE83D186F}"/>
              </a:ext>
            </a:extLst>
          </p:cNvPr>
          <p:cNvSpPr/>
          <p:nvPr/>
        </p:nvSpPr>
        <p:spPr>
          <a:xfrm>
            <a:off x="51655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3" name="Rounded Rectangle 81">
            <a:extLst>
              <a:ext uri="{FF2B5EF4-FFF2-40B4-BE49-F238E27FC236}">
                <a16:creationId xmlns:a16="http://schemas.microsoft.com/office/drawing/2014/main" id="{F73708A0-D697-8C42-A696-C251979F1BF5}"/>
              </a:ext>
            </a:extLst>
          </p:cNvPr>
          <p:cNvSpPr/>
          <p:nvPr/>
        </p:nvSpPr>
        <p:spPr>
          <a:xfrm>
            <a:off x="56227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54" name="Group 88">
            <a:extLst>
              <a:ext uri="{FF2B5EF4-FFF2-40B4-BE49-F238E27FC236}">
                <a16:creationId xmlns:a16="http://schemas.microsoft.com/office/drawing/2014/main" id="{BBC10ED0-1284-4E4F-94C9-130F782B3598}"/>
              </a:ext>
            </a:extLst>
          </p:cNvPr>
          <p:cNvGrpSpPr/>
          <p:nvPr/>
        </p:nvGrpSpPr>
        <p:grpSpPr>
          <a:xfrm>
            <a:off x="3336759" y="3269214"/>
            <a:ext cx="2743200" cy="685800"/>
            <a:chOff x="3048000" y="7696200"/>
            <a:chExt cx="2743200" cy="685800"/>
          </a:xfrm>
        </p:grpSpPr>
        <p:sp>
          <p:nvSpPr>
            <p:cNvPr id="55" name="Rounded Rectangle 82">
              <a:extLst>
                <a:ext uri="{FF2B5EF4-FFF2-40B4-BE49-F238E27FC236}">
                  <a16:creationId xmlns:a16="http://schemas.microsoft.com/office/drawing/2014/main" id="{082C2FC9-9891-5947-8A9F-279C22B51098}"/>
                </a:ext>
              </a:extLst>
            </p:cNvPr>
            <p:cNvSpPr/>
            <p:nvPr/>
          </p:nvSpPr>
          <p:spPr>
            <a:xfrm>
              <a:off x="30480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t>
              </a:r>
            </a:p>
          </p:txBody>
        </p:sp>
        <p:sp>
          <p:nvSpPr>
            <p:cNvPr id="56" name="Rounded Rectangle 83">
              <a:extLst>
                <a:ext uri="{FF2B5EF4-FFF2-40B4-BE49-F238E27FC236}">
                  <a16:creationId xmlns:a16="http://schemas.microsoft.com/office/drawing/2014/main" id="{6EF64EA3-42A5-884D-AEE8-290A2E9C2C5D}"/>
                </a:ext>
              </a:extLst>
            </p:cNvPr>
            <p:cNvSpPr/>
            <p:nvPr/>
          </p:nvSpPr>
          <p:spPr>
            <a:xfrm>
              <a:off x="35052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a:t>
              </a:r>
            </a:p>
          </p:txBody>
        </p:sp>
        <p:sp>
          <p:nvSpPr>
            <p:cNvPr id="57" name="Rounded Rectangle 84">
              <a:extLst>
                <a:ext uri="{FF2B5EF4-FFF2-40B4-BE49-F238E27FC236}">
                  <a16:creationId xmlns:a16="http://schemas.microsoft.com/office/drawing/2014/main" id="{289A63CE-BDEA-D747-B4ED-3A812612CC5E}"/>
                </a:ext>
              </a:extLst>
            </p:cNvPr>
            <p:cNvSpPr/>
            <p:nvPr/>
          </p:nvSpPr>
          <p:spPr>
            <a:xfrm>
              <a:off x="39624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a:t>
              </a:r>
            </a:p>
          </p:txBody>
        </p:sp>
        <p:sp>
          <p:nvSpPr>
            <p:cNvPr id="58" name="Rounded Rectangle 85">
              <a:extLst>
                <a:ext uri="{FF2B5EF4-FFF2-40B4-BE49-F238E27FC236}">
                  <a16:creationId xmlns:a16="http://schemas.microsoft.com/office/drawing/2014/main" id="{F234983A-BF55-9E4F-B828-00A7CEDEC7CA}"/>
                </a:ext>
              </a:extLst>
            </p:cNvPr>
            <p:cNvSpPr/>
            <p:nvPr/>
          </p:nvSpPr>
          <p:spPr>
            <a:xfrm>
              <a:off x="44196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a:t>
              </a:r>
            </a:p>
          </p:txBody>
        </p:sp>
        <p:sp>
          <p:nvSpPr>
            <p:cNvPr id="59" name="Rounded Rectangle 86">
              <a:extLst>
                <a:ext uri="{FF2B5EF4-FFF2-40B4-BE49-F238E27FC236}">
                  <a16:creationId xmlns:a16="http://schemas.microsoft.com/office/drawing/2014/main" id="{920DAE28-304C-4B4A-B3D9-2BA1587C2C01}"/>
                </a:ext>
              </a:extLst>
            </p:cNvPr>
            <p:cNvSpPr/>
            <p:nvPr/>
          </p:nvSpPr>
          <p:spPr>
            <a:xfrm>
              <a:off x="48768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o</a:t>
              </a:r>
            </a:p>
          </p:txBody>
        </p:sp>
        <p:sp>
          <p:nvSpPr>
            <p:cNvPr id="60" name="Rounded Rectangle 87">
              <a:extLst>
                <a:ext uri="{FF2B5EF4-FFF2-40B4-BE49-F238E27FC236}">
                  <a16:creationId xmlns:a16="http://schemas.microsoft.com/office/drawing/2014/main" id="{C302E451-1213-FB45-B913-0FC59265937C}"/>
                </a:ext>
              </a:extLst>
            </p:cNvPr>
            <p:cNvSpPr/>
            <p:nvPr/>
          </p:nvSpPr>
          <p:spPr>
            <a:xfrm>
              <a:off x="53340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w</a:t>
              </a:r>
            </a:p>
          </p:txBody>
        </p:sp>
      </p:grpSp>
      <p:sp>
        <p:nvSpPr>
          <p:cNvPr id="61" name="Oval 60">
            <a:extLst>
              <a:ext uri="{FF2B5EF4-FFF2-40B4-BE49-F238E27FC236}">
                <a16:creationId xmlns:a16="http://schemas.microsoft.com/office/drawing/2014/main" id="{ACADB4B4-549C-924B-8FB3-FE60C887AE04}"/>
              </a:ext>
            </a:extLst>
          </p:cNvPr>
          <p:cNvSpPr/>
          <p:nvPr/>
        </p:nvSpPr>
        <p:spPr>
          <a:xfrm>
            <a:off x="593559" y="5555214"/>
            <a:ext cx="609600" cy="60960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t>
            </a:r>
          </a:p>
        </p:txBody>
      </p:sp>
      <p:sp>
        <p:nvSpPr>
          <p:cNvPr id="62" name="Oval 61">
            <a:extLst>
              <a:ext uri="{FF2B5EF4-FFF2-40B4-BE49-F238E27FC236}">
                <a16:creationId xmlns:a16="http://schemas.microsoft.com/office/drawing/2014/main" id="{2DBA8AD8-8F29-6F42-9EFB-5DBB1FF0C12B}"/>
              </a:ext>
            </a:extLst>
          </p:cNvPr>
          <p:cNvSpPr/>
          <p:nvPr/>
        </p:nvSpPr>
        <p:spPr>
          <a:xfrm>
            <a:off x="593559" y="4793214"/>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Wingdings 2"/>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3" name="TextBox 62">
            <a:extLst>
              <a:ext uri="{FF2B5EF4-FFF2-40B4-BE49-F238E27FC236}">
                <a16:creationId xmlns:a16="http://schemas.microsoft.com/office/drawing/2014/main" id="{7D66F050-FBDA-4CD7-7A06-B33C0D4DC712}"/>
              </a:ext>
            </a:extLst>
          </p:cNvPr>
          <p:cNvSpPr txBox="1"/>
          <p:nvPr/>
        </p:nvSpPr>
        <p:spPr>
          <a:xfrm>
            <a:off x="3597445" y="6476796"/>
            <a:ext cx="251030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[Seshadri+ MICRO’13]</a:t>
            </a:r>
          </a:p>
        </p:txBody>
      </p:sp>
    </p:spTree>
    <p:extLst>
      <p:ext uri="{BB962C8B-B14F-4D97-AF65-F5344CB8AC3E}">
        <p14:creationId xmlns:p14="http://schemas.microsoft.com/office/powerpoint/2010/main" val="124406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xit" presetSubtype="0" fill="hold" nodeType="withEffect">
                                  <p:stCondLst>
                                    <p:cond delay="0"/>
                                  </p:stCondLst>
                                  <p:childTnLst>
                                    <p:animEffect transition="out" filter="fade">
                                      <p:cBhvr>
                                        <p:cTn id="20" dur="500"/>
                                        <p:tgtEl>
                                          <p:spTgt spid="36"/>
                                        </p:tgtEl>
                                      </p:cBhvr>
                                    </p:animEffect>
                                    <p:set>
                                      <p:cBhvr>
                                        <p:cTn id="21" dur="1" fill="hold">
                                          <p:stCondLst>
                                            <p:cond delay="499"/>
                                          </p:stCondLst>
                                        </p:cTn>
                                        <p:tgtEl>
                                          <p:spTgt spid="36"/>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61" grpId="0" animBg="1"/>
      <p:bldP spid="6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BD8CA-23E8-2B42-DC97-9F641E3221AB}"/>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E01683DA-81B6-8161-5007-F83801B1DFE5}"/>
              </a:ext>
            </a:extLst>
          </p:cNvPr>
          <p:cNvSpPr/>
          <p:nvPr/>
        </p:nvSpPr>
        <p:spPr>
          <a:xfrm>
            <a:off x="480060" y="972204"/>
            <a:ext cx="8181682" cy="624006"/>
          </a:xfrm>
          <a:prstGeom prst="roundRect">
            <a:avLst/>
          </a:prstGeom>
          <a:solidFill>
            <a:schemeClr val="accent4">
              <a:alpha val="60000"/>
            </a:schemeClr>
          </a:solidFill>
          <a:ln w="28575">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3C0516-6B09-6BF6-0A32-3549B24D1225}"/>
              </a:ext>
            </a:extLst>
          </p:cNvPr>
          <p:cNvSpPr>
            <a:spLocks noGrp="1"/>
          </p:cNvSpPr>
          <p:nvPr>
            <p:ph type="title"/>
          </p:nvPr>
        </p:nvSpPr>
        <p:spPr/>
        <p:txBody>
          <a:bodyPr/>
          <a:lstStyle/>
          <a:p>
            <a:r>
              <a:rPr lang="en-US" dirty="0" err="1"/>
              <a:t>PiM</a:t>
            </a:r>
            <a:r>
              <a:rPr lang="en-US" dirty="0"/>
              <a:t> Operation Execution Flow</a:t>
            </a:r>
            <a:endParaRPr lang="en-CH" dirty="0"/>
          </a:p>
        </p:txBody>
      </p:sp>
      <p:pic>
        <p:nvPicPr>
          <p:cNvPr id="8" name="Content Placeholder 3">
            <a:extLst>
              <a:ext uri="{FF2B5EF4-FFF2-40B4-BE49-F238E27FC236}">
                <a16:creationId xmlns:a16="http://schemas.microsoft.com/office/drawing/2014/main" id="{AE57978F-93DE-FE8F-527C-3637A5F676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315" y="3874783"/>
            <a:ext cx="8897357" cy="2064186"/>
          </a:xfrm>
          <a:prstGeom prst="rect">
            <a:avLst/>
          </a:prstGeom>
        </p:spPr>
      </p:pic>
      <p:sp>
        <p:nvSpPr>
          <p:cNvPr id="10" name="Rectangle 9">
            <a:extLst>
              <a:ext uri="{FF2B5EF4-FFF2-40B4-BE49-F238E27FC236}">
                <a16:creationId xmlns:a16="http://schemas.microsoft.com/office/drawing/2014/main" id="{6DB28C13-8A8C-5244-3351-7BADE920F937}"/>
              </a:ext>
            </a:extLst>
          </p:cNvPr>
          <p:cNvSpPr/>
          <p:nvPr/>
        </p:nvSpPr>
        <p:spPr>
          <a:xfrm>
            <a:off x="7762875" y="3866811"/>
            <a:ext cx="1300737" cy="2064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02984E2F-330D-980F-5766-515AAD02E301}"/>
              </a:ext>
            </a:extLst>
          </p:cNvPr>
          <p:cNvSpPr/>
          <p:nvPr/>
        </p:nvSpPr>
        <p:spPr>
          <a:xfrm>
            <a:off x="604179" y="1051916"/>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4F9B3722-F65D-C373-EBCF-377DB3FCBFAF}"/>
              </a:ext>
            </a:extLst>
          </p:cNvPr>
          <p:cNvSpPr txBox="1"/>
          <p:nvPr/>
        </p:nvSpPr>
        <p:spPr>
          <a:xfrm>
            <a:off x="657519" y="1021788"/>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689B8358-7B00-ACD6-170F-4CFEA0F9A3B3}"/>
              </a:ext>
            </a:extLst>
          </p:cNvPr>
          <p:cNvSpPr txBox="1"/>
          <p:nvPr/>
        </p:nvSpPr>
        <p:spPr>
          <a:xfrm>
            <a:off x="1129959" y="1076651"/>
            <a:ext cx="758512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ourier New" panose="02070309020205020404" pitchFamily="49" charset="0"/>
              </a:rPr>
              <a:t>POC instructs the memory controller to perform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ourier New" panose="02070309020205020404" pitchFamily="49" charset="0"/>
              </a:rPr>
              <a:t>RowClone</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Rectangle 22">
            <a:extLst>
              <a:ext uri="{FF2B5EF4-FFF2-40B4-BE49-F238E27FC236}">
                <a16:creationId xmlns:a16="http://schemas.microsoft.com/office/drawing/2014/main" id="{B3617020-4035-0050-8AD3-1B216A1C46E2}"/>
              </a:ext>
            </a:extLst>
          </p:cNvPr>
          <p:cNvSpPr/>
          <p:nvPr/>
        </p:nvSpPr>
        <p:spPr>
          <a:xfrm>
            <a:off x="2693324" y="5237017"/>
            <a:ext cx="1371600" cy="693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6586566-C241-8CA2-C153-F7BD22BA812D}"/>
              </a:ext>
            </a:extLst>
          </p:cNvPr>
          <p:cNvSpPr/>
          <p:nvPr/>
        </p:nvSpPr>
        <p:spPr>
          <a:xfrm>
            <a:off x="4064924" y="5237016"/>
            <a:ext cx="1642456" cy="693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36BF4F0-344B-C3A0-A559-F80C2F9683AD}"/>
              </a:ext>
            </a:extLst>
          </p:cNvPr>
          <p:cNvSpPr/>
          <p:nvPr/>
        </p:nvSpPr>
        <p:spPr>
          <a:xfrm>
            <a:off x="4702175" y="4995000"/>
            <a:ext cx="177799" cy="186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31959E1-ADFE-C46F-7231-B001BE84E4AC}"/>
              </a:ext>
            </a:extLst>
          </p:cNvPr>
          <p:cNvSpPr/>
          <p:nvPr/>
        </p:nvSpPr>
        <p:spPr>
          <a:xfrm>
            <a:off x="5419726" y="4966696"/>
            <a:ext cx="211226" cy="2149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EB5A3D8-65DC-3B58-876F-F9CD24016129}"/>
              </a:ext>
            </a:extLst>
          </p:cNvPr>
          <p:cNvSpPr/>
          <p:nvPr/>
        </p:nvSpPr>
        <p:spPr>
          <a:xfrm>
            <a:off x="7068413" y="4966696"/>
            <a:ext cx="208051" cy="289558"/>
          </a:xfrm>
          <a:prstGeom prst="rect">
            <a:avLst/>
          </a:prstGeom>
          <a:solidFill>
            <a:srgbClr val="EAF3E3"/>
          </a:solidFill>
          <a:ln>
            <a:solidFill>
              <a:srgbClr val="EAF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4918726A-7411-23ED-0886-61A6C586F802}"/>
              </a:ext>
            </a:extLst>
          </p:cNvPr>
          <p:cNvSpPr/>
          <p:nvPr/>
        </p:nvSpPr>
        <p:spPr>
          <a:xfrm>
            <a:off x="480060" y="1733310"/>
            <a:ext cx="8181682" cy="624006"/>
          </a:xfrm>
          <a:prstGeom prst="roundRect">
            <a:avLst/>
          </a:prstGeom>
          <a:solidFill>
            <a:schemeClr val="accent4">
              <a:alpha val="60000"/>
            </a:schemeClr>
          </a:solidFill>
          <a:ln w="28575">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9D4F79AA-8F15-E5C0-C4B0-84E040685F17}"/>
              </a:ext>
            </a:extLst>
          </p:cNvPr>
          <p:cNvSpPr/>
          <p:nvPr/>
        </p:nvSpPr>
        <p:spPr>
          <a:xfrm>
            <a:off x="604179" y="1813022"/>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B58D4BAF-6B56-9203-2579-E9B776BCB488}"/>
              </a:ext>
            </a:extLst>
          </p:cNvPr>
          <p:cNvSpPr txBox="1"/>
          <p:nvPr/>
        </p:nvSpPr>
        <p:spPr>
          <a:xfrm>
            <a:off x="657519" y="1782894"/>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7</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TextBox 43">
            <a:extLst>
              <a:ext uri="{FF2B5EF4-FFF2-40B4-BE49-F238E27FC236}">
                <a16:creationId xmlns:a16="http://schemas.microsoft.com/office/drawing/2014/main" id="{AC19D41E-A2B8-EBD3-C803-D5B24813DD4D}"/>
              </a:ext>
            </a:extLst>
          </p:cNvPr>
          <p:cNvSpPr txBox="1"/>
          <p:nvPr/>
        </p:nvSpPr>
        <p:spPr>
          <a:xfrm>
            <a:off x="1129959" y="1837757"/>
            <a:ext cx="758512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POC resets the “Start” flag, and sets the “Ack” flag</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Rectangle 44">
            <a:extLst>
              <a:ext uri="{FF2B5EF4-FFF2-40B4-BE49-F238E27FC236}">
                <a16:creationId xmlns:a16="http://schemas.microsoft.com/office/drawing/2014/main" id="{B765EF76-11D2-0DD0-CAE5-B5BD75FE9DCC}"/>
              </a:ext>
            </a:extLst>
          </p:cNvPr>
          <p:cNvSpPr/>
          <p:nvPr/>
        </p:nvSpPr>
        <p:spPr>
          <a:xfrm>
            <a:off x="4077394" y="5036991"/>
            <a:ext cx="1642456" cy="200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934356F4-66E1-F8A2-A340-D95FD9DE3804}"/>
              </a:ext>
            </a:extLst>
          </p:cNvPr>
          <p:cNvSpPr/>
          <p:nvPr/>
        </p:nvSpPr>
        <p:spPr>
          <a:xfrm>
            <a:off x="480060" y="2479414"/>
            <a:ext cx="8181682" cy="624006"/>
          </a:xfrm>
          <a:prstGeom prst="roundRect">
            <a:avLst/>
          </a:prstGeom>
          <a:solidFill>
            <a:schemeClr val="accent4">
              <a:alpha val="60000"/>
            </a:schemeClr>
          </a:solidFill>
          <a:ln w="28575">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54035362-ACAB-58F9-6653-870A0F3C0809}"/>
              </a:ext>
            </a:extLst>
          </p:cNvPr>
          <p:cNvSpPr/>
          <p:nvPr/>
        </p:nvSpPr>
        <p:spPr>
          <a:xfrm>
            <a:off x="604179" y="2559126"/>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8" name="TextBox 47">
            <a:extLst>
              <a:ext uri="{FF2B5EF4-FFF2-40B4-BE49-F238E27FC236}">
                <a16:creationId xmlns:a16="http://schemas.microsoft.com/office/drawing/2014/main" id="{F18BC5EF-C853-12E9-E004-FBDB30776CE9}"/>
              </a:ext>
            </a:extLst>
          </p:cNvPr>
          <p:cNvSpPr txBox="1"/>
          <p:nvPr/>
        </p:nvSpPr>
        <p:spPr>
          <a:xfrm>
            <a:off x="657519" y="2528998"/>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8</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5826DE6C-C749-B155-D4D8-B460DD5CC589}"/>
              </a:ext>
            </a:extLst>
          </p:cNvPr>
          <p:cNvSpPr txBox="1"/>
          <p:nvPr/>
        </p:nvSpPr>
        <p:spPr>
          <a:xfrm>
            <a:off x="1129958" y="2431871"/>
            <a:ext cx="758512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PiDRAM</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memory controller issues commands </a:t>
            </a:r>
            <a:b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with violated timing parameters to the DDR3 module</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8897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animBg="1"/>
      <p:bldP spid="39" grpId="0" animBg="1"/>
      <p:bldP spid="41" grpId="0" animBg="1"/>
      <p:bldP spid="42" grpId="0" animBg="1"/>
      <p:bldP spid="43" grpId="0"/>
      <p:bldP spid="44" grpId="0"/>
      <p:bldP spid="45" grpId="0" animBg="1"/>
      <p:bldP spid="46" grpId="0" animBg="1"/>
      <p:bldP spid="47" grpId="0" animBg="1"/>
      <p:bldP spid="48" grpId="0"/>
      <p:bldP spid="49"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C9188-42BB-A242-CC99-C341EABC21B9}"/>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0C23A35-E2F2-A96E-AF80-5378D18F6E49}"/>
              </a:ext>
            </a:extLst>
          </p:cNvPr>
          <p:cNvSpPr/>
          <p:nvPr/>
        </p:nvSpPr>
        <p:spPr>
          <a:xfrm>
            <a:off x="480060" y="972204"/>
            <a:ext cx="8181682" cy="624006"/>
          </a:xfrm>
          <a:prstGeom prst="roundRect">
            <a:avLst/>
          </a:prstGeom>
          <a:solidFill>
            <a:schemeClr val="accent4">
              <a:alpha val="60000"/>
            </a:schemeClr>
          </a:solidFill>
          <a:ln w="28575">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05E76D-C749-F71D-D025-B7ADB8A03C3C}"/>
              </a:ext>
            </a:extLst>
          </p:cNvPr>
          <p:cNvSpPr>
            <a:spLocks noGrp="1"/>
          </p:cNvSpPr>
          <p:nvPr>
            <p:ph type="title"/>
          </p:nvPr>
        </p:nvSpPr>
        <p:spPr/>
        <p:txBody>
          <a:bodyPr/>
          <a:lstStyle/>
          <a:p>
            <a:r>
              <a:rPr lang="en-US" dirty="0" err="1"/>
              <a:t>PiM</a:t>
            </a:r>
            <a:r>
              <a:rPr lang="en-US" dirty="0"/>
              <a:t> Operation Execution Flow</a:t>
            </a:r>
            <a:endParaRPr lang="en-CH" dirty="0"/>
          </a:p>
        </p:txBody>
      </p:sp>
      <p:pic>
        <p:nvPicPr>
          <p:cNvPr id="8" name="Content Placeholder 3">
            <a:extLst>
              <a:ext uri="{FF2B5EF4-FFF2-40B4-BE49-F238E27FC236}">
                <a16:creationId xmlns:a16="http://schemas.microsoft.com/office/drawing/2014/main" id="{34EF8FCB-193C-E948-0CAF-705936488C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315" y="3874783"/>
            <a:ext cx="8897357" cy="2064186"/>
          </a:xfrm>
          <a:prstGeom prst="rect">
            <a:avLst/>
          </a:prstGeom>
        </p:spPr>
      </p:pic>
      <p:sp>
        <p:nvSpPr>
          <p:cNvPr id="13" name="Oval 12">
            <a:extLst>
              <a:ext uri="{FF2B5EF4-FFF2-40B4-BE49-F238E27FC236}">
                <a16:creationId xmlns:a16="http://schemas.microsoft.com/office/drawing/2014/main" id="{BB06794A-CFBA-74ED-7ED8-6556D3F840FC}"/>
              </a:ext>
            </a:extLst>
          </p:cNvPr>
          <p:cNvSpPr/>
          <p:nvPr/>
        </p:nvSpPr>
        <p:spPr>
          <a:xfrm>
            <a:off x="604179" y="1051916"/>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3A606BC7-88E2-571B-63D7-BE710DF59EFD}"/>
              </a:ext>
            </a:extLst>
          </p:cNvPr>
          <p:cNvSpPr txBox="1"/>
          <p:nvPr/>
        </p:nvSpPr>
        <p:spPr>
          <a:xfrm>
            <a:off x="657519" y="1021788"/>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9</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8F9B6833-F007-CF05-FDF9-428D12C344E1}"/>
              </a:ext>
            </a:extLst>
          </p:cNvPr>
          <p:cNvSpPr txBox="1"/>
          <p:nvPr/>
        </p:nvSpPr>
        <p:spPr>
          <a:xfrm>
            <a:off x="1129959" y="1076651"/>
            <a:ext cx="758512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ourier New" panose="02070309020205020404" pitchFamily="49" charset="0"/>
              </a:rPr>
              <a:t>The memory controller sets the “Fin.” flag</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Rectangle 22">
            <a:extLst>
              <a:ext uri="{FF2B5EF4-FFF2-40B4-BE49-F238E27FC236}">
                <a16:creationId xmlns:a16="http://schemas.microsoft.com/office/drawing/2014/main" id="{9EDE8841-A96E-4C9E-3927-3BD0FE535363}"/>
              </a:ext>
            </a:extLst>
          </p:cNvPr>
          <p:cNvSpPr/>
          <p:nvPr/>
        </p:nvSpPr>
        <p:spPr>
          <a:xfrm>
            <a:off x="2693324" y="5237017"/>
            <a:ext cx="1526250" cy="693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0DDCB61-B43D-9296-B3B1-E51E970EDECF}"/>
              </a:ext>
            </a:extLst>
          </p:cNvPr>
          <p:cNvSpPr/>
          <p:nvPr/>
        </p:nvSpPr>
        <p:spPr>
          <a:xfrm>
            <a:off x="4219574" y="5237016"/>
            <a:ext cx="1487805" cy="693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6582008B-CC5E-9265-C04C-B2FCC662FE01}"/>
              </a:ext>
            </a:extLst>
          </p:cNvPr>
          <p:cNvSpPr/>
          <p:nvPr/>
        </p:nvSpPr>
        <p:spPr>
          <a:xfrm>
            <a:off x="481159" y="1744292"/>
            <a:ext cx="8181682" cy="624006"/>
          </a:xfrm>
          <a:prstGeom prst="roundRect">
            <a:avLst/>
          </a:prstGeom>
          <a:solidFill>
            <a:srgbClr val="C00000">
              <a:alpha val="6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E8094905-5242-DD82-73B4-D364D31698A1}"/>
              </a:ext>
            </a:extLst>
          </p:cNvPr>
          <p:cNvSpPr/>
          <p:nvPr/>
        </p:nvSpPr>
        <p:spPr>
          <a:xfrm>
            <a:off x="605278" y="1824004"/>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C8F3A117-C5E7-B2A8-B4BF-214F205FD575}"/>
              </a:ext>
            </a:extLst>
          </p:cNvPr>
          <p:cNvSpPr txBox="1"/>
          <p:nvPr/>
        </p:nvSpPr>
        <p:spPr>
          <a:xfrm>
            <a:off x="585423" y="1813111"/>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10</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id="{1F96AE8F-6C64-E3C9-D2F8-91133104322B}"/>
              </a:ext>
            </a:extLst>
          </p:cNvPr>
          <p:cNvSpPr txBox="1"/>
          <p:nvPr/>
        </p:nvSpPr>
        <p:spPr>
          <a:xfrm>
            <a:off x="1067094" y="1694669"/>
            <a:ext cx="758512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urier New" panose="02070309020205020404" pitchFamily="49" charset="0"/>
                <a:ea typeface="Cambria" panose="02040503050406030204" pitchFamily="18" charset="0"/>
                <a:cs typeface="Courier New" panose="02070309020205020404" pitchFamily="49" charset="0"/>
              </a:rPr>
              <a:t>Copy(S, D)</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periodically checks either “Ack” or “Fin.” flags</a:t>
            </a:r>
            <a:b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using LOAD instructions</a:t>
            </a:r>
            <a:endParaRPr kumimoji="0" lang="en-CH"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D376665C-52AF-1B28-C54D-E0B60EF76883}"/>
              </a:ext>
            </a:extLst>
          </p:cNvPr>
          <p:cNvSpPr/>
          <p:nvPr/>
        </p:nvSpPr>
        <p:spPr>
          <a:xfrm>
            <a:off x="1076619" y="2509256"/>
            <a:ext cx="7575598" cy="624006"/>
          </a:xfrm>
          <a:prstGeom prst="roundRect">
            <a:avLst/>
          </a:prstGeom>
          <a:solidFill>
            <a:srgbClr val="C00000">
              <a:alpha val="6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urier New" panose="02070309020205020404" pitchFamily="49" charset="0"/>
                <a:ea typeface="Cambria" panose="02040503050406030204" pitchFamily="18" charset="0"/>
                <a:cs typeface="Courier New" panose="02070309020205020404" pitchFamily="49" charset="0"/>
              </a:rPr>
              <a:t>Copy(S, D)</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returns when the periodically checked flag is set</a:t>
            </a:r>
            <a:endParaRPr kumimoji="0" lang="en-CH"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4446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7" grpId="0"/>
      <p:bldP spid="30" grpId="0"/>
      <p:bldP spid="3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57955-7032-4B27-EFA8-5C1866A2A6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2EEC6B-B7F5-DC33-734F-31BF7CB2B7C8}"/>
              </a:ext>
            </a:extLst>
          </p:cNvPr>
          <p:cNvSpPr>
            <a:spLocks noGrp="1"/>
          </p:cNvSpPr>
          <p:nvPr>
            <p:ph type="title"/>
          </p:nvPr>
        </p:nvSpPr>
        <p:spPr/>
        <p:txBody>
          <a:bodyPr/>
          <a:lstStyle/>
          <a:p>
            <a:r>
              <a:rPr lang="en-US" dirty="0" err="1"/>
              <a:t>PiM</a:t>
            </a:r>
            <a:r>
              <a:rPr lang="en-US" dirty="0"/>
              <a:t> Operation Execution Flow</a:t>
            </a:r>
            <a:endParaRPr lang="en-CH" dirty="0"/>
          </a:p>
        </p:txBody>
      </p:sp>
      <p:pic>
        <p:nvPicPr>
          <p:cNvPr id="8" name="Content Placeholder 3">
            <a:extLst>
              <a:ext uri="{FF2B5EF4-FFF2-40B4-BE49-F238E27FC236}">
                <a16:creationId xmlns:a16="http://schemas.microsoft.com/office/drawing/2014/main" id="{6E62B29C-24E1-DA25-0F27-A607ED5610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315" y="3874783"/>
            <a:ext cx="8897357" cy="2064186"/>
          </a:xfrm>
          <a:prstGeom prst="rect">
            <a:avLst/>
          </a:prstGeom>
        </p:spPr>
      </p:pic>
      <p:sp>
        <p:nvSpPr>
          <p:cNvPr id="17" name="Rectangle 16">
            <a:extLst>
              <a:ext uri="{FF2B5EF4-FFF2-40B4-BE49-F238E27FC236}">
                <a16:creationId xmlns:a16="http://schemas.microsoft.com/office/drawing/2014/main" id="{EA7C03B0-0C64-603F-6748-E91D29C678C3}"/>
              </a:ext>
            </a:extLst>
          </p:cNvPr>
          <p:cNvSpPr/>
          <p:nvPr/>
        </p:nvSpPr>
        <p:spPr>
          <a:xfrm>
            <a:off x="5707379" y="3872752"/>
            <a:ext cx="3436621"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F891C78-5151-E926-1BDC-28DF842FF60C}"/>
              </a:ext>
            </a:extLst>
          </p:cNvPr>
          <p:cNvSpPr/>
          <p:nvPr/>
        </p:nvSpPr>
        <p:spPr>
          <a:xfrm>
            <a:off x="1" y="3872752"/>
            <a:ext cx="4295774"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5E6DF2B-66CB-3C0A-294F-6E96EC7D8AA0}"/>
              </a:ext>
            </a:extLst>
          </p:cNvPr>
          <p:cNvSpPr/>
          <p:nvPr/>
        </p:nvSpPr>
        <p:spPr>
          <a:xfrm>
            <a:off x="4295774" y="3872752"/>
            <a:ext cx="1411605" cy="1329450"/>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B4E7D77-12EF-C696-80E8-9AF1894FCD77}"/>
              </a:ext>
            </a:extLst>
          </p:cNvPr>
          <p:cNvSpPr/>
          <p:nvPr/>
        </p:nvSpPr>
        <p:spPr>
          <a:xfrm>
            <a:off x="4295775" y="5667375"/>
            <a:ext cx="1411604" cy="27159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4963E172-3DA9-36C2-C3DC-EA7F23673E4C}"/>
              </a:ext>
            </a:extLst>
          </p:cNvPr>
          <p:cNvSpPr/>
          <p:nvPr/>
        </p:nvSpPr>
        <p:spPr>
          <a:xfrm>
            <a:off x="743453" y="1555074"/>
            <a:ext cx="7585123" cy="683594"/>
          </a:xfrm>
          <a:prstGeom prst="roundRect">
            <a:avLst/>
          </a:prstGeom>
          <a:solidFill>
            <a:schemeClr val="accent4">
              <a:alpha val="60000"/>
            </a:schemeClr>
          </a:solidFill>
          <a:ln w="28575">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D59FA418-6632-812A-B679-A8C9B0F9080B}"/>
              </a:ext>
            </a:extLst>
          </p:cNvPr>
          <p:cNvSpPr txBox="1"/>
          <p:nvPr/>
        </p:nvSpPr>
        <p:spPr>
          <a:xfrm>
            <a:off x="779438" y="1530782"/>
            <a:ext cx="758512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Data Register is not used in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RowClone</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operations</a:t>
            </a:r>
            <a:b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because the result is stored </a:t>
            </a: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in memory</a:t>
            </a:r>
            <a:endParaRPr kumimoji="0" lang="en-CH" sz="2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Rectangle: Rounded Corners 28">
            <a:extLst>
              <a:ext uri="{FF2B5EF4-FFF2-40B4-BE49-F238E27FC236}">
                <a16:creationId xmlns:a16="http://schemas.microsoft.com/office/drawing/2014/main" id="{A3C705B0-3AAC-4D10-53C5-C506B19AB2F3}"/>
              </a:ext>
            </a:extLst>
          </p:cNvPr>
          <p:cNvSpPr/>
          <p:nvPr/>
        </p:nvSpPr>
        <p:spPr>
          <a:xfrm>
            <a:off x="779438" y="2438514"/>
            <a:ext cx="7585123" cy="546734"/>
          </a:xfrm>
          <a:prstGeom prst="roundRect">
            <a:avLst/>
          </a:prstGeom>
          <a:solidFill>
            <a:schemeClr val="accent4">
              <a:alpha val="60000"/>
            </a:schemeClr>
          </a:solidFill>
          <a:ln w="28575">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It is used to read true random numbers generated by D-</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RaNGe</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3637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615DE-3348-9E91-A549-70560EA97D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53AE2F-2FC5-8B76-CE88-CCC915530A49}"/>
              </a:ext>
            </a:extLst>
          </p:cNvPr>
          <p:cNvSpPr>
            <a:spLocks noGrp="1"/>
          </p:cNvSpPr>
          <p:nvPr>
            <p:ph type="title"/>
          </p:nvPr>
        </p:nvSpPr>
        <p:spPr/>
        <p:txBody>
          <a:bodyPr/>
          <a:lstStyle/>
          <a:p>
            <a:r>
              <a:rPr lang="en-US" dirty="0" err="1"/>
              <a:t>PiDRAM</a:t>
            </a:r>
            <a:r>
              <a:rPr lang="en-US" dirty="0"/>
              <a:t> Components Summary</a:t>
            </a:r>
            <a:endParaRPr lang="en-TR" dirty="0"/>
          </a:p>
        </p:txBody>
      </p:sp>
      <p:pic>
        <p:nvPicPr>
          <p:cNvPr id="4" name="Content Placeholder 3">
            <a:extLst>
              <a:ext uri="{FF2B5EF4-FFF2-40B4-BE49-F238E27FC236}">
                <a16:creationId xmlns:a16="http://schemas.microsoft.com/office/drawing/2014/main" id="{BD1525A8-7828-7198-D5CB-57E48DDFDB08}"/>
              </a:ext>
            </a:extLst>
          </p:cNvPr>
          <p:cNvPicPr>
            <a:picLocks noChangeAspect="1"/>
          </p:cNvPicPr>
          <p:nvPr/>
        </p:nvPicPr>
        <p:blipFill>
          <a:blip r:embed="rId3"/>
          <a:stretch>
            <a:fillRect/>
          </a:stretch>
        </p:blipFill>
        <p:spPr>
          <a:xfrm>
            <a:off x="70120" y="3156983"/>
            <a:ext cx="8986838" cy="2155063"/>
          </a:xfrm>
          <a:prstGeom prst="rect">
            <a:avLst/>
          </a:prstGeom>
        </p:spPr>
      </p:pic>
      <p:sp>
        <p:nvSpPr>
          <p:cNvPr id="5" name="Rectangle 4">
            <a:extLst>
              <a:ext uri="{FF2B5EF4-FFF2-40B4-BE49-F238E27FC236}">
                <a16:creationId xmlns:a16="http://schemas.microsoft.com/office/drawing/2014/main" id="{ABAF70A1-6025-25F7-DD60-CF67811A8EF7}"/>
              </a:ext>
            </a:extLst>
          </p:cNvPr>
          <p:cNvSpPr/>
          <p:nvPr/>
        </p:nvSpPr>
        <p:spPr>
          <a:xfrm>
            <a:off x="2661732" y="3210770"/>
            <a:ext cx="1388226"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3026DF8-F2EB-BA7B-3CB7-012ABE588BDC}"/>
              </a:ext>
            </a:extLst>
          </p:cNvPr>
          <p:cNvSpPr/>
          <p:nvPr/>
        </p:nvSpPr>
        <p:spPr>
          <a:xfrm>
            <a:off x="-6654" y="3210770"/>
            <a:ext cx="2668386" cy="458179"/>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B626EA7-CF50-B833-CF79-1C6E24815D72}"/>
              </a:ext>
            </a:extLst>
          </p:cNvPr>
          <p:cNvSpPr/>
          <p:nvPr/>
        </p:nvSpPr>
        <p:spPr>
          <a:xfrm>
            <a:off x="8372575" y="3210770"/>
            <a:ext cx="771425"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7734148-8660-5C19-32F0-70F72EA702AB}"/>
              </a:ext>
            </a:extLst>
          </p:cNvPr>
          <p:cNvSpPr txBox="1"/>
          <p:nvPr/>
        </p:nvSpPr>
        <p:spPr>
          <a:xfrm>
            <a:off x="-85327" y="2233935"/>
            <a:ext cx="9310256" cy="461665"/>
          </a:xfrm>
          <a:prstGeom prst="rect">
            <a:avLst/>
          </a:prstGeom>
          <a:solidFill>
            <a:schemeClr val="accent5">
              <a:lumMod val="60000"/>
              <a:lumOff val="40000"/>
            </a:schemeClr>
          </a:solidFill>
          <a:ln w="38100">
            <a:solidFill>
              <a:schemeClr val="accent5"/>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Four key components orchestrate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PiM</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operation execution</a:t>
            </a:r>
            <a:endParaRPr kumimoji="0" lang="en-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10407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6ECFD8D-24B5-6CBD-3BCD-4C9BFD7C09E5}"/>
              </a:ext>
            </a:extLst>
          </p:cNvPr>
          <p:cNvSpPr/>
          <p:nvPr/>
        </p:nvSpPr>
        <p:spPr>
          <a:xfrm>
            <a:off x="-2199" y="4792133"/>
            <a:ext cx="9144000" cy="1437456"/>
          </a:xfrm>
          <a:prstGeom prst="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182D22F2-633A-69FD-38FF-9BD8C262BAAA}"/>
              </a:ext>
            </a:extLst>
          </p:cNvPr>
          <p:cNvSpPr/>
          <p:nvPr/>
        </p:nvSpPr>
        <p:spPr>
          <a:xfrm>
            <a:off x="0" y="3217333"/>
            <a:ext cx="9144000" cy="14732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5CC5AD-F6E9-CF41-64E5-E9302062ACD6}"/>
              </a:ext>
            </a:extLst>
          </p:cNvPr>
          <p:cNvSpPr>
            <a:spLocks noGrp="1"/>
          </p:cNvSpPr>
          <p:nvPr>
            <p:ph type="title"/>
          </p:nvPr>
        </p:nvSpPr>
        <p:spPr/>
        <p:txBody>
          <a:bodyPr/>
          <a:lstStyle/>
          <a:p>
            <a:r>
              <a:rPr lang="en-US" dirty="0" err="1"/>
              <a:t>RowClone</a:t>
            </a:r>
            <a:r>
              <a:rPr lang="en-US" dirty="0"/>
              <a:t> in Real DRAM Chips</a:t>
            </a:r>
            <a:endParaRPr lang="en-CH" dirty="0"/>
          </a:p>
        </p:txBody>
      </p:sp>
      <p:sp>
        <p:nvSpPr>
          <p:cNvPr id="3" name="Content Placeholder 2">
            <a:extLst>
              <a:ext uri="{FF2B5EF4-FFF2-40B4-BE49-F238E27FC236}">
                <a16:creationId xmlns:a16="http://schemas.microsoft.com/office/drawing/2014/main" id="{E82F018B-C10F-9828-846A-16F142720C9D}"/>
              </a:ext>
            </a:extLst>
          </p:cNvPr>
          <p:cNvSpPr>
            <a:spLocks noGrp="1"/>
          </p:cNvSpPr>
          <p:nvPr>
            <p:ph idx="1"/>
          </p:nvPr>
        </p:nvSpPr>
        <p:spPr>
          <a:xfrm>
            <a:off x="75991" y="982134"/>
            <a:ext cx="8987622" cy="5427944"/>
          </a:xfrm>
        </p:spPr>
        <p:txBody>
          <a:bodyPr/>
          <a:lstStyle/>
          <a:p>
            <a:pPr marL="0" indent="0">
              <a:buNone/>
            </a:pPr>
            <a:r>
              <a:rPr lang="en-US" sz="2400" b="1" dirty="0">
                <a:solidFill>
                  <a:srgbClr val="7030A0"/>
                </a:solidFill>
              </a:rPr>
              <a:t>Key Idea: </a:t>
            </a:r>
            <a:r>
              <a:rPr lang="en-US" sz="2400" dirty="0"/>
              <a:t>Use </a:t>
            </a:r>
            <a:r>
              <a:rPr lang="en-US" sz="2400" dirty="0">
                <a:solidFill>
                  <a:srgbClr val="7030A0"/>
                </a:solidFill>
              </a:rPr>
              <a:t>carefully created DRAM command sequences</a:t>
            </a:r>
            <a:br>
              <a:rPr lang="en-US" sz="2400" dirty="0">
                <a:solidFill>
                  <a:srgbClr val="7030A0"/>
                </a:solidFill>
              </a:rPr>
            </a:br>
            <a:endParaRPr lang="en-US" sz="500" dirty="0">
              <a:solidFill>
                <a:srgbClr val="7030A0"/>
              </a:solidFill>
            </a:endParaRPr>
          </a:p>
          <a:p>
            <a:r>
              <a:rPr lang="en-US" sz="2400" dirty="0"/>
              <a:t> </a:t>
            </a:r>
            <a:r>
              <a:rPr lang="en-US" sz="2400" dirty="0">
                <a:solidFill>
                  <a:schemeClr val="accent5"/>
                </a:solidFill>
              </a:rPr>
              <a:t>ACT </a:t>
            </a:r>
            <a:r>
              <a:rPr lang="en-US" sz="2400" dirty="0">
                <a:solidFill>
                  <a:schemeClr val="accent5"/>
                </a:solidFill>
                <a:sym typeface="Wingdings" panose="05000000000000000000" pitchFamily="2" charset="2"/>
              </a:rPr>
              <a:t> PRE  ACT </a:t>
            </a:r>
            <a:r>
              <a:rPr lang="en-US" sz="2400" dirty="0">
                <a:sym typeface="Wingdings" panose="05000000000000000000" pitchFamily="2" charset="2"/>
              </a:rPr>
              <a:t>command sequence</a:t>
            </a:r>
            <a:br>
              <a:rPr lang="en-US" sz="2400" dirty="0">
                <a:sym typeface="Wingdings" panose="05000000000000000000" pitchFamily="2" charset="2"/>
              </a:rPr>
            </a:br>
            <a:r>
              <a:rPr lang="en-US" sz="2400" dirty="0">
                <a:sym typeface="Wingdings" panose="05000000000000000000" pitchFamily="2" charset="2"/>
              </a:rPr>
              <a:t> with greatly </a:t>
            </a:r>
            <a:r>
              <a:rPr lang="en-US" sz="2400" dirty="0">
                <a:solidFill>
                  <a:schemeClr val="accent5"/>
                </a:solidFill>
                <a:sym typeface="Wingdings" panose="05000000000000000000" pitchFamily="2" charset="2"/>
              </a:rPr>
              <a:t>reduced DRAM timing parameters</a:t>
            </a:r>
          </a:p>
          <a:p>
            <a:r>
              <a:rPr lang="en-US" sz="2400" dirty="0"/>
              <a:t> </a:t>
            </a:r>
            <a:r>
              <a:rPr lang="en-US" sz="2400" dirty="0" err="1"/>
              <a:t>ComputeDRAM</a:t>
            </a:r>
            <a:r>
              <a:rPr lang="en-US" sz="2400" dirty="0"/>
              <a:t> </a:t>
            </a:r>
            <a:r>
              <a:rPr lang="en-US" sz="2400" b="1" dirty="0">
                <a:solidFill>
                  <a:srgbClr val="7030A0"/>
                </a:solidFill>
              </a:rPr>
              <a:t>[Gao+, MICRO’19]</a:t>
            </a:r>
            <a:r>
              <a:rPr lang="en-US" sz="2400" dirty="0"/>
              <a:t> demonstrates </a:t>
            </a:r>
            <a:br>
              <a:rPr lang="en-US" sz="2400" dirty="0"/>
            </a:br>
            <a:r>
              <a:rPr lang="en-US" sz="2400" dirty="0"/>
              <a:t> in-DRAM copy operations </a:t>
            </a:r>
            <a:r>
              <a:rPr lang="en-US" sz="2400" dirty="0">
                <a:solidFill>
                  <a:schemeClr val="accent5"/>
                </a:solidFill>
              </a:rPr>
              <a:t>in real DDR3 chips</a:t>
            </a:r>
          </a:p>
        </p:txBody>
      </p:sp>
      <p:sp>
        <p:nvSpPr>
          <p:cNvPr id="63" name="Dikdörtgen: Köşeleri Yuvarlatılmış 4">
            <a:extLst>
              <a:ext uri="{FF2B5EF4-FFF2-40B4-BE49-F238E27FC236}">
                <a16:creationId xmlns:a16="http://schemas.microsoft.com/office/drawing/2014/main" id="{894E3867-4290-0B2D-1B5C-531C6D7352DC}"/>
              </a:ext>
            </a:extLst>
          </p:cNvPr>
          <p:cNvSpPr/>
          <p:nvPr/>
        </p:nvSpPr>
        <p:spPr>
          <a:xfrm>
            <a:off x="1026774" y="3335866"/>
            <a:ext cx="1545576" cy="703687"/>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 S</a:t>
            </a:r>
          </a:p>
        </p:txBody>
      </p:sp>
      <p:sp>
        <p:nvSpPr>
          <p:cNvPr id="64" name="Dikdörtgen: Köşeleri Yuvarlatılmış 4">
            <a:extLst>
              <a:ext uri="{FF2B5EF4-FFF2-40B4-BE49-F238E27FC236}">
                <a16:creationId xmlns:a16="http://schemas.microsoft.com/office/drawing/2014/main" id="{90E392E7-60D3-DCF1-488C-41181B38B640}"/>
              </a:ext>
            </a:extLst>
          </p:cNvPr>
          <p:cNvSpPr/>
          <p:nvPr/>
        </p:nvSpPr>
        <p:spPr>
          <a:xfrm>
            <a:off x="4572000" y="3335867"/>
            <a:ext cx="1545577" cy="703687"/>
          </a:xfrm>
          <a:prstGeom prst="roundRect">
            <a:avLst/>
          </a:prstGeom>
          <a:solidFill>
            <a:schemeClr val="tx1">
              <a:lumMod val="50000"/>
              <a:lumOff val="5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PRE</a:t>
            </a:r>
          </a:p>
        </p:txBody>
      </p:sp>
      <p:cxnSp>
        <p:nvCxnSpPr>
          <p:cNvPr id="66" name="Straight Arrow Connector 65">
            <a:extLst>
              <a:ext uri="{FF2B5EF4-FFF2-40B4-BE49-F238E27FC236}">
                <a16:creationId xmlns:a16="http://schemas.microsoft.com/office/drawing/2014/main" id="{D411E259-461D-742F-8484-4202F879C079}"/>
              </a:ext>
            </a:extLst>
          </p:cNvPr>
          <p:cNvCxnSpPr>
            <a:cxnSpLocks/>
            <a:stCxn id="63" idx="3"/>
            <a:endCxn id="64" idx="1"/>
          </p:cNvCxnSpPr>
          <p:nvPr/>
        </p:nvCxnSpPr>
        <p:spPr>
          <a:xfrm>
            <a:off x="2572350" y="3687710"/>
            <a:ext cx="199965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7DC5660B-B001-F1E8-E1A5-C39F934192D8}"/>
              </a:ext>
            </a:extLst>
          </p:cNvPr>
          <p:cNvCxnSpPr>
            <a:cxnSpLocks/>
            <a:stCxn id="64" idx="3"/>
            <a:endCxn id="17" idx="1"/>
          </p:cNvCxnSpPr>
          <p:nvPr/>
        </p:nvCxnSpPr>
        <p:spPr>
          <a:xfrm flipV="1">
            <a:off x="6117577" y="3685771"/>
            <a:ext cx="1290964" cy="19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Dikdörtgen: Köşeleri Yuvarlatılmış 4">
            <a:extLst>
              <a:ext uri="{FF2B5EF4-FFF2-40B4-BE49-F238E27FC236}">
                <a16:creationId xmlns:a16="http://schemas.microsoft.com/office/drawing/2014/main" id="{47AEBD11-4439-19F1-87C7-D78FC7E65EFA}"/>
              </a:ext>
            </a:extLst>
          </p:cNvPr>
          <p:cNvSpPr/>
          <p:nvPr/>
        </p:nvSpPr>
        <p:spPr>
          <a:xfrm>
            <a:off x="7408541" y="3349927"/>
            <a:ext cx="1545577" cy="671688"/>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 D</a:t>
            </a:r>
          </a:p>
        </p:txBody>
      </p:sp>
      <p:sp>
        <p:nvSpPr>
          <p:cNvPr id="38" name="Dikdörtgen: Köşeleri Yuvarlatılmış 4">
            <a:extLst>
              <a:ext uri="{FF2B5EF4-FFF2-40B4-BE49-F238E27FC236}">
                <a16:creationId xmlns:a16="http://schemas.microsoft.com/office/drawing/2014/main" id="{3703F83D-B88C-55FB-65A9-59F72F308897}"/>
              </a:ext>
            </a:extLst>
          </p:cNvPr>
          <p:cNvSpPr/>
          <p:nvPr/>
        </p:nvSpPr>
        <p:spPr>
          <a:xfrm>
            <a:off x="1026774" y="4950176"/>
            <a:ext cx="1545576" cy="703687"/>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 S</a:t>
            </a:r>
          </a:p>
        </p:txBody>
      </p:sp>
      <p:sp>
        <p:nvSpPr>
          <p:cNvPr id="39" name="Dikdörtgen: Köşeleri Yuvarlatılmış 4">
            <a:extLst>
              <a:ext uri="{FF2B5EF4-FFF2-40B4-BE49-F238E27FC236}">
                <a16:creationId xmlns:a16="http://schemas.microsoft.com/office/drawing/2014/main" id="{5946368C-9354-F57B-D4BF-694FC19D667D}"/>
              </a:ext>
            </a:extLst>
          </p:cNvPr>
          <p:cNvSpPr/>
          <p:nvPr/>
        </p:nvSpPr>
        <p:spPr>
          <a:xfrm>
            <a:off x="3203431" y="4950176"/>
            <a:ext cx="1545577" cy="703687"/>
          </a:xfrm>
          <a:prstGeom prst="roundRect">
            <a:avLst/>
          </a:prstGeom>
          <a:solidFill>
            <a:schemeClr val="tx1">
              <a:lumMod val="50000"/>
              <a:lumOff val="5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PRE</a:t>
            </a:r>
          </a:p>
        </p:txBody>
      </p:sp>
      <p:cxnSp>
        <p:nvCxnSpPr>
          <p:cNvPr id="40" name="Straight Arrow Connector 39">
            <a:extLst>
              <a:ext uri="{FF2B5EF4-FFF2-40B4-BE49-F238E27FC236}">
                <a16:creationId xmlns:a16="http://schemas.microsoft.com/office/drawing/2014/main" id="{FD2D953A-AF90-5783-B091-A27506A3C308}"/>
              </a:ext>
            </a:extLst>
          </p:cNvPr>
          <p:cNvCxnSpPr>
            <a:cxnSpLocks/>
            <a:stCxn id="38" idx="3"/>
            <a:endCxn id="39" idx="1"/>
          </p:cNvCxnSpPr>
          <p:nvPr/>
        </p:nvCxnSpPr>
        <p:spPr>
          <a:xfrm>
            <a:off x="2572350" y="5302020"/>
            <a:ext cx="63108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204AA13-CE34-D377-5404-173E408A4696}"/>
              </a:ext>
            </a:extLst>
          </p:cNvPr>
          <p:cNvCxnSpPr>
            <a:cxnSpLocks/>
            <a:stCxn id="39" idx="3"/>
            <a:endCxn id="42" idx="1"/>
          </p:cNvCxnSpPr>
          <p:nvPr/>
        </p:nvCxnSpPr>
        <p:spPr>
          <a:xfrm flipV="1">
            <a:off x="4749008" y="5302019"/>
            <a:ext cx="63108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Dikdörtgen: Köşeleri Yuvarlatılmış 4">
            <a:extLst>
              <a:ext uri="{FF2B5EF4-FFF2-40B4-BE49-F238E27FC236}">
                <a16:creationId xmlns:a16="http://schemas.microsoft.com/office/drawing/2014/main" id="{4115BB3E-9F15-70F5-A0A7-FAFBB6DDF3A7}"/>
              </a:ext>
            </a:extLst>
          </p:cNvPr>
          <p:cNvSpPr/>
          <p:nvPr/>
        </p:nvSpPr>
        <p:spPr>
          <a:xfrm>
            <a:off x="5380089" y="4966175"/>
            <a:ext cx="1545577" cy="671688"/>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 D</a:t>
            </a:r>
          </a:p>
        </p:txBody>
      </p:sp>
      <p:sp>
        <p:nvSpPr>
          <p:cNvPr id="74" name="TextBox 73">
            <a:extLst>
              <a:ext uri="{FF2B5EF4-FFF2-40B4-BE49-F238E27FC236}">
                <a16:creationId xmlns:a16="http://schemas.microsoft.com/office/drawing/2014/main" id="{B704310F-6FF3-E320-9CDC-847E516DBBE6}"/>
              </a:ext>
            </a:extLst>
          </p:cNvPr>
          <p:cNvSpPr txBox="1"/>
          <p:nvPr/>
        </p:nvSpPr>
        <p:spPr>
          <a:xfrm rot="16200000">
            <a:off x="-518997" y="3671896"/>
            <a:ext cx="1800578" cy="58477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Standard</a:t>
            </a:r>
            <a:br>
              <a:rPr kumimoji="0" lang="en-TR"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TR"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Timings</a:t>
            </a:r>
          </a:p>
        </p:txBody>
      </p:sp>
      <p:sp>
        <p:nvSpPr>
          <p:cNvPr id="75" name="TextBox 74">
            <a:extLst>
              <a:ext uri="{FF2B5EF4-FFF2-40B4-BE49-F238E27FC236}">
                <a16:creationId xmlns:a16="http://schemas.microsoft.com/office/drawing/2014/main" id="{B2C74083-9F44-8E58-3159-29721E0D9010}"/>
              </a:ext>
            </a:extLst>
          </p:cNvPr>
          <p:cNvSpPr txBox="1"/>
          <p:nvPr/>
        </p:nvSpPr>
        <p:spPr>
          <a:xfrm rot="16200000">
            <a:off x="-536509" y="5217402"/>
            <a:ext cx="1800578" cy="58477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Violated</a:t>
            </a:r>
            <a:br>
              <a:rPr kumimoji="0" lang="en-TR"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TR"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Timings</a:t>
            </a:r>
          </a:p>
        </p:txBody>
      </p:sp>
      <p:sp>
        <p:nvSpPr>
          <p:cNvPr id="76" name="TextBox 75">
            <a:extLst>
              <a:ext uri="{FF2B5EF4-FFF2-40B4-BE49-F238E27FC236}">
                <a16:creationId xmlns:a16="http://schemas.microsoft.com/office/drawing/2014/main" id="{B5958BE0-CB31-3CA6-97CA-63DC006B1C52}"/>
              </a:ext>
            </a:extLst>
          </p:cNvPr>
          <p:cNvSpPr txBox="1"/>
          <p:nvPr/>
        </p:nvSpPr>
        <p:spPr>
          <a:xfrm>
            <a:off x="1732844" y="4131964"/>
            <a:ext cx="647266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“activate row S, </a:t>
            </a:r>
            <a:r>
              <a:rPr kumimoji="0" lang="en-TR" sz="2400" b="0"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precharge</a:t>
            </a:r>
            <a:r>
              <a:rPr kumimoji="0" lang="en-TR"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then activate row D”</a:t>
            </a:r>
          </a:p>
        </p:txBody>
      </p:sp>
      <p:sp>
        <p:nvSpPr>
          <p:cNvPr id="77" name="TextBox 76">
            <a:extLst>
              <a:ext uri="{FF2B5EF4-FFF2-40B4-BE49-F238E27FC236}">
                <a16:creationId xmlns:a16="http://schemas.microsoft.com/office/drawing/2014/main" id="{E7A7A8A2-20BC-32F0-A898-05D6306623A3}"/>
              </a:ext>
            </a:extLst>
          </p:cNvPr>
          <p:cNvSpPr txBox="1"/>
          <p:nvPr/>
        </p:nvSpPr>
        <p:spPr>
          <a:xfrm>
            <a:off x="2290127" y="5702084"/>
            <a:ext cx="535809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“activate row S, then activate row D”</a:t>
            </a:r>
          </a:p>
        </p:txBody>
      </p:sp>
    </p:spTree>
    <p:extLst>
      <p:ext uri="{BB962C8B-B14F-4D97-AF65-F5344CB8AC3E}">
        <p14:creationId xmlns:p14="http://schemas.microsoft.com/office/powerpoint/2010/main" val="151578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2" grpId="0" animBg="1"/>
      <p:bldP spid="63" grpId="0" animBg="1"/>
      <p:bldP spid="64" grpId="0" animBg="1"/>
      <p:bldP spid="17" grpId="0" animBg="1"/>
      <p:bldP spid="38" grpId="0" animBg="1"/>
      <p:bldP spid="39" grpId="0" animBg="1"/>
      <p:bldP spid="42" grpId="0" animBg="1"/>
      <p:bldP spid="74" grpId="0"/>
      <p:bldP spid="75" grpId="0"/>
      <p:bldP spid="76" grpId="0"/>
      <p:bldP spid="7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3384" y="2362045"/>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sz="4000" dirty="0"/>
              <a:t>I</a:t>
            </a:r>
            <a:r>
              <a:rPr lang="en-TR" sz="4000" dirty="0"/>
              <a:t>n-DRAM TRNG: Key Idea (D-RaNGe)</a:t>
            </a:r>
            <a:endParaRPr lang="en-US" sz="4000" b="1" dirty="0"/>
          </a:p>
        </p:txBody>
      </p:sp>
      <p:grpSp>
        <p:nvGrpSpPr>
          <p:cNvPr id="71" name="Group 70"/>
          <p:cNvGrpSpPr/>
          <p:nvPr/>
        </p:nvGrpSpPr>
        <p:grpSpPr>
          <a:xfrm>
            <a:off x="1355454" y="2084479"/>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031C"/>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134916" y="912942"/>
            <a:ext cx="3209309" cy="2294525"/>
            <a:chOff x="38495" y="3075853"/>
            <a:chExt cx="3209309" cy="2294525"/>
          </a:xfrm>
          <a:solidFill>
            <a:schemeClr val="bg2"/>
          </a:solidFill>
        </p:grpSpPr>
        <p:sp>
          <p:nvSpPr>
            <p:cNvPr id="72" name="TextBox 71"/>
            <p:cNvSpPr txBox="1"/>
            <p:nvPr/>
          </p:nvSpPr>
          <p:spPr>
            <a:xfrm>
              <a:off x="38495" y="3075853"/>
              <a:ext cx="3209309" cy="1015663"/>
            </a:xfrm>
            <a:prstGeom prst="rect">
              <a:avLst/>
            </a:prstGeom>
            <a:grpFill/>
            <a:ln>
              <a:solidFill>
                <a:srgbClr val="C0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t>High % chance to fail </a:t>
              </a:r>
              <a:b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br>
              <a: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t>with reduced </a:t>
              </a:r>
              <a:b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br>
              <a: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t>access latency</a:t>
              </a:r>
              <a:endParaRPr kumimoji="0" lang="en-US" sz="2000" b="1" i="0" u="none" strike="noStrike" kern="1200" cap="none" spc="0" normalizeH="0" baseline="-25000" noProof="0" dirty="0">
                <a:ln>
                  <a:noFill/>
                </a:ln>
                <a:solidFill>
                  <a:srgbClr val="980616"/>
                </a:solidFill>
                <a:effectLst/>
                <a:uLnTx/>
                <a:uFillTx/>
                <a:latin typeface="Cambria" charset="0"/>
                <a:ea typeface="Cambria" charset="0"/>
                <a:cs typeface="Cambria" charset="0"/>
              </a:endParaRPr>
            </a:p>
          </p:txBody>
        </p:sp>
        <p:cxnSp>
          <p:nvCxnSpPr>
            <p:cNvPr id="75" name="Straight Arrow Connector 74"/>
            <p:cNvCxnSpPr>
              <a:cxnSpLocks/>
            </p:cNvCxnSpPr>
            <p:nvPr/>
          </p:nvCxnSpPr>
          <p:spPr>
            <a:xfrm>
              <a:off x="1176381" y="4100206"/>
              <a:ext cx="516508" cy="1270172"/>
            </a:xfrm>
            <a:prstGeom prst="straightConnector1">
              <a:avLst/>
            </a:prstGeom>
            <a:grpFill/>
            <a:ln w="698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979166" y="932691"/>
            <a:ext cx="3034798" cy="2944155"/>
            <a:chOff x="6224709" y="3101424"/>
            <a:chExt cx="3034798" cy="2944155"/>
          </a:xfrm>
        </p:grpSpPr>
        <p:sp>
          <p:nvSpPr>
            <p:cNvPr id="73" name="TextBox 72"/>
            <p:cNvSpPr txBox="1"/>
            <p:nvPr/>
          </p:nvSpPr>
          <p:spPr>
            <a:xfrm>
              <a:off x="6224709" y="3101424"/>
              <a:ext cx="3034798" cy="1015663"/>
            </a:xfrm>
            <a:prstGeom prst="rect">
              <a:avLst/>
            </a:prstGeom>
            <a:solidFill>
              <a:schemeClr val="bg2"/>
            </a:solidFill>
            <a:ln>
              <a:solidFill>
                <a:schemeClr val="accent6"/>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br>
                <a:rPr kumimoji="0" lang="en-US" sz="2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br>
              <a:r>
                <a:rPr kumimoji="0" lang="en-US" sz="2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access latency</a:t>
              </a:r>
              <a:endParaRPr kumimoji="0" lang="en-US" sz="20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cxnSpLocks/>
            </p:cNvCxnSpPr>
            <p:nvPr/>
          </p:nvCxnSpPr>
          <p:spPr>
            <a:xfrm flipH="1">
              <a:off x="6835142" y="4091106"/>
              <a:ext cx="280385" cy="1954473"/>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9150" y="4816991"/>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 name="Group 4">
            <a:extLst>
              <a:ext uri="{FF2B5EF4-FFF2-40B4-BE49-F238E27FC236}">
                <a16:creationId xmlns:a16="http://schemas.microsoft.com/office/drawing/2014/main" id="{2C4C5B6C-9BA3-A04F-8A60-43A0C908FB9B}"/>
              </a:ext>
            </a:extLst>
          </p:cNvPr>
          <p:cNvGrpSpPr/>
          <p:nvPr/>
        </p:nvGrpSpPr>
        <p:grpSpPr>
          <a:xfrm>
            <a:off x="2309041" y="5330483"/>
            <a:ext cx="5068236" cy="103792"/>
            <a:chOff x="2307427" y="6612305"/>
            <a:chExt cx="5068236" cy="103792"/>
          </a:xfrm>
        </p:grpSpPr>
        <p:sp>
          <p:nvSpPr>
            <p:cNvPr id="4" name="Rectangle 3">
              <a:extLst>
                <a:ext uri="{FF2B5EF4-FFF2-40B4-BE49-F238E27FC236}">
                  <a16:creationId xmlns:a16="http://schemas.microsoft.com/office/drawing/2014/main" id="{75F95DD5-DC73-F64C-AA51-89D6172AAEF3}"/>
                </a:ext>
              </a:extLst>
            </p:cNvPr>
            <p:cNvSpPr/>
            <p:nvPr/>
          </p:nvSpPr>
          <p:spPr>
            <a:xfrm>
              <a:off x="6595769" y="6633205"/>
              <a:ext cx="779894" cy="82892"/>
            </a:xfrm>
            <a:prstGeom prst="rect">
              <a:avLst/>
            </a:prstGeom>
            <a:solidFill>
              <a:srgbClr val="33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3975770-E212-9949-B2F0-8E79FF4E3547}"/>
                </a:ext>
              </a:extLst>
            </p:cNvPr>
            <p:cNvSpPr/>
            <p:nvPr/>
          </p:nvSpPr>
          <p:spPr>
            <a:xfrm>
              <a:off x="4004137" y="6617139"/>
              <a:ext cx="779894" cy="82892"/>
            </a:xfrm>
            <a:prstGeom prst="rect">
              <a:avLst/>
            </a:prstGeom>
            <a:solidFill>
              <a:srgbClr val="FF7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BDC7BDC8-12CB-8D40-A233-4B19A449C209}"/>
                </a:ext>
              </a:extLst>
            </p:cNvPr>
            <p:cNvSpPr/>
            <p:nvPr/>
          </p:nvSpPr>
          <p:spPr>
            <a:xfrm>
              <a:off x="5735330" y="6627511"/>
              <a:ext cx="779894" cy="82892"/>
            </a:xfrm>
            <a:prstGeom prst="rect">
              <a:avLst/>
            </a:prstGeom>
            <a:solidFill>
              <a:srgbClr val="BC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A5E306EC-C7A5-9746-9922-16366391CA42}"/>
                </a:ext>
              </a:extLst>
            </p:cNvPr>
            <p:cNvSpPr/>
            <p:nvPr/>
          </p:nvSpPr>
          <p:spPr>
            <a:xfrm>
              <a:off x="4899059" y="6622906"/>
              <a:ext cx="779894" cy="82892"/>
            </a:xfrm>
            <a:prstGeom prst="rect">
              <a:avLst/>
            </a:prstGeom>
            <a:solidFill>
              <a:srgbClr val="FFE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2FB01045-B4A8-0C41-81EA-5B1AC53E6D57}"/>
                </a:ext>
              </a:extLst>
            </p:cNvPr>
            <p:cNvSpPr/>
            <p:nvPr/>
          </p:nvSpPr>
          <p:spPr>
            <a:xfrm>
              <a:off x="3143698" y="6616199"/>
              <a:ext cx="779894" cy="77626"/>
            </a:xfrm>
            <a:prstGeom prst="rect">
              <a:avLst/>
            </a:prstGeom>
            <a:solidFill>
              <a:srgbClr val="E00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5A9DD5ED-E5E4-5245-B630-A6D57BBF0111}"/>
                </a:ext>
              </a:extLst>
            </p:cNvPr>
            <p:cNvSpPr/>
            <p:nvPr/>
          </p:nvSpPr>
          <p:spPr>
            <a:xfrm>
              <a:off x="2307427" y="6612305"/>
              <a:ext cx="779894" cy="77626"/>
            </a:xfrm>
            <a:prstGeom prst="rect">
              <a:avLst/>
            </a:prstGeom>
            <a:solidFill>
              <a:srgbClr val="930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A020E"/>
                </a:solidFill>
                <a:effectLst/>
                <a:uLnTx/>
                <a:uFillTx/>
                <a:latin typeface="Calibri" panose="020F0502020204030204"/>
                <a:ea typeface="+mn-ea"/>
                <a:cs typeface="+mn-cs"/>
              </a:endParaRPr>
            </a:p>
          </p:txBody>
        </p:sp>
      </p:grpSp>
      <p:sp>
        <p:nvSpPr>
          <p:cNvPr id="62" name="TextBox 61">
            <a:extLst>
              <a:ext uri="{FF2B5EF4-FFF2-40B4-BE49-F238E27FC236}">
                <a16:creationId xmlns:a16="http://schemas.microsoft.com/office/drawing/2014/main" id="{A3359ED3-6B29-A3FE-F0F5-FC8173F31124}"/>
              </a:ext>
            </a:extLst>
          </p:cNvPr>
          <p:cNvSpPr txBox="1"/>
          <p:nvPr/>
        </p:nvSpPr>
        <p:spPr>
          <a:xfrm>
            <a:off x="3597445" y="6476796"/>
            <a:ext cx="18730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[Kim+ HPCA’19]</a:t>
            </a:r>
          </a:p>
        </p:txBody>
      </p:sp>
      <p:sp>
        <p:nvSpPr>
          <p:cNvPr id="3" name="TextBox 2">
            <a:extLst>
              <a:ext uri="{FF2B5EF4-FFF2-40B4-BE49-F238E27FC236}">
                <a16:creationId xmlns:a16="http://schemas.microsoft.com/office/drawing/2014/main" id="{250FCFCF-AF32-0579-04D4-EFAFE7EE0270}"/>
              </a:ext>
            </a:extLst>
          </p:cNvPr>
          <p:cNvSpPr txBox="1"/>
          <p:nvPr/>
        </p:nvSpPr>
        <p:spPr>
          <a:xfrm>
            <a:off x="-88990" y="5786642"/>
            <a:ext cx="9310256" cy="461665"/>
          </a:xfrm>
          <a:prstGeom prst="rect">
            <a:avLst/>
          </a:prstGeom>
          <a:solidFill>
            <a:schemeClr val="accent5">
              <a:lumMod val="60000"/>
              <a:lumOff val="40000"/>
            </a:schemeClr>
          </a:solidFill>
          <a:ln w="38100">
            <a:solidFill>
              <a:schemeClr val="accent5"/>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Commodity DRAM chips can </a:t>
            </a:r>
            <a:r>
              <a:rPr kumimoji="0" lang="en-US" sz="24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already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perform</a:t>
            </a:r>
            <a:r>
              <a:rPr kumimoji="0" lang="en-US" sz="24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RaNGe</a:t>
            </a:r>
            <a:endParaRPr kumimoji="0" lang="en-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cxnSp>
        <p:nvCxnSpPr>
          <p:cNvPr id="8" name="Straight Arrow Connector 7">
            <a:extLst>
              <a:ext uri="{FF2B5EF4-FFF2-40B4-BE49-F238E27FC236}">
                <a16:creationId xmlns:a16="http://schemas.microsoft.com/office/drawing/2014/main" id="{754D0172-C74A-BB46-02C6-C38709B2B0FE}"/>
              </a:ext>
            </a:extLst>
          </p:cNvPr>
          <p:cNvCxnSpPr>
            <a:cxnSpLocks/>
          </p:cNvCxnSpPr>
          <p:nvPr/>
        </p:nvCxnSpPr>
        <p:spPr>
          <a:xfrm>
            <a:off x="4326643" y="1766951"/>
            <a:ext cx="136461" cy="1379840"/>
          </a:xfrm>
          <a:prstGeom prst="straightConnector1">
            <a:avLst/>
          </a:prstGeom>
          <a:ln w="76200">
            <a:tailEnd type="triangle"/>
          </a:ln>
        </p:spPr>
        <p:style>
          <a:lnRef idx="2">
            <a:schemeClr val="accent4"/>
          </a:lnRef>
          <a:fillRef idx="0">
            <a:schemeClr val="accent4"/>
          </a:fillRef>
          <a:effectRef idx="1">
            <a:schemeClr val="accent4"/>
          </a:effectRef>
          <a:fontRef idx="minor">
            <a:schemeClr val="tx1"/>
          </a:fontRef>
        </p:style>
      </p:cxnSp>
      <p:sp>
        <p:nvSpPr>
          <p:cNvPr id="12" name="TextBox 11">
            <a:extLst>
              <a:ext uri="{FF2B5EF4-FFF2-40B4-BE49-F238E27FC236}">
                <a16:creationId xmlns:a16="http://schemas.microsoft.com/office/drawing/2014/main" id="{D955F7E7-A0F7-854B-A91B-4F4843EDB112}"/>
              </a:ext>
            </a:extLst>
          </p:cNvPr>
          <p:cNvSpPr txBox="1"/>
          <p:nvPr/>
        </p:nvSpPr>
        <p:spPr>
          <a:xfrm>
            <a:off x="3665550" y="938822"/>
            <a:ext cx="1898351" cy="830997"/>
          </a:xfrm>
          <a:prstGeom prst="rect">
            <a:avLst/>
          </a:prstGeom>
          <a:solidFill>
            <a:schemeClr val="bg2"/>
          </a:solidFill>
          <a:ln>
            <a:solidFill>
              <a:schemeClr val="accent4"/>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mbria" charset="0"/>
                <a:ea typeface="Cambria" charset="0"/>
                <a:cs typeface="Cambria" charset="0"/>
              </a:rPr>
              <a:t>50% chance to fail</a:t>
            </a:r>
            <a:endParaRPr kumimoji="0" lang="en-US" sz="2400" b="1" i="0" u="none" strike="noStrike" kern="1200" cap="none" spc="0" normalizeH="0" baseline="-25000" noProof="0" dirty="0">
              <a:ln>
                <a:noFill/>
              </a:ln>
              <a:solidFill>
                <a:srgbClr val="ED7D31"/>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223421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3" grpId="1" animBg="1"/>
      <p:bldP spid="3"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685EF-5925-47D6-CE2F-397E06C29C6A}"/>
              </a:ext>
            </a:extLst>
          </p:cNvPr>
          <p:cNvSpPr>
            <a:spLocks noGrp="1"/>
          </p:cNvSpPr>
          <p:nvPr>
            <p:ph type="title"/>
          </p:nvPr>
        </p:nvSpPr>
        <p:spPr/>
        <p:txBody>
          <a:bodyPr/>
          <a:lstStyle/>
          <a:p>
            <a:r>
              <a:rPr lang="en-TR" dirty="0"/>
              <a:t>System Support for PiM</a:t>
            </a:r>
          </a:p>
        </p:txBody>
      </p:sp>
      <p:pic>
        <p:nvPicPr>
          <p:cNvPr id="69" name="Picture 68">
            <a:extLst>
              <a:ext uri="{FF2B5EF4-FFF2-40B4-BE49-F238E27FC236}">
                <a16:creationId xmlns:a16="http://schemas.microsoft.com/office/drawing/2014/main" id="{BB2A7F96-0225-FF8D-CFFC-ECAF2FB2DBDF}"/>
              </a:ext>
            </a:extLst>
          </p:cNvPr>
          <p:cNvPicPr>
            <a:picLocks noChangeAspect="1"/>
          </p:cNvPicPr>
          <p:nvPr/>
        </p:nvPicPr>
        <p:blipFill>
          <a:blip r:embed="rId2"/>
          <a:stretch>
            <a:fillRect/>
          </a:stretch>
        </p:blipFill>
        <p:spPr>
          <a:xfrm>
            <a:off x="5405386" y="4295531"/>
            <a:ext cx="2039938" cy="1568320"/>
          </a:xfrm>
          <a:prstGeom prst="rect">
            <a:avLst/>
          </a:prstGeom>
          <a:ln w="28575">
            <a:solidFill>
              <a:schemeClr val="tx1"/>
            </a:solidFill>
          </a:ln>
        </p:spPr>
      </p:pic>
      <p:sp>
        <p:nvSpPr>
          <p:cNvPr id="70" name="Rectangle 69">
            <a:extLst>
              <a:ext uri="{FF2B5EF4-FFF2-40B4-BE49-F238E27FC236}">
                <a16:creationId xmlns:a16="http://schemas.microsoft.com/office/drawing/2014/main" id="{596E3125-C157-7121-EAA2-CEDDAF42F3E0}"/>
              </a:ext>
            </a:extLst>
          </p:cNvPr>
          <p:cNvSpPr/>
          <p:nvPr/>
        </p:nvSpPr>
        <p:spPr>
          <a:xfrm>
            <a:off x="5126796" y="1311069"/>
            <a:ext cx="3031200" cy="350194"/>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b</a:t>
            </a:r>
            <a:r>
              <a:rPr kumimoji="0" lang="en-TR" sz="20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ulk data initialization</a:t>
            </a:r>
          </a:p>
        </p:txBody>
      </p:sp>
      <p:sp>
        <p:nvSpPr>
          <p:cNvPr id="72" name="Right Bracket 71">
            <a:extLst>
              <a:ext uri="{FF2B5EF4-FFF2-40B4-BE49-F238E27FC236}">
                <a16:creationId xmlns:a16="http://schemas.microsoft.com/office/drawing/2014/main" id="{104816EE-4974-EBBA-47AD-6FA43C63D723}"/>
              </a:ext>
            </a:extLst>
          </p:cNvPr>
          <p:cNvSpPr/>
          <p:nvPr/>
        </p:nvSpPr>
        <p:spPr>
          <a:xfrm>
            <a:off x="3771948" y="4300657"/>
            <a:ext cx="45719" cy="827672"/>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4" name="Straight Arrow Connector 73">
            <a:extLst>
              <a:ext uri="{FF2B5EF4-FFF2-40B4-BE49-F238E27FC236}">
                <a16:creationId xmlns:a16="http://schemas.microsoft.com/office/drawing/2014/main" id="{DCC3B158-071F-F3D5-9F2E-B34F8EFA70BF}"/>
              </a:ext>
            </a:extLst>
          </p:cNvPr>
          <p:cNvCxnSpPr>
            <a:cxnSpLocks/>
            <a:stCxn id="72" idx="2"/>
            <a:endCxn id="69" idx="1"/>
          </p:cNvCxnSpPr>
          <p:nvPr/>
        </p:nvCxnSpPr>
        <p:spPr>
          <a:xfrm>
            <a:off x="3817667" y="4714493"/>
            <a:ext cx="1587719" cy="3651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0A6F853-283B-F24D-7E2D-129334386FB7}"/>
              </a:ext>
            </a:extLst>
          </p:cNvPr>
          <p:cNvSpPr txBox="1"/>
          <p:nvPr/>
        </p:nvSpPr>
        <p:spPr>
          <a:xfrm>
            <a:off x="5405386" y="5886599"/>
            <a:ext cx="203993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Chip</a:t>
            </a:r>
          </a:p>
        </p:txBody>
      </p:sp>
      <p:cxnSp>
        <p:nvCxnSpPr>
          <p:cNvPr id="79" name="Straight Arrow Connector 78">
            <a:extLst>
              <a:ext uri="{FF2B5EF4-FFF2-40B4-BE49-F238E27FC236}">
                <a16:creationId xmlns:a16="http://schemas.microsoft.com/office/drawing/2014/main" id="{E4564A8D-0CC0-B8ED-A160-05AE48CF7EA4}"/>
              </a:ext>
            </a:extLst>
          </p:cNvPr>
          <p:cNvCxnSpPr>
            <a:cxnSpLocks/>
            <a:stCxn id="99" idx="2"/>
            <a:endCxn id="70" idx="1"/>
          </p:cNvCxnSpPr>
          <p:nvPr/>
        </p:nvCxnSpPr>
        <p:spPr>
          <a:xfrm flipV="1">
            <a:off x="3834862" y="1486166"/>
            <a:ext cx="1291934" cy="4719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3" name="Graphic 82" descr="Question Mark with solid fill">
            <a:extLst>
              <a:ext uri="{FF2B5EF4-FFF2-40B4-BE49-F238E27FC236}">
                <a16:creationId xmlns:a16="http://schemas.microsoft.com/office/drawing/2014/main" id="{911FC528-AA2C-5EDF-6A8B-1FF7133C80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087" y="2799232"/>
            <a:ext cx="914400" cy="914400"/>
          </a:xfrm>
          <a:prstGeom prst="rect">
            <a:avLst/>
          </a:prstGeom>
        </p:spPr>
      </p:pic>
      <p:sp>
        <p:nvSpPr>
          <p:cNvPr id="85" name="Right Bracket 84">
            <a:extLst>
              <a:ext uri="{FF2B5EF4-FFF2-40B4-BE49-F238E27FC236}">
                <a16:creationId xmlns:a16="http://schemas.microsoft.com/office/drawing/2014/main" id="{1B59427D-67C5-BACD-EA5A-C9C5B48D2B8E}"/>
              </a:ext>
            </a:extLst>
          </p:cNvPr>
          <p:cNvSpPr/>
          <p:nvPr/>
        </p:nvSpPr>
        <p:spPr>
          <a:xfrm>
            <a:off x="3779413" y="3417280"/>
            <a:ext cx="45719" cy="827672"/>
          </a:xfrm>
          <a:prstGeom prst="rightBracket">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8" name="Straight Arrow Connector 87">
            <a:extLst>
              <a:ext uri="{FF2B5EF4-FFF2-40B4-BE49-F238E27FC236}">
                <a16:creationId xmlns:a16="http://schemas.microsoft.com/office/drawing/2014/main" id="{7F15A7BC-9A59-5E3D-2F79-6668DA830B1C}"/>
              </a:ext>
            </a:extLst>
          </p:cNvPr>
          <p:cNvCxnSpPr>
            <a:cxnSpLocks/>
            <a:endCxn id="97" idx="1"/>
          </p:cNvCxnSpPr>
          <p:nvPr/>
        </p:nvCxnSpPr>
        <p:spPr>
          <a:xfrm flipV="1">
            <a:off x="3834862" y="3301699"/>
            <a:ext cx="903459" cy="2429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FD8E174E-6B72-B518-FED5-58BD3D42FBE6}"/>
              </a:ext>
            </a:extLst>
          </p:cNvPr>
          <p:cNvSpPr/>
          <p:nvPr/>
        </p:nvSpPr>
        <p:spPr>
          <a:xfrm>
            <a:off x="4738321" y="3692893"/>
            <a:ext cx="4129335" cy="350194"/>
          </a:xfrm>
          <a:prstGeom prst="rect">
            <a:avLst/>
          </a:prstGeom>
          <a:solidFill>
            <a:srgbClr val="00FF0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 for c</a:t>
            </a:r>
            <a:r>
              <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ustom timing parameters</a:t>
            </a:r>
          </a:p>
        </p:txBody>
      </p:sp>
      <p:cxnSp>
        <p:nvCxnSpPr>
          <p:cNvPr id="92" name="Straight Arrow Connector 91">
            <a:extLst>
              <a:ext uri="{FF2B5EF4-FFF2-40B4-BE49-F238E27FC236}">
                <a16:creationId xmlns:a16="http://schemas.microsoft.com/office/drawing/2014/main" id="{34F8DFAF-ECCC-2A26-BED9-FD0934F8666E}"/>
              </a:ext>
            </a:extLst>
          </p:cNvPr>
          <p:cNvCxnSpPr>
            <a:cxnSpLocks/>
            <a:endCxn id="89" idx="1"/>
          </p:cNvCxnSpPr>
          <p:nvPr/>
        </p:nvCxnSpPr>
        <p:spPr>
          <a:xfrm flipV="1">
            <a:off x="3834862" y="3867990"/>
            <a:ext cx="903459" cy="1293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C776D206-3017-1C3D-73E3-88532CAEA7E7}"/>
              </a:ext>
            </a:extLst>
          </p:cNvPr>
          <p:cNvSpPr/>
          <p:nvPr/>
        </p:nvSpPr>
        <p:spPr>
          <a:xfrm>
            <a:off x="4738321" y="3126602"/>
            <a:ext cx="4129335" cy="350194"/>
          </a:xfrm>
          <a:prstGeom prst="rect">
            <a:avLst/>
          </a:prstGeom>
          <a:solidFill>
            <a:srgbClr val="00FF0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control logic for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PiM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operations</a:t>
            </a:r>
            <a:endPar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9" name="Right Bracket 98">
            <a:extLst>
              <a:ext uri="{FF2B5EF4-FFF2-40B4-BE49-F238E27FC236}">
                <a16:creationId xmlns:a16="http://schemas.microsoft.com/office/drawing/2014/main" id="{8CA494CF-EAA7-A516-C710-3F1D3B8A78D9}"/>
              </a:ext>
            </a:extLst>
          </p:cNvPr>
          <p:cNvSpPr/>
          <p:nvPr/>
        </p:nvSpPr>
        <p:spPr>
          <a:xfrm>
            <a:off x="3789143" y="1766055"/>
            <a:ext cx="45719" cy="384136"/>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Right Bracket 108">
            <a:extLst>
              <a:ext uri="{FF2B5EF4-FFF2-40B4-BE49-F238E27FC236}">
                <a16:creationId xmlns:a16="http://schemas.microsoft.com/office/drawing/2014/main" id="{02F19BA3-1AFF-5C0B-6F7C-58D1EF932D4D}"/>
              </a:ext>
            </a:extLst>
          </p:cNvPr>
          <p:cNvSpPr/>
          <p:nvPr/>
        </p:nvSpPr>
        <p:spPr>
          <a:xfrm>
            <a:off x="3779413" y="2211056"/>
            <a:ext cx="55449" cy="748271"/>
          </a:xfrm>
          <a:prstGeom prst="rightBracket">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75A4AC5C-7DEC-2C33-3AD7-EFE67D65D223}"/>
              </a:ext>
            </a:extLst>
          </p:cNvPr>
          <p:cNvSpPr/>
          <p:nvPr/>
        </p:nvSpPr>
        <p:spPr>
          <a:xfrm>
            <a:off x="4738320" y="2603500"/>
            <a:ext cx="4129335" cy="350194"/>
          </a:xfrm>
          <a:prstGeom prst="rect">
            <a:avLst/>
          </a:prstGeom>
          <a:solidFill>
            <a:srgbClr val="00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software interface to execute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PiM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ops.</a:t>
            </a:r>
            <a:endPar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1" name="Straight Arrow Connector 110">
            <a:extLst>
              <a:ext uri="{FF2B5EF4-FFF2-40B4-BE49-F238E27FC236}">
                <a16:creationId xmlns:a16="http://schemas.microsoft.com/office/drawing/2014/main" id="{9502DEF4-6F6E-7204-9900-3E649B36DD3F}"/>
              </a:ext>
            </a:extLst>
          </p:cNvPr>
          <p:cNvCxnSpPr>
            <a:cxnSpLocks/>
            <a:endCxn id="110" idx="1"/>
          </p:cNvCxnSpPr>
          <p:nvPr/>
        </p:nvCxnSpPr>
        <p:spPr>
          <a:xfrm>
            <a:off x="3834862" y="2778597"/>
            <a:ext cx="90345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3EDF0698-30C1-749D-41F1-445882DE6475}"/>
              </a:ext>
            </a:extLst>
          </p:cNvPr>
          <p:cNvCxnSpPr>
            <a:cxnSpLocks/>
            <a:endCxn id="114" idx="1"/>
          </p:cNvCxnSpPr>
          <p:nvPr/>
        </p:nvCxnSpPr>
        <p:spPr>
          <a:xfrm flipV="1">
            <a:off x="3834862" y="2269181"/>
            <a:ext cx="903458" cy="1320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269502F3-B51F-DEA6-7D0B-52F7FBB1A8E8}"/>
              </a:ext>
            </a:extLst>
          </p:cNvPr>
          <p:cNvSpPr/>
          <p:nvPr/>
        </p:nvSpPr>
        <p:spPr>
          <a:xfrm>
            <a:off x="4738320" y="2094084"/>
            <a:ext cx="4129335" cy="350194"/>
          </a:xfrm>
          <a:prstGeom prst="rect">
            <a:avLst/>
          </a:prstGeom>
          <a:solidFill>
            <a:srgbClr val="00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a:t>
            </a:r>
            <a:r>
              <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upervisor for basic system support</a:t>
            </a:r>
          </a:p>
        </p:txBody>
      </p:sp>
      <p:sp>
        <p:nvSpPr>
          <p:cNvPr id="4" name="Text Box 17">
            <a:extLst>
              <a:ext uri="{FF2B5EF4-FFF2-40B4-BE49-F238E27FC236}">
                <a16:creationId xmlns:a16="http://schemas.microsoft.com/office/drawing/2014/main" id="{8DDEEED9-5FC9-1E11-B2E4-63A96AE04360}"/>
              </a:ext>
            </a:extLst>
          </p:cNvPr>
          <p:cNvSpPr txBox="1">
            <a:spLocks noChangeArrowheads="1"/>
          </p:cNvSpPr>
          <p:nvPr/>
        </p:nvSpPr>
        <p:spPr bwMode="auto">
          <a:xfrm>
            <a:off x="1087661" y="3403300"/>
            <a:ext cx="2662190" cy="461665"/>
          </a:xfrm>
          <a:prstGeom prst="rect">
            <a:avLst/>
          </a:prstGeom>
          <a:solidFill>
            <a:srgbClr val="00FF00"/>
          </a:solidFill>
          <a:ln w="9525">
            <a:solidFill>
              <a:schemeClr val="tx1"/>
            </a:solidFill>
            <a:miter lim="800000"/>
            <a:headEnd/>
            <a:tailEnd/>
          </a:ln>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mbria" panose="02040503050406030204" pitchFamily="18" charset="0"/>
                <a:ea typeface="ＭＳ Ｐゴシック" panose="020B0600070205080204" pitchFamily="34" charset="-128"/>
                <a:cs typeface="+mn-cs"/>
              </a:rPr>
              <a:t>Micro-architecture</a:t>
            </a:r>
          </a:p>
        </p:txBody>
      </p:sp>
      <p:sp>
        <p:nvSpPr>
          <p:cNvPr id="5" name="Text Box 18">
            <a:extLst>
              <a:ext uri="{FF2B5EF4-FFF2-40B4-BE49-F238E27FC236}">
                <a16:creationId xmlns:a16="http://schemas.microsoft.com/office/drawing/2014/main" id="{ACA84012-9BE6-55E4-3EC9-2B64512E5E2D}"/>
              </a:ext>
            </a:extLst>
          </p:cNvPr>
          <p:cNvSpPr txBox="1">
            <a:spLocks noChangeAspect="1" noChangeArrowheads="1"/>
          </p:cNvSpPr>
          <p:nvPr/>
        </p:nvSpPr>
        <p:spPr bwMode="auto">
          <a:xfrm>
            <a:off x="1087661" y="2966442"/>
            <a:ext cx="2662190" cy="431257"/>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mbria" panose="02040503050406030204" pitchFamily="18" charset="0"/>
                <a:ea typeface="ＭＳ Ｐゴシック" panose="020B0600070205080204" pitchFamily="34" charset="-128"/>
                <a:cs typeface="+mn-cs"/>
              </a:rPr>
              <a:t>SW/HW Interface</a:t>
            </a:r>
          </a:p>
        </p:txBody>
      </p:sp>
      <p:sp>
        <p:nvSpPr>
          <p:cNvPr id="6" name="Text Box 19">
            <a:extLst>
              <a:ext uri="{FF2B5EF4-FFF2-40B4-BE49-F238E27FC236}">
                <a16:creationId xmlns:a16="http://schemas.microsoft.com/office/drawing/2014/main" id="{9C7433F3-3546-50EA-6DD6-786C5AE81E38}"/>
              </a:ext>
            </a:extLst>
          </p:cNvPr>
          <p:cNvSpPr txBox="1">
            <a:spLocks noChangeAspect="1" noChangeArrowheads="1"/>
          </p:cNvSpPr>
          <p:nvPr/>
        </p:nvSpPr>
        <p:spPr bwMode="auto">
          <a:xfrm>
            <a:off x="1083520" y="2184204"/>
            <a:ext cx="2664261" cy="433124"/>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mbria" panose="02040503050406030204" pitchFamily="18" charset="0"/>
                <a:ea typeface="ＭＳ Ｐゴシック" panose="020B0600070205080204" pitchFamily="34" charset="-128"/>
                <a:cs typeface="+mn-cs"/>
              </a:rPr>
              <a:t>Program/Language</a:t>
            </a:r>
          </a:p>
        </p:txBody>
      </p:sp>
      <p:sp>
        <p:nvSpPr>
          <p:cNvPr id="7" name="Text Box 20">
            <a:extLst>
              <a:ext uri="{FF2B5EF4-FFF2-40B4-BE49-F238E27FC236}">
                <a16:creationId xmlns:a16="http://schemas.microsoft.com/office/drawing/2014/main" id="{1C9E9C4E-A637-CAF7-C2BD-0B9E13EA5303}"/>
              </a:ext>
            </a:extLst>
          </p:cNvPr>
          <p:cNvSpPr txBox="1">
            <a:spLocks noChangeAspect="1" noChangeArrowheads="1"/>
          </p:cNvSpPr>
          <p:nvPr/>
        </p:nvSpPr>
        <p:spPr bwMode="auto">
          <a:xfrm>
            <a:off x="1083520" y="1747346"/>
            <a:ext cx="2664261" cy="433124"/>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anose="020B0600070205080204" pitchFamily="34" charset="-128"/>
                <a:cs typeface="+mn-cs"/>
              </a:rPr>
              <a:t>Application</a:t>
            </a:r>
          </a:p>
        </p:txBody>
      </p:sp>
      <p:sp>
        <p:nvSpPr>
          <p:cNvPr id="9" name="Text Box 22">
            <a:extLst>
              <a:ext uri="{FF2B5EF4-FFF2-40B4-BE49-F238E27FC236}">
                <a16:creationId xmlns:a16="http://schemas.microsoft.com/office/drawing/2014/main" id="{81D07EC5-4F3E-5542-AFD0-A05A2921985C}"/>
              </a:ext>
            </a:extLst>
          </p:cNvPr>
          <p:cNvSpPr txBox="1">
            <a:spLocks noChangeAspect="1" noChangeArrowheads="1"/>
          </p:cNvSpPr>
          <p:nvPr/>
        </p:nvSpPr>
        <p:spPr bwMode="auto">
          <a:xfrm>
            <a:off x="1087661" y="3842024"/>
            <a:ext cx="2660121" cy="438726"/>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anose="020B0600070205080204" pitchFamily="34" charset="-128"/>
              <a:cs typeface="Arial" charset="0"/>
            </a:endParaRPr>
          </a:p>
        </p:txBody>
      </p:sp>
      <p:sp>
        <p:nvSpPr>
          <p:cNvPr id="10" name="Text Box 23">
            <a:extLst>
              <a:ext uri="{FF2B5EF4-FFF2-40B4-BE49-F238E27FC236}">
                <a16:creationId xmlns:a16="http://schemas.microsoft.com/office/drawing/2014/main" id="{4CBBCBF9-0D79-007D-594A-24CB618334E5}"/>
              </a:ext>
            </a:extLst>
          </p:cNvPr>
          <p:cNvSpPr txBox="1">
            <a:spLocks noChangeAspect="1" noChangeArrowheads="1"/>
          </p:cNvSpPr>
          <p:nvPr/>
        </p:nvSpPr>
        <p:spPr bwMode="auto">
          <a:xfrm>
            <a:off x="1087661" y="4278882"/>
            <a:ext cx="2662190" cy="433124"/>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mbria" panose="02040503050406030204" pitchFamily="18" charset="0"/>
                <a:ea typeface="ＭＳ Ｐゴシック" panose="020B0600070205080204" pitchFamily="34" charset="-128"/>
                <a:cs typeface="+mn-cs"/>
              </a:rPr>
              <a:t>Devices</a:t>
            </a:r>
          </a:p>
        </p:txBody>
      </p:sp>
      <p:sp>
        <p:nvSpPr>
          <p:cNvPr id="11" name="Text Box 24">
            <a:extLst>
              <a:ext uri="{FF2B5EF4-FFF2-40B4-BE49-F238E27FC236}">
                <a16:creationId xmlns:a16="http://schemas.microsoft.com/office/drawing/2014/main" id="{8A3D614E-F4D0-7587-001A-C41635CA93E5}"/>
              </a:ext>
            </a:extLst>
          </p:cNvPr>
          <p:cNvSpPr txBox="1">
            <a:spLocks noChangeAspect="1" noChangeArrowheads="1"/>
          </p:cNvSpPr>
          <p:nvPr/>
        </p:nvSpPr>
        <p:spPr bwMode="auto">
          <a:xfrm>
            <a:off x="1087661" y="2587458"/>
            <a:ext cx="2662190" cy="384584"/>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mbria" panose="02040503050406030204" pitchFamily="18" charset="0"/>
                <a:ea typeface="ＭＳ Ｐゴシック" panose="020B0600070205080204" pitchFamily="34" charset="-128"/>
                <a:cs typeface="+mn-cs"/>
              </a:rPr>
              <a:t>System Software</a:t>
            </a:r>
          </a:p>
        </p:txBody>
      </p:sp>
      <p:sp>
        <p:nvSpPr>
          <p:cNvPr id="13" name="Text Box 23">
            <a:extLst>
              <a:ext uri="{FF2B5EF4-FFF2-40B4-BE49-F238E27FC236}">
                <a16:creationId xmlns:a16="http://schemas.microsoft.com/office/drawing/2014/main" id="{5C30BB4F-BFC0-4FD3-FE4D-BDEEB8F2B63C}"/>
              </a:ext>
            </a:extLst>
          </p:cNvPr>
          <p:cNvSpPr txBox="1">
            <a:spLocks noChangeAspect="1" noChangeArrowheads="1"/>
          </p:cNvSpPr>
          <p:nvPr/>
        </p:nvSpPr>
        <p:spPr bwMode="auto">
          <a:xfrm>
            <a:off x="1089731" y="4697071"/>
            <a:ext cx="2664260" cy="431258"/>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mbria" panose="02040503050406030204" pitchFamily="18" charset="0"/>
                <a:ea typeface="ＭＳ Ｐゴシック" panose="020B0600070205080204" pitchFamily="34" charset="-128"/>
                <a:cs typeface="+mn-cs"/>
              </a:rPr>
              <a:t>Electrons</a:t>
            </a:r>
          </a:p>
        </p:txBody>
      </p:sp>
      <p:cxnSp>
        <p:nvCxnSpPr>
          <p:cNvPr id="118" name="Curved Connector 117">
            <a:extLst>
              <a:ext uri="{FF2B5EF4-FFF2-40B4-BE49-F238E27FC236}">
                <a16:creationId xmlns:a16="http://schemas.microsoft.com/office/drawing/2014/main" id="{4E4F4BF6-09BB-C536-66D3-20BFC906FD2D}"/>
              </a:ext>
            </a:extLst>
          </p:cNvPr>
          <p:cNvCxnSpPr>
            <a:stCxn id="7" idx="1"/>
            <a:endCxn id="13" idx="1"/>
          </p:cNvCxnSpPr>
          <p:nvPr/>
        </p:nvCxnSpPr>
        <p:spPr>
          <a:xfrm rot="10800000" flipH="1" flipV="1">
            <a:off x="1083519" y="1963907"/>
            <a:ext cx="6211" cy="2948793"/>
          </a:xfrm>
          <a:prstGeom prst="curvedConnector3">
            <a:avLst>
              <a:gd name="adj1" fmla="val -4799496"/>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34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1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2" grpId="0" animBg="1"/>
      <p:bldP spid="78" grpId="0"/>
      <p:bldP spid="85" grpId="0" animBg="1"/>
      <p:bldP spid="89" grpId="0" animBg="1"/>
      <p:bldP spid="97" grpId="0" animBg="1"/>
      <p:bldP spid="99" grpId="0" animBg="1"/>
      <p:bldP spid="109" grpId="0" animBg="1"/>
      <p:bldP spid="110" grpId="0" animBg="1"/>
      <p:bldP spid="114" grpId="0" animBg="1"/>
      <p:bldP spid="4" grpId="0" animBg="1"/>
      <p:bldP spid="5" grpId="0" animBg="1"/>
      <p:bldP spid="6" grpId="0" animBg="1"/>
      <p:bldP spid="7" grpId="0" animBg="1"/>
      <p:bldP spid="9" grpId="0" animBg="1"/>
      <p:bldP spid="10"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685EF-5925-47D6-CE2F-397E06C29C6A}"/>
              </a:ext>
            </a:extLst>
          </p:cNvPr>
          <p:cNvSpPr>
            <a:spLocks noGrp="1"/>
          </p:cNvSpPr>
          <p:nvPr>
            <p:ph type="title"/>
          </p:nvPr>
        </p:nvSpPr>
        <p:spPr/>
        <p:txBody>
          <a:bodyPr/>
          <a:lstStyle/>
          <a:p>
            <a:r>
              <a:rPr lang="en-TR" sz="5200" dirty="0"/>
              <a:t>PiDRAM</a:t>
            </a:r>
          </a:p>
        </p:txBody>
      </p:sp>
      <p:sp>
        <p:nvSpPr>
          <p:cNvPr id="70" name="Rectangle 69">
            <a:extLst>
              <a:ext uri="{FF2B5EF4-FFF2-40B4-BE49-F238E27FC236}">
                <a16:creationId xmlns:a16="http://schemas.microsoft.com/office/drawing/2014/main" id="{596E3125-C157-7121-EAA2-CEDDAF42F3E0}"/>
              </a:ext>
            </a:extLst>
          </p:cNvPr>
          <p:cNvSpPr/>
          <p:nvPr/>
        </p:nvSpPr>
        <p:spPr>
          <a:xfrm>
            <a:off x="5126799" y="1311069"/>
            <a:ext cx="3031200" cy="350194"/>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b</a:t>
            </a:r>
            <a:r>
              <a:rPr kumimoji="0" lang="en-TR" sz="20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ulk data initialization</a:t>
            </a:r>
          </a:p>
        </p:txBody>
      </p:sp>
      <p:grpSp>
        <p:nvGrpSpPr>
          <p:cNvPr id="3" name="Group 2">
            <a:extLst>
              <a:ext uri="{FF2B5EF4-FFF2-40B4-BE49-F238E27FC236}">
                <a16:creationId xmlns:a16="http://schemas.microsoft.com/office/drawing/2014/main" id="{21196A95-A551-CC20-67ED-91F641973F4A}"/>
              </a:ext>
            </a:extLst>
          </p:cNvPr>
          <p:cNvGrpSpPr/>
          <p:nvPr/>
        </p:nvGrpSpPr>
        <p:grpSpPr>
          <a:xfrm>
            <a:off x="5405389" y="4295531"/>
            <a:ext cx="2039938" cy="1960400"/>
            <a:chOff x="4813929" y="4295531"/>
            <a:chExt cx="2039938" cy="1960400"/>
          </a:xfrm>
        </p:grpSpPr>
        <p:pic>
          <p:nvPicPr>
            <p:cNvPr id="69" name="Picture 68">
              <a:extLst>
                <a:ext uri="{FF2B5EF4-FFF2-40B4-BE49-F238E27FC236}">
                  <a16:creationId xmlns:a16="http://schemas.microsoft.com/office/drawing/2014/main" id="{BB2A7F96-0225-FF8D-CFFC-ECAF2FB2DBDF}"/>
                </a:ext>
              </a:extLst>
            </p:cNvPr>
            <p:cNvPicPr>
              <a:picLocks noChangeAspect="1"/>
            </p:cNvPicPr>
            <p:nvPr/>
          </p:nvPicPr>
          <p:blipFill>
            <a:blip r:embed="rId2"/>
            <a:stretch>
              <a:fillRect/>
            </a:stretch>
          </p:blipFill>
          <p:spPr>
            <a:xfrm>
              <a:off x="4813929" y="4295531"/>
              <a:ext cx="2039938" cy="1568320"/>
            </a:xfrm>
            <a:prstGeom prst="rect">
              <a:avLst/>
            </a:prstGeom>
            <a:ln w="28575">
              <a:solidFill>
                <a:schemeClr val="tx1"/>
              </a:solidFill>
            </a:ln>
          </p:spPr>
        </p:pic>
        <p:sp>
          <p:nvSpPr>
            <p:cNvPr id="78" name="TextBox 77">
              <a:extLst>
                <a:ext uri="{FF2B5EF4-FFF2-40B4-BE49-F238E27FC236}">
                  <a16:creationId xmlns:a16="http://schemas.microsoft.com/office/drawing/2014/main" id="{00A6F853-283B-F24D-7E2D-129334386FB7}"/>
                </a:ext>
              </a:extLst>
            </p:cNvPr>
            <p:cNvSpPr txBox="1"/>
            <p:nvPr/>
          </p:nvSpPr>
          <p:spPr>
            <a:xfrm>
              <a:off x="4813929" y="5886599"/>
              <a:ext cx="203993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Chip</a:t>
              </a:r>
            </a:p>
          </p:txBody>
        </p:sp>
      </p:grpSp>
      <p:sp>
        <p:nvSpPr>
          <p:cNvPr id="89" name="Rectangle 88">
            <a:extLst>
              <a:ext uri="{FF2B5EF4-FFF2-40B4-BE49-F238E27FC236}">
                <a16:creationId xmlns:a16="http://schemas.microsoft.com/office/drawing/2014/main" id="{FD8E174E-6B72-B518-FED5-58BD3D42FBE6}"/>
              </a:ext>
            </a:extLst>
          </p:cNvPr>
          <p:cNvSpPr/>
          <p:nvPr/>
        </p:nvSpPr>
        <p:spPr>
          <a:xfrm>
            <a:off x="4738324" y="3692893"/>
            <a:ext cx="4129335" cy="350194"/>
          </a:xfrm>
          <a:prstGeom prst="rect">
            <a:avLst/>
          </a:prstGeom>
          <a:solidFill>
            <a:srgbClr val="00FF0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 for c</a:t>
            </a:r>
            <a:r>
              <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ustom timing parameters</a:t>
            </a:r>
          </a:p>
        </p:txBody>
      </p:sp>
      <p:sp>
        <p:nvSpPr>
          <p:cNvPr id="97" name="Rectangle 96">
            <a:extLst>
              <a:ext uri="{FF2B5EF4-FFF2-40B4-BE49-F238E27FC236}">
                <a16:creationId xmlns:a16="http://schemas.microsoft.com/office/drawing/2014/main" id="{C776D206-3017-1C3D-73E3-88532CAEA7E7}"/>
              </a:ext>
            </a:extLst>
          </p:cNvPr>
          <p:cNvSpPr/>
          <p:nvPr/>
        </p:nvSpPr>
        <p:spPr>
          <a:xfrm>
            <a:off x="4738324" y="3126602"/>
            <a:ext cx="4129335" cy="350194"/>
          </a:xfrm>
          <a:prstGeom prst="rect">
            <a:avLst/>
          </a:prstGeom>
          <a:solidFill>
            <a:srgbClr val="00FF0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control logic for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PiM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operations</a:t>
            </a:r>
            <a:endPar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10" name="Rectangle 109">
            <a:extLst>
              <a:ext uri="{FF2B5EF4-FFF2-40B4-BE49-F238E27FC236}">
                <a16:creationId xmlns:a16="http://schemas.microsoft.com/office/drawing/2014/main" id="{75A4AC5C-7DEC-2C33-3AD7-EFE67D65D223}"/>
              </a:ext>
            </a:extLst>
          </p:cNvPr>
          <p:cNvSpPr/>
          <p:nvPr/>
        </p:nvSpPr>
        <p:spPr>
          <a:xfrm>
            <a:off x="4738323" y="2603500"/>
            <a:ext cx="4129335" cy="350194"/>
          </a:xfrm>
          <a:prstGeom prst="rect">
            <a:avLst/>
          </a:prstGeom>
          <a:solidFill>
            <a:srgbClr val="00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software interface to execute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PiM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ops.</a:t>
            </a:r>
            <a:endPar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14" name="Rectangle 113">
            <a:extLst>
              <a:ext uri="{FF2B5EF4-FFF2-40B4-BE49-F238E27FC236}">
                <a16:creationId xmlns:a16="http://schemas.microsoft.com/office/drawing/2014/main" id="{269502F3-B51F-DEA6-7D0B-52F7FBB1A8E8}"/>
              </a:ext>
            </a:extLst>
          </p:cNvPr>
          <p:cNvSpPr/>
          <p:nvPr/>
        </p:nvSpPr>
        <p:spPr>
          <a:xfrm>
            <a:off x="4738323" y="2094084"/>
            <a:ext cx="4129335" cy="350194"/>
          </a:xfrm>
          <a:prstGeom prst="rect">
            <a:avLst/>
          </a:prstGeom>
          <a:solidFill>
            <a:srgbClr val="00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a:t>
            </a:r>
            <a:r>
              <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upervisor for basic system support</a:t>
            </a:r>
          </a:p>
        </p:txBody>
      </p:sp>
      <p:sp>
        <p:nvSpPr>
          <p:cNvPr id="17" name="Rectangle 16">
            <a:extLst>
              <a:ext uri="{FF2B5EF4-FFF2-40B4-BE49-F238E27FC236}">
                <a16:creationId xmlns:a16="http://schemas.microsoft.com/office/drawing/2014/main" id="{B9A857C7-376A-0F30-E0DB-CF7E15C42EE3}"/>
              </a:ext>
            </a:extLst>
          </p:cNvPr>
          <p:cNvSpPr/>
          <p:nvPr/>
        </p:nvSpPr>
        <p:spPr>
          <a:xfrm>
            <a:off x="319046" y="2184898"/>
            <a:ext cx="4269156" cy="94239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Bridge the “system gap”</a:t>
            </a:r>
            <a:br>
              <a:rPr kumimoji="0" lang="en-TR" sz="24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br>
            <a:r>
              <a:rPr kumimoji="0" lang="en-TR" sz="24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with customizable </a:t>
            </a:r>
            <a:br>
              <a:rPr kumimoji="0" lang="en-TR" sz="24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br>
            <a:r>
              <a:rPr kumimoji="0" lang="en-TR" sz="24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HW/SW components</a:t>
            </a:r>
          </a:p>
        </p:txBody>
      </p:sp>
      <p:sp>
        <p:nvSpPr>
          <p:cNvPr id="22" name="TextBox 21">
            <a:extLst>
              <a:ext uri="{FF2B5EF4-FFF2-40B4-BE49-F238E27FC236}">
                <a16:creationId xmlns:a16="http://schemas.microsoft.com/office/drawing/2014/main" id="{1F78D1FB-C3A3-CFAF-61AF-0F93682DC45E}"/>
              </a:ext>
            </a:extLst>
          </p:cNvPr>
          <p:cNvSpPr txBox="1"/>
          <p:nvPr/>
        </p:nvSpPr>
        <p:spPr>
          <a:xfrm>
            <a:off x="-221188" y="4181774"/>
            <a:ext cx="536068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rapidly implement </a:t>
            </a:r>
            <a:r>
              <a:rPr kumimoji="0" lang="en-US" sz="2400" b="0"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PiM</a:t>
            </a:r>
            <a:r>
              <a:rPr kumimoji="0" lang="en-US" sz="2400" b="0"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techniques,</a:t>
            </a:r>
          </a:p>
        </p:txBody>
      </p:sp>
      <p:sp>
        <p:nvSpPr>
          <p:cNvPr id="23" name="TextBox 22">
            <a:extLst>
              <a:ext uri="{FF2B5EF4-FFF2-40B4-BE49-F238E27FC236}">
                <a16:creationId xmlns:a16="http://schemas.microsoft.com/office/drawing/2014/main" id="{E56EBAE6-F425-5A47-DBFF-CFB94F2F767D}"/>
              </a:ext>
            </a:extLst>
          </p:cNvPr>
          <p:cNvSpPr txBox="1"/>
          <p:nvPr/>
        </p:nvSpPr>
        <p:spPr>
          <a:xfrm>
            <a:off x="-221188" y="4555100"/>
            <a:ext cx="536068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solve system integration challenges,</a:t>
            </a:r>
          </a:p>
        </p:txBody>
      </p:sp>
      <p:sp>
        <p:nvSpPr>
          <p:cNvPr id="24" name="TextBox 23">
            <a:extLst>
              <a:ext uri="{FF2B5EF4-FFF2-40B4-BE49-F238E27FC236}">
                <a16:creationId xmlns:a16="http://schemas.microsoft.com/office/drawing/2014/main" id="{4FA08536-C002-8D92-79E6-4F6A5D98BB13}"/>
              </a:ext>
            </a:extLst>
          </p:cNvPr>
          <p:cNvSpPr txBox="1"/>
          <p:nvPr/>
        </p:nvSpPr>
        <p:spPr>
          <a:xfrm>
            <a:off x="-221188" y="4915459"/>
            <a:ext cx="536068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analyze end-to-end implementations</a:t>
            </a:r>
          </a:p>
        </p:txBody>
      </p:sp>
      <p:sp>
        <p:nvSpPr>
          <p:cNvPr id="27" name="TextBox 26">
            <a:extLst>
              <a:ext uri="{FF2B5EF4-FFF2-40B4-BE49-F238E27FC236}">
                <a16:creationId xmlns:a16="http://schemas.microsoft.com/office/drawing/2014/main" id="{A79EC966-7368-0ED2-CDB4-127CB6B604A4}"/>
              </a:ext>
            </a:extLst>
          </p:cNvPr>
          <p:cNvSpPr txBox="1"/>
          <p:nvPr/>
        </p:nvSpPr>
        <p:spPr>
          <a:xfrm>
            <a:off x="319046" y="3289572"/>
            <a:ext cx="4269156"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a:t>
            </a:r>
            <a: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 doing so,</a:t>
            </a:r>
            <a:b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allow users to</a:t>
            </a:r>
          </a:p>
        </p:txBody>
      </p:sp>
      <p:sp>
        <p:nvSpPr>
          <p:cNvPr id="28" name="Right Bracket 27">
            <a:extLst>
              <a:ext uri="{FF2B5EF4-FFF2-40B4-BE49-F238E27FC236}">
                <a16:creationId xmlns:a16="http://schemas.microsoft.com/office/drawing/2014/main" id="{09AA7AA9-1473-7CDC-D2F8-6CCE2ACB7E45}"/>
              </a:ext>
            </a:extLst>
          </p:cNvPr>
          <p:cNvSpPr/>
          <p:nvPr/>
        </p:nvSpPr>
        <p:spPr>
          <a:xfrm flipH="1">
            <a:off x="4453674" y="2094085"/>
            <a:ext cx="323572" cy="1382711"/>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5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11111E-6 3.33333E-6 L 0.02257 0.06551 " pathEditMode="relative" rAng="0" ptsTypes="AA">
                                      <p:cBhvr>
                                        <p:cTn id="6" dur="2000" fill="hold"/>
                                        <p:tgtEl>
                                          <p:spTgt spid="70"/>
                                        </p:tgtEl>
                                        <p:attrNameLst>
                                          <p:attrName>ppt_x</p:attrName>
                                          <p:attrName>ppt_y</p:attrName>
                                        </p:attrNameLst>
                                      </p:cBhvr>
                                      <p:rCtr x="1128" y="3264"/>
                                    </p:animMotion>
                                  </p:childTnLst>
                                </p:cTn>
                              </p:par>
                              <p:par>
                                <p:cTn id="7" presetID="0" presetClass="path" presetSubtype="0" accel="50000" decel="50000" fill="hold" grpId="0" nodeType="withEffect">
                                  <p:stCondLst>
                                    <p:cond delay="0"/>
                                  </p:stCondLst>
                                  <p:childTnLst>
                                    <p:animMotion origin="layout" path="M -3.61111E-6 -2.59259E-6 L -3.61111E-6 -0.02338 " pathEditMode="relative" rAng="0" ptsTypes="AA">
                                      <p:cBhvr>
                                        <p:cTn id="8" dur="2000" fill="hold"/>
                                        <p:tgtEl>
                                          <p:spTgt spid="110"/>
                                        </p:tgtEl>
                                        <p:attrNameLst>
                                          <p:attrName>ppt_x</p:attrName>
                                          <p:attrName>ppt_y</p:attrName>
                                        </p:attrNameLst>
                                      </p:cBhvr>
                                      <p:rCtr x="0" y="-1181"/>
                                    </p:animMotion>
                                  </p:childTnLst>
                                </p:cTn>
                              </p:par>
                              <p:par>
                                <p:cTn id="9" presetID="0" presetClass="path" presetSubtype="0" accel="50000" decel="50000" fill="hold" grpId="0" nodeType="withEffect">
                                  <p:stCondLst>
                                    <p:cond delay="0"/>
                                  </p:stCondLst>
                                  <p:childTnLst>
                                    <p:animMotion origin="layout" path="M -3.61111E-6 -1.48148E-6 L 0.0007 -0.05347 " pathEditMode="relative" rAng="0" ptsTypes="AA">
                                      <p:cBhvr>
                                        <p:cTn id="10" dur="2000" fill="hold"/>
                                        <p:tgtEl>
                                          <p:spTgt spid="97"/>
                                        </p:tgtEl>
                                        <p:attrNameLst>
                                          <p:attrName>ppt_x</p:attrName>
                                          <p:attrName>ppt_y</p:attrName>
                                        </p:attrNameLst>
                                      </p:cBhvr>
                                      <p:rCtr x="35" y="-2685"/>
                                    </p:animMotion>
                                  </p:childTnLst>
                                </p:cTn>
                              </p:par>
                              <p:par>
                                <p:cTn id="11" presetID="0" presetClass="path" presetSubtype="0" accel="50000" decel="50000" fill="hold" grpId="0" nodeType="withEffect">
                                  <p:stCondLst>
                                    <p:cond delay="0"/>
                                  </p:stCondLst>
                                  <p:childTnLst>
                                    <p:animMotion origin="layout" path="M -3.61111E-6 1.11111E-6 L -3.61111E-6 -0.08241 " pathEditMode="relative" rAng="0" ptsTypes="AA">
                                      <p:cBhvr>
                                        <p:cTn id="12" dur="2000" fill="hold"/>
                                        <p:tgtEl>
                                          <p:spTgt spid="89"/>
                                        </p:tgtEl>
                                        <p:attrNameLst>
                                          <p:attrName>ppt_x</p:attrName>
                                          <p:attrName>ppt_y</p:attrName>
                                        </p:attrNameLst>
                                      </p:cBhvr>
                                      <p:rCtr x="0" y="-4120"/>
                                    </p:animMotion>
                                  </p:childTnLst>
                                </p:cTn>
                              </p:par>
                              <p:par>
                                <p:cTn id="13" presetID="0" presetClass="path" presetSubtype="0" accel="50000" decel="50000" fill="hold" nodeType="withEffect">
                                  <p:stCondLst>
                                    <p:cond delay="0"/>
                                  </p:stCondLst>
                                  <p:childTnLst>
                                    <p:animMotion origin="layout" path="M -4.16667E-6 -2.96296E-6 L 0.03855 -0.12129 " pathEditMode="relative" rAng="0" ptsTypes="AA">
                                      <p:cBhvr>
                                        <p:cTn id="14" dur="2000" fill="hold"/>
                                        <p:tgtEl>
                                          <p:spTgt spid="3"/>
                                        </p:tgtEl>
                                        <p:attrNameLst>
                                          <p:attrName>ppt_x</p:attrName>
                                          <p:attrName>ppt_y</p:attrName>
                                        </p:attrNameLst>
                                      </p:cBhvr>
                                      <p:rCtr x="1927" y="-6065"/>
                                    </p:animMotion>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89" grpId="0" animBg="1"/>
      <p:bldP spid="97" grpId="0" animBg="1"/>
      <p:bldP spid="110" grpId="0" animBg="1"/>
      <p:bldP spid="17" grpId="0"/>
      <p:bldP spid="27" grpId="0"/>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921105-C34B-8837-2B28-15F1A4BBCEB9}"/>
              </a:ext>
            </a:extLst>
          </p:cNvPr>
          <p:cNvSpPr/>
          <p:nvPr/>
        </p:nvSpPr>
        <p:spPr>
          <a:xfrm>
            <a:off x="1719736" y="3719297"/>
            <a:ext cx="4957673" cy="1320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D31C1B0-5245-EA93-ABDA-7136618C308F}"/>
              </a:ext>
            </a:extLst>
          </p:cNvPr>
          <p:cNvSpPr/>
          <p:nvPr/>
        </p:nvSpPr>
        <p:spPr>
          <a:xfrm>
            <a:off x="1719736" y="2262250"/>
            <a:ext cx="4957673" cy="1320800"/>
          </a:xfrm>
          <a:prstGeom prst="rect">
            <a:avLst/>
          </a:prstGeom>
          <a:solidFill>
            <a:srgbClr val="EB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757D55-1C66-9B4C-9EFC-9A639630EF9F}"/>
              </a:ext>
            </a:extLst>
          </p:cNvPr>
          <p:cNvSpPr>
            <a:spLocks noGrp="1"/>
          </p:cNvSpPr>
          <p:nvPr>
            <p:ph type="title"/>
          </p:nvPr>
        </p:nvSpPr>
        <p:spPr/>
        <p:txBody>
          <a:bodyPr>
            <a:noAutofit/>
          </a:bodyPr>
          <a:lstStyle/>
          <a:p>
            <a:r>
              <a:rPr lang="en-TR" sz="5200" dirty="0"/>
              <a:t>PiDRAM: Key Components</a:t>
            </a:r>
          </a:p>
        </p:txBody>
      </p:sp>
      <p:pic>
        <p:nvPicPr>
          <p:cNvPr id="19" name="Graphic 18">
            <a:extLst>
              <a:ext uri="{FF2B5EF4-FFF2-40B4-BE49-F238E27FC236}">
                <a16:creationId xmlns:a16="http://schemas.microsoft.com/office/drawing/2014/main" id="{748A6AE9-F68C-E9BA-B33D-FBDD666BE9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3245" y="2385797"/>
            <a:ext cx="1675517" cy="1047198"/>
          </a:xfrm>
          <a:prstGeom prst="rect">
            <a:avLst/>
          </a:prstGeom>
        </p:spPr>
      </p:pic>
      <p:pic>
        <p:nvPicPr>
          <p:cNvPr id="26" name="Graphic 25">
            <a:extLst>
              <a:ext uri="{FF2B5EF4-FFF2-40B4-BE49-F238E27FC236}">
                <a16:creationId xmlns:a16="http://schemas.microsoft.com/office/drawing/2014/main" id="{B5DC08B2-B232-912A-A693-73E1DE9F69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75359" y="2398497"/>
            <a:ext cx="1667608" cy="1042255"/>
          </a:xfrm>
          <a:prstGeom prst="rect">
            <a:avLst/>
          </a:prstGeom>
        </p:spPr>
      </p:pic>
      <p:pic>
        <p:nvPicPr>
          <p:cNvPr id="31" name="Graphic 30">
            <a:extLst>
              <a:ext uri="{FF2B5EF4-FFF2-40B4-BE49-F238E27FC236}">
                <a16:creationId xmlns:a16="http://schemas.microsoft.com/office/drawing/2014/main" id="{0A890FC5-01AC-C5BE-AEB2-8AAF9E64AA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57844" y="3911445"/>
            <a:ext cx="1675517" cy="1047198"/>
          </a:xfrm>
          <a:prstGeom prst="rect">
            <a:avLst/>
          </a:prstGeom>
        </p:spPr>
      </p:pic>
      <p:pic>
        <p:nvPicPr>
          <p:cNvPr id="34" name="Graphic 33">
            <a:extLst>
              <a:ext uri="{FF2B5EF4-FFF2-40B4-BE49-F238E27FC236}">
                <a16:creationId xmlns:a16="http://schemas.microsoft.com/office/drawing/2014/main" id="{E4B1F7C6-C644-8811-1787-00E2D36189D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62659" y="3911445"/>
            <a:ext cx="1653198" cy="1033248"/>
          </a:xfrm>
          <a:prstGeom prst="rect">
            <a:avLst/>
          </a:prstGeom>
        </p:spPr>
      </p:pic>
      <p:sp>
        <p:nvSpPr>
          <p:cNvPr id="9" name="Rectangle 8">
            <a:extLst>
              <a:ext uri="{FF2B5EF4-FFF2-40B4-BE49-F238E27FC236}">
                <a16:creationId xmlns:a16="http://schemas.microsoft.com/office/drawing/2014/main" id="{D7D850FB-3237-25CD-A84A-7E760A07DB61}"/>
              </a:ext>
            </a:extLst>
          </p:cNvPr>
          <p:cNvSpPr/>
          <p:nvPr/>
        </p:nvSpPr>
        <p:spPr>
          <a:xfrm>
            <a:off x="6307417" y="2269760"/>
            <a:ext cx="304800" cy="1387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black"/>
                </a:solidFill>
                <a:effectLst/>
                <a:uLnTx/>
                <a:uFillTx/>
                <a:latin typeface="Calibri" panose="020F0502020204030204"/>
                <a:ea typeface="+mn-ea"/>
                <a:cs typeface="+mn-cs"/>
              </a:rPr>
              <a:t>Hardware</a:t>
            </a:r>
          </a:p>
        </p:txBody>
      </p:sp>
      <p:sp>
        <p:nvSpPr>
          <p:cNvPr id="10" name="Rectangle 9">
            <a:extLst>
              <a:ext uri="{FF2B5EF4-FFF2-40B4-BE49-F238E27FC236}">
                <a16:creationId xmlns:a16="http://schemas.microsoft.com/office/drawing/2014/main" id="{E48496F0-A624-F171-B231-48A9EDF98897}"/>
              </a:ext>
            </a:extLst>
          </p:cNvPr>
          <p:cNvSpPr/>
          <p:nvPr/>
        </p:nvSpPr>
        <p:spPr>
          <a:xfrm>
            <a:off x="6323536" y="3719297"/>
            <a:ext cx="304800" cy="1387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black"/>
                </a:solidFill>
                <a:effectLst/>
                <a:uLnTx/>
                <a:uFillTx/>
                <a:latin typeface="Calibri" panose="020F0502020204030204"/>
                <a:ea typeface="+mn-ea"/>
                <a:cs typeface="+mn-cs"/>
              </a:rPr>
              <a:t>Software</a:t>
            </a:r>
          </a:p>
        </p:txBody>
      </p:sp>
      <p:sp>
        <p:nvSpPr>
          <p:cNvPr id="13" name="TextBox 12">
            <a:extLst>
              <a:ext uri="{FF2B5EF4-FFF2-40B4-BE49-F238E27FC236}">
                <a16:creationId xmlns:a16="http://schemas.microsoft.com/office/drawing/2014/main" id="{8011597F-E671-DA88-6DD9-34C793E07518}"/>
              </a:ext>
            </a:extLst>
          </p:cNvPr>
          <p:cNvSpPr txBox="1"/>
          <p:nvPr/>
        </p:nvSpPr>
        <p:spPr>
          <a:xfrm>
            <a:off x="491011" y="1256885"/>
            <a:ext cx="2457450" cy="830997"/>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Control PiM operation</a:t>
            </a:r>
            <a:endParaRPr kumimoji="0" lang="en-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5D36D387-ED2E-07F3-014D-46B701964206}"/>
              </a:ext>
            </a:extLst>
          </p:cNvPr>
          <p:cNvSpPr txBox="1"/>
          <p:nvPr/>
        </p:nvSpPr>
        <p:spPr>
          <a:xfrm>
            <a:off x="4961173" y="1256886"/>
            <a:ext cx="3674829"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controller for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custom timing parameters</a:t>
            </a:r>
            <a:endParaRPr kumimoji="0" lang="en-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A51EBA30-F0B6-5BC1-52C8-A49F3D2287E6}"/>
              </a:ext>
            </a:extLst>
          </p:cNvPr>
          <p:cNvSpPr txBox="1"/>
          <p:nvPr/>
        </p:nvSpPr>
        <p:spPr>
          <a:xfrm>
            <a:off x="997985" y="5183566"/>
            <a:ext cx="1950476" cy="830997"/>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a:t>
            </a:r>
            <a: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nterface for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a:t>
            </a:r>
            <a:endParaRPr kumimoji="0" lang="en-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3624505A-43CA-D1F3-D21B-22FA65EF401B}"/>
              </a:ext>
            </a:extLst>
          </p:cNvPr>
          <p:cNvSpPr txBox="1"/>
          <p:nvPr/>
        </p:nvSpPr>
        <p:spPr>
          <a:xfrm>
            <a:off x="4961173" y="5183566"/>
            <a:ext cx="3432472"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Supervisor software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basic system support</a:t>
            </a:r>
          </a:p>
        </p:txBody>
      </p:sp>
      <p:cxnSp>
        <p:nvCxnSpPr>
          <p:cNvPr id="11" name="Straight Arrow Connector 10">
            <a:extLst>
              <a:ext uri="{FF2B5EF4-FFF2-40B4-BE49-F238E27FC236}">
                <a16:creationId xmlns:a16="http://schemas.microsoft.com/office/drawing/2014/main" id="{1ADBFB31-A9AE-9DC9-699D-366047853EDA}"/>
              </a:ext>
            </a:extLst>
          </p:cNvPr>
          <p:cNvCxnSpPr/>
          <p:nvPr/>
        </p:nvCxnSpPr>
        <p:spPr>
          <a:xfrm flipH="1" flipV="1">
            <a:off x="2470068" y="2087882"/>
            <a:ext cx="368135" cy="417812"/>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00B61449-4FA4-8D34-CBA9-DDFBC151D480}"/>
              </a:ext>
            </a:extLst>
          </p:cNvPr>
          <p:cNvCxnSpPr>
            <a:cxnSpLocks/>
          </p:cNvCxnSpPr>
          <p:nvPr/>
        </p:nvCxnSpPr>
        <p:spPr>
          <a:xfrm flipV="1">
            <a:off x="5877436" y="2102407"/>
            <a:ext cx="648502" cy="473056"/>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01A24A04-B2B4-8964-D823-0B0A28E15CF1}"/>
              </a:ext>
            </a:extLst>
          </p:cNvPr>
          <p:cNvCxnSpPr>
            <a:cxnSpLocks/>
          </p:cNvCxnSpPr>
          <p:nvPr/>
        </p:nvCxnSpPr>
        <p:spPr>
          <a:xfrm>
            <a:off x="5581403" y="4888815"/>
            <a:ext cx="534454" cy="34343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1D8CC01D-1D04-6A21-60EC-88723B6B104E}"/>
              </a:ext>
            </a:extLst>
          </p:cNvPr>
          <p:cNvCxnSpPr>
            <a:cxnSpLocks/>
          </p:cNvCxnSpPr>
          <p:nvPr/>
        </p:nvCxnSpPr>
        <p:spPr>
          <a:xfrm flipH="1">
            <a:off x="2208771" y="4888815"/>
            <a:ext cx="647499" cy="34343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2185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3" grpId="0"/>
      <p:bldP spid="25" grpId="0"/>
      <p:bldP spid="29"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263B-B245-667B-086B-EFBDB7ACF06E}"/>
              </a:ext>
            </a:extLst>
          </p:cNvPr>
          <p:cNvSpPr>
            <a:spLocks noGrp="1"/>
          </p:cNvSpPr>
          <p:nvPr>
            <p:ph type="title"/>
          </p:nvPr>
        </p:nvSpPr>
        <p:spPr/>
        <p:txBody>
          <a:bodyPr/>
          <a:lstStyle/>
          <a:p>
            <a:r>
              <a:rPr lang="en-TR" sz="5000" dirty="0"/>
              <a:t>PiDRAM: System Design</a:t>
            </a:r>
          </a:p>
        </p:txBody>
      </p:sp>
      <p:sp>
        <p:nvSpPr>
          <p:cNvPr id="6" name="Content Placeholder 5">
            <a:extLst>
              <a:ext uri="{FF2B5EF4-FFF2-40B4-BE49-F238E27FC236}">
                <a16:creationId xmlns:a16="http://schemas.microsoft.com/office/drawing/2014/main" id="{D4AE99BB-16FB-292B-C25F-2870CE0232A4}"/>
              </a:ext>
            </a:extLst>
          </p:cNvPr>
          <p:cNvSpPr>
            <a:spLocks noGrp="1"/>
          </p:cNvSpPr>
          <p:nvPr>
            <p:ph idx="1"/>
          </p:nvPr>
        </p:nvSpPr>
        <p:spPr>
          <a:xfrm>
            <a:off x="75991" y="2156178"/>
            <a:ext cx="8987622" cy="1662787"/>
          </a:xfrm>
        </p:spPr>
        <p:txBody>
          <a:bodyPr/>
          <a:lstStyle/>
          <a:p>
            <a:pPr marL="0" indent="0">
              <a:buNone/>
            </a:pPr>
            <a:r>
              <a:rPr lang="en-TR" sz="2800" dirty="0"/>
              <a:t>Key components attached to a </a:t>
            </a:r>
            <a:r>
              <a:rPr lang="en-TR" sz="2800" dirty="0">
                <a:solidFill>
                  <a:srgbClr val="00B0F0"/>
                </a:solidFill>
              </a:rPr>
              <a:t>real computing system</a:t>
            </a:r>
          </a:p>
        </p:txBody>
      </p:sp>
      <p:pic>
        <p:nvPicPr>
          <p:cNvPr id="7" name="Content Placeholder 3">
            <a:extLst>
              <a:ext uri="{FF2B5EF4-FFF2-40B4-BE49-F238E27FC236}">
                <a16:creationId xmlns:a16="http://schemas.microsoft.com/office/drawing/2014/main" id="{C47059FF-D1F6-BCBF-D0C6-205992A189CA}"/>
              </a:ext>
            </a:extLst>
          </p:cNvPr>
          <p:cNvPicPr>
            <a:picLocks noChangeAspect="1"/>
          </p:cNvPicPr>
          <p:nvPr/>
        </p:nvPicPr>
        <p:blipFill>
          <a:blip r:embed="rId3"/>
          <a:stretch>
            <a:fillRect/>
          </a:stretch>
        </p:blipFill>
        <p:spPr>
          <a:xfrm>
            <a:off x="75991" y="2741433"/>
            <a:ext cx="8986838" cy="2155063"/>
          </a:xfrm>
          <a:prstGeom prst="rect">
            <a:avLst/>
          </a:prstGeom>
        </p:spPr>
      </p:pic>
      <p:sp>
        <p:nvSpPr>
          <p:cNvPr id="3" name="Rectangle 2">
            <a:extLst>
              <a:ext uri="{FF2B5EF4-FFF2-40B4-BE49-F238E27FC236}">
                <a16:creationId xmlns:a16="http://schemas.microsoft.com/office/drawing/2014/main" id="{030DA825-6022-2061-1B36-BB4AFDC41238}"/>
              </a:ext>
            </a:extLst>
          </p:cNvPr>
          <p:cNvSpPr/>
          <p:nvPr/>
        </p:nvSpPr>
        <p:spPr>
          <a:xfrm>
            <a:off x="2619022" y="2741433"/>
            <a:ext cx="1546578" cy="21550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3F9386F-F5A2-0843-5724-C18184C10256}"/>
              </a:ext>
            </a:extLst>
          </p:cNvPr>
          <p:cNvSpPr/>
          <p:nvPr/>
        </p:nvSpPr>
        <p:spPr>
          <a:xfrm>
            <a:off x="7749822" y="2741432"/>
            <a:ext cx="1313007" cy="21550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08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33EA0F-091D-4238-BEC0-9BCD9AF5DC94}"/>
              </a:ext>
            </a:extLst>
          </p:cNvPr>
          <p:cNvSpPr>
            <a:spLocks noGrp="1"/>
          </p:cNvSpPr>
          <p:nvPr>
            <p:ph type="title"/>
          </p:nvPr>
        </p:nvSpPr>
        <p:spPr/>
        <p:txBody>
          <a:bodyPr>
            <a:noAutofit/>
          </a:bodyPr>
          <a:lstStyle/>
          <a:p>
            <a:r>
              <a:rPr lang="en-US" dirty="0" err="1"/>
              <a:t>PiDRAM’s</a:t>
            </a:r>
            <a:r>
              <a:rPr lang="en-US" dirty="0"/>
              <a:t> FPGA Prototype</a:t>
            </a:r>
            <a:endParaRPr lang="tr-TR" dirty="0"/>
          </a:p>
        </p:txBody>
      </p:sp>
      <p:pic>
        <p:nvPicPr>
          <p:cNvPr id="4" name="Picture 3">
            <a:extLst>
              <a:ext uri="{FF2B5EF4-FFF2-40B4-BE49-F238E27FC236}">
                <a16:creationId xmlns:a16="http://schemas.microsoft.com/office/drawing/2014/main" id="{7D098047-9A60-DB3E-74C0-A947CA4B28B9}"/>
              </a:ext>
            </a:extLst>
          </p:cNvPr>
          <p:cNvPicPr>
            <a:picLocks noChangeAspect="1"/>
          </p:cNvPicPr>
          <p:nvPr/>
        </p:nvPicPr>
        <p:blipFill>
          <a:blip r:embed="rId3"/>
          <a:stretch>
            <a:fillRect/>
          </a:stretch>
        </p:blipFill>
        <p:spPr>
          <a:xfrm>
            <a:off x="1020718" y="2335878"/>
            <a:ext cx="7102564" cy="3604702"/>
          </a:xfrm>
          <a:prstGeom prst="rect">
            <a:avLst/>
          </a:prstGeom>
        </p:spPr>
      </p:pic>
      <p:sp>
        <p:nvSpPr>
          <p:cNvPr id="5" name="TextBox 4">
            <a:extLst>
              <a:ext uri="{FF2B5EF4-FFF2-40B4-BE49-F238E27FC236}">
                <a16:creationId xmlns:a16="http://schemas.microsoft.com/office/drawing/2014/main" id="{A6BEDD83-DDC2-6BB3-D6E9-D407FE9A7E32}"/>
              </a:ext>
            </a:extLst>
          </p:cNvPr>
          <p:cNvSpPr txBox="1"/>
          <p:nvPr/>
        </p:nvSpPr>
        <p:spPr>
          <a:xfrm>
            <a:off x="321073" y="933435"/>
            <a:ext cx="8495549" cy="12413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Full system prototype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on Xilinx ZC706 FPGA board</a:t>
            </a:r>
          </a:p>
          <a:p>
            <a:pPr marL="285750" marR="0" lvl="0" indent="-28575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RISC-V System: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In-order, pipelined RISC-V Rocket CPU core, L1D/I$, TLB</a:t>
            </a:r>
          </a:p>
          <a:p>
            <a:pPr marL="285750" marR="0" lvl="0" indent="-28575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PiM</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-Enabled DIMM (Commodity):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Micron MT8JTF12864, 1 GiB, 8 banks</a:t>
            </a:r>
            <a:endParaRPr kumimoji="0" lang="en-CH"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7546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E16C3-D8AE-095D-099A-BCD6EB20AC33}"/>
              </a:ext>
            </a:extLst>
          </p:cNvPr>
          <p:cNvSpPr>
            <a:spLocks noGrp="1"/>
          </p:cNvSpPr>
          <p:nvPr>
            <p:ph type="title"/>
          </p:nvPr>
        </p:nvSpPr>
        <p:spPr/>
        <p:txBody>
          <a:bodyPr/>
          <a:lstStyle/>
          <a:p>
            <a:r>
              <a:rPr lang="en-US" dirty="0" err="1"/>
              <a:t>RowClone</a:t>
            </a:r>
            <a:r>
              <a:rPr lang="en-US" dirty="0"/>
              <a:t> Implementation</a:t>
            </a:r>
            <a:endParaRPr lang="en-CH" dirty="0"/>
          </a:p>
        </p:txBody>
      </p:sp>
      <p:sp>
        <p:nvSpPr>
          <p:cNvPr id="3" name="Content Placeholder 2">
            <a:extLst>
              <a:ext uri="{FF2B5EF4-FFF2-40B4-BE49-F238E27FC236}">
                <a16:creationId xmlns:a16="http://schemas.microsoft.com/office/drawing/2014/main" id="{E27B7E46-8110-674E-739A-E762048EC558}"/>
              </a:ext>
            </a:extLst>
          </p:cNvPr>
          <p:cNvSpPr>
            <a:spLocks noGrp="1"/>
          </p:cNvSpPr>
          <p:nvPr>
            <p:ph idx="1"/>
          </p:nvPr>
        </p:nvSpPr>
        <p:spPr>
          <a:xfrm>
            <a:off x="1122219" y="4095707"/>
            <a:ext cx="7941394" cy="2314370"/>
          </a:xfrm>
        </p:spPr>
        <p:txBody>
          <a:bodyPr/>
          <a:lstStyle/>
          <a:p>
            <a:pPr marL="0" indent="0">
              <a:buNone/>
            </a:pPr>
            <a:r>
              <a:rPr lang="en-US" sz="2800" dirty="0"/>
              <a:t>Extend the </a:t>
            </a:r>
            <a:r>
              <a:rPr lang="en-US" sz="2800" dirty="0" err="1"/>
              <a:t>PiDRAM</a:t>
            </a:r>
            <a:r>
              <a:rPr lang="en-US" sz="2800" dirty="0"/>
              <a:t> memory controller</a:t>
            </a:r>
            <a:br>
              <a:rPr lang="en-US" sz="2800" dirty="0"/>
            </a:br>
            <a:r>
              <a:rPr lang="en-US" sz="2800" dirty="0"/>
              <a:t>to support the DRAM command sequence</a:t>
            </a:r>
            <a:endParaRPr lang="en-US" sz="100" dirty="0"/>
          </a:p>
          <a:p>
            <a:pPr marL="0" indent="0">
              <a:buNone/>
            </a:pPr>
            <a:r>
              <a:rPr lang="en-US" sz="2800" dirty="0"/>
              <a:t>Expose the operation to </a:t>
            </a:r>
            <a:r>
              <a:rPr lang="en-US" sz="2800" dirty="0" err="1"/>
              <a:t>pimolib</a:t>
            </a:r>
            <a:r>
              <a:rPr lang="en-US" sz="2800" dirty="0"/>
              <a:t> </a:t>
            </a:r>
            <a:br>
              <a:rPr lang="en-US" sz="2800" dirty="0"/>
            </a:br>
            <a:r>
              <a:rPr lang="en-US" sz="2800" dirty="0"/>
              <a:t>by implementing the </a:t>
            </a:r>
            <a:r>
              <a:rPr lang="en-US" sz="2800" dirty="0">
                <a:latin typeface="Courier New" panose="02070309020205020404" pitchFamily="49" charset="0"/>
                <a:cs typeface="Courier New" panose="02070309020205020404" pitchFamily="49" charset="0"/>
              </a:rPr>
              <a:t>copy()</a:t>
            </a:r>
            <a:r>
              <a:rPr lang="en-US" sz="2800" dirty="0"/>
              <a:t> </a:t>
            </a:r>
            <a:r>
              <a:rPr lang="en-US" sz="2800" dirty="0" err="1"/>
              <a:t>PiDRAM</a:t>
            </a:r>
            <a:r>
              <a:rPr lang="en-US" sz="2800" dirty="0"/>
              <a:t> instruction</a:t>
            </a:r>
            <a:endParaRPr lang="en-CH" sz="2800" dirty="0"/>
          </a:p>
        </p:txBody>
      </p:sp>
      <p:sp>
        <p:nvSpPr>
          <p:cNvPr id="16" name="Oval 15">
            <a:extLst>
              <a:ext uri="{FF2B5EF4-FFF2-40B4-BE49-F238E27FC236}">
                <a16:creationId xmlns:a16="http://schemas.microsoft.com/office/drawing/2014/main" id="{7770BD6B-4D4C-DE26-BDA4-CBE25CA49604}"/>
              </a:ext>
            </a:extLst>
          </p:cNvPr>
          <p:cNvSpPr/>
          <p:nvPr/>
        </p:nvSpPr>
        <p:spPr>
          <a:xfrm>
            <a:off x="479345" y="4280678"/>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F3B47E0B-5234-3C31-E1D1-F1D4F6938A0D}"/>
              </a:ext>
            </a:extLst>
          </p:cNvPr>
          <p:cNvSpPr txBox="1"/>
          <p:nvPr/>
        </p:nvSpPr>
        <p:spPr>
          <a:xfrm>
            <a:off x="532685" y="4250550"/>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Oval 17">
            <a:extLst>
              <a:ext uri="{FF2B5EF4-FFF2-40B4-BE49-F238E27FC236}">
                <a16:creationId xmlns:a16="http://schemas.microsoft.com/office/drawing/2014/main" id="{D16590E5-6013-F84D-AE8D-78B85624A826}"/>
              </a:ext>
            </a:extLst>
          </p:cNvPr>
          <p:cNvSpPr/>
          <p:nvPr/>
        </p:nvSpPr>
        <p:spPr>
          <a:xfrm>
            <a:off x="479345" y="5120587"/>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BABC576-095F-5527-069A-2F1C170F63AE}"/>
              </a:ext>
            </a:extLst>
          </p:cNvPr>
          <p:cNvSpPr txBox="1"/>
          <p:nvPr/>
        </p:nvSpPr>
        <p:spPr>
          <a:xfrm>
            <a:off x="532685" y="5090459"/>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Rectangle: Rounded Corners 19">
            <a:extLst>
              <a:ext uri="{FF2B5EF4-FFF2-40B4-BE49-F238E27FC236}">
                <a16:creationId xmlns:a16="http://schemas.microsoft.com/office/drawing/2014/main" id="{C1AFB899-72B6-8193-94A7-A7E396007617}"/>
              </a:ext>
            </a:extLst>
          </p:cNvPr>
          <p:cNvSpPr/>
          <p:nvPr/>
        </p:nvSpPr>
        <p:spPr>
          <a:xfrm>
            <a:off x="1977220" y="5914506"/>
            <a:ext cx="5185162" cy="452869"/>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Only 198 lines of Verilog code</a:t>
            </a:r>
            <a:endParaRPr kumimoji="0" lang="en-CH"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1" name="Rectangle 20">
            <a:extLst>
              <a:ext uri="{FF2B5EF4-FFF2-40B4-BE49-F238E27FC236}">
                <a16:creationId xmlns:a16="http://schemas.microsoft.com/office/drawing/2014/main" id="{F267EA0E-8DCD-8E11-1B0A-8F38AE56490D}"/>
              </a:ext>
            </a:extLst>
          </p:cNvPr>
          <p:cNvSpPr/>
          <p:nvPr/>
        </p:nvSpPr>
        <p:spPr>
          <a:xfrm>
            <a:off x="0" y="2553222"/>
            <a:ext cx="9144000" cy="1437456"/>
          </a:xfrm>
          <a:prstGeom prst="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6A36DEC-43B2-436B-6800-246F35B989DD}"/>
              </a:ext>
            </a:extLst>
          </p:cNvPr>
          <p:cNvSpPr/>
          <p:nvPr/>
        </p:nvSpPr>
        <p:spPr>
          <a:xfrm>
            <a:off x="2199" y="978422"/>
            <a:ext cx="9144000" cy="14732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Dikdörtgen: Köşeleri Yuvarlatılmış 4">
            <a:extLst>
              <a:ext uri="{FF2B5EF4-FFF2-40B4-BE49-F238E27FC236}">
                <a16:creationId xmlns:a16="http://schemas.microsoft.com/office/drawing/2014/main" id="{9929CDAF-E8EF-A1E4-BD29-9C0C1119596F}"/>
              </a:ext>
            </a:extLst>
          </p:cNvPr>
          <p:cNvSpPr/>
          <p:nvPr/>
        </p:nvSpPr>
        <p:spPr>
          <a:xfrm>
            <a:off x="1028973" y="1096955"/>
            <a:ext cx="1545576" cy="703687"/>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 S</a:t>
            </a:r>
          </a:p>
        </p:txBody>
      </p:sp>
      <p:sp>
        <p:nvSpPr>
          <p:cNvPr id="25" name="Dikdörtgen: Köşeleri Yuvarlatılmış 4">
            <a:extLst>
              <a:ext uri="{FF2B5EF4-FFF2-40B4-BE49-F238E27FC236}">
                <a16:creationId xmlns:a16="http://schemas.microsoft.com/office/drawing/2014/main" id="{A6FC27E7-85CF-EC36-A509-14FE4E678003}"/>
              </a:ext>
            </a:extLst>
          </p:cNvPr>
          <p:cNvSpPr/>
          <p:nvPr/>
        </p:nvSpPr>
        <p:spPr>
          <a:xfrm>
            <a:off x="4574199" y="1096956"/>
            <a:ext cx="1545577" cy="703687"/>
          </a:xfrm>
          <a:prstGeom prst="roundRect">
            <a:avLst/>
          </a:prstGeom>
          <a:solidFill>
            <a:schemeClr val="tx1">
              <a:lumMod val="50000"/>
              <a:lumOff val="5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PRE</a:t>
            </a:r>
          </a:p>
        </p:txBody>
      </p:sp>
      <p:cxnSp>
        <p:nvCxnSpPr>
          <p:cNvPr id="26" name="Straight Arrow Connector 25">
            <a:extLst>
              <a:ext uri="{FF2B5EF4-FFF2-40B4-BE49-F238E27FC236}">
                <a16:creationId xmlns:a16="http://schemas.microsoft.com/office/drawing/2014/main" id="{789B544C-3642-FBDF-398D-84268F81DFA0}"/>
              </a:ext>
            </a:extLst>
          </p:cNvPr>
          <p:cNvCxnSpPr>
            <a:cxnSpLocks/>
            <a:stCxn id="24" idx="3"/>
            <a:endCxn id="25" idx="1"/>
          </p:cNvCxnSpPr>
          <p:nvPr/>
        </p:nvCxnSpPr>
        <p:spPr>
          <a:xfrm>
            <a:off x="2574549" y="1448799"/>
            <a:ext cx="199965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35F8640-31E0-0983-118F-C594369B1C84}"/>
              </a:ext>
            </a:extLst>
          </p:cNvPr>
          <p:cNvCxnSpPr>
            <a:cxnSpLocks/>
            <a:stCxn id="25" idx="3"/>
            <a:endCxn id="28" idx="1"/>
          </p:cNvCxnSpPr>
          <p:nvPr/>
        </p:nvCxnSpPr>
        <p:spPr>
          <a:xfrm flipV="1">
            <a:off x="6119776" y="1446860"/>
            <a:ext cx="1290964" cy="19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Dikdörtgen: Köşeleri Yuvarlatılmış 4">
            <a:extLst>
              <a:ext uri="{FF2B5EF4-FFF2-40B4-BE49-F238E27FC236}">
                <a16:creationId xmlns:a16="http://schemas.microsoft.com/office/drawing/2014/main" id="{B52645EA-2DC6-55D4-8FA7-B81E09198AE6}"/>
              </a:ext>
            </a:extLst>
          </p:cNvPr>
          <p:cNvSpPr/>
          <p:nvPr/>
        </p:nvSpPr>
        <p:spPr>
          <a:xfrm>
            <a:off x="7410740" y="1111016"/>
            <a:ext cx="1545577" cy="671688"/>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 D</a:t>
            </a:r>
          </a:p>
        </p:txBody>
      </p:sp>
      <p:sp>
        <p:nvSpPr>
          <p:cNvPr id="29" name="Dikdörtgen: Köşeleri Yuvarlatılmış 4">
            <a:extLst>
              <a:ext uri="{FF2B5EF4-FFF2-40B4-BE49-F238E27FC236}">
                <a16:creationId xmlns:a16="http://schemas.microsoft.com/office/drawing/2014/main" id="{5852822F-C8DF-8660-BEFE-C2A7EB9C9909}"/>
              </a:ext>
            </a:extLst>
          </p:cNvPr>
          <p:cNvSpPr/>
          <p:nvPr/>
        </p:nvSpPr>
        <p:spPr>
          <a:xfrm>
            <a:off x="1028973" y="2711265"/>
            <a:ext cx="1545576" cy="703687"/>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 S</a:t>
            </a:r>
          </a:p>
        </p:txBody>
      </p:sp>
      <p:sp>
        <p:nvSpPr>
          <p:cNvPr id="30" name="Dikdörtgen: Köşeleri Yuvarlatılmış 4">
            <a:extLst>
              <a:ext uri="{FF2B5EF4-FFF2-40B4-BE49-F238E27FC236}">
                <a16:creationId xmlns:a16="http://schemas.microsoft.com/office/drawing/2014/main" id="{880F3CFA-68A6-519F-7F5D-EC7D9ABA4B32}"/>
              </a:ext>
            </a:extLst>
          </p:cNvPr>
          <p:cNvSpPr/>
          <p:nvPr/>
        </p:nvSpPr>
        <p:spPr>
          <a:xfrm>
            <a:off x="3205630" y="2711265"/>
            <a:ext cx="1545577" cy="703687"/>
          </a:xfrm>
          <a:prstGeom prst="roundRect">
            <a:avLst/>
          </a:prstGeom>
          <a:solidFill>
            <a:schemeClr val="tx1">
              <a:lumMod val="50000"/>
              <a:lumOff val="5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PRE</a:t>
            </a:r>
          </a:p>
        </p:txBody>
      </p:sp>
      <p:cxnSp>
        <p:nvCxnSpPr>
          <p:cNvPr id="31" name="Straight Arrow Connector 30">
            <a:extLst>
              <a:ext uri="{FF2B5EF4-FFF2-40B4-BE49-F238E27FC236}">
                <a16:creationId xmlns:a16="http://schemas.microsoft.com/office/drawing/2014/main" id="{C99CDE3B-7A4D-272B-66D9-9FBC697CE7C5}"/>
              </a:ext>
            </a:extLst>
          </p:cNvPr>
          <p:cNvCxnSpPr>
            <a:cxnSpLocks/>
            <a:stCxn id="29" idx="3"/>
            <a:endCxn id="30" idx="1"/>
          </p:cNvCxnSpPr>
          <p:nvPr/>
        </p:nvCxnSpPr>
        <p:spPr>
          <a:xfrm>
            <a:off x="2574549" y="3063109"/>
            <a:ext cx="63108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6202DFC-7D9C-EC50-7A48-FAD085AF3544}"/>
              </a:ext>
            </a:extLst>
          </p:cNvPr>
          <p:cNvCxnSpPr>
            <a:cxnSpLocks/>
            <a:stCxn id="30" idx="3"/>
            <a:endCxn id="33" idx="1"/>
          </p:cNvCxnSpPr>
          <p:nvPr/>
        </p:nvCxnSpPr>
        <p:spPr>
          <a:xfrm flipV="1">
            <a:off x="4751207" y="3063108"/>
            <a:ext cx="63108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Dikdörtgen: Köşeleri Yuvarlatılmış 4">
            <a:extLst>
              <a:ext uri="{FF2B5EF4-FFF2-40B4-BE49-F238E27FC236}">
                <a16:creationId xmlns:a16="http://schemas.microsoft.com/office/drawing/2014/main" id="{DEDE0D5B-574C-6FEB-61C0-4DD4B9F93F3A}"/>
              </a:ext>
            </a:extLst>
          </p:cNvPr>
          <p:cNvSpPr/>
          <p:nvPr/>
        </p:nvSpPr>
        <p:spPr>
          <a:xfrm>
            <a:off x="5382288" y="2727264"/>
            <a:ext cx="1545577" cy="671688"/>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 D</a:t>
            </a:r>
          </a:p>
        </p:txBody>
      </p:sp>
      <p:sp>
        <p:nvSpPr>
          <p:cNvPr id="34" name="TextBox 33">
            <a:extLst>
              <a:ext uri="{FF2B5EF4-FFF2-40B4-BE49-F238E27FC236}">
                <a16:creationId xmlns:a16="http://schemas.microsoft.com/office/drawing/2014/main" id="{CFD443E0-EA1B-F032-F26D-7DA5E0DF16FF}"/>
              </a:ext>
            </a:extLst>
          </p:cNvPr>
          <p:cNvSpPr txBox="1"/>
          <p:nvPr/>
        </p:nvSpPr>
        <p:spPr>
          <a:xfrm rot="16200000">
            <a:off x="-516798" y="1432985"/>
            <a:ext cx="1800578" cy="58477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Standard</a:t>
            </a:r>
            <a:br>
              <a:rPr kumimoji="0" lang="en-TR"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TR"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Timings</a:t>
            </a:r>
          </a:p>
        </p:txBody>
      </p:sp>
      <p:sp>
        <p:nvSpPr>
          <p:cNvPr id="35" name="TextBox 34">
            <a:extLst>
              <a:ext uri="{FF2B5EF4-FFF2-40B4-BE49-F238E27FC236}">
                <a16:creationId xmlns:a16="http://schemas.microsoft.com/office/drawing/2014/main" id="{0CD4826A-8AE0-EB76-9CF4-2F65DE3A3AB5}"/>
              </a:ext>
            </a:extLst>
          </p:cNvPr>
          <p:cNvSpPr txBox="1"/>
          <p:nvPr/>
        </p:nvSpPr>
        <p:spPr>
          <a:xfrm>
            <a:off x="1735043" y="1893053"/>
            <a:ext cx="647266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“activate row S, </a:t>
            </a:r>
            <a:r>
              <a:rPr kumimoji="0" lang="en-TR" sz="2400" b="0"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precharge</a:t>
            </a:r>
            <a:r>
              <a:rPr kumimoji="0" lang="en-TR"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then activate row D”</a:t>
            </a:r>
          </a:p>
        </p:txBody>
      </p:sp>
      <p:sp>
        <p:nvSpPr>
          <p:cNvPr id="36" name="TextBox 35">
            <a:extLst>
              <a:ext uri="{FF2B5EF4-FFF2-40B4-BE49-F238E27FC236}">
                <a16:creationId xmlns:a16="http://schemas.microsoft.com/office/drawing/2014/main" id="{2B9A28ED-C5B3-F0D9-F4F9-41A10C754775}"/>
              </a:ext>
            </a:extLst>
          </p:cNvPr>
          <p:cNvSpPr txBox="1"/>
          <p:nvPr/>
        </p:nvSpPr>
        <p:spPr>
          <a:xfrm>
            <a:off x="2292326" y="3463173"/>
            <a:ext cx="535809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“activate row S, then activate row D”</a:t>
            </a:r>
          </a:p>
        </p:txBody>
      </p:sp>
      <p:sp>
        <p:nvSpPr>
          <p:cNvPr id="37" name="TextBox 36">
            <a:extLst>
              <a:ext uri="{FF2B5EF4-FFF2-40B4-BE49-F238E27FC236}">
                <a16:creationId xmlns:a16="http://schemas.microsoft.com/office/drawing/2014/main" id="{5D7ABCC2-46C4-E3DA-C137-B3ECDECB8BA1}"/>
              </a:ext>
            </a:extLst>
          </p:cNvPr>
          <p:cNvSpPr txBox="1"/>
          <p:nvPr/>
        </p:nvSpPr>
        <p:spPr>
          <a:xfrm rot="16200000">
            <a:off x="-531911" y="2991666"/>
            <a:ext cx="1800578" cy="58477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Violated</a:t>
            </a:r>
            <a:br>
              <a:rPr kumimoji="0" lang="en-TR"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TR"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Timings</a:t>
            </a:r>
          </a:p>
        </p:txBody>
      </p:sp>
    </p:spTree>
    <p:extLst>
      <p:ext uri="{BB962C8B-B14F-4D97-AF65-F5344CB8AC3E}">
        <p14:creationId xmlns:p14="http://schemas.microsoft.com/office/powerpoint/2010/main" val="427441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19" grpId="0"/>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863113"/>
            <a:ext cx="9144000" cy="5194300"/>
          </a:xfrm>
        </p:spPr>
        <p:txBody>
          <a:bodyPr>
            <a:noAutofit/>
          </a:bodyPr>
          <a:lstStyle/>
          <a:p>
            <a:pPr marL="0" indent="0">
              <a:buNone/>
            </a:pPr>
            <a:endParaRPr lang="en-US" altLang="en-US" sz="200" dirty="0">
              <a:ea typeface="ＭＳ Ｐゴシック" panose="020B0600070205080204" pitchFamily="34" charset="-128"/>
            </a:endParaRPr>
          </a:p>
          <a:p>
            <a:r>
              <a:rPr lang="en-US" altLang="en-US" sz="2400" dirty="0">
                <a:ea typeface="ＭＳ Ｐゴシック" panose="020B0600070205080204" pitchFamily="34" charset="-128"/>
              </a:rPr>
              <a:t>Ataberk Olgun</a:t>
            </a:r>
          </a:p>
          <a:p>
            <a:pPr lvl="1"/>
            <a:r>
              <a:rPr lang="en-US" altLang="en-US" sz="2000" dirty="0">
                <a:ea typeface="ＭＳ Ｐゴシック" panose="020B0600070205080204" pitchFamily="34" charset="-128"/>
              </a:rPr>
              <a:t>4</a:t>
            </a:r>
            <a:r>
              <a:rPr lang="en-US" altLang="en-US" sz="2000" baseline="30000" dirty="0">
                <a:ea typeface="ＭＳ Ｐゴシック" panose="020B0600070205080204" pitchFamily="34" charset="-128"/>
              </a:rPr>
              <a:t>th</a:t>
            </a:r>
            <a:r>
              <a:rPr lang="en-US" altLang="en-US" sz="2000" dirty="0">
                <a:ea typeface="ＭＳ Ｐゴシック" panose="020B0600070205080204" pitchFamily="34" charset="-128"/>
              </a:rPr>
              <a:t> year PhD Student @ SAFARI Research Group</a:t>
            </a:r>
          </a:p>
          <a:p>
            <a:pPr lvl="2"/>
            <a:r>
              <a:rPr lang="en-US" altLang="en-US" sz="2000" dirty="0">
                <a:ea typeface="ＭＳ Ｐゴシック" panose="020B0600070205080204" pitchFamily="34" charset="-128"/>
              </a:rPr>
              <a:t>ETH Zurich, Switzerland (Jan 2022 – ongoing)</a:t>
            </a:r>
          </a:p>
          <a:p>
            <a:pPr lvl="2"/>
            <a:r>
              <a:rPr lang="en-US" altLang="en-US" sz="2000" dirty="0">
                <a:ea typeface="ＭＳ Ｐゴシック" panose="020B0600070205080204" pitchFamily="34" charset="-128"/>
              </a:rPr>
              <a:t>BSc + MSc, TOBB ETU, Turkey</a:t>
            </a:r>
          </a:p>
          <a:p>
            <a:pPr lvl="1"/>
            <a:r>
              <a:rPr lang="en-US" altLang="en-US" sz="2000" dirty="0">
                <a:solidFill>
                  <a:srgbClr val="0432FF"/>
                </a:solidFill>
                <a:ea typeface="ＭＳ Ｐゴシック" panose="020B0600070205080204" pitchFamily="34" charset="-128"/>
                <a:hlinkClick r:id="rId3">
                  <a:extLst>
                    <a:ext uri="{A12FA001-AC4F-418D-AE19-62706E023703}">
                      <ahyp:hlinkClr xmlns:ahyp="http://schemas.microsoft.com/office/drawing/2018/hyperlinkcolor" val="tx"/>
                    </a:ext>
                  </a:extLst>
                </a:hlinkClick>
              </a:rPr>
              <a:t>https://ataberkolgun.com</a:t>
            </a:r>
            <a:endParaRPr lang="en-US" altLang="en-US" sz="2000" dirty="0">
              <a:solidFill>
                <a:srgbClr val="0432FF"/>
              </a:solidFill>
              <a:ea typeface="ＭＳ Ｐゴシック" panose="020B0600070205080204" pitchFamily="34" charset="-128"/>
            </a:endParaRPr>
          </a:p>
          <a:p>
            <a:pPr lvl="1"/>
            <a:r>
              <a:rPr lang="en-US" altLang="en-US" sz="2000" dirty="0">
                <a:solidFill>
                  <a:srgbClr val="0432FF"/>
                </a:solidFill>
                <a:ea typeface="ＭＳ Ｐゴシック" panose="020B0600070205080204" pitchFamily="34" charset="-128"/>
                <a:hlinkClick r:id="rId4">
                  <a:extLst>
                    <a:ext uri="{A12FA001-AC4F-418D-AE19-62706E023703}">
                      <ahyp:hlinkClr xmlns:ahyp="http://schemas.microsoft.com/office/drawing/2018/hyperlinkcolor" val="tx"/>
                    </a:ext>
                  </a:extLst>
                </a:hlinkClick>
              </a:rPr>
              <a:t>olgunataberk@gmail.com</a:t>
            </a:r>
            <a:endParaRPr lang="en-US" altLang="en-US" sz="2000" dirty="0">
              <a:ea typeface="ＭＳ Ｐゴシック" panose="020B0600070205080204" pitchFamily="34" charset="-128"/>
            </a:endParaRPr>
          </a:p>
          <a:p>
            <a:pPr lvl="1"/>
            <a:r>
              <a:rPr lang="en-US" sz="2000" dirty="0">
                <a:solidFill>
                  <a:srgbClr val="0432FF"/>
                </a:solidFill>
                <a:ea typeface="ＭＳ Ｐゴシック" charset="0"/>
                <a:hlinkClick r:id="rId5">
                  <a:extLst>
                    <a:ext uri="{A12FA001-AC4F-418D-AE19-62706E023703}">
                      <ahyp:hlinkClr xmlns:ahyp="http://schemas.microsoft.com/office/drawing/2018/hyperlinkcolor" val="tx"/>
                    </a:ext>
                  </a:extLst>
                </a:hlinkClick>
              </a:rPr>
              <a:t>https://safari.ethz.ch</a:t>
            </a:r>
            <a:endParaRPr lang="en-US" sz="2000" dirty="0">
              <a:solidFill>
                <a:srgbClr val="0432FF"/>
              </a:solidFill>
              <a:ea typeface="ＭＳ Ｐゴシック" charset="0"/>
            </a:endParaRPr>
          </a:p>
          <a:p>
            <a:pPr lvl="1"/>
            <a:endParaRPr lang="en-US" altLang="en-US" sz="1050" dirty="0">
              <a:ea typeface="ＭＳ Ｐゴシック" panose="020B0600070205080204" pitchFamily="34" charset="-128"/>
            </a:endParaRPr>
          </a:p>
          <a:p>
            <a:pPr lvl="1"/>
            <a:endParaRPr lang="en-US" altLang="en-US" sz="1050" dirty="0">
              <a:ea typeface="ＭＳ Ｐゴシック" panose="020B0600070205080204" pitchFamily="34" charset="-128"/>
            </a:endParaRPr>
          </a:p>
          <a:p>
            <a:pPr>
              <a:buClr>
                <a:schemeClr val="tx1"/>
              </a:buClr>
            </a:pPr>
            <a:r>
              <a:rPr lang="en-US" altLang="en-US" sz="2400" dirty="0">
                <a:solidFill>
                  <a:srgbClr val="FF0000"/>
                </a:solidFill>
                <a:ea typeface="ＭＳ Ｐゴシック" panose="020B0600070205080204" pitchFamily="34" charset="-128"/>
              </a:rPr>
              <a:t>Research interests:</a:t>
            </a:r>
            <a:endParaRPr lang="en-US" altLang="en-US" sz="2400" dirty="0">
              <a:ea typeface="ＭＳ Ｐゴシック" panose="020B0600070205080204" pitchFamily="34" charset="-128"/>
            </a:endParaRPr>
          </a:p>
          <a:p>
            <a:pPr lvl="1">
              <a:buClr>
                <a:schemeClr val="tx1"/>
              </a:buClr>
            </a:pPr>
            <a:r>
              <a:rPr lang="en-US" altLang="en-US" sz="2000" dirty="0">
                <a:ea typeface="ＭＳ Ｐゴシック" panose="020B0600070205080204" pitchFamily="34" charset="-128"/>
              </a:rPr>
              <a:t>Computer architecture</a:t>
            </a:r>
          </a:p>
          <a:p>
            <a:pPr lvl="1">
              <a:buClr>
                <a:schemeClr val="tx1"/>
              </a:buClr>
            </a:pPr>
            <a:r>
              <a:rPr lang="en-US" altLang="en-US" sz="2000" dirty="0">
                <a:ea typeface="ＭＳ Ｐゴシック" panose="020B0600070205080204" pitchFamily="34" charset="-128"/>
              </a:rPr>
              <a:t>Memory systems:</a:t>
            </a:r>
          </a:p>
          <a:p>
            <a:pPr lvl="2">
              <a:buClr>
                <a:schemeClr val="tx1"/>
              </a:buClr>
            </a:pPr>
            <a:r>
              <a:rPr lang="en-US" altLang="en-US" sz="1800" dirty="0">
                <a:ea typeface="ＭＳ Ｐゴシック" panose="020B0600070205080204" pitchFamily="34" charset="-128"/>
              </a:rPr>
              <a:t>Security, safety, reliability, availability, performance, energy efficiency</a:t>
            </a:r>
          </a:p>
          <a:p>
            <a:pPr lvl="1">
              <a:buClr>
                <a:schemeClr val="tx1"/>
              </a:buClr>
            </a:pPr>
            <a:r>
              <a:rPr lang="en-US" altLang="en-US" sz="2000" dirty="0">
                <a:ea typeface="ＭＳ Ｐゴシック" panose="020B0600070205080204" pitchFamily="34" charset="-128"/>
              </a:rPr>
              <a:t>Processing in memory</a:t>
            </a:r>
          </a:p>
        </p:txBody>
      </p:sp>
      <p:pic>
        <p:nvPicPr>
          <p:cNvPr id="1026" name="Picture 2">
            <a:extLst>
              <a:ext uri="{FF2B5EF4-FFF2-40B4-BE49-F238E27FC236}">
                <a16:creationId xmlns:a16="http://schemas.microsoft.com/office/drawing/2014/main" id="{9C51A5A0-BC15-44E5-E27F-D70BE675A0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1712" y="1084278"/>
            <a:ext cx="2387600" cy="2344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7602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12" end="1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06">
                                            <p:txEl>
                                              <p:pRg st="13" end="1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11F17-6AAA-67F5-4C2A-625D8B64A8A7}"/>
              </a:ext>
            </a:extLst>
          </p:cNvPr>
          <p:cNvSpPr>
            <a:spLocks noGrp="1"/>
          </p:cNvSpPr>
          <p:nvPr>
            <p:ph type="title"/>
          </p:nvPr>
        </p:nvSpPr>
        <p:spPr/>
        <p:txBody>
          <a:bodyPr/>
          <a:lstStyle/>
          <a:p>
            <a:r>
              <a:rPr lang="en-US" dirty="0" err="1"/>
              <a:t>RowClone</a:t>
            </a:r>
            <a:r>
              <a:rPr lang="en-US" dirty="0"/>
              <a:t> System Integration</a:t>
            </a:r>
            <a:endParaRPr lang="en-CH" dirty="0"/>
          </a:p>
        </p:txBody>
      </p:sp>
      <p:sp>
        <p:nvSpPr>
          <p:cNvPr id="3" name="Content Placeholder 2">
            <a:extLst>
              <a:ext uri="{FF2B5EF4-FFF2-40B4-BE49-F238E27FC236}">
                <a16:creationId xmlns:a16="http://schemas.microsoft.com/office/drawing/2014/main" id="{B75DEA0F-8C70-0051-AC54-3BFE905BB49C}"/>
              </a:ext>
            </a:extLst>
          </p:cNvPr>
          <p:cNvSpPr>
            <a:spLocks noGrp="1"/>
          </p:cNvSpPr>
          <p:nvPr>
            <p:ph idx="1"/>
          </p:nvPr>
        </p:nvSpPr>
        <p:spPr>
          <a:xfrm>
            <a:off x="75991" y="1762297"/>
            <a:ext cx="8987622" cy="4647779"/>
          </a:xfrm>
        </p:spPr>
        <p:txBody>
          <a:bodyPr/>
          <a:lstStyle/>
          <a:p>
            <a:pPr marL="0" indent="0">
              <a:buNone/>
            </a:pPr>
            <a:r>
              <a:rPr lang="en-US" sz="2400" dirty="0"/>
              <a:t>Identify two </a:t>
            </a:r>
            <a:r>
              <a:rPr lang="en-US" sz="2400" dirty="0">
                <a:solidFill>
                  <a:schemeClr val="accent5"/>
                </a:solidFill>
              </a:rPr>
              <a:t>challenges</a:t>
            </a:r>
            <a:r>
              <a:rPr lang="en-US" sz="2400" dirty="0"/>
              <a:t> in end-to-end </a:t>
            </a:r>
            <a:r>
              <a:rPr lang="en-US" sz="2400" dirty="0" err="1"/>
              <a:t>RowClone</a:t>
            </a:r>
            <a:endParaRPr lang="en-CH" sz="2400" dirty="0"/>
          </a:p>
        </p:txBody>
      </p:sp>
      <p:sp>
        <p:nvSpPr>
          <p:cNvPr id="4" name="Oval 3">
            <a:extLst>
              <a:ext uri="{FF2B5EF4-FFF2-40B4-BE49-F238E27FC236}">
                <a16:creationId xmlns:a16="http://schemas.microsoft.com/office/drawing/2014/main" id="{B3BCC34B-C0B7-222E-C4EA-009615155B19}"/>
              </a:ext>
            </a:extLst>
          </p:cNvPr>
          <p:cNvSpPr/>
          <p:nvPr/>
        </p:nvSpPr>
        <p:spPr>
          <a:xfrm>
            <a:off x="1140181" y="2933708"/>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B904A7FD-D830-F30B-2656-7CD3112507F4}"/>
              </a:ext>
            </a:extLst>
          </p:cNvPr>
          <p:cNvSpPr txBox="1"/>
          <p:nvPr/>
        </p:nvSpPr>
        <p:spPr>
          <a:xfrm>
            <a:off x="1193521" y="2903580"/>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F8FE7D9D-2DBB-EF20-F6CD-791ED4245C3C}"/>
              </a:ext>
            </a:extLst>
          </p:cNvPr>
          <p:cNvSpPr txBox="1"/>
          <p:nvPr/>
        </p:nvSpPr>
        <p:spPr>
          <a:xfrm>
            <a:off x="1665961" y="2900069"/>
            <a:ext cx="770782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Memory allocation (intra-subarray operation)</a:t>
            </a:r>
            <a:endPar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Oval 6">
            <a:extLst>
              <a:ext uri="{FF2B5EF4-FFF2-40B4-BE49-F238E27FC236}">
                <a16:creationId xmlns:a16="http://schemas.microsoft.com/office/drawing/2014/main" id="{4209E399-998C-94AF-2319-9C4F68E9A323}"/>
              </a:ext>
            </a:extLst>
          </p:cNvPr>
          <p:cNvSpPr/>
          <p:nvPr/>
        </p:nvSpPr>
        <p:spPr>
          <a:xfrm>
            <a:off x="1298325" y="3928228"/>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22BCA176-D81A-6F80-0B1B-450B982157AD}"/>
              </a:ext>
            </a:extLst>
          </p:cNvPr>
          <p:cNvSpPr txBox="1"/>
          <p:nvPr/>
        </p:nvSpPr>
        <p:spPr>
          <a:xfrm>
            <a:off x="1351665" y="3898100"/>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86F6EC1A-C7F8-09CB-4BBC-9D7C8E2C3DDE}"/>
              </a:ext>
            </a:extLst>
          </p:cNvPr>
          <p:cNvSpPr txBox="1"/>
          <p:nvPr/>
        </p:nvSpPr>
        <p:spPr>
          <a:xfrm>
            <a:off x="1824105" y="3894589"/>
            <a:ext cx="688332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Memory coherency (computation in DRAM)</a:t>
            </a:r>
            <a:endPar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B1CB7ECD-9BF6-E2F2-8A36-26510FAFDF4E}"/>
              </a:ext>
            </a:extLst>
          </p:cNvPr>
          <p:cNvSpPr/>
          <p:nvPr/>
        </p:nvSpPr>
        <p:spPr>
          <a:xfrm>
            <a:off x="299258" y="2660073"/>
            <a:ext cx="8582738" cy="939338"/>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2F3B37-1996-EF73-20F2-FD386429F2AD}"/>
              </a:ext>
            </a:extLst>
          </p:cNvPr>
          <p:cNvSpPr txBox="1"/>
          <p:nvPr/>
        </p:nvSpPr>
        <p:spPr>
          <a:xfrm>
            <a:off x="1431746" y="4497187"/>
            <a:ext cx="627610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Implement CLFLUSH instruction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in the RISC-V CPU</a:t>
            </a:r>
            <a:b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Evict</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 cache block from the </a:t>
            </a: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CPU caches to the DRAM module</a:t>
            </a:r>
            <a:endParaRPr kumimoji="0" lang="en-CH" sz="18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3937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8" grpId="0"/>
      <p:bldP spid="9" grpId="0"/>
      <p:bldP spid="10"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FCCD-F0BA-EDC1-E8CC-5FB1A7B82432}"/>
              </a:ext>
            </a:extLst>
          </p:cNvPr>
          <p:cNvSpPr>
            <a:spLocks noGrp="1"/>
          </p:cNvSpPr>
          <p:nvPr>
            <p:ph type="title"/>
          </p:nvPr>
        </p:nvSpPr>
        <p:spPr/>
        <p:txBody>
          <a:bodyPr/>
          <a:lstStyle/>
          <a:p>
            <a:r>
              <a:rPr lang="en-US" dirty="0" err="1"/>
              <a:t>RowClone</a:t>
            </a:r>
            <a:r>
              <a:rPr lang="en-US" dirty="0"/>
              <a:t> Memory Allocation (I)</a:t>
            </a:r>
            <a:endParaRPr lang="en-CH" dirty="0"/>
          </a:p>
        </p:txBody>
      </p:sp>
      <p:sp>
        <p:nvSpPr>
          <p:cNvPr id="3" name="Content Placeholder 2">
            <a:extLst>
              <a:ext uri="{FF2B5EF4-FFF2-40B4-BE49-F238E27FC236}">
                <a16:creationId xmlns:a16="http://schemas.microsoft.com/office/drawing/2014/main" id="{BFA0F4C7-B2F4-5029-7F7C-39F2B1FC924D}"/>
              </a:ext>
            </a:extLst>
          </p:cNvPr>
          <p:cNvSpPr>
            <a:spLocks noGrp="1"/>
          </p:cNvSpPr>
          <p:nvPr>
            <p:ph idx="1"/>
          </p:nvPr>
        </p:nvSpPr>
        <p:spPr/>
        <p:txBody>
          <a:bodyPr/>
          <a:lstStyle/>
          <a:p>
            <a:pPr marL="0" indent="0">
              <a:buNone/>
            </a:pPr>
            <a:r>
              <a:rPr lang="en-US" sz="2800" dirty="0"/>
              <a:t>Memory allocation requirements</a:t>
            </a:r>
          </a:p>
          <a:p>
            <a:pPr marL="0" indent="0">
              <a:buNone/>
            </a:pPr>
            <a:endParaRPr lang="en-CH" sz="2800" dirty="0"/>
          </a:p>
        </p:txBody>
      </p:sp>
      <p:pic>
        <p:nvPicPr>
          <p:cNvPr id="4" name="Picture 3">
            <a:extLst>
              <a:ext uri="{FF2B5EF4-FFF2-40B4-BE49-F238E27FC236}">
                <a16:creationId xmlns:a16="http://schemas.microsoft.com/office/drawing/2014/main" id="{52612AD3-AF9B-FC76-FF41-946DFDD195C6}"/>
              </a:ext>
            </a:extLst>
          </p:cNvPr>
          <p:cNvPicPr>
            <a:picLocks noChangeAspect="1"/>
          </p:cNvPicPr>
          <p:nvPr/>
        </p:nvPicPr>
        <p:blipFill>
          <a:blip r:embed="rId3"/>
          <a:stretch>
            <a:fillRect/>
          </a:stretch>
        </p:blipFill>
        <p:spPr>
          <a:xfrm>
            <a:off x="453266" y="1633259"/>
            <a:ext cx="8492150" cy="3360656"/>
          </a:xfrm>
          <a:prstGeom prst="rect">
            <a:avLst/>
          </a:prstGeom>
        </p:spPr>
      </p:pic>
      <p:sp>
        <p:nvSpPr>
          <p:cNvPr id="5" name="Rectangle 4">
            <a:extLst>
              <a:ext uri="{FF2B5EF4-FFF2-40B4-BE49-F238E27FC236}">
                <a16:creationId xmlns:a16="http://schemas.microsoft.com/office/drawing/2014/main" id="{DB01F9F2-6AD3-C4DC-EC0F-DC8EFDACD5C1}"/>
              </a:ext>
            </a:extLst>
          </p:cNvPr>
          <p:cNvSpPr/>
          <p:nvPr/>
        </p:nvSpPr>
        <p:spPr>
          <a:xfrm>
            <a:off x="129540" y="1633259"/>
            <a:ext cx="4680065" cy="3433348"/>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82CED-362E-185E-BCA3-8BAD81A865EC}"/>
              </a:ext>
            </a:extLst>
          </p:cNvPr>
          <p:cNvSpPr/>
          <p:nvPr/>
        </p:nvSpPr>
        <p:spPr>
          <a:xfrm>
            <a:off x="4803255" y="3429000"/>
            <a:ext cx="4135811" cy="1637607"/>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79294A1-3AC1-2475-3EB1-4CB7F8812F6A}"/>
              </a:ext>
            </a:extLst>
          </p:cNvPr>
          <p:cNvSpPr/>
          <p:nvPr/>
        </p:nvSpPr>
        <p:spPr>
          <a:xfrm>
            <a:off x="453266" y="5290396"/>
            <a:ext cx="8183880" cy="624006"/>
          </a:xfrm>
          <a:prstGeom prst="roundRect">
            <a:avLst/>
          </a:prstGeom>
          <a:solidFill>
            <a:srgbClr val="C00000">
              <a:alpha val="6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Granularity: </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Operands must occupy DRAM rows fully</a:t>
            </a:r>
            <a:endParaRPr kumimoji="0" lang="en-CH"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Oval 7">
            <a:extLst>
              <a:ext uri="{FF2B5EF4-FFF2-40B4-BE49-F238E27FC236}">
                <a16:creationId xmlns:a16="http://schemas.microsoft.com/office/drawing/2014/main" id="{78D3B9C2-9DFE-3207-12A4-A16FAB106E48}"/>
              </a:ext>
            </a:extLst>
          </p:cNvPr>
          <p:cNvSpPr/>
          <p:nvPr/>
        </p:nvSpPr>
        <p:spPr>
          <a:xfrm>
            <a:off x="577385" y="5370108"/>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FFE99225-F3C3-539E-D48F-DCBE5011A30A}"/>
              </a:ext>
            </a:extLst>
          </p:cNvPr>
          <p:cNvSpPr txBox="1"/>
          <p:nvPr/>
        </p:nvSpPr>
        <p:spPr>
          <a:xfrm>
            <a:off x="630725" y="5339980"/>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1323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FCCD-F0BA-EDC1-E8CC-5FB1A7B82432}"/>
              </a:ext>
            </a:extLst>
          </p:cNvPr>
          <p:cNvSpPr>
            <a:spLocks noGrp="1"/>
          </p:cNvSpPr>
          <p:nvPr>
            <p:ph type="title"/>
          </p:nvPr>
        </p:nvSpPr>
        <p:spPr/>
        <p:txBody>
          <a:bodyPr/>
          <a:lstStyle/>
          <a:p>
            <a:r>
              <a:rPr lang="en-US" dirty="0" err="1"/>
              <a:t>RowClone</a:t>
            </a:r>
            <a:r>
              <a:rPr lang="en-US" dirty="0"/>
              <a:t> Memory Allocation (I)</a:t>
            </a:r>
            <a:endParaRPr lang="en-CH" dirty="0"/>
          </a:p>
        </p:txBody>
      </p:sp>
      <p:sp>
        <p:nvSpPr>
          <p:cNvPr id="3" name="Content Placeholder 2">
            <a:extLst>
              <a:ext uri="{FF2B5EF4-FFF2-40B4-BE49-F238E27FC236}">
                <a16:creationId xmlns:a16="http://schemas.microsoft.com/office/drawing/2014/main" id="{BFA0F4C7-B2F4-5029-7F7C-39F2B1FC924D}"/>
              </a:ext>
            </a:extLst>
          </p:cNvPr>
          <p:cNvSpPr>
            <a:spLocks noGrp="1"/>
          </p:cNvSpPr>
          <p:nvPr>
            <p:ph idx="1"/>
          </p:nvPr>
        </p:nvSpPr>
        <p:spPr/>
        <p:txBody>
          <a:bodyPr/>
          <a:lstStyle/>
          <a:p>
            <a:pPr marL="0" indent="0">
              <a:buNone/>
            </a:pPr>
            <a:r>
              <a:rPr lang="en-US" sz="2800" dirty="0"/>
              <a:t>Memory allocation requirements</a:t>
            </a:r>
          </a:p>
          <a:p>
            <a:pPr marL="0" indent="0">
              <a:buNone/>
            </a:pPr>
            <a:endParaRPr lang="en-CH" sz="2800" dirty="0"/>
          </a:p>
        </p:txBody>
      </p:sp>
      <p:pic>
        <p:nvPicPr>
          <p:cNvPr id="4" name="Picture 3">
            <a:extLst>
              <a:ext uri="{FF2B5EF4-FFF2-40B4-BE49-F238E27FC236}">
                <a16:creationId xmlns:a16="http://schemas.microsoft.com/office/drawing/2014/main" id="{52612AD3-AF9B-FC76-FF41-946DFDD195C6}"/>
              </a:ext>
            </a:extLst>
          </p:cNvPr>
          <p:cNvPicPr>
            <a:picLocks noChangeAspect="1"/>
          </p:cNvPicPr>
          <p:nvPr/>
        </p:nvPicPr>
        <p:blipFill>
          <a:blip r:embed="rId3"/>
          <a:stretch>
            <a:fillRect/>
          </a:stretch>
        </p:blipFill>
        <p:spPr>
          <a:xfrm>
            <a:off x="453266" y="1633259"/>
            <a:ext cx="8492150" cy="3360656"/>
          </a:xfrm>
          <a:prstGeom prst="rect">
            <a:avLst/>
          </a:prstGeom>
        </p:spPr>
      </p:pic>
      <p:sp>
        <p:nvSpPr>
          <p:cNvPr id="5" name="Rectangle 4">
            <a:extLst>
              <a:ext uri="{FF2B5EF4-FFF2-40B4-BE49-F238E27FC236}">
                <a16:creationId xmlns:a16="http://schemas.microsoft.com/office/drawing/2014/main" id="{DB01F9F2-6AD3-C4DC-EC0F-DC8EFDACD5C1}"/>
              </a:ext>
            </a:extLst>
          </p:cNvPr>
          <p:cNvSpPr/>
          <p:nvPr/>
        </p:nvSpPr>
        <p:spPr>
          <a:xfrm>
            <a:off x="4831310" y="1633259"/>
            <a:ext cx="4161447" cy="3433348"/>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82CED-362E-185E-BCA3-8BAD81A865EC}"/>
              </a:ext>
            </a:extLst>
          </p:cNvPr>
          <p:cNvSpPr/>
          <p:nvPr/>
        </p:nvSpPr>
        <p:spPr>
          <a:xfrm>
            <a:off x="441607" y="3429000"/>
            <a:ext cx="4389703" cy="1637607"/>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79294A1-3AC1-2475-3EB1-4CB7F8812F6A}"/>
              </a:ext>
            </a:extLst>
          </p:cNvPr>
          <p:cNvSpPr/>
          <p:nvPr/>
        </p:nvSpPr>
        <p:spPr>
          <a:xfrm>
            <a:off x="453266" y="5290396"/>
            <a:ext cx="8183880" cy="624006"/>
          </a:xfrm>
          <a:prstGeom prst="roundRect">
            <a:avLst/>
          </a:prstGeom>
          <a:solidFill>
            <a:srgbClr val="C00000">
              <a:alpha val="6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Alignment: </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Operands must be placed at the same offset</a:t>
            </a:r>
            <a:endParaRPr kumimoji="0" lang="en-CH"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Oval 7">
            <a:extLst>
              <a:ext uri="{FF2B5EF4-FFF2-40B4-BE49-F238E27FC236}">
                <a16:creationId xmlns:a16="http://schemas.microsoft.com/office/drawing/2014/main" id="{78D3B9C2-9DFE-3207-12A4-A16FAB106E48}"/>
              </a:ext>
            </a:extLst>
          </p:cNvPr>
          <p:cNvSpPr/>
          <p:nvPr/>
        </p:nvSpPr>
        <p:spPr>
          <a:xfrm>
            <a:off x="577385" y="5370108"/>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FFE99225-F3C3-539E-D48F-DCBE5011A30A}"/>
              </a:ext>
            </a:extLst>
          </p:cNvPr>
          <p:cNvSpPr txBox="1"/>
          <p:nvPr/>
        </p:nvSpPr>
        <p:spPr>
          <a:xfrm>
            <a:off x="630725" y="5339980"/>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2678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FCCD-F0BA-EDC1-E8CC-5FB1A7B82432}"/>
              </a:ext>
            </a:extLst>
          </p:cNvPr>
          <p:cNvSpPr>
            <a:spLocks noGrp="1"/>
          </p:cNvSpPr>
          <p:nvPr>
            <p:ph type="title"/>
          </p:nvPr>
        </p:nvSpPr>
        <p:spPr/>
        <p:txBody>
          <a:bodyPr/>
          <a:lstStyle/>
          <a:p>
            <a:r>
              <a:rPr lang="en-US" dirty="0" err="1"/>
              <a:t>RowClone</a:t>
            </a:r>
            <a:r>
              <a:rPr lang="en-US" dirty="0"/>
              <a:t> Memory Allocation (I)</a:t>
            </a:r>
            <a:endParaRPr lang="en-CH" dirty="0"/>
          </a:p>
        </p:txBody>
      </p:sp>
      <p:sp>
        <p:nvSpPr>
          <p:cNvPr id="3" name="Content Placeholder 2">
            <a:extLst>
              <a:ext uri="{FF2B5EF4-FFF2-40B4-BE49-F238E27FC236}">
                <a16:creationId xmlns:a16="http://schemas.microsoft.com/office/drawing/2014/main" id="{BFA0F4C7-B2F4-5029-7F7C-39F2B1FC924D}"/>
              </a:ext>
            </a:extLst>
          </p:cNvPr>
          <p:cNvSpPr>
            <a:spLocks noGrp="1"/>
          </p:cNvSpPr>
          <p:nvPr>
            <p:ph idx="1"/>
          </p:nvPr>
        </p:nvSpPr>
        <p:spPr/>
        <p:txBody>
          <a:bodyPr/>
          <a:lstStyle/>
          <a:p>
            <a:pPr marL="0" indent="0">
              <a:buNone/>
            </a:pPr>
            <a:r>
              <a:rPr lang="en-US" sz="2800" dirty="0"/>
              <a:t>Memory allocation requirements</a:t>
            </a:r>
          </a:p>
          <a:p>
            <a:pPr marL="0" indent="0">
              <a:buNone/>
            </a:pPr>
            <a:endParaRPr lang="en-CH" sz="2800" dirty="0"/>
          </a:p>
        </p:txBody>
      </p:sp>
      <p:pic>
        <p:nvPicPr>
          <p:cNvPr id="4" name="Picture 3">
            <a:extLst>
              <a:ext uri="{FF2B5EF4-FFF2-40B4-BE49-F238E27FC236}">
                <a16:creationId xmlns:a16="http://schemas.microsoft.com/office/drawing/2014/main" id="{52612AD3-AF9B-FC76-FF41-946DFDD195C6}"/>
              </a:ext>
            </a:extLst>
          </p:cNvPr>
          <p:cNvPicPr>
            <a:picLocks noChangeAspect="1"/>
          </p:cNvPicPr>
          <p:nvPr/>
        </p:nvPicPr>
        <p:blipFill>
          <a:blip r:embed="rId3"/>
          <a:stretch>
            <a:fillRect/>
          </a:stretch>
        </p:blipFill>
        <p:spPr>
          <a:xfrm>
            <a:off x="453266" y="1633259"/>
            <a:ext cx="8492150" cy="3360656"/>
          </a:xfrm>
          <a:prstGeom prst="rect">
            <a:avLst/>
          </a:prstGeom>
        </p:spPr>
      </p:pic>
      <p:sp>
        <p:nvSpPr>
          <p:cNvPr id="5" name="Rectangle 4">
            <a:extLst>
              <a:ext uri="{FF2B5EF4-FFF2-40B4-BE49-F238E27FC236}">
                <a16:creationId xmlns:a16="http://schemas.microsoft.com/office/drawing/2014/main" id="{DB01F9F2-6AD3-C4DC-EC0F-DC8EFDACD5C1}"/>
              </a:ext>
            </a:extLst>
          </p:cNvPr>
          <p:cNvSpPr/>
          <p:nvPr/>
        </p:nvSpPr>
        <p:spPr>
          <a:xfrm>
            <a:off x="4758947" y="3441026"/>
            <a:ext cx="4161447" cy="1552889"/>
          </a:xfrm>
          <a:prstGeom prst="rect">
            <a:avLst/>
          </a:prstGeom>
          <a:solidFill>
            <a:srgbClr val="F2F2F2">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82CED-362E-185E-BCA3-8BAD81A865EC}"/>
              </a:ext>
            </a:extLst>
          </p:cNvPr>
          <p:cNvSpPr/>
          <p:nvPr/>
        </p:nvSpPr>
        <p:spPr>
          <a:xfrm>
            <a:off x="447438" y="1615217"/>
            <a:ext cx="3772137" cy="1825810"/>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79294A1-3AC1-2475-3EB1-4CB7F8812F6A}"/>
              </a:ext>
            </a:extLst>
          </p:cNvPr>
          <p:cNvSpPr/>
          <p:nvPr/>
        </p:nvSpPr>
        <p:spPr>
          <a:xfrm>
            <a:off x="453266" y="5290396"/>
            <a:ext cx="8183880" cy="624006"/>
          </a:xfrm>
          <a:prstGeom prst="roundRect">
            <a:avLst/>
          </a:prstGeom>
          <a:solidFill>
            <a:srgbClr val="C00000">
              <a:alpha val="6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Mapping: </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Operands must be placed in the same subarray</a:t>
            </a:r>
            <a:endParaRPr kumimoji="0" lang="en-CH"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Oval 7">
            <a:extLst>
              <a:ext uri="{FF2B5EF4-FFF2-40B4-BE49-F238E27FC236}">
                <a16:creationId xmlns:a16="http://schemas.microsoft.com/office/drawing/2014/main" id="{78D3B9C2-9DFE-3207-12A4-A16FAB106E48}"/>
              </a:ext>
            </a:extLst>
          </p:cNvPr>
          <p:cNvSpPr/>
          <p:nvPr/>
        </p:nvSpPr>
        <p:spPr>
          <a:xfrm>
            <a:off x="577385" y="5370108"/>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FFE99225-F3C3-539E-D48F-DCBE5011A30A}"/>
              </a:ext>
            </a:extLst>
          </p:cNvPr>
          <p:cNvSpPr txBox="1"/>
          <p:nvPr/>
        </p:nvSpPr>
        <p:spPr>
          <a:xfrm>
            <a:off x="630725" y="5339980"/>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id="{F0C039B9-8608-CFB9-3A8A-4B9790A21C2C}"/>
              </a:ext>
            </a:extLst>
          </p:cNvPr>
          <p:cNvSpPr/>
          <p:nvPr/>
        </p:nvSpPr>
        <p:spPr>
          <a:xfrm>
            <a:off x="4219575" y="1615218"/>
            <a:ext cx="539372" cy="1330134"/>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549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FCCD-F0BA-EDC1-E8CC-5FB1A7B82432}"/>
              </a:ext>
            </a:extLst>
          </p:cNvPr>
          <p:cNvSpPr>
            <a:spLocks noGrp="1"/>
          </p:cNvSpPr>
          <p:nvPr>
            <p:ph type="title"/>
          </p:nvPr>
        </p:nvSpPr>
        <p:spPr/>
        <p:txBody>
          <a:bodyPr/>
          <a:lstStyle/>
          <a:p>
            <a:r>
              <a:rPr lang="en-US" dirty="0" err="1"/>
              <a:t>RowClone</a:t>
            </a:r>
            <a:r>
              <a:rPr lang="en-US" dirty="0"/>
              <a:t> Memory Allocation (I)</a:t>
            </a:r>
            <a:endParaRPr lang="en-CH" dirty="0"/>
          </a:p>
        </p:txBody>
      </p:sp>
      <p:sp>
        <p:nvSpPr>
          <p:cNvPr id="3" name="Content Placeholder 2">
            <a:extLst>
              <a:ext uri="{FF2B5EF4-FFF2-40B4-BE49-F238E27FC236}">
                <a16:creationId xmlns:a16="http://schemas.microsoft.com/office/drawing/2014/main" id="{BFA0F4C7-B2F4-5029-7F7C-39F2B1FC924D}"/>
              </a:ext>
            </a:extLst>
          </p:cNvPr>
          <p:cNvSpPr>
            <a:spLocks noGrp="1"/>
          </p:cNvSpPr>
          <p:nvPr>
            <p:ph idx="1"/>
          </p:nvPr>
        </p:nvSpPr>
        <p:spPr/>
        <p:txBody>
          <a:bodyPr/>
          <a:lstStyle/>
          <a:p>
            <a:pPr marL="0" indent="0">
              <a:buNone/>
            </a:pPr>
            <a:r>
              <a:rPr lang="en-US" sz="2800" dirty="0"/>
              <a:t>Memory allocation requirements</a:t>
            </a:r>
          </a:p>
          <a:p>
            <a:pPr marL="0" indent="0">
              <a:buNone/>
            </a:pPr>
            <a:endParaRPr lang="en-CH" sz="2800" dirty="0"/>
          </a:p>
        </p:txBody>
      </p:sp>
      <p:pic>
        <p:nvPicPr>
          <p:cNvPr id="4" name="Picture 3">
            <a:extLst>
              <a:ext uri="{FF2B5EF4-FFF2-40B4-BE49-F238E27FC236}">
                <a16:creationId xmlns:a16="http://schemas.microsoft.com/office/drawing/2014/main" id="{52612AD3-AF9B-FC76-FF41-946DFDD195C6}"/>
              </a:ext>
            </a:extLst>
          </p:cNvPr>
          <p:cNvPicPr>
            <a:picLocks noChangeAspect="1"/>
          </p:cNvPicPr>
          <p:nvPr/>
        </p:nvPicPr>
        <p:blipFill>
          <a:blip r:embed="rId3"/>
          <a:stretch>
            <a:fillRect/>
          </a:stretch>
        </p:blipFill>
        <p:spPr>
          <a:xfrm>
            <a:off x="453266" y="1633259"/>
            <a:ext cx="8492150" cy="3360656"/>
          </a:xfrm>
          <a:prstGeom prst="rect">
            <a:avLst/>
          </a:prstGeom>
        </p:spPr>
      </p:pic>
      <p:sp>
        <p:nvSpPr>
          <p:cNvPr id="5" name="Rectangle 4">
            <a:extLst>
              <a:ext uri="{FF2B5EF4-FFF2-40B4-BE49-F238E27FC236}">
                <a16:creationId xmlns:a16="http://schemas.microsoft.com/office/drawing/2014/main" id="{DB01F9F2-6AD3-C4DC-EC0F-DC8EFDACD5C1}"/>
              </a:ext>
            </a:extLst>
          </p:cNvPr>
          <p:cNvSpPr/>
          <p:nvPr/>
        </p:nvSpPr>
        <p:spPr>
          <a:xfrm>
            <a:off x="447438" y="3429000"/>
            <a:ext cx="4324587" cy="1552889"/>
          </a:xfrm>
          <a:prstGeom prst="rect">
            <a:avLst/>
          </a:prstGeom>
          <a:solidFill>
            <a:srgbClr val="F2F2F2">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82CED-362E-185E-BCA3-8BAD81A865EC}"/>
              </a:ext>
            </a:extLst>
          </p:cNvPr>
          <p:cNvSpPr/>
          <p:nvPr/>
        </p:nvSpPr>
        <p:spPr>
          <a:xfrm>
            <a:off x="447438" y="1615217"/>
            <a:ext cx="8183880" cy="1825810"/>
          </a:xfrm>
          <a:prstGeom prst="rect">
            <a:avLst/>
          </a:prstGeom>
          <a:solidFill>
            <a:srgbClr val="F2F2F2">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79294A1-3AC1-2475-3EB1-4CB7F8812F6A}"/>
              </a:ext>
            </a:extLst>
          </p:cNvPr>
          <p:cNvSpPr/>
          <p:nvPr/>
        </p:nvSpPr>
        <p:spPr>
          <a:xfrm>
            <a:off x="1952625" y="5290396"/>
            <a:ext cx="5185162" cy="624006"/>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Satisfies all three requirements</a:t>
            </a:r>
            <a:endParaRPr kumimoji="0" lang="en-CH"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Oval 7">
            <a:extLst>
              <a:ext uri="{FF2B5EF4-FFF2-40B4-BE49-F238E27FC236}">
                <a16:creationId xmlns:a16="http://schemas.microsoft.com/office/drawing/2014/main" id="{78D3B9C2-9DFE-3207-12A4-A16FAB106E48}"/>
              </a:ext>
            </a:extLst>
          </p:cNvPr>
          <p:cNvSpPr/>
          <p:nvPr/>
        </p:nvSpPr>
        <p:spPr>
          <a:xfrm>
            <a:off x="2072810" y="5377674"/>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FFE99225-F3C3-539E-D48F-DCBE5011A30A}"/>
              </a:ext>
            </a:extLst>
          </p:cNvPr>
          <p:cNvSpPr txBox="1"/>
          <p:nvPr/>
        </p:nvSpPr>
        <p:spPr>
          <a:xfrm>
            <a:off x="2126150" y="5347546"/>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30078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868DA-286F-7DCD-1592-15D05DC866F2}"/>
              </a:ext>
            </a:extLst>
          </p:cNvPr>
          <p:cNvSpPr>
            <a:spLocks noGrp="1"/>
          </p:cNvSpPr>
          <p:nvPr>
            <p:ph type="title"/>
          </p:nvPr>
        </p:nvSpPr>
        <p:spPr/>
        <p:txBody>
          <a:bodyPr/>
          <a:lstStyle/>
          <a:p>
            <a:r>
              <a:rPr lang="en-US" dirty="0" err="1"/>
              <a:t>RowClone</a:t>
            </a:r>
            <a:r>
              <a:rPr lang="en-US" dirty="0"/>
              <a:t> Memory Allocation (II)</a:t>
            </a:r>
            <a:endParaRPr lang="en-CH" dirty="0"/>
          </a:p>
        </p:txBody>
      </p:sp>
      <p:sp>
        <p:nvSpPr>
          <p:cNvPr id="3" name="Content Placeholder 2">
            <a:extLst>
              <a:ext uri="{FF2B5EF4-FFF2-40B4-BE49-F238E27FC236}">
                <a16:creationId xmlns:a16="http://schemas.microsoft.com/office/drawing/2014/main" id="{F8886E2E-2493-E6F8-1EDC-128A1EE453EC}"/>
              </a:ext>
            </a:extLst>
          </p:cNvPr>
          <p:cNvSpPr>
            <a:spLocks noGrp="1"/>
          </p:cNvSpPr>
          <p:nvPr>
            <p:ph idx="1"/>
          </p:nvPr>
        </p:nvSpPr>
        <p:spPr>
          <a:xfrm>
            <a:off x="75991" y="982133"/>
            <a:ext cx="8987622" cy="5427945"/>
          </a:xfrm>
        </p:spPr>
        <p:txBody>
          <a:bodyPr lIns="0" tIns="0" rIns="0" bIns="0"/>
          <a:lstStyle/>
          <a:p>
            <a:pPr marL="0" indent="0">
              <a:buNone/>
            </a:pPr>
            <a:r>
              <a:rPr lang="en-US" sz="2200" dirty="0"/>
              <a:t>Implement a </a:t>
            </a:r>
            <a:r>
              <a:rPr lang="en-US" sz="2200" dirty="0">
                <a:solidFill>
                  <a:schemeClr val="accent5"/>
                </a:solidFill>
              </a:rPr>
              <a:t>new memory allocation function</a:t>
            </a:r>
            <a:br>
              <a:rPr lang="en-US" sz="2200" dirty="0">
                <a:solidFill>
                  <a:schemeClr val="accent5"/>
                </a:solidFill>
              </a:rPr>
            </a:br>
            <a:r>
              <a:rPr lang="en-US" sz="2200" dirty="0"/>
              <a:t>to </a:t>
            </a:r>
            <a:r>
              <a:rPr lang="en-US" sz="2200" dirty="0">
                <a:solidFill>
                  <a:schemeClr val="accent5"/>
                </a:solidFill>
              </a:rPr>
              <a:t>overcome</a:t>
            </a:r>
            <a:r>
              <a:rPr lang="en-US" sz="2200" dirty="0"/>
              <a:t> the memory allocation challenges</a:t>
            </a:r>
            <a:endParaRPr lang="en-US" sz="2200" dirty="0">
              <a:solidFill>
                <a:schemeClr val="accent5"/>
              </a:solidFill>
            </a:endParaRPr>
          </a:p>
          <a:p>
            <a:pPr marL="0" indent="0">
              <a:buNone/>
            </a:pPr>
            <a:endParaRPr lang="en-US" sz="100" dirty="0"/>
          </a:p>
          <a:p>
            <a:pPr marL="0" indent="0">
              <a:buNone/>
            </a:pPr>
            <a:r>
              <a:rPr lang="en-US" sz="2200" b="1" dirty="0">
                <a:solidFill>
                  <a:srgbClr val="00B050"/>
                </a:solidFill>
              </a:rPr>
              <a:t>Goal:</a:t>
            </a:r>
            <a:r>
              <a:rPr lang="en-US" sz="2200" dirty="0"/>
              <a:t> Allocate </a:t>
            </a:r>
            <a:r>
              <a:rPr lang="en-US" sz="2200" dirty="0">
                <a:solidFill>
                  <a:srgbClr val="00B050"/>
                </a:solidFill>
              </a:rPr>
              <a:t>virtual memory pages </a:t>
            </a:r>
            <a:r>
              <a:rPr lang="en-US" sz="2200" dirty="0"/>
              <a:t>that are </a:t>
            </a:r>
            <a:br>
              <a:rPr lang="en-US" sz="2200" dirty="0"/>
            </a:br>
            <a:r>
              <a:rPr lang="en-US" sz="2200" dirty="0">
                <a:solidFill>
                  <a:srgbClr val="00B050"/>
                </a:solidFill>
              </a:rPr>
              <a:t>mapped to the same DRAM subarray </a:t>
            </a:r>
            <a:r>
              <a:rPr lang="en-US" sz="2200" dirty="0"/>
              <a:t>and</a:t>
            </a:r>
            <a:r>
              <a:rPr lang="en-US" sz="2200" dirty="0">
                <a:solidFill>
                  <a:schemeClr val="accent4"/>
                </a:solidFill>
              </a:rPr>
              <a:t> </a:t>
            </a:r>
            <a:r>
              <a:rPr lang="en-US" sz="2200" dirty="0">
                <a:solidFill>
                  <a:srgbClr val="00B050"/>
                </a:solidFill>
              </a:rPr>
              <a:t>aligned with each other</a:t>
            </a:r>
          </a:p>
          <a:p>
            <a:pPr marL="0" indent="0">
              <a:buNone/>
            </a:pPr>
            <a:endParaRPr lang="en-US" sz="1400" dirty="0">
              <a:solidFill>
                <a:schemeClr val="accent4"/>
              </a:solidFill>
            </a:endParaRPr>
          </a:p>
        </p:txBody>
      </p:sp>
      <p:sp>
        <p:nvSpPr>
          <p:cNvPr id="4" name="Rectangle: Rounded Corners 3">
            <a:extLst>
              <a:ext uri="{FF2B5EF4-FFF2-40B4-BE49-F238E27FC236}">
                <a16:creationId xmlns:a16="http://schemas.microsoft.com/office/drawing/2014/main" id="{651B6EB0-3C65-8087-2A15-F340BCA45A17}"/>
              </a:ext>
            </a:extLst>
          </p:cNvPr>
          <p:cNvSpPr/>
          <p:nvPr/>
        </p:nvSpPr>
        <p:spPr>
          <a:xfrm>
            <a:off x="677246" y="2693848"/>
            <a:ext cx="7785110" cy="923330"/>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err="1">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virtual_address</a:t>
            </a: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 = </a:t>
            </a:r>
            <a:r>
              <a:rPr kumimoji="0" lang="en-US" sz="1900" b="1" i="0" u="none" strike="noStrike" kern="1200" cap="none" spc="0" normalizeH="0" baseline="0" noProof="0" dirty="0" err="1">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alloc_align</a:t>
            </a: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a:t>
            </a:r>
            <a:r>
              <a:rPr kumimoji="0" lang="en-US" sz="1900" b="0"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int</a:t>
            </a: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 size, </a:t>
            </a:r>
            <a:r>
              <a:rPr kumimoji="0" lang="en-US" sz="1900" b="0"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int</a:t>
            </a: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 id)</a:t>
            </a:r>
            <a:b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b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size:</a:t>
            </a:r>
            <a:r>
              <a:rPr kumimoji="0" lang="en-US" sz="19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19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of bytes allocated</a:t>
            </a:r>
            <a:br>
              <a:rPr kumimoji="0" lang="en-US" sz="19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b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id:</a:t>
            </a:r>
            <a:r>
              <a:rPr kumimoji="0" lang="en-US" sz="19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Courier New" panose="02070309020205020404" pitchFamily="49" charset="0"/>
              </a:rPr>
              <a:t> </a:t>
            </a:r>
            <a:r>
              <a:rPr kumimoji="0" lang="en-US" sz="19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allocations with the same id go to the same subarray</a:t>
            </a:r>
            <a:endParaRPr kumimoji="0" lang="en-CH" sz="19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27E10F6C-2E79-68A4-7EAC-347B5BE3F93E}"/>
              </a:ext>
            </a:extLst>
          </p:cNvPr>
          <p:cNvSpPr txBox="1"/>
          <p:nvPr/>
        </p:nvSpPr>
        <p:spPr>
          <a:xfrm>
            <a:off x="257483" y="4125141"/>
            <a:ext cx="2084397" cy="923330"/>
          </a:xfrm>
          <a:prstGeom prst="rect">
            <a:avLst/>
          </a:prstGeom>
          <a:noFill/>
          <a:ln w="28575">
            <a:solidFill>
              <a:srgbClr val="787878"/>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alloc_align</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4 KiB, “Subarray 0”)</a:t>
            </a:r>
            <a:endParaRPr kumimoji="0" lang="en-CH"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 name="Dikdörtgen: Köşeleri Yuvarlatılmış 4">
            <a:extLst>
              <a:ext uri="{FF2B5EF4-FFF2-40B4-BE49-F238E27FC236}">
                <a16:creationId xmlns:a16="http://schemas.microsoft.com/office/drawing/2014/main" id="{F16B2FF4-1E31-F98F-38AC-5FCA392571DA}"/>
              </a:ext>
            </a:extLst>
          </p:cNvPr>
          <p:cNvSpPr/>
          <p:nvPr/>
        </p:nvSpPr>
        <p:spPr>
          <a:xfrm>
            <a:off x="3667516" y="3961339"/>
            <a:ext cx="1685825" cy="1262660"/>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Subarray</a:t>
            </a:r>
            <a:b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Mapping</a:t>
            </a:r>
            <a:b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Table</a:t>
            </a:r>
          </a:p>
        </p:txBody>
      </p:sp>
      <p:cxnSp>
        <p:nvCxnSpPr>
          <p:cNvPr id="7" name="Straight Arrow Connector 6">
            <a:extLst>
              <a:ext uri="{FF2B5EF4-FFF2-40B4-BE49-F238E27FC236}">
                <a16:creationId xmlns:a16="http://schemas.microsoft.com/office/drawing/2014/main" id="{4D28DA1A-11EF-CB9D-F8CE-6DFDD97C89ED}"/>
              </a:ext>
            </a:extLst>
          </p:cNvPr>
          <p:cNvCxnSpPr>
            <a:cxnSpLocks/>
          </p:cNvCxnSpPr>
          <p:nvPr/>
        </p:nvCxnSpPr>
        <p:spPr>
          <a:xfrm>
            <a:off x="2508718" y="4600246"/>
            <a:ext cx="92257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C30CFDE-0ED2-4F40-DD70-B750735CC84A}"/>
              </a:ext>
            </a:extLst>
          </p:cNvPr>
          <p:cNvCxnSpPr>
            <a:cxnSpLocks/>
          </p:cNvCxnSpPr>
          <p:nvPr/>
        </p:nvCxnSpPr>
        <p:spPr>
          <a:xfrm>
            <a:off x="5481075" y="4600246"/>
            <a:ext cx="10987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Dikdörtgen: Köşeleri Yuvarlatılmış 4">
            <a:extLst>
              <a:ext uri="{FF2B5EF4-FFF2-40B4-BE49-F238E27FC236}">
                <a16:creationId xmlns:a16="http://schemas.microsoft.com/office/drawing/2014/main" id="{BB9FB303-5F5A-C56C-F857-0A23307D39F2}"/>
              </a:ext>
            </a:extLst>
          </p:cNvPr>
          <p:cNvSpPr/>
          <p:nvPr/>
        </p:nvSpPr>
        <p:spPr>
          <a:xfrm>
            <a:off x="6707608" y="4058921"/>
            <a:ext cx="1627813" cy="1020166"/>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Page</a:t>
            </a:r>
            <a:b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Table</a:t>
            </a:r>
          </a:p>
        </p:txBody>
      </p:sp>
      <p:sp>
        <p:nvSpPr>
          <p:cNvPr id="10" name="Oval 9">
            <a:extLst>
              <a:ext uri="{FF2B5EF4-FFF2-40B4-BE49-F238E27FC236}">
                <a16:creationId xmlns:a16="http://schemas.microsoft.com/office/drawing/2014/main" id="{BEAF541C-CBC2-043A-A003-4D97FDEB00CF}"/>
              </a:ext>
            </a:extLst>
          </p:cNvPr>
          <p:cNvSpPr/>
          <p:nvPr/>
        </p:nvSpPr>
        <p:spPr>
          <a:xfrm>
            <a:off x="2716549" y="4061253"/>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05128A53-E9D7-FCE4-F7E8-5930C205B486}"/>
              </a:ext>
            </a:extLst>
          </p:cNvPr>
          <p:cNvSpPr txBox="1"/>
          <p:nvPr/>
        </p:nvSpPr>
        <p:spPr>
          <a:xfrm>
            <a:off x="2769889" y="4031125"/>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Oval 11">
            <a:extLst>
              <a:ext uri="{FF2B5EF4-FFF2-40B4-BE49-F238E27FC236}">
                <a16:creationId xmlns:a16="http://schemas.microsoft.com/office/drawing/2014/main" id="{17FA0CEB-E22A-983B-ED0A-9F3CCAF66967}"/>
              </a:ext>
            </a:extLst>
          </p:cNvPr>
          <p:cNvSpPr/>
          <p:nvPr/>
        </p:nvSpPr>
        <p:spPr>
          <a:xfrm>
            <a:off x="5785839" y="4061253"/>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DA008063-A979-1188-D0B5-04145B0F2315}"/>
              </a:ext>
            </a:extLst>
          </p:cNvPr>
          <p:cNvSpPr txBox="1"/>
          <p:nvPr/>
        </p:nvSpPr>
        <p:spPr>
          <a:xfrm>
            <a:off x="5839179" y="4031125"/>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E0BA2F66-CF53-E075-6586-A7360E2F3EB1}"/>
              </a:ext>
            </a:extLst>
          </p:cNvPr>
          <p:cNvSpPr txBox="1"/>
          <p:nvPr/>
        </p:nvSpPr>
        <p:spPr>
          <a:xfrm>
            <a:off x="1836558" y="5374784"/>
            <a:ext cx="59266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Get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physical address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pointing to a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DRAM row in subarray 0</a:t>
            </a:r>
            <a:endParaRPr kumimoji="0" lang="en-CH"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5AD32DC4-8178-3E39-4553-E012E0E2E332}"/>
              </a:ext>
            </a:extLst>
          </p:cNvPr>
          <p:cNvSpPr txBox="1"/>
          <p:nvPr/>
        </p:nvSpPr>
        <p:spPr>
          <a:xfrm>
            <a:off x="1824638" y="5916761"/>
            <a:ext cx="59266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Update</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the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page table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map</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virtual address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 subarray 0</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AB215E7-7A01-AD94-AC4E-94E8DB87664D}"/>
              </a:ext>
            </a:extLst>
          </p:cNvPr>
          <p:cNvSpPr/>
          <p:nvPr/>
        </p:nvSpPr>
        <p:spPr>
          <a:xfrm>
            <a:off x="1173618" y="5335869"/>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2458B0E7-3A68-FF19-9179-1D298AECECD1}"/>
              </a:ext>
            </a:extLst>
          </p:cNvPr>
          <p:cNvSpPr txBox="1"/>
          <p:nvPr/>
        </p:nvSpPr>
        <p:spPr>
          <a:xfrm>
            <a:off x="1226958" y="5305741"/>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Oval 17">
            <a:extLst>
              <a:ext uri="{FF2B5EF4-FFF2-40B4-BE49-F238E27FC236}">
                <a16:creationId xmlns:a16="http://schemas.microsoft.com/office/drawing/2014/main" id="{8334C392-F571-044C-9E77-19DD84890176}"/>
              </a:ext>
            </a:extLst>
          </p:cNvPr>
          <p:cNvSpPr/>
          <p:nvPr/>
        </p:nvSpPr>
        <p:spPr>
          <a:xfrm>
            <a:off x="1173618" y="5890356"/>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7EAFC900-407B-ED0E-0672-D28CF33B2421}"/>
              </a:ext>
            </a:extLst>
          </p:cNvPr>
          <p:cNvSpPr txBox="1"/>
          <p:nvPr/>
        </p:nvSpPr>
        <p:spPr>
          <a:xfrm>
            <a:off x="1226958" y="5860228"/>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8489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1" grpId="0"/>
      <p:bldP spid="12" grpId="0" animBg="1"/>
      <p:bldP spid="13" grpId="0"/>
      <p:bldP spid="14" grpId="0"/>
      <p:bldP spid="15" grpId="0"/>
      <p:bldP spid="16" grpId="0" animBg="1"/>
      <p:bldP spid="17" grpId="0"/>
      <p:bldP spid="18"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868DA-286F-7DCD-1592-15D05DC866F2}"/>
              </a:ext>
            </a:extLst>
          </p:cNvPr>
          <p:cNvSpPr>
            <a:spLocks noGrp="1"/>
          </p:cNvSpPr>
          <p:nvPr>
            <p:ph type="title"/>
          </p:nvPr>
        </p:nvSpPr>
        <p:spPr/>
        <p:txBody>
          <a:bodyPr/>
          <a:lstStyle/>
          <a:p>
            <a:r>
              <a:rPr lang="en-US" dirty="0" err="1"/>
              <a:t>RowClone</a:t>
            </a:r>
            <a:r>
              <a:rPr lang="en-US" dirty="0"/>
              <a:t> Memory Allocation (II)</a:t>
            </a:r>
            <a:endParaRPr lang="en-CH" dirty="0"/>
          </a:p>
        </p:txBody>
      </p:sp>
      <p:sp>
        <p:nvSpPr>
          <p:cNvPr id="3" name="Content Placeholder 2">
            <a:extLst>
              <a:ext uri="{FF2B5EF4-FFF2-40B4-BE49-F238E27FC236}">
                <a16:creationId xmlns:a16="http://schemas.microsoft.com/office/drawing/2014/main" id="{F8886E2E-2493-E6F8-1EDC-128A1EE453EC}"/>
              </a:ext>
            </a:extLst>
          </p:cNvPr>
          <p:cNvSpPr>
            <a:spLocks noGrp="1"/>
          </p:cNvSpPr>
          <p:nvPr>
            <p:ph idx="1"/>
          </p:nvPr>
        </p:nvSpPr>
        <p:spPr>
          <a:xfrm>
            <a:off x="75991" y="982133"/>
            <a:ext cx="8987622" cy="5427945"/>
          </a:xfrm>
        </p:spPr>
        <p:txBody>
          <a:bodyPr lIns="0" tIns="0" rIns="0" bIns="0"/>
          <a:lstStyle/>
          <a:p>
            <a:pPr marL="0" indent="0">
              <a:buNone/>
            </a:pPr>
            <a:r>
              <a:rPr lang="en-US" sz="2200" dirty="0"/>
              <a:t>Implement a </a:t>
            </a:r>
            <a:r>
              <a:rPr lang="en-US" sz="2200" dirty="0">
                <a:solidFill>
                  <a:schemeClr val="accent5"/>
                </a:solidFill>
              </a:rPr>
              <a:t>new memory allocation function</a:t>
            </a:r>
            <a:br>
              <a:rPr lang="en-US" sz="2200" dirty="0">
                <a:solidFill>
                  <a:schemeClr val="accent5"/>
                </a:solidFill>
              </a:rPr>
            </a:br>
            <a:r>
              <a:rPr lang="en-US" sz="2200" dirty="0"/>
              <a:t>to </a:t>
            </a:r>
            <a:r>
              <a:rPr lang="en-US" sz="2200" dirty="0">
                <a:solidFill>
                  <a:schemeClr val="accent5"/>
                </a:solidFill>
              </a:rPr>
              <a:t>overcome</a:t>
            </a:r>
            <a:r>
              <a:rPr lang="en-US" sz="2200" dirty="0"/>
              <a:t> the memory allocation challenges</a:t>
            </a:r>
            <a:endParaRPr lang="en-US" sz="2200" dirty="0">
              <a:solidFill>
                <a:schemeClr val="accent5"/>
              </a:solidFill>
            </a:endParaRPr>
          </a:p>
          <a:p>
            <a:pPr marL="0" indent="0">
              <a:buNone/>
            </a:pPr>
            <a:endParaRPr lang="en-US" sz="100" dirty="0"/>
          </a:p>
          <a:p>
            <a:pPr marL="0" indent="0">
              <a:buNone/>
            </a:pPr>
            <a:r>
              <a:rPr lang="en-US" sz="2200" b="1" dirty="0">
                <a:solidFill>
                  <a:srgbClr val="00B050"/>
                </a:solidFill>
              </a:rPr>
              <a:t>Goal:</a:t>
            </a:r>
            <a:r>
              <a:rPr lang="en-US" sz="2200" dirty="0"/>
              <a:t> Allocate </a:t>
            </a:r>
            <a:r>
              <a:rPr lang="en-US" sz="2200" dirty="0">
                <a:solidFill>
                  <a:srgbClr val="00B050"/>
                </a:solidFill>
              </a:rPr>
              <a:t>virtual memory pages </a:t>
            </a:r>
            <a:r>
              <a:rPr lang="en-US" sz="2200" dirty="0"/>
              <a:t>that are </a:t>
            </a:r>
            <a:br>
              <a:rPr lang="en-US" sz="2200" dirty="0"/>
            </a:br>
            <a:r>
              <a:rPr lang="en-US" sz="2200" dirty="0">
                <a:solidFill>
                  <a:srgbClr val="00B050"/>
                </a:solidFill>
              </a:rPr>
              <a:t>mapped to the same DRAM subarray </a:t>
            </a:r>
            <a:r>
              <a:rPr lang="en-US" sz="2200" dirty="0"/>
              <a:t>and</a:t>
            </a:r>
            <a:r>
              <a:rPr lang="en-US" sz="2200" dirty="0">
                <a:solidFill>
                  <a:schemeClr val="accent4"/>
                </a:solidFill>
              </a:rPr>
              <a:t> </a:t>
            </a:r>
            <a:r>
              <a:rPr lang="en-US" sz="2200" dirty="0">
                <a:solidFill>
                  <a:srgbClr val="00B050"/>
                </a:solidFill>
              </a:rPr>
              <a:t>aligned with each other</a:t>
            </a:r>
          </a:p>
          <a:p>
            <a:pPr marL="0" indent="0">
              <a:buNone/>
            </a:pPr>
            <a:endParaRPr lang="en-US" sz="1400" dirty="0">
              <a:solidFill>
                <a:schemeClr val="accent4"/>
              </a:solidFill>
            </a:endParaRPr>
          </a:p>
        </p:txBody>
      </p:sp>
      <p:sp>
        <p:nvSpPr>
          <p:cNvPr id="4" name="Rectangle: Rounded Corners 3">
            <a:extLst>
              <a:ext uri="{FF2B5EF4-FFF2-40B4-BE49-F238E27FC236}">
                <a16:creationId xmlns:a16="http://schemas.microsoft.com/office/drawing/2014/main" id="{651B6EB0-3C65-8087-2A15-F340BCA45A17}"/>
              </a:ext>
            </a:extLst>
          </p:cNvPr>
          <p:cNvSpPr/>
          <p:nvPr/>
        </p:nvSpPr>
        <p:spPr>
          <a:xfrm>
            <a:off x="677246" y="2693848"/>
            <a:ext cx="7785110" cy="923330"/>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err="1">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virtual_address</a:t>
            </a: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 = </a:t>
            </a:r>
            <a:r>
              <a:rPr kumimoji="0" lang="en-US" sz="1900" b="1" i="0" u="none" strike="noStrike" kern="1200" cap="none" spc="0" normalizeH="0" baseline="0" noProof="0" dirty="0" err="1">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alloc_align</a:t>
            </a: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a:t>
            </a:r>
            <a:r>
              <a:rPr kumimoji="0" lang="en-US" sz="1900" b="0"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int</a:t>
            </a: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 size, </a:t>
            </a:r>
            <a:r>
              <a:rPr kumimoji="0" lang="en-US" sz="1900" b="0"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int</a:t>
            </a: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 id)</a:t>
            </a:r>
            <a:b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b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size:</a:t>
            </a:r>
            <a:r>
              <a:rPr kumimoji="0" lang="en-US" sz="19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19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of bytes allocated</a:t>
            </a:r>
            <a:br>
              <a:rPr kumimoji="0" lang="en-US" sz="19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b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id:</a:t>
            </a:r>
            <a:r>
              <a:rPr kumimoji="0" lang="en-US" sz="19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Courier New" panose="02070309020205020404" pitchFamily="49" charset="0"/>
              </a:rPr>
              <a:t> </a:t>
            </a:r>
            <a:r>
              <a:rPr kumimoji="0" lang="en-US" sz="19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allocations with the same id go to the same subarray</a:t>
            </a:r>
            <a:endParaRPr kumimoji="0" lang="en-CH" sz="19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27E10F6C-2E79-68A4-7EAC-347B5BE3F93E}"/>
              </a:ext>
            </a:extLst>
          </p:cNvPr>
          <p:cNvSpPr txBox="1"/>
          <p:nvPr/>
        </p:nvSpPr>
        <p:spPr>
          <a:xfrm>
            <a:off x="257483" y="4125141"/>
            <a:ext cx="2084397" cy="923330"/>
          </a:xfrm>
          <a:prstGeom prst="rect">
            <a:avLst/>
          </a:prstGeom>
          <a:noFill/>
          <a:ln w="28575">
            <a:solidFill>
              <a:srgbClr val="787878"/>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alloc_align</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4 KiB, “Subarray 0”)</a:t>
            </a:r>
            <a:endParaRPr kumimoji="0" lang="en-CH"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 name="Dikdörtgen: Köşeleri Yuvarlatılmış 4">
            <a:extLst>
              <a:ext uri="{FF2B5EF4-FFF2-40B4-BE49-F238E27FC236}">
                <a16:creationId xmlns:a16="http://schemas.microsoft.com/office/drawing/2014/main" id="{F16B2FF4-1E31-F98F-38AC-5FCA392571DA}"/>
              </a:ext>
            </a:extLst>
          </p:cNvPr>
          <p:cNvSpPr/>
          <p:nvPr/>
        </p:nvSpPr>
        <p:spPr>
          <a:xfrm>
            <a:off x="3667516" y="3961339"/>
            <a:ext cx="1685825" cy="1262660"/>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Subarray</a:t>
            </a:r>
            <a:b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Mapping</a:t>
            </a:r>
            <a:b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Table</a:t>
            </a:r>
          </a:p>
        </p:txBody>
      </p:sp>
      <p:cxnSp>
        <p:nvCxnSpPr>
          <p:cNvPr id="7" name="Straight Arrow Connector 6">
            <a:extLst>
              <a:ext uri="{FF2B5EF4-FFF2-40B4-BE49-F238E27FC236}">
                <a16:creationId xmlns:a16="http://schemas.microsoft.com/office/drawing/2014/main" id="{4D28DA1A-11EF-CB9D-F8CE-6DFDD97C89ED}"/>
              </a:ext>
            </a:extLst>
          </p:cNvPr>
          <p:cNvCxnSpPr>
            <a:cxnSpLocks/>
          </p:cNvCxnSpPr>
          <p:nvPr/>
        </p:nvCxnSpPr>
        <p:spPr>
          <a:xfrm>
            <a:off x="2508718" y="4600246"/>
            <a:ext cx="92257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C30CFDE-0ED2-4F40-DD70-B750735CC84A}"/>
              </a:ext>
            </a:extLst>
          </p:cNvPr>
          <p:cNvCxnSpPr>
            <a:cxnSpLocks/>
          </p:cNvCxnSpPr>
          <p:nvPr/>
        </p:nvCxnSpPr>
        <p:spPr>
          <a:xfrm>
            <a:off x="5481075" y="4600246"/>
            <a:ext cx="10987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Dikdörtgen: Köşeleri Yuvarlatılmış 4">
            <a:extLst>
              <a:ext uri="{FF2B5EF4-FFF2-40B4-BE49-F238E27FC236}">
                <a16:creationId xmlns:a16="http://schemas.microsoft.com/office/drawing/2014/main" id="{BB9FB303-5F5A-C56C-F857-0A23307D39F2}"/>
              </a:ext>
            </a:extLst>
          </p:cNvPr>
          <p:cNvSpPr/>
          <p:nvPr/>
        </p:nvSpPr>
        <p:spPr>
          <a:xfrm>
            <a:off x="6707608" y="4058921"/>
            <a:ext cx="1627813" cy="1020166"/>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Page</a:t>
            </a:r>
            <a:b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Table</a:t>
            </a:r>
          </a:p>
        </p:txBody>
      </p:sp>
      <p:sp>
        <p:nvSpPr>
          <p:cNvPr id="10" name="Oval 9">
            <a:extLst>
              <a:ext uri="{FF2B5EF4-FFF2-40B4-BE49-F238E27FC236}">
                <a16:creationId xmlns:a16="http://schemas.microsoft.com/office/drawing/2014/main" id="{BEAF541C-CBC2-043A-A003-4D97FDEB00CF}"/>
              </a:ext>
            </a:extLst>
          </p:cNvPr>
          <p:cNvSpPr/>
          <p:nvPr/>
        </p:nvSpPr>
        <p:spPr>
          <a:xfrm>
            <a:off x="2716549" y="4061253"/>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05128A53-E9D7-FCE4-F7E8-5930C205B486}"/>
              </a:ext>
            </a:extLst>
          </p:cNvPr>
          <p:cNvSpPr txBox="1"/>
          <p:nvPr/>
        </p:nvSpPr>
        <p:spPr>
          <a:xfrm>
            <a:off x="2769889" y="4031125"/>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Oval 11">
            <a:extLst>
              <a:ext uri="{FF2B5EF4-FFF2-40B4-BE49-F238E27FC236}">
                <a16:creationId xmlns:a16="http://schemas.microsoft.com/office/drawing/2014/main" id="{17FA0CEB-E22A-983B-ED0A-9F3CCAF66967}"/>
              </a:ext>
            </a:extLst>
          </p:cNvPr>
          <p:cNvSpPr/>
          <p:nvPr/>
        </p:nvSpPr>
        <p:spPr>
          <a:xfrm>
            <a:off x="5785839" y="4061253"/>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DA008063-A979-1188-D0B5-04145B0F2315}"/>
              </a:ext>
            </a:extLst>
          </p:cNvPr>
          <p:cNvSpPr txBox="1"/>
          <p:nvPr/>
        </p:nvSpPr>
        <p:spPr>
          <a:xfrm>
            <a:off x="5839179" y="4031125"/>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E0BA2F66-CF53-E075-6586-A7360E2F3EB1}"/>
              </a:ext>
            </a:extLst>
          </p:cNvPr>
          <p:cNvSpPr txBox="1"/>
          <p:nvPr/>
        </p:nvSpPr>
        <p:spPr>
          <a:xfrm>
            <a:off x="1836558" y="5374784"/>
            <a:ext cx="59266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Get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physical address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pointing to a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DRAM row in subarray 0</a:t>
            </a:r>
            <a:endParaRPr kumimoji="0" lang="en-CH"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5AD32DC4-8178-3E39-4553-E012E0E2E332}"/>
              </a:ext>
            </a:extLst>
          </p:cNvPr>
          <p:cNvSpPr txBox="1"/>
          <p:nvPr/>
        </p:nvSpPr>
        <p:spPr>
          <a:xfrm>
            <a:off x="1824638" y="5916761"/>
            <a:ext cx="59266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Update</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the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page table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map</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virtual address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 subarray 0</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AB215E7-7A01-AD94-AC4E-94E8DB87664D}"/>
              </a:ext>
            </a:extLst>
          </p:cNvPr>
          <p:cNvSpPr/>
          <p:nvPr/>
        </p:nvSpPr>
        <p:spPr>
          <a:xfrm>
            <a:off x="1173618" y="5335869"/>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2458B0E7-3A68-FF19-9179-1D298AECECD1}"/>
              </a:ext>
            </a:extLst>
          </p:cNvPr>
          <p:cNvSpPr txBox="1"/>
          <p:nvPr/>
        </p:nvSpPr>
        <p:spPr>
          <a:xfrm>
            <a:off x="1226958" y="5305741"/>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Oval 17">
            <a:extLst>
              <a:ext uri="{FF2B5EF4-FFF2-40B4-BE49-F238E27FC236}">
                <a16:creationId xmlns:a16="http://schemas.microsoft.com/office/drawing/2014/main" id="{8334C392-F571-044C-9E77-19DD84890176}"/>
              </a:ext>
            </a:extLst>
          </p:cNvPr>
          <p:cNvSpPr/>
          <p:nvPr/>
        </p:nvSpPr>
        <p:spPr>
          <a:xfrm>
            <a:off x="1173618" y="5890356"/>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7EAFC900-407B-ED0E-0672-D28CF33B2421}"/>
              </a:ext>
            </a:extLst>
          </p:cNvPr>
          <p:cNvSpPr txBox="1"/>
          <p:nvPr/>
        </p:nvSpPr>
        <p:spPr>
          <a:xfrm>
            <a:off x="1226958" y="5860228"/>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Rectangle 20">
            <a:extLst>
              <a:ext uri="{FF2B5EF4-FFF2-40B4-BE49-F238E27FC236}">
                <a16:creationId xmlns:a16="http://schemas.microsoft.com/office/drawing/2014/main" id="{9AE665C3-180E-5D97-4A22-E8D86DEAAC39}"/>
              </a:ext>
            </a:extLst>
          </p:cNvPr>
          <p:cNvSpPr/>
          <p:nvPr/>
        </p:nvSpPr>
        <p:spPr>
          <a:xfrm>
            <a:off x="0" y="858148"/>
            <a:ext cx="9144000" cy="59998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Content Placeholder 2">
            <a:extLst>
              <a:ext uri="{FF2B5EF4-FFF2-40B4-BE49-F238E27FC236}">
                <a16:creationId xmlns:a16="http://schemas.microsoft.com/office/drawing/2014/main" id="{494637F7-2AEB-47D7-F73B-6CB62A8EC96C}"/>
              </a:ext>
            </a:extLst>
          </p:cNvPr>
          <p:cNvSpPr txBox="1">
            <a:spLocks/>
          </p:cNvSpPr>
          <p:nvPr/>
        </p:nvSpPr>
        <p:spPr>
          <a:xfrm>
            <a:off x="0" y="1286013"/>
            <a:ext cx="9160615" cy="741873"/>
          </a:xfrm>
          <a:prstGeom prst="rect">
            <a:avLst/>
          </a:prstGeom>
          <a:solidFill>
            <a:schemeClr val="bg1">
              <a:lumMod val="85000"/>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3"/>
              </a:rPr>
              <a:t>https://arxiv.org/abs/2111.00082</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en-CH" sz="3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359617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2442F-CE2B-6E4B-06FB-8789A0A6B526}"/>
              </a:ext>
            </a:extLst>
          </p:cNvPr>
          <p:cNvSpPr>
            <a:spLocks noGrp="1"/>
          </p:cNvSpPr>
          <p:nvPr>
            <p:ph type="title"/>
          </p:nvPr>
        </p:nvSpPr>
        <p:spPr/>
        <p:txBody>
          <a:bodyPr/>
          <a:lstStyle/>
          <a:p>
            <a:r>
              <a:rPr lang="en-US" dirty="0"/>
              <a:t>Evaluation: Methodology</a:t>
            </a:r>
            <a:endParaRPr lang="en-CH" dirty="0"/>
          </a:p>
        </p:txBody>
      </p:sp>
      <p:sp>
        <p:nvSpPr>
          <p:cNvPr id="6" name="Content Placeholder 2">
            <a:extLst>
              <a:ext uri="{FF2B5EF4-FFF2-40B4-BE49-F238E27FC236}">
                <a16:creationId xmlns:a16="http://schemas.microsoft.com/office/drawing/2014/main" id="{BD87D5D0-005F-E4DD-6AE0-F40214595912}"/>
              </a:ext>
            </a:extLst>
          </p:cNvPr>
          <p:cNvSpPr txBox="1">
            <a:spLocks/>
          </p:cNvSpPr>
          <p:nvPr/>
        </p:nvSpPr>
        <p:spPr>
          <a:xfrm>
            <a:off x="155488" y="3429000"/>
            <a:ext cx="8815517" cy="275782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TR"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Microbenchmarks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TR"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CPU-Copy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(using </a:t>
            </a:r>
            <a:r>
              <a:rPr kumimoji="0" lang="en-US" sz="22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LOAD/STORE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instructions)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TR"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RowClone-Copy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(using </a:t>
            </a:r>
            <a:r>
              <a:rPr kumimoji="0" lang="en-US" sz="22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in-DRAM copy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 </a:t>
            </a:r>
            <a:r>
              <a:rPr kumimoji="0" lang="en-US" sz="22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with and without CLFLUSH</a:t>
            </a:r>
            <a:endParaRPr kumimoji="0" lang="en-TR" sz="22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Copy/Initialization Heavy Workloads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forkbench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(copy)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compile (initialization)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TR"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SPEC2006</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TR"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libquantum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replace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calloc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with in-DRAM initialization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15CDD588-BEDE-86CB-EA94-037762E752CA}"/>
              </a:ext>
            </a:extLst>
          </p:cNvPr>
          <p:cNvPicPr>
            <a:picLocks noChangeAspect="1"/>
          </p:cNvPicPr>
          <p:nvPr/>
        </p:nvPicPr>
        <p:blipFill>
          <a:blip r:embed="rId3"/>
          <a:stretch>
            <a:fillRect/>
          </a:stretch>
        </p:blipFill>
        <p:spPr>
          <a:xfrm>
            <a:off x="690890" y="1219140"/>
            <a:ext cx="7532312" cy="1995371"/>
          </a:xfrm>
          <a:prstGeom prst="rect">
            <a:avLst/>
          </a:prstGeom>
        </p:spPr>
      </p:pic>
      <p:sp>
        <p:nvSpPr>
          <p:cNvPr id="3" name="Rectangle 2">
            <a:extLst>
              <a:ext uri="{FF2B5EF4-FFF2-40B4-BE49-F238E27FC236}">
                <a16:creationId xmlns:a16="http://schemas.microsoft.com/office/drawing/2014/main" id="{F63C81F1-79F6-828B-24AC-64AE947027D2}"/>
              </a:ext>
            </a:extLst>
          </p:cNvPr>
          <p:cNvSpPr/>
          <p:nvPr/>
        </p:nvSpPr>
        <p:spPr>
          <a:xfrm>
            <a:off x="5981075" y="2518348"/>
            <a:ext cx="1603948" cy="524655"/>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5D5F26B-1A12-C1CE-B1BC-E3B6C3B4D774}"/>
              </a:ext>
            </a:extLst>
          </p:cNvPr>
          <p:cNvSpPr txBox="1"/>
          <p:nvPr/>
        </p:nvSpPr>
        <p:spPr>
          <a:xfrm>
            <a:off x="4670303" y="3049716"/>
            <a:ext cx="422549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i</a:t>
            </a:r>
            <a:r>
              <a:rPr kumimoji="0" lang="en-TR" sz="24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n-DRAM copy/initialization granularity</a:t>
            </a:r>
          </a:p>
        </p:txBody>
      </p:sp>
    </p:spTree>
    <p:extLst>
      <p:ext uri="{BB962C8B-B14F-4D97-AF65-F5344CB8AC3E}">
        <p14:creationId xmlns:p14="http://schemas.microsoft.com/office/powerpoint/2010/main" val="382262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US" sz="2800" dirty="0"/>
              <a:t>Microbenchmark Copy/Initialization </a:t>
            </a:r>
            <a:br>
              <a:rPr lang="en-US" sz="2800" dirty="0"/>
            </a:br>
            <a:r>
              <a:rPr lang="en-US" sz="2800" dirty="0"/>
              <a:t>Throughput Improvement</a:t>
            </a:r>
            <a:endParaRPr lang="en-TR" sz="2800" dirty="0"/>
          </a:p>
        </p:txBody>
      </p:sp>
      <p:pic>
        <p:nvPicPr>
          <p:cNvPr id="9" name="Content Placeholder 8">
            <a:extLst>
              <a:ext uri="{FF2B5EF4-FFF2-40B4-BE49-F238E27FC236}">
                <a16:creationId xmlns:a16="http://schemas.microsoft.com/office/drawing/2014/main" id="{E051C46A-9C47-674C-AE42-9B3CBB0D112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75130" y="1331302"/>
            <a:ext cx="7576103" cy="3398821"/>
          </a:xfrm>
          <a:prstGeom prst="rect">
            <a:avLst/>
          </a:prstGeom>
        </p:spPr>
      </p:pic>
      <p:sp>
        <p:nvSpPr>
          <p:cNvPr id="7" name="Rectangle 6">
            <a:extLst>
              <a:ext uri="{FF2B5EF4-FFF2-40B4-BE49-F238E27FC236}">
                <a16:creationId xmlns:a16="http://schemas.microsoft.com/office/drawing/2014/main" id="{9A61C9F5-2C65-CE47-82B8-2FB7FC48B9D5}"/>
              </a:ext>
            </a:extLst>
          </p:cNvPr>
          <p:cNvSpPr/>
          <p:nvPr/>
        </p:nvSpPr>
        <p:spPr>
          <a:xfrm>
            <a:off x="-149902" y="4930515"/>
            <a:ext cx="9426168" cy="1378425"/>
          </a:xfrm>
          <a:prstGeom prst="rect">
            <a:avLst/>
          </a:prstGeom>
          <a:solidFill>
            <a:schemeClr val="accent5">
              <a:lumMod val="60000"/>
              <a:lumOff val="4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In-DRAM Copy and Initialization </a:t>
            </a:r>
            <a:b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TR"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improve throughput by 119x and 89x, respectively</a:t>
            </a:r>
          </a:p>
        </p:txBody>
      </p:sp>
    </p:spTree>
    <p:extLst>
      <p:ext uri="{BB962C8B-B14F-4D97-AF65-F5344CB8AC3E}">
        <p14:creationId xmlns:p14="http://schemas.microsoft.com/office/powerpoint/2010/main" val="164181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TR" dirty="0"/>
              <a:t>CLFLUSH Overhead</a:t>
            </a:r>
          </a:p>
        </p:txBody>
      </p:sp>
      <p:sp>
        <p:nvSpPr>
          <p:cNvPr id="7" name="Rectangle 6">
            <a:extLst>
              <a:ext uri="{FF2B5EF4-FFF2-40B4-BE49-F238E27FC236}">
                <a16:creationId xmlns:a16="http://schemas.microsoft.com/office/drawing/2014/main" id="{9A61C9F5-2C65-CE47-82B8-2FB7FC48B9D5}"/>
              </a:ext>
            </a:extLst>
          </p:cNvPr>
          <p:cNvSpPr/>
          <p:nvPr/>
        </p:nvSpPr>
        <p:spPr>
          <a:xfrm>
            <a:off x="-152400" y="4369200"/>
            <a:ext cx="9527822" cy="1378425"/>
          </a:xfrm>
          <a:prstGeom prst="rect">
            <a:avLst/>
          </a:prstGeom>
          <a:solidFill>
            <a:schemeClr val="accent5">
              <a:lumMod val="60000"/>
              <a:lumOff val="4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CLFLUSH dramatically reduces </a:t>
            </a:r>
            <a:b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TR"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the potential</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throughput</a:t>
            </a:r>
            <a:r>
              <a:rPr kumimoji="0" lang="en-TR"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improvement</a:t>
            </a:r>
          </a:p>
        </p:txBody>
      </p:sp>
      <p:pic>
        <p:nvPicPr>
          <p:cNvPr id="10" name="Picture 9">
            <a:extLst>
              <a:ext uri="{FF2B5EF4-FFF2-40B4-BE49-F238E27FC236}">
                <a16:creationId xmlns:a16="http://schemas.microsoft.com/office/drawing/2014/main" id="{379602EB-EBE7-6747-8EB1-304C230531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5645" y="1525642"/>
            <a:ext cx="6775074" cy="2624361"/>
          </a:xfrm>
          <a:prstGeom prst="rect">
            <a:avLst/>
          </a:prstGeom>
        </p:spPr>
      </p:pic>
      <p:sp>
        <p:nvSpPr>
          <p:cNvPr id="3" name="Rectangle 2">
            <a:extLst>
              <a:ext uri="{FF2B5EF4-FFF2-40B4-BE49-F238E27FC236}">
                <a16:creationId xmlns:a16="http://schemas.microsoft.com/office/drawing/2014/main" id="{3E24F00A-63E0-47C2-571F-4D99CBD3CB91}"/>
              </a:ext>
            </a:extLst>
          </p:cNvPr>
          <p:cNvSpPr/>
          <p:nvPr/>
        </p:nvSpPr>
        <p:spPr>
          <a:xfrm>
            <a:off x="6694311" y="1525642"/>
            <a:ext cx="1303867" cy="2318225"/>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8F18345-BDAB-BAB3-F718-93C061CA440C}"/>
              </a:ext>
            </a:extLst>
          </p:cNvPr>
          <p:cNvSpPr/>
          <p:nvPr/>
        </p:nvSpPr>
        <p:spPr>
          <a:xfrm>
            <a:off x="2116667" y="1525642"/>
            <a:ext cx="1303867" cy="2318225"/>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95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FB91B-57B0-009B-5D6F-E90BA050A6C5}"/>
              </a:ext>
            </a:extLst>
          </p:cNvPr>
          <p:cNvSpPr>
            <a:spLocks noGrp="1"/>
          </p:cNvSpPr>
          <p:nvPr>
            <p:ph type="title"/>
          </p:nvPr>
        </p:nvSpPr>
        <p:spPr/>
        <p:txBody>
          <a:bodyPr/>
          <a:lstStyle/>
          <a:p>
            <a:r>
              <a:rPr lang="en-US" dirty="0"/>
              <a:t>Papers We Will Discuss</a:t>
            </a:r>
          </a:p>
        </p:txBody>
      </p:sp>
      <p:sp>
        <p:nvSpPr>
          <p:cNvPr id="3" name="Content Placeholder 2">
            <a:extLst>
              <a:ext uri="{FF2B5EF4-FFF2-40B4-BE49-F238E27FC236}">
                <a16:creationId xmlns:a16="http://schemas.microsoft.com/office/drawing/2014/main" id="{76794A68-AFBB-8B64-B29C-0CDD2FE3B0C4}"/>
              </a:ext>
            </a:extLst>
          </p:cNvPr>
          <p:cNvSpPr>
            <a:spLocks noGrp="1"/>
          </p:cNvSpPr>
          <p:nvPr>
            <p:ph idx="1"/>
          </p:nvPr>
        </p:nvSpPr>
        <p:spPr>
          <a:xfrm>
            <a:off x="75991" y="976394"/>
            <a:ext cx="8987622" cy="5433684"/>
          </a:xfrm>
        </p:spPr>
        <p:txBody>
          <a:bodyPr>
            <a:noAutofit/>
          </a:bodyPr>
          <a:lstStyle/>
          <a:p>
            <a:pPr algn="l">
              <a:lnSpc>
                <a:spcPct val="100000"/>
              </a:lnSpc>
              <a:buFont typeface="Arial" panose="020B0604020202020204" pitchFamily="34" charset="0"/>
              <a:buChar char="•"/>
            </a:pPr>
            <a:r>
              <a:rPr lang="en-US" sz="1000" b="0" i="0" u="none" strike="noStrike" dirty="0">
                <a:solidFill>
                  <a:srgbClr val="000000"/>
                </a:solidFill>
                <a:effectLst/>
              </a:rPr>
              <a:t>Ataberk Olgun, Juan Gomez Luna, Konstantinos </a:t>
            </a:r>
            <a:r>
              <a:rPr lang="en-US" sz="1000" b="0" i="0" u="none" strike="noStrike" dirty="0" err="1">
                <a:solidFill>
                  <a:srgbClr val="000000"/>
                </a:solidFill>
                <a:effectLst/>
              </a:rPr>
              <a:t>Kanellopoulos</a:t>
            </a:r>
            <a:r>
              <a:rPr lang="en-US" sz="1000" b="0" i="0" u="none" strike="noStrike" dirty="0">
                <a:solidFill>
                  <a:srgbClr val="000000"/>
                </a:solidFill>
                <a:effectLst/>
              </a:rPr>
              <a:t>, Behzad Salami, Hasan Hassan, </a:t>
            </a:r>
            <a:r>
              <a:rPr lang="en-US" sz="1000" b="0" i="0" u="none" strike="noStrike" dirty="0" err="1">
                <a:solidFill>
                  <a:srgbClr val="000000"/>
                </a:solidFill>
                <a:effectLst/>
              </a:rPr>
              <a:t>Oguz</a:t>
            </a:r>
            <a:r>
              <a:rPr lang="en-US" sz="1000" b="0" i="0" u="none" strike="noStrike" dirty="0">
                <a:solidFill>
                  <a:srgbClr val="000000"/>
                </a:solidFill>
                <a:effectLst/>
              </a:rPr>
              <a:t> </a:t>
            </a:r>
            <a:r>
              <a:rPr lang="en-US" sz="1000" b="0" i="0" u="none" strike="noStrike" dirty="0" err="1">
                <a:solidFill>
                  <a:srgbClr val="000000"/>
                </a:solidFill>
                <a:effectLst/>
              </a:rPr>
              <a:t>Ergin</a:t>
            </a:r>
            <a:r>
              <a:rPr lang="en-US" sz="1000" b="0" i="0" u="none" strike="noStrike" dirty="0">
                <a:solidFill>
                  <a:srgbClr val="000000"/>
                </a:solidFill>
                <a:effectLst/>
              </a:rPr>
              <a:t>, and </a:t>
            </a:r>
            <a:r>
              <a:rPr lang="en-US" sz="1000" b="0" i="0" u="sng" dirty="0">
                <a:solidFill>
                  <a:srgbClr val="000000"/>
                </a:solidFill>
                <a:effectLst/>
              </a:rPr>
              <a:t>Onur </a:t>
            </a:r>
            <a:r>
              <a:rPr lang="en-US" sz="1000" b="0" i="0" u="sng" dirty="0" err="1">
                <a:solidFill>
                  <a:srgbClr val="000000"/>
                </a:solidFill>
                <a:effectLst/>
              </a:rPr>
              <a:t>Mutlu</a:t>
            </a:r>
            <a:r>
              <a:rPr lang="en-US" sz="1000" b="0" i="0" u="none" strike="noStrike" dirty="0">
                <a:solidFill>
                  <a:srgbClr val="000000"/>
                </a:solidFill>
                <a:effectLst/>
              </a:rPr>
              <a:t>,</a:t>
            </a:r>
            <a:br>
              <a:rPr lang="en-US" sz="1000" dirty="0"/>
            </a:br>
            <a:r>
              <a:rPr lang="en-US" sz="1000" b="1" i="0" u="none" strike="noStrike" dirty="0">
                <a:solidFill>
                  <a:srgbClr val="0432FF"/>
                </a:solidFill>
                <a:effectLst/>
                <a:hlinkClick r:id="rId3">
                  <a:extLst>
                    <a:ext uri="{A12FA001-AC4F-418D-AE19-62706E023703}">
                      <ahyp:hlinkClr xmlns:ahyp="http://schemas.microsoft.com/office/drawing/2018/hyperlinkcolor" val="tx"/>
                    </a:ext>
                  </a:extLst>
                </a:hlinkClick>
              </a:rPr>
              <a:t>"PiDRAM: A Holistic End-to-end FPGA-based Framework for Processing-in-DRAM"</a:t>
            </a:r>
            <a:br>
              <a:rPr lang="en-US" sz="1000" dirty="0">
                <a:solidFill>
                  <a:srgbClr val="0432FF"/>
                </a:solidFill>
              </a:rPr>
            </a:br>
            <a:r>
              <a:rPr lang="en-US" sz="1000" b="0" i="1" u="none" strike="noStrike" dirty="0">
                <a:solidFill>
                  <a:srgbClr val="0432FF"/>
                </a:solidFill>
                <a:effectLst/>
                <a:hlinkClick r:id="rId4">
                  <a:extLst>
                    <a:ext uri="{A12FA001-AC4F-418D-AE19-62706E023703}">
                      <ahyp:hlinkClr xmlns:ahyp="http://schemas.microsoft.com/office/drawing/2018/hyperlinkcolor" val="tx"/>
                    </a:ext>
                  </a:extLst>
                </a:hlinkClick>
              </a:rPr>
              <a:t>ACM Transactions on Architecture and Code Optimization</a:t>
            </a:r>
            <a:r>
              <a:rPr lang="en-US" sz="1000" b="0" i="1" u="none" strike="noStrike" dirty="0">
                <a:solidFill>
                  <a:srgbClr val="0432FF"/>
                </a:solidFill>
                <a:effectLst/>
              </a:rPr>
              <a:t> </a:t>
            </a:r>
            <a:r>
              <a:rPr lang="en-US" sz="1000" b="0" i="1" u="none" strike="noStrike" dirty="0">
                <a:solidFill>
                  <a:srgbClr val="000000"/>
                </a:solidFill>
                <a:effectLst/>
              </a:rPr>
              <a:t>(</a:t>
            </a:r>
            <a:r>
              <a:rPr lang="en-US" sz="1000" b="1" i="1" u="none" strike="noStrike" dirty="0">
                <a:solidFill>
                  <a:srgbClr val="000000"/>
                </a:solidFill>
                <a:effectLst/>
              </a:rPr>
              <a:t>TACO</a:t>
            </a:r>
            <a:r>
              <a:rPr lang="en-US" sz="1000" b="0" i="1" u="none" strike="noStrike" dirty="0">
                <a:solidFill>
                  <a:srgbClr val="000000"/>
                </a:solidFill>
                <a:effectLst/>
              </a:rPr>
              <a:t>)</a:t>
            </a:r>
            <a:r>
              <a:rPr lang="en-US" sz="1000" b="0" i="0" u="none" strike="noStrike" dirty="0">
                <a:solidFill>
                  <a:srgbClr val="000000"/>
                </a:solidFill>
                <a:effectLst/>
              </a:rPr>
              <a:t>, March 2023.</a:t>
            </a:r>
            <a:br>
              <a:rPr lang="en-US" sz="1000" dirty="0"/>
            </a:br>
            <a:r>
              <a:rPr lang="en-US" sz="1000" b="0" i="0" u="none" strike="noStrike" dirty="0">
                <a:solidFill>
                  <a:srgbClr val="000000"/>
                </a:solidFill>
                <a:effectLst/>
              </a:rPr>
              <a:t>[</a:t>
            </a:r>
            <a:r>
              <a:rPr lang="en-US" sz="1000" b="0" i="0" dirty="0">
                <a:solidFill>
                  <a:srgbClr val="0432FF"/>
                </a:solidFill>
                <a:effectLst/>
                <a:hlinkClick r:id="rId5">
                  <a:extLst>
                    <a:ext uri="{A12FA001-AC4F-418D-AE19-62706E023703}">
                      <ahyp:hlinkClr xmlns:ahyp="http://schemas.microsoft.com/office/drawing/2018/hyperlinkcolor" val="tx"/>
                    </a:ext>
                  </a:extLst>
                </a:hlinkClick>
              </a:rPr>
              <a:t>arXiv version</a:t>
            </a:r>
            <a:r>
              <a:rPr lang="en-US" sz="1000" b="0" i="0" u="none" strike="noStrike" dirty="0">
                <a:solidFill>
                  <a:srgbClr val="000000"/>
                </a:solidFill>
                <a:effectLst/>
              </a:rPr>
              <a:t>]</a:t>
            </a:r>
            <a:br>
              <a:rPr lang="en-US" sz="1000" dirty="0"/>
            </a:br>
            <a:r>
              <a:rPr lang="en-US" sz="1000" b="0" i="0" u="none" strike="noStrike" dirty="0">
                <a:solidFill>
                  <a:srgbClr val="000000"/>
                </a:solidFill>
                <a:effectLst/>
              </a:rPr>
              <a:t>Presented at the </a:t>
            </a:r>
            <a:r>
              <a:rPr lang="en-US" sz="1000" b="0" i="0" dirty="0">
                <a:solidFill>
                  <a:srgbClr val="0432FF"/>
                </a:solidFill>
                <a:effectLst/>
                <a:hlinkClick r:id="rId6">
                  <a:extLst>
                    <a:ext uri="{A12FA001-AC4F-418D-AE19-62706E023703}">
                      <ahyp:hlinkClr xmlns:ahyp="http://schemas.microsoft.com/office/drawing/2018/hyperlinkcolor" val="tx"/>
                    </a:ext>
                  </a:extLst>
                </a:hlinkClick>
              </a:rPr>
              <a:t>18th HiPEAC Conference</a:t>
            </a:r>
            <a:r>
              <a:rPr lang="en-US" sz="1000" b="0" i="0" u="none" strike="noStrike" dirty="0">
                <a:solidFill>
                  <a:srgbClr val="000000"/>
                </a:solidFill>
                <a:effectLst/>
              </a:rPr>
              <a:t>, Toulouse, France, January 2023.</a:t>
            </a:r>
            <a:br>
              <a:rPr lang="en-US" sz="1000" b="0" i="0" u="none" strike="noStrike" dirty="0">
                <a:solidFill>
                  <a:srgbClr val="000000"/>
                </a:solidFill>
                <a:effectLst/>
              </a:rPr>
            </a:br>
            <a:r>
              <a:rPr lang="en-US" sz="1000" b="0" i="0" u="none" strike="noStrike" dirty="0">
                <a:solidFill>
                  <a:srgbClr val="000000"/>
                </a:solidFill>
                <a:effectLst/>
              </a:rPr>
              <a:t>[</a:t>
            </a:r>
            <a:r>
              <a:rPr lang="en-US" sz="1000" b="0" i="0" dirty="0">
                <a:solidFill>
                  <a:srgbClr val="0432FF"/>
                </a:solidFill>
                <a:effectLst/>
                <a:hlinkClick r:id="rId7">
                  <a:extLst>
                    <a:ext uri="{A12FA001-AC4F-418D-AE19-62706E023703}">
                      <ahyp:hlinkClr xmlns:ahyp="http://schemas.microsoft.com/office/drawing/2018/hyperlinkcolor" val="tx"/>
                    </a:ext>
                  </a:extLst>
                </a:hlinkClick>
              </a:rPr>
              <a:t>Slides (pptx)</a:t>
            </a:r>
            <a:r>
              <a:rPr lang="en-US" sz="1000" b="0" i="0" u="none" strike="noStrike" dirty="0">
                <a:solidFill>
                  <a:srgbClr val="0432FF"/>
                </a:solidFill>
                <a:effectLst/>
              </a:rPr>
              <a:t> </a:t>
            </a:r>
            <a:r>
              <a:rPr lang="en-US" sz="1000" b="0" i="0" dirty="0">
                <a:solidFill>
                  <a:srgbClr val="0432FF"/>
                </a:solidFill>
                <a:effectLst/>
                <a:hlinkClick r:id="rId8">
                  <a:extLst>
                    <a:ext uri="{A12FA001-AC4F-418D-AE19-62706E023703}">
                      <ahyp:hlinkClr xmlns:ahyp="http://schemas.microsoft.com/office/drawing/2018/hyperlinkcolor" val="tx"/>
                    </a:ext>
                  </a:extLst>
                </a:hlinkClick>
              </a:rPr>
              <a:t>(pdf)</a:t>
            </a:r>
            <a:r>
              <a:rPr lang="en-US" sz="1000" b="0" i="0" u="none" strike="noStrike" dirty="0">
                <a:solidFill>
                  <a:srgbClr val="000000"/>
                </a:solidFill>
                <a:effectLst/>
              </a:rPr>
              <a:t>]</a:t>
            </a:r>
            <a:br>
              <a:rPr lang="en-US" sz="1000" dirty="0"/>
            </a:br>
            <a:r>
              <a:rPr lang="en-US" sz="1000" b="0" i="0" u="none" strike="noStrike" dirty="0">
                <a:solidFill>
                  <a:srgbClr val="000000"/>
                </a:solidFill>
                <a:effectLst/>
              </a:rPr>
              <a:t>[</a:t>
            </a:r>
            <a:r>
              <a:rPr lang="en-US" sz="1000" b="0" i="0" dirty="0">
                <a:solidFill>
                  <a:srgbClr val="0432FF"/>
                </a:solidFill>
                <a:effectLst/>
                <a:hlinkClick r:id="rId9">
                  <a:extLst>
                    <a:ext uri="{A12FA001-AC4F-418D-AE19-62706E023703}">
                      <ahyp:hlinkClr xmlns:ahyp="http://schemas.microsoft.com/office/drawing/2018/hyperlinkcolor" val="tx"/>
                    </a:ext>
                  </a:extLst>
                </a:hlinkClick>
              </a:rPr>
              <a:t>Longer Lecture Slides (pptx)</a:t>
            </a:r>
            <a:r>
              <a:rPr lang="en-US" sz="1000" b="0" i="0" u="none" strike="noStrike" dirty="0">
                <a:solidFill>
                  <a:srgbClr val="0432FF"/>
                </a:solidFill>
                <a:effectLst/>
              </a:rPr>
              <a:t> </a:t>
            </a:r>
            <a:r>
              <a:rPr lang="en-US" sz="1000" b="0" i="0" dirty="0">
                <a:solidFill>
                  <a:srgbClr val="0432FF"/>
                </a:solidFill>
                <a:effectLst/>
                <a:hlinkClick r:id="rId10">
                  <a:extLst>
                    <a:ext uri="{A12FA001-AC4F-418D-AE19-62706E023703}">
                      <ahyp:hlinkClr xmlns:ahyp="http://schemas.microsoft.com/office/drawing/2018/hyperlinkcolor" val="tx"/>
                    </a:ext>
                  </a:extLst>
                </a:hlinkClick>
              </a:rPr>
              <a:t>(pdf)</a:t>
            </a:r>
            <a:r>
              <a:rPr lang="en-US" sz="1000" b="0" i="0" u="none" strike="noStrike" dirty="0">
                <a:solidFill>
                  <a:srgbClr val="000000"/>
                </a:solidFill>
                <a:effectLst/>
              </a:rPr>
              <a:t>]</a:t>
            </a:r>
            <a:br>
              <a:rPr lang="en-US" sz="1000" dirty="0"/>
            </a:br>
            <a:r>
              <a:rPr lang="en-US" sz="1000" b="0" i="0" u="none" strike="noStrike" dirty="0">
                <a:solidFill>
                  <a:srgbClr val="000000"/>
                </a:solidFill>
                <a:effectLst/>
              </a:rPr>
              <a:t>[</a:t>
            </a:r>
            <a:r>
              <a:rPr lang="en-US" sz="1000" b="0" i="0" dirty="0">
                <a:solidFill>
                  <a:srgbClr val="0432FF"/>
                </a:solidFill>
                <a:effectLst/>
                <a:hlinkClick r:id="rId11">
                  <a:extLst>
                    <a:ext uri="{A12FA001-AC4F-418D-AE19-62706E023703}">
                      <ahyp:hlinkClr xmlns:ahyp="http://schemas.microsoft.com/office/drawing/2018/hyperlinkcolor" val="tx"/>
                    </a:ext>
                  </a:extLst>
                </a:hlinkClick>
              </a:rPr>
              <a:t>Lecture Video</a:t>
            </a:r>
            <a:r>
              <a:rPr lang="en-US" sz="1000" b="0" i="0" u="none" strike="noStrike" dirty="0">
                <a:solidFill>
                  <a:srgbClr val="0432FF"/>
                </a:solidFill>
                <a:effectLst/>
              </a:rPr>
              <a:t> </a:t>
            </a:r>
            <a:r>
              <a:rPr lang="en-US" sz="1000" b="0" i="0" u="none" strike="noStrike" dirty="0">
                <a:solidFill>
                  <a:srgbClr val="000000"/>
                </a:solidFill>
                <a:effectLst/>
              </a:rPr>
              <a:t>(40 minutes)]</a:t>
            </a:r>
            <a:br>
              <a:rPr lang="en-US" sz="1000" dirty="0"/>
            </a:br>
            <a:r>
              <a:rPr lang="en-US" sz="1000" b="0" i="0" u="none" strike="noStrike" dirty="0">
                <a:solidFill>
                  <a:srgbClr val="000000"/>
                </a:solidFill>
                <a:effectLst/>
              </a:rPr>
              <a:t>[</a:t>
            </a:r>
            <a:r>
              <a:rPr lang="en-US" sz="1000" b="0" i="0" dirty="0">
                <a:solidFill>
                  <a:srgbClr val="0432FF"/>
                </a:solidFill>
                <a:effectLst/>
                <a:hlinkClick r:id="rId12">
                  <a:extLst>
                    <a:ext uri="{A12FA001-AC4F-418D-AE19-62706E023703}">
                      <ahyp:hlinkClr xmlns:ahyp="http://schemas.microsoft.com/office/drawing/2018/hyperlinkcolor" val="tx"/>
                    </a:ext>
                  </a:extLst>
                </a:hlinkClick>
              </a:rPr>
              <a:t>PiDRAM Source Code</a:t>
            </a:r>
            <a:r>
              <a:rPr lang="en-US" sz="1000" b="0" i="0" u="none" strike="noStrike" dirty="0">
                <a:solidFill>
                  <a:srgbClr val="000000"/>
                </a:solidFill>
                <a:effectLst/>
              </a:rPr>
              <a:t>]</a:t>
            </a:r>
            <a:endParaRPr lang="en-GB" sz="1000" b="0" i="0" u="none" strike="noStrike" dirty="0">
              <a:solidFill>
                <a:srgbClr val="000000"/>
              </a:solidFill>
              <a:effectLst/>
            </a:endParaRPr>
          </a:p>
          <a:p>
            <a:pPr algn="l">
              <a:lnSpc>
                <a:spcPct val="100000"/>
              </a:lnSpc>
              <a:buFont typeface="Arial" panose="020B0604020202020204" pitchFamily="34" charset="0"/>
              <a:buChar char="•"/>
            </a:pPr>
            <a:r>
              <a:rPr lang="en-GB" sz="1000" b="0" i="0" u="none" strike="noStrike" dirty="0">
                <a:solidFill>
                  <a:srgbClr val="000000"/>
                </a:solidFill>
                <a:effectLst/>
              </a:rPr>
              <a:t>Ataberk Olgun, Hasan Hassan, A </a:t>
            </a:r>
            <a:r>
              <a:rPr lang="en-GB" sz="1000" b="0" i="0" u="none" strike="noStrike" dirty="0" err="1">
                <a:solidFill>
                  <a:srgbClr val="000000"/>
                </a:solidFill>
                <a:effectLst/>
              </a:rPr>
              <a:t>Giray</a:t>
            </a:r>
            <a:r>
              <a:rPr lang="en-GB" sz="1000" b="0" i="0" u="none" strike="noStrike" dirty="0">
                <a:solidFill>
                  <a:srgbClr val="000000"/>
                </a:solidFill>
                <a:effectLst/>
              </a:rPr>
              <a:t> </a:t>
            </a:r>
            <a:r>
              <a:rPr lang="en-GB" sz="1000" b="0" i="0" u="none" strike="noStrike" dirty="0" err="1">
                <a:solidFill>
                  <a:srgbClr val="000000"/>
                </a:solidFill>
                <a:effectLst/>
              </a:rPr>
              <a:t>Yağlıkçı</a:t>
            </a:r>
            <a:r>
              <a:rPr lang="en-GB" sz="1000" b="0" i="0" u="none" strike="noStrike" dirty="0">
                <a:solidFill>
                  <a:srgbClr val="000000"/>
                </a:solidFill>
                <a:effectLst/>
              </a:rPr>
              <a:t>, Yahya Can </a:t>
            </a:r>
            <a:r>
              <a:rPr lang="en-GB" sz="1000" b="0" i="0" u="none" strike="noStrike" dirty="0" err="1">
                <a:solidFill>
                  <a:srgbClr val="000000"/>
                </a:solidFill>
                <a:effectLst/>
              </a:rPr>
              <a:t>Tuğrul</a:t>
            </a:r>
            <a:r>
              <a:rPr lang="en-GB" sz="1000" b="0" i="0" u="none" strike="noStrike" dirty="0">
                <a:solidFill>
                  <a:srgbClr val="000000"/>
                </a:solidFill>
                <a:effectLst/>
              </a:rPr>
              <a:t>, Lois </a:t>
            </a:r>
            <a:r>
              <a:rPr lang="en-GB" sz="1000" b="0" i="0" u="none" strike="noStrike" dirty="0" err="1">
                <a:solidFill>
                  <a:srgbClr val="000000"/>
                </a:solidFill>
                <a:effectLst/>
              </a:rPr>
              <a:t>Orosa</a:t>
            </a:r>
            <a:r>
              <a:rPr lang="en-GB" sz="1000" b="0" i="0" u="none" strike="noStrike" dirty="0">
                <a:solidFill>
                  <a:srgbClr val="000000"/>
                </a:solidFill>
                <a:effectLst/>
              </a:rPr>
              <a:t>, </a:t>
            </a:r>
            <a:br>
              <a:rPr lang="en-GB" sz="1000" b="0" i="0" u="none" strike="noStrike" dirty="0">
                <a:solidFill>
                  <a:srgbClr val="000000"/>
                </a:solidFill>
                <a:effectLst/>
              </a:rPr>
            </a:br>
            <a:r>
              <a:rPr lang="en-GB" sz="1000" b="0" i="0" u="none" strike="noStrike" dirty="0" err="1">
                <a:solidFill>
                  <a:srgbClr val="000000"/>
                </a:solidFill>
                <a:effectLst/>
              </a:rPr>
              <a:t>Haocong</a:t>
            </a:r>
            <a:r>
              <a:rPr lang="en-GB" sz="1000" b="0" i="0" u="none" strike="noStrike" dirty="0">
                <a:solidFill>
                  <a:srgbClr val="000000"/>
                </a:solidFill>
                <a:effectLst/>
              </a:rPr>
              <a:t> Luo, Minesh Patel, </a:t>
            </a:r>
            <a:r>
              <a:rPr lang="en-GB" sz="1000" b="0" i="0" u="none" strike="noStrike" dirty="0" err="1">
                <a:solidFill>
                  <a:srgbClr val="000000"/>
                </a:solidFill>
                <a:effectLst/>
              </a:rPr>
              <a:t>Oğuz</a:t>
            </a:r>
            <a:r>
              <a:rPr lang="en-GB" sz="1000" b="0" i="0" u="none" strike="noStrike" dirty="0">
                <a:solidFill>
                  <a:srgbClr val="000000"/>
                </a:solidFill>
                <a:effectLst/>
              </a:rPr>
              <a:t> </a:t>
            </a:r>
            <a:r>
              <a:rPr lang="en-GB" sz="1000" b="0" i="0" u="none" strike="noStrike" dirty="0" err="1">
                <a:solidFill>
                  <a:srgbClr val="000000"/>
                </a:solidFill>
                <a:effectLst/>
              </a:rPr>
              <a:t>Ergin</a:t>
            </a:r>
            <a:r>
              <a:rPr lang="en-GB" sz="1000" b="0" i="0" u="none" strike="noStrike" dirty="0">
                <a:solidFill>
                  <a:srgbClr val="000000"/>
                </a:solidFill>
                <a:effectLst/>
              </a:rPr>
              <a:t>, and </a:t>
            </a:r>
            <a:r>
              <a:rPr lang="en-GB" sz="1000" b="0" i="0" u="sng" strike="noStrike" dirty="0">
                <a:solidFill>
                  <a:srgbClr val="000000"/>
                </a:solidFill>
                <a:effectLst/>
              </a:rPr>
              <a:t>Onur </a:t>
            </a:r>
            <a:r>
              <a:rPr lang="en-GB" sz="1000" b="0" i="0" u="sng" strike="noStrike" dirty="0" err="1">
                <a:solidFill>
                  <a:srgbClr val="000000"/>
                </a:solidFill>
                <a:effectLst/>
              </a:rPr>
              <a:t>Mutlu</a:t>
            </a:r>
            <a:r>
              <a:rPr lang="en-GB" sz="1000" b="0" i="0" u="none" strike="noStrike" dirty="0">
                <a:solidFill>
                  <a:srgbClr val="000000"/>
                </a:solidFill>
                <a:effectLst/>
              </a:rPr>
              <a:t>,</a:t>
            </a:r>
            <a:br>
              <a:rPr lang="en-GB" sz="1000" b="0" i="0" u="none" strike="noStrike" dirty="0">
                <a:solidFill>
                  <a:srgbClr val="000000"/>
                </a:solidFill>
                <a:effectLst/>
              </a:rPr>
            </a:br>
            <a:r>
              <a:rPr lang="en-GB" sz="1000" b="1" i="0" u="none" strike="noStrike" dirty="0">
                <a:solidFill>
                  <a:srgbClr val="0432FF"/>
                </a:solidFill>
                <a:effectLst/>
                <a:hlinkClick r:id="rId13">
                  <a:extLst>
                    <a:ext uri="{A12FA001-AC4F-418D-AE19-62706E023703}">
                      <ahyp:hlinkClr xmlns:ahyp="http://schemas.microsoft.com/office/drawing/2018/hyperlinkcolor" val="tx"/>
                    </a:ext>
                  </a:extLst>
                </a:hlinkClick>
              </a:rPr>
              <a:t>"DRAM Bender: An Extensible and Versatile FPGA-based Infrastructure to Easily Test </a:t>
            </a:r>
            <a:br>
              <a:rPr lang="en-GB" sz="1000" b="1" i="0" u="none" strike="noStrike" dirty="0">
                <a:solidFill>
                  <a:srgbClr val="0432FF"/>
                </a:solidFill>
                <a:effectLst/>
                <a:hlinkClick r:id="rId13">
                  <a:extLst>
                    <a:ext uri="{A12FA001-AC4F-418D-AE19-62706E023703}">
                      <ahyp:hlinkClr xmlns:ahyp="http://schemas.microsoft.com/office/drawing/2018/hyperlinkcolor" val="tx"/>
                    </a:ext>
                  </a:extLst>
                </a:hlinkClick>
              </a:rPr>
            </a:br>
            <a:r>
              <a:rPr lang="en-GB" sz="1000" b="1" i="0" u="none" strike="noStrike" dirty="0">
                <a:solidFill>
                  <a:srgbClr val="0432FF"/>
                </a:solidFill>
                <a:effectLst/>
                <a:hlinkClick r:id="rId13">
                  <a:extLst>
                    <a:ext uri="{A12FA001-AC4F-418D-AE19-62706E023703}">
                      <ahyp:hlinkClr xmlns:ahyp="http://schemas.microsoft.com/office/drawing/2018/hyperlinkcolor" val="tx"/>
                    </a:ext>
                  </a:extLst>
                </a:hlinkClick>
              </a:rPr>
              <a:t>State-of-the-art DRAM Chips</a:t>
            </a:r>
            <a:r>
              <a:rPr lang="en-GB" sz="1000" b="1" i="0" u="none" strike="noStrike" dirty="0">
                <a:solidFill>
                  <a:srgbClr val="0432FF"/>
                </a:solidFill>
                <a:effectLst/>
                <a:hlinkClick r:id="rId14">
                  <a:extLst>
                    <a:ext uri="{A12FA001-AC4F-418D-AE19-62706E023703}">
                      <ahyp:hlinkClr xmlns:ahyp="http://schemas.microsoft.com/office/drawing/2018/hyperlinkcolor" val="tx"/>
                    </a:ext>
                  </a:extLst>
                </a:hlinkClick>
              </a:rPr>
              <a:t>”</a:t>
            </a:r>
            <a:br>
              <a:rPr lang="en-GB" sz="1000" b="1" i="0" u="none" strike="noStrike" dirty="0">
                <a:solidFill>
                  <a:srgbClr val="0432FF"/>
                </a:solidFill>
                <a:effectLst/>
              </a:rPr>
            </a:br>
            <a:r>
              <a:rPr lang="en-GB" sz="1000" b="0" i="1" u="none" strike="noStrike" dirty="0">
                <a:solidFill>
                  <a:srgbClr val="0432FF"/>
                </a:solidFill>
                <a:effectLst/>
                <a:hlinkClick r:id="rId14">
                  <a:extLst>
                    <a:ext uri="{A12FA001-AC4F-418D-AE19-62706E023703}">
                      <ahyp:hlinkClr xmlns:ahyp="http://schemas.microsoft.com/office/drawing/2018/hyperlinkcolor" val="tx"/>
                    </a:ext>
                  </a:extLst>
                </a:hlinkClick>
              </a:rPr>
              <a:t>IEEE Transactions on Computer-Aided Design of Integrated Circuits and Systems</a:t>
            </a:r>
            <a:r>
              <a:rPr lang="en-GB" sz="1000" b="0" i="1" u="none" strike="noStrike" dirty="0">
                <a:solidFill>
                  <a:srgbClr val="0432FF"/>
                </a:solidFill>
                <a:effectLst/>
              </a:rPr>
              <a:t> </a:t>
            </a:r>
            <a:r>
              <a:rPr lang="en-GB" sz="1000" b="0" i="1" u="none" strike="noStrike" dirty="0">
                <a:solidFill>
                  <a:srgbClr val="000000"/>
                </a:solidFill>
                <a:effectLst/>
              </a:rPr>
              <a:t>(</a:t>
            </a:r>
            <a:r>
              <a:rPr lang="en-GB" sz="1000" b="1" i="1" u="none" strike="noStrike" dirty="0">
                <a:solidFill>
                  <a:srgbClr val="000000"/>
                </a:solidFill>
                <a:effectLst/>
              </a:rPr>
              <a:t>TCAD</a:t>
            </a:r>
            <a:r>
              <a:rPr lang="en-GB" sz="1000" b="0" i="1" u="none" strike="noStrike" dirty="0">
                <a:solidFill>
                  <a:srgbClr val="000000"/>
                </a:solidFill>
                <a:effectLst/>
              </a:rPr>
              <a:t>)</a:t>
            </a:r>
            <a:r>
              <a:rPr lang="en-GB" sz="1000" b="0" i="0" u="none" strike="noStrike" dirty="0">
                <a:solidFill>
                  <a:srgbClr val="000000"/>
                </a:solidFill>
                <a:effectLst/>
              </a:rPr>
              <a:t>, 2023.</a:t>
            </a:r>
            <a:br>
              <a:rPr lang="en-GB" sz="1000" b="0" i="0" u="none" strike="noStrike" dirty="0">
                <a:solidFill>
                  <a:srgbClr val="000000"/>
                </a:solidFill>
                <a:effectLst/>
              </a:rPr>
            </a:br>
            <a:r>
              <a:rPr lang="en-GB" sz="1000" b="0" i="0" u="none" strike="noStrike" dirty="0">
                <a:solidFill>
                  <a:srgbClr val="000000"/>
                </a:solidFill>
                <a:effectLst/>
              </a:rPr>
              <a:t>[</a:t>
            </a:r>
            <a:r>
              <a:rPr lang="en-GB" sz="1000" b="0" i="0" u="none" strike="noStrike" dirty="0">
                <a:solidFill>
                  <a:srgbClr val="0432FF"/>
                </a:solidFill>
                <a:effectLst/>
                <a:hlinkClick r:id="rId15">
                  <a:extLst>
                    <a:ext uri="{A12FA001-AC4F-418D-AE19-62706E023703}">
                      <ahyp:hlinkClr xmlns:ahyp="http://schemas.microsoft.com/office/drawing/2018/hyperlinkcolor" val="tx"/>
                    </a:ext>
                  </a:extLst>
                </a:hlinkClick>
              </a:rPr>
              <a:t>Extended arXiv version</a:t>
            </a:r>
            <a:r>
              <a:rPr lang="en-GB" sz="1000" b="0" i="0" u="none" strike="noStrike" dirty="0">
                <a:solidFill>
                  <a:srgbClr val="000000"/>
                </a:solidFill>
                <a:effectLst/>
              </a:rPr>
              <a:t>]</a:t>
            </a:r>
            <a:br>
              <a:rPr lang="en-GB" sz="1000" b="0" i="0" u="none" strike="noStrike" dirty="0">
                <a:solidFill>
                  <a:srgbClr val="000000"/>
                </a:solidFill>
                <a:effectLst/>
              </a:rPr>
            </a:br>
            <a:r>
              <a:rPr lang="en-GB" sz="1000" b="0" i="0" u="none" strike="noStrike" dirty="0">
                <a:solidFill>
                  <a:srgbClr val="000000"/>
                </a:solidFill>
                <a:effectLst/>
              </a:rPr>
              <a:t>[</a:t>
            </a:r>
            <a:r>
              <a:rPr lang="en-GB" sz="1000" b="0" i="0" u="none" strike="noStrike" dirty="0">
                <a:solidFill>
                  <a:srgbClr val="0432FF"/>
                </a:solidFill>
                <a:effectLst/>
                <a:hlinkClick r:id="rId16">
                  <a:extLst>
                    <a:ext uri="{A12FA001-AC4F-418D-AE19-62706E023703}">
                      <ahyp:hlinkClr xmlns:ahyp="http://schemas.microsoft.com/office/drawing/2018/hyperlinkcolor" val="tx"/>
                    </a:ext>
                  </a:extLst>
                </a:hlinkClick>
              </a:rPr>
              <a:t>DRAM Bender Source Code</a:t>
            </a:r>
            <a:r>
              <a:rPr lang="en-GB" sz="1000" b="0" i="0" u="none" strike="noStrike" dirty="0">
                <a:solidFill>
                  <a:srgbClr val="000000"/>
                </a:solidFill>
                <a:effectLst/>
              </a:rPr>
              <a:t>]</a:t>
            </a:r>
            <a:br>
              <a:rPr lang="en-GB" sz="1000" b="0" i="0" u="none" strike="noStrike" dirty="0">
                <a:solidFill>
                  <a:srgbClr val="000000"/>
                </a:solidFill>
                <a:effectLst/>
              </a:rPr>
            </a:br>
            <a:r>
              <a:rPr lang="en-GB" sz="1000" b="0" i="0" u="none" strike="noStrike" dirty="0">
                <a:solidFill>
                  <a:srgbClr val="000000"/>
                </a:solidFill>
                <a:effectLst/>
              </a:rPr>
              <a:t>[</a:t>
            </a:r>
            <a:r>
              <a:rPr lang="en-GB" sz="1000" b="0" i="0" u="none" strike="noStrike" dirty="0">
                <a:solidFill>
                  <a:srgbClr val="0432FF"/>
                </a:solidFill>
                <a:effectLst/>
                <a:hlinkClick r:id="rId17">
                  <a:extLst>
                    <a:ext uri="{A12FA001-AC4F-418D-AE19-62706E023703}">
                      <ahyp:hlinkClr xmlns:ahyp="http://schemas.microsoft.com/office/drawing/2018/hyperlinkcolor" val="tx"/>
                    </a:ext>
                  </a:extLst>
                </a:hlinkClick>
              </a:rPr>
              <a:t>DRAM Bender Tutorial Video</a:t>
            </a:r>
            <a:r>
              <a:rPr lang="en-GB" sz="1000" b="0" i="0" u="none" strike="noStrike" dirty="0">
                <a:solidFill>
                  <a:srgbClr val="000000"/>
                </a:solidFill>
                <a:effectLst/>
              </a:rPr>
              <a:t> (43 minutes)]</a:t>
            </a:r>
          </a:p>
          <a:p>
            <a:pPr algn="l">
              <a:lnSpc>
                <a:spcPct val="100000"/>
              </a:lnSpc>
              <a:buFont typeface="Arial" panose="020B0604020202020204" pitchFamily="34" charset="0"/>
              <a:buChar char="•"/>
            </a:pPr>
            <a:r>
              <a:rPr lang="en-US" sz="1000" b="0" i="0" u="none" strike="noStrike" dirty="0">
                <a:solidFill>
                  <a:srgbClr val="000000"/>
                </a:solidFill>
                <a:effectLst/>
              </a:rPr>
              <a:t>Ismail Emir Yuksel, Yahya Can </a:t>
            </a:r>
            <a:r>
              <a:rPr lang="en-US" sz="1000" b="0" i="0" u="none" strike="noStrike" dirty="0" err="1">
                <a:solidFill>
                  <a:srgbClr val="000000"/>
                </a:solidFill>
                <a:effectLst/>
              </a:rPr>
              <a:t>Tugrul</a:t>
            </a:r>
            <a:r>
              <a:rPr lang="en-US" sz="1000" b="0" i="0" u="none" strike="noStrike" dirty="0">
                <a:solidFill>
                  <a:srgbClr val="000000"/>
                </a:solidFill>
                <a:effectLst/>
              </a:rPr>
              <a:t>, Ataberk Olgun, F. Nisa </a:t>
            </a:r>
            <a:r>
              <a:rPr lang="en-US" sz="1000" b="0" i="0" u="none" strike="noStrike" dirty="0" err="1">
                <a:solidFill>
                  <a:srgbClr val="000000"/>
                </a:solidFill>
                <a:effectLst/>
              </a:rPr>
              <a:t>Bostanci</a:t>
            </a:r>
            <a:r>
              <a:rPr lang="en-US" sz="1000" b="0" i="0" u="none" strike="noStrike" dirty="0">
                <a:solidFill>
                  <a:srgbClr val="000000"/>
                </a:solidFill>
                <a:effectLst/>
              </a:rPr>
              <a:t>, A. </a:t>
            </a:r>
            <a:r>
              <a:rPr lang="en-US" sz="1000" b="0" i="0" u="none" strike="noStrike" dirty="0" err="1">
                <a:solidFill>
                  <a:srgbClr val="000000"/>
                </a:solidFill>
                <a:effectLst/>
              </a:rPr>
              <a:t>Giray</a:t>
            </a:r>
            <a:r>
              <a:rPr lang="en-US" sz="1000" b="0" i="0" u="none" strike="noStrike" dirty="0">
                <a:solidFill>
                  <a:srgbClr val="000000"/>
                </a:solidFill>
                <a:effectLst/>
              </a:rPr>
              <a:t> </a:t>
            </a:r>
            <a:r>
              <a:rPr lang="en-US" sz="1000" b="0" i="0" u="none" strike="noStrike" dirty="0" err="1">
                <a:solidFill>
                  <a:srgbClr val="000000"/>
                </a:solidFill>
                <a:effectLst/>
              </a:rPr>
              <a:t>Yaglikci</a:t>
            </a:r>
            <a:r>
              <a:rPr lang="en-US" sz="1000" b="0" i="0" u="none" strike="noStrike" dirty="0">
                <a:solidFill>
                  <a:srgbClr val="000000"/>
                </a:solidFill>
                <a:effectLst/>
              </a:rPr>
              <a:t>, Geraldo F. Oliveira, </a:t>
            </a:r>
            <a:r>
              <a:rPr lang="en-US" sz="1000" b="0" i="0" u="none" strike="noStrike" dirty="0" err="1">
                <a:solidFill>
                  <a:srgbClr val="000000"/>
                </a:solidFill>
                <a:effectLst/>
              </a:rPr>
              <a:t>Haocong</a:t>
            </a:r>
            <a:r>
              <a:rPr lang="en-US" sz="1000" b="0" i="0" u="none" strike="noStrike" dirty="0">
                <a:solidFill>
                  <a:srgbClr val="000000"/>
                </a:solidFill>
                <a:effectLst/>
              </a:rPr>
              <a:t> Luo, </a:t>
            </a:r>
            <a:br>
              <a:rPr lang="en-US" sz="1000" b="0" i="0" u="none" strike="noStrike" dirty="0">
                <a:solidFill>
                  <a:srgbClr val="000000"/>
                </a:solidFill>
                <a:effectLst/>
              </a:rPr>
            </a:br>
            <a:r>
              <a:rPr lang="en-US" sz="1000" b="0" i="0" u="none" strike="noStrike" dirty="0">
                <a:solidFill>
                  <a:srgbClr val="000000"/>
                </a:solidFill>
                <a:effectLst/>
              </a:rPr>
              <a:t>Juan Gomez-Luna, Mohammad </a:t>
            </a:r>
            <a:r>
              <a:rPr lang="en-US" sz="1000" b="0" i="0" u="none" strike="noStrike" dirty="0" err="1">
                <a:solidFill>
                  <a:srgbClr val="000000"/>
                </a:solidFill>
                <a:effectLst/>
              </a:rPr>
              <a:t>Sadrosadati</a:t>
            </a:r>
            <a:r>
              <a:rPr lang="en-US" sz="1000" b="0" i="0" u="none" strike="noStrike" dirty="0">
                <a:solidFill>
                  <a:srgbClr val="000000"/>
                </a:solidFill>
                <a:effectLst/>
              </a:rPr>
              <a:t>, and </a:t>
            </a:r>
            <a:r>
              <a:rPr lang="en-US" sz="1000" b="0" i="0" u="sng" strike="noStrike" dirty="0">
                <a:solidFill>
                  <a:srgbClr val="000000"/>
                </a:solidFill>
                <a:effectLst/>
              </a:rPr>
              <a:t>Onur </a:t>
            </a:r>
            <a:r>
              <a:rPr lang="en-US" sz="1000" b="0" i="0" u="sng" strike="noStrike" dirty="0" err="1">
                <a:solidFill>
                  <a:srgbClr val="000000"/>
                </a:solidFill>
                <a:effectLst/>
              </a:rPr>
              <a:t>Mutlu</a:t>
            </a:r>
            <a:r>
              <a:rPr lang="en-US" sz="1000" b="0" i="0" u="none" strike="noStrike" dirty="0">
                <a:solidFill>
                  <a:srgbClr val="000000"/>
                </a:solidFill>
                <a:effectLst/>
              </a:rPr>
              <a:t>,</a:t>
            </a:r>
            <a:br>
              <a:rPr lang="en-US" sz="1000" b="0" i="0" u="none" strike="noStrike" dirty="0">
                <a:solidFill>
                  <a:srgbClr val="000000"/>
                </a:solidFill>
                <a:effectLst/>
              </a:rPr>
            </a:br>
            <a:r>
              <a:rPr lang="en-US" sz="1000" b="1" i="0" u="none" strike="noStrike" dirty="0">
                <a:solidFill>
                  <a:srgbClr val="467886"/>
                </a:solidFill>
                <a:effectLst/>
                <a:hlinkClick r:id="rId18">
                  <a:extLst>
                    <a:ext uri="{A12FA001-AC4F-418D-AE19-62706E023703}">
                      <ahyp:hlinkClr xmlns:ahyp="http://schemas.microsoft.com/office/drawing/2018/hyperlinkcolor" val="tx"/>
                    </a:ext>
                  </a:extLst>
                </a:hlinkClick>
              </a:rPr>
              <a:t>"</a:t>
            </a:r>
            <a:r>
              <a:rPr lang="en-US" sz="1000" b="1" i="0" u="none" strike="noStrike" dirty="0">
                <a:solidFill>
                  <a:srgbClr val="0432FF"/>
                </a:solidFill>
                <a:effectLst/>
                <a:hlinkClick r:id="rId18">
                  <a:extLst>
                    <a:ext uri="{A12FA001-AC4F-418D-AE19-62706E023703}">
                      <ahyp:hlinkClr xmlns:ahyp="http://schemas.microsoft.com/office/drawing/2018/hyperlinkcolor" val="tx"/>
                    </a:ext>
                  </a:extLst>
                </a:hlinkClick>
              </a:rPr>
              <a:t>Functionally-Complete Boolean Logic in Real DRAM Chips: Experimental Characterization and Analysis</a:t>
            </a:r>
            <a:r>
              <a:rPr lang="en-US" sz="1000" b="1" i="0" u="none" strike="noStrike" dirty="0">
                <a:solidFill>
                  <a:srgbClr val="467886"/>
                </a:solidFill>
                <a:effectLst/>
                <a:hlinkClick r:id="rId18">
                  <a:extLst>
                    <a:ext uri="{A12FA001-AC4F-418D-AE19-62706E023703}">
                      <ahyp:hlinkClr xmlns:ahyp="http://schemas.microsoft.com/office/drawing/2018/hyperlinkcolor" val="tx"/>
                    </a:ext>
                  </a:extLst>
                </a:hlinkClick>
              </a:rPr>
              <a:t>"</a:t>
            </a:r>
            <a:br>
              <a:rPr lang="en-US" sz="1000" b="0" i="0" u="none" strike="noStrike" dirty="0">
                <a:solidFill>
                  <a:srgbClr val="000000"/>
                </a:solidFill>
                <a:effectLst/>
              </a:rPr>
            </a:br>
            <a:r>
              <a:rPr lang="en-US" sz="1000" b="0" i="1" u="none" strike="noStrike" dirty="0">
                <a:solidFill>
                  <a:srgbClr val="000000"/>
                </a:solidFill>
                <a:effectLst/>
              </a:rPr>
              <a:t>Proceedings of the </a:t>
            </a:r>
            <a:r>
              <a:rPr lang="en-US" sz="1000" b="0" i="1" u="none" strike="noStrike" dirty="0">
                <a:solidFill>
                  <a:srgbClr val="0432FF"/>
                </a:solidFill>
                <a:effectLst/>
                <a:hlinkClick r:id="rId19">
                  <a:extLst>
                    <a:ext uri="{A12FA001-AC4F-418D-AE19-62706E023703}">
                      <ahyp:hlinkClr xmlns:ahyp="http://schemas.microsoft.com/office/drawing/2018/hyperlinkcolor" val="tx"/>
                    </a:ext>
                  </a:extLst>
                </a:hlinkClick>
              </a:rPr>
              <a:t>30th International Symposium on High-Performance Computer Architecture</a:t>
            </a:r>
            <a:r>
              <a:rPr lang="en-US" sz="1000" b="0" i="1" u="none" strike="noStrike" dirty="0">
                <a:solidFill>
                  <a:srgbClr val="0432FF"/>
                </a:solidFill>
                <a:effectLst/>
              </a:rPr>
              <a:t> </a:t>
            </a:r>
            <a:r>
              <a:rPr lang="en-US" sz="1000" b="0" i="1" u="none" strike="noStrike" dirty="0">
                <a:solidFill>
                  <a:srgbClr val="000000"/>
                </a:solidFill>
                <a:effectLst/>
              </a:rPr>
              <a:t>(</a:t>
            </a:r>
            <a:r>
              <a:rPr lang="en-US" sz="1000" b="1" i="1" u="none" strike="noStrike" dirty="0">
                <a:solidFill>
                  <a:srgbClr val="000000"/>
                </a:solidFill>
                <a:effectLst/>
              </a:rPr>
              <a:t>HPCA</a:t>
            </a:r>
            <a:r>
              <a:rPr lang="en-US" sz="1000" b="0" i="1" u="none" strike="noStrike" dirty="0">
                <a:solidFill>
                  <a:srgbClr val="000000"/>
                </a:solidFill>
                <a:effectLst/>
              </a:rPr>
              <a:t>)</a:t>
            </a:r>
            <a:r>
              <a:rPr lang="en-US" sz="1000" b="0" i="0" u="none" strike="noStrike" dirty="0">
                <a:solidFill>
                  <a:srgbClr val="000000"/>
                </a:solidFill>
                <a:effectLst/>
              </a:rPr>
              <a:t>, April 2024.</a:t>
            </a:r>
            <a:br>
              <a:rPr lang="en-US" sz="1000" b="0" i="0" u="none" strike="noStrike" dirty="0">
                <a:solidFill>
                  <a:srgbClr val="000000"/>
                </a:solidFill>
                <a:effectLst/>
              </a:rPr>
            </a:br>
            <a:r>
              <a:rPr lang="en-US" sz="1000" b="0" i="0" u="none" strike="noStrike" dirty="0">
                <a:solidFill>
                  <a:srgbClr val="000000"/>
                </a:solidFill>
                <a:effectLst/>
              </a:rPr>
              <a:t>[</a:t>
            </a:r>
            <a:r>
              <a:rPr lang="en-US" sz="1000" b="0" i="0" u="none" strike="noStrike" dirty="0">
                <a:solidFill>
                  <a:srgbClr val="0432FF"/>
                </a:solidFill>
                <a:effectLst/>
                <a:hlinkClick r:id="rId20">
                  <a:extLst>
                    <a:ext uri="{A12FA001-AC4F-418D-AE19-62706E023703}">
                      <ahyp:hlinkClr xmlns:ahyp="http://schemas.microsoft.com/office/drawing/2018/hyperlinkcolor" val="tx"/>
                    </a:ext>
                  </a:extLst>
                </a:hlinkClick>
              </a:rPr>
              <a:t>Slides (pptx)</a:t>
            </a:r>
            <a:r>
              <a:rPr lang="en-US" sz="1000" b="0" i="0" u="none" strike="noStrike" dirty="0">
                <a:solidFill>
                  <a:srgbClr val="0432FF"/>
                </a:solidFill>
                <a:effectLst/>
              </a:rPr>
              <a:t> </a:t>
            </a:r>
            <a:r>
              <a:rPr lang="en-US" sz="1000" b="0" i="0" u="none" strike="noStrike" dirty="0">
                <a:solidFill>
                  <a:srgbClr val="0432FF"/>
                </a:solidFill>
                <a:effectLst/>
                <a:hlinkClick r:id="rId21">
                  <a:extLst>
                    <a:ext uri="{A12FA001-AC4F-418D-AE19-62706E023703}">
                      <ahyp:hlinkClr xmlns:ahyp="http://schemas.microsoft.com/office/drawing/2018/hyperlinkcolor" val="tx"/>
                    </a:ext>
                  </a:extLst>
                </a:hlinkClick>
              </a:rPr>
              <a:t>(pdf)</a:t>
            </a:r>
            <a:r>
              <a:rPr lang="en-US" sz="1000" b="0" i="0" u="none" strike="noStrike" dirty="0">
                <a:solidFill>
                  <a:srgbClr val="000000"/>
                </a:solidFill>
                <a:effectLst/>
              </a:rPr>
              <a:t>]</a:t>
            </a:r>
            <a:br>
              <a:rPr lang="en-US" sz="1000" b="0" i="0" u="none" strike="noStrike" dirty="0">
                <a:solidFill>
                  <a:srgbClr val="000000"/>
                </a:solidFill>
                <a:effectLst/>
              </a:rPr>
            </a:br>
            <a:r>
              <a:rPr lang="en-US" sz="1000" b="0" i="0" u="none" strike="noStrike" dirty="0">
                <a:solidFill>
                  <a:srgbClr val="000000"/>
                </a:solidFill>
                <a:effectLst/>
              </a:rPr>
              <a:t>[</a:t>
            </a:r>
            <a:r>
              <a:rPr lang="en-US" sz="1000" b="0" i="0" u="none" strike="noStrike" dirty="0">
                <a:solidFill>
                  <a:srgbClr val="0432FF"/>
                </a:solidFill>
                <a:effectLst/>
                <a:hlinkClick r:id="rId22">
                  <a:extLst>
                    <a:ext uri="{A12FA001-AC4F-418D-AE19-62706E023703}">
                      <ahyp:hlinkClr xmlns:ahyp="http://schemas.microsoft.com/office/drawing/2018/hyperlinkcolor" val="tx"/>
                    </a:ext>
                  </a:extLst>
                </a:hlinkClick>
              </a:rPr>
              <a:t>arXiv version</a:t>
            </a:r>
            <a:r>
              <a:rPr lang="en-US" sz="1000" b="0" i="0" u="none" strike="noStrike" dirty="0">
                <a:solidFill>
                  <a:srgbClr val="000000"/>
                </a:solidFill>
                <a:effectLst/>
              </a:rPr>
              <a:t>]</a:t>
            </a:r>
            <a:br>
              <a:rPr lang="en-US" sz="1000" b="0" i="0" u="none" strike="noStrike" dirty="0">
                <a:solidFill>
                  <a:srgbClr val="000000"/>
                </a:solidFill>
                <a:effectLst/>
              </a:rPr>
            </a:br>
            <a:r>
              <a:rPr lang="en-US" sz="1000" b="0" i="0" u="none" strike="noStrike" dirty="0">
                <a:solidFill>
                  <a:srgbClr val="000000"/>
                </a:solidFill>
                <a:effectLst/>
              </a:rPr>
              <a:t>[</a:t>
            </a:r>
            <a:r>
              <a:rPr lang="en-US" sz="1000" b="0" i="0" u="none" strike="noStrike" dirty="0">
                <a:solidFill>
                  <a:srgbClr val="0432FF"/>
                </a:solidFill>
                <a:effectLst/>
                <a:hlinkClick r:id="rId23">
                  <a:extLst>
                    <a:ext uri="{A12FA001-AC4F-418D-AE19-62706E023703}">
                      <ahyp:hlinkClr xmlns:ahyp="http://schemas.microsoft.com/office/drawing/2018/hyperlinkcolor" val="tx"/>
                    </a:ext>
                  </a:extLst>
                </a:hlinkClick>
              </a:rPr>
              <a:t>FCDRAM Source Code</a:t>
            </a:r>
            <a:r>
              <a:rPr lang="en-US" sz="1000" b="0" i="0" u="none" strike="noStrike" dirty="0">
                <a:solidFill>
                  <a:srgbClr val="000000"/>
                </a:solidFill>
                <a:effectLst/>
              </a:rPr>
              <a:t>]</a:t>
            </a:r>
          </a:p>
          <a:p>
            <a:pPr algn="l">
              <a:lnSpc>
                <a:spcPct val="100000"/>
              </a:lnSpc>
              <a:buFont typeface="Arial" panose="020B0604020202020204" pitchFamily="34" charset="0"/>
              <a:buChar char="•"/>
            </a:pPr>
            <a:r>
              <a:rPr lang="en-US" sz="1000" b="0" i="0" u="none" strike="noStrike" dirty="0">
                <a:solidFill>
                  <a:srgbClr val="000000"/>
                </a:solidFill>
                <a:effectLst/>
              </a:rPr>
              <a:t>Ismail Emir Yuksel, Yahya Can </a:t>
            </a:r>
            <a:r>
              <a:rPr lang="en-US" sz="1000" b="0" i="0" u="none" strike="noStrike" dirty="0" err="1">
                <a:solidFill>
                  <a:srgbClr val="000000"/>
                </a:solidFill>
                <a:effectLst/>
              </a:rPr>
              <a:t>Tugrul</a:t>
            </a:r>
            <a:r>
              <a:rPr lang="en-US" sz="1000" b="0" i="0" u="none" strike="noStrike" dirty="0">
                <a:solidFill>
                  <a:srgbClr val="000000"/>
                </a:solidFill>
                <a:effectLst/>
              </a:rPr>
              <a:t>, F. Nisa </a:t>
            </a:r>
            <a:r>
              <a:rPr lang="en-US" sz="1000" b="0" i="0" u="none" strike="noStrike" dirty="0" err="1">
                <a:solidFill>
                  <a:srgbClr val="000000"/>
                </a:solidFill>
                <a:effectLst/>
              </a:rPr>
              <a:t>Bostanci</a:t>
            </a:r>
            <a:r>
              <a:rPr lang="en-US" sz="1000" b="0" i="0" u="none" strike="noStrike" dirty="0">
                <a:solidFill>
                  <a:srgbClr val="000000"/>
                </a:solidFill>
                <a:effectLst/>
              </a:rPr>
              <a:t>, Geraldo F. Oliveira, A. </a:t>
            </a:r>
            <a:r>
              <a:rPr lang="en-US" sz="1000" b="0" i="0" u="none" strike="noStrike" dirty="0" err="1">
                <a:solidFill>
                  <a:srgbClr val="000000"/>
                </a:solidFill>
                <a:effectLst/>
              </a:rPr>
              <a:t>Giray</a:t>
            </a:r>
            <a:r>
              <a:rPr lang="en-US" sz="1000" b="0" i="0" u="none" strike="noStrike" dirty="0">
                <a:solidFill>
                  <a:srgbClr val="000000"/>
                </a:solidFill>
                <a:effectLst/>
              </a:rPr>
              <a:t> </a:t>
            </a:r>
            <a:r>
              <a:rPr lang="en-US" sz="1000" b="0" i="0" u="none" strike="noStrike" dirty="0" err="1">
                <a:solidFill>
                  <a:srgbClr val="000000"/>
                </a:solidFill>
                <a:effectLst/>
              </a:rPr>
              <a:t>Yaglikci</a:t>
            </a:r>
            <a:r>
              <a:rPr lang="en-US" sz="1000" b="0" i="0" u="none" strike="noStrike" dirty="0">
                <a:solidFill>
                  <a:srgbClr val="000000"/>
                </a:solidFill>
                <a:effectLst/>
              </a:rPr>
              <a:t>, Ataberk Olgun, Melina </a:t>
            </a:r>
            <a:r>
              <a:rPr lang="en-US" sz="1000" b="0" i="0" u="none" strike="noStrike" dirty="0" err="1">
                <a:solidFill>
                  <a:srgbClr val="000000"/>
                </a:solidFill>
                <a:effectLst/>
              </a:rPr>
              <a:t>Soysal</a:t>
            </a:r>
            <a:r>
              <a:rPr lang="en-US" sz="1000" b="0" i="0" u="none" strike="noStrike" dirty="0">
                <a:solidFill>
                  <a:srgbClr val="000000"/>
                </a:solidFill>
                <a:effectLst/>
              </a:rPr>
              <a:t>,</a:t>
            </a:r>
            <a:br>
              <a:rPr lang="en-US" sz="1000" b="0" i="0" u="none" strike="noStrike" dirty="0">
                <a:solidFill>
                  <a:srgbClr val="000000"/>
                </a:solidFill>
                <a:effectLst/>
              </a:rPr>
            </a:br>
            <a:r>
              <a:rPr lang="en-US" sz="1000" b="0" i="0" u="none" strike="noStrike" dirty="0" err="1">
                <a:solidFill>
                  <a:srgbClr val="000000"/>
                </a:solidFill>
                <a:effectLst/>
              </a:rPr>
              <a:t>Haocong</a:t>
            </a:r>
            <a:r>
              <a:rPr lang="en-US" sz="1000" b="0" i="0" u="none" strike="noStrike" dirty="0">
                <a:solidFill>
                  <a:srgbClr val="000000"/>
                </a:solidFill>
                <a:effectLst/>
              </a:rPr>
              <a:t> Luo, Juan Gomez-Luna, Mohammad </a:t>
            </a:r>
            <a:r>
              <a:rPr lang="en-US" sz="1000" b="0" i="0" u="none" strike="noStrike" dirty="0" err="1">
                <a:solidFill>
                  <a:srgbClr val="000000"/>
                </a:solidFill>
                <a:effectLst/>
              </a:rPr>
              <a:t>Sadrosadati</a:t>
            </a:r>
            <a:r>
              <a:rPr lang="en-US" sz="1000" b="0" i="0" u="none" strike="noStrike" dirty="0">
                <a:solidFill>
                  <a:srgbClr val="000000"/>
                </a:solidFill>
                <a:effectLst/>
              </a:rPr>
              <a:t>, and </a:t>
            </a:r>
            <a:r>
              <a:rPr lang="en-US" sz="1000" b="0" i="0" u="sng" strike="noStrike" dirty="0">
                <a:solidFill>
                  <a:srgbClr val="000000"/>
                </a:solidFill>
                <a:effectLst/>
              </a:rPr>
              <a:t>Onur </a:t>
            </a:r>
            <a:r>
              <a:rPr lang="en-US" sz="1000" b="0" i="0" u="sng" strike="noStrike" dirty="0" err="1">
                <a:solidFill>
                  <a:srgbClr val="000000"/>
                </a:solidFill>
                <a:effectLst/>
              </a:rPr>
              <a:t>Mutlu</a:t>
            </a:r>
            <a:r>
              <a:rPr lang="en-US" sz="1000" b="0" i="0" u="none" strike="noStrike" dirty="0">
                <a:solidFill>
                  <a:srgbClr val="000000"/>
                </a:solidFill>
                <a:effectLst/>
              </a:rPr>
              <a:t>,</a:t>
            </a:r>
            <a:br>
              <a:rPr lang="en-US" sz="1000" b="0" i="0" u="none" strike="noStrike" dirty="0">
                <a:solidFill>
                  <a:srgbClr val="000000"/>
                </a:solidFill>
                <a:effectLst/>
              </a:rPr>
            </a:br>
            <a:r>
              <a:rPr lang="en-US" sz="1000" b="1" i="0" u="none" strike="noStrike" dirty="0">
                <a:solidFill>
                  <a:srgbClr val="467886"/>
                </a:solidFill>
                <a:effectLst/>
                <a:hlinkClick r:id="rId24">
                  <a:extLst>
                    <a:ext uri="{A12FA001-AC4F-418D-AE19-62706E023703}">
                      <ahyp:hlinkClr xmlns:ahyp="http://schemas.microsoft.com/office/drawing/2018/hyperlinkcolor" val="tx"/>
                    </a:ext>
                  </a:extLst>
                </a:hlinkClick>
              </a:rPr>
              <a:t>"</a:t>
            </a:r>
            <a:r>
              <a:rPr lang="en-US" sz="1000" b="1" i="0" u="none" strike="noStrike" dirty="0">
                <a:solidFill>
                  <a:srgbClr val="0432FF"/>
                </a:solidFill>
                <a:effectLst/>
                <a:hlinkClick r:id="rId24">
                  <a:extLst>
                    <a:ext uri="{A12FA001-AC4F-418D-AE19-62706E023703}">
                      <ahyp:hlinkClr xmlns:ahyp="http://schemas.microsoft.com/office/drawing/2018/hyperlinkcolor" val="tx"/>
                    </a:ext>
                  </a:extLst>
                </a:hlinkClick>
              </a:rPr>
              <a:t>Simultaneous Many-Row Activation in Off-the-Shelf DRAM Chips: Experimental Characterization and Analysis</a:t>
            </a:r>
            <a:r>
              <a:rPr lang="en-US" sz="1000" b="1" i="0" u="none" strike="noStrike" dirty="0">
                <a:solidFill>
                  <a:srgbClr val="467886"/>
                </a:solidFill>
                <a:effectLst/>
                <a:hlinkClick r:id="rId24">
                  <a:extLst>
                    <a:ext uri="{A12FA001-AC4F-418D-AE19-62706E023703}">
                      <ahyp:hlinkClr xmlns:ahyp="http://schemas.microsoft.com/office/drawing/2018/hyperlinkcolor" val="tx"/>
                    </a:ext>
                  </a:extLst>
                </a:hlinkClick>
              </a:rPr>
              <a:t>"</a:t>
            </a:r>
            <a:br>
              <a:rPr lang="en-US" sz="1000" b="0" i="0" u="none" strike="noStrike" dirty="0">
                <a:solidFill>
                  <a:srgbClr val="000000"/>
                </a:solidFill>
                <a:effectLst/>
              </a:rPr>
            </a:br>
            <a:r>
              <a:rPr lang="en-US" sz="1000" b="0" i="1" u="none" strike="noStrike" dirty="0">
                <a:solidFill>
                  <a:srgbClr val="000000"/>
                </a:solidFill>
                <a:effectLst/>
              </a:rPr>
              <a:t>Proceedings of the </a:t>
            </a:r>
            <a:r>
              <a:rPr lang="en-US" sz="1000" b="0" i="1" u="none" strike="noStrike" dirty="0">
                <a:solidFill>
                  <a:srgbClr val="0432FF"/>
                </a:solidFill>
                <a:effectLst/>
                <a:hlinkClick r:id="rId25">
                  <a:extLst>
                    <a:ext uri="{A12FA001-AC4F-418D-AE19-62706E023703}">
                      <ahyp:hlinkClr xmlns:ahyp="http://schemas.microsoft.com/office/drawing/2018/hyperlinkcolor" val="tx"/>
                    </a:ext>
                  </a:extLst>
                </a:hlinkClick>
              </a:rPr>
              <a:t>54th Annual IEEE/IFIP International Conference on Dependable Systems and Networks </a:t>
            </a:r>
            <a:r>
              <a:rPr lang="en-US" sz="1000" b="0" i="1" u="none" strike="noStrike" dirty="0">
                <a:solidFill>
                  <a:srgbClr val="000000"/>
                </a:solidFill>
                <a:effectLst/>
              </a:rPr>
              <a:t>(</a:t>
            </a:r>
            <a:r>
              <a:rPr lang="en-US" sz="1000" b="1" i="1" u="none" strike="noStrike" dirty="0">
                <a:solidFill>
                  <a:srgbClr val="000000"/>
                </a:solidFill>
                <a:effectLst/>
              </a:rPr>
              <a:t>DSN</a:t>
            </a:r>
            <a:r>
              <a:rPr lang="en-US" sz="1000" b="0" i="1" u="none" strike="noStrike" dirty="0">
                <a:solidFill>
                  <a:srgbClr val="000000"/>
                </a:solidFill>
                <a:effectLst/>
              </a:rPr>
              <a:t>)</a:t>
            </a:r>
            <a:r>
              <a:rPr lang="en-US" sz="1000" b="0" i="0" u="none" strike="noStrike" dirty="0">
                <a:solidFill>
                  <a:srgbClr val="000000"/>
                </a:solidFill>
                <a:effectLst/>
              </a:rPr>
              <a:t>, Brisbane, Australia, June 2024.</a:t>
            </a:r>
            <a:br>
              <a:rPr lang="en-US" sz="1000" b="0" i="0" u="none" strike="noStrike" dirty="0">
                <a:solidFill>
                  <a:srgbClr val="000000"/>
                </a:solidFill>
                <a:effectLst/>
              </a:rPr>
            </a:br>
            <a:r>
              <a:rPr lang="en-US" sz="1000" b="0" i="0" u="none" strike="noStrike" dirty="0">
                <a:solidFill>
                  <a:srgbClr val="000000"/>
                </a:solidFill>
                <a:effectLst/>
              </a:rPr>
              <a:t>[</a:t>
            </a:r>
            <a:r>
              <a:rPr lang="en-US" sz="1000" b="0" i="0" u="none" strike="noStrike" dirty="0">
                <a:solidFill>
                  <a:srgbClr val="0432FF"/>
                </a:solidFill>
                <a:effectLst/>
                <a:hlinkClick r:id="rId26">
                  <a:extLst>
                    <a:ext uri="{A12FA001-AC4F-418D-AE19-62706E023703}">
                      <ahyp:hlinkClr xmlns:ahyp="http://schemas.microsoft.com/office/drawing/2018/hyperlinkcolor" val="tx"/>
                    </a:ext>
                  </a:extLst>
                </a:hlinkClick>
              </a:rPr>
              <a:t>Slides (pptx)</a:t>
            </a:r>
            <a:r>
              <a:rPr lang="en-US" sz="1000" b="0" i="0" u="none" strike="noStrike" dirty="0">
                <a:solidFill>
                  <a:srgbClr val="0432FF"/>
                </a:solidFill>
                <a:effectLst/>
              </a:rPr>
              <a:t> </a:t>
            </a:r>
            <a:r>
              <a:rPr lang="en-US" sz="1000" b="0" i="0" u="none" strike="noStrike" dirty="0">
                <a:solidFill>
                  <a:srgbClr val="0432FF"/>
                </a:solidFill>
                <a:effectLst/>
                <a:hlinkClick r:id="rId27">
                  <a:extLst>
                    <a:ext uri="{A12FA001-AC4F-418D-AE19-62706E023703}">
                      <ahyp:hlinkClr xmlns:ahyp="http://schemas.microsoft.com/office/drawing/2018/hyperlinkcolor" val="tx"/>
                    </a:ext>
                  </a:extLst>
                </a:hlinkClick>
              </a:rPr>
              <a:t>(pdf)</a:t>
            </a:r>
            <a:r>
              <a:rPr lang="en-US" sz="1000" b="0" i="0" u="none" strike="noStrike" dirty="0">
                <a:solidFill>
                  <a:srgbClr val="000000"/>
                </a:solidFill>
                <a:effectLst/>
              </a:rPr>
              <a:t>]</a:t>
            </a:r>
            <a:br>
              <a:rPr lang="en-US" sz="1000" b="0" i="0" u="none" strike="noStrike" dirty="0">
                <a:solidFill>
                  <a:srgbClr val="000000"/>
                </a:solidFill>
                <a:effectLst/>
              </a:rPr>
            </a:br>
            <a:r>
              <a:rPr lang="en-US" sz="1000" b="0" i="0" u="none" strike="noStrike" dirty="0">
                <a:solidFill>
                  <a:srgbClr val="000000"/>
                </a:solidFill>
                <a:effectLst/>
              </a:rPr>
              <a:t>[</a:t>
            </a:r>
            <a:r>
              <a:rPr lang="en-US" sz="1000" b="0" i="0" u="none" strike="noStrike" dirty="0">
                <a:solidFill>
                  <a:srgbClr val="0432FF"/>
                </a:solidFill>
                <a:effectLst/>
                <a:hlinkClick r:id="rId28">
                  <a:extLst>
                    <a:ext uri="{A12FA001-AC4F-418D-AE19-62706E023703}">
                      <ahyp:hlinkClr xmlns:ahyp="http://schemas.microsoft.com/office/drawing/2018/hyperlinkcolor" val="tx"/>
                    </a:ext>
                  </a:extLst>
                </a:hlinkClick>
              </a:rPr>
              <a:t>arXiv version</a:t>
            </a:r>
            <a:r>
              <a:rPr lang="en-US" sz="1000" b="0" i="0" u="none" strike="noStrike" dirty="0">
                <a:solidFill>
                  <a:srgbClr val="000000"/>
                </a:solidFill>
                <a:effectLst/>
              </a:rPr>
              <a:t>]</a:t>
            </a:r>
            <a:br>
              <a:rPr lang="en-US" sz="1000" b="0" i="0" u="none" strike="noStrike" dirty="0">
                <a:solidFill>
                  <a:srgbClr val="000000"/>
                </a:solidFill>
                <a:effectLst/>
              </a:rPr>
            </a:br>
            <a:r>
              <a:rPr lang="en-US" sz="1000" b="0" i="0" u="none" strike="noStrike" dirty="0">
                <a:solidFill>
                  <a:srgbClr val="000000"/>
                </a:solidFill>
                <a:effectLst/>
              </a:rPr>
              <a:t>[</a:t>
            </a:r>
            <a:r>
              <a:rPr lang="en-US" sz="1000" b="0" i="0" u="none" strike="noStrike" dirty="0">
                <a:solidFill>
                  <a:srgbClr val="0432FF"/>
                </a:solidFill>
                <a:effectLst/>
                <a:hlinkClick r:id="rId29">
                  <a:extLst>
                    <a:ext uri="{A12FA001-AC4F-418D-AE19-62706E023703}">
                      <ahyp:hlinkClr xmlns:ahyp="http://schemas.microsoft.com/office/drawing/2018/hyperlinkcolor" val="tx"/>
                    </a:ext>
                  </a:extLst>
                </a:hlinkClick>
              </a:rPr>
              <a:t>SiMRA-DRAM Source Code (Officially Artifact Evaluated with All Badges)</a:t>
            </a:r>
            <a:r>
              <a:rPr lang="en-US" sz="1000" b="0" i="0" u="none" strike="noStrike" dirty="0">
                <a:solidFill>
                  <a:srgbClr val="000000"/>
                </a:solidFill>
                <a:effectLst/>
              </a:rPr>
              <a:t>]</a:t>
            </a:r>
            <a:br>
              <a:rPr lang="en-US" sz="1000" b="0" i="0" u="none" strike="noStrike" dirty="0">
                <a:solidFill>
                  <a:srgbClr val="000000"/>
                </a:solidFill>
                <a:effectLst/>
              </a:rPr>
            </a:br>
            <a:r>
              <a:rPr lang="en-US" sz="1000" b="1" i="1" u="none" strike="noStrike" dirty="0">
                <a:solidFill>
                  <a:srgbClr val="000000"/>
                </a:solidFill>
                <a:effectLst/>
              </a:rPr>
              <a:t>Officially artifact evaluated as both code and dataset available, reviewed and reproducible.</a:t>
            </a:r>
            <a:endParaRPr lang="en-US" sz="1000" b="0" i="0" u="none" strike="noStrike" dirty="0">
              <a:solidFill>
                <a:srgbClr val="000000"/>
              </a:solidFill>
              <a:effectLst/>
            </a:endParaRPr>
          </a:p>
        </p:txBody>
      </p:sp>
    </p:spTree>
    <p:extLst>
      <p:ext uri="{BB962C8B-B14F-4D97-AF65-F5344CB8AC3E}">
        <p14:creationId xmlns:p14="http://schemas.microsoft.com/office/powerpoint/2010/main" val="2804544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DE5D3-B9FE-1726-7BFC-55ABED17736D}"/>
              </a:ext>
            </a:extLst>
          </p:cNvPr>
          <p:cNvSpPr>
            <a:spLocks noGrp="1"/>
          </p:cNvSpPr>
          <p:nvPr>
            <p:ph type="title"/>
          </p:nvPr>
        </p:nvSpPr>
        <p:spPr/>
        <p:txBody>
          <a:bodyPr/>
          <a:lstStyle/>
          <a:p>
            <a:r>
              <a:rPr lang="en-US" dirty="0"/>
              <a:t>Other Workloads</a:t>
            </a:r>
            <a:endParaRPr lang="en-CH" dirty="0"/>
          </a:p>
        </p:txBody>
      </p:sp>
      <p:sp>
        <p:nvSpPr>
          <p:cNvPr id="3" name="Content Placeholder 2">
            <a:extLst>
              <a:ext uri="{FF2B5EF4-FFF2-40B4-BE49-F238E27FC236}">
                <a16:creationId xmlns:a16="http://schemas.microsoft.com/office/drawing/2014/main" id="{F1A9A438-2C4E-B3F6-3BE9-C79206AE2586}"/>
              </a:ext>
            </a:extLst>
          </p:cNvPr>
          <p:cNvSpPr>
            <a:spLocks noGrp="1"/>
          </p:cNvSpPr>
          <p:nvPr>
            <p:ph idx="1"/>
          </p:nvPr>
        </p:nvSpPr>
        <p:spPr/>
        <p:txBody>
          <a:bodyPr/>
          <a:lstStyle/>
          <a:p>
            <a:pPr marL="0" indent="0">
              <a:buFont typeface="Arial" panose="020B0604020202020204" pitchFamily="34" charset="0"/>
              <a:buNone/>
            </a:pPr>
            <a:r>
              <a:rPr lang="en-US" sz="2400" b="1" dirty="0" err="1"/>
              <a:t>forkbench</a:t>
            </a:r>
            <a:r>
              <a:rPr lang="en-US" sz="2400" b="1" dirty="0"/>
              <a:t> (copy-heavy workload)</a:t>
            </a:r>
          </a:p>
          <a:p>
            <a:pPr marL="0" indent="0">
              <a:buFont typeface="Arial" panose="020B0604020202020204" pitchFamily="34" charset="0"/>
              <a:buNone/>
            </a:pPr>
            <a:endParaRPr lang="en-US" sz="2400" b="1" dirty="0"/>
          </a:p>
          <a:p>
            <a:pPr marL="0" indent="0">
              <a:buFont typeface="Arial" panose="020B0604020202020204" pitchFamily="34" charset="0"/>
              <a:buNone/>
            </a:pPr>
            <a:endParaRPr lang="en-US" sz="2400" b="1" dirty="0"/>
          </a:p>
          <a:p>
            <a:pPr marL="0" indent="0">
              <a:buFont typeface="Arial" panose="020B0604020202020204" pitchFamily="34" charset="0"/>
              <a:buNone/>
            </a:pPr>
            <a:endParaRPr lang="en-US" sz="2400" b="1" dirty="0"/>
          </a:p>
          <a:p>
            <a:pPr marL="0" indent="0">
              <a:buFont typeface="Arial" panose="020B0604020202020204" pitchFamily="34" charset="0"/>
              <a:buNone/>
            </a:pPr>
            <a:endParaRPr lang="en-US" sz="2400" b="1" dirty="0"/>
          </a:p>
          <a:p>
            <a:pPr marL="0" indent="0">
              <a:buFont typeface="Arial" panose="020B0604020202020204" pitchFamily="34" charset="0"/>
              <a:buNone/>
            </a:pPr>
            <a:endParaRPr lang="en-US" sz="2400" b="1" dirty="0"/>
          </a:p>
          <a:p>
            <a:pPr marL="0" indent="0">
              <a:buFont typeface="Arial" panose="020B0604020202020204" pitchFamily="34" charset="0"/>
              <a:buNone/>
            </a:pPr>
            <a:endParaRPr lang="en-US" sz="1200" b="1" dirty="0"/>
          </a:p>
          <a:p>
            <a:pPr marL="0" indent="0">
              <a:buFont typeface="Arial" panose="020B0604020202020204" pitchFamily="34" charset="0"/>
              <a:buNone/>
            </a:pPr>
            <a:r>
              <a:rPr lang="en-US" sz="2400" b="1" dirty="0"/>
              <a:t>compile (initialization-heavy workload)</a:t>
            </a:r>
          </a:p>
          <a:p>
            <a:r>
              <a:rPr lang="en-US" sz="2400" dirty="0"/>
              <a:t>9% execution time reduction by in-DRAM initialization</a:t>
            </a:r>
          </a:p>
          <a:p>
            <a:pPr lvl="1"/>
            <a:r>
              <a:rPr lang="en-US" sz="1800" dirty="0"/>
              <a:t>17% of compile’s execution time is spent on initialization</a:t>
            </a:r>
            <a:endParaRPr lang="en-US" sz="2400" b="1" dirty="0"/>
          </a:p>
          <a:p>
            <a:pPr marL="0" indent="0">
              <a:buFont typeface="Arial" panose="020B0604020202020204" pitchFamily="34" charset="0"/>
              <a:buNone/>
            </a:pPr>
            <a:r>
              <a:rPr lang="en-TR" sz="2400" b="1" dirty="0"/>
              <a:t>SPEC2006</a:t>
            </a:r>
            <a:r>
              <a:rPr lang="en-US" sz="2400" b="1" dirty="0"/>
              <a:t> </a:t>
            </a:r>
            <a:r>
              <a:rPr lang="en-TR" sz="2400" b="1" dirty="0"/>
              <a:t>libquantum</a:t>
            </a:r>
            <a:endParaRPr lang="en-US" sz="2400" b="1" dirty="0"/>
          </a:p>
          <a:p>
            <a:r>
              <a:rPr lang="en-US" sz="2400" dirty="0"/>
              <a:t>1.3% end-to-end execution time reduction</a:t>
            </a:r>
          </a:p>
          <a:p>
            <a:pPr lvl="1"/>
            <a:r>
              <a:rPr lang="en-US" sz="1800" dirty="0"/>
              <a:t>2.3% of </a:t>
            </a:r>
            <a:r>
              <a:rPr lang="en-US" sz="1800" dirty="0" err="1"/>
              <a:t>libquantum’s</a:t>
            </a:r>
            <a:r>
              <a:rPr lang="en-US" sz="1800" dirty="0"/>
              <a:t> time is spent on initialization</a:t>
            </a:r>
          </a:p>
        </p:txBody>
      </p:sp>
      <p:pic>
        <p:nvPicPr>
          <p:cNvPr id="7" name="Picture 6">
            <a:extLst>
              <a:ext uri="{FF2B5EF4-FFF2-40B4-BE49-F238E27FC236}">
                <a16:creationId xmlns:a16="http://schemas.microsoft.com/office/drawing/2014/main" id="{5642207C-587B-6019-EB25-105C5C7E1F4B}"/>
              </a:ext>
            </a:extLst>
          </p:cNvPr>
          <p:cNvPicPr>
            <a:picLocks noChangeAspect="1"/>
          </p:cNvPicPr>
          <p:nvPr/>
        </p:nvPicPr>
        <p:blipFill>
          <a:blip r:embed="rId3"/>
          <a:stretch>
            <a:fillRect/>
          </a:stretch>
        </p:blipFill>
        <p:spPr>
          <a:xfrm>
            <a:off x="400968" y="1417864"/>
            <a:ext cx="8328448" cy="2588400"/>
          </a:xfrm>
          <a:prstGeom prst="rect">
            <a:avLst/>
          </a:prstGeom>
        </p:spPr>
      </p:pic>
      <p:cxnSp>
        <p:nvCxnSpPr>
          <p:cNvPr id="5" name="Straight Arrow Connector 4">
            <a:extLst>
              <a:ext uri="{FF2B5EF4-FFF2-40B4-BE49-F238E27FC236}">
                <a16:creationId xmlns:a16="http://schemas.microsoft.com/office/drawing/2014/main" id="{DD0D115D-1816-D635-40D8-14CDB3F0FFD0}"/>
              </a:ext>
            </a:extLst>
          </p:cNvPr>
          <p:cNvCxnSpPr/>
          <p:nvPr/>
        </p:nvCxnSpPr>
        <p:spPr>
          <a:xfrm>
            <a:off x="1230488" y="3588532"/>
            <a:ext cx="621453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65B08B6-C926-7F91-F154-B14CDFBFCEA3}"/>
              </a:ext>
            </a:extLst>
          </p:cNvPr>
          <p:cNvSpPr txBox="1"/>
          <p:nvPr/>
        </p:nvSpPr>
        <p:spPr>
          <a:xfrm>
            <a:off x="7436341" y="3080700"/>
            <a:ext cx="1676400" cy="1015663"/>
          </a:xfrm>
          <a:prstGeom prst="rect">
            <a:avLst/>
          </a:prstGeom>
          <a:noFill/>
          <a:ln w="38100">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Performance</a:t>
            </a:r>
            <a:br>
              <a:rPr kumimoji="0" lang="en-TR"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TR"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improvement</a:t>
            </a:r>
            <a:br>
              <a:rPr kumimoji="0" lang="en-TR"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TR" sz="20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increases</a:t>
            </a:r>
          </a:p>
        </p:txBody>
      </p:sp>
    </p:spTree>
    <p:extLst>
      <p:ext uri="{BB962C8B-B14F-4D97-AF65-F5344CB8AC3E}">
        <p14:creationId xmlns:p14="http://schemas.microsoft.com/office/powerpoint/2010/main" val="417201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800" dirty="0" err="1"/>
              <a:t>Jeremie</a:t>
            </a:r>
            <a:r>
              <a:rPr lang="en-US" sz="1800" dirty="0"/>
              <a:t> S. Kim, </a:t>
            </a:r>
            <a:r>
              <a:rPr lang="en-US" sz="1800" dirty="0" err="1"/>
              <a:t>Minesh</a:t>
            </a:r>
            <a:r>
              <a:rPr lang="en-US" sz="1800" dirty="0"/>
              <a:t> Patel, Hasan Hassan, Lois </a:t>
            </a:r>
            <a:r>
              <a:rPr lang="en-US" sz="1800" dirty="0" err="1"/>
              <a:t>Orosa</a:t>
            </a:r>
            <a:r>
              <a:rPr lang="en-US" sz="1800" dirty="0"/>
              <a:t>,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"D-RaNGe: Using Commodity DRAM Devices to Generate True Random Numbers with Low Latency and High Throughput"</a:t>
            </a:r>
            <a:br>
              <a:rPr lang="en-US" sz="1800" dirty="0">
                <a:solidFill>
                  <a:srgbClr val="0432FF"/>
                </a:solidFill>
              </a:rPr>
            </a:br>
            <a:r>
              <a:rPr lang="en-US" sz="1800" i="1" dirty="0"/>
              <a:t>Proceedings of the </a:t>
            </a:r>
            <a:r>
              <a:rPr lang="en-US" sz="1800" i="1" dirty="0">
                <a:hlinkClick r:id="rId4"/>
              </a:rPr>
              <a:t>25th International Symposium on High-Performance Computer Architecture</a:t>
            </a:r>
            <a:r>
              <a:rPr lang="en-US" sz="1800" i="1" dirty="0"/>
              <a:t> (</a:t>
            </a:r>
            <a:r>
              <a:rPr lang="en-US" sz="1800" b="1" i="1" dirty="0"/>
              <a:t>HPCA</a:t>
            </a:r>
            <a:r>
              <a:rPr lang="en-US" sz="1800" i="1" dirty="0"/>
              <a:t>)</a:t>
            </a:r>
            <a:r>
              <a:rPr lang="en-US" sz="1800" dirty="0"/>
              <a:t>, Washington, DC, USA, February 2019.</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br>
              <a:rPr lang="en-US" sz="1800" dirty="0"/>
            </a:br>
            <a:r>
              <a:rPr lang="en-US" sz="1800" dirty="0"/>
              <a:t>[</a:t>
            </a:r>
            <a:r>
              <a:rPr lang="en-US" sz="1800" dirty="0">
                <a:hlinkClick r:id="rId7"/>
              </a:rPr>
              <a:t>Full Talk Video</a:t>
            </a:r>
            <a:r>
              <a:rPr lang="en-US" sz="1800" dirty="0"/>
              <a:t> (21 minutes)]</a:t>
            </a:r>
            <a:br>
              <a:rPr lang="en-US" sz="1800" dirty="0"/>
            </a:br>
            <a:r>
              <a:rPr lang="en-US" sz="1800" dirty="0"/>
              <a:t>[</a:t>
            </a:r>
            <a:r>
              <a:rPr lang="en-US" sz="1800" dirty="0">
                <a:hlinkClick r:id="rId8"/>
              </a:rPr>
              <a:t>Full Talk Lecture Video</a:t>
            </a:r>
            <a:r>
              <a:rPr lang="en-US" sz="1800" dirty="0"/>
              <a:t> (27 minutes)]</a:t>
            </a:r>
            <a:br>
              <a:rPr lang="en-US" sz="1800" dirty="0"/>
            </a:br>
            <a:r>
              <a:rPr lang="en-US" sz="1800" b="1" i="1" dirty="0">
                <a:solidFill>
                  <a:srgbClr val="FF0000"/>
                </a:solidFill>
              </a:rPr>
              <a:t>Top Picks Honorable Mention by IEEE Micro.</a:t>
            </a:r>
            <a:endParaRPr lang="en-US" sz="1800" dirty="0">
              <a:solidFill>
                <a:srgbClr val="FF0000"/>
              </a:solidFill>
            </a:endParaRPr>
          </a:p>
          <a:p>
            <a:pPr marL="0" indent="0">
              <a:buNone/>
            </a:pPr>
            <a:br>
              <a:rPr lang="en-US" sz="1800" dirty="0"/>
            </a:br>
            <a:endParaRPr lang="en-US" sz="18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984812"/>
            <a:ext cx="9144000" cy="2180492"/>
          </a:xfrm>
          <a:prstGeom prst="rect">
            <a:avLst/>
          </a:prstGeom>
        </p:spPr>
      </p:pic>
    </p:spTree>
    <p:extLst>
      <p:ext uri="{BB962C8B-B14F-4D97-AF65-F5344CB8AC3E}">
        <p14:creationId xmlns:p14="http://schemas.microsoft.com/office/powerpoint/2010/main" val="211928898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3384" y="2362045"/>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sz="4000" dirty="0"/>
              <a:t>Recall: D-</a:t>
            </a:r>
            <a:r>
              <a:rPr lang="en-US" sz="4000" dirty="0" err="1"/>
              <a:t>RaNGe</a:t>
            </a:r>
            <a:r>
              <a:rPr lang="en-US" sz="4000" dirty="0"/>
              <a:t> Key Idea</a:t>
            </a:r>
            <a:endParaRPr lang="en-US" sz="4000" b="1" dirty="0"/>
          </a:p>
        </p:txBody>
      </p:sp>
      <p:grpSp>
        <p:nvGrpSpPr>
          <p:cNvPr id="71" name="Group 70"/>
          <p:cNvGrpSpPr/>
          <p:nvPr/>
        </p:nvGrpSpPr>
        <p:grpSpPr>
          <a:xfrm>
            <a:off x="1355454" y="2084479"/>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031C"/>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134916" y="912942"/>
            <a:ext cx="3209309" cy="2294525"/>
            <a:chOff x="38495" y="3075853"/>
            <a:chExt cx="3209309" cy="2294525"/>
          </a:xfrm>
          <a:solidFill>
            <a:schemeClr val="bg2"/>
          </a:solidFill>
        </p:grpSpPr>
        <p:sp>
          <p:nvSpPr>
            <p:cNvPr id="72" name="TextBox 71"/>
            <p:cNvSpPr txBox="1"/>
            <p:nvPr/>
          </p:nvSpPr>
          <p:spPr>
            <a:xfrm>
              <a:off x="38495" y="3075853"/>
              <a:ext cx="3209309" cy="1015663"/>
            </a:xfrm>
            <a:prstGeom prst="rect">
              <a:avLst/>
            </a:prstGeom>
            <a:grpFill/>
            <a:ln>
              <a:solidFill>
                <a:srgbClr val="C0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t>High % chance to fail </a:t>
              </a:r>
              <a:b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br>
              <a: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t>with reduced </a:t>
              </a:r>
              <a:b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br>
              <a: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t>access latency</a:t>
              </a:r>
              <a:endParaRPr kumimoji="0" lang="en-US" sz="2000" b="1" i="0" u="none" strike="noStrike" kern="1200" cap="none" spc="0" normalizeH="0" baseline="-25000" noProof="0" dirty="0">
                <a:ln>
                  <a:noFill/>
                </a:ln>
                <a:solidFill>
                  <a:srgbClr val="980616"/>
                </a:solidFill>
                <a:effectLst/>
                <a:uLnTx/>
                <a:uFillTx/>
                <a:latin typeface="Cambria" charset="0"/>
                <a:ea typeface="Cambria" charset="0"/>
                <a:cs typeface="Cambria" charset="0"/>
              </a:endParaRPr>
            </a:p>
          </p:txBody>
        </p:sp>
        <p:cxnSp>
          <p:nvCxnSpPr>
            <p:cNvPr id="75" name="Straight Arrow Connector 74"/>
            <p:cNvCxnSpPr>
              <a:cxnSpLocks/>
            </p:cNvCxnSpPr>
            <p:nvPr/>
          </p:nvCxnSpPr>
          <p:spPr>
            <a:xfrm>
              <a:off x="1176381" y="4100206"/>
              <a:ext cx="516508" cy="1270172"/>
            </a:xfrm>
            <a:prstGeom prst="straightConnector1">
              <a:avLst/>
            </a:prstGeom>
            <a:grpFill/>
            <a:ln w="698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979166" y="932691"/>
            <a:ext cx="3034798" cy="2944155"/>
            <a:chOff x="6224709" y="3101424"/>
            <a:chExt cx="3034798" cy="2944155"/>
          </a:xfrm>
        </p:grpSpPr>
        <p:sp>
          <p:nvSpPr>
            <p:cNvPr id="73" name="TextBox 72"/>
            <p:cNvSpPr txBox="1"/>
            <p:nvPr/>
          </p:nvSpPr>
          <p:spPr>
            <a:xfrm>
              <a:off x="6224709" y="3101424"/>
              <a:ext cx="3034798" cy="1015663"/>
            </a:xfrm>
            <a:prstGeom prst="rect">
              <a:avLst/>
            </a:prstGeom>
            <a:solidFill>
              <a:schemeClr val="bg2"/>
            </a:solidFill>
            <a:ln>
              <a:solidFill>
                <a:schemeClr val="accent6"/>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br>
                <a:rPr kumimoji="0" lang="en-US" sz="2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br>
              <a:r>
                <a:rPr kumimoji="0" lang="en-US" sz="2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access latency</a:t>
              </a:r>
              <a:endParaRPr kumimoji="0" lang="en-US" sz="20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cxnSpLocks/>
            </p:cNvCxnSpPr>
            <p:nvPr/>
          </p:nvCxnSpPr>
          <p:spPr>
            <a:xfrm flipH="1">
              <a:off x="6835142" y="4091106"/>
              <a:ext cx="280385" cy="1954473"/>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9150" y="4816991"/>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 name="Group 4">
            <a:extLst>
              <a:ext uri="{FF2B5EF4-FFF2-40B4-BE49-F238E27FC236}">
                <a16:creationId xmlns:a16="http://schemas.microsoft.com/office/drawing/2014/main" id="{2C4C5B6C-9BA3-A04F-8A60-43A0C908FB9B}"/>
              </a:ext>
            </a:extLst>
          </p:cNvPr>
          <p:cNvGrpSpPr/>
          <p:nvPr/>
        </p:nvGrpSpPr>
        <p:grpSpPr>
          <a:xfrm>
            <a:off x="2309041" y="5330483"/>
            <a:ext cx="5068236" cy="103792"/>
            <a:chOff x="2307427" y="6612305"/>
            <a:chExt cx="5068236" cy="103792"/>
          </a:xfrm>
        </p:grpSpPr>
        <p:sp>
          <p:nvSpPr>
            <p:cNvPr id="4" name="Rectangle 3">
              <a:extLst>
                <a:ext uri="{FF2B5EF4-FFF2-40B4-BE49-F238E27FC236}">
                  <a16:creationId xmlns:a16="http://schemas.microsoft.com/office/drawing/2014/main" id="{75F95DD5-DC73-F64C-AA51-89D6172AAEF3}"/>
                </a:ext>
              </a:extLst>
            </p:cNvPr>
            <p:cNvSpPr/>
            <p:nvPr/>
          </p:nvSpPr>
          <p:spPr>
            <a:xfrm>
              <a:off x="6595769" y="6633205"/>
              <a:ext cx="779894" cy="82892"/>
            </a:xfrm>
            <a:prstGeom prst="rect">
              <a:avLst/>
            </a:prstGeom>
            <a:solidFill>
              <a:srgbClr val="33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3975770-E212-9949-B2F0-8E79FF4E3547}"/>
                </a:ext>
              </a:extLst>
            </p:cNvPr>
            <p:cNvSpPr/>
            <p:nvPr/>
          </p:nvSpPr>
          <p:spPr>
            <a:xfrm>
              <a:off x="4004137" y="6617139"/>
              <a:ext cx="779894" cy="82892"/>
            </a:xfrm>
            <a:prstGeom prst="rect">
              <a:avLst/>
            </a:prstGeom>
            <a:solidFill>
              <a:srgbClr val="FF7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BDC7BDC8-12CB-8D40-A233-4B19A449C209}"/>
                </a:ext>
              </a:extLst>
            </p:cNvPr>
            <p:cNvSpPr/>
            <p:nvPr/>
          </p:nvSpPr>
          <p:spPr>
            <a:xfrm>
              <a:off x="5735330" y="6627511"/>
              <a:ext cx="779894" cy="82892"/>
            </a:xfrm>
            <a:prstGeom prst="rect">
              <a:avLst/>
            </a:prstGeom>
            <a:solidFill>
              <a:srgbClr val="BC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A5E306EC-C7A5-9746-9922-16366391CA42}"/>
                </a:ext>
              </a:extLst>
            </p:cNvPr>
            <p:cNvSpPr/>
            <p:nvPr/>
          </p:nvSpPr>
          <p:spPr>
            <a:xfrm>
              <a:off x="4899059" y="6622906"/>
              <a:ext cx="779894" cy="82892"/>
            </a:xfrm>
            <a:prstGeom prst="rect">
              <a:avLst/>
            </a:prstGeom>
            <a:solidFill>
              <a:srgbClr val="FFE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2FB01045-B4A8-0C41-81EA-5B1AC53E6D57}"/>
                </a:ext>
              </a:extLst>
            </p:cNvPr>
            <p:cNvSpPr/>
            <p:nvPr/>
          </p:nvSpPr>
          <p:spPr>
            <a:xfrm>
              <a:off x="3143698" y="6616199"/>
              <a:ext cx="779894" cy="77626"/>
            </a:xfrm>
            <a:prstGeom prst="rect">
              <a:avLst/>
            </a:prstGeom>
            <a:solidFill>
              <a:srgbClr val="E00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5A9DD5ED-E5E4-5245-B630-A6D57BBF0111}"/>
                </a:ext>
              </a:extLst>
            </p:cNvPr>
            <p:cNvSpPr/>
            <p:nvPr/>
          </p:nvSpPr>
          <p:spPr>
            <a:xfrm>
              <a:off x="2307427" y="6612305"/>
              <a:ext cx="779894" cy="77626"/>
            </a:xfrm>
            <a:prstGeom prst="rect">
              <a:avLst/>
            </a:prstGeom>
            <a:solidFill>
              <a:srgbClr val="930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A020E"/>
                </a:solidFill>
                <a:effectLst/>
                <a:uLnTx/>
                <a:uFillTx/>
                <a:latin typeface="Calibri" panose="020F0502020204030204"/>
                <a:ea typeface="+mn-ea"/>
                <a:cs typeface="+mn-cs"/>
              </a:endParaRPr>
            </a:p>
          </p:txBody>
        </p:sp>
      </p:grpSp>
      <p:sp>
        <p:nvSpPr>
          <p:cNvPr id="62" name="TextBox 61">
            <a:extLst>
              <a:ext uri="{FF2B5EF4-FFF2-40B4-BE49-F238E27FC236}">
                <a16:creationId xmlns:a16="http://schemas.microsoft.com/office/drawing/2014/main" id="{A3359ED3-6B29-A3FE-F0F5-FC8173F31124}"/>
              </a:ext>
            </a:extLst>
          </p:cNvPr>
          <p:cNvSpPr txBox="1"/>
          <p:nvPr/>
        </p:nvSpPr>
        <p:spPr>
          <a:xfrm>
            <a:off x="3597445" y="6476796"/>
            <a:ext cx="18730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[Kim+ HPCA’19]</a:t>
            </a:r>
          </a:p>
        </p:txBody>
      </p:sp>
      <p:sp>
        <p:nvSpPr>
          <p:cNvPr id="3" name="TextBox 2">
            <a:extLst>
              <a:ext uri="{FF2B5EF4-FFF2-40B4-BE49-F238E27FC236}">
                <a16:creationId xmlns:a16="http://schemas.microsoft.com/office/drawing/2014/main" id="{250FCFCF-AF32-0579-04D4-EFAFE7EE0270}"/>
              </a:ext>
            </a:extLst>
          </p:cNvPr>
          <p:cNvSpPr txBox="1"/>
          <p:nvPr/>
        </p:nvSpPr>
        <p:spPr>
          <a:xfrm>
            <a:off x="-88990" y="5786642"/>
            <a:ext cx="9310256" cy="461665"/>
          </a:xfrm>
          <a:prstGeom prst="rect">
            <a:avLst/>
          </a:prstGeom>
          <a:solidFill>
            <a:schemeClr val="accent5">
              <a:lumMod val="60000"/>
              <a:lumOff val="40000"/>
            </a:schemeClr>
          </a:solidFill>
          <a:ln w="38100">
            <a:solidFill>
              <a:schemeClr val="accent5"/>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Commodity DRAM chips can </a:t>
            </a:r>
            <a:r>
              <a:rPr kumimoji="0" lang="en-US" sz="24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already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perform</a:t>
            </a:r>
            <a:r>
              <a:rPr kumimoji="0" lang="en-US" sz="24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RaNGe</a:t>
            </a:r>
            <a:endParaRPr kumimoji="0" lang="en-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cxnSp>
        <p:nvCxnSpPr>
          <p:cNvPr id="8" name="Straight Arrow Connector 7">
            <a:extLst>
              <a:ext uri="{FF2B5EF4-FFF2-40B4-BE49-F238E27FC236}">
                <a16:creationId xmlns:a16="http://schemas.microsoft.com/office/drawing/2014/main" id="{754D0172-C74A-BB46-02C6-C38709B2B0FE}"/>
              </a:ext>
            </a:extLst>
          </p:cNvPr>
          <p:cNvCxnSpPr>
            <a:cxnSpLocks/>
          </p:cNvCxnSpPr>
          <p:nvPr/>
        </p:nvCxnSpPr>
        <p:spPr>
          <a:xfrm>
            <a:off x="4326643" y="1766951"/>
            <a:ext cx="136461" cy="1379840"/>
          </a:xfrm>
          <a:prstGeom prst="straightConnector1">
            <a:avLst/>
          </a:prstGeom>
          <a:ln w="76200">
            <a:tailEnd type="triangle"/>
          </a:ln>
        </p:spPr>
        <p:style>
          <a:lnRef idx="2">
            <a:schemeClr val="accent4"/>
          </a:lnRef>
          <a:fillRef idx="0">
            <a:schemeClr val="accent4"/>
          </a:fillRef>
          <a:effectRef idx="1">
            <a:schemeClr val="accent4"/>
          </a:effectRef>
          <a:fontRef idx="minor">
            <a:schemeClr val="tx1"/>
          </a:fontRef>
        </p:style>
      </p:cxnSp>
      <p:sp>
        <p:nvSpPr>
          <p:cNvPr id="12" name="TextBox 11">
            <a:extLst>
              <a:ext uri="{FF2B5EF4-FFF2-40B4-BE49-F238E27FC236}">
                <a16:creationId xmlns:a16="http://schemas.microsoft.com/office/drawing/2014/main" id="{D955F7E7-A0F7-854B-A91B-4F4843EDB112}"/>
              </a:ext>
            </a:extLst>
          </p:cNvPr>
          <p:cNvSpPr txBox="1"/>
          <p:nvPr/>
        </p:nvSpPr>
        <p:spPr>
          <a:xfrm>
            <a:off x="3665550" y="938822"/>
            <a:ext cx="1898351" cy="830997"/>
          </a:xfrm>
          <a:prstGeom prst="rect">
            <a:avLst/>
          </a:prstGeom>
          <a:solidFill>
            <a:schemeClr val="bg2"/>
          </a:solidFill>
          <a:ln>
            <a:solidFill>
              <a:schemeClr val="accent4"/>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mbria" charset="0"/>
                <a:ea typeface="Cambria" charset="0"/>
                <a:cs typeface="Cambria" charset="0"/>
              </a:rPr>
              <a:t>50% chance to fail</a:t>
            </a:r>
            <a:endParaRPr kumimoji="0" lang="en-US" sz="2400" b="1" i="0" u="none" strike="noStrike" kern="1200" cap="none" spc="0" normalizeH="0" baseline="-25000" noProof="0" dirty="0">
              <a:ln>
                <a:noFill/>
              </a:ln>
              <a:solidFill>
                <a:srgbClr val="ED7D31"/>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2541097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100" b="1" dirty="0"/>
              <a:t>D-</a:t>
            </a:r>
            <a:r>
              <a:rPr lang="en-US" sz="4100" b="1" dirty="0" err="1"/>
              <a:t>RaNGe</a:t>
            </a:r>
            <a:r>
              <a:rPr lang="en-US" sz="4100" b="1" dirty="0"/>
              <a:t> Implementation</a:t>
            </a:r>
          </a:p>
        </p:txBody>
      </p:sp>
      <p:sp>
        <p:nvSpPr>
          <p:cNvPr id="3" name="Content Placeholder 2"/>
          <p:cNvSpPr>
            <a:spLocks noGrp="1"/>
          </p:cNvSpPr>
          <p:nvPr>
            <p:ph idx="1"/>
          </p:nvPr>
        </p:nvSpPr>
        <p:spPr>
          <a:xfrm>
            <a:off x="304799" y="1270000"/>
            <a:ext cx="8758813" cy="4899152"/>
          </a:xfrm>
        </p:spPr>
        <p:txBody>
          <a:bodyPr/>
          <a:lstStyle/>
          <a:p>
            <a:pPr marL="0" indent="0">
              <a:buNone/>
            </a:pPr>
            <a:r>
              <a:rPr lang="en-US" sz="2800" dirty="0"/>
              <a:t>Identify </a:t>
            </a:r>
            <a:r>
              <a:rPr lang="en-US" sz="2800" dirty="0">
                <a:solidFill>
                  <a:schemeClr val="accent1"/>
                </a:solidFill>
              </a:rPr>
              <a:t>four DRAM cells </a:t>
            </a:r>
            <a:r>
              <a:rPr lang="en-US" sz="2800" dirty="0"/>
              <a:t>that fail </a:t>
            </a:r>
            <a:br>
              <a:rPr lang="en-US" sz="2800" dirty="0"/>
            </a:br>
            <a:r>
              <a:rPr lang="en-US" sz="2800" dirty="0"/>
              <a:t>randomly in a cache block</a:t>
            </a:r>
          </a:p>
          <a:p>
            <a:pPr marL="0" indent="0">
              <a:buNone/>
            </a:pPr>
            <a:endParaRPr lang="en-US" sz="3200" dirty="0"/>
          </a:p>
        </p:txBody>
      </p:sp>
      <p:sp>
        <p:nvSpPr>
          <p:cNvPr id="37" name="TextBox 36"/>
          <p:cNvSpPr txBox="1"/>
          <p:nvPr/>
        </p:nvSpPr>
        <p:spPr>
          <a:xfrm rot="10800000" flipV="1">
            <a:off x="4569802" y="7459886"/>
            <a:ext cx="702201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1  0  1  0  1  0  0  1  0  0</a:t>
            </a:r>
          </a:p>
        </p:txBody>
      </p:sp>
      <p:sp>
        <p:nvSpPr>
          <p:cNvPr id="5" name="TextBox 4">
            <a:extLst>
              <a:ext uri="{FF2B5EF4-FFF2-40B4-BE49-F238E27FC236}">
                <a16:creationId xmlns:a16="http://schemas.microsoft.com/office/drawing/2014/main" id="{F61C66D9-AD08-C445-A5B2-6EFF95C08E7D}"/>
              </a:ext>
            </a:extLst>
          </p:cNvPr>
          <p:cNvSpPr txBox="1"/>
          <p:nvPr/>
        </p:nvSpPr>
        <p:spPr>
          <a:xfrm rot="10800000" flipV="1">
            <a:off x="-4689862" y="5059430"/>
            <a:ext cx="734162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1  0010110100110011101000110101</a:t>
            </a:r>
          </a:p>
        </p:txBody>
      </p:sp>
      <p:cxnSp>
        <p:nvCxnSpPr>
          <p:cNvPr id="6" name="Straight Connector 5">
            <a:extLst>
              <a:ext uri="{FF2B5EF4-FFF2-40B4-BE49-F238E27FC236}">
                <a16:creationId xmlns:a16="http://schemas.microsoft.com/office/drawing/2014/main" id="{5DA6977D-B9BD-874A-A4C8-422D96A795F4}"/>
              </a:ext>
            </a:extLst>
          </p:cNvPr>
          <p:cNvCxnSpPr/>
          <p:nvPr/>
        </p:nvCxnSpPr>
        <p:spPr>
          <a:xfrm flipV="1">
            <a:off x="1688997" y="3679514"/>
            <a:ext cx="2343" cy="141642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F1523D8-D826-7D45-9C2E-BC9164326CC3}"/>
              </a:ext>
            </a:extLst>
          </p:cNvPr>
          <p:cNvCxnSpPr/>
          <p:nvPr/>
        </p:nvCxnSpPr>
        <p:spPr>
          <a:xfrm flipH="1">
            <a:off x="970597" y="4387724"/>
            <a:ext cx="1436800" cy="684"/>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181A887-58D5-CA42-9F46-3B2070AB82B7}"/>
              </a:ext>
            </a:extLst>
          </p:cNvPr>
          <p:cNvSpPr/>
          <p:nvPr/>
        </p:nvSpPr>
        <p:spPr>
          <a:xfrm>
            <a:off x="1226709" y="3985414"/>
            <a:ext cx="880470" cy="834117"/>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0" name="Rectangle 9">
            <a:extLst>
              <a:ext uri="{FF2B5EF4-FFF2-40B4-BE49-F238E27FC236}">
                <a16:creationId xmlns:a16="http://schemas.microsoft.com/office/drawing/2014/main" id="{339ACC74-923F-E846-8FB2-177F9D4C01E4}"/>
              </a:ext>
            </a:extLst>
          </p:cNvPr>
          <p:cNvSpPr/>
          <p:nvPr/>
        </p:nvSpPr>
        <p:spPr>
          <a:xfrm>
            <a:off x="-1144304" y="5046512"/>
            <a:ext cx="2116991" cy="611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6774BDD-FCD8-DA4F-9F24-4563B43D6671}"/>
              </a:ext>
            </a:extLst>
          </p:cNvPr>
          <p:cNvSpPr txBox="1"/>
          <p:nvPr/>
        </p:nvSpPr>
        <p:spPr>
          <a:xfrm>
            <a:off x="690935" y="3035470"/>
            <a:ext cx="199612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RNG Cell</a:t>
            </a:r>
          </a:p>
        </p:txBody>
      </p:sp>
      <p:sp>
        <p:nvSpPr>
          <p:cNvPr id="9" name="Rounded Rectangle 8">
            <a:extLst>
              <a:ext uri="{FF2B5EF4-FFF2-40B4-BE49-F238E27FC236}">
                <a16:creationId xmlns:a16="http://schemas.microsoft.com/office/drawing/2014/main" id="{25904779-A397-5D4B-A5E7-694CACF58D28}"/>
              </a:ext>
            </a:extLst>
          </p:cNvPr>
          <p:cNvSpPr/>
          <p:nvPr/>
        </p:nvSpPr>
        <p:spPr>
          <a:xfrm>
            <a:off x="970597" y="5085685"/>
            <a:ext cx="1436800" cy="58419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18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974BC04-A3B8-959B-EFE8-0761DE095AE5}"/>
              </a:ext>
            </a:extLst>
          </p:cNvPr>
          <p:cNvSpPr txBox="1"/>
          <p:nvPr/>
        </p:nvSpPr>
        <p:spPr>
          <a:xfrm>
            <a:off x="3597445" y="6476796"/>
            <a:ext cx="18730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[Kim+ HPCA’19]</a:t>
            </a:r>
          </a:p>
        </p:txBody>
      </p:sp>
    </p:spTree>
    <p:extLst>
      <p:ext uri="{BB962C8B-B14F-4D97-AF65-F5344CB8AC3E}">
        <p14:creationId xmlns:p14="http://schemas.microsoft.com/office/powerpoint/2010/main" val="200978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0" presetClass="path" presetSubtype="0" accel="50000" decel="50000" fill="hold" grpId="0" nodeType="withEffect">
                                  <p:stCondLst>
                                    <p:cond delay="0"/>
                                  </p:stCondLst>
                                  <p:childTnLst>
                                    <p:animMotion origin="layout" path="M -1.66667E-6 -2.22222E-6 L 0.64167 -0.00231 " pathEditMode="relative" rAng="0" ptsTypes="AA">
                                      <p:cBhvr>
                                        <p:cTn id="24" dur="2000" fill="hold"/>
                                        <p:tgtEl>
                                          <p:spTgt spid="5"/>
                                        </p:tgtEl>
                                        <p:attrNameLst>
                                          <p:attrName>ppt_x</p:attrName>
                                          <p:attrName>ppt_y</p:attrName>
                                        </p:attrNameLst>
                                      </p:cBhvr>
                                      <p:rCtr x="32083"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5" grpId="1"/>
      <p:bldP spid="8" grpId="0" animBg="1"/>
      <p:bldP spid="10" grpId="0" animBg="1"/>
      <p:bldP spid="4"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100" b="1" dirty="0"/>
              <a:t>D-</a:t>
            </a:r>
            <a:r>
              <a:rPr lang="en-US" sz="4100" b="1" dirty="0" err="1"/>
              <a:t>RaNGe</a:t>
            </a:r>
            <a:r>
              <a:rPr lang="en-US" sz="4100" b="1" dirty="0"/>
              <a:t> Implementation</a:t>
            </a:r>
          </a:p>
        </p:txBody>
      </p:sp>
      <p:sp>
        <p:nvSpPr>
          <p:cNvPr id="12" name="Content Placeholder 11">
            <a:extLst>
              <a:ext uri="{FF2B5EF4-FFF2-40B4-BE49-F238E27FC236}">
                <a16:creationId xmlns:a16="http://schemas.microsoft.com/office/drawing/2014/main" id="{5654672E-FFA0-D8F2-1277-BFBB854B92DC}"/>
              </a:ext>
            </a:extLst>
          </p:cNvPr>
          <p:cNvSpPr>
            <a:spLocks noGrp="1"/>
          </p:cNvSpPr>
          <p:nvPr>
            <p:ph idx="1"/>
          </p:nvPr>
        </p:nvSpPr>
        <p:spPr>
          <a:xfrm>
            <a:off x="75991" y="1504951"/>
            <a:ext cx="8987622" cy="4905126"/>
          </a:xfrm>
        </p:spPr>
        <p:txBody>
          <a:bodyPr/>
          <a:lstStyle/>
          <a:p>
            <a:pPr marL="0" indent="0">
              <a:buNone/>
            </a:pPr>
            <a:r>
              <a:rPr lang="en-US" sz="2800" dirty="0">
                <a:solidFill>
                  <a:schemeClr val="accent5"/>
                </a:solidFill>
              </a:rPr>
              <a:t>Periodically generate </a:t>
            </a:r>
            <a:r>
              <a:rPr lang="en-US" sz="2800" dirty="0"/>
              <a:t>true random numbers</a:t>
            </a:r>
            <a:br>
              <a:rPr lang="en-US" sz="2800" dirty="0"/>
            </a:br>
            <a:r>
              <a:rPr lang="en-US" sz="2800" dirty="0"/>
              <a:t>by accessing the identified cache block</a:t>
            </a:r>
          </a:p>
          <a:p>
            <a:r>
              <a:rPr lang="en-US" sz="2800" dirty="0"/>
              <a:t> </a:t>
            </a:r>
            <a:r>
              <a:rPr lang="en-US" sz="2800" dirty="0">
                <a:solidFill>
                  <a:srgbClr val="FF0000"/>
                </a:solidFill>
              </a:rPr>
              <a:t>Reduce</a:t>
            </a:r>
            <a:r>
              <a:rPr lang="en-US" sz="2800" dirty="0"/>
              <a:t> access latency</a:t>
            </a:r>
          </a:p>
          <a:p>
            <a:r>
              <a:rPr lang="en-US" sz="2800" dirty="0"/>
              <a:t> 1 KiB </a:t>
            </a:r>
            <a:r>
              <a:rPr lang="en-US" sz="2800" dirty="0">
                <a:solidFill>
                  <a:schemeClr val="accent5"/>
                </a:solidFill>
              </a:rPr>
              <a:t>random number buffer </a:t>
            </a:r>
            <a:r>
              <a:rPr lang="en-US" sz="2800" dirty="0"/>
              <a:t>in POC</a:t>
            </a:r>
          </a:p>
          <a:p>
            <a:r>
              <a:rPr lang="en-US" sz="2800" dirty="0"/>
              <a:t> Programmers read random numbers from the </a:t>
            </a:r>
            <a:br>
              <a:rPr lang="en-US" sz="2800" dirty="0"/>
            </a:br>
            <a:r>
              <a:rPr lang="en-US" sz="2800" dirty="0"/>
              <a:t> </a:t>
            </a:r>
            <a:r>
              <a:rPr lang="en-US" sz="2800" i="1" dirty="0"/>
              <a:t>data register </a:t>
            </a:r>
            <a:r>
              <a:rPr lang="en-US" sz="2800" dirty="0"/>
              <a:t>using</a:t>
            </a:r>
            <a:r>
              <a:rPr lang="en-US" sz="2800" i="1" dirty="0"/>
              <a:t> </a:t>
            </a:r>
            <a:r>
              <a:rPr lang="en-US" sz="2800" dirty="0"/>
              <a:t>the </a:t>
            </a:r>
            <a:r>
              <a:rPr lang="en-US" sz="2800" b="1" dirty="0" err="1">
                <a:solidFill>
                  <a:schemeClr val="accent5"/>
                </a:solidFill>
                <a:latin typeface="Courier New" panose="02070309020205020404" pitchFamily="49" charset="0"/>
                <a:cs typeface="Courier New" panose="02070309020205020404" pitchFamily="49" charset="0"/>
              </a:rPr>
              <a:t>rand_dram</a:t>
            </a:r>
            <a:r>
              <a:rPr lang="en-US" sz="2800" b="1" dirty="0">
                <a:solidFill>
                  <a:schemeClr val="accent5"/>
                </a:solidFill>
                <a:latin typeface="Courier New" panose="02070309020205020404" pitchFamily="49" charset="0"/>
                <a:cs typeface="Courier New" panose="02070309020205020404" pitchFamily="49" charset="0"/>
              </a:rPr>
              <a:t>()</a:t>
            </a:r>
            <a:r>
              <a:rPr lang="en-US" sz="2800" b="1" dirty="0">
                <a:solidFill>
                  <a:schemeClr val="accent5"/>
                </a:solidFill>
              </a:rPr>
              <a:t> </a:t>
            </a:r>
            <a:r>
              <a:rPr lang="en-US" sz="2800" dirty="0"/>
              <a:t>function call</a:t>
            </a:r>
          </a:p>
        </p:txBody>
      </p:sp>
      <p:sp>
        <p:nvSpPr>
          <p:cNvPr id="15" name="Rectangle: Rounded Corners 14">
            <a:extLst>
              <a:ext uri="{FF2B5EF4-FFF2-40B4-BE49-F238E27FC236}">
                <a16:creationId xmlns:a16="http://schemas.microsoft.com/office/drawing/2014/main" id="{B34B23B9-F0B1-3257-DF76-FF86FACD6FB7}"/>
              </a:ext>
            </a:extLst>
          </p:cNvPr>
          <p:cNvSpPr/>
          <p:nvPr/>
        </p:nvSpPr>
        <p:spPr>
          <a:xfrm>
            <a:off x="477861" y="4839758"/>
            <a:ext cx="8183880" cy="1117981"/>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190 lines of Verilog code</a:t>
            </a:r>
            <a:b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74 lines of C++ code</a:t>
            </a:r>
            <a:endParaRPr kumimoji="0" lang="en-CH"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71551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D66CA-4BE3-6E48-A23E-0CE8F1DBB8EE}"/>
              </a:ext>
            </a:extLst>
          </p:cNvPr>
          <p:cNvSpPr>
            <a:spLocks noGrp="1"/>
          </p:cNvSpPr>
          <p:nvPr>
            <p:ph type="title"/>
          </p:nvPr>
        </p:nvSpPr>
        <p:spPr/>
        <p:txBody>
          <a:bodyPr>
            <a:noAutofit/>
          </a:bodyPr>
          <a:lstStyle/>
          <a:p>
            <a:r>
              <a:rPr lang="en-TR" dirty="0"/>
              <a:t>Evaluation</a:t>
            </a:r>
          </a:p>
        </p:txBody>
      </p:sp>
      <p:sp>
        <p:nvSpPr>
          <p:cNvPr id="3" name="Content Placeholder 2">
            <a:extLst>
              <a:ext uri="{FF2B5EF4-FFF2-40B4-BE49-F238E27FC236}">
                <a16:creationId xmlns:a16="http://schemas.microsoft.com/office/drawing/2014/main" id="{75664D1A-7374-E749-A5F8-04680D377C85}"/>
              </a:ext>
            </a:extLst>
          </p:cNvPr>
          <p:cNvSpPr>
            <a:spLocks noGrp="1"/>
          </p:cNvSpPr>
          <p:nvPr>
            <p:ph idx="1"/>
          </p:nvPr>
        </p:nvSpPr>
        <p:spPr/>
        <p:txBody>
          <a:bodyPr/>
          <a:lstStyle/>
          <a:p>
            <a:pPr marL="0" indent="0">
              <a:buNone/>
            </a:pPr>
            <a:r>
              <a:rPr lang="en-TR" b="1" dirty="0"/>
              <a:t>Methodology: </a:t>
            </a:r>
            <a:r>
              <a:rPr lang="en-US" dirty="0"/>
              <a:t>M</a:t>
            </a:r>
            <a:r>
              <a:rPr lang="en-TR" dirty="0"/>
              <a:t>icrobenchmark </a:t>
            </a:r>
            <a:br>
              <a:rPr lang="en-TR" dirty="0"/>
            </a:br>
            <a:r>
              <a:rPr lang="en-TR" dirty="0"/>
              <a:t>that </a:t>
            </a:r>
            <a:r>
              <a:rPr lang="en-US" dirty="0"/>
              <a:t>reads </a:t>
            </a:r>
            <a:r>
              <a:rPr lang="en-TR" dirty="0"/>
              <a:t>true random numbers</a:t>
            </a:r>
          </a:p>
        </p:txBody>
      </p:sp>
      <p:pic>
        <p:nvPicPr>
          <p:cNvPr id="5" name="Picture 4">
            <a:extLst>
              <a:ext uri="{FF2B5EF4-FFF2-40B4-BE49-F238E27FC236}">
                <a16:creationId xmlns:a16="http://schemas.microsoft.com/office/drawing/2014/main" id="{195079D5-C22B-A34E-AF9C-70ACC9E5A6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0369" y="2024918"/>
            <a:ext cx="6458864" cy="2655764"/>
          </a:xfrm>
          <a:prstGeom prst="rect">
            <a:avLst/>
          </a:prstGeom>
        </p:spPr>
      </p:pic>
      <p:sp>
        <p:nvSpPr>
          <p:cNvPr id="7" name="Rectangle 6">
            <a:extLst>
              <a:ext uri="{FF2B5EF4-FFF2-40B4-BE49-F238E27FC236}">
                <a16:creationId xmlns:a16="http://schemas.microsoft.com/office/drawing/2014/main" id="{B89BC88D-0B1E-4449-BD95-E86477503EE2}"/>
              </a:ext>
            </a:extLst>
          </p:cNvPr>
          <p:cNvSpPr/>
          <p:nvPr/>
        </p:nvSpPr>
        <p:spPr>
          <a:xfrm>
            <a:off x="-180622" y="4756882"/>
            <a:ext cx="9505244" cy="1378425"/>
          </a:xfrm>
          <a:prstGeom prst="rect">
            <a:avLst/>
          </a:prstGeom>
          <a:solidFill>
            <a:schemeClr val="accent5">
              <a:lumMod val="60000"/>
              <a:lumOff val="4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3600" b="1" i="0" u="none" strike="noStrike" kern="1200" cap="none" spc="0" normalizeH="0" baseline="0" noProof="0" dirty="0">
                <a:ln>
                  <a:noFill/>
                </a:ln>
                <a:solidFill>
                  <a:prstClr val="white"/>
                </a:solidFill>
                <a:effectLst/>
                <a:uLnTx/>
                <a:uFillTx/>
                <a:latin typeface="Calibri" panose="020F0502020204030204"/>
                <a:ea typeface="+mn-ea"/>
                <a:cs typeface="+mn-cs"/>
              </a:rPr>
              <a:t>PiDRAM’s D-RaNGe generates true random numbers at </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8</a:t>
            </a:r>
            <a:r>
              <a:rPr kumimoji="0" lang="en-TR" sz="36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30</a:t>
            </a:r>
            <a:r>
              <a:rPr kumimoji="0" lang="en-TR" sz="3600" b="1" i="0" u="none" strike="noStrike" kern="1200" cap="none" spc="0" normalizeH="0" baseline="0" noProof="0" dirty="0">
                <a:ln>
                  <a:noFill/>
                </a:ln>
                <a:solidFill>
                  <a:prstClr val="white"/>
                </a:solidFill>
                <a:effectLst/>
                <a:uLnTx/>
                <a:uFillTx/>
                <a:latin typeface="Calibri" panose="020F0502020204030204"/>
                <a:ea typeface="+mn-ea"/>
                <a:cs typeface="+mn-cs"/>
              </a:rPr>
              <a:t> Mb/s throughput</a:t>
            </a:r>
          </a:p>
        </p:txBody>
      </p:sp>
    </p:spTree>
    <p:extLst>
      <p:ext uri="{BB962C8B-B14F-4D97-AF65-F5344CB8AC3E}">
        <p14:creationId xmlns:p14="http://schemas.microsoft.com/office/powerpoint/2010/main" val="6127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0C55A8-F7CF-4984-A1C7-0D1BFCF0D12E}"/>
              </a:ext>
            </a:extLst>
          </p:cNvPr>
          <p:cNvSpPr>
            <a:spLocks noGrp="1"/>
          </p:cNvSpPr>
          <p:nvPr>
            <p:ph type="title"/>
          </p:nvPr>
        </p:nvSpPr>
        <p:spPr/>
        <p:txBody>
          <a:bodyPr>
            <a:noAutofit/>
          </a:bodyPr>
          <a:lstStyle/>
          <a:p>
            <a:r>
              <a:rPr lang="en-US" sz="5600" dirty="0" err="1"/>
              <a:t>PiDRAM</a:t>
            </a:r>
            <a:r>
              <a:rPr lang="en-US" sz="5600" dirty="0"/>
              <a:t> Summary</a:t>
            </a:r>
            <a:endParaRPr lang="tr-TR" sz="5600" dirty="0"/>
          </a:p>
        </p:txBody>
      </p:sp>
      <p:sp>
        <p:nvSpPr>
          <p:cNvPr id="3" name="İçerik Yer Tutucusu 2">
            <a:extLst>
              <a:ext uri="{FF2B5EF4-FFF2-40B4-BE49-F238E27FC236}">
                <a16:creationId xmlns:a16="http://schemas.microsoft.com/office/drawing/2014/main" id="{E754E5C6-8092-46E1-A98C-201D5F079040}"/>
              </a:ext>
            </a:extLst>
          </p:cNvPr>
          <p:cNvSpPr>
            <a:spLocks noGrp="1"/>
          </p:cNvSpPr>
          <p:nvPr>
            <p:ph idx="1"/>
          </p:nvPr>
        </p:nvSpPr>
        <p:spPr>
          <a:xfrm>
            <a:off x="118457" y="998483"/>
            <a:ext cx="8907087" cy="5623034"/>
          </a:xfrm>
        </p:spPr>
        <p:txBody>
          <a:bodyPr>
            <a:normAutofit lnSpcReduction="10000"/>
          </a:bodyPr>
          <a:lstStyle/>
          <a:p>
            <a:pPr marL="0" indent="0">
              <a:spcBef>
                <a:spcPts val="600"/>
              </a:spcBef>
              <a:buNone/>
            </a:pPr>
            <a:r>
              <a:rPr lang="en-US" sz="1800" b="1" dirty="0">
                <a:solidFill>
                  <a:srgbClr val="7030A0"/>
                </a:solidFill>
              </a:rPr>
              <a:t>Motivation: </a:t>
            </a:r>
            <a:r>
              <a:rPr lang="en-US" sz="1800" dirty="0">
                <a:solidFill>
                  <a:srgbClr val="7030A0"/>
                </a:solidFill>
              </a:rPr>
              <a:t>Commodity DRAM based </a:t>
            </a:r>
            <a:r>
              <a:rPr lang="en-US" sz="1800" dirty="0" err="1">
                <a:solidFill>
                  <a:srgbClr val="7030A0"/>
                </a:solidFill>
              </a:rPr>
              <a:t>PiM</a:t>
            </a:r>
            <a:r>
              <a:rPr lang="en-US" sz="1800" dirty="0">
                <a:solidFill>
                  <a:srgbClr val="7030A0"/>
                </a:solidFill>
              </a:rPr>
              <a:t> </a:t>
            </a:r>
            <a:r>
              <a:rPr lang="en-US" sz="1800" dirty="0"/>
              <a:t>techniques improve the </a:t>
            </a:r>
            <a:r>
              <a:rPr lang="en-US" sz="1800" dirty="0">
                <a:solidFill>
                  <a:srgbClr val="7030A0"/>
                </a:solidFill>
              </a:rPr>
              <a:t>performance </a:t>
            </a:r>
            <a:br>
              <a:rPr lang="en-US" sz="1800" dirty="0">
                <a:solidFill>
                  <a:srgbClr val="7030A0"/>
                </a:solidFill>
              </a:rPr>
            </a:br>
            <a:r>
              <a:rPr lang="en-US" sz="1800" dirty="0"/>
              <a:t>and </a:t>
            </a:r>
            <a:r>
              <a:rPr lang="en-US" sz="1800" dirty="0">
                <a:solidFill>
                  <a:srgbClr val="7030A0"/>
                </a:solidFill>
              </a:rPr>
              <a:t>energy efficiency </a:t>
            </a:r>
            <a:r>
              <a:rPr lang="en-US" sz="1800" dirty="0"/>
              <a:t>of computing systems at </a:t>
            </a:r>
            <a:r>
              <a:rPr lang="en-US" sz="1800" dirty="0">
                <a:solidFill>
                  <a:srgbClr val="7030A0"/>
                </a:solidFill>
              </a:rPr>
              <a:t>no additional DRAM hardware </a:t>
            </a:r>
            <a:r>
              <a:rPr lang="en-US" sz="1800" dirty="0"/>
              <a:t>cost</a:t>
            </a:r>
          </a:p>
          <a:p>
            <a:pPr marL="0" indent="0">
              <a:spcBef>
                <a:spcPts val="600"/>
              </a:spcBef>
              <a:buNone/>
            </a:pPr>
            <a:r>
              <a:rPr lang="en-US" sz="1800" b="1" dirty="0">
                <a:solidFill>
                  <a:srgbClr val="C00000"/>
                </a:solidFill>
              </a:rPr>
              <a:t>Problem: </a:t>
            </a:r>
            <a:r>
              <a:rPr lang="en-US" sz="1800" dirty="0">
                <a:solidFill>
                  <a:srgbClr val="C00000"/>
                </a:solidFill>
              </a:rPr>
              <a:t>Challenges of integrating</a:t>
            </a:r>
            <a:r>
              <a:rPr lang="en-US" sz="1800" dirty="0"/>
              <a:t> these </a:t>
            </a:r>
            <a:r>
              <a:rPr lang="en-US" sz="1800" dirty="0" err="1"/>
              <a:t>PiM</a:t>
            </a:r>
            <a:r>
              <a:rPr lang="en-US" sz="1800" dirty="0"/>
              <a:t> techniques into </a:t>
            </a:r>
            <a:r>
              <a:rPr lang="en-US" sz="1800" dirty="0">
                <a:solidFill>
                  <a:srgbClr val="C00000"/>
                </a:solidFill>
              </a:rPr>
              <a:t>real systems </a:t>
            </a:r>
            <a:r>
              <a:rPr lang="en-US" sz="1800" dirty="0"/>
              <a:t>are not solved</a:t>
            </a:r>
          </a:p>
          <a:p>
            <a:pPr marL="0" indent="0">
              <a:spcBef>
                <a:spcPts val="300"/>
              </a:spcBef>
              <a:buNone/>
            </a:pPr>
            <a:r>
              <a:rPr lang="en-US" sz="1800" dirty="0"/>
              <a:t>General-purpose computing systems, special-purpose testing platforms, and </a:t>
            </a:r>
            <a:br>
              <a:rPr lang="en-US" sz="1800" dirty="0"/>
            </a:br>
            <a:r>
              <a:rPr lang="en-US" sz="1800" dirty="0"/>
              <a:t>system simulators </a:t>
            </a:r>
            <a:r>
              <a:rPr lang="en-US" sz="1800" i="1" dirty="0">
                <a:solidFill>
                  <a:srgbClr val="C00000"/>
                </a:solidFill>
              </a:rPr>
              <a:t>cannot</a:t>
            </a:r>
            <a:r>
              <a:rPr lang="en-US" sz="1800" dirty="0"/>
              <a:t> be used to </a:t>
            </a:r>
            <a:r>
              <a:rPr lang="en-US" sz="1800" dirty="0">
                <a:solidFill>
                  <a:srgbClr val="C00000"/>
                </a:solidFill>
              </a:rPr>
              <a:t>efficiently study system integration challenges</a:t>
            </a:r>
            <a:endParaRPr lang="en-US" sz="1800" i="1" dirty="0">
              <a:solidFill>
                <a:srgbClr val="C00000"/>
              </a:solidFill>
            </a:endParaRPr>
          </a:p>
          <a:p>
            <a:pPr marL="0" indent="0">
              <a:buNone/>
            </a:pPr>
            <a:r>
              <a:rPr lang="en-US" sz="1800" b="1" dirty="0">
                <a:solidFill>
                  <a:srgbClr val="00B050"/>
                </a:solidFill>
              </a:rPr>
              <a:t>Goal:</a:t>
            </a:r>
            <a:r>
              <a:rPr lang="en-US" sz="1800" b="1" dirty="0">
                <a:solidFill>
                  <a:schemeClr val="accent4"/>
                </a:solidFill>
              </a:rPr>
              <a:t> </a:t>
            </a:r>
            <a:r>
              <a:rPr lang="en-US" sz="1800" dirty="0"/>
              <a:t>Design and implement a </a:t>
            </a:r>
            <a:r>
              <a:rPr lang="en-US" sz="1800" dirty="0">
                <a:solidFill>
                  <a:srgbClr val="00B050"/>
                </a:solidFill>
              </a:rPr>
              <a:t>flexible framework </a:t>
            </a:r>
            <a:r>
              <a:rPr lang="en-US" sz="1800" dirty="0"/>
              <a:t>that can be used to:</a:t>
            </a:r>
          </a:p>
          <a:p>
            <a:pPr marL="0">
              <a:lnSpc>
                <a:spcPct val="100000"/>
              </a:lnSpc>
              <a:spcBef>
                <a:spcPts val="300"/>
              </a:spcBef>
            </a:pPr>
            <a:r>
              <a:rPr lang="en-US" sz="1800" dirty="0"/>
              <a:t>solve </a:t>
            </a:r>
            <a:r>
              <a:rPr lang="en-US" sz="1800" dirty="0">
                <a:solidFill>
                  <a:srgbClr val="00B050"/>
                </a:solidFill>
              </a:rPr>
              <a:t>system integration challenges </a:t>
            </a:r>
          </a:p>
          <a:p>
            <a:pPr marL="0">
              <a:lnSpc>
                <a:spcPct val="100000"/>
              </a:lnSpc>
              <a:spcBef>
                <a:spcPts val="300"/>
              </a:spcBef>
            </a:pPr>
            <a:r>
              <a:rPr lang="en-US" sz="1800" dirty="0"/>
              <a:t>analyze </a:t>
            </a:r>
            <a:r>
              <a:rPr lang="en-US" sz="1800" dirty="0">
                <a:solidFill>
                  <a:srgbClr val="00B050"/>
                </a:solidFill>
              </a:rPr>
              <a:t>trade-offs of end-to-end implementations </a:t>
            </a:r>
            <a:br>
              <a:rPr lang="en-US" sz="1800" dirty="0">
                <a:solidFill>
                  <a:srgbClr val="00B050"/>
                </a:solidFill>
              </a:rPr>
            </a:br>
            <a:r>
              <a:rPr lang="en-US" sz="1800" dirty="0">
                <a:solidFill>
                  <a:schemeClr val="accent4"/>
                </a:solidFill>
              </a:rPr>
              <a:t>     </a:t>
            </a:r>
            <a:r>
              <a:rPr lang="en-US" sz="1800" dirty="0"/>
              <a:t>of commodity DRAM-based-</a:t>
            </a:r>
            <a:r>
              <a:rPr lang="en-US" sz="1800" dirty="0" err="1"/>
              <a:t>PiM</a:t>
            </a:r>
            <a:r>
              <a:rPr lang="en-US" sz="1800" dirty="0"/>
              <a:t> techniques</a:t>
            </a:r>
          </a:p>
          <a:p>
            <a:pPr marL="0" indent="0">
              <a:buNone/>
            </a:pPr>
            <a:r>
              <a:rPr lang="en-US" sz="1800" b="1" dirty="0">
                <a:solidFill>
                  <a:schemeClr val="accent1"/>
                </a:solidFill>
              </a:rPr>
              <a:t>Key idea: </a:t>
            </a:r>
            <a:r>
              <a:rPr lang="en-US" sz="1800" b="1" dirty="0" err="1">
                <a:solidFill>
                  <a:schemeClr val="accent1"/>
                </a:solidFill>
              </a:rPr>
              <a:t>PiDRAM</a:t>
            </a:r>
            <a:r>
              <a:rPr lang="en-US" sz="1800" dirty="0">
                <a:solidFill>
                  <a:schemeClr val="accent1"/>
                </a:solidFill>
              </a:rPr>
              <a:t>,</a:t>
            </a:r>
            <a:r>
              <a:rPr lang="en-US" sz="1800" b="1" dirty="0">
                <a:solidFill>
                  <a:schemeClr val="accent1"/>
                </a:solidFill>
              </a:rPr>
              <a:t> </a:t>
            </a:r>
            <a:r>
              <a:rPr lang="en-US" sz="1800" dirty="0">
                <a:solidFill>
                  <a:schemeClr val="accent1"/>
                </a:solidFill>
              </a:rPr>
              <a:t>an</a:t>
            </a:r>
            <a:r>
              <a:rPr lang="en-US" sz="1800" b="1" dirty="0">
                <a:solidFill>
                  <a:schemeClr val="accent1"/>
                </a:solidFill>
              </a:rPr>
              <a:t> </a:t>
            </a:r>
            <a:r>
              <a:rPr lang="en-US" sz="1800" dirty="0">
                <a:solidFill>
                  <a:schemeClr val="accent1"/>
                </a:solidFill>
              </a:rPr>
              <a:t>FPGA-based</a:t>
            </a:r>
            <a:r>
              <a:rPr lang="en-US" sz="1800" dirty="0"/>
              <a:t> framework that enables:</a:t>
            </a:r>
            <a:endParaRPr lang="en-US" sz="1800" b="1" dirty="0">
              <a:solidFill>
                <a:schemeClr val="accent1"/>
              </a:solidFill>
            </a:endParaRPr>
          </a:p>
          <a:p>
            <a:pPr>
              <a:spcBef>
                <a:spcPts val="300"/>
              </a:spcBef>
            </a:pPr>
            <a:r>
              <a:rPr lang="en-US" sz="1800" dirty="0"/>
              <a:t>system integration studies</a:t>
            </a:r>
          </a:p>
          <a:p>
            <a:pPr>
              <a:spcBef>
                <a:spcPts val="300"/>
              </a:spcBef>
            </a:pPr>
            <a:r>
              <a:rPr lang="en-US" sz="1800" dirty="0"/>
              <a:t>end-to-end evaluations of </a:t>
            </a:r>
            <a:r>
              <a:rPr lang="en-US" sz="1800" dirty="0">
                <a:solidFill>
                  <a:schemeClr val="accent1"/>
                </a:solidFill>
              </a:rPr>
              <a:t>PIM techniques </a:t>
            </a:r>
            <a:r>
              <a:rPr lang="en-US" sz="1800" dirty="0"/>
              <a:t>using </a:t>
            </a:r>
            <a:r>
              <a:rPr lang="en-US" sz="1800" dirty="0">
                <a:solidFill>
                  <a:schemeClr val="accent1"/>
                </a:solidFill>
              </a:rPr>
              <a:t>real unmodified </a:t>
            </a:r>
            <a:r>
              <a:rPr lang="en-US" sz="1800" dirty="0"/>
              <a:t>DRAM chips</a:t>
            </a:r>
            <a:endParaRPr lang="en-US" sz="1100" dirty="0"/>
          </a:p>
          <a:p>
            <a:pPr marL="0" indent="0">
              <a:spcBef>
                <a:spcPts val="300"/>
              </a:spcBef>
              <a:buNone/>
            </a:pPr>
            <a:endParaRPr lang="en-US" sz="100" dirty="0"/>
          </a:p>
          <a:p>
            <a:pPr marL="0" indent="0">
              <a:spcBef>
                <a:spcPts val="300"/>
              </a:spcBef>
              <a:buNone/>
            </a:pPr>
            <a:r>
              <a:rPr lang="en-US" sz="1800" b="1" dirty="0">
                <a:solidFill>
                  <a:schemeClr val="accent6"/>
                </a:solidFill>
              </a:rPr>
              <a:t>Evaluation:</a:t>
            </a:r>
            <a:r>
              <a:rPr lang="en-US" sz="1800" b="1" dirty="0"/>
              <a:t> </a:t>
            </a:r>
            <a:r>
              <a:rPr lang="en-US" sz="1800" dirty="0"/>
              <a:t>End-to-end integration of </a:t>
            </a:r>
            <a:r>
              <a:rPr lang="en-US" sz="1800" dirty="0">
                <a:solidFill>
                  <a:schemeClr val="accent6"/>
                </a:solidFill>
              </a:rPr>
              <a:t>two </a:t>
            </a:r>
            <a:r>
              <a:rPr lang="en-US" sz="1800" dirty="0" err="1">
                <a:solidFill>
                  <a:schemeClr val="accent6"/>
                </a:solidFill>
              </a:rPr>
              <a:t>PiM</a:t>
            </a:r>
            <a:r>
              <a:rPr lang="en-US" sz="1800" dirty="0">
                <a:solidFill>
                  <a:schemeClr val="accent6"/>
                </a:solidFill>
              </a:rPr>
              <a:t> techniques</a:t>
            </a:r>
            <a:r>
              <a:rPr lang="en-US" sz="1800" dirty="0"/>
              <a:t> on </a:t>
            </a:r>
            <a:r>
              <a:rPr lang="en-US" sz="1800" dirty="0" err="1"/>
              <a:t>PiDRAM’s</a:t>
            </a:r>
            <a:r>
              <a:rPr lang="en-US" sz="1800" dirty="0"/>
              <a:t> </a:t>
            </a:r>
            <a:r>
              <a:rPr lang="en-US" sz="1800" dirty="0">
                <a:solidFill>
                  <a:schemeClr val="accent6"/>
                </a:solidFill>
              </a:rPr>
              <a:t>FPGA prototype</a:t>
            </a:r>
          </a:p>
          <a:p>
            <a:pPr marL="0" indent="0">
              <a:spcBef>
                <a:spcPts val="300"/>
              </a:spcBef>
              <a:buNone/>
            </a:pPr>
            <a:endParaRPr lang="en-US" sz="300" b="1" dirty="0">
              <a:solidFill>
                <a:schemeClr val="accent6"/>
              </a:solidFill>
            </a:endParaRPr>
          </a:p>
          <a:p>
            <a:pPr marL="0" indent="0">
              <a:spcBef>
                <a:spcPts val="300"/>
              </a:spcBef>
              <a:buNone/>
            </a:pPr>
            <a:r>
              <a:rPr lang="en-US" sz="1800" b="1" dirty="0">
                <a:solidFill>
                  <a:schemeClr val="accent5"/>
                </a:solidFill>
              </a:rPr>
              <a:t>Case Study #1 – </a:t>
            </a:r>
            <a:r>
              <a:rPr lang="en-US" sz="1800" b="1" dirty="0" err="1">
                <a:solidFill>
                  <a:schemeClr val="accent5"/>
                </a:solidFill>
              </a:rPr>
              <a:t>RowClone</a:t>
            </a:r>
            <a:r>
              <a:rPr lang="en-US" sz="1800" b="1" dirty="0">
                <a:solidFill>
                  <a:schemeClr val="accent5"/>
                </a:solidFill>
              </a:rPr>
              <a:t>:</a:t>
            </a:r>
            <a:r>
              <a:rPr lang="en-US" sz="1800" dirty="0"/>
              <a:t> In-DRAM bulk data copy operations</a:t>
            </a:r>
          </a:p>
          <a:p>
            <a:pPr>
              <a:spcBef>
                <a:spcPts val="300"/>
              </a:spcBef>
            </a:pPr>
            <a:r>
              <a:rPr lang="en-US" sz="1800" dirty="0"/>
              <a:t> </a:t>
            </a:r>
            <a:r>
              <a:rPr lang="en-US" sz="1800" dirty="0">
                <a:solidFill>
                  <a:schemeClr val="accent5"/>
                </a:solidFill>
              </a:rPr>
              <a:t>119x speedup </a:t>
            </a:r>
            <a:r>
              <a:rPr lang="en-US" sz="1800" dirty="0"/>
              <a:t>for copy operations compared to CPU-copy </a:t>
            </a:r>
            <a:r>
              <a:rPr lang="en-US" sz="1800" dirty="0">
                <a:solidFill>
                  <a:schemeClr val="accent5"/>
                </a:solidFill>
              </a:rPr>
              <a:t>with system support</a:t>
            </a:r>
          </a:p>
          <a:p>
            <a:pPr>
              <a:spcBef>
                <a:spcPts val="300"/>
              </a:spcBef>
            </a:pPr>
            <a:r>
              <a:rPr lang="en-US" sz="1800" dirty="0"/>
              <a:t> </a:t>
            </a:r>
            <a:r>
              <a:rPr lang="en-US" sz="1800" dirty="0">
                <a:solidFill>
                  <a:schemeClr val="accent5"/>
                </a:solidFill>
              </a:rPr>
              <a:t>198 lines of Verilog </a:t>
            </a:r>
            <a:r>
              <a:rPr lang="en-US" sz="1800" dirty="0"/>
              <a:t>and </a:t>
            </a:r>
            <a:r>
              <a:rPr lang="en-US" sz="1800" dirty="0">
                <a:solidFill>
                  <a:schemeClr val="accent5"/>
                </a:solidFill>
              </a:rPr>
              <a:t>565 lines of C++ </a:t>
            </a:r>
            <a:r>
              <a:rPr lang="en-US" sz="1800" dirty="0"/>
              <a:t>code over </a:t>
            </a:r>
            <a:r>
              <a:rPr lang="en-US" sz="1800" dirty="0" err="1"/>
              <a:t>PiDRAM’s</a:t>
            </a:r>
            <a:r>
              <a:rPr lang="en-US" sz="1800" dirty="0"/>
              <a:t> </a:t>
            </a:r>
            <a:r>
              <a:rPr lang="en-US" sz="1800" dirty="0">
                <a:solidFill>
                  <a:schemeClr val="accent5"/>
                </a:solidFill>
              </a:rPr>
              <a:t>flexible</a:t>
            </a:r>
            <a:r>
              <a:rPr lang="en-US" sz="1800" dirty="0"/>
              <a:t> codebase</a:t>
            </a:r>
          </a:p>
          <a:p>
            <a:pPr marL="0" indent="0">
              <a:spcBef>
                <a:spcPts val="300"/>
              </a:spcBef>
              <a:buNone/>
            </a:pPr>
            <a:endParaRPr lang="en-US" sz="300" dirty="0"/>
          </a:p>
          <a:p>
            <a:pPr marL="0" indent="0">
              <a:spcBef>
                <a:spcPts val="300"/>
              </a:spcBef>
              <a:buNone/>
            </a:pPr>
            <a:r>
              <a:rPr lang="en-US" sz="1800" b="1" dirty="0">
                <a:solidFill>
                  <a:schemeClr val="accent2"/>
                </a:solidFill>
              </a:rPr>
              <a:t>Case Study #2 – D-</a:t>
            </a:r>
            <a:r>
              <a:rPr lang="en-US" sz="1800" b="1" dirty="0" err="1">
                <a:solidFill>
                  <a:schemeClr val="accent2"/>
                </a:solidFill>
              </a:rPr>
              <a:t>RaNGe</a:t>
            </a:r>
            <a:r>
              <a:rPr lang="en-US" sz="1800" b="1" dirty="0">
                <a:solidFill>
                  <a:schemeClr val="accent2"/>
                </a:solidFill>
              </a:rPr>
              <a:t>:</a:t>
            </a:r>
            <a:r>
              <a:rPr lang="en-US" sz="1800" dirty="0"/>
              <a:t> DRAM-based random number generation technique</a:t>
            </a:r>
          </a:p>
          <a:p>
            <a:pPr>
              <a:spcBef>
                <a:spcPts val="300"/>
              </a:spcBef>
            </a:pPr>
            <a:r>
              <a:rPr lang="en-US" sz="1800" dirty="0"/>
              <a:t> </a:t>
            </a:r>
            <a:r>
              <a:rPr lang="en-US" sz="1800" dirty="0">
                <a:solidFill>
                  <a:schemeClr val="accent2"/>
                </a:solidFill>
              </a:rPr>
              <a:t>8.30 Mb/s</a:t>
            </a:r>
            <a:r>
              <a:rPr lang="en-US" sz="1800" dirty="0">
                <a:solidFill>
                  <a:schemeClr val="accent5"/>
                </a:solidFill>
              </a:rPr>
              <a:t> </a:t>
            </a:r>
            <a:r>
              <a:rPr lang="en-US" sz="1800" dirty="0"/>
              <a:t>true random number generator (TRNG) </a:t>
            </a:r>
            <a:r>
              <a:rPr lang="en-US" sz="1800" dirty="0">
                <a:solidFill>
                  <a:schemeClr val="accent2"/>
                </a:solidFill>
              </a:rPr>
              <a:t>throughput, 220 ns</a:t>
            </a:r>
            <a:r>
              <a:rPr lang="en-US" sz="1800" dirty="0">
                <a:solidFill>
                  <a:schemeClr val="accent5"/>
                </a:solidFill>
              </a:rPr>
              <a:t> </a:t>
            </a:r>
            <a:r>
              <a:rPr lang="en-US" sz="1800" dirty="0"/>
              <a:t>TRNG latency</a:t>
            </a:r>
          </a:p>
          <a:p>
            <a:pPr>
              <a:spcBef>
                <a:spcPts val="300"/>
              </a:spcBef>
            </a:pPr>
            <a:r>
              <a:rPr lang="en-US" sz="1800" dirty="0"/>
              <a:t> </a:t>
            </a:r>
            <a:r>
              <a:rPr lang="en-US" sz="1800" dirty="0">
                <a:solidFill>
                  <a:schemeClr val="accent2"/>
                </a:solidFill>
              </a:rPr>
              <a:t>190 lines of Verilog </a:t>
            </a:r>
            <a:r>
              <a:rPr lang="en-US" sz="1800" dirty="0"/>
              <a:t>and </a:t>
            </a:r>
            <a:r>
              <a:rPr lang="en-US" sz="1800" dirty="0">
                <a:solidFill>
                  <a:schemeClr val="accent2"/>
                </a:solidFill>
              </a:rPr>
              <a:t>74 lines of C++</a:t>
            </a:r>
            <a:r>
              <a:rPr lang="en-US" sz="1800" dirty="0">
                <a:solidFill>
                  <a:schemeClr val="accent5"/>
                </a:solidFill>
              </a:rPr>
              <a:t> </a:t>
            </a:r>
            <a:r>
              <a:rPr lang="en-US" sz="1800" dirty="0"/>
              <a:t>code over </a:t>
            </a:r>
            <a:r>
              <a:rPr lang="en-US" sz="1800" dirty="0" err="1"/>
              <a:t>PiDRAM’s</a:t>
            </a:r>
            <a:r>
              <a:rPr lang="en-US" sz="1800" dirty="0"/>
              <a:t> </a:t>
            </a:r>
            <a:r>
              <a:rPr lang="en-US" sz="1800" dirty="0">
                <a:solidFill>
                  <a:schemeClr val="accent2"/>
                </a:solidFill>
              </a:rPr>
              <a:t>flexible</a:t>
            </a:r>
            <a:r>
              <a:rPr lang="en-US" sz="1800" dirty="0"/>
              <a:t> codebase</a:t>
            </a:r>
          </a:p>
        </p:txBody>
      </p:sp>
      <p:sp>
        <p:nvSpPr>
          <p:cNvPr id="4" name="TextBox 3">
            <a:extLst>
              <a:ext uri="{FF2B5EF4-FFF2-40B4-BE49-F238E27FC236}">
                <a16:creationId xmlns:a16="http://schemas.microsoft.com/office/drawing/2014/main" id="{565366A6-2B1D-2EE5-15C2-7EBFF3B69CA2}"/>
              </a:ext>
            </a:extLst>
          </p:cNvPr>
          <p:cNvSpPr txBox="1"/>
          <p:nvPr/>
        </p:nvSpPr>
        <p:spPr>
          <a:xfrm>
            <a:off x="3047999" y="6436851"/>
            <a:ext cx="538762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PiDRAM: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https://</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github.com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/CMU-SAFARI/</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PiDRAM</a:t>
            </a:r>
            <a:endPar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657347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948-97CC-48D6-2748-9FF6209E873C}"/>
              </a:ext>
            </a:extLst>
          </p:cNvPr>
          <p:cNvSpPr>
            <a:spLocks noGrp="1"/>
          </p:cNvSpPr>
          <p:nvPr>
            <p:ph type="title"/>
          </p:nvPr>
        </p:nvSpPr>
        <p:spPr/>
        <p:txBody>
          <a:bodyPr/>
          <a:lstStyle/>
          <a:p>
            <a:r>
              <a:rPr lang="en-US" dirty="0" err="1"/>
              <a:t>PiDRAM</a:t>
            </a:r>
            <a:r>
              <a:rPr lang="en-US" dirty="0"/>
              <a:t> is Open Source</a:t>
            </a:r>
            <a:endParaRPr lang="en-CH" dirty="0"/>
          </a:p>
        </p:txBody>
      </p:sp>
      <p:sp>
        <p:nvSpPr>
          <p:cNvPr id="3" name="Content Placeholder 2">
            <a:extLst>
              <a:ext uri="{FF2B5EF4-FFF2-40B4-BE49-F238E27FC236}">
                <a16:creationId xmlns:a16="http://schemas.microsoft.com/office/drawing/2014/main" id="{BB3941A8-AB07-536E-1019-C11DB279B5BD}"/>
              </a:ext>
            </a:extLst>
          </p:cNvPr>
          <p:cNvSpPr>
            <a:spLocks noGrp="1"/>
          </p:cNvSpPr>
          <p:nvPr>
            <p:ph idx="1"/>
          </p:nvPr>
        </p:nvSpPr>
        <p:spPr>
          <a:xfrm>
            <a:off x="75991" y="975034"/>
            <a:ext cx="8987622" cy="558491"/>
          </a:xfrm>
        </p:spPr>
        <p:txBody>
          <a:bodyPr/>
          <a:lstStyle/>
          <a:p>
            <a:pPr marL="0" indent="0" algn="ctr">
              <a:buNone/>
            </a:pPr>
            <a:r>
              <a:rPr lang="en-US" i="1" dirty="0">
                <a:hlinkClick r:id="rId3"/>
              </a:rPr>
              <a:t>https://github.com/CMU-SAFARI/PiDRAM</a:t>
            </a:r>
            <a:r>
              <a:rPr lang="en-US" i="1" dirty="0"/>
              <a:t> </a:t>
            </a:r>
            <a:endParaRPr lang="en-CH" i="1" dirty="0"/>
          </a:p>
        </p:txBody>
      </p:sp>
      <p:pic>
        <p:nvPicPr>
          <p:cNvPr id="5" name="Picture 4">
            <a:extLst>
              <a:ext uri="{FF2B5EF4-FFF2-40B4-BE49-F238E27FC236}">
                <a16:creationId xmlns:a16="http://schemas.microsoft.com/office/drawing/2014/main" id="{205EBFBA-519C-A8EB-6899-8A262377FA42}"/>
              </a:ext>
            </a:extLst>
          </p:cNvPr>
          <p:cNvPicPr>
            <a:picLocks noChangeAspect="1"/>
          </p:cNvPicPr>
          <p:nvPr/>
        </p:nvPicPr>
        <p:blipFill>
          <a:blip r:embed="rId4"/>
          <a:stretch>
            <a:fillRect/>
          </a:stretch>
        </p:blipFill>
        <p:spPr>
          <a:xfrm>
            <a:off x="-2199" y="1930786"/>
            <a:ext cx="9144000" cy="4479291"/>
          </a:xfrm>
          <a:prstGeom prst="rect">
            <a:avLst/>
          </a:prstGeom>
        </p:spPr>
      </p:pic>
    </p:spTree>
    <p:extLst>
      <p:ext uri="{BB962C8B-B14F-4D97-AF65-F5344CB8AC3E}">
        <p14:creationId xmlns:p14="http://schemas.microsoft.com/office/powerpoint/2010/main" val="298649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948-97CC-48D6-2748-9FF6209E873C}"/>
              </a:ext>
            </a:extLst>
          </p:cNvPr>
          <p:cNvSpPr>
            <a:spLocks noGrp="1"/>
          </p:cNvSpPr>
          <p:nvPr>
            <p:ph type="title"/>
          </p:nvPr>
        </p:nvSpPr>
        <p:spPr/>
        <p:txBody>
          <a:bodyPr/>
          <a:lstStyle/>
          <a:p>
            <a:r>
              <a:rPr lang="en-US" dirty="0"/>
              <a:t>Extended Version on </a:t>
            </a:r>
            <a:r>
              <a:rPr lang="en-US" dirty="0" err="1"/>
              <a:t>ArXiv</a:t>
            </a:r>
            <a:endParaRPr lang="en-CH" dirty="0"/>
          </a:p>
        </p:txBody>
      </p:sp>
      <p:sp>
        <p:nvSpPr>
          <p:cNvPr id="3" name="Content Placeholder 2">
            <a:extLst>
              <a:ext uri="{FF2B5EF4-FFF2-40B4-BE49-F238E27FC236}">
                <a16:creationId xmlns:a16="http://schemas.microsoft.com/office/drawing/2014/main" id="{BB3941A8-AB07-536E-1019-C11DB279B5BD}"/>
              </a:ext>
            </a:extLst>
          </p:cNvPr>
          <p:cNvSpPr>
            <a:spLocks noGrp="1"/>
          </p:cNvSpPr>
          <p:nvPr>
            <p:ph idx="1"/>
          </p:nvPr>
        </p:nvSpPr>
        <p:spPr>
          <a:xfrm>
            <a:off x="75991" y="975034"/>
            <a:ext cx="8987622" cy="558491"/>
          </a:xfrm>
        </p:spPr>
        <p:txBody>
          <a:bodyPr/>
          <a:lstStyle/>
          <a:p>
            <a:pPr marL="0" indent="0" algn="ctr">
              <a:buNone/>
            </a:pPr>
            <a:r>
              <a:rPr lang="en-US" i="1" dirty="0">
                <a:hlinkClick r:id="rId3"/>
              </a:rPr>
              <a:t>https://arxiv.org/abs/2111.00082</a:t>
            </a:r>
            <a:r>
              <a:rPr lang="en-US" i="1" dirty="0"/>
              <a:t> </a:t>
            </a:r>
            <a:endParaRPr lang="en-CH" i="1" dirty="0"/>
          </a:p>
        </p:txBody>
      </p:sp>
      <p:pic>
        <p:nvPicPr>
          <p:cNvPr id="5" name="Picture 4">
            <a:extLst>
              <a:ext uri="{FF2B5EF4-FFF2-40B4-BE49-F238E27FC236}">
                <a16:creationId xmlns:a16="http://schemas.microsoft.com/office/drawing/2014/main" id="{205EBFBA-519C-A8EB-6899-8A262377FA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99" y="1972773"/>
            <a:ext cx="9144000" cy="4395316"/>
          </a:xfrm>
          <a:prstGeom prst="rect">
            <a:avLst/>
          </a:prstGeom>
        </p:spPr>
      </p:pic>
    </p:spTree>
    <p:extLst>
      <p:ext uri="{BB962C8B-B14F-4D97-AF65-F5344CB8AC3E}">
        <p14:creationId xmlns:p14="http://schemas.microsoft.com/office/powerpoint/2010/main" val="3869591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4C6D-2567-AE99-2FEB-13692F9FED43}"/>
              </a:ext>
            </a:extLst>
          </p:cNvPr>
          <p:cNvSpPr>
            <a:spLocks noGrp="1"/>
          </p:cNvSpPr>
          <p:nvPr>
            <p:ph type="title"/>
          </p:nvPr>
        </p:nvSpPr>
        <p:spPr/>
        <p:txBody>
          <a:bodyPr/>
          <a:lstStyle/>
          <a:p>
            <a:r>
              <a:rPr lang="en-US"/>
              <a:t>Long Talk </a:t>
            </a:r>
            <a:r>
              <a:rPr lang="en-US" dirty="0"/>
              <a:t>+ Tutorial on </a:t>
            </a:r>
            <a:r>
              <a:rPr lang="en-US" dirty="0" err="1"/>
              <a:t>Youtube</a:t>
            </a:r>
            <a:endParaRPr lang="en-CH" dirty="0"/>
          </a:p>
        </p:txBody>
      </p:sp>
      <p:pic>
        <p:nvPicPr>
          <p:cNvPr id="5" name="Picture 4">
            <a:extLst>
              <a:ext uri="{FF2B5EF4-FFF2-40B4-BE49-F238E27FC236}">
                <a16:creationId xmlns:a16="http://schemas.microsoft.com/office/drawing/2014/main" id="{123E6DFB-6271-F619-4858-7914F0AB72E8}"/>
              </a:ext>
            </a:extLst>
          </p:cNvPr>
          <p:cNvPicPr>
            <a:picLocks noChangeAspect="1"/>
          </p:cNvPicPr>
          <p:nvPr/>
        </p:nvPicPr>
        <p:blipFill>
          <a:blip r:embed="rId3"/>
          <a:stretch>
            <a:fillRect/>
          </a:stretch>
        </p:blipFill>
        <p:spPr>
          <a:xfrm>
            <a:off x="744090" y="1614598"/>
            <a:ext cx="7651422" cy="5232302"/>
          </a:xfrm>
          <a:prstGeom prst="rect">
            <a:avLst/>
          </a:prstGeom>
        </p:spPr>
      </p:pic>
      <p:sp>
        <p:nvSpPr>
          <p:cNvPr id="8" name="Content Placeholder 2">
            <a:extLst>
              <a:ext uri="{FF2B5EF4-FFF2-40B4-BE49-F238E27FC236}">
                <a16:creationId xmlns:a16="http://schemas.microsoft.com/office/drawing/2014/main" id="{BF164E4E-91C6-7FE7-8DC5-5B2B5B704CB0}"/>
              </a:ext>
            </a:extLst>
          </p:cNvPr>
          <p:cNvSpPr>
            <a:spLocks noGrp="1"/>
          </p:cNvSpPr>
          <p:nvPr>
            <p:ph idx="1"/>
          </p:nvPr>
        </p:nvSpPr>
        <p:spPr>
          <a:xfrm>
            <a:off x="75991" y="975034"/>
            <a:ext cx="8987622" cy="558491"/>
          </a:xfrm>
        </p:spPr>
        <p:txBody>
          <a:bodyPr/>
          <a:lstStyle/>
          <a:p>
            <a:pPr marL="0" indent="0" algn="ctr">
              <a:buNone/>
            </a:pPr>
            <a:r>
              <a:rPr lang="en-CH" dirty="0">
                <a:hlinkClick r:id="rId4"/>
              </a:rPr>
              <a:t>https://youtu.be/s_z_S6FYpC8</a:t>
            </a:r>
            <a:r>
              <a:rPr lang="en-US" i="1" dirty="0"/>
              <a:t> </a:t>
            </a:r>
            <a:endParaRPr lang="en-CH" dirty="0"/>
          </a:p>
        </p:txBody>
      </p:sp>
    </p:spTree>
    <p:extLst>
      <p:ext uri="{BB962C8B-B14F-4D97-AF65-F5344CB8AC3E}">
        <p14:creationId xmlns:p14="http://schemas.microsoft.com/office/powerpoint/2010/main" val="136131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Recall: Processing using DRAM</a:t>
            </a:r>
          </a:p>
        </p:txBody>
      </p:sp>
      <p:sp>
        <p:nvSpPr>
          <p:cNvPr id="3" name="Content Placeholder 2"/>
          <p:cNvSpPr>
            <a:spLocks noGrp="1"/>
          </p:cNvSpPr>
          <p:nvPr>
            <p:ph idx="1"/>
          </p:nvPr>
        </p:nvSpPr>
        <p:spPr>
          <a:xfrm>
            <a:off x="228600" y="908720"/>
            <a:ext cx="8915400" cy="5193723"/>
          </a:xfrm>
        </p:spPr>
        <p:txBody>
          <a:bodyPr/>
          <a:lstStyle/>
          <a:p>
            <a:r>
              <a:rPr lang="en-US" dirty="0"/>
              <a:t>We can support </a:t>
            </a:r>
            <a:endParaRPr lang="en-US" dirty="0">
              <a:solidFill>
                <a:srgbClr val="0000FF"/>
              </a:solidFill>
            </a:endParaRPr>
          </a:p>
          <a:p>
            <a:pPr lvl="1"/>
            <a:r>
              <a:rPr lang="en-US" dirty="0">
                <a:solidFill>
                  <a:srgbClr val="0000FF"/>
                </a:solidFill>
              </a:rPr>
              <a:t>Bulk bitwise AND, OR, NOT, MAJ</a:t>
            </a:r>
          </a:p>
          <a:p>
            <a:pPr lvl="1"/>
            <a:r>
              <a:rPr lang="en-US" dirty="0">
                <a:solidFill>
                  <a:srgbClr val="0000FF"/>
                </a:solidFill>
              </a:rPr>
              <a:t>Bulk bitwise COPY and INIT/ZERO</a:t>
            </a:r>
          </a:p>
          <a:p>
            <a:pPr lvl="1"/>
            <a:r>
              <a:rPr lang="en-US" dirty="0">
                <a:solidFill>
                  <a:srgbClr val="0000FF"/>
                </a:solidFill>
              </a:rPr>
              <a:t>True Random Number Generation; Physical Unclonable Functions</a:t>
            </a:r>
          </a:p>
          <a:p>
            <a:pPr lvl="1"/>
            <a:r>
              <a:rPr lang="en-US" dirty="0">
                <a:solidFill>
                  <a:srgbClr val="0000FF"/>
                </a:solidFill>
              </a:rPr>
              <a:t>Lookup Table based more complex computation</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pPr lvl="2"/>
            <a:r>
              <a:rPr lang="en-US" dirty="0">
                <a:solidFill>
                  <a:srgbClr val="0000FF"/>
                </a:solidFill>
              </a:rPr>
              <a:t>Even in commodity off-the-shelf DRAM chips!</a:t>
            </a:r>
            <a:endParaRPr lang="en-US" sz="2000"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4">
            <a:extLst>
              <a:ext uri="{FF2B5EF4-FFF2-40B4-BE49-F238E27FC236}">
                <a16:creationId xmlns:a16="http://schemas.microsoft.com/office/drawing/2014/main" id="{A93FF9BE-DAD4-2835-06FF-35D65525A664}"/>
              </a:ext>
            </a:extLst>
          </p:cNvPr>
          <p:cNvSpPr/>
          <p:nvPr/>
        </p:nvSpPr>
        <p:spPr>
          <a:xfrm>
            <a:off x="75415" y="3391291"/>
            <a:ext cx="8970508" cy="1322109"/>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810423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3772B-7685-A62C-8370-464142B167E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A504D12-2009-13EA-0D35-1EB500A64340}"/>
              </a:ext>
            </a:extLst>
          </p:cNvPr>
          <p:cNvSpPr/>
          <p:nvPr/>
        </p:nvSpPr>
        <p:spPr>
          <a:xfrm>
            <a:off x="4462130" y="5329031"/>
            <a:ext cx="1454150" cy="659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Title 1">
            <a:extLst>
              <a:ext uri="{FF2B5EF4-FFF2-40B4-BE49-F238E27FC236}">
                <a16:creationId xmlns:a16="http://schemas.microsoft.com/office/drawing/2014/main" id="{E29EBEED-E705-AFDC-A555-044DCE7CA5C1}"/>
              </a:ext>
            </a:extLst>
          </p:cNvPr>
          <p:cNvSpPr txBox="1">
            <a:spLocks/>
          </p:cNvSpPr>
          <p:nvPr/>
        </p:nvSpPr>
        <p:spPr>
          <a:xfrm>
            <a:off x="0" y="0"/>
            <a:ext cx="9144000" cy="3339930"/>
          </a:xfrm>
          <a:prstGeom prst="rect">
            <a:avLst/>
          </a:prstGeom>
          <a:solidFill>
            <a:schemeClr val="accent5"/>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a:extLst>
              <a:ext uri="{FF2B5EF4-FFF2-40B4-BE49-F238E27FC236}">
                <a16:creationId xmlns:a16="http://schemas.microsoft.com/office/drawing/2014/main" id="{5231D5CB-9075-7B10-8BED-BA5A05E1B20D}"/>
              </a:ext>
            </a:extLst>
          </p:cNvPr>
          <p:cNvSpPr>
            <a:spLocks noGrp="1"/>
          </p:cNvSpPr>
          <p:nvPr>
            <p:ph type="ctrTitle" idx="4294967295"/>
          </p:nvPr>
        </p:nvSpPr>
        <p:spPr>
          <a:xfrm>
            <a:off x="-10160" y="338690"/>
            <a:ext cx="9144000" cy="2473836"/>
          </a:xfrm>
          <a:prstGeom prst="rect">
            <a:avLst/>
          </a:prstGeom>
          <a:noFill/>
        </p:spPr>
        <p:txBody>
          <a:bodyPr anchor="ctr">
            <a:noAutofit/>
          </a:bodyPr>
          <a:lstStyle/>
          <a:p>
            <a:pPr algn="ctr">
              <a:lnSpc>
                <a:spcPct val="100000"/>
              </a:lnSpc>
            </a:pPr>
            <a:r>
              <a:rPr lang="en-US" sz="6000" b="1" dirty="0" err="1">
                <a:solidFill>
                  <a:schemeClr val="bg1"/>
                </a:solidFill>
                <a:latin typeface="Cambria" panose="02040503050406030204" pitchFamily="18" charset="0"/>
              </a:rPr>
              <a:t>PiDRAM</a:t>
            </a:r>
            <a:br>
              <a:rPr lang="en-US"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An FPGA-based Framework</a:t>
            </a:r>
            <a:br>
              <a:rPr lang="en-US" sz="4800"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for End-to-end Evaluation </a:t>
            </a:r>
            <a:br>
              <a:rPr lang="en-US"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of Processing-in-DRAM Techniques</a:t>
            </a:r>
            <a:endParaRPr lang="en-US" sz="3400" b="1" dirty="0">
              <a:solidFill>
                <a:schemeClr val="bg1"/>
              </a:solidFill>
              <a:latin typeface="Cambria" panose="02040503050406030204" pitchFamily="18" charset="0"/>
              <a:cs typeface="Cambria"/>
            </a:endParaRPr>
          </a:p>
        </p:txBody>
      </p:sp>
      <p:sp>
        <p:nvSpPr>
          <p:cNvPr id="103" name="Subtitle 2">
            <a:extLst>
              <a:ext uri="{FF2B5EF4-FFF2-40B4-BE49-F238E27FC236}">
                <a16:creationId xmlns:a16="http://schemas.microsoft.com/office/drawing/2014/main" id="{FEA8B52C-D119-E7FE-88E1-94D0B443CFB5}"/>
              </a:ext>
            </a:extLst>
          </p:cNvPr>
          <p:cNvSpPr>
            <a:spLocks noGrp="1"/>
          </p:cNvSpPr>
          <p:nvPr>
            <p:ph type="subTitle" idx="4294967295"/>
          </p:nvPr>
        </p:nvSpPr>
        <p:spPr>
          <a:xfrm>
            <a:off x="228600" y="3737281"/>
            <a:ext cx="8686800" cy="457200"/>
          </a:xfrm>
          <a:prstGeom prst="rect">
            <a:avLst/>
          </a:prstGeom>
        </p:spPr>
        <p:txBody>
          <a:bodyPr anchor="ctr">
            <a:noAutofit/>
          </a:bodyPr>
          <a:lstStyle/>
          <a:p>
            <a:pPr marL="0" indent="0" algn="ctr">
              <a:buNone/>
            </a:pPr>
            <a:r>
              <a:rPr lang="en-US" sz="2400" b="1" dirty="0">
                <a:latin typeface="Cambria"/>
                <a:cs typeface="Cambria"/>
              </a:rPr>
              <a:t>Ataberk Olgun</a:t>
            </a:r>
            <a:br>
              <a:rPr lang="en-US" sz="2400" dirty="0">
                <a:latin typeface="Cambria"/>
                <a:cs typeface="Cambria"/>
              </a:rPr>
            </a:br>
            <a:endParaRPr lang="en-US" sz="2400" dirty="0">
              <a:latin typeface="Cambria"/>
              <a:cs typeface="Cambria"/>
            </a:endParaRPr>
          </a:p>
        </p:txBody>
      </p:sp>
      <p:pic>
        <p:nvPicPr>
          <p:cNvPr id="3" name="Graphic 2">
            <a:extLst>
              <a:ext uri="{FF2B5EF4-FFF2-40B4-BE49-F238E27FC236}">
                <a16:creationId xmlns:a16="http://schemas.microsoft.com/office/drawing/2014/main" id="{461FE918-D0FF-D874-4ED4-675041C722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37741" y="5535393"/>
            <a:ext cx="2176678" cy="418752"/>
          </a:xfrm>
          <a:prstGeom prst="rect">
            <a:avLst/>
          </a:prstGeom>
        </p:spPr>
      </p:pic>
      <p:pic>
        <p:nvPicPr>
          <p:cNvPr id="10" name="Picture 9">
            <a:extLst>
              <a:ext uri="{FF2B5EF4-FFF2-40B4-BE49-F238E27FC236}">
                <a16:creationId xmlns:a16="http://schemas.microsoft.com/office/drawing/2014/main" id="{B6582474-3E7A-9B2A-0D12-60B064304F99}"/>
              </a:ext>
            </a:extLst>
          </p:cNvPr>
          <p:cNvPicPr>
            <a:picLocks noChangeAspect="1"/>
          </p:cNvPicPr>
          <p:nvPr userDrawn="1"/>
        </p:nvPicPr>
        <p:blipFill rotWithShape="1">
          <a:blip r:embed="rId5"/>
          <a:srcRect l="11820" t="33599" r="12247" b="30996"/>
          <a:stretch/>
        </p:blipFill>
        <p:spPr>
          <a:xfrm>
            <a:off x="1597348" y="6184188"/>
            <a:ext cx="2657465" cy="457200"/>
          </a:xfrm>
          <a:prstGeom prst="rect">
            <a:avLst/>
          </a:prstGeom>
        </p:spPr>
      </p:pic>
      <p:sp>
        <p:nvSpPr>
          <p:cNvPr id="13" name="Subtitle 2">
            <a:extLst>
              <a:ext uri="{FF2B5EF4-FFF2-40B4-BE49-F238E27FC236}">
                <a16:creationId xmlns:a16="http://schemas.microsoft.com/office/drawing/2014/main" id="{3F36AC49-B1C9-643D-4DE3-A10CC1CCE024}"/>
              </a:ext>
            </a:extLst>
          </p:cNvPr>
          <p:cNvSpPr txBox="1">
            <a:spLocks/>
          </p:cNvSpPr>
          <p:nvPr/>
        </p:nvSpPr>
        <p:spPr>
          <a:xfrm>
            <a:off x="-57099" y="3997976"/>
            <a:ext cx="323596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Juan Gomez Luna</a:t>
            </a:r>
          </a:p>
        </p:txBody>
      </p:sp>
      <p:sp>
        <p:nvSpPr>
          <p:cNvPr id="14" name="Subtitle 2">
            <a:extLst>
              <a:ext uri="{FF2B5EF4-FFF2-40B4-BE49-F238E27FC236}">
                <a16:creationId xmlns:a16="http://schemas.microsoft.com/office/drawing/2014/main" id="{74FCAD66-EC92-1FDA-2966-8BE9E5B72053}"/>
              </a:ext>
            </a:extLst>
          </p:cNvPr>
          <p:cNvSpPr txBox="1">
            <a:spLocks/>
          </p:cNvSpPr>
          <p:nvPr/>
        </p:nvSpPr>
        <p:spPr>
          <a:xfrm>
            <a:off x="2568537" y="4004483"/>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Konstantinos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Kanellopoulos</a:t>
            </a:r>
            <a:endParaRPr kumimoji="0" lang="en-US" sz="2400" b="0" i="0" u="none" strike="noStrike" kern="1200" cap="none" spc="0" normalizeH="0" baseline="0" noProof="0" dirty="0">
              <a:ln>
                <a:noFill/>
              </a:ln>
              <a:solidFill>
                <a:prstClr val="black"/>
              </a:solidFill>
              <a:effectLst/>
              <a:uLnTx/>
              <a:uFillTx/>
              <a:latin typeface="Cambria"/>
              <a:ea typeface="+mn-ea"/>
              <a:cs typeface="Cambria"/>
            </a:endParaRPr>
          </a:p>
        </p:txBody>
      </p:sp>
      <p:sp>
        <p:nvSpPr>
          <p:cNvPr id="15" name="Subtitle 2">
            <a:extLst>
              <a:ext uri="{FF2B5EF4-FFF2-40B4-BE49-F238E27FC236}">
                <a16:creationId xmlns:a16="http://schemas.microsoft.com/office/drawing/2014/main" id="{227D9EE5-CE55-5ED7-58A0-68FC8D660138}"/>
              </a:ext>
            </a:extLst>
          </p:cNvPr>
          <p:cNvSpPr txBox="1">
            <a:spLocks/>
          </p:cNvSpPr>
          <p:nvPr/>
        </p:nvSpPr>
        <p:spPr>
          <a:xfrm>
            <a:off x="157481" y="4480061"/>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Hasan Hassan</a:t>
            </a:r>
          </a:p>
        </p:txBody>
      </p:sp>
      <p:sp>
        <p:nvSpPr>
          <p:cNvPr id="16" name="Subtitle 2">
            <a:extLst>
              <a:ext uri="{FF2B5EF4-FFF2-40B4-BE49-F238E27FC236}">
                <a16:creationId xmlns:a16="http://schemas.microsoft.com/office/drawing/2014/main" id="{35FAE202-50C8-FA35-2018-EDF81D08A65C}"/>
              </a:ext>
            </a:extLst>
          </p:cNvPr>
          <p:cNvSpPr txBox="1">
            <a:spLocks/>
          </p:cNvSpPr>
          <p:nvPr/>
        </p:nvSpPr>
        <p:spPr>
          <a:xfrm>
            <a:off x="5573732" y="3999112"/>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Behzad Salami</a:t>
            </a:r>
          </a:p>
        </p:txBody>
      </p:sp>
      <p:sp>
        <p:nvSpPr>
          <p:cNvPr id="17" name="Subtitle 2">
            <a:extLst>
              <a:ext uri="{FF2B5EF4-FFF2-40B4-BE49-F238E27FC236}">
                <a16:creationId xmlns:a16="http://schemas.microsoft.com/office/drawing/2014/main" id="{ED7C4C1E-524D-05D4-38C7-7895DB454EA0}"/>
              </a:ext>
            </a:extLst>
          </p:cNvPr>
          <p:cNvSpPr txBox="1">
            <a:spLocks/>
          </p:cNvSpPr>
          <p:nvPr/>
        </p:nvSpPr>
        <p:spPr>
          <a:xfrm>
            <a:off x="2400300" y="4477015"/>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prstClr val="black"/>
                </a:solidFill>
                <a:effectLst/>
                <a:uLnTx/>
                <a:uFillTx/>
                <a:latin typeface="Cambria"/>
                <a:ea typeface="+mn-ea"/>
                <a:cs typeface="Cambria"/>
              </a:rPr>
              <a:t>Oğuz</a:t>
            </a:r>
            <a:r>
              <a:rPr kumimoji="0" lang="en-US" sz="2400" b="0" i="0" u="none" strike="noStrike" kern="1200" cap="none" spc="0" normalizeH="0" baseline="0" noProof="0" dirty="0">
                <a:ln>
                  <a:noFill/>
                </a:ln>
                <a:solidFill>
                  <a:prstClr val="black"/>
                </a:solidFill>
                <a:effectLst/>
                <a:uLnTx/>
                <a:uFillTx/>
                <a:latin typeface="Cambria"/>
                <a:ea typeface="+mn-ea"/>
                <a:cs typeface="Cambria"/>
              </a:rPr>
              <a:t>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Ergin</a:t>
            </a:r>
            <a:endParaRPr kumimoji="0" lang="en-US" sz="2400" b="0" i="0" u="none" strike="noStrike" kern="1200" cap="none" spc="0" normalizeH="0" baseline="0" noProof="0" dirty="0">
              <a:ln>
                <a:noFill/>
              </a:ln>
              <a:solidFill>
                <a:prstClr val="black"/>
              </a:solidFill>
              <a:effectLst/>
              <a:uLnTx/>
              <a:uFillTx/>
              <a:latin typeface="Cambria"/>
              <a:ea typeface="+mn-ea"/>
              <a:cs typeface="Cambria"/>
            </a:endParaRPr>
          </a:p>
        </p:txBody>
      </p:sp>
      <p:sp>
        <p:nvSpPr>
          <p:cNvPr id="18" name="Subtitle 2">
            <a:extLst>
              <a:ext uri="{FF2B5EF4-FFF2-40B4-BE49-F238E27FC236}">
                <a16:creationId xmlns:a16="http://schemas.microsoft.com/office/drawing/2014/main" id="{BA799BAD-93B1-9A92-57EF-A2FA2599925B}"/>
              </a:ext>
            </a:extLst>
          </p:cNvPr>
          <p:cNvSpPr txBox="1">
            <a:spLocks/>
          </p:cNvSpPr>
          <p:nvPr/>
        </p:nvSpPr>
        <p:spPr>
          <a:xfrm>
            <a:off x="4740237" y="4483522"/>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prstClr val="black"/>
                </a:solidFill>
                <a:effectLst/>
                <a:uLnTx/>
                <a:uFillTx/>
                <a:latin typeface="Cambria"/>
                <a:ea typeface="+mn-ea"/>
                <a:cs typeface="Cambria"/>
              </a:rPr>
              <a:t>Onur</a:t>
            </a:r>
            <a:r>
              <a:rPr kumimoji="0" lang="en-US" sz="2400" b="0" i="0" u="none" strike="noStrike" kern="1200" cap="none" spc="0" normalizeH="0" baseline="0" noProof="0" dirty="0">
                <a:ln>
                  <a:noFill/>
                </a:ln>
                <a:solidFill>
                  <a:prstClr val="black"/>
                </a:solidFill>
                <a:effectLst/>
                <a:uLnTx/>
                <a:uFillTx/>
                <a:latin typeface="Cambria"/>
                <a:ea typeface="+mn-ea"/>
                <a:cs typeface="Cambria"/>
              </a:rPr>
              <a:t>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Mutlu</a:t>
            </a:r>
            <a:endParaRPr kumimoji="0" lang="en-US" sz="2400" b="0" i="0" u="none" strike="noStrike" kern="1200" cap="none" spc="0" normalizeH="0" baseline="0" noProof="0" dirty="0">
              <a:ln>
                <a:noFill/>
              </a:ln>
              <a:solidFill>
                <a:prstClr val="black"/>
              </a:solidFill>
              <a:effectLst/>
              <a:uLnTx/>
              <a:uFillTx/>
              <a:latin typeface="Cambria"/>
              <a:ea typeface="+mn-ea"/>
              <a:cs typeface="Cambria"/>
            </a:endParaRPr>
          </a:p>
        </p:txBody>
      </p:sp>
      <p:pic>
        <p:nvPicPr>
          <p:cNvPr id="19" name="Picture 2">
            <a:extLst>
              <a:ext uri="{FF2B5EF4-FFF2-40B4-BE49-F238E27FC236}">
                <a16:creationId xmlns:a16="http://schemas.microsoft.com/office/drawing/2014/main" id="{17839B8D-489D-9838-067D-4D6DBDECBD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0881" y="5329031"/>
            <a:ext cx="3440957" cy="70551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64E562BB-EA21-9724-1A9E-28ECD763511D}"/>
              </a:ext>
            </a:extLst>
          </p:cNvPr>
          <p:cNvSpPr/>
          <p:nvPr/>
        </p:nvSpPr>
        <p:spPr>
          <a:xfrm>
            <a:off x="4462130" y="5329031"/>
            <a:ext cx="1454150" cy="659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
            <a:extLst>
              <a:ext uri="{FF2B5EF4-FFF2-40B4-BE49-F238E27FC236}">
                <a16:creationId xmlns:a16="http://schemas.microsoft.com/office/drawing/2014/main" id="{271475E5-BAF9-0F34-1F54-0B52663B4D8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0005"/>
          <a:stretch/>
        </p:blipFill>
        <p:spPr bwMode="auto">
          <a:xfrm>
            <a:off x="4825428" y="5438031"/>
            <a:ext cx="1052345" cy="5394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TOBB ETÜ">
            <a:extLst>
              <a:ext uri="{FF2B5EF4-FFF2-40B4-BE49-F238E27FC236}">
                <a16:creationId xmlns:a16="http://schemas.microsoft.com/office/drawing/2014/main" id="{5B5587F1-332D-2D65-8158-B1BFDF5E2F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4032" y="6138468"/>
            <a:ext cx="2057399"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660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0"/>
            <a:ext cx="9144000" cy="3660259"/>
          </a:xfrm>
          <a:prstGeom prst="rect">
            <a:avLst/>
          </a:prstGeom>
          <a:solidFill>
            <a:schemeClr val="accent5"/>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606486"/>
            <a:ext cx="9144000" cy="2473836"/>
          </a:xfrm>
          <a:prstGeom prst="rect">
            <a:avLst/>
          </a:prstGeom>
          <a:noFill/>
        </p:spPr>
        <p:txBody>
          <a:bodyPr anchor="ctr">
            <a:noAutofit/>
          </a:bodyPr>
          <a:lstStyle/>
          <a:p>
            <a:pPr algn="ctr">
              <a:lnSpc>
                <a:spcPct val="100000"/>
              </a:lnSpc>
            </a:pPr>
            <a:r>
              <a:rPr lang="en-US" sz="5400" b="1" dirty="0">
                <a:solidFill>
                  <a:srgbClr val="FFFF00"/>
                </a:solidFill>
                <a:latin typeface="Cambria" panose="02040503050406030204" pitchFamily="18" charset="0"/>
              </a:rPr>
              <a:t>DRAM Bender</a:t>
            </a:r>
            <a:br>
              <a:rPr lang="en-US"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An Extensible and Versatile </a:t>
            </a:r>
            <a:br>
              <a:rPr lang="en-US" sz="3600"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FPGA-based Infrastructure to </a:t>
            </a:r>
            <a:br>
              <a:rPr lang="en-US" sz="3600"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Easily Test State-of-the-art DRAM Chips</a:t>
            </a:r>
            <a:endParaRPr lang="en-US" sz="4800" b="1" dirty="0">
              <a:solidFill>
                <a:schemeClr val="bg1"/>
              </a:solidFill>
              <a:latin typeface="Cambria" panose="02040503050406030204" pitchFamily="18" charset="0"/>
              <a:cs typeface="Cambria"/>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622" y="6184010"/>
            <a:ext cx="2176678" cy="418752"/>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6257935" y="6184010"/>
            <a:ext cx="2657465" cy="457200"/>
          </a:xfrm>
          <a:prstGeom prst="rect">
            <a:avLst/>
          </a:prstGeom>
        </p:spPr>
      </p:pic>
      <p:sp>
        <p:nvSpPr>
          <p:cNvPr id="4" name="TextBox 3">
            <a:extLst>
              <a:ext uri="{FF2B5EF4-FFF2-40B4-BE49-F238E27FC236}">
                <a16:creationId xmlns:a16="http://schemas.microsoft.com/office/drawing/2014/main" id="{4369743A-17EF-7045-B5A4-5FE9D9782B9B}"/>
              </a:ext>
            </a:extLst>
          </p:cNvPr>
          <p:cNvSpPr txBox="1"/>
          <p:nvPr/>
        </p:nvSpPr>
        <p:spPr>
          <a:xfrm>
            <a:off x="481566" y="3770238"/>
            <a:ext cx="2459904"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Ataberk Olgun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Yahya Can Tugrul</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Minesh Patel</a:t>
            </a:r>
          </a:p>
        </p:txBody>
      </p:sp>
      <p:sp>
        <p:nvSpPr>
          <p:cNvPr id="19" name="TextBox 18">
            <a:extLst>
              <a:ext uri="{FF2B5EF4-FFF2-40B4-BE49-F238E27FC236}">
                <a16:creationId xmlns:a16="http://schemas.microsoft.com/office/drawing/2014/main" id="{2FFA292A-9B67-2440-8B43-A6179055E28B}"/>
              </a:ext>
            </a:extLst>
          </p:cNvPr>
          <p:cNvSpPr txBox="1"/>
          <p:nvPr/>
        </p:nvSpPr>
        <p:spPr>
          <a:xfrm>
            <a:off x="3657391" y="3770237"/>
            <a:ext cx="2020105"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Hasan Hassan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Lois Orosa</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Oguz Ergin</a:t>
            </a:r>
          </a:p>
        </p:txBody>
      </p:sp>
      <p:sp>
        <p:nvSpPr>
          <p:cNvPr id="20" name="TextBox 19">
            <a:extLst>
              <a:ext uri="{FF2B5EF4-FFF2-40B4-BE49-F238E27FC236}">
                <a16:creationId xmlns:a16="http://schemas.microsoft.com/office/drawing/2014/main" id="{B79A2403-8CA9-2D42-85F2-8B2BD25131EF}"/>
              </a:ext>
            </a:extLst>
          </p:cNvPr>
          <p:cNvSpPr txBox="1"/>
          <p:nvPr/>
        </p:nvSpPr>
        <p:spPr>
          <a:xfrm>
            <a:off x="6393416" y="3770237"/>
            <a:ext cx="2269018"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Giray Yaglikci</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Haocong Luo</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Onur Mutlu</a:t>
            </a:r>
          </a:p>
        </p:txBody>
      </p:sp>
    </p:spTree>
    <p:extLst>
      <p:ext uri="{BB962C8B-B14F-4D97-AF65-F5344CB8AC3E}">
        <p14:creationId xmlns:p14="http://schemas.microsoft.com/office/powerpoint/2010/main" val="4205863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0C55A8-F7CF-4984-A1C7-0D1BFCF0D12E}"/>
              </a:ext>
            </a:extLst>
          </p:cNvPr>
          <p:cNvSpPr>
            <a:spLocks noGrp="1"/>
          </p:cNvSpPr>
          <p:nvPr>
            <p:ph type="title"/>
          </p:nvPr>
        </p:nvSpPr>
        <p:spPr/>
        <p:txBody>
          <a:bodyPr>
            <a:noAutofit/>
          </a:bodyPr>
          <a:lstStyle/>
          <a:p>
            <a:r>
              <a:rPr lang="en-US" sz="3200" dirty="0"/>
              <a:t>Factors Affecting DRAM Reliability and Latency</a:t>
            </a:r>
            <a:endParaRPr lang="tr-TR" sz="3200" dirty="0"/>
          </a:p>
        </p:txBody>
      </p:sp>
      <p:sp>
        <p:nvSpPr>
          <p:cNvPr id="6" name="Rectangle: Diagonal Corners Snipped 3">
            <a:extLst>
              <a:ext uri="{FF2B5EF4-FFF2-40B4-BE49-F238E27FC236}">
                <a16:creationId xmlns:a16="http://schemas.microsoft.com/office/drawing/2014/main" id="{C077D486-E9B1-AB47-8748-08B50C2FFD07}"/>
              </a:ext>
            </a:extLst>
          </p:cNvPr>
          <p:cNvSpPr/>
          <p:nvPr/>
        </p:nvSpPr>
        <p:spPr>
          <a:xfrm>
            <a:off x="556946" y="5083014"/>
            <a:ext cx="8095252" cy="1058647"/>
          </a:xfrm>
          <a:prstGeom prst="snip2DiagRect">
            <a:avLst>
              <a:gd name="adj1" fmla="val 0"/>
              <a:gd name="adj2" fmla="val 34544"/>
            </a:avLst>
          </a:prstGeom>
          <a:solidFill>
            <a:schemeClr val="accent2">
              <a:lumMod val="40000"/>
              <a:lumOff val="60000"/>
            </a:schemeClr>
          </a:solidFill>
          <a:ln w="47625" cap="flat" cmpd="thinThick">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need to perform </a:t>
            </a:r>
            <a:r>
              <a:rPr kumimoji="0" lang="en-US" sz="28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experimental studies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real</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chips</a:t>
            </a:r>
          </a:p>
        </p:txBody>
      </p:sp>
      <p:sp>
        <p:nvSpPr>
          <p:cNvPr id="8" name="TextBox 7">
            <a:extLst>
              <a:ext uri="{FF2B5EF4-FFF2-40B4-BE49-F238E27FC236}">
                <a16:creationId xmlns:a16="http://schemas.microsoft.com/office/drawing/2014/main" id="{35206372-284E-164F-95B9-BF0DE82F0046}"/>
              </a:ext>
            </a:extLst>
          </p:cNvPr>
          <p:cNvSpPr txBox="1"/>
          <p:nvPr/>
        </p:nvSpPr>
        <p:spPr>
          <a:xfrm>
            <a:off x="175815" y="2810239"/>
            <a:ext cx="178188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DRAM timing violation</a:t>
            </a:r>
            <a:endParaRPr kumimoji="0" lang="en-CH"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endParaRPr>
          </a:p>
        </p:txBody>
      </p:sp>
      <p:sp>
        <p:nvSpPr>
          <p:cNvPr id="10" name="TextBox 9">
            <a:extLst>
              <a:ext uri="{FF2B5EF4-FFF2-40B4-BE49-F238E27FC236}">
                <a16:creationId xmlns:a16="http://schemas.microsoft.com/office/drawing/2014/main" id="{6CAEBC15-A437-0A46-A5F0-D17CD7AD5851}"/>
              </a:ext>
            </a:extLst>
          </p:cNvPr>
          <p:cNvSpPr txBox="1"/>
          <p:nvPr/>
        </p:nvSpPr>
        <p:spPr>
          <a:xfrm>
            <a:off x="1823872" y="2849120"/>
            <a:ext cx="178188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Inter-cell interference</a:t>
            </a:r>
            <a:endParaRPr kumimoji="0" lang="en-CH"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endParaRPr>
          </a:p>
        </p:txBody>
      </p:sp>
      <p:pic>
        <p:nvPicPr>
          <p:cNvPr id="11" name="Graphic 10" descr="Wireless with solid fill">
            <a:extLst>
              <a:ext uri="{FF2B5EF4-FFF2-40B4-BE49-F238E27FC236}">
                <a16:creationId xmlns:a16="http://schemas.microsoft.com/office/drawing/2014/main" id="{32BBCCD1-85AD-E443-AB17-88CDC72A1C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6061" y="1161380"/>
            <a:ext cx="1613076" cy="1672622"/>
          </a:xfrm>
          <a:prstGeom prst="rect">
            <a:avLst/>
          </a:prstGeom>
        </p:spPr>
      </p:pic>
      <p:sp>
        <p:nvSpPr>
          <p:cNvPr id="13" name="TextBox 12">
            <a:extLst>
              <a:ext uri="{FF2B5EF4-FFF2-40B4-BE49-F238E27FC236}">
                <a16:creationId xmlns:a16="http://schemas.microsoft.com/office/drawing/2014/main" id="{D0DB4E3A-2E71-924B-8241-E5BD39507381}"/>
              </a:ext>
            </a:extLst>
          </p:cNvPr>
          <p:cNvSpPr txBox="1"/>
          <p:nvPr/>
        </p:nvSpPr>
        <p:spPr>
          <a:xfrm>
            <a:off x="6661417" y="2995569"/>
            <a:ext cx="178188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Voltage</a:t>
            </a:r>
            <a:endParaRPr kumimoji="0" lang="en-CH"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endParaRPr>
          </a:p>
        </p:txBody>
      </p:sp>
      <p:pic>
        <p:nvPicPr>
          <p:cNvPr id="14" name="Graphic 13" descr="High voltage with solid fill">
            <a:extLst>
              <a:ext uri="{FF2B5EF4-FFF2-40B4-BE49-F238E27FC236}">
                <a16:creationId xmlns:a16="http://schemas.microsoft.com/office/drawing/2014/main" id="{FCABA611-3B11-D84D-BEFA-37D1714BCD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86240" y="1386481"/>
            <a:ext cx="1332242" cy="1381420"/>
          </a:xfrm>
          <a:prstGeom prst="rect">
            <a:avLst/>
          </a:prstGeom>
        </p:spPr>
      </p:pic>
      <p:sp>
        <p:nvSpPr>
          <p:cNvPr id="16" name="TextBox 15">
            <a:extLst>
              <a:ext uri="{FF2B5EF4-FFF2-40B4-BE49-F238E27FC236}">
                <a16:creationId xmlns:a16="http://schemas.microsoft.com/office/drawing/2014/main" id="{8173FCEA-49BD-AB4E-99ED-6317BDA15E53}"/>
              </a:ext>
            </a:extLst>
          </p:cNvPr>
          <p:cNvSpPr txBox="1"/>
          <p:nvPr/>
        </p:nvSpPr>
        <p:spPr>
          <a:xfrm>
            <a:off x="5298960" y="2999839"/>
            <a:ext cx="178188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Temperature</a:t>
            </a:r>
            <a:endParaRPr kumimoji="0" lang="en-CH"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endParaRPr>
          </a:p>
        </p:txBody>
      </p:sp>
      <p:pic>
        <p:nvPicPr>
          <p:cNvPr id="17" name="Graphic 16" descr="Thermometer with solid fill">
            <a:extLst>
              <a:ext uri="{FF2B5EF4-FFF2-40B4-BE49-F238E27FC236}">
                <a16:creationId xmlns:a16="http://schemas.microsoft.com/office/drawing/2014/main" id="{F289D6AC-DAF9-2242-9D89-AB0EBD6FBE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95581" y="1320595"/>
            <a:ext cx="1353810" cy="1403786"/>
          </a:xfrm>
          <a:prstGeom prst="rect">
            <a:avLst/>
          </a:prstGeom>
        </p:spPr>
      </p:pic>
      <p:sp>
        <p:nvSpPr>
          <p:cNvPr id="19" name="TextBox 18">
            <a:extLst>
              <a:ext uri="{FF2B5EF4-FFF2-40B4-BE49-F238E27FC236}">
                <a16:creationId xmlns:a16="http://schemas.microsoft.com/office/drawing/2014/main" id="{FDC89DC5-AAD1-8E44-B5BA-15A291F23325}"/>
              </a:ext>
            </a:extLst>
          </p:cNvPr>
          <p:cNvSpPr txBox="1"/>
          <p:nvPr/>
        </p:nvSpPr>
        <p:spPr>
          <a:xfrm>
            <a:off x="3604344" y="2846741"/>
            <a:ext cx="178188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Manufacturing process</a:t>
            </a:r>
            <a:endParaRPr kumimoji="0" lang="en-CH"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endParaRPr>
          </a:p>
        </p:txBody>
      </p:sp>
      <p:pic>
        <p:nvPicPr>
          <p:cNvPr id="20" name="Graphic 19" descr="Continuous Improvement with solid fill">
            <a:extLst>
              <a:ext uri="{FF2B5EF4-FFF2-40B4-BE49-F238E27FC236}">
                <a16:creationId xmlns:a16="http://schemas.microsoft.com/office/drawing/2014/main" id="{4BC0A2C3-3FCE-404D-8D54-CC07BD2CBF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35986" y="1080330"/>
            <a:ext cx="1922746" cy="1993722"/>
          </a:xfrm>
          <a:prstGeom prst="rect">
            <a:avLst/>
          </a:prstGeom>
        </p:spPr>
      </p:pic>
      <p:grpSp>
        <p:nvGrpSpPr>
          <p:cNvPr id="28" name="Group 27">
            <a:extLst>
              <a:ext uri="{FF2B5EF4-FFF2-40B4-BE49-F238E27FC236}">
                <a16:creationId xmlns:a16="http://schemas.microsoft.com/office/drawing/2014/main" id="{A35A5925-A8F4-BA4F-A60B-CC769014361E}"/>
              </a:ext>
            </a:extLst>
          </p:cNvPr>
          <p:cNvGrpSpPr/>
          <p:nvPr/>
        </p:nvGrpSpPr>
        <p:grpSpPr>
          <a:xfrm>
            <a:off x="313406" y="1223569"/>
            <a:ext cx="1535806" cy="1623172"/>
            <a:chOff x="611897" y="1849188"/>
            <a:chExt cx="999898" cy="1056778"/>
          </a:xfrm>
        </p:grpSpPr>
        <p:pic>
          <p:nvPicPr>
            <p:cNvPr id="7" name="Graphic 6" descr="Clock with solid fill">
              <a:extLst>
                <a:ext uri="{FF2B5EF4-FFF2-40B4-BE49-F238E27FC236}">
                  <a16:creationId xmlns:a16="http://schemas.microsoft.com/office/drawing/2014/main" id="{63F6A0E1-1D46-9F41-BBF1-DD2C0486C7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9229" y="1849188"/>
              <a:ext cx="962566" cy="998099"/>
            </a:xfrm>
            <a:prstGeom prst="rect">
              <a:avLst/>
            </a:prstGeom>
          </p:spPr>
        </p:pic>
        <p:pic>
          <p:nvPicPr>
            <p:cNvPr id="21" name="Graphic 20" descr="Badge Cross with solid fill">
              <a:extLst>
                <a:ext uri="{FF2B5EF4-FFF2-40B4-BE49-F238E27FC236}">
                  <a16:creationId xmlns:a16="http://schemas.microsoft.com/office/drawing/2014/main" id="{FDEAA812-97FC-0842-9A87-0E4DEAF6CB8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1897" y="2404945"/>
              <a:ext cx="483184" cy="501021"/>
            </a:xfrm>
            <a:prstGeom prst="rect">
              <a:avLst/>
            </a:prstGeom>
            <a:effectLst>
              <a:glow rad="63500">
                <a:schemeClr val="bg1"/>
              </a:glow>
            </a:effectLst>
          </p:spPr>
        </p:pic>
      </p:grpSp>
      <p:grpSp>
        <p:nvGrpSpPr>
          <p:cNvPr id="22" name="Group 21">
            <a:extLst>
              <a:ext uri="{FF2B5EF4-FFF2-40B4-BE49-F238E27FC236}">
                <a16:creationId xmlns:a16="http://schemas.microsoft.com/office/drawing/2014/main" id="{FE6EA672-D038-CE4C-AEF5-D5B57953C0AB}"/>
              </a:ext>
            </a:extLst>
          </p:cNvPr>
          <p:cNvGrpSpPr/>
          <p:nvPr/>
        </p:nvGrpSpPr>
        <p:grpSpPr>
          <a:xfrm>
            <a:off x="8306798" y="2032470"/>
            <a:ext cx="486348" cy="141022"/>
            <a:chOff x="11113948" y="2279358"/>
            <a:chExt cx="623941" cy="174478"/>
          </a:xfrm>
        </p:grpSpPr>
        <p:sp>
          <p:nvSpPr>
            <p:cNvPr id="23" name="Oval 22">
              <a:extLst>
                <a:ext uri="{FF2B5EF4-FFF2-40B4-BE49-F238E27FC236}">
                  <a16:creationId xmlns:a16="http://schemas.microsoft.com/office/drawing/2014/main" id="{88D87C20-EB2D-C24D-AE27-C771167C3F73}"/>
                </a:ext>
              </a:extLst>
            </p:cNvPr>
            <p:cNvSpPr>
              <a:spLocks noChangeAspect="1"/>
            </p:cNvSpPr>
            <p:nvPr/>
          </p:nvSpPr>
          <p:spPr>
            <a:xfrm>
              <a:off x="11113948" y="2279359"/>
              <a:ext cx="174477" cy="1744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4" name="Oval 23">
              <a:extLst>
                <a:ext uri="{FF2B5EF4-FFF2-40B4-BE49-F238E27FC236}">
                  <a16:creationId xmlns:a16="http://schemas.microsoft.com/office/drawing/2014/main" id="{60E8F6B1-EC32-4848-9F1F-2CA4EFDE71F5}"/>
                </a:ext>
              </a:extLst>
            </p:cNvPr>
            <p:cNvSpPr>
              <a:spLocks noChangeAspect="1"/>
            </p:cNvSpPr>
            <p:nvPr/>
          </p:nvSpPr>
          <p:spPr>
            <a:xfrm>
              <a:off x="11338680" y="2279358"/>
              <a:ext cx="174477" cy="1744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5" name="Oval 24">
              <a:extLst>
                <a:ext uri="{FF2B5EF4-FFF2-40B4-BE49-F238E27FC236}">
                  <a16:creationId xmlns:a16="http://schemas.microsoft.com/office/drawing/2014/main" id="{7216C0B7-A417-1944-AA20-DECE465963C3}"/>
                </a:ext>
              </a:extLst>
            </p:cNvPr>
            <p:cNvSpPr>
              <a:spLocks noChangeAspect="1"/>
            </p:cNvSpPr>
            <p:nvPr/>
          </p:nvSpPr>
          <p:spPr>
            <a:xfrm>
              <a:off x="11563412" y="2279358"/>
              <a:ext cx="174477" cy="1744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sp>
        <p:nvSpPr>
          <p:cNvPr id="26" name="TextBox 25">
            <a:extLst>
              <a:ext uri="{FF2B5EF4-FFF2-40B4-BE49-F238E27FC236}">
                <a16:creationId xmlns:a16="http://schemas.microsoft.com/office/drawing/2014/main" id="{C08F8EDC-27CA-4F4E-BE5F-D3174577C52F}"/>
              </a:ext>
            </a:extLst>
          </p:cNvPr>
          <p:cNvSpPr txBox="1"/>
          <p:nvPr/>
        </p:nvSpPr>
        <p:spPr>
          <a:xfrm>
            <a:off x="0" y="3843629"/>
            <a:ext cx="921321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Factors affecting DRAM reliability and latency </a:t>
            </a:r>
            <a:b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cannot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be properly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modeled</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simulation or analytically</a:t>
            </a:r>
            <a:endParaRPr kumimoji="0" lang="en-CH"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23975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3" grpId="0"/>
      <p:bldP spid="16" grpId="0"/>
      <p:bldP spid="19" grpId="0"/>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D6ED8-E5C5-7A44-90B6-C2944C7BFB7B}"/>
              </a:ext>
            </a:extLst>
          </p:cNvPr>
          <p:cNvSpPr>
            <a:spLocks noGrp="1"/>
          </p:cNvSpPr>
          <p:nvPr>
            <p:ph type="title"/>
          </p:nvPr>
        </p:nvSpPr>
        <p:spPr/>
        <p:txBody>
          <a:bodyPr/>
          <a:lstStyle/>
          <a:p>
            <a:r>
              <a:rPr lang="en-CH" dirty="0"/>
              <a:t>DRAM Testing Infrastructure</a:t>
            </a:r>
          </a:p>
        </p:txBody>
      </p:sp>
      <p:sp>
        <p:nvSpPr>
          <p:cNvPr id="3" name="Content Placeholder 2">
            <a:extLst>
              <a:ext uri="{FF2B5EF4-FFF2-40B4-BE49-F238E27FC236}">
                <a16:creationId xmlns:a16="http://schemas.microsoft.com/office/drawing/2014/main" id="{F06242BA-51F7-7E46-A0CD-3A7D7A67FE95}"/>
              </a:ext>
            </a:extLst>
          </p:cNvPr>
          <p:cNvSpPr>
            <a:spLocks noGrp="1"/>
          </p:cNvSpPr>
          <p:nvPr>
            <p:ph idx="1"/>
          </p:nvPr>
        </p:nvSpPr>
        <p:spPr/>
        <p:txBody>
          <a:bodyPr/>
          <a:lstStyle/>
          <a:p>
            <a:pPr marL="0" indent="0">
              <a:buNone/>
            </a:pPr>
            <a:r>
              <a:rPr lang="en-CH" sz="2800" dirty="0">
                <a:solidFill>
                  <a:srgbClr val="00B050"/>
                </a:solidFill>
              </a:rPr>
              <a:t>Allow</a:t>
            </a:r>
            <a:r>
              <a:rPr lang="en-CH" sz="2800" dirty="0"/>
              <a:t> experimental studies of </a:t>
            </a:r>
            <a:r>
              <a:rPr lang="en-CH" sz="2800" dirty="0">
                <a:solidFill>
                  <a:srgbClr val="00B050"/>
                </a:solidFill>
              </a:rPr>
              <a:t>real</a:t>
            </a:r>
            <a:r>
              <a:rPr lang="en-CH" sz="2800" dirty="0"/>
              <a:t> </a:t>
            </a:r>
            <a:r>
              <a:rPr lang="en-CH" sz="2800" dirty="0">
                <a:solidFill>
                  <a:srgbClr val="00B050"/>
                </a:solidFill>
              </a:rPr>
              <a:t>DRAM</a:t>
            </a:r>
            <a:r>
              <a:rPr lang="en-CH" sz="2800" dirty="0"/>
              <a:t> chips</a:t>
            </a:r>
          </a:p>
          <a:p>
            <a:pPr marL="0" indent="0">
              <a:buNone/>
            </a:pPr>
            <a:endParaRPr lang="en-CH" sz="100" dirty="0"/>
          </a:p>
          <a:p>
            <a:pPr marL="0" indent="0">
              <a:buNone/>
            </a:pPr>
            <a:r>
              <a:rPr lang="en-CH" sz="2800" dirty="0"/>
              <a:t>Open-source FPGA-based </a:t>
            </a:r>
            <a:r>
              <a:rPr lang="en-CH" sz="2800"/>
              <a:t>testing infrastructure</a:t>
            </a:r>
            <a:endParaRPr lang="en-CH" sz="2800" dirty="0"/>
          </a:p>
          <a:p>
            <a:pPr>
              <a:buClr>
                <a:schemeClr val="tx1"/>
              </a:buClr>
            </a:pPr>
            <a:r>
              <a:rPr lang="en-CH" sz="2800" dirty="0">
                <a:solidFill>
                  <a:srgbClr val="00B050"/>
                </a:solidFill>
              </a:rPr>
              <a:t>Publicly-available:</a:t>
            </a:r>
            <a:r>
              <a:rPr lang="en-CH" sz="2800" dirty="0"/>
              <a:t> Start using today</a:t>
            </a:r>
          </a:p>
          <a:p>
            <a:pPr>
              <a:buClr>
                <a:schemeClr val="tx1"/>
              </a:buClr>
            </a:pPr>
            <a:r>
              <a:rPr lang="en-CH" sz="2800" dirty="0">
                <a:solidFill>
                  <a:srgbClr val="00B050"/>
                </a:solidFill>
              </a:rPr>
              <a:t>Relatively low cost:</a:t>
            </a:r>
            <a:r>
              <a:rPr lang="en-CH" sz="2800" dirty="0"/>
              <a:t> An FPGA board + DRAM modules</a:t>
            </a:r>
          </a:p>
          <a:p>
            <a:pPr marL="0" indent="0">
              <a:buNone/>
            </a:pPr>
            <a:endParaRPr lang="en-CH" sz="2800" dirty="0"/>
          </a:p>
          <a:p>
            <a:pPr marL="0" indent="0">
              <a:buNone/>
            </a:pPr>
            <a:endParaRPr lang="en-CH" sz="2800" dirty="0"/>
          </a:p>
        </p:txBody>
      </p:sp>
      <p:pic>
        <p:nvPicPr>
          <p:cNvPr id="6" name="Picture 5">
            <a:extLst>
              <a:ext uri="{FF2B5EF4-FFF2-40B4-BE49-F238E27FC236}">
                <a16:creationId xmlns:a16="http://schemas.microsoft.com/office/drawing/2014/main" id="{72E62CA2-32E6-984F-9BB6-3F90C3D255C0}"/>
              </a:ext>
            </a:extLst>
          </p:cNvPr>
          <p:cNvPicPr>
            <a:picLocks noChangeAspect="1"/>
          </p:cNvPicPr>
          <p:nvPr/>
        </p:nvPicPr>
        <p:blipFill>
          <a:blip r:embed="rId2"/>
          <a:stretch>
            <a:fillRect/>
          </a:stretch>
        </p:blipFill>
        <p:spPr>
          <a:xfrm>
            <a:off x="1233331" y="3812795"/>
            <a:ext cx="2400152" cy="2868474"/>
          </a:xfrm>
          <a:prstGeom prst="rect">
            <a:avLst/>
          </a:prstGeom>
        </p:spPr>
      </p:pic>
      <p:pic>
        <p:nvPicPr>
          <p:cNvPr id="7" name="Picture 6">
            <a:extLst>
              <a:ext uri="{FF2B5EF4-FFF2-40B4-BE49-F238E27FC236}">
                <a16:creationId xmlns:a16="http://schemas.microsoft.com/office/drawing/2014/main" id="{C24C57E9-EBC7-D541-A7E5-7D6345308704}"/>
              </a:ext>
            </a:extLst>
          </p:cNvPr>
          <p:cNvPicPr>
            <a:picLocks noChangeAspect="1"/>
          </p:cNvPicPr>
          <p:nvPr/>
        </p:nvPicPr>
        <p:blipFill>
          <a:blip r:embed="rId3"/>
          <a:stretch>
            <a:fillRect/>
          </a:stretch>
        </p:blipFill>
        <p:spPr>
          <a:xfrm>
            <a:off x="4850674" y="3894466"/>
            <a:ext cx="2995748" cy="2388276"/>
          </a:xfrm>
          <a:prstGeom prst="rect">
            <a:avLst/>
          </a:prstGeom>
        </p:spPr>
      </p:pic>
      <p:sp>
        <p:nvSpPr>
          <p:cNvPr id="8" name="TextBox 7">
            <a:extLst>
              <a:ext uri="{FF2B5EF4-FFF2-40B4-BE49-F238E27FC236}">
                <a16:creationId xmlns:a16="http://schemas.microsoft.com/office/drawing/2014/main" id="{27B31E7D-4FCE-E645-829C-8A3B72F3F8BA}"/>
              </a:ext>
            </a:extLst>
          </p:cNvPr>
          <p:cNvSpPr txBox="1"/>
          <p:nvPr/>
        </p:nvSpPr>
        <p:spPr>
          <a:xfrm>
            <a:off x="1715101" y="3182357"/>
            <a:ext cx="143661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SoftMC</a:t>
            </a:r>
          </a:p>
        </p:txBody>
      </p:sp>
      <p:sp>
        <p:nvSpPr>
          <p:cNvPr id="9" name="TextBox 8">
            <a:extLst>
              <a:ext uri="{FF2B5EF4-FFF2-40B4-BE49-F238E27FC236}">
                <a16:creationId xmlns:a16="http://schemas.microsoft.com/office/drawing/2014/main" id="{7A289A42-05C0-AA44-A903-ED5C85AB5BB3}"/>
              </a:ext>
            </a:extLst>
          </p:cNvPr>
          <p:cNvSpPr txBox="1"/>
          <p:nvPr/>
        </p:nvSpPr>
        <p:spPr>
          <a:xfrm>
            <a:off x="5197583" y="3182357"/>
            <a:ext cx="2231316"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Litex Tester</a:t>
            </a:r>
          </a:p>
        </p:txBody>
      </p:sp>
    </p:spTree>
    <p:extLst>
      <p:ext uri="{BB962C8B-B14F-4D97-AF65-F5344CB8AC3E}">
        <p14:creationId xmlns:p14="http://schemas.microsoft.com/office/powerpoint/2010/main" val="121004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AAF4-017A-D717-7F5F-3B2D361C482B}"/>
              </a:ext>
            </a:extLst>
          </p:cNvPr>
          <p:cNvSpPr>
            <a:spLocks noGrp="1"/>
          </p:cNvSpPr>
          <p:nvPr>
            <p:ph type="title"/>
          </p:nvPr>
        </p:nvSpPr>
        <p:spPr/>
        <p:txBody>
          <a:bodyPr>
            <a:normAutofit/>
          </a:bodyPr>
          <a:lstStyle/>
          <a:p>
            <a:r>
              <a:rPr lang="en-TR" sz="3900" dirty="0"/>
              <a:t>Limitations of </a:t>
            </a:r>
            <a:r>
              <a:rPr lang="en-TR" sz="3900"/>
              <a:t>Existing Infrastructure</a:t>
            </a:r>
            <a:endParaRPr lang="en-TR" sz="3900" dirty="0"/>
          </a:p>
        </p:txBody>
      </p:sp>
      <p:pic>
        <p:nvPicPr>
          <p:cNvPr id="4" name="Picture 3">
            <a:extLst>
              <a:ext uri="{FF2B5EF4-FFF2-40B4-BE49-F238E27FC236}">
                <a16:creationId xmlns:a16="http://schemas.microsoft.com/office/drawing/2014/main" id="{25333488-4D56-21F3-4424-52FBD3022D22}"/>
              </a:ext>
            </a:extLst>
          </p:cNvPr>
          <p:cNvPicPr>
            <a:picLocks noChangeAspect="1"/>
          </p:cNvPicPr>
          <p:nvPr/>
        </p:nvPicPr>
        <p:blipFill rotWithShape="1">
          <a:blip r:embed="rId3"/>
          <a:srcRect r="72395"/>
          <a:stretch/>
        </p:blipFill>
        <p:spPr>
          <a:xfrm>
            <a:off x="-81396" y="1076143"/>
            <a:ext cx="3627444" cy="1435022"/>
          </a:xfrm>
          <a:prstGeom prst="rect">
            <a:avLst/>
          </a:prstGeom>
        </p:spPr>
      </p:pic>
      <p:pic>
        <p:nvPicPr>
          <p:cNvPr id="5" name="Picture 4">
            <a:extLst>
              <a:ext uri="{FF2B5EF4-FFF2-40B4-BE49-F238E27FC236}">
                <a16:creationId xmlns:a16="http://schemas.microsoft.com/office/drawing/2014/main" id="{BD698D33-FA54-E089-DA35-FD02BA5636D7}"/>
              </a:ext>
            </a:extLst>
          </p:cNvPr>
          <p:cNvPicPr>
            <a:picLocks noChangeAspect="1"/>
          </p:cNvPicPr>
          <p:nvPr/>
        </p:nvPicPr>
        <p:blipFill rotWithShape="1">
          <a:blip r:embed="rId3"/>
          <a:srcRect l="27706" r="51309"/>
          <a:stretch/>
        </p:blipFill>
        <p:spPr>
          <a:xfrm>
            <a:off x="3393373" y="1076142"/>
            <a:ext cx="2757582" cy="1435024"/>
          </a:xfrm>
          <a:prstGeom prst="rect">
            <a:avLst/>
          </a:prstGeom>
        </p:spPr>
      </p:pic>
      <p:pic>
        <p:nvPicPr>
          <p:cNvPr id="6" name="Picture 5">
            <a:extLst>
              <a:ext uri="{FF2B5EF4-FFF2-40B4-BE49-F238E27FC236}">
                <a16:creationId xmlns:a16="http://schemas.microsoft.com/office/drawing/2014/main" id="{A7E1C4A5-CD83-F743-5A60-379CE6F25132}"/>
              </a:ext>
            </a:extLst>
          </p:cNvPr>
          <p:cNvPicPr>
            <a:picLocks noChangeAspect="1"/>
          </p:cNvPicPr>
          <p:nvPr/>
        </p:nvPicPr>
        <p:blipFill rotWithShape="1">
          <a:blip r:embed="rId3"/>
          <a:srcRect l="48629" r="40673"/>
          <a:stretch/>
        </p:blipFill>
        <p:spPr>
          <a:xfrm>
            <a:off x="6151735" y="1076141"/>
            <a:ext cx="1405824" cy="1435022"/>
          </a:xfrm>
          <a:prstGeom prst="rect">
            <a:avLst/>
          </a:prstGeom>
        </p:spPr>
      </p:pic>
      <p:pic>
        <p:nvPicPr>
          <p:cNvPr id="7" name="Picture 6">
            <a:extLst>
              <a:ext uri="{FF2B5EF4-FFF2-40B4-BE49-F238E27FC236}">
                <a16:creationId xmlns:a16="http://schemas.microsoft.com/office/drawing/2014/main" id="{2210497F-E963-FF21-EE6C-35955C53A870}"/>
              </a:ext>
            </a:extLst>
          </p:cNvPr>
          <p:cNvPicPr>
            <a:picLocks noChangeAspect="1"/>
          </p:cNvPicPr>
          <p:nvPr/>
        </p:nvPicPr>
        <p:blipFill rotWithShape="1">
          <a:blip r:embed="rId3"/>
          <a:srcRect l="58916" r="29152"/>
          <a:stretch/>
        </p:blipFill>
        <p:spPr>
          <a:xfrm>
            <a:off x="7546920" y="1076141"/>
            <a:ext cx="1568038" cy="1435022"/>
          </a:xfrm>
          <a:prstGeom prst="rect">
            <a:avLst/>
          </a:prstGeom>
        </p:spPr>
      </p:pic>
      <p:sp>
        <p:nvSpPr>
          <p:cNvPr id="9" name="Rectangle 8">
            <a:extLst>
              <a:ext uri="{FF2B5EF4-FFF2-40B4-BE49-F238E27FC236}">
                <a16:creationId xmlns:a16="http://schemas.microsoft.com/office/drawing/2014/main" id="{B1BFAF99-6265-291D-062E-7AF005C946F3}"/>
              </a:ext>
            </a:extLst>
          </p:cNvPr>
          <p:cNvSpPr/>
          <p:nvPr/>
        </p:nvSpPr>
        <p:spPr>
          <a:xfrm>
            <a:off x="-69573" y="3006463"/>
            <a:ext cx="9312965" cy="858862"/>
          </a:xfrm>
          <a:prstGeom prst="rect">
            <a:avLst/>
          </a:prstGeom>
          <a:solidFill>
            <a:schemeClr val="bg2">
              <a:lumMod val="90000"/>
              <a:alpha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Impose restrictions on the </a:t>
            </a: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DDR4 interface</a:t>
            </a:r>
            <a:r>
              <a:rPr kumimoji="0" lang="en-US"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Restrictions limit various characterization experiments.</a:t>
            </a:r>
            <a:endParaRPr kumimoji="0" lang="en-TR"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10" name="Rectangle 9">
            <a:extLst>
              <a:ext uri="{FF2B5EF4-FFF2-40B4-BE49-F238E27FC236}">
                <a16:creationId xmlns:a16="http://schemas.microsoft.com/office/drawing/2014/main" id="{30C82A10-2DFF-5F2F-97D3-78E7F88B8A50}"/>
              </a:ext>
            </a:extLst>
          </p:cNvPr>
          <p:cNvSpPr/>
          <p:nvPr/>
        </p:nvSpPr>
        <p:spPr>
          <a:xfrm>
            <a:off x="-84483" y="4047119"/>
            <a:ext cx="9312965" cy="934179"/>
          </a:xfrm>
          <a:prstGeom prst="rect">
            <a:avLst/>
          </a:prstGeom>
          <a:solidFill>
            <a:schemeClr val="bg2">
              <a:lumMod val="90000"/>
              <a:alpha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Difficult to set </a:t>
            </a:r>
            <a:r>
              <a:rPr kumimoji="0" lang="en-TR" sz="24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up </a:t>
            </a: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a:t>
            </a:r>
            <a:r>
              <a:rPr kumimoji="0" lang="en-US"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based on</a:t>
            </a: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 </a:t>
            </a:r>
            <a:r>
              <a:rPr kumimoji="0" lang="en-TR"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discontinued HW/SW</a:t>
            </a: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 </a:t>
            </a:r>
            <a:br>
              <a:rPr kumimoji="0" lang="en-US"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b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and </a:t>
            </a:r>
            <a:r>
              <a:rPr kumimoji="0" lang="en-TR"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use</a:t>
            </a:r>
            <a:r>
              <a:rPr kumimoji="0" lang="en-TR"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 (require developing HW)</a:t>
            </a:r>
          </a:p>
        </p:txBody>
      </p:sp>
      <p:sp>
        <p:nvSpPr>
          <p:cNvPr id="11" name="Rectangle 10">
            <a:extLst>
              <a:ext uri="{FF2B5EF4-FFF2-40B4-BE49-F238E27FC236}">
                <a16:creationId xmlns:a16="http://schemas.microsoft.com/office/drawing/2014/main" id="{C1C60D4C-C17C-0343-0345-EB8AC701CC53}"/>
              </a:ext>
            </a:extLst>
          </p:cNvPr>
          <p:cNvSpPr/>
          <p:nvPr/>
        </p:nvSpPr>
        <p:spPr>
          <a:xfrm>
            <a:off x="-84483" y="5163092"/>
            <a:ext cx="9312965" cy="934178"/>
          </a:xfrm>
          <a:prstGeom prst="rect">
            <a:avLst/>
          </a:prstGeom>
          <a:solidFill>
            <a:schemeClr val="bg2">
              <a:lumMod val="90000"/>
              <a:alpha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Monolithic hardware </a:t>
            </a: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design </a:t>
            </a:r>
            <a:br>
              <a:rPr kumimoji="0" lang="en-US"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b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makes </a:t>
            </a:r>
            <a:r>
              <a:rPr kumimoji="0" lang="en-TR"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extensions (new standards</a:t>
            </a:r>
            <a:r>
              <a:rPr kumimoji="0" lang="en-TR" sz="24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prototypes</a:t>
            </a:r>
            <a:r>
              <a:rPr kumimoji="0" lang="en-TR" sz="24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 </a:t>
            </a:r>
            <a:r>
              <a:rPr kumimoji="0" lang="en-TR"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relatively difficult</a:t>
            </a:r>
          </a:p>
        </p:txBody>
      </p:sp>
    </p:spTree>
    <p:extLst>
      <p:ext uri="{BB962C8B-B14F-4D97-AF65-F5344CB8AC3E}">
        <p14:creationId xmlns:p14="http://schemas.microsoft.com/office/powerpoint/2010/main" val="3574200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DF943-B588-9D84-F40E-14A0EF8055F4}"/>
              </a:ext>
            </a:extLst>
          </p:cNvPr>
          <p:cNvSpPr>
            <a:spLocks noGrp="1"/>
          </p:cNvSpPr>
          <p:nvPr>
            <p:ph type="title"/>
          </p:nvPr>
        </p:nvSpPr>
        <p:spPr/>
        <p:txBody>
          <a:bodyPr>
            <a:noAutofit/>
          </a:bodyPr>
          <a:lstStyle/>
          <a:p>
            <a:r>
              <a:rPr lang="en-US" dirty="0"/>
              <a:t>DRAM Bender: Design Goals</a:t>
            </a:r>
            <a:endParaRPr lang="en-CH" dirty="0"/>
          </a:p>
        </p:txBody>
      </p:sp>
      <p:sp>
        <p:nvSpPr>
          <p:cNvPr id="4" name="Content Placeholder 2">
            <a:extLst>
              <a:ext uri="{FF2B5EF4-FFF2-40B4-BE49-F238E27FC236}">
                <a16:creationId xmlns:a16="http://schemas.microsoft.com/office/drawing/2014/main" id="{02F45C93-25B0-2AD3-107F-74376075F206}"/>
              </a:ext>
            </a:extLst>
          </p:cNvPr>
          <p:cNvSpPr>
            <a:spLocks noGrp="1"/>
          </p:cNvSpPr>
          <p:nvPr>
            <p:ph idx="1"/>
          </p:nvPr>
        </p:nvSpPr>
        <p:spPr>
          <a:xfrm>
            <a:off x="228600" y="1045030"/>
            <a:ext cx="8458200" cy="5286100"/>
          </a:xfrm>
        </p:spPr>
        <p:txBody>
          <a:bodyPr/>
          <a:lstStyle/>
          <a:p>
            <a:r>
              <a:rPr lang="en-US" sz="2800" dirty="0">
                <a:solidFill>
                  <a:srgbClr val="0000FF"/>
                </a:solidFill>
              </a:rPr>
              <a:t>Flexibility</a:t>
            </a:r>
          </a:p>
          <a:p>
            <a:pPr lvl="1"/>
            <a:r>
              <a:rPr lang="en-US" sz="2400" dirty="0"/>
              <a:t>Ability to test </a:t>
            </a:r>
            <a:r>
              <a:rPr lang="en-US" sz="2400" dirty="0">
                <a:solidFill>
                  <a:srgbClr val="00B050"/>
                </a:solidFill>
              </a:rPr>
              <a:t>any</a:t>
            </a:r>
            <a:r>
              <a:rPr lang="en-US" sz="2400" i="1" dirty="0">
                <a:solidFill>
                  <a:srgbClr val="00B050"/>
                </a:solidFill>
              </a:rPr>
              <a:t> </a:t>
            </a:r>
            <a:r>
              <a:rPr lang="en-US" sz="2400" dirty="0">
                <a:solidFill>
                  <a:srgbClr val="00B050"/>
                </a:solidFill>
              </a:rPr>
              <a:t>DRAM operation</a:t>
            </a:r>
          </a:p>
          <a:p>
            <a:pPr lvl="1">
              <a:spcAft>
                <a:spcPts val="1350"/>
              </a:spcAft>
            </a:pPr>
            <a:r>
              <a:rPr lang="en-US" sz="2400" dirty="0"/>
              <a:t>Ability to test </a:t>
            </a:r>
            <a:r>
              <a:rPr lang="en-US" sz="2400" dirty="0">
                <a:solidFill>
                  <a:srgbClr val="00B050"/>
                </a:solidFill>
              </a:rPr>
              <a:t>any combination </a:t>
            </a:r>
            <a:r>
              <a:rPr lang="en-US" sz="2400" dirty="0"/>
              <a:t>of DRAM operations </a:t>
            </a:r>
            <a:br>
              <a:rPr lang="en-US" sz="2400" dirty="0"/>
            </a:br>
            <a:r>
              <a:rPr lang="en-US" sz="2400" dirty="0"/>
              <a:t>and </a:t>
            </a:r>
            <a:r>
              <a:rPr lang="en-US" sz="2400" dirty="0">
                <a:solidFill>
                  <a:srgbClr val="00B050"/>
                </a:solidFill>
              </a:rPr>
              <a:t>custom timing parameters</a:t>
            </a:r>
            <a:endParaRPr lang="en-US" sz="1200" dirty="0">
              <a:solidFill>
                <a:srgbClr val="00B050"/>
              </a:solidFill>
            </a:endParaRPr>
          </a:p>
          <a:p>
            <a:r>
              <a:rPr lang="en-US" sz="2800" dirty="0">
                <a:solidFill>
                  <a:srgbClr val="0000FF"/>
                </a:solidFill>
              </a:rPr>
              <a:t>Ease of use</a:t>
            </a:r>
          </a:p>
          <a:p>
            <a:pPr lvl="1">
              <a:buClr>
                <a:schemeClr val="tx1"/>
              </a:buClr>
            </a:pPr>
            <a:r>
              <a:rPr lang="en-US" sz="2400" dirty="0">
                <a:solidFill>
                  <a:srgbClr val="00B050"/>
                </a:solidFill>
              </a:rPr>
              <a:t>Simple</a:t>
            </a:r>
            <a:r>
              <a:rPr lang="en-US" sz="2400" dirty="0"/>
              <a:t> programming interface (C++)</a:t>
            </a:r>
          </a:p>
          <a:p>
            <a:pPr lvl="1">
              <a:buClr>
                <a:schemeClr val="tx1"/>
              </a:buClr>
            </a:pPr>
            <a:r>
              <a:rPr lang="en-US" sz="2400" dirty="0">
                <a:solidFill>
                  <a:srgbClr val="00B050"/>
                </a:solidFill>
              </a:rPr>
              <a:t>Minimal</a:t>
            </a:r>
            <a:r>
              <a:rPr lang="en-US" sz="2400" dirty="0"/>
              <a:t> programming effort and time</a:t>
            </a:r>
          </a:p>
          <a:p>
            <a:pPr lvl="1">
              <a:buClr>
                <a:schemeClr val="tx1"/>
              </a:buClr>
            </a:pPr>
            <a:r>
              <a:rPr lang="en-US" sz="2400" dirty="0">
                <a:solidFill>
                  <a:srgbClr val="00B050"/>
                </a:solidFill>
              </a:rPr>
              <a:t>Accessible</a:t>
            </a:r>
            <a:r>
              <a:rPr lang="en-US" sz="2400" dirty="0"/>
              <a:t> to a wide range of users</a:t>
            </a:r>
          </a:p>
          <a:p>
            <a:pPr lvl="2">
              <a:spcAft>
                <a:spcPts val="1500"/>
              </a:spcAft>
            </a:pPr>
            <a:r>
              <a:rPr lang="en-US" i="1" dirty="0"/>
              <a:t>who may lack experience in hardware design</a:t>
            </a:r>
          </a:p>
          <a:p>
            <a:pPr>
              <a:spcBef>
                <a:spcPts val="0"/>
              </a:spcBef>
              <a:spcAft>
                <a:spcPts val="500"/>
              </a:spcAft>
            </a:pPr>
            <a:r>
              <a:rPr lang="en-US" sz="2800" dirty="0">
                <a:solidFill>
                  <a:srgbClr val="0000FF"/>
                </a:solidFill>
              </a:rPr>
              <a:t>Extensibility</a:t>
            </a:r>
          </a:p>
          <a:p>
            <a:pPr marL="684000" lvl="1">
              <a:lnSpc>
                <a:spcPct val="100000"/>
              </a:lnSpc>
              <a:spcBef>
                <a:spcPts val="0"/>
              </a:spcBef>
              <a:buClr>
                <a:schemeClr val="tx1"/>
              </a:buClr>
            </a:pPr>
            <a:r>
              <a:rPr lang="en-US" sz="2400" dirty="0">
                <a:solidFill>
                  <a:srgbClr val="00B050"/>
                </a:solidFill>
              </a:rPr>
              <a:t>Modular </a:t>
            </a:r>
            <a:r>
              <a:rPr lang="en-US" sz="2400" dirty="0"/>
              <a:t>design</a:t>
            </a:r>
          </a:p>
          <a:p>
            <a:pPr marL="684000" lvl="1">
              <a:lnSpc>
                <a:spcPct val="100000"/>
              </a:lnSpc>
              <a:buClr>
                <a:schemeClr val="tx1"/>
              </a:buClr>
            </a:pPr>
            <a:r>
              <a:rPr lang="en-US" sz="2400" dirty="0">
                <a:solidFill>
                  <a:srgbClr val="00B050"/>
                </a:solidFill>
              </a:rPr>
              <a:t>Well-defined</a:t>
            </a:r>
            <a:r>
              <a:rPr lang="en-US" sz="2400" dirty="0"/>
              <a:t> </a:t>
            </a:r>
            <a:r>
              <a:rPr lang="en-US" sz="2400" dirty="0">
                <a:solidFill>
                  <a:srgbClr val="00B050"/>
                </a:solidFill>
              </a:rPr>
              <a:t>interfaces</a:t>
            </a:r>
            <a:r>
              <a:rPr lang="en-US" sz="2400" dirty="0"/>
              <a:t> between hardware modules</a:t>
            </a:r>
          </a:p>
        </p:txBody>
      </p:sp>
    </p:spTree>
    <p:custDataLst>
      <p:tags r:id="rId1"/>
    </p:custDataLst>
    <p:extLst>
      <p:ext uri="{BB962C8B-B14F-4D97-AF65-F5344CB8AC3E}">
        <p14:creationId xmlns:p14="http://schemas.microsoft.com/office/powerpoint/2010/main" val="3552104516"/>
      </p:ext>
    </p:extLst>
  </p:cSld>
  <p:clrMapOvr>
    <a:masterClrMapping/>
  </p:clrMapOvr>
  <mc:AlternateContent xmlns:mc="http://schemas.openxmlformats.org/markup-compatibility/2006" xmlns:p14="http://schemas.microsoft.com/office/powerpoint/2010/main">
    <mc:Choice Requires="p14">
      <p:transition spd="slow" p14:dur="2000" advTm="36059"/>
    </mc:Choice>
    <mc:Fallback xmlns="">
      <p:transition spd="slow" advTm="360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0928-98FF-384A-BBA4-D28CD4678F35}"/>
              </a:ext>
            </a:extLst>
          </p:cNvPr>
          <p:cNvSpPr>
            <a:spLocks noGrp="1"/>
          </p:cNvSpPr>
          <p:nvPr>
            <p:ph type="title"/>
          </p:nvPr>
        </p:nvSpPr>
        <p:spPr/>
        <p:txBody>
          <a:bodyPr/>
          <a:lstStyle/>
          <a:p>
            <a:r>
              <a:rPr lang="en-CH" dirty="0"/>
              <a:t>DRAM Bender: Overview</a:t>
            </a:r>
          </a:p>
        </p:txBody>
      </p:sp>
      <p:sp>
        <p:nvSpPr>
          <p:cNvPr id="4" name="TextBox 3">
            <a:extLst>
              <a:ext uri="{FF2B5EF4-FFF2-40B4-BE49-F238E27FC236}">
                <a16:creationId xmlns:a16="http://schemas.microsoft.com/office/drawing/2014/main" id="{81555E85-7CF3-D547-996C-C2BAB1779883}"/>
              </a:ext>
            </a:extLst>
          </p:cNvPr>
          <p:cNvSpPr txBox="1"/>
          <p:nvPr/>
        </p:nvSpPr>
        <p:spPr>
          <a:xfrm>
            <a:off x="-99645" y="1017355"/>
            <a:ext cx="9338894" cy="954107"/>
          </a:xfrm>
          <a:prstGeom prst="rect">
            <a:avLst/>
          </a:prstGeom>
          <a:solidFill>
            <a:schemeClr val="accent2">
              <a:lumMod val="40000"/>
              <a:lumOff val="60000"/>
            </a:schemeClr>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Publicly-available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FPGA-based </a:t>
            </a:r>
            <a:b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DDR4/3 (and HBM2) characterization infrastructure</a:t>
            </a:r>
          </a:p>
        </p:txBody>
      </p:sp>
      <p:sp>
        <p:nvSpPr>
          <p:cNvPr id="5" name="TextBox 4">
            <a:extLst>
              <a:ext uri="{FF2B5EF4-FFF2-40B4-BE49-F238E27FC236}">
                <a16:creationId xmlns:a16="http://schemas.microsoft.com/office/drawing/2014/main" id="{6DA5AC01-52F2-7341-A224-9649258B30A2}"/>
              </a:ext>
            </a:extLst>
          </p:cNvPr>
          <p:cNvSpPr txBox="1"/>
          <p:nvPr/>
        </p:nvSpPr>
        <p:spPr>
          <a:xfrm>
            <a:off x="-205153" y="2216458"/>
            <a:ext cx="9549910" cy="556049"/>
          </a:xfrm>
          <a:prstGeom prst="rect">
            <a:avLst/>
          </a:prstGeom>
          <a:solidFill>
            <a:srgbClr val="00B050"/>
          </a:solidFill>
          <a:ln w="38100">
            <a:solidFill>
              <a:schemeClr val="tx1"/>
            </a:solid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Easily programmable using the DRAM Bender C++ API</a:t>
            </a:r>
            <a:endParaRPr kumimoji="0" lang="en-CH"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pic>
        <p:nvPicPr>
          <p:cNvPr id="7" name="end">
            <a:extLst>
              <a:ext uri="{FF2B5EF4-FFF2-40B4-BE49-F238E27FC236}">
                <a16:creationId xmlns:a16="http://schemas.microsoft.com/office/drawing/2014/main" id="{48D26BBE-DB3C-6041-9AA7-1F8756B019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85936" y="3113655"/>
            <a:ext cx="7854032" cy="3250799"/>
          </a:xfrm>
          <a:prstGeom prst="rect">
            <a:avLst/>
          </a:prstGeom>
        </p:spPr>
      </p:pic>
      <p:sp>
        <p:nvSpPr>
          <p:cNvPr id="8" name="TextBox 7">
            <a:extLst>
              <a:ext uri="{FF2B5EF4-FFF2-40B4-BE49-F238E27FC236}">
                <a16:creationId xmlns:a16="http://schemas.microsoft.com/office/drawing/2014/main" id="{C6B447A8-8326-954B-9D76-1C6FF96767D3}"/>
              </a:ext>
            </a:extLst>
          </p:cNvPr>
          <p:cNvSpPr txBox="1"/>
          <p:nvPr/>
        </p:nvSpPr>
        <p:spPr>
          <a:xfrm rot="5400000">
            <a:off x="7723875" y="5546924"/>
            <a:ext cx="166837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14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Yaglikci</a:t>
            </a: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DSN’22]</a:t>
            </a:r>
            <a:endParaRPr kumimoji="0" lang="en-CH"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797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0928-98FF-384A-BBA4-D28CD4678F35}"/>
              </a:ext>
            </a:extLst>
          </p:cNvPr>
          <p:cNvSpPr>
            <a:spLocks noGrp="1"/>
          </p:cNvSpPr>
          <p:nvPr>
            <p:ph type="title"/>
          </p:nvPr>
        </p:nvSpPr>
        <p:spPr/>
        <p:txBody>
          <a:bodyPr/>
          <a:lstStyle/>
          <a:p>
            <a:r>
              <a:rPr lang="en-CH" dirty="0"/>
              <a:t>DRAM Bender: Prototypes</a:t>
            </a:r>
          </a:p>
        </p:txBody>
      </p:sp>
      <p:pic>
        <p:nvPicPr>
          <p:cNvPr id="7" name="end">
            <a:extLst>
              <a:ext uri="{FF2B5EF4-FFF2-40B4-BE49-F238E27FC236}">
                <a16:creationId xmlns:a16="http://schemas.microsoft.com/office/drawing/2014/main" id="{48D26BBE-DB3C-6041-9AA7-1F8756B019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256333" y="4948416"/>
            <a:ext cx="3837003" cy="1588143"/>
          </a:xfrm>
          <a:prstGeom prst="rect">
            <a:avLst/>
          </a:prstGeom>
        </p:spPr>
      </p:pic>
      <p:sp>
        <p:nvSpPr>
          <p:cNvPr id="9" name="TextBox 8">
            <a:extLst>
              <a:ext uri="{FF2B5EF4-FFF2-40B4-BE49-F238E27FC236}">
                <a16:creationId xmlns:a16="http://schemas.microsoft.com/office/drawing/2014/main" id="{4CFB3B57-D70E-F648-AD14-0CFA8A08511F}"/>
              </a:ext>
            </a:extLst>
          </p:cNvPr>
          <p:cNvSpPr txBox="1"/>
          <p:nvPr/>
        </p:nvSpPr>
        <p:spPr>
          <a:xfrm>
            <a:off x="-99646" y="2532326"/>
            <a:ext cx="9338894" cy="523220"/>
          </a:xfrm>
          <a:prstGeom prst="rect">
            <a:avLst/>
          </a:prstGeom>
          <a:solidFill>
            <a:schemeClr val="accent2">
              <a:lumMod val="40000"/>
              <a:lumOff val="60000"/>
            </a:schemeClr>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Five out of the box FPGA-based prototypes</a:t>
            </a:r>
          </a:p>
        </p:txBody>
      </p:sp>
      <p:pic>
        <p:nvPicPr>
          <p:cNvPr id="10" name="Picture 9">
            <a:extLst>
              <a:ext uri="{FF2B5EF4-FFF2-40B4-BE49-F238E27FC236}">
                <a16:creationId xmlns:a16="http://schemas.microsoft.com/office/drawing/2014/main" id="{CC700024-07D5-B941-8569-90364DF6D885}"/>
              </a:ext>
            </a:extLst>
          </p:cNvPr>
          <p:cNvPicPr>
            <a:picLocks noChangeAspect="1"/>
          </p:cNvPicPr>
          <p:nvPr/>
        </p:nvPicPr>
        <p:blipFill rotWithShape="1">
          <a:blip r:embed="rId5"/>
          <a:srcRect r="72395"/>
          <a:stretch/>
        </p:blipFill>
        <p:spPr>
          <a:xfrm>
            <a:off x="539831" y="902675"/>
            <a:ext cx="4032169" cy="1595133"/>
          </a:xfrm>
          <a:prstGeom prst="rect">
            <a:avLst/>
          </a:prstGeom>
        </p:spPr>
      </p:pic>
      <p:pic>
        <p:nvPicPr>
          <p:cNvPr id="11" name="Picture 10">
            <a:extLst>
              <a:ext uri="{FF2B5EF4-FFF2-40B4-BE49-F238E27FC236}">
                <a16:creationId xmlns:a16="http://schemas.microsoft.com/office/drawing/2014/main" id="{36395983-670E-0E46-A61E-CD70D7C50D28}"/>
              </a:ext>
            </a:extLst>
          </p:cNvPr>
          <p:cNvPicPr>
            <a:picLocks noChangeAspect="1"/>
          </p:cNvPicPr>
          <p:nvPr/>
        </p:nvPicPr>
        <p:blipFill rotWithShape="1">
          <a:blip r:embed="rId5"/>
          <a:srcRect l="70893" r="498"/>
          <a:stretch/>
        </p:blipFill>
        <p:spPr>
          <a:xfrm>
            <a:off x="4572000" y="902675"/>
            <a:ext cx="4179088" cy="1595133"/>
          </a:xfrm>
          <a:prstGeom prst="rect">
            <a:avLst/>
          </a:prstGeom>
        </p:spPr>
      </p:pic>
      <p:pic>
        <p:nvPicPr>
          <p:cNvPr id="3" name="Picture 2">
            <a:extLst>
              <a:ext uri="{FF2B5EF4-FFF2-40B4-BE49-F238E27FC236}">
                <a16:creationId xmlns:a16="http://schemas.microsoft.com/office/drawing/2014/main" id="{074A2818-9860-BF4A-9676-9E39611E43DA}"/>
              </a:ext>
            </a:extLst>
          </p:cNvPr>
          <p:cNvPicPr>
            <a:picLocks noChangeAspect="1"/>
          </p:cNvPicPr>
          <p:nvPr/>
        </p:nvPicPr>
        <p:blipFill>
          <a:blip r:embed="rId6"/>
          <a:stretch>
            <a:fillRect/>
          </a:stretch>
        </p:blipFill>
        <p:spPr>
          <a:xfrm>
            <a:off x="4067173" y="3259305"/>
            <a:ext cx="2711450" cy="1581150"/>
          </a:xfrm>
          <a:prstGeom prst="rect">
            <a:avLst/>
          </a:prstGeom>
        </p:spPr>
      </p:pic>
      <p:pic>
        <p:nvPicPr>
          <p:cNvPr id="6" name="Picture 5">
            <a:extLst>
              <a:ext uri="{FF2B5EF4-FFF2-40B4-BE49-F238E27FC236}">
                <a16:creationId xmlns:a16="http://schemas.microsoft.com/office/drawing/2014/main" id="{492168FF-FA29-6C44-8E50-EB8E81AC202A}"/>
              </a:ext>
            </a:extLst>
          </p:cNvPr>
          <p:cNvPicPr>
            <a:picLocks noChangeAspect="1"/>
          </p:cNvPicPr>
          <p:nvPr/>
        </p:nvPicPr>
        <p:blipFill>
          <a:blip r:embed="rId7"/>
          <a:stretch>
            <a:fillRect/>
          </a:stretch>
        </p:blipFill>
        <p:spPr>
          <a:xfrm>
            <a:off x="798904" y="3277432"/>
            <a:ext cx="2831737" cy="1563023"/>
          </a:xfrm>
          <a:prstGeom prst="rect">
            <a:avLst/>
          </a:prstGeom>
        </p:spPr>
      </p:pic>
      <p:pic>
        <p:nvPicPr>
          <p:cNvPr id="12" name="Picture 11">
            <a:extLst>
              <a:ext uri="{FF2B5EF4-FFF2-40B4-BE49-F238E27FC236}">
                <a16:creationId xmlns:a16="http://schemas.microsoft.com/office/drawing/2014/main" id="{25B58B15-A922-8647-B22B-B4A0CCC7894D}"/>
              </a:ext>
            </a:extLst>
          </p:cNvPr>
          <p:cNvPicPr>
            <a:picLocks noChangeAspect="1"/>
          </p:cNvPicPr>
          <p:nvPr/>
        </p:nvPicPr>
        <p:blipFill>
          <a:blip r:embed="rId8"/>
          <a:stretch>
            <a:fillRect/>
          </a:stretch>
        </p:blipFill>
        <p:spPr>
          <a:xfrm>
            <a:off x="75991" y="4977857"/>
            <a:ext cx="3058523" cy="1529262"/>
          </a:xfrm>
          <a:prstGeom prst="rect">
            <a:avLst/>
          </a:prstGeom>
        </p:spPr>
      </p:pic>
      <p:pic>
        <p:nvPicPr>
          <p:cNvPr id="13" name="Picture 12">
            <a:extLst>
              <a:ext uri="{FF2B5EF4-FFF2-40B4-BE49-F238E27FC236}">
                <a16:creationId xmlns:a16="http://schemas.microsoft.com/office/drawing/2014/main" id="{9D1E6CE8-B2BF-F847-AE0C-CCAABC798C38}"/>
              </a:ext>
            </a:extLst>
          </p:cNvPr>
          <p:cNvPicPr>
            <a:picLocks noChangeAspect="1"/>
          </p:cNvPicPr>
          <p:nvPr/>
        </p:nvPicPr>
        <p:blipFill>
          <a:blip r:embed="rId9"/>
          <a:stretch>
            <a:fillRect/>
          </a:stretch>
        </p:blipFill>
        <p:spPr>
          <a:xfrm>
            <a:off x="7215155" y="3429000"/>
            <a:ext cx="1669873" cy="2991394"/>
          </a:xfrm>
          <a:prstGeom prst="rect">
            <a:avLst/>
          </a:prstGeom>
        </p:spPr>
      </p:pic>
    </p:spTree>
    <p:extLst>
      <p:ext uri="{BB962C8B-B14F-4D97-AF65-F5344CB8AC3E}">
        <p14:creationId xmlns:p14="http://schemas.microsoft.com/office/powerpoint/2010/main" val="2025679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9A0B-5B5D-5B44-A946-15A0BBB984AE}"/>
              </a:ext>
            </a:extLst>
          </p:cNvPr>
          <p:cNvSpPr>
            <a:spLocks noGrp="1"/>
          </p:cNvSpPr>
          <p:nvPr>
            <p:ph type="title"/>
          </p:nvPr>
        </p:nvSpPr>
        <p:spPr/>
        <p:txBody>
          <a:bodyPr/>
          <a:lstStyle/>
          <a:p>
            <a:r>
              <a:rPr lang="en-CH" dirty="0"/>
              <a:t>DRAM Bender: Three Case Studies</a:t>
            </a:r>
          </a:p>
        </p:txBody>
      </p:sp>
      <p:sp>
        <p:nvSpPr>
          <p:cNvPr id="3" name="Content Placeholder 2">
            <a:extLst>
              <a:ext uri="{FF2B5EF4-FFF2-40B4-BE49-F238E27FC236}">
                <a16:creationId xmlns:a16="http://schemas.microsoft.com/office/drawing/2014/main" id="{88DB74EE-60A6-CB43-9860-94C6B712BF39}"/>
              </a:ext>
            </a:extLst>
          </p:cNvPr>
          <p:cNvSpPr>
            <a:spLocks noGrp="1"/>
          </p:cNvSpPr>
          <p:nvPr>
            <p:ph idx="1"/>
          </p:nvPr>
        </p:nvSpPr>
        <p:spPr/>
        <p:txBody>
          <a:bodyPr/>
          <a:lstStyle/>
          <a:p>
            <a:pPr marL="514350" indent="-514350">
              <a:buFont typeface="+mj-lt"/>
              <a:buAutoNum type="arabicPeriod"/>
            </a:pPr>
            <a:r>
              <a:rPr lang="en-TR" sz="2800"/>
              <a:t>RowHammer: Interleaving Pattern of Activations</a:t>
            </a:r>
            <a:endParaRPr lang="en-US" sz="2400" dirty="0"/>
          </a:p>
          <a:p>
            <a:pPr lvl="1"/>
            <a:r>
              <a:rPr lang="en-US" sz="2400" dirty="0"/>
              <a:t>Interleaving pattern </a:t>
            </a:r>
            <a:r>
              <a:rPr lang="en-US" sz="2400" dirty="0">
                <a:solidFill>
                  <a:schemeClr val="accent6"/>
                </a:solidFill>
              </a:rPr>
              <a:t>significantly affects</a:t>
            </a:r>
            <a:br>
              <a:rPr lang="en-US" sz="2400" dirty="0"/>
            </a:br>
            <a:r>
              <a:rPr lang="en-US" sz="2400" dirty="0"/>
              <a:t>the </a:t>
            </a:r>
            <a:r>
              <a:rPr lang="en-US" sz="2400" dirty="0">
                <a:solidFill>
                  <a:schemeClr val="accent6"/>
                </a:solidFill>
              </a:rPr>
              <a:t>number</a:t>
            </a:r>
            <a:r>
              <a:rPr lang="en-US" sz="2400" dirty="0"/>
              <a:t> of </a:t>
            </a:r>
            <a:r>
              <a:rPr lang="en-US" sz="2400" dirty="0" err="1"/>
              <a:t>RowHammer</a:t>
            </a:r>
            <a:r>
              <a:rPr lang="en-US" sz="2400" dirty="0"/>
              <a:t> bitflips</a:t>
            </a:r>
          </a:p>
          <a:p>
            <a:pPr marL="0" indent="0">
              <a:buNone/>
            </a:pPr>
            <a:endParaRPr lang="en-TR" sz="400"/>
          </a:p>
          <a:p>
            <a:pPr marL="514350" indent="-514350">
              <a:buFont typeface="+mj-lt"/>
              <a:buAutoNum type="arabicPeriod" startAt="2"/>
            </a:pPr>
            <a:r>
              <a:rPr lang="en-TR" sz="2800"/>
              <a:t>RowHammer: Random Data Patterns</a:t>
            </a:r>
          </a:p>
          <a:p>
            <a:pPr lvl="1"/>
            <a:r>
              <a:rPr lang="en-TR" sz="2400"/>
              <a:t>Use </a:t>
            </a:r>
            <a:r>
              <a:rPr lang="en-TR" sz="2400">
                <a:solidFill>
                  <a:schemeClr val="accent6"/>
                </a:solidFill>
              </a:rPr>
              <a:t>512-bit random </a:t>
            </a:r>
            <a:r>
              <a:rPr lang="en-TR" sz="2400"/>
              <a:t>data </a:t>
            </a:r>
            <a:r>
              <a:rPr lang="en-TR" sz="2400">
                <a:solidFill>
                  <a:schemeClr val="accent6"/>
                </a:solidFill>
              </a:rPr>
              <a:t>patterns</a:t>
            </a:r>
          </a:p>
          <a:p>
            <a:pPr lvl="1">
              <a:buClr>
                <a:schemeClr val="tx1"/>
              </a:buClr>
            </a:pPr>
            <a:r>
              <a:rPr lang="en-TR" sz="2400">
                <a:solidFill>
                  <a:schemeClr val="accent6"/>
                </a:solidFill>
              </a:rPr>
              <a:t>Uncover more </a:t>
            </a:r>
            <a:r>
              <a:rPr lang="en-TR" sz="2400"/>
              <a:t>bitflips than </a:t>
            </a:r>
            <a:r>
              <a:rPr lang="en-TR" sz="2400">
                <a:solidFill>
                  <a:schemeClr val="accent6"/>
                </a:solidFill>
              </a:rPr>
              <a:t>8-bit </a:t>
            </a:r>
            <a:r>
              <a:rPr lang="en-TR" sz="2400"/>
              <a:t>SoftMC random patterns</a:t>
            </a:r>
            <a:endParaRPr lang="en-US" sz="2400" dirty="0"/>
          </a:p>
          <a:p>
            <a:pPr marL="0" indent="0">
              <a:buClr>
                <a:schemeClr val="tx1"/>
              </a:buClr>
              <a:buNone/>
            </a:pPr>
            <a:endParaRPr lang="en-TR" sz="400"/>
          </a:p>
          <a:p>
            <a:pPr marL="514350" indent="-514350">
              <a:buFont typeface="+mj-lt"/>
              <a:buAutoNum type="arabicPeriod" startAt="3"/>
            </a:pPr>
            <a:r>
              <a:rPr lang="en-TR" sz="2800"/>
              <a:t>In-DRAM Bitwise Operations</a:t>
            </a:r>
          </a:p>
          <a:p>
            <a:pPr lvl="1"/>
            <a:r>
              <a:rPr lang="en-TR" sz="2400"/>
              <a:t>Demonstrate in-DRAM </a:t>
            </a:r>
            <a:r>
              <a:rPr lang="en-TR" sz="2400">
                <a:solidFill>
                  <a:schemeClr val="accent6"/>
                </a:solidFill>
              </a:rPr>
              <a:t>bitwise AND/OR </a:t>
            </a:r>
            <a:r>
              <a:rPr lang="en-TR" sz="2400"/>
              <a:t>capability</a:t>
            </a:r>
            <a:br>
              <a:rPr lang="en-TR" sz="2400"/>
            </a:br>
            <a:r>
              <a:rPr lang="en-TR" sz="2400"/>
              <a:t>in </a:t>
            </a:r>
            <a:r>
              <a:rPr lang="en-TR" sz="2400">
                <a:solidFill>
                  <a:schemeClr val="accent6"/>
                </a:solidFill>
              </a:rPr>
              <a:t>real DDR4 chips</a:t>
            </a:r>
          </a:p>
          <a:p>
            <a:endParaRPr lang="en-CH" sz="2400" dirty="0"/>
          </a:p>
          <a:p>
            <a:pPr marL="0" indent="0">
              <a:buNone/>
            </a:pPr>
            <a:endParaRPr lang="en-CH" dirty="0"/>
          </a:p>
        </p:txBody>
      </p:sp>
      <p:sp>
        <p:nvSpPr>
          <p:cNvPr id="4" name="TextBox 3">
            <a:extLst>
              <a:ext uri="{FF2B5EF4-FFF2-40B4-BE49-F238E27FC236}">
                <a16:creationId xmlns:a16="http://schemas.microsoft.com/office/drawing/2014/main" id="{B77BCAC7-AF4B-4740-BDA0-C201AB92ED61}"/>
              </a:ext>
            </a:extLst>
          </p:cNvPr>
          <p:cNvSpPr txBox="1"/>
          <p:nvPr/>
        </p:nvSpPr>
        <p:spPr>
          <a:xfrm>
            <a:off x="-205154" y="5149093"/>
            <a:ext cx="9549910" cy="1277834"/>
          </a:xfrm>
          <a:prstGeom prst="rect">
            <a:avLst/>
          </a:prstGeom>
          <a:solidFill>
            <a:srgbClr val="F8CBAD"/>
          </a:solidFill>
          <a:ln w="38100">
            <a:solidFill>
              <a:schemeClr val="tx1"/>
            </a:solid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Bender is flexible:</a:t>
            </a:r>
            <a:br>
              <a:rPr kumimoji="0" lang="en-CH"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CH" sz="36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supports many different types of experiments</a:t>
            </a:r>
          </a:p>
        </p:txBody>
      </p:sp>
    </p:spTree>
    <p:extLst>
      <p:ext uri="{BB962C8B-B14F-4D97-AF65-F5344CB8AC3E}">
        <p14:creationId xmlns:p14="http://schemas.microsoft.com/office/powerpoint/2010/main" val="206582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F0B5E-547F-1D8D-B633-926FC1905DA1}"/>
              </a:ext>
            </a:extLst>
          </p:cNvPr>
          <p:cNvSpPr txBox="1">
            <a:spLocks/>
          </p:cNvSpPr>
          <p:nvPr/>
        </p:nvSpPr>
        <p:spPr>
          <a:xfrm>
            <a:off x="181310" y="1926133"/>
            <a:ext cx="8776982" cy="38773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5763" marR="0" lvl="0" indent="-385763" algn="l" defTabSz="914400" rtl="0" eaLnBrk="1" fontAlgn="auto" latinLnBrk="0" hangingPunct="1">
              <a:lnSpc>
                <a:spcPct val="90000"/>
              </a:lnSpc>
              <a:spcBef>
                <a:spcPts val="1000"/>
              </a:spcBef>
              <a:spcAft>
                <a:spcPts val="0"/>
              </a:spcAft>
              <a:buClrTx/>
              <a:buSzTx/>
              <a:buFont typeface="+mj-lt"/>
              <a:buAutoNum type="arabicPeriod"/>
              <a:tabLst/>
              <a:defRPr/>
            </a:pPr>
            <a:r>
              <a:rPr kumimoji="0" lang="en-TR" sz="2775" b="0" i="0" u="none" strike="noStrike" kern="1200" cap="none" spc="0" normalizeH="0" baseline="0" noProof="0" dirty="0">
                <a:ln>
                  <a:noFill/>
                </a:ln>
                <a:solidFill>
                  <a:prstClr val="black"/>
                </a:solidFill>
                <a:effectLst/>
                <a:uLnTx/>
                <a:uFillTx/>
                <a:latin typeface="Cambria" panose="02040503050406030204" pitchFamily="18" charset="0"/>
                <a:cs typeface="+mn-cs"/>
              </a:rPr>
              <a:t>RowHammer: Interleaving Pattern of Activations</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TR" sz="2700" b="0"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2" name="Title 1">
            <a:extLst>
              <a:ext uri="{FF2B5EF4-FFF2-40B4-BE49-F238E27FC236}">
                <a16:creationId xmlns:a16="http://schemas.microsoft.com/office/drawing/2014/main" id="{DE8E30B0-2698-50EA-C2BB-714871401E4E}"/>
              </a:ext>
            </a:extLst>
          </p:cNvPr>
          <p:cNvSpPr>
            <a:spLocks noGrp="1"/>
          </p:cNvSpPr>
          <p:nvPr>
            <p:ph type="title"/>
          </p:nvPr>
        </p:nvSpPr>
        <p:spPr/>
        <p:txBody>
          <a:bodyPr>
            <a:noAutofit/>
          </a:bodyPr>
          <a:lstStyle/>
          <a:p>
            <a:r>
              <a:rPr lang="en-US" dirty="0"/>
              <a:t>DRAM Bender: Ease of Use</a:t>
            </a:r>
            <a:endParaRPr lang="en-TR" dirty="0"/>
          </a:p>
        </p:txBody>
      </p:sp>
      <p:pic>
        <p:nvPicPr>
          <p:cNvPr id="4" name="Content Placeholder 3">
            <a:extLst>
              <a:ext uri="{FF2B5EF4-FFF2-40B4-BE49-F238E27FC236}">
                <a16:creationId xmlns:a16="http://schemas.microsoft.com/office/drawing/2014/main" id="{C9F0EB4B-552A-803E-D663-BDC7DE74508D}"/>
              </a:ext>
            </a:extLst>
          </p:cNvPr>
          <p:cNvPicPr>
            <a:picLocks noGrp="1" noChangeAspect="1"/>
          </p:cNvPicPr>
          <p:nvPr>
            <p:ph idx="1"/>
          </p:nvPr>
        </p:nvPicPr>
        <p:blipFill>
          <a:blip r:embed="rId3"/>
          <a:stretch>
            <a:fillRect/>
          </a:stretch>
        </p:blipFill>
        <p:spPr>
          <a:xfrm>
            <a:off x="1646765" y="2474794"/>
            <a:ext cx="5846072" cy="2411710"/>
          </a:xfrm>
          <a:prstGeom prst="rect">
            <a:avLst/>
          </a:prstGeom>
        </p:spPr>
      </p:pic>
      <p:sp>
        <p:nvSpPr>
          <p:cNvPr id="6" name="TextBox 5">
            <a:extLst>
              <a:ext uri="{FF2B5EF4-FFF2-40B4-BE49-F238E27FC236}">
                <a16:creationId xmlns:a16="http://schemas.microsoft.com/office/drawing/2014/main" id="{20FFB3A6-EB79-5C66-5E5B-8E98AF7AB5A3}"/>
              </a:ext>
            </a:extLst>
          </p:cNvPr>
          <p:cNvSpPr txBox="1"/>
          <p:nvPr/>
        </p:nvSpPr>
        <p:spPr>
          <a:xfrm>
            <a:off x="0" y="5645183"/>
            <a:ext cx="9144000" cy="523220"/>
          </a:xfrm>
          <a:prstGeom prst="rect">
            <a:avLst/>
          </a:prstGeom>
          <a:solidFill>
            <a:schemeClr val="accent6">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Easy to devise new experiments to uncover new insights.</a:t>
            </a:r>
            <a:endParaRPr kumimoji="0" lang="en-CH"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B9C38863-A14D-963F-38D7-AC7EF7D28CE3}"/>
              </a:ext>
            </a:extLst>
          </p:cNvPr>
          <p:cNvSpPr txBox="1"/>
          <p:nvPr/>
        </p:nvSpPr>
        <p:spPr>
          <a:xfrm>
            <a:off x="2703039" y="4849154"/>
            <a:ext cx="3733523"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one</a:t>
            </a:r>
            <a:r>
              <a:rPr kumimoji="0" lang="en-TR" sz="1800" b="0" i="1"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TR"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iteration of </a:t>
            </a:r>
            <a:r>
              <a:rPr kumimoji="0" lang="en-TR" sz="1800" b="0" i="1" u="none" strike="noStrike" kern="1200" cap="none" spc="0" normalizeH="0" baseline="0" noProof="0">
                <a:ln>
                  <a:noFill/>
                </a:ln>
                <a:solidFill>
                  <a:prstClr val="black"/>
                </a:solidFill>
                <a:effectLst/>
                <a:uLnTx/>
                <a:uFillTx/>
                <a:latin typeface="Cambria" panose="02040503050406030204" pitchFamily="18" charset="0"/>
                <a:ea typeface="+mn-ea"/>
                <a:cs typeface="+mn-cs"/>
              </a:rPr>
              <a:t>the </a:t>
            </a:r>
            <a:r>
              <a:rPr kumimoji="0" lang="en-US" sz="18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test</a:t>
            </a:r>
            <a:endParaRPr kumimoji="0" lang="en-TR"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8431626E-9FE2-7047-B6A1-C4C322A326AE}"/>
              </a:ext>
            </a:extLst>
          </p:cNvPr>
          <p:cNvSpPr txBox="1"/>
          <p:nvPr/>
        </p:nvSpPr>
        <p:spPr>
          <a:xfrm>
            <a:off x="-202955" y="1212817"/>
            <a:ext cx="9549910" cy="556049"/>
          </a:xfrm>
          <a:prstGeom prst="rect">
            <a:avLst/>
          </a:prstGeom>
          <a:solidFill>
            <a:srgbClr val="00B050"/>
          </a:solidFill>
          <a:ln w="38100">
            <a:solidFill>
              <a:schemeClr val="tx1"/>
            </a:solid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Easily programmable using the DRAM Bender C++ API</a:t>
            </a:r>
            <a:endParaRPr kumimoji="0" lang="en-CH"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71778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94DAB5-D134-594D-9A4B-70FA2C0F26F0}"/>
              </a:ext>
            </a:extLst>
          </p:cNvPr>
          <p:cNvSpPr/>
          <p:nvPr/>
        </p:nvSpPr>
        <p:spPr>
          <a:xfrm>
            <a:off x="4462130" y="5329031"/>
            <a:ext cx="1454150" cy="659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Title 1"/>
          <p:cNvSpPr txBox="1">
            <a:spLocks/>
          </p:cNvSpPr>
          <p:nvPr/>
        </p:nvSpPr>
        <p:spPr>
          <a:xfrm>
            <a:off x="0" y="0"/>
            <a:ext cx="9144000" cy="3339930"/>
          </a:xfrm>
          <a:prstGeom prst="rect">
            <a:avLst/>
          </a:prstGeom>
          <a:solidFill>
            <a:schemeClr val="accent5"/>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10160" y="338690"/>
            <a:ext cx="9144000" cy="2473836"/>
          </a:xfrm>
          <a:prstGeom prst="rect">
            <a:avLst/>
          </a:prstGeom>
          <a:noFill/>
        </p:spPr>
        <p:txBody>
          <a:bodyPr anchor="ctr">
            <a:noAutofit/>
          </a:bodyPr>
          <a:lstStyle/>
          <a:p>
            <a:pPr algn="ctr">
              <a:lnSpc>
                <a:spcPct val="100000"/>
              </a:lnSpc>
            </a:pPr>
            <a:r>
              <a:rPr lang="en-US" sz="6000" b="1" dirty="0" err="1">
                <a:solidFill>
                  <a:schemeClr val="bg1"/>
                </a:solidFill>
                <a:latin typeface="Cambria" panose="02040503050406030204" pitchFamily="18" charset="0"/>
              </a:rPr>
              <a:t>PiDRAM</a:t>
            </a:r>
            <a:br>
              <a:rPr lang="en-US"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An FPGA-based Framework</a:t>
            </a:r>
            <a:br>
              <a:rPr lang="en-US" sz="4800"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for End-to-end Evaluation </a:t>
            </a:r>
            <a:br>
              <a:rPr lang="en-US"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of Processing-in-DRAM Techniques</a:t>
            </a:r>
            <a:endParaRPr lang="en-US" sz="3400" b="1" dirty="0">
              <a:solidFill>
                <a:schemeClr val="bg1"/>
              </a:solidFill>
              <a:latin typeface="Cambria" panose="02040503050406030204" pitchFamily="18" charset="0"/>
              <a:cs typeface="Cambria"/>
            </a:endParaRPr>
          </a:p>
        </p:txBody>
      </p:sp>
      <p:sp>
        <p:nvSpPr>
          <p:cNvPr id="103" name="Subtitle 2"/>
          <p:cNvSpPr>
            <a:spLocks noGrp="1"/>
          </p:cNvSpPr>
          <p:nvPr>
            <p:ph type="subTitle" idx="4294967295"/>
          </p:nvPr>
        </p:nvSpPr>
        <p:spPr>
          <a:xfrm>
            <a:off x="228600" y="3737281"/>
            <a:ext cx="8686800" cy="457200"/>
          </a:xfrm>
          <a:prstGeom prst="rect">
            <a:avLst/>
          </a:prstGeom>
        </p:spPr>
        <p:txBody>
          <a:bodyPr anchor="ctr">
            <a:noAutofit/>
          </a:bodyPr>
          <a:lstStyle/>
          <a:p>
            <a:pPr marL="0" indent="0" algn="ctr">
              <a:buNone/>
            </a:pPr>
            <a:r>
              <a:rPr lang="en-US" sz="2400" u="sng" dirty="0">
                <a:latin typeface="Cambria"/>
                <a:cs typeface="Cambria"/>
              </a:rPr>
              <a:t>Ataberk Olgun</a:t>
            </a:r>
            <a:br>
              <a:rPr lang="en-US" sz="2400" dirty="0">
                <a:latin typeface="Cambria"/>
                <a:cs typeface="Cambria"/>
              </a:rPr>
            </a:br>
            <a:endParaRPr lang="en-US" sz="2400" dirty="0">
              <a:latin typeface="Cambria"/>
              <a:cs typeface="Cambria"/>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37741" y="5535393"/>
            <a:ext cx="2176678" cy="418752"/>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1597348" y="6184188"/>
            <a:ext cx="2657465" cy="457200"/>
          </a:xfrm>
          <a:prstGeom prst="rect">
            <a:avLst/>
          </a:prstGeom>
        </p:spPr>
      </p:pic>
      <p:sp>
        <p:nvSpPr>
          <p:cNvPr id="13" name="Subtitle 2">
            <a:extLst>
              <a:ext uri="{FF2B5EF4-FFF2-40B4-BE49-F238E27FC236}">
                <a16:creationId xmlns:a16="http://schemas.microsoft.com/office/drawing/2014/main" id="{30E79FE5-92A2-F20A-1D87-977D75855303}"/>
              </a:ext>
            </a:extLst>
          </p:cNvPr>
          <p:cNvSpPr txBox="1">
            <a:spLocks/>
          </p:cNvSpPr>
          <p:nvPr/>
        </p:nvSpPr>
        <p:spPr>
          <a:xfrm>
            <a:off x="-57099" y="3997976"/>
            <a:ext cx="323596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Juan Gomez Luna</a:t>
            </a:r>
          </a:p>
        </p:txBody>
      </p:sp>
      <p:sp>
        <p:nvSpPr>
          <p:cNvPr id="14" name="Subtitle 2">
            <a:extLst>
              <a:ext uri="{FF2B5EF4-FFF2-40B4-BE49-F238E27FC236}">
                <a16:creationId xmlns:a16="http://schemas.microsoft.com/office/drawing/2014/main" id="{7EB40A0A-45E1-795D-F97E-71ECE92427B2}"/>
              </a:ext>
            </a:extLst>
          </p:cNvPr>
          <p:cNvSpPr txBox="1">
            <a:spLocks/>
          </p:cNvSpPr>
          <p:nvPr/>
        </p:nvSpPr>
        <p:spPr>
          <a:xfrm>
            <a:off x="2568537" y="4004483"/>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Konstantinos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Kanellopoulos</a:t>
            </a:r>
            <a:endParaRPr kumimoji="0" lang="en-US" sz="2400" b="0" i="0" u="none" strike="noStrike" kern="1200" cap="none" spc="0" normalizeH="0" baseline="0" noProof="0" dirty="0">
              <a:ln>
                <a:noFill/>
              </a:ln>
              <a:solidFill>
                <a:prstClr val="black"/>
              </a:solidFill>
              <a:effectLst/>
              <a:uLnTx/>
              <a:uFillTx/>
              <a:latin typeface="Cambria"/>
              <a:ea typeface="+mn-ea"/>
              <a:cs typeface="Cambria"/>
            </a:endParaRPr>
          </a:p>
        </p:txBody>
      </p:sp>
      <p:sp>
        <p:nvSpPr>
          <p:cNvPr id="15" name="Subtitle 2">
            <a:extLst>
              <a:ext uri="{FF2B5EF4-FFF2-40B4-BE49-F238E27FC236}">
                <a16:creationId xmlns:a16="http://schemas.microsoft.com/office/drawing/2014/main" id="{27EDC961-E791-639B-15C1-8CFA30DE7C7E}"/>
              </a:ext>
            </a:extLst>
          </p:cNvPr>
          <p:cNvSpPr txBox="1">
            <a:spLocks/>
          </p:cNvSpPr>
          <p:nvPr/>
        </p:nvSpPr>
        <p:spPr>
          <a:xfrm>
            <a:off x="157481" y="4480061"/>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Hasan Hassan</a:t>
            </a:r>
          </a:p>
        </p:txBody>
      </p:sp>
      <p:sp>
        <p:nvSpPr>
          <p:cNvPr id="16" name="Subtitle 2">
            <a:extLst>
              <a:ext uri="{FF2B5EF4-FFF2-40B4-BE49-F238E27FC236}">
                <a16:creationId xmlns:a16="http://schemas.microsoft.com/office/drawing/2014/main" id="{1D9E8E94-71EF-DD0C-1CF0-0CD01F16F51D}"/>
              </a:ext>
            </a:extLst>
          </p:cNvPr>
          <p:cNvSpPr txBox="1">
            <a:spLocks/>
          </p:cNvSpPr>
          <p:nvPr/>
        </p:nvSpPr>
        <p:spPr>
          <a:xfrm>
            <a:off x="5573732" y="3999112"/>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Behzad Salami</a:t>
            </a:r>
          </a:p>
        </p:txBody>
      </p:sp>
      <p:sp>
        <p:nvSpPr>
          <p:cNvPr id="17" name="Subtitle 2">
            <a:extLst>
              <a:ext uri="{FF2B5EF4-FFF2-40B4-BE49-F238E27FC236}">
                <a16:creationId xmlns:a16="http://schemas.microsoft.com/office/drawing/2014/main" id="{98CFA8AF-A1AC-E009-6916-ED8B24478E99}"/>
              </a:ext>
            </a:extLst>
          </p:cNvPr>
          <p:cNvSpPr txBox="1">
            <a:spLocks/>
          </p:cNvSpPr>
          <p:nvPr/>
        </p:nvSpPr>
        <p:spPr>
          <a:xfrm>
            <a:off x="2400300" y="4477015"/>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prstClr val="black"/>
                </a:solidFill>
                <a:effectLst/>
                <a:uLnTx/>
                <a:uFillTx/>
                <a:latin typeface="Cambria"/>
                <a:ea typeface="+mn-ea"/>
                <a:cs typeface="Cambria"/>
              </a:rPr>
              <a:t>Oğuz</a:t>
            </a:r>
            <a:r>
              <a:rPr kumimoji="0" lang="en-US" sz="2400" b="0" i="0" u="none" strike="noStrike" kern="1200" cap="none" spc="0" normalizeH="0" baseline="0" noProof="0" dirty="0">
                <a:ln>
                  <a:noFill/>
                </a:ln>
                <a:solidFill>
                  <a:prstClr val="black"/>
                </a:solidFill>
                <a:effectLst/>
                <a:uLnTx/>
                <a:uFillTx/>
                <a:latin typeface="Cambria"/>
                <a:ea typeface="+mn-ea"/>
                <a:cs typeface="Cambria"/>
              </a:rPr>
              <a:t>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Ergin</a:t>
            </a:r>
            <a:endParaRPr kumimoji="0" lang="en-US" sz="2400" b="0" i="0" u="none" strike="noStrike" kern="1200" cap="none" spc="0" normalizeH="0" baseline="0" noProof="0" dirty="0">
              <a:ln>
                <a:noFill/>
              </a:ln>
              <a:solidFill>
                <a:prstClr val="black"/>
              </a:solidFill>
              <a:effectLst/>
              <a:uLnTx/>
              <a:uFillTx/>
              <a:latin typeface="Cambria"/>
              <a:ea typeface="+mn-ea"/>
              <a:cs typeface="Cambria"/>
            </a:endParaRPr>
          </a:p>
        </p:txBody>
      </p:sp>
      <p:sp>
        <p:nvSpPr>
          <p:cNvPr id="18" name="Subtitle 2">
            <a:extLst>
              <a:ext uri="{FF2B5EF4-FFF2-40B4-BE49-F238E27FC236}">
                <a16:creationId xmlns:a16="http://schemas.microsoft.com/office/drawing/2014/main" id="{54CB6833-9650-04F2-CA1F-95A26C53F442}"/>
              </a:ext>
            </a:extLst>
          </p:cNvPr>
          <p:cNvSpPr txBox="1">
            <a:spLocks/>
          </p:cNvSpPr>
          <p:nvPr/>
        </p:nvSpPr>
        <p:spPr>
          <a:xfrm>
            <a:off x="4740237" y="4483522"/>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prstClr val="black"/>
                </a:solidFill>
                <a:effectLst/>
                <a:uLnTx/>
                <a:uFillTx/>
                <a:latin typeface="Cambria"/>
                <a:ea typeface="+mn-ea"/>
                <a:cs typeface="Cambria"/>
              </a:rPr>
              <a:t>Onur</a:t>
            </a:r>
            <a:r>
              <a:rPr kumimoji="0" lang="en-US" sz="2400" b="0" i="0" u="none" strike="noStrike" kern="1200" cap="none" spc="0" normalizeH="0" baseline="0" noProof="0" dirty="0">
                <a:ln>
                  <a:noFill/>
                </a:ln>
                <a:solidFill>
                  <a:prstClr val="black"/>
                </a:solidFill>
                <a:effectLst/>
                <a:uLnTx/>
                <a:uFillTx/>
                <a:latin typeface="Cambria"/>
                <a:ea typeface="+mn-ea"/>
                <a:cs typeface="Cambria"/>
              </a:rPr>
              <a:t>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Mutlu</a:t>
            </a:r>
            <a:endParaRPr kumimoji="0" lang="en-US" sz="2400" b="0" i="0" u="none" strike="noStrike" kern="1200" cap="none" spc="0" normalizeH="0" baseline="0" noProof="0" dirty="0">
              <a:ln>
                <a:noFill/>
              </a:ln>
              <a:solidFill>
                <a:prstClr val="black"/>
              </a:solidFill>
              <a:effectLst/>
              <a:uLnTx/>
              <a:uFillTx/>
              <a:latin typeface="Cambria"/>
              <a:ea typeface="+mn-ea"/>
              <a:cs typeface="Cambria"/>
            </a:endParaRPr>
          </a:p>
        </p:txBody>
      </p:sp>
      <p:pic>
        <p:nvPicPr>
          <p:cNvPr id="19" name="Picture 2">
            <a:extLst>
              <a:ext uri="{FF2B5EF4-FFF2-40B4-BE49-F238E27FC236}">
                <a16:creationId xmlns:a16="http://schemas.microsoft.com/office/drawing/2014/main" id="{C586EEA2-E804-DD5B-9DC3-71DFACB184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0881" y="5329031"/>
            <a:ext cx="3440957" cy="70551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22EABC51-A7AD-C4F0-68A1-44CFA2296681}"/>
              </a:ext>
            </a:extLst>
          </p:cNvPr>
          <p:cNvSpPr/>
          <p:nvPr/>
        </p:nvSpPr>
        <p:spPr>
          <a:xfrm>
            <a:off x="4462130" y="5329031"/>
            <a:ext cx="1454150" cy="659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
            <a:extLst>
              <a:ext uri="{FF2B5EF4-FFF2-40B4-BE49-F238E27FC236}">
                <a16:creationId xmlns:a16="http://schemas.microsoft.com/office/drawing/2014/main" id="{F8CB0CD7-EE5F-729F-D684-EF352171102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0005"/>
          <a:stretch/>
        </p:blipFill>
        <p:spPr bwMode="auto">
          <a:xfrm>
            <a:off x="4825428" y="5438031"/>
            <a:ext cx="1052345" cy="5394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TOBB ETÜ">
            <a:extLst>
              <a:ext uri="{FF2B5EF4-FFF2-40B4-BE49-F238E27FC236}">
                <a16:creationId xmlns:a16="http://schemas.microsoft.com/office/drawing/2014/main" id="{E00A0729-A51F-51A9-8A63-5750866CF4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4032" y="6138468"/>
            <a:ext cx="2057399"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0977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More in the paper (II)</a:t>
            </a:r>
          </a:p>
        </p:txBody>
      </p:sp>
      <p:sp>
        <p:nvSpPr>
          <p:cNvPr id="3" name="Content Placeholder 2">
            <a:extLst>
              <a:ext uri="{FF2B5EF4-FFF2-40B4-BE49-F238E27FC236}">
                <a16:creationId xmlns:a16="http://schemas.microsoft.com/office/drawing/2014/main" id="{82A54841-20AE-CE45-A0DC-3F1031CE9724}"/>
              </a:ext>
            </a:extLst>
          </p:cNvPr>
          <p:cNvSpPr>
            <a:spLocks noGrp="1"/>
          </p:cNvSpPr>
          <p:nvPr>
            <p:ph idx="1"/>
          </p:nvPr>
        </p:nvSpPr>
        <p:spPr/>
        <p:txBody>
          <a:bodyPr/>
          <a:lstStyle/>
          <a:p>
            <a:pPr>
              <a:lnSpc>
                <a:spcPct val="150000"/>
              </a:lnSpc>
            </a:pPr>
            <a:r>
              <a:rPr lang="en-CH" sz="3150" dirty="0"/>
              <a:t>DRAM Bender design details</a:t>
            </a:r>
          </a:p>
          <a:p>
            <a:pPr lvl="1">
              <a:lnSpc>
                <a:spcPct val="100000"/>
              </a:lnSpc>
            </a:pPr>
            <a:r>
              <a:rPr lang="en-CH" sz="2400" dirty="0"/>
              <a:t>DRAM Bender instruction set architecture</a:t>
            </a:r>
          </a:p>
          <a:p>
            <a:pPr lvl="1">
              <a:lnSpc>
                <a:spcPct val="100000"/>
              </a:lnSpc>
            </a:pPr>
            <a:r>
              <a:rPr lang="en-CH" sz="2400" dirty="0"/>
              <a:t>Hardware &amp; software modules </a:t>
            </a:r>
          </a:p>
          <a:p>
            <a:pPr lvl="1">
              <a:lnSpc>
                <a:spcPct val="100000"/>
              </a:lnSpc>
            </a:pPr>
            <a:r>
              <a:rPr lang="en-CH" sz="2400" dirty="0"/>
              <a:t>Prototype design</a:t>
            </a:r>
          </a:p>
          <a:p>
            <a:pPr lvl="1">
              <a:lnSpc>
                <a:spcPct val="100000"/>
              </a:lnSpc>
            </a:pPr>
            <a:r>
              <a:rPr lang="en-CH" sz="2400" dirty="0"/>
              <a:t>Temperature controller setup</a:t>
            </a:r>
          </a:p>
          <a:p>
            <a:pPr>
              <a:lnSpc>
                <a:spcPct val="150000"/>
              </a:lnSpc>
            </a:pPr>
            <a:r>
              <a:rPr lang="en-CH" sz="3150" dirty="0"/>
              <a:t>DRAM Bender application programming interface</a:t>
            </a:r>
          </a:p>
          <a:p>
            <a:pPr>
              <a:lnSpc>
                <a:spcPct val="150000"/>
              </a:lnSpc>
            </a:pPr>
            <a:r>
              <a:rPr lang="en-CH" sz="3150" dirty="0"/>
              <a:t>Detailed results for three case studies</a:t>
            </a:r>
          </a:p>
          <a:p>
            <a:pPr>
              <a:lnSpc>
                <a:spcPct val="150000"/>
              </a:lnSpc>
            </a:pPr>
            <a:r>
              <a:rPr lang="en-CH" sz="3150" dirty="0"/>
              <a:t>Future work &amp; improvements</a:t>
            </a:r>
          </a:p>
        </p:txBody>
      </p:sp>
    </p:spTree>
    <p:extLst>
      <p:ext uri="{BB962C8B-B14F-4D97-AF65-F5344CB8AC3E}">
        <p14:creationId xmlns:p14="http://schemas.microsoft.com/office/powerpoint/2010/main" val="6215602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More in the paper (II)</a:t>
            </a:r>
          </a:p>
        </p:txBody>
      </p:sp>
      <p:pic>
        <p:nvPicPr>
          <p:cNvPr id="214" name="Content Placeholder 6">
            <a:extLst>
              <a:ext uri="{FF2B5EF4-FFF2-40B4-BE49-F238E27FC236}">
                <a16:creationId xmlns:a16="http://schemas.microsoft.com/office/drawing/2014/main" id="{82F4DD63-CF5D-FC5A-571C-B15A78309B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166" y="1027110"/>
            <a:ext cx="9226332" cy="2025922"/>
          </a:xfrm>
          <a:prstGeom prst="rect">
            <a:avLst/>
          </a:prstGeom>
        </p:spPr>
      </p:pic>
      <p:sp>
        <p:nvSpPr>
          <p:cNvPr id="215" name="TextBox 214">
            <a:extLst>
              <a:ext uri="{FF2B5EF4-FFF2-40B4-BE49-F238E27FC236}">
                <a16:creationId xmlns:a16="http://schemas.microsoft.com/office/drawing/2014/main" id="{904AE1A1-4423-6F87-441D-20920358511E}"/>
              </a:ext>
            </a:extLst>
          </p:cNvPr>
          <p:cNvSpPr txBox="1"/>
          <p:nvPr/>
        </p:nvSpPr>
        <p:spPr>
          <a:xfrm>
            <a:off x="1776469" y="5923340"/>
            <a:ext cx="5586662"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hlinkClick r:id="rId4"/>
              </a:rPr>
              <a:t>https://</a:t>
            </a:r>
            <a:r>
              <a:rPr kumimoji="0" lang="en-US" sz="2400" b="0" i="0" u="none" strike="noStrike" kern="1200" cap="none" spc="0" normalizeH="0" baseline="0" noProof="0" dirty="0" err="1">
                <a:ln>
                  <a:noFill/>
                </a:ln>
                <a:solidFill>
                  <a:srgbClr val="0000FF"/>
                </a:solidFill>
                <a:effectLst/>
                <a:uLnTx/>
                <a:uFillTx/>
                <a:latin typeface="Cambria" panose="02040503050406030204" pitchFamily="18" charset="0"/>
                <a:ea typeface="+mn-ea"/>
                <a:cs typeface="+mn-cs"/>
                <a:hlinkClick r:id="rId4"/>
              </a:rPr>
              <a:t>arxiv.org</a:t>
            </a:r>
            <a:r>
              <a:rPr kumimoji="0" lang="en-US" sz="24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hlinkClick r:id="rId4"/>
              </a:rPr>
              <a:t>/abs/2211.05838</a:t>
            </a:r>
            <a:endParaRPr kumimoji="0" lang="en-US" sz="24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endParaRPr>
          </a:p>
        </p:txBody>
      </p:sp>
      <p:pic>
        <p:nvPicPr>
          <p:cNvPr id="216" name="Picture 215">
            <a:hlinkClick r:id="rId5"/>
            <a:extLst>
              <a:ext uri="{FF2B5EF4-FFF2-40B4-BE49-F238E27FC236}">
                <a16:creationId xmlns:a16="http://schemas.microsoft.com/office/drawing/2014/main" id="{412CABE1-72A1-E708-283F-01B0ABA3EB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225820" y="3078626"/>
            <a:ext cx="2687960" cy="2687960"/>
          </a:xfrm>
          <a:prstGeom prst="rect">
            <a:avLst/>
          </a:prstGeom>
        </p:spPr>
      </p:pic>
    </p:spTree>
    <p:extLst>
      <p:ext uri="{BB962C8B-B14F-4D97-AF65-F5344CB8AC3E}">
        <p14:creationId xmlns:p14="http://schemas.microsoft.com/office/powerpoint/2010/main" val="21048649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CEA8-AC16-1FA3-125F-F5B4DC1990D0}"/>
              </a:ext>
            </a:extLst>
          </p:cNvPr>
          <p:cNvSpPr>
            <a:spLocks noGrp="1"/>
          </p:cNvSpPr>
          <p:nvPr>
            <p:ph type="title"/>
          </p:nvPr>
        </p:nvSpPr>
        <p:spPr/>
        <p:txBody>
          <a:bodyPr>
            <a:normAutofit fontScale="90000"/>
          </a:bodyPr>
          <a:lstStyle/>
          <a:p>
            <a:r>
              <a:rPr lang="en-US" dirty="0"/>
              <a:t>Research DRAM Bender Enabled</a:t>
            </a:r>
            <a:endParaRPr lang="en-CH" dirty="0"/>
          </a:p>
        </p:txBody>
      </p:sp>
      <p:sp>
        <p:nvSpPr>
          <p:cNvPr id="3" name="Content Placeholder 2">
            <a:extLst>
              <a:ext uri="{FF2B5EF4-FFF2-40B4-BE49-F238E27FC236}">
                <a16:creationId xmlns:a16="http://schemas.microsoft.com/office/drawing/2014/main" id="{7DD84AC1-F8CC-D1B6-F842-F54A21342D59}"/>
              </a:ext>
            </a:extLst>
          </p:cNvPr>
          <p:cNvSpPr>
            <a:spLocks noGrp="1"/>
          </p:cNvSpPr>
          <p:nvPr>
            <p:ph idx="1"/>
          </p:nvPr>
        </p:nvSpPr>
        <p:spPr>
          <a:xfrm>
            <a:off x="181310" y="993339"/>
            <a:ext cx="8776982" cy="5459712"/>
          </a:xfrm>
        </p:spPr>
        <p:txBody>
          <a:bodyPr>
            <a:noAutofit/>
          </a:bodyPr>
          <a:lstStyle/>
          <a:p>
            <a:pPr marL="257175" indent="-257175">
              <a:buClr>
                <a:schemeClr val="tx1"/>
              </a:buClr>
              <a:buFont typeface="+mj-lt"/>
              <a:buAutoNum type="arabicParenR"/>
            </a:pPr>
            <a:r>
              <a:rPr lang="en-US" sz="1200" b="1" dirty="0"/>
              <a:t>[</a:t>
            </a:r>
            <a:r>
              <a:rPr lang="en-US" sz="1200" b="1" dirty="0">
                <a:solidFill>
                  <a:srgbClr val="7030A0"/>
                </a:solidFill>
              </a:rPr>
              <a:t>HPCA’25</a:t>
            </a:r>
            <a:r>
              <a:rPr lang="en-US" sz="1200" b="1" dirty="0"/>
              <a:t>] </a:t>
            </a:r>
            <a:r>
              <a:rPr lang="en-US" sz="1200" dirty="0"/>
              <a:t>Olgun+, “</a:t>
            </a:r>
            <a:r>
              <a:rPr lang="en-US" sz="1200" dirty="0">
                <a:hlinkClick r:id="rId4"/>
              </a:rPr>
              <a:t>Variable Read Disturbance: An Experimental Analysis of Temporal Variation in DRAM Read Disturbance</a:t>
            </a:r>
            <a:r>
              <a:rPr lang="en-US" sz="1200" dirty="0"/>
              <a:t>“</a:t>
            </a:r>
          </a:p>
          <a:p>
            <a:pPr marL="257175" indent="-257175">
              <a:buClr>
                <a:schemeClr val="tx1"/>
              </a:buClr>
              <a:buFont typeface="+mj-lt"/>
              <a:buAutoNum type="arabicParenR"/>
            </a:pPr>
            <a:r>
              <a:rPr lang="en-US" sz="1200" b="1" dirty="0"/>
              <a:t>[</a:t>
            </a:r>
            <a:r>
              <a:rPr lang="en-US" sz="1200" b="1" dirty="0">
                <a:solidFill>
                  <a:srgbClr val="7030A0"/>
                </a:solidFill>
              </a:rPr>
              <a:t>HPCA’25</a:t>
            </a:r>
            <a:r>
              <a:rPr lang="en-US" sz="1200" b="1" dirty="0"/>
              <a:t>]</a:t>
            </a:r>
            <a:r>
              <a:rPr lang="en-US" sz="1200" dirty="0"/>
              <a:t> </a:t>
            </a:r>
            <a:r>
              <a:rPr lang="en-US" sz="1200" dirty="0" err="1"/>
              <a:t>Tugrul</a:t>
            </a:r>
            <a:r>
              <a:rPr lang="en-US" sz="1200" dirty="0"/>
              <a:t>+, “</a:t>
            </a:r>
            <a:r>
              <a:rPr lang="en-US" sz="1200" dirty="0">
                <a:hlinkClick r:id="rId5"/>
              </a:rPr>
              <a:t>Understanding </a:t>
            </a:r>
            <a:r>
              <a:rPr lang="en-US" sz="1200" dirty="0" err="1">
                <a:hlinkClick r:id="rId5"/>
              </a:rPr>
              <a:t>RowHammer</a:t>
            </a:r>
            <a:r>
              <a:rPr lang="en-US" sz="1200" dirty="0">
                <a:hlinkClick r:id="rId5"/>
              </a:rPr>
              <a:t> Under Reduced Refresh Latency: Experimental Analysis of Real DRAM Chips and Implications on Future Solutions</a:t>
            </a:r>
            <a:r>
              <a:rPr lang="en-US" sz="1200" dirty="0"/>
              <a:t>”</a:t>
            </a:r>
            <a:endParaRPr lang="en-US" sz="1200" b="1" dirty="0"/>
          </a:p>
          <a:p>
            <a:pPr marL="257175" indent="-257175">
              <a:buClr>
                <a:schemeClr val="tx1"/>
              </a:buClr>
              <a:buFont typeface="+mj-lt"/>
              <a:buAutoNum type="arabicParenR"/>
            </a:pPr>
            <a:r>
              <a:rPr lang="en-US" sz="1200" b="1" dirty="0"/>
              <a:t>[DSN’24] </a:t>
            </a:r>
            <a:r>
              <a:rPr lang="en-US" sz="1200" dirty="0"/>
              <a:t>Olgun+, “</a:t>
            </a:r>
            <a:r>
              <a:rPr lang="en-US" sz="1200" dirty="0">
                <a:hlinkClick r:id="rId6"/>
              </a:rPr>
              <a:t>Read Disturbance in High Bandwidth Memory: A Detailed Experimental Study on HBM2 DRAM Chips</a:t>
            </a:r>
            <a:r>
              <a:rPr lang="en-US" sz="1200" dirty="0"/>
              <a:t>”</a:t>
            </a:r>
          </a:p>
          <a:p>
            <a:pPr marL="257175" indent="-257175">
              <a:buClr>
                <a:schemeClr val="tx1"/>
              </a:buClr>
              <a:buFont typeface="+mj-lt"/>
              <a:buAutoNum type="arabicParenR"/>
            </a:pPr>
            <a:r>
              <a:rPr lang="en-US" sz="1200" b="1" dirty="0"/>
              <a:t>[DSN’24]</a:t>
            </a:r>
            <a:r>
              <a:rPr lang="en-US" sz="1200" dirty="0"/>
              <a:t> Yuksel+, “</a:t>
            </a:r>
            <a:r>
              <a:rPr lang="en-US" sz="1200" dirty="0">
                <a:hlinkClick r:id="rId7"/>
              </a:rPr>
              <a:t>Simultaneous Many-Row Activation in Off-the-Shelf DRAM Chips: </a:t>
            </a:r>
            <a:br>
              <a:rPr lang="en-US" sz="1200" dirty="0">
                <a:hlinkClick r:id="rId7"/>
              </a:rPr>
            </a:br>
            <a:r>
              <a:rPr lang="en-US" sz="1200" dirty="0">
                <a:hlinkClick r:id="rId7"/>
              </a:rPr>
              <a:t>Experimental Characterization and Analysis</a:t>
            </a:r>
            <a:r>
              <a:rPr lang="en-US" sz="1200" dirty="0"/>
              <a:t>”</a:t>
            </a:r>
          </a:p>
          <a:p>
            <a:pPr marL="257175" indent="-257175">
              <a:buClr>
                <a:schemeClr val="tx1"/>
              </a:buClr>
              <a:buFont typeface="+mj-lt"/>
              <a:buAutoNum type="arabicParenR"/>
            </a:pPr>
            <a:r>
              <a:rPr lang="en-US" sz="1200" b="1" dirty="0"/>
              <a:t>[DSN’24 Disrupt] </a:t>
            </a:r>
            <a:r>
              <a:rPr lang="en-US" sz="1200" dirty="0"/>
              <a:t>Luo+, “</a:t>
            </a:r>
            <a:r>
              <a:rPr lang="en-US" sz="1200" dirty="0">
                <a:hlinkClick r:id="rId8"/>
              </a:rPr>
              <a:t>An Experimental Characterization of Combined RowHammer </a:t>
            </a:r>
            <a:br>
              <a:rPr lang="en-US" sz="1200" dirty="0">
                <a:hlinkClick r:id="rId8"/>
              </a:rPr>
            </a:br>
            <a:r>
              <a:rPr lang="en-US" sz="1200" dirty="0">
                <a:hlinkClick r:id="rId8"/>
              </a:rPr>
              <a:t>and RowPress Read Disturbance in Modern DRAM Chips</a:t>
            </a:r>
            <a:r>
              <a:rPr lang="en-US" sz="1200" dirty="0"/>
              <a:t>”</a:t>
            </a:r>
            <a:r>
              <a:rPr lang="en-US" sz="1200" b="1" dirty="0"/>
              <a:t> </a:t>
            </a:r>
          </a:p>
          <a:p>
            <a:pPr marL="257175" indent="-257175">
              <a:buClr>
                <a:schemeClr val="tx1"/>
              </a:buClr>
              <a:buFont typeface="+mj-lt"/>
              <a:buAutoNum type="arabicParenR"/>
            </a:pPr>
            <a:r>
              <a:rPr lang="en-US" sz="1200" b="1" dirty="0"/>
              <a:t>[HPCA’24] </a:t>
            </a:r>
            <a:r>
              <a:rPr lang="en-US" sz="1200" dirty="0" err="1"/>
              <a:t>Yaglikci</a:t>
            </a:r>
            <a:r>
              <a:rPr lang="en-US" sz="1200" dirty="0"/>
              <a:t>+, ”</a:t>
            </a:r>
            <a:r>
              <a:rPr lang="en-US" sz="1200" dirty="0">
                <a:hlinkClick r:id="rId9"/>
              </a:rPr>
              <a:t>Spatial Variation-Aware Read Disturbance Defenses: Experimental Analysis of </a:t>
            </a:r>
            <a:br>
              <a:rPr lang="en-US" sz="1200" dirty="0">
                <a:hlinkClick r:id="rId9"/>
              </a:rPr>
            </a:br>
            <a:r>
              <a:rPr lang="en-US" sz="1200" dirty="0">
                <a:hlinkClick r:id="rId9"/>
              </a:rPr>
              <a:t>Real DRAM Chips and Implications on Future Solutions</a:t>
            </a:r>
            <a:r>
              <a:rPr lang="en-US" sz="1200" dirty="0"/>
              <a:t>”</a:t>
            </a:r>
            <a:endParaRPr lang="en-US" sz="1200" b="1" dirty="0"/>
          </a:p>
          <a:p>
            <a:pPr marL="257175" indent="-257175">
              <a:buClr>
                <a:schemeClr val="tx1"/>
              </a:buClr>
              <a:buFont typeface="+mj-lt"/>
              <a:buAutoNum type="arabicParenR"/>
            </a:pPr>
            <a:r>
              <a:rPr lang="en-US" sz="1200" b="1" dirty="0"/>
              <a:t>[HPCA’24] </a:t>
            </a:r>
            <a:r>
              <a:rPr lang="en-US" sz="1200" dirty="0"/>
              <a:t>Yuksel+, “</a:t>
            </a:r>
            <a:r>
              <a:rPr lang="en-US" sz="1200" dirty="0">
                <a:hlinkClick r:id="rId10"/>
              </a:rPr>
              <a:t>Functionally-Complete Boolean Logic in Real DRAM Chips: Experimental Characterization and Analysis</a:t>
            </a:r>
            <a:r>
              <a:rPr lang="en-US" sz="1200" dirty="0"/>
              <a:t>" </a:t>
            </a:r>
          </a:p>
          <a:p>
            <a:pPr marL="257175" indent="-257175">
              <a:buClr>
                <a:schemeClr val="tx1"/>
              </a:buClr>
              <a:buFont typeface="+mj-lt"/>
              <a:buAutoNum type="arabicParenR"/>
            </a:pPr>
            <a:r>
              <a:rPr lang="en-US" sz="1200" b="1" dirty="0"/>
              <a:t>[ISCA’23] </a:t>
            </a:r>
            <a:r>
              <a:rPr lang="en-US" sz="1200" dirty="0"/>
              <a:t>Luo+, “</a:t>
            </a:r>
            <a:r>
              <a:rPr lang="en-US" sz="1200" dirty="0">
                <a:hlinkClick r:id="rId11"/>
              </a:rPr>
              <a:t>RowPress: Amplifying Read Disturbance in Modern DRAM Chips</a:t>
            </a:r>
            <a:r>
              <a:rPr lang="en-US" sz="1200" dirty="0"/>
              <a:t>”</a:t>
            </a:r>
            <a:endParaRPr lang="en-US" sz="1200" b="1" dirty="0"/>
          </a:p>
          <a:p>
            <a:pPr marL="257175" indent="-257175">
              <a:buClr>
                <a:schemeClr val="tx1"/>
              </a:buClr>
              <a:buFont typeface="+mj-lt"/>
              <a:buAutoNum type="arabicParenR"/>
            </a:pPr>
            <a:r>
              <a:rPr lang="en-US" sz="1200" b="1" dirty="0"/>
              <a:t>[DSN’23 Disrupt] </a:t>
            </a:r>
            <a:r>
              <a:rPr lang="en-US" sz="1200" dirty="0"/>
              <a:t>Olgun+, ”</a:t>
            </a:r>
            <a:r>
              <a:rPr lang="en-US" sz="1200" dirty="0">
                <a:hlinkClick r:id="rId12"/>
              </a:rPr>
              <a:t>An Experimental Analysis of </a:t>
            </a:r>
            <a:r>
              <a:rPr lang="en-US" sz="1200" dirty="0" err="1">
                <a:hlinkClick r:id="rId12"/>
              </a:rPr>
              <a:t>RowHammer</a:t>
            </a:r>
            <a:r>
              <a:rPr lang="en-US" sz="1200" dirty="0">
                <a:hlinkClick r:id="rId12"/>
              </a:rPr>
              <a:t> on HBM2 DRAM Chips</a:t>
            </a:r>
            <a:r>
              <a:rPr lang="en-US" sz="1200" dirty="0"/>
              <a:t>”</a:t>
            </a:r>
          </a:p>
          <a:p>
            <a:pPr marL="257175" indent="-257175">
              <a:buClr>
                <a:schemeClr val="tx1"/>
              </a:buClr>
              <a:buFont typeface="+mj-lt"/>
              <a:buAutoNum type="arabicParenR"/>
            </a:pPr>
            <a:r>
              <a:rPr lang="en-US" sz="1200" b="1" dirty="0"/>
              <a:t>[</a:t>
            </a:r>
            <a:r>
              <a:rPr lang="en-US" sz="1200" b="1" dirty="0" err="1"/>
              <a:t>arXiv</a:t>
            </a:r>
            <a:r>
              <a:rPr lang="en-US" sz="1200" b="1" dirty="0"/>
              <a:t> Preprint, 2023]</a:t>
            </a:r>
            <a:r>
              <a:rPr lang="en-US" sz="1200" dirty="0"/>
              <a:t> </a:t>
            </a:r>
            <a:r>
              <a:rPr lang="en-US" sz="1200" dirty="0" err="1"/>
              <a:t>Orosa</a:t>
            </a:r>
            <a:r>
              <a:rPr lang="en-US" sz="1200" dirty="0"/>
              <a:t>+, ”</a:t>
            </a:r>
            <a:r>
              <a:rPr lang="en-US" sz="1200" dirty="0" err="1">
                <a:hlinkClick r:id="rId13"/>
              </a:rPr>
              <a:t>SpyHammer</a:t>
            </a:r>
            <a:r>
              <a:rPr lang="en-US" sz="1200" dirty="0">
                <a:hlinkClick r:id="rId13"/>
              </a:rPr>
              <a:t>: Using </a:t>
            </a:r>
            <a:r>
              <a:rPr lang="en-US" sz="1200" dirty="0" err="1">
                <a:hlinkClick r:id="rId13"/>
              </a:rPr>
              <a:t>RowHammer</a:t>
            </a:r>
            <a:r>
              <a:rPr lang="en-US" sz="1200" dirty="0">
                <a:hlinkClick r:id="rId13"/>
              </a:rPr>
              <a:t> to Remotely Spy on Temperature</a:t>
            </a:r>
            <a:r>
              <a:rPr lang="en-US" sz="1200" dirty="0"/>
              <a:t>”</a:t>
            </a:r>
          </a:p>
          <a:p>
            <a:pPr marL="257175" indent="-257175">
              <a:buClr>
                <a:schemeClr val="tx1"/>
              </a:buClr>
              <a:buFont typeface="+mj-lt"/>
              <a:buAutoNum type="arabicParenR"/>
            </a:pPr>
            <a:r>
              <a:rPr lang="en-US" sz="1200" b="1" dirty="0"/>
              <a:t>[MICRO’22]</a:t>
            </a:r>
            <a:r>
              <a:rPr lang="en-US" sz="1200" b="1" dirty="0">
                <a:solidFill>
                  <a:schemeClr val="accent4">
                    <a:lumMod val="50000"/>
                  </a:schemeClr>
                </a:solidFill>
              </a:rPr>
              <a:t> </a:t>
            </a:r>
            <a:r>
              <a:rPr lang="en-US" sz="1200" dirty="0" err="1"/>
              <a:t>Yaglikci</a:t>
            </a:r>
            <a:r>
              <a:rPr lang="en-US" sz="1200" dirty="0"/>
              <a:t>+, “</a:t>
            </a:r>
            <a:r>
              <a:rPr lang="en-US" sz="1200" dirty="0">
                <a:hlinkClick r:id="rId14"/>
              </a:rPr>
              <a:t>HIRA: Hidden Row Activation for Reducing Refresh Latency of Off-the-Shelf DRAM Chips</a:t>
            </a:r>
            <a:r>
              <a:rPr lang="en-US" sz="1200" dirty="0"/>
              <a:t>”</a:t>
            </a:r>
            <a:endParaRPr lang="en-US" sz="1200" i="1" dirty="0"/>
          </a:p>
          <a:p>
            <a:pPr marL="257175" indent="-257175">
              <a:buClr>
                <a:schemeClr val="tx1"/>
              </a:buClr>
              <a:buFont typeface="+mj-lt"/>
              <a:buAutoNum type="arabicParenR"/>
            </a:pPr>
            <a:r>
              <a:rPr lang="en-US" sz="1200" b="1" dirty="0"/>
              <a:t>[DSN’22] </a:t>
            </a:r>
            <a:r>
              <a:rPr lang="en-US" sz="1200" dirty="0" err="1"/>
              <a:t>Yaglikci</a:t>
            </a:r>
            <a:r>
              <a:rPr lang="en-US" sz="1200" dirty="0"/>
              <a:t>+, “</a:t>
            </a:r>
            <a:r>
              <a:rPr lang="en-US" sz="1200" dirty="0">
                <a:hlinkClick r:id="rId15"/>
              </a:rPr>
              <a:t>Understanding RowHammer Under Reduced Wordline Voltage: </a:t>
            </a:r>
            <a:br>
              <a:rPr lang="en-US" sz="1200" dirty="0">
                <a:hlinkClick r:id="rId15"/>
              </a:rPr>
            </a:br>
            <a:r>
              <a:rPr lang="en-US" sz="1200" dirty="0">
                <a:hlinkClick r:id="rId15"/>
              </a:rPr>
              <a:t>An Experimental Study Using Real DRAM Devices</a:t>
            </a:r>
            <a:r>
              <a:rPr lang="en-US" sz="1200" dirty="0"/>
              <a:t>”</a:t>
            </a:r>
            <a:endParaRPr lang="en-US" sz="1200" b="1" dirty="0"/>
          </a:p>
          <a:p>
            <a:pPr marL="257175" indent="-257175">
              <a:buClr>
                <a:schemeClr val="tx1"/>
              </a:buClr>
              <a:buFont typeface="+mj-lt"/>
              <a:buAutoNum type="arabicParenR"/>
            </a:pPr>
            <a:r>
              <a:rPr lang="en-US" sz="1200" b="1" dirty="0"/>
              <a:t>[MICRO’21] </a:t>
            </a:r>
            <a:r>
              <a:rPr lang="en-US" sz="1200" dirty="0" err="1"/>
              <a:t>Orosa</a:t>
            </a:r>
            <a:r>
              <a:rPr lang="en-US" sz="1200" dirty="0"/>
              <a:t>+, “</a:t>
            </a:r>
            <a:r>
              <a:rPr lang="en-US" sz="1200" dirty="0">
                <a:hlinkClick r:id="rId16"/>
              </a:rPr>
              <a:t>A Deeper Look into RowHammer’s Sensitivities: Experimental Analysis of </a:t>
            </a:r>
            <a:br>
              <a:rPr lang="en-US" sz="1200" dirty="0">
                <a:hlinkClick r:id="rId16"/>
              </a:rPr>
            </a:br>
            <a:r>
              <a:rPr lang="en-US" sz="1200" dirty="0">
                <a:hlinkClick r:id="rId16"/>
              </a:rPr>
              <a:t>Real DRAM Chips and Implications on Future Attacks and Defenses</a:t>
            </a:r>
            <a:r>
              <a:rPr lang="en-US" sz="1200" dirty="0"/>
              <a:t>”</a:t>
            </a:r>
            <a:endParaRPr lang="en-US" sz="1200" b="1" dirty="0"/>
          </a:p>
          <a:p>
            <a:pPr marL="257175" indent="-257175">
              <a:buClr>
                <a:schemeClr val="tx1"/>
              </a:buClr>
              <a:buFont typeface="+mj-lt"/>
              <a:buAutoNum type="arabicParenR"/>
            </a:pPr>
            <a:r>
              <a:rPr lang="en-US" sz="1200" b="1" dirty="0"/>
              <a:t>[MICRO’21] </a:t>
            </a:r>
            <a:r>
              <a:rPr lang="en-US" sz="1200" dirty="0"/>
              <a:t>Hassan+, “</a:t>
            </a:r>
            <a:r>
              <a:rPr lang="en-US" sz="1200" dirty="0">
                <a:hlinkClick r:id="rId17"/>
              </a:rPr>
              <a:t>Uncovering In-DRAM RowHammer Protection Mechanisms: </a:t>
            </a:r>
            <a:br>
              <a:rPr lang="en-US" sz="1200" dirty="0">
                <a:hlinkClick r:id="rId17"/>
              </a:rPr>
            </a:br>
            <a:r>
              <a:rPr lang="en-US" sz="1200" dirty="0">
                <a:hlinkClick r:id="rId17"/>
              </a:rPr>
              <a:t>A New Methodology, Custom RowHammer Patterns, and Implications</a:t>
            </a:r>
            <a:r>
              <a:rPr lang="en-US" sz="1200" dirty="0"/>
              <a:t>”</a:t>
            </a:r>
          </a:p>
          <a:p>
            <a:pPr marL="257175" indent="-257175">
              <a:buClr>
                <a:schemeClr val="tx1"/>
              </a:buClr>
              <a:buFont typeface="+mj-lt"/>
              <a:buAutoNum type="arabicParenR"/>
            </a:pPr>
            <a:r>
              <a:rPr lang="en-US" sz="1200" b="1" dirty="0"/>
              <a:t>[ISCA’21] </a:t>
            </a:r>
            <a:r>
              <a:rPr lang="en-US" sz="1200" dirty="0"/>
              <a:t>Olgun+, “</a:t>
            </a:r>
            <a:r>
              <a:rPr lang="en-US" sz="1200" dirty="0">
                <a:hlinkClick r:id="rId18"/>
              </a:rPr>
              <a:t>QUAC-TRNG: High-Throughput True Random Number Generation </a:t>
            </a:r>
            <a:br>
              <a:rPr lang="en-US" sz="1200" dirty="0">
                <a:hlinkClick r:id="rId18"/>
              </a:rPr>
            </a:br>
            <a:r>
              <a:rPr lang="en-US" sz="1200" dirty="0">
                <a:hlinkClick r:id="rId18"/>
              </a:rPr>
              <a:t>Using Quadruple Row Activation in Commodity DRAM Chips</a:t>
            </a:r>
            <a:r>
              <a:rPr lang="en-US" sz="1200" dirty="0"/>
              <a:t>”</a:t>
            </a:r>
          </a:p>
        </p:txBody>
      </p:sp>
    </p:spTree>
    <p:custDataLst>
      <p:tags r:id="rId1"/>
    </p:custDataLst>
    <p:extLst>
      <p:ext uri="{BB962C8B-B14F-4D97-AF65-F5344CB8AC3E}">
        <p14:creationId xmlns:p14="http://schemas.microsoft.com/office/powerpoint/2010/main" val="1595652616"/>
      </p:ext>
    </p:extLst>
  </p:cSld>
  <p:clrMapOvr>
    <a:masterClrMapping/>
  </p:clrMapOvr>
  <mc:AlternateContent xmlns:mc="http://schemas.openxmlformats.org/markup-compatibility/2006" xmlns:p14="http://schemas.microsoft.com/office/powerpoint/2010/main">
    <mc:Choice Requires="p14">
      <p:transition spd="slow" p14:dur="2000" advTm="21312"/>
    </mc:Choice>
    <mc:Fallback xmlns="">
      <p:transition spd="slow" advTm="21312"/>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6AD25-0EEC-1E69-3AB2-AB48802D1B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7FFC57-1B5B-884A-A291-BF6F922892A0}"/>
              </a:ext>
            </a:extLst>
          </p:cNvPr>
          <p:cNvSpPr>
            <a:spLocks noGrp="1"/>
          </p:cNvSpPr>
          <p:nvPr>
            <p:ph type="title"/>
          </p:nvPr>
        </p:nvSpPr>
        <p:spPr/>
        <p:txBody>
          <a:bodyPr>
            <a:noAutofit/>
          </a:bodyPr>
          <a:lstStyle/>
          <a:p>
            <a:r>
              <a:rPr lang="en-US" sz="3600" dirty="0"/>
              <a:t>More Research DRAM Bender Enabled</a:t>
            </a:r>
            <a:endParaRPr lang="en-CH" sz="3600" dirty="0"/>
          </a:p>
        </p:txBody>
      </p:sp>
      <p:sp>
        <p:nvSpPr>
          <p:cNvPr id="3" name="Content Placeholder 2">
            <a:extLst>
              <a:ext uri="{FF2B5EF4-FFF2-40B4-BE49-F238E27FC236}">
                <a16:creationId xmlns:a16="http://schemas.microsoft.com/office/drawing/2014/main" id="{946CFC7D-8A02-086B-3444-B059C7A4A087}"/>
              </a:ext>
            </a:extLst>
          </p:cNvPr>
          <p:cNvSpPr>
            <a:spLocks noGrp="1"/>
          </p:cNvSpPr>
          <p:nvPr>
            <p:ph idx="1"/>
          </p:nvPr>
        </p:nvSpPr>
        <p:spPr>
          <a:xfrm>
            <a:off x="181310" y="993339"/>
            <a:ext cx="8776982" cy="5459712"/>
          </a:xfrm>
        </p:spPr>
        <p:txBody>
          <a:bodyPr>
            <a:noAutofit/>
          </a:bodyPr>
          <a:lstStyle/>
          <a:p>
            <a:pPr marL="257175" indent="-257175">
              <a:buClr>
                <a:schemeClr val="tx1"/>
              </a:buClr>
              <a:buFont typeface="+mj-lt"/>
              <a:buAutoNum type="arabicParenR" startAt="14"/>
            </a:pPr>
            <a:r>
              <a:rPr lang="en-US" sz="1200" b="1" dirty="0"/>
              <a:t>[ISCA’21]</a:t>
            </a:r>
            <a:r>
              <a:rPr lang="en-US" sz="1200" b="1" dirty="0">
                <a:solidFill>
                  <a:schemeClr val="accent6">
                    <a:lumMod val="50000"/>
                  </a:schemeClr>
                </a:solidFill>
              </a:rPr>
              <a:t> </a:t>
            </a:r>
            <a:r>
              <a:rPr lang="en-US" sz="1200" dirty="0" err="1"/>
              <a:t>Orosa</a:t>
            </a:r>
            <a:r>
              <a:rPr lang="en-US" sz="1200" dirty="0"/>
              <a:t>+, “</a:t>
            </a:r>
            <a:r>
              <a:rPr lang="en-US" sz="1200" dirty="0">
                <a:hlinkClick r:id="rId4"/>
              </a:rPr>
              <a:t>CODIC: A Low-Cost Substrate for Enabling Custom In-DRAM Functionalities and Optimizations</a:t>
            </a:r>
            <a:r>
              <a:rPr lang="en-US" sz="1200" dirty="0"/>
              <a:t>”</a:t>
            </a:r>
          </a:p>
          <a:p>
            <a:pPr marL="257175" indent="-257175">
              <a:buClr>
                <a:schemeClr val="tx1"/>
              </a:buClr>
              <a:buFont typeface="+mj-lt"/>
              <a:buAutoNum type="arabicParenR" startAt="14"/>
            </a:pPr>
            <a:r>
              <a:rPr lang="en-US" sz="1200" b="1" dirty="0"/>
              <a:t>[ISCA’20] </a:t>
            </a:r>
            <a:r>
              <a:rPr lang="en-US" sz="1200" dirty="0"/>
              <a:t>Kim+, “</a:t>
            </a:r>
            <a:r>
              <a:rPr lang="en-US" sz="1200" dirty="0">
                <a:hlinkClick r:id="rId5"/>
              </a:rPr>
              <a:t>Revisiting RowHammer: An Experimental Analysis of Modern Devices and Mitigation Techniques</a:t>
            </a:r>
            <a:r>
              <a:rPr lang="en-US" sz="1200" dirty="0"/>
              <a:t>”</a:t>
            </a:r>
            <a:endParaRPr lang="en-US" sz="1200" b="1" dirty="0"/>
          </a:p>
          <a:p>
            <a:pPr marL="257175" indent="-257175">
              <a:buClr>
                <a:schemeClr val="tx1"/>
              </a:buClr>
              <a:buFont typeface="+mj-lt"/>
              <a:buAutoNum type="arabicParenR" startAt="14"/>
            </a:pPr>
            <a:r>
              <a:rPr lang="en-US" sz="1200" b="1" dirty="0"/>
              <a:t>[S&amp;P’20] </a:t>
            </a:r>
            <a:r>
              <a:rPr lang="en-US" sz="1200" dirty="0" err="1"/>
              <a:t>Frigo</a:t>
            </a:r>
            <a:r>
              <a:rPr lang="en-US" sz="1200" dirty="0"/>
              <a:t>+, “</a:t>
            </a:r>
            <a:r>
              <a:rPr lang="en-US" sz="1200" dirty="0">
                <a:hlinkClick r:id="rId6"/>
              </a:rPr>
              <a:t>TRRespass: Exploiting the Many Sides of Target Row Refresh</a:t>
            </a:r>
            <a:r>
              <a:rPr lang="en-US" sz="1200" dirty="0"/>
              <a:t>”</a:t>
            </a:r>
            <a:endParaRPr lang="en-US" sz="1200" b="1" dirty="0"/>
          </a:p>
          <a:p>
            <a:pPr marL="257175" indent="-257175">
              <a:buClr>
                <a:schemeClr val="tx1"/>
              </a:buClr>
              <a:buFont typeface="+mj-lt"/>
              <a:buAutoNum type="arabicParenR" startAt="14"/>
            </a:pPr>
            <a:r>
              <a:rPr lang="en-US" sz="1200" b="1" dirty="0"/>
              <a:t>[HPCA’19] </a:t>
            </a:r>
            <a:r>
              <a:rPr lang="en-US" sz="1200" dirty="0"/>
              <a:t>Kim+, “</a:t>
            </a:r>
            <a:r>
              <a:rPr lang="en-US" sz="1200" dirty="0">
                <a:hlinkClick r:id="rId7"/>
              </a:rPr>
              <a:t>D-RaNGe: Using Commodity DRAM Devices to Generate True Random Numbers with Low Latency and High Throughput</a:t>
            </a:r>
            <a:r>
              <a:rPr lang="en-US" sz="1200" dirty="0"/>
              <a:t>”</a:t>
            </a:r>
            <a:endParaRPr lang="en-US" sz="1200" b="1" dirty="0"/>
          </a:p>
          <a:p>
            <a:pPr marL="257175" indent="-257175">
              <a:buClr>
                <a:schemeClr val="tx1"/>
              </a:buClr>
              <a:buFont typeface="+mj-lt"/>
              <a:buAutoNum type="arabicParenR" startAt="14"/>
            </a:pPr>
            <a:r>
              <a:rPr lang="en-US" sz="1200" b="1" dirty="0"/>
              <a:t>[MICRO’19] </a:t>
            </a:r>
            <a:r>
              <a:rPr lang="en-US" sz="1200" dirty="0" err="1"/>
              <a:t>Koppula</a:t>
            </a:r>
            <a:r>
              <a:rPr lang="en-US" sz="1200" dirty="0"/>
              <a:t>+, “</a:t>
            </a:r>
            <a:r>
              <a:rPr lang="en-US" sz="1200" dirty="0">
                <a:hlinkClick r:id="rId8"/>
              </a:rPr>
              <a:t>EDEN: Enabling Energy-Efficient, High-Performance Deep Neural Network Inference Using Approximate DRAM</a:t>
            </a:r>
            <a:r>
              <a:rPr lang="en-US" sz="1200" dirty="0"/>
              <a:t>”</a:t>
            </a:r>
            <a:endParaRPr lang="en-US" sz="1200" b="1" dirty="0"/>
          </a:p>
          <a:p>
            <a:pPr marL="257175" indent="-257175">
              <a:buClr>
                <a:schemeClr val="tx1"/>
              </a:buClr>
              <a:buFont typeface="+mj-lt"/>
              <a:buAutoNum type="arabicParenR" startAt="14"/>
            </a:pPr>
            <a:r>
              <a:rPr lang="en-US" sz="1200" b="1" dirty="0"/>
              <a:t>[SIGMETRICS’18] </a:t>
            </a:r>
            <a:r>
              <a:rPr lang="en-US" sz="1200" dirty="0"/>
              <a:t>Ghose+, “</a:t>
            </a:r>
            <a:r>
              <a:rPr lang="en-US" sz="1200" dirty="0">
                <a:hlinkClick r:id="rId9"/>
              </a:rPr>
              <a:t>What Your DRAM Power Models Are Not Telling You: Lessons from a Detailed Experimental Study</a:t>
            </a:r>
            <a:r>
              <a:rPr lang="en-US" sz="1200" dirty="0"/>
              <a:t>”</a:t>
            </a:r>
            <a:endParaRPr lang="en-US" sz="1200" b="1" dirty="0"/>
          </a:p>
          <a:p>
            <a:pPr marL="257175" indent="-257175">
              <a:buClr>
                <a:schemeClr val="tx1"/>
              </a:buClr>
              <a:buFont typeface="+mj-lt"/>
              <a:buAutoNum type="arabicParenR" startAt="14"/>
            </a:pPr>
            <a:r>
              <a:rPr lang="en-US" sz="1200" b="1" dirty="0"/>
              <a:t>[SIGMETRICS’17] </a:t>
            </a:r>
            <a:r>
              <a:rPr lang="en-US" sz="1200" dirty="0"/>
              <a:t>Chang+, “</a:t>
            </a:r>
            <a:r>
              <a:rPr lang="en-US" sz="1200" dirty="0">
                <a:hlinkClick r:id="rId10"/>
              </a:rPr>
              <a:t>Understanding Reduced-Voltage Operation in Modern DRAM Devices: </a:t>
            </a:r>
            <a:br>
              <a:rPr lang="en-US" sz="1200" dirty="0">
                <a:hlinkClick r:id="rId10"/>
              </a:rPr>
            </a:br>
            <a:r>
              <a:rPr lang="en-US" sz="1200" dirty="0">
                <a:hlinkClick r:id="rId10"/>
              </a:rPr>
              <a:t>Experimental Characterization, Analysis, and Mechanisms</a:t>
            </a:r>
            <a:r>
              <a:rPr lang="en-US" sz="1200" dirty="0"/>
              <a:t>”</a:t>
            </a:r>
            <a:endParaRPr lang="en-US" sz="1200" b="1" dirty="0"/>
          </a:p>
          <a:p>
            <a:pPr marL="257175" indent="-257175">
              <a:buClr>
                <a:schemeClr val="tx1"/>
              </a:buClr>
              <a:buFont typeface="+mj-lt"/>
              <a:buAutoNum type="arabicParenR" startAt="14"/>
            </a:pPr>
            <a:r>
              <a:rPr lang="en-US" sz="1200" b="1" dirty="0"/>
              <a:t>[MICRO’17] </a:t>
            </a:r>
            <a:r>
              <a:rPr lang="en-US" sz="1200" dirty="0"/>
              <a:t>Khan+, “</a:t>
            </a:r>
            <a:r>
              <a:rPr lang="en-US" sz="1200" dirty="0">
                <a:hlinkClick r:id="rId11"/>
              </a:rPr>
              <a:t>Detecting and Mitigating Data-Dependent DRAM Failures by Exploiting Current Memory Content</a:t>
            </a:r>
            <a:r>
              <a:rPr lang="en-US" sz="1200" dirty="0"/>
              <a:t>”</a:t>
            </a:r>
            <a:endParaRPr lang="en-US" sz="1200" b="1" dirty="0"/>
          </a:p>
          <a:p>
            <a:pPr marL="257175" indent="-257175">
              <a:buClr>
                <a:schemeClr val="tx1"/>
              </a:buClr>
              <a:buFont typeface="+mj-lt"/>
              <a:buAutoNum type="arabicParenR" startAt="14"/>
            </a:pPr>
            <a:r>
              <a:rPr lang="en-US" sz="1200" b="1" dirty="0"/>
              <a:t>[SIGMETRICS’16] </a:t>
            </a:r>
            <a:r>
              <a:rPr lang="en-US" sz="1200" dirty="0"/>
              <a:t>Chang+, “</a:t>
            </a:r>
            <a:r>
              <a:rPr lang="en-US" sz="1200" dirty="0">
                <a:hlinkClick r:id="rId12"/>
              </a:rPr>
              <a:t>Understanding Latency Variation in Modern DRAM Chips: </a:t>
            </a:r>
            <a:br>
              <a:rPr lang="en-US" sz="1200" dirty="0">
                <a:hlinkClick r:id="rId12"/>
              </a:rPr>
            </a:br>
            <a:r>
              <a:rPr lang="en-US" sz="1200" dirty="0">
                <a:hlinkClick r:id="rId12"/>
              </a:rPr>
              <a:t>Experimental Characterization, Analysis, and Optimization</a:t>
            </a:r>
            <a:r>
              <a:rPr lang="en-US" sz="1200" dirty="0"/>
              <a:t>”</a:t>
            </a:r>
            <a:endParaRPr lang="en-US" sz="1200" b="1" dirty="0"/>
          </a:p>
        </p:txBody>
      </p:sp>
    </p:spTree>
    <p:custDataLst>
      <p:tags r:id="rId1"/>
    </p:custDataLst>
    <p:extLst>
      <p:ext uri="{BB962C8B-B14F-4D97-AF65-F5344CB8AC3E}">
        <p14:creationId xmlns:p14="http://schemas.microsoft.com/office/powerpoint/2010/main" val="3112362999"/>
      </p:ext>
    </p:extLst>
  </p:cSld>
  <p:clrMapOvr>
    <a:masterClrMapping/>
  </p:clrMapOvr>
  <mc:AlternateContent xmlns:mc="http://schemas.openxmlformats.org/markup-compatibility/2006" xmlns:p14="http://schemas.microsoft.com/office/powerpoint/2010/main">
    <mc:Choice Requires="p14">
      <p:transition spd="slow" p14:dur="2000" advTm="21312"/>
    </mc:Choice>
    <mc:Fallback xmlns="">
      <p:transition spd="slow" advTm="21312"/>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CEA8-AC16-1FA3-125F-F5B4DC1990D0}"/>
              </a:ext>
            </a:extLst>
          </p:cNvPr>
          <p:cNvSpPr>
            <a:spLocks noGrp="1"/>
          </p:cNvSpPr>
          <p:nvPr>
            <p:ph type="title"/>
          </p:nvPr>
        </p:nvSpPr>
        <p:spPr/>
        <p:txBody>
          <a:bodyPr>
            <a:noAutofit/>
          </a:bodyPr>
          <a:lstStyle/>
          <a:p>
            <a:r>
              <a:rPr lang="en-US" sz="3200" dirty="0"/>
              <a:t>Even More Research DRAM Bender Enabled</a:t>
            </a:r>
            <a:endParaRPr lang="en-CH" sz="3200" dirty="0"/>
          </a:p>
        </p:txBody>
      </p:sp>
      <p:sp>
        <p:nvSpPr>
          <p:cNvPr id="4" name="Content Placeholder 2">
            <a:extLst>
              <a:ext uri="{FF2B5EF4-FFF2-40B4-BE49-F238E27FC236}">
                <a16:creationId xmlns:a16="http://schemas.microsoft.com/office/drawing/2014/main" id="{362D7EC3-353D-334E-AF37-190BE423C657}"/>
              </a:ext>
            </a:extLst>
          </p:cNvPr>
          <p:cNvSpPr txBox="1">
            <a:spLocks/>
          </p:cNvSpPr>
          <p:nvPr/>
        </p:nvSpPr>
        <p:spPr>
          <a:xfrm>
            <a:off x="181310" y="993339"/>
            <a:ext cx="8776982" cy="54597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[ISCA’24]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Nam+,</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4"/>
              </a:rPr>
              <a:t>DRAMScope: Uncovering DRAM Microarchitecture and Characteristics by Issuing Memory Commands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[DATE’24]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Zhou+,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5"/>
              </a:rPr>
              <a:t>DRAM-Locker: A General-Purpose DRAM Protection Mechanism Against Adversarial DNN Weight Attacks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[DRAMSec’23]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Lang+,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6"/>
              </a:rPr>
              <a:t>BLASTER: Characterizing the Blast Radius of Rowhammer</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[IEEE CAL’23]</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7"/>
              </a:rPr>
              <a:t>X-ray: Discovering DRAM Internal Structure and Error Characteristics by Issuing Memory Commands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[MICRO’22]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Gao+,</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8"/>
              </a:rPr>
              <a:t>FracDRAM: Fractional Values in Off-the-Shelf DRAM</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[Applied Sciences’22]</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Bepary</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9"/>
              </a:rPr>
              <a:t>DRAM Retention Behavior with Accelerated Aging in Commercial Chips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[ETS’21]</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Farmani</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10"/>
              </a:rPr>
              <a:t>RHAT: Efficient RowHammer-Aware Test for Modern DRAM Modules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[HOST’20]</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Talukder</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11"/>
              </a:rPr>
              <a:t>Towards the Avoidance of Counterfeit Memory: Identifying the DRAM Origin</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[MICRO’19]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Gao+,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12"/>
              </a:rPr>
              <a:t>ComputeDRAM: In-Memory Compute Using Off-the-Shelf DRAMs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[IEEE Access’19]</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Talukder</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13"/>
              </a:rPr>
              <a:t>PreLatPUF: Exploiting DRAM Latency Variations for Generating Robust Device Signatures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[ICCE’18]</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Talukder</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14"/>
              </a:rPr>
              <a:t>Exploiting DRAM Latency Variations for Generating True Random Numbers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Tree>
    <p:custDataLst>
      <p:tags r:id="rId1"/>
    </p:custDataLst>
    <p:extLst>
      <p:ext uri="{BB962C8B-B14F-4D97-AF65-F5344CB8AC3E}">
        <p14:creationId xmlns:p14="http://schemas.microsoft.com/office/powerpoint/2010/main" val="3527075905"/>
      </p:ext>
    </p:extLst>
  </p:cSld>
  <p:clrMapOvr>
    <a:masterClrMapping/>
  </p:clrMapOvr>
  <mc:AlternateContent xmlns:mc="http://schemas.openxmlformats.org/markup-compatibility/2006" xmlns:p14="http://schemas.microsoft.com/office/powerpoint/2010/main">
    <mc:Choice Requires="p14">
      <p:transition spd="slow" p14:dur="2000" advTm="4042"/>
    </mc:Choice>
    <mc:Fallback xmlns="">
      <p:transition spd="slow" advTm="4042"/>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4667-8808-E72B-17C7-5A673A2FB2AD}"/>
              </a:ext>
            </a:extLst>
          </p:cNvPr>
          <p:cNvSpPr>
            <a:spLocks noGrp="1"/>
          </p:cNvSpPr>
          <p:nvPr>
            <p:ph type="title"/>
          </p:nvPr>
        </p:nvSpPr>
        <p:spPr>
          <a:xfrm>
            <a:off x="228600" y="152400"/>
            <a:ext cx="9023920" cy="884238"/>
          </a:xfrm>
        </p:spPr>
        <p:txBody>
          <a:bodyPr/>
          <a:lstStyle/>
          <a:p>
            <a:r>
              <a:rPr lang="en-US" dirty="0"/>
              <a:t>DRAM Chips Are Already (Quite) Capable!</a:t>
            </a:r>
          </a:p>
        </p:txBody>
      </p:sp>
      <p:sp>
        <p:nvSpPr>
          <p:cNvPr id="3" name="Content Placeholder 2">
            <a:extLst>
              <a:ext uri="{FF2B5EF4-FFF2-40B4-BE49-F238E27FC236}">
                <a16:creationId xmlns:a16="http://schemas.microsoft.com/office/drawing/2014/main" id="{440C3BE8-9E69-F22B-9299-C70C2CDC775A}"/>
              </a:ext>
            </a:extLst>
          </p:cNvPr>
          <p:cNvSpPr>
            <a:spLocks noGrp="1"/>
          </p:cNvSpPr>
          <p:nvPr>
            <p:ph idx="1"/>
          </p:nvPr>
        </p:nvSpPr>
        <p:spPr>
          <a:xfrm>
            <a:off x="228600" y="1012279"/>
            <a:ext cx="8610600" cy="5153025"/>
          </a:xfrm>
        </p:spPr>
        <p:txBody>
          <a:bodyPr/>
          <a:lstStyle/>
          <a:p>
            <a:r>
              <a:rPr lang="en-US" b="1" dirty="0">
                <a:solidFill>
                  <a:srgbClr val="0000FF"/>
                </a:solidFill>
              </a:rPr>
              <a:t>Appears at HPCA 2024</a:t>
            </a:r>
          </a:p>
          <a:p>
            <a:endParaRPr lang="en-US" dirty="0"/>
          </a:p>
        </p:txBody>
      </p:sp>
      <p:sp>
        <p:nvSpPr>
          <p:cNvPr id="4" name="Slide Number Placeholder 3">
            <a:extLst>
              <a:ext uri="{FF2B5EF4-FFF2-40B4-BE49-F238E27FC236}">
                <a16:creationId xmlns:a16="http://schemas.microsoft.com/office/drawing/2014/main" id="{5BDC33D6-E8D8-2AEE-76ED-6F990CA8387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4DA74827-B476-A7C9-DDF9-F888E70F87FF}"/>
              </a:ext>
            </a:extLst>
          </p:cNvPr>
          <p:cNvPicPr>
            <a:picLocks noChangeAspect="1"/>
          </p:cNvPicPr>
          <p:nvPr/>
        </p:nvPicPr>
        <p:blipFill>
          <a:blip r:embed="rId2"/>
          <a:stretch>
            <a:fillRect/>
          </a:stretch>
        </p:blipFill>
        <p:spPr>
          <a:xfrm>
            <a:off x="163062" y="1658595"/>
            <a:ext cx="8917438" cy="1914421"/>
          </a:xfrm>
          <a:prstGeom prst="rect">
            <a:avLst/>
          </a:prstGeom>
        </p:spPr>
      </p:pic>
      <p:pic>
        <p:nvPicPr>
          <p:cNvPr id="6" name="Picture 5">
            <a:extLst>
              <a:ext uri="{FF2B5EF4-FFF2-40B4-BE49-F238E27FC236}">
                <a16:creationId xmlns:a16="http://schemas.microsoft.com/office/drawing/2014/main" id="{0DF69DC9-A5D7-C71C-2B32-4DCBD3EC7982}"/>
              </a:ext>
            </a:extLst>
          </p:cNvPr>
          <p:cNvPicPr>
            <a:picLocks noChangeAspect="1"/>
          </p:cNvPicPr>
          <p:nvPr/>
        </p:nvPicPr>
        <p:blipFill>
          <a:blip r:embed="rId3"/>
          <a:stretch>
            <a:fillRect/>
          </a:stretch>
        </p:blipFill>
        <p:spPr>
          <a:xfrm>
            <a:off x="2374843" y="3736274"/>
            <a:ext cx="4344144" cy="3077102"/>
          </a:xfrm>
          <a:prstGeom prst="rect">
            <a:avLst/>
          </a:prstGeom>
        </p:spPr>
      </p:pic>
      <p:sp>
        <p:nvSpPr>
          <p:cNvPr id="7" name="TextBox 6">
            <a:extLst>
              <a:ext uri="{FF2B5EF4-FFF2-40B4-BE49-F238E27FC236}">
                <a16:creationId xmlns:a16="http://schemas.microsoft.com/office/drawing/2014/main" id="{962F01C6-C567-2FD0-2B34-77D12D916BC6}"/>
              </a:ext>
            </a:extLst>
          </p:cNvPr>
          <p:cNvSpPr txBox="1"/>
          <p:nvPr/>
        </p:nvSpPr>
        <p:spPr>
          <a:xfrm>
            <a:off x="4466052" y="1043444"/>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https://arxiv.org/pdf/2402.18736.pdf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401186573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724A-F08A-E6CD-8866-A45A45133572}"/>
              </a:ext>
            </a:extLst>
          </p:cNvPr>
          <p:cNvSpPr>
            <a:spLocks noGrp="1"/>
          </p:cNvSpPr>
          <p:nvPr>
            <p:ph type="title"/>
          </p:nvPr>
        </p:nvSpPr>
        <p:spPr>
          <a:xfrm>
            <a:off x="228600" y="152400"/>
            <a:ext cx="8951912" cy="884238"/>
          </a:xfrm>
        </p:spPr>
        <p:txBody>
          <a:bodyPr/>
          <a:lstStyle/>
          <a:p>
            <a:r>
              <a:rPr kumimoji="0" lang="en-US" sz="4000" b="0" i="0" u="none" strike="noStrike" kern="0" cap="none" spc="0" normalizeH="0" baseline="0" noProof="0" dirty="0">
                <a:ln>
                  <a:noFill/>
                </a:ln>
                <a:solidFill>
                  <a:srgbClr val="006633"/>
                </a:solidFill>
                <a:effectLst/>
                <a:uLnTx/>
                <a:uFillTx/>
                <a:latin typeface="Garamond"/>
                <a:ea typeface="ＭＳ Ｐゴシック" pitchFamily="-106" charset="-128"/>
              </a:rPr>
              <a:t>DRAM Chips Are Already (Quite) Capable!</a:t>
            </a:r>
            <a:endParaRPr lang="en-US" dirty="0"/>
          </a:p>
        </p:txBody>
      </p:sp>
      <p:sp>
        <p:nvSpPr>
          <p:cNvPr id="3" name="Content Placeholder 2">
            <a:extLst>
              <a:ext uri="{FF2B5EF4-FFF2-40B4-BE49-F238E27FC236}">
                <a16:creationId xmlns:a16="http://schemas.microsoft.com/office/drawing/2014/main" id="{C461C53E-D5A9-DECF-F36E-E76CCC09CAC3}"/>
              </a:ext>
            </a:extLst>
          </p:cNvPr>
          <p:cNvSpPr>
            <a:spLocks noGrp="1"/>
          </p:cNvSpPr>
          <p:nvPr>
            <p:ph idx="1"/>
          </p:nvPr>
        </p:nvSpPr>
        <p:spPr/>
        <p:txBody>
          <a:bodyPr/>
          <a:lstStyle/>
          <a:p>
            <a:r>
              <a:rPr lang="en-US" b="1" dirty="0">
                <a:solidFill>
                  <a:srgbClr val="0000FF"/>
                </a:solidFill>
              </a:rPr>
              <a:t>Appears at DSN 2024</a:t>
            </a:r>
          </a:p>
          <a:p>
            <a:endParaRPr lang="en-US" dirty="0"/>
          </a:p>
        </p:txBody>
      </p:sp>
      <p:sp>
        <p:nvSpPr>
          <p:cNvPr id="4" name="Slide Number Placeholder 3">
            <a:extLst>
              <a:ext uri="{FF2B5EF4-FFF2-40B4-BE49-F238E27FC236}">
                <a16:creationId xmlns:a16="http://schemas.microsoft.com/office/drawing/2014/main" id="{65147A4A-736F-F405-0739-FF4560FEFE4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E84D962B-0E31-BCCD-AA94-B743B39BEF8B}"/>
              </a:ext>
            </a:extLst>
          </p:cNvPr>
          <p:cNvPicPr>
            <a:picLocks noChangeAspect="1"/>
          </p:cNvPicPr>
          <p:nvPr/>
        </p:nvPicPr>
        <p:blipFill>
          <a:blip r:embed="rId2"/>
          <a:stretch>
            <a:fillRect/>
          </a:stretch>
        </p:blipFill>
        <p:spPr>
          <a:xfrm>
            <a:off x="57868" y="2458218"/>
            <a:ext cx="8906620" cy="2554958"/>
          </a:xfrm>
          <a:prstGeom prst="rect">
            <a:avLst/>
          </a:prstGeom>
        </p:spPr>
      </p:pic>
      <p:sp>
        <p:nvSpPr>
          <p:cNvPr id="6" name="TextBox 5">
            <a:extLst>
              <a:ext uri="{FF2B5EF4-FFF2-40B4-BE49-F238E27FC236}">
                <a16:creationId xmlns:a16="http://schemas.microsoft.com/office/drawing/2014/main" id="{62FBCBB1-9F77-1473-95C1-41DF9AA40AED}"/>
              </a:ext>
            </a:extLst>
          </p:cNvPr>
          <p:cNvSpPr txBox="1"/>
          <p:nvPr/>
        </p:nvSpPr>
        <p:spPr>
          <a:xfrm>
            <a:off x="2771800" y="6464122"/>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https://arxiv.org/pdf/2405.06081</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179645093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90331-46A6-747E-D575-532D29B1E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7D9422-7F4F-FFAB-111B-A5E21CC70F4F}"/>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EDFF5035-F04E-D21F-71B2-FA2A1AD378C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85" name="Title 1">
            <a:extLst>
              <a:ext uri="{FF2B5EF4-FFF2-40B4-BE49-F238E27FC236}">
                <a16:creationId xmlns:a16="http://schemas.microsoft.com/office/drawing/2014/main" id="{A0BF504C-FDC0-A2ED-FD65-3B8992A719AD}"/>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We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demonstrate </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that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 COTS DRAM chips:</a:t>
            </a:r>
          </a:p>
        </p:txBody>
      </p:sp>
      <p:grpSp>
        <p:nvGrpSpPr>
          <p:cNvPr id="89" name="Grup 88">
            <a:extLst>
              <a:ext uri="{FF2B5EF4-FFF2-40B4-BE49-F238E27FC236}">
                <a16:creationId xmlns:a16="http://schemas.microsoft.com/office/drawing/2014/main" id="{90B28E80-827A-B0CF-A849-0C861AA12ADB}"/>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F20A372A-800F-1CE7-5848-BD46CD4D3CD9}"/>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simultaneously</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activate</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48 rows</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two neighboring subarrays</a:t>
              </a:r>
            </a:p>
          </p:txBody>
        </p:sp>
        <p:sp>
          <p:nvSpPr>
            <p:cNvPr id="88" name="Rectangle 274">
              <a:extLst>
                <a:ext uri="{FF2B5EF4-FFF2-40B4-BE49-F238E27FC236}">
                  <a16:creationId xmlns:a16="http://schemas.microsoft.com/office/drawing/2014/main" id="{DC07A385-9139-84BF-8224-94494515988D}"/>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91" name="Grup 90">
            <a:extLst>
              <a:ext uri="{FF2B5EF4-FFF2-40B4-BE49-F238E27FC236}">
                <a16:creationId xmlns:a16="http://schemas.microsoft.com/office/drawing/2014/main" id="{08E74F9C-AF91-FC6D-9313-359E3B509903}"/>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C6834D6C-CB12-B26F-9C71-A857EB42EC29}"/>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NOT operation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32 output operands</a:t>
              </a:r>
            </a:p>
          </p:txBody>
        </p:sp>
        <p:sp>
          <p:nvSpPr>
            <p:cNvPr id="90" name="Rectangle 274">
              <a:extLst>
                <a:ext uri="{FF2B5EF4-FFF2-40B4-BE49-F238E27FC236}">
                  <a16:creationId xmlns:a16="http://schemas.microsoft.com/office/drawing/2014/main" id="{57B0877F-490C-4119-0A56-6A7C5BE7C4D6}"/>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grpSp>
      <p:grpSp>
        <p:nvGrpSpPr>
          <p:cNvPr id="93" name="Grup 92">
            <a:extLst>
              <a:ext uri="{FF2B5EF4-FFF2-40B4-BE49-F238E27FC236}">
                <a16:creationId xmlns:a16="http://schemas.microsoft.com/office/drawing/2014/main" id="{53B11014-9AF5-0DD7-7E69-595D0C74A122}"/>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7EEA4E0F-DB7D-B789-AA20-4B93078F7F67}"/>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16-input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AND, NAND, OR, and NOR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a:t>
              </a:r>
            </a:p>
          </p:txBody>
        </p:sp>
        <p:sp>
          <p:nvSpPr>
            <p:cNvPr id="92" name="Rectangle 274">
              <a:extLst>
                <a:ext uri="{FF2B5EF4-FFF2-40B4-BE49-F238E27FC236}">
                  <a16:creationId xmlns:a16="http://schemas.microsoft.com/office/drawing/2014/main" id="{B6CE005B-D58F-AD4D-8931-0CF35894DA0E}"/>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grpSp>
    </p:spTree>
    <p:extLst>
      <p:ext uri="{BB962C8B-B14F-4D97-AF65-F5344CB8AC3E}">
        <p14:creationId xmlns:p14="http://schemas.microsoft.com/office/powerpoint/2010/main" val="18249061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85D6-572A-86A4-50AE-8A97335BE6FD}"/>
            </a:ext>
          </a:extLst>
        </p:cNvPr>
        <p:cNvGrpSpPr/>
        <p:nvPr/>
      </p:nvGrpSpPr>
      <p:grpSpPr>
        <a:xfrm>
          <a:off x="0" y="0"/>
          <a:ext cx="0" cy="0"/>
          <a:chOff x="0" y="0"/>
          <a:chExt cx="0" cy="0"/>
        </a:xfrm>
      </p:grpSpPr>
      <p:sp>
        <p:nvSpPr>
          <p:cNvPr id="34" name="Metin kutusu 16">
            <a:extLst>
              <a:ext uri="{FF2B5EF4-FFF2-40B4-BE49-F238E27FC236}">
                <a16:creationId xmlns:a16="http://schemas.microsoft.com/office/drawing/2014/main" id="{4E2D5DE8-6CD6-38D7-001D-679D8D839014}"/>
              </a:ext>
            </a:extLst>
          </p:cNvPr>
          <p:cNvSpPr txBox="1"/>
          <p:nvPr/>
        </p:nvSpPr>
        <p:spPr>
          <a:xfrm>
            <a:off x="2893133" y="2443107"/>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36ns</a:t>
            </a:r>
            <a:endPar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3" name="Slide Number Placeholder 3">
            <a:extLst>
              <a:ext uri="{FF2B5EF4-FFF2-40B4-BE49-F238E27FC236}">
                <a16:creationId xmlns:a16="http://schemas.microsoft.com/office/drawing/2014/main" id="{354618F3-3178-AECF-1DD1-D8CFABAE19C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1695EFEE-5474-96F1-88E6-05324277C84E}"/>
              </a:ext>
            </a:extLst>
          </p:cNvPr>
          <p:cNvGrpSpPr/>
          <p:nvPr/>
        </p:nvGrpSpPr>
        <p:grpSpPr>
          <a:xfrm>
            <a:off x="1060268" y="2695685"/>
            <a:ext cx="7383274" cy="532326"/>
            <a:chOff x="957263" y="2296226"/>
            <a:chExt cx="7383274" cy="532326"/>
          </a:xfrm>
        </p:grpSpPr>
        <p:sp>
          <p:nvSpPr>
            <p:cNvPr id="116" name="Dikdörtgen 256">
              <a:extLst>
                <a:ext uri="{FF2B5EF4-FFF2-40B4-BE49-F238E27FC236}">
                  <a16:creationId xmlns:a16="http://schemas.microsoft.com/office/drawing/2014/main" id="{83928D6F-92B4-54C4-6C6D-675520AEC769}"/>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Row A</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7" name="Dikdörtgen 256">
              <a:extLst>
                <a:ext uri="{FF2B5EF4-FFF2-40B4-BE49-F238E27FC236}">
                  <a16:creationId xmlns:a16="http://schemas.microsoft.com/office/drawing/2014/main" id="{1508BCBC-2DAC-B0C2-5D6C-6AA35E7C260D}"/>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86" name="Düz Ok Bağlayıcısı 185">
              <a:extLst>
                <a:ext uri="{FF2B5EF4-FFF2-40B4-BE49-F238E27FC236}">
                  <a16:creationId xmlns:a16="http://schemas.microsoft.com/office/drawing/2014/main" id="{997EAB4D-B619-6E19-2728-885029332DD7}"/>
                </a:ext>
              </a:extLst>
            </p:cNvPr>
            <p:cNvCxnSpPr>
              <a:cxnSpLocks/>
              <a:stCxn id="116" idx="3"/>
              <a:endCxn id="117"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256">
              <a:extLst>
                <a:ext uri="{FF2B5EF4-FFF2-40B4-BE49-F238E27FC236}">
                  <a16:creationId xmlns:a16="http://schemas.microsoft.com/office/drawing/2014/main" id="{473048D5-9638-A0FE-DE81-0D80CF05AD7E}"/>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Row B</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61" name="Düz Ok Bağlayıcısı 60">
              <a:extLst>
                <a:ext uri="{FF2B5EF4-FFF2-40B4-BE49-F238E27FC236}">
                  <a16:creationId xmlns:a16="http://schemas.microsoft.com/office/drawing/2014/main" id="{5F6295D2-8839-4277-2883-E8ABB46E80DB}"/>
                </a:ext>
              </a:extLst>
            </p:cNvPr>
            <p:cNvCxnSpPr>
              <a:cxnSpLocks/>
              <a:stCxn id="117" idx="3"/>
              <a:endCxn id="58"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5" name="Grafik 18" descr="Kapat düz dolguyla">
            <a:extLst>
              <a:ext uri="{FF2B5EF4-FFF2-40B4-BE49-F238E27FC236}">
                <a16:creationId xmlns:a16="http://schemas.microsoft.com/office/drawing/2014/main" id="{F1CD7C15-ADEB-714D-9BD6-0D3CEDF017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4800" y="2394737"/>
            <a:ext cx="557585" cy="557585"/>
          </a:xfrm>
          <a:prstGeom prst="rect">
            <a:avLst/>
          </a:prstGeom>
        </p:spPr>
      </p:pic>
      <p:sp>
        <p:nvSpPr>
          <p:cNvPr id="8" name="Metin kutusu 16">
            <a:extLst>
              <a:ext uri="{FF2B5EF4-FFF2-40B4-BE49-F238E27FC236}">
                <a16:creationId xmlns:a16="http://schemas.microsoft.com/office/drawing/2014/main" id="{5A0D30FD-DD49-2DEA-4286-4B7C0DD80D51}"/>
              </a:ext>
            </a:extLst>
          </p:cNvPr>
          <p:cNvSpPr txBox="1"/>
          <p:nvPr/>
        </p:nvSpPr>
        <p:spPr>
          <a:xfrm>
            <a:off x="2832812" y="292322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9" name="Metin kutusu 16">
            <a:extLst>
              <a:ext uri="{FF2B5EF4-FFF2-40B4-BE49-F238E27FC236}">
                <a16:creationId xmlns:a16="http://schemas.microsoft.com/office/drawing/2014/main" id="{2A54DCD2-BA9E-BBE3-B15B-46722043AD83}"/>
              </a:ext>
            </a:extLst>
          </p:cNvPr>
          <p:cNvSpPr txBox="1"/>
          <p:nvPr/>
        </p:nvSpPr>
        <p:spPr>
          <a:xfrm>
            <a:off x="5410555" y="2931250"/>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grpSp>
        <p:nvGrpSpPr>
          <p:cNvPr id="10" name="Group 9">
            <a:extLst>
              <a:ext uri="{FF2B5EF4-FFF2-40B4-BE49-F238E27FC236}">
                <a16:creationId xmlns:a16="http://schemas.microsoft.com/office/drawing/2014/main" id="{E1780C73-6B3F-BD71-A22C-B469953B6E16}"/>
              </a:ext>
            </a:extLst>
          </p:cNvPr>
          <p:cNvGrpSpPr/>
          <p:nvPr/>
        </p:nvGrpSpPr>
        <p:grpSpPr>
          <a:xfrm>
            <a:off x="0" y="778350"/>
            <a:ext cx="9144001" cy="1414519"/>
            <a:chOff x="-1" y="5309113"/>
            <a:chExt cx="9144001" cy="929404"/>
          </a:xfrm>
        </p:grpSpPr>
        <p:sp>
          <p:nvSpPr>
            <p:cNvPr id="11" name="Content Placeholder 2">
              <a:extLst>
                <a:ext uri="{FF2B5EF4-FFF2-40B4-BE49-F238E27FC236}">
                  <a16:creationId xmlns:a16="http://schemas.microsoft.com/office/drawing/2014/main" id="{9FF7ADD9-970E-C16D-F3BE-A98C89BA6499}"/>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Activating two rows in </a:t>
              </a:r>
              <a:r>
                <a:rPr kumimoji="0" lang="en-US" sz="3000" b="1" i="0" u="none" strike="noStrike" kern="1200" cap="none" spc="0" normalizeH="0" baseline="0" noProof="0" dirty="0">
                  <a:ln>
                    <a:noFill/>
                  </a:ln>
                  <a:solidFill>
                    <a:srgbClr val="7BA79D">
                      <a:lumMod val="75000"/>
                    </a:srgbClr>
                  </a:solidFill>
                  <a:effectLst/>
                  <a:uLnTx/>
                  <a:uFillTx/>
                  <a:latin typeface="Cambria" panose="02040503050406030204" pitchFamily="18" charset="0"/>
                  <a:ea typeface="+mn-ea"/>
                  <a:cs typeface="+mn-cs"/>
                </a:rPr>
                <a:t>quick succession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simultaneously</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activate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multiple rows in neighboring subarrays</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endParaRPr>
            </a:p>
          </p:txBody>
        </p:sp>
        <p:cxnSp>
          <p:nvCxnSpPr>
            <p:cNvPr id="12" name="Straight Connector 11">
              <a:extLst>
                <a:ext uri="{FF2B5EF4-FFF2-40B4-BE49-F238E27FC236}">
                  <a16:creationId xmlns:a16="http://schemas.microsoft.com/office/drawing/2014/main" id="{89FD0C06-1056-FEF8-3968-DA9BD39174BE}"/>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2D71E89-82F6-75D5-46C9-D261DE47F401}"/>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48C7EEDC-5954-D943-7042-B1EDE7F47630}"/>
              </a:ext>
            </a:extLst>
          </p:cNvPr>
          <p:cNvSpPr>
            <a:spLocks noGrp="1"/>
          </p:cNvSpPr>
          <p:nvPr>
            <p:ph type="title"/>
          </p:nvPr>
        </p:nvSpPr>
        <p:spPr/>
        <p:txBody>
          <a:bodyPr/>
          <a:lstStyle/>
          <a:p>
            <a:r>
              <a:rPr lang="en-US" sz="4400" dirty="0">
                <a:solidFill>
                  <a:schemeClr val="accent5">
                    <a:lumMod val="75000"/>
                  </a:schemeClr>
                </a:solidFill>
              </a:rPr>
              <a:t>Finding: </a:t>
            </a:r>
            <a:r>
              <a:rPr lang="en-US" sz="4400" dirty="0" err="1">
                <a:solidFill>
                  <a:schemeClr val="accent5">
                    <a:lumMod val="75000"/>
                  </a:schemeClr>
                </a:solidFill>
              </a:rPr>
              <a:t>SiMRA</a:t>
            </a:r>
            <a:r>
              <a:rPr lang="en-US" sz="4400" dirty="0">
                <a:solidFill>
                  <a:schemeClr val="accent5">
                    <a:lumMod val="75000"/>
                  </a:schemeClr>
                </a:solidFill>
              </a:rPr>
              <a:t> Across Subarrays</a:t>
            </a:r>
            <a:endParaRPr lang="en-CH" sz="4400" dirty="0">
              <a:solidFill>
                <a:schemeClr val="accent5">
                  <a:lumMod val="75000"/>
                </a:schemeClr>
              </a:solidFill>
            </a:endParaRPr>
          </a:p>
        </p:txBody>
      </p:sp>
      <p:grpSp>
        <p:nvGrpSpPr>
          <p:cNvPr id="2" name="Group 1">
            <a:extLst>
              <a:ext uri="{FF2B5EF4-FFF2-40B4-BE49-F238E27FC236}">
                <a16:creationId xmlns:a16="http://schemas.microsoft.com/office/drawing/2014/main" id="{5C0BA37C-DEF0-8245-F549-C0BCDED77194}"/>
              </a:ext>
            </a:extLst>
          </p:cNvPr>
          <p:cNvGrpSpPr/>
          <p:nvPr/>
        </p:nvGrpSpPr>
        <p:grpSpPr>
          <a:xfrm>
            <a:off x="2585481" y="3516542"/>
            <a:ext cx="6211750" cy="3282726"/>
            <a:chOff x="2128787" y="3282882"/>
            <a:chExt cx="6211750" cy="3282726"/>
          </a:xfrm>
        </p:grpSpPr>
        <p:grpSp>
          <p:nvGrpSpPr>
            <p:cNvPr id="14" name="Group 13">
              <a:extLst>
                <a:ext uri="{FF2B5EF4-FFF2-40B4-BE49-F238E27FC236}">
                  <a16:creationId xmlns:a16="http://schemas.microsoft.com/office/drawing/2014/main" id="{452DA65E-BE3E-0699-5065-49AD6280BD6F}"/>
                </a:ext>
              </a:extLst>
            </p:cNvPr>
            <p:cNvGrpSpPr/>
            <p:nvPr/>
          </p:nvGrpSpPr>
          <p:grpSpPr>
            <a:xfrm>
              <a:off x="2502882" y="4439573"/>
              <a:ext cx="3384557" cy="593439"/>
              <a:chOff x="2502882" y="4439573"/>
              <a:chExt cx="3384557" cy="593439"/>
            </a:xfrm>
          </p:grpSpPr>
          <p:cxnSp>
            <p:nvCxnSpPr>
              <p:cNvPr id="47" name="Straight Connector 46">
                <a:extLst>
                  <a:ext uri="{FF2B5EF4-FFF2-40B4-BE49-F238E27FC236}">
                    <a16:creationId xmlns:a16="http://schemas.microsoft.com/office/drawing/2014/main" id="{003F09CC-7124-3E64-42E0-511E2DBB9B82}"/>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37F330-7B8E-823A-2F9F-5ACF91BFFDD0}"/>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15423E9-C19A-62CB-5DAC-31EAC030B4B0}"/>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2A4D258-07D4-7ED6-9F2F-8BB1A1F3D243}"/>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0DD6C4B-C9E6-AA13-7099-1A82A98FB20B}"/>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102A019-9C2A-D54F-0B57-289678FFEF4B}"/>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A83C68F-79CA-C4DD-F43A-D1AA5B0123D8}"/>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15CD9B2-295E-39FC-0763-32EB59558616}"/>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7144600-FD7E-FB27-DC7A-B5C7BA841378}"/>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7F30340-86AD-E9EA-019F-6915B732F09F}"/>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3D2AF96-6604-F1D2-0E23-0F5625406791}"/>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DA1B923-6A8F-43A3-C6BF-FC77E707B984}"/>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Metin kutusu 191">
              <a:extLst>
                <a:ext uri="{FF2B5EF4-FFF2-40B4-BE49-F238E27FC236}">
                  <a16:creationId xmlns:a16="http://schemas.microsoft.com/office/drawing/2014/main" id="{42F5B018-A784-E7B3-5EB0-F5FBFD796717}"/>
                </a:ext>
              </a:extLst>
            </p:cNvPr>
            <p:cNvSpPr txBox="1"/>
            <p:nvPr/>
          </p:nvSpPr>
          <p:spPr>
            <a:xfrm>
              <a:off x="6346750" y="4290779"/>
              <a:ext cx="199378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Neighboring Subarrays</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grpSp>
          <p:nvGrpSpPr>
            <p:cNvPr id="17" name="Group 30">
              <a:extLst>
                <a:ext uri="{FF2B5EF4-FFF2-40B4-BE49-F238E27FC236}">
                  <a16:creationId xmlns:a16="http://schemas.microsoft.com/office/drawing/2014/main" id="{A300064C-36E7-FE36-D42C-ACC0320CD9E7}"/>
                </a:ext>
              </a:extLst>
            </p:cNvPr>
            <p:cNvGrpSpPr/>
            <p:nvPr/>
          </p:nvGrpSpPr>
          <p:grpSpPr>
            <a:xfrm>
              <a:off x="2257472" y="3282882"/>
              <a:ext cx="3810269" cy="2824259"/>
              <a:chOff x="1859009" y="3415840"/>
              <a:chExt cx="3810269" cy="2824259"/>
            </a:xfrm>
          </p:grpSpPr>
          <p:grpSp>
            <p:nvGrpSpPr>
              <p:cNvPr id="31" name="Group 28">
                <a:extLst>
                  <a:ext uri="{FF2B5EF4-FFF2-40B4-BE49-F238E27FC236}">
                    <a16:creationId xmlns:a16="http://schemas.microsoft.com/office/drawing/2014/main" id="{1ABA14C2-62F9-B025-1E19-CA345AB46011}"/>
                  </a:ext>
                </a:extLst>
              </p:cNvPr>
              <p:cNvGrpSpPr/>
              <p:nvPr/>
            </p:nvGrpSpPr>
            <p:grpSpPr>
              <a:xfrm>
                <a:off x="1899136" y="3495795"/>
                <a:ext cx="3770142" cy="2744304"/>
                <a:chOff x="1899136" y="3495795"/>
                <a:chExt cx="3770142" cy="2744304"/>
              </a:xfrm>
            </p:grpSpPr>
            <p:sp>
              <p:nvSpPr>
                <p:cNvPr id="38" name="Rectangle 13">
                  <a:extLst>
                    <a:ext uri="{FF2B5EF4-FFF2-40B4-BE49-F238E27FC236}">
                      <a16:creationId xmlns:a16="http://schemas.microsoft.com/office/drawing/2014/main" id="{7479D317-32AA-F2C2-9A15-62E66A644F8D}"/>
                    </a:ext>
                  </a:extLst>
                </p:cNvPr>
                <p:cNvSpPr/>
                <p:nvPr/>
              </p:nvSpPr>
              <p:spPr>
                <a:xfrm>
                  <a:off x="1899136" y="3495795"/>
                  <a:ext cx="3770142" cy="108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14">
                  <a:extLst>
                    <a:ext uri="{FF2B5EF4-FFF2-40B4-BE49-F238E27FC236}">
                      <a16:creationId xmlns:a16="http://schemas.microsoft.com/office/drawing/2014/main" id="{5FEEEB19-B1AA-4683-FB4F-785419780F96}"/>
                    </a:ext>
                  </a:extLst>
                </p:cNvPr>
                <p:cNvSpPr/>
                <p:nvPr/>
              </p:nvSpPr>
              <p:spPr>
                <a:xfrm>
                  <a:off x="1899136" y="5160099"/>
                  <a:ext cx="3770142" cy="108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2" name="Group 29">
                <a:extLst>
                  <a:ext uri="{FF2B5EF4-FFF2-40B4-BE49-F238E27FC236}">
                    <a16:creationId xmlns:a16="http://schemas.microsoft.com/office/drawing/2014/main" id="{518DD294-BB37-0856-1B74-6F040D88DA0D}"/>
                  </a:ext>
                </a:extLst>
              </p:cNvPr>
              <p:cNvGrpSpPr/>
              <p:nvPr/>
            </p:nvGrpSpPr>
            <p:grpSpPr>
              <a:xfrm>
                <a:off x="1859009" y="3415840"/>
                <a:ext cx="1617751" cy="2136236"/>
                <a:chOff x="1859009" y="3415840"/>
                <a:chExt cx="1617751" cy="2136236"/>
              </a:xfrm>
            </p:grpSpPr>
            <p:sp>
              <p:nvSpPr>
                <p:cNvPr id="33" name="TextBox 15">
                  <a:extLst>
                    <a:ext uri="{FF2B5EF4-FFF2-40B4-BE49-F238E27FC236}">
                      <a16:creationId xmlns:a16="http://schemas.microsoft.com/office/drawing/2014/main" id="{1A38C23B-B29E-928A-30FC-BC0EA35D6CD3}"/>
                    </a:ext>
                  </a:extLst>
                </p:cNvPr>
                <p:cNvSpPr txBox="1"/>
                <p:nvPr/>
              </p:nvSpPr>
              <p:spPr>
                <a:xfrm>
                  <a:off x="1859009" y="3415840"/>
                  <a:ext cx="161775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Subarray X</a:t>
                  </a:r>
                </a:p>
              </p:txBody>
            </p:sp>
            <p:sp>
              <p:nvSpPr>
                <p:cNvPr id="37" name="TextBox 16">
                  <a:extLst>
                    <a:ext uri="{FF2B5EF4-FFF2-40B4-BE49-F238E27FC236}">
                      <a16:creationId xmlns:a16="http://schemas.microsoft.com/office/drawing/2014/main" id="{0F2DEC40-1572-F036-D015-7C0AF657F330}"/>
                    </a:ext>
                  </a:extLst>
                </p:cNvPr>
                <p:cNvSpPr txBox="1"/>
                <p:nvPr/>
              </p:nvSpPr>
              <p:spPr>
                <a:xfrm>
                  <a:off x="1859009" y="5090411"/>
                  <a:ext cx="161768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Subarray Y</a:t>
                  </a:r>
                </a:p>
              </p:txBody>
            </p:sp>
          </p:grpSp>
        </p:grpSp>
        <p:sp>
          <p:nvSpPr>
            <p:cNvPr id="18" name="Rectangle 7">
              <a:extLst>
                <a:ext uri="{FF2B5EF4-FFF2-40B4-BE49-F238E27FC236}">
                  <a16:creationId xmlns:a16="http://schemas.microsoft.com/office/drawing/2014/main" id="{048D7132-0639-DC1D-EB9F-495FE20F912D}"/>
                </a:ext>
              </a:extLst>
            </p:cNvPr>
            <p:cNvSpPr/>
            <p:nvPr/>
          </p:nvSpPr>
          <p:spPr>
            <a:xfrm>
              <a:off x="3015051" y="3759079"/>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A</a:t>
              </a:r>
            </a:p>
          </p:txBody>
        </p:sp>
        <p:sp>
          <p:nvSpPr>
            <p:cNvPr id="19" name="Rectangle 11">
              <a:extLst>
                <a:ext uri="{FF2B5EF4-FFF2-40B4-BE49-F238E27FC236}">
                  <a16:creationId xmlns:a16="http://schemas.microsoft.com/office/drawing/2014/main" id="{8C88A373-DBBA-016E-6B3A-8C1B234AF21D}"/>
                </a:ext>
              </a:extLst>
            </p:cNvPr>
            <p:cNvSpPr/>
            <p:nvPr/>
          </p:nvSpPr>
          <p:spPr>
            <a:xfrm>
              <a:off x="3015051" y="5423383"/>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B</a:t>
              </a:r>
            </a:p>
          </p:txBody>
        </p:sp>
        <p:sp>
          <p:nvSpPr>
            <p:cNvPr id="20" name="Rectangle 17">
              <a:extLst>
                <a:ext uri="{FF2B5EF4-FFF2-40B4-BE49-F238E27FC236}">
                  <a16:creationId xmlns:a16="http://schemas.microsoft.com/office/drawing/2014/main" id="{AC8070D1-DC59-A2B3-C91C-2AE9C5E66BEA}"/>
                </a:ext>
              </a:extLst>
            </p:cNvPr>
            <p:cNvSpPr/>
            <p:nvPr/>
          </p:nvSpPr>
          <p:spPr>
            <a:xfrm>
              <a:off x="2128787" y="3288633"/>
              <a:ext cx="4065563" cy="28864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5">
              <a:extLst>
                <a:ext uri="{FF2B5EF4-FFF2-40B4-BE49-F238E27FC236}">
                  <a16:creationId xmlns:a16="http://schemas.microsoft.com/office/drawing/2014/main" id="{D6D01E8F-CEC5-5093-5144-A1BF634ADB16}"/>
                </a:ext>
              </a:extLst>
            </p:cNvPr>
            <p:cNvSpPr txBox="1"/>
            <p:nvPr/>
          </p:nvSpPr>
          <p:spPr>
            <a:xfrm>
              <a:off x="3280557" y="6103943"/>
              <a:ext cx="1762021"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DRAM Bank</a:t>
              </a:r>
            </a:p>
          </p:txBody>
        </p:sp>
        <p:cxnSp>
          <p:nvCxnSpPr>
            <p:cNvPr id="24" name="Bağlayıcı: Eğri 80">
              <a:extLst>
                <a:ext uri="{FF2B5EF4-FFF2-40B4-BE49-F238E27FC236}">
                  <a16:creationId xmlns:a16="http://schemas.microsoft.com/office/drawing/2014/main" id="{7FE05C94-447B-8B1C-2F57-1CD9E992132F}"/>
                </a:ext>
              </a:extLst>
            </p:cNvPr>
            <p:cNvCxnSpPr>
              <a:cxnSpLocks/>
              <a:stCxn id="38" idx="3"/>
              <a:endCxn id="16" idx="0"/>
            </p:cNvCxnSpPr>
            <p:nvPr/>
          </p:nvCxnSpPr>
          <p:spPr>
            <a:xfrm>
              <a:off x="6067741" y="3902837"/>
              <a:ext cx="1275903" cy="387942"/>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Bağlayıcı: Eğri 81">
              <a:extLst>
                <a:ext uri="{FF2B5EF4-FFF2-40B4-BE49-F238E27FC236}">
                  <a16:creationId xmlns:a16="http://schemas.microsoft.com/office/drawing/2014/main" id="{622B0CB7-B094-D0A1-0B27-4DC5DE648FA2}"/>
                </a:ext>
              </a:extLst>
            </p:cNvPr>
            <p:cNvCxnSpPr>
              <a:cxnSpLocks/>
              <a:stCxn id="46" idx="3"/>
              <a:endCxn id="16" idx="2"/>
            </p:cNvCxnSpPr>
            <p:nvPr/>
          </p:nvCxnSpPr>
          <p:spPr>
            <a:xfrm flipV="1">
              <a:off x="6067741" y="5121776"/>
              <a:ext cx="1275903" cy="445365"/>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Dikdörtgen 256">
              <a:extLst>
                <a:ext uri="{FF2B5EF4-FFF2-40B4-BE49-F238E27FC236}">
                  <a16:creationId xmlns:a16="http://schemas.microsoft.com/office/drawing/2014/main" id="{77E4D3DC-71C9-BDE7-4D1F-79A0881B9C8A}"/>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Shared Sense Amplifiers</a:t>
              </a:r>
            </a:p>
          </p:txBody>
        </p:sp>
      </p:grpSp>
      <p:sp>
        <p:nvSpPr>
          <p:cNvPr id="39" name="Metin kutusu 16">
            <a:extLst>
              <a:ext uri="{FF2B5EF4-FFF2-40B4-BE49-F238E27FC236}">
                <a16:creationId xmlns:a16="http://schemas.microsoft.com/office/drawing/2014/main" id="{A4772562-4341-D16D-AD60-653220DE2D0A}"/>
              </a:ext>
            </a:extLst>
          </p:cNvPr>
          <p:cNvSpPr txBox="1"/>
          <p:nvPr/>
        </p:nvSpPr>
        <p:spPr>
          <a:xfrm>
            <a:off x="5499272" y="2443107"/>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14ns</a:t>
            </a:r>
            <a:endPar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pic>
        <p:nvPicPr>
          <p:cNvPr id="40" name="Grafik 18" descr="Kapat düz dolguyla">
            <a:extLst>
              <a:ext uri="{FF2B5EF4-FFF2-40B4-BE49-F238E27FC236}">
                <a16:creationId xmlns:a16="http://schemas.microsoft.com/office/drawing/2014/main" id="{531E2143-93E1-E38C-EAD6-48A607EE0B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7640" y="2391128"/>
            <a:ext cx="557585" cy="557585"/>
          </a:xfrm>
          <a:prstGeom prst="rect">
            <a:avLst/>
          </a:prstGeom>
        </p:spPr>
      </p:pic>
      <p:cxnSp>
        <p:nvCxnSpPr>
          <p:cNvPr id="4" name="Straight Arrow Connector 10">
            <a:extLst>
              <a:ext uri="{FF2B5EF4-FFF2-40B4-BE49-F238E27FC236}">
                <a16:creationId xmlns:a16="http://schemas.microsoft.com/office/drawing/2014/main" id="{FB3C979C-F3C9-1E24-620A-338F4934A33A}"/>
              </a:ext>
            </a:extLst>
          </p:cNvPr>
          <p:cNvCxnSpPr>
            <a:cxnSpLocks/>
          </p:cNvCxnSpPr>
          <p:nvPr/>
        </p:nvCxnSpPr>
        <p:spPr>
          <a:xfrm>
            <a:off x="2484808" y="4196717"/>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23">
            <a:extLst>
              <a:ext uri="{FF2B5EF4-FFF2-40B4-BE49-F238E27FC236}">
                <a16:creationId xmlns:a16="http://schemas.microsoft.com/office/drawing/2014/main" id="{2F184EAB-55E1-FDD8-DC84-934DFDEB5958}"/>
              </a:ext>
            </a:extLst>
          </p:cNvPr>
          <p:cNvSpPr txBox="1"/>
          <p:nvPr/>
        </p:nvSpPr>
        <p:spPr>
          <a:xfrm>
            <a:off x="1722367" y="3960427"/>
            <a:ext cx="7279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ＭＳ Ｐゴシック" panose="020B0600070205080204" pitchFamily="34" charset="-128"/>
                <a:cs typeface="+mn-cs"/>
              </a:rPr>
              <a:t>ACT</a:t>
            </a:r>
          </a:p>
        </p:txBody>
      </p:sp>
      <p:cxnSp>
        <p:nvCxnSpPr>
          <p:cNvPr id="35" name="Straight Arrow Connector 10">
            <a:extLst>
              <a:ext uri="{FF2B5EF4-FFF2-40B4-BE49-F238E27FC236}">
                <a16:creationId xmlns:a16="http://schemas.microsoft.com/office/drawing/2014/main" id="{A2DED44C-1FCA-E90D-C7A1-00531CFE5383}"/>
              </a:ext>
            </a:extLst>
          </p:cNvPr>
          <p:cNvCxnSpPr>
            <a:cxnSpLocks/>
          </p:cNvCxnSpPr>
          <p:nvPr/>
        </p:nvCxnSpPr>
        <p:spPr>
          <a:xfrm>
            <a:off x="2484808" y="5851300"/>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23">
            <a:extLst>
              <a:ext uri="{FF2B5EF4-FFF2-40B4-BE49-F238E27FC236}">
                <a16:creationId xmlns:a16="http://schemas.microsoft.com/office/drawing/2014/main" id="{6F62DF87-5DC0-E934-47AC-EE49EE1B25F7}"/>
              </a:ext>
            </a:extLst>
          </p:cNvPr>
          <p:cNvSpPr txBox="1"/>
          <p:nvPr/>
        </p:nvSpPr>
        <p:spPr>
          <a:xfrm>
            <a:off x="1722367" y="5615010"/>
            <a:ext cx="7279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ＭＳ Ｐゴシック" panose="020B0600070205080204" pitchFamily="34" charset="-128"/>
                <a:cs typeface="+mn-cs"/>
              </a:rPr>
              <a:t>ACT</a:t>
            </a:r>
          </a:p>
        </p:txBody>
      </p:sp>
    </p:spTree>
    <p:extLst>
      <p:ext uri="{BB962C8B-B14F-4D97-AF65-F5344CB8AC3E}">
        <p14:creationId xmlns:p14="http://schemas.microsoft.com/office/powerpoint/2010/main" val="278379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8" grpId="0"/>
      <p:bldP spid="9" grpId="0"/>
      <p:bldP spid="39" grpId="0"/>
      <p:bldP spid="7" grpId="0"/>
      <p:bldP spid="3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7DB13-75A0-126A-C447-EAFA3429F3A7}"/>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A7D0313B-C6EB-9037-737D-C2F1B5EE4131}"/>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8557FE74-BD28-A175-17D4-1746DBCF2D48}"/>
              </a:ext>
            </a:extLst>
          </p:cNvPr>
          <p:cNvGrpSpPr/>
          <p:nvPr/>
        </p:nvGrpSpPr>
        <p:grpSpPr>
          <a:xfrm>
            <a:off x="-1" y="1164958"/>
            <a:ext cx="9144001" cy="1119641"/>
            <a:chOff x="-1" y="5309113"/>
            <a:chExt cx="9144001" cy="929404"/>
          </a:xfrm>
        </p:grpSpPr>
        <p:sp>
          <p:nvSpPr>
            <p:cNvPr id="11" name="Content Placeholder 2">
              <a:extLst>
                <a:ext uri="{FF2B5EF4-FFF2-40B4-BE49-F238E27FC236}">
                  <a16:creationId xmlns:a16="http://schemas.microsoft.com/office/drawing/2014/main" id="{E98CDB6B-AE70-844E-B764-1113D50DAAC0}"/>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Connect rows in neighboring subarrays</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through </a:t>
              </a:r>
              <a:r>
                <a:rPr kumimoji="0" lang="en-US" sz="28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rPr>
                <a:t>a NOT gate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by simultaneously activating rows</a:t>
              </a:r>
            </a:p>
          </p:txBody>
        </p:sp>
        <p:cxnSp>
          <p:nvCxnSpPr>
            <p:cNvPr id="12" name="Straight Connector 11">
              <a:extLst>
                <a:ext uri="{FF2B5EF4-FFF2-40B4-BE49-F238E27FC236}">
                  <a16:creationId xmlns:a16="http://schemas.microsoft.com/office/drawing/2014/main" id="{10D96963-CC35-10D8-9ABC-FB88B752153F}"/>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D93DF9-C7E9-3647-5BA4-A71EF89E1C77}"/>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9A64FCEC-892F-79CA-A7FA-C88C3BAC6855}"/>
              </a:ext>
            </a:extLst>
          </p:cNvPr>
          <p:cNvSpPr>
            <a:spLocks noGrp="1"/>
          </p:cNvSpPr>
          <p:nvPr>
            <p:ph type="title"/>
          </p:nvPr>
        </p:nvSpPr>
        <p:spPr/>
        <p:txBody>
          <a:bodyPr/>
          <a:lstStyle/>
          <a:p>
            <a:r>
              <a:rPr lang="en-US" sz="4400" dirty="0">
                <a:solidFill>
                  <a:schemeClr val="accent5">
                    <a:lumMod val="75000"/>
                  </a:schemeClr>
                </a:solidFill>
              </a:rPr>
              <a:t>Key Idea: NOT Operation</a:t>
            </a:r>
            <a:endParaRPr lang="en-CH" sz="4400" dirty="0">
              <a:solidFill>
                <a:schemeClr val="accent5">
                  <a:lumMod val="75000"/>
                </a:schemeClr>
              </a:solidFill>
            </a:endParaRPr>
          </a:p>
        </p:txBody>
      </p:sp>
      <p:cxnSp>
        <p:nvCxnSpPr>
          <p:cNvPr id="140" name="Düz Ok Bağlayıcısı 185">
            <a:extLst>
              <a:ext uri="{FF2B5EF4-FFF2-40B4-BE49-F238E27FC236}">
                <a16:creationId xmlns:a16="http://schemas.microsoft.com/office/drawing/2014/main" id="{31E14555-6760-C151-4E4B-C69A02F80DCF}"/>
              </a:ext>
            </a:extLst>
          </p:cNvPr>
          <p:cNvCxnSpPr>
            <a:cxnSpLocks/>
          </p:cNvCxnSpPr>
          <p:nvPr/>
        </p:nvCxnSpPr>
        <p:spPr>
          <a:xfrm>
            <a:off x="2702753" y="4363455"/>
            <a:ext cx="79437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Düz Ok Bağlayıcısı 185">
            <a:extLst>
              <a:ext uri="{FF2B5EF4-FFF2-40B4-BE49-F238E27FC236}">
                <a16:creationId xmlns:a16="http://schemas.microsoft.com/office/drawing/2014/main" id="{D40BD2BF-B376-FAC9-711D-B328A6D84A3E}"/>
              </a:ext>
            </a:extLst>
          </p:cNvPr>
          <p:cNvCxnSpPr>
            <a:cxnSpLocks/>
          </p:cNvCxnSpPr>
          <p:nvPr/>
        </p:nvCxnSpPr>
        <p:spPr>
          <a:xfrm>
            <a:off x="5828084" y="4380143"/>
            <a:ext cx="79437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2B142FB-FD38-EF68-D749-1E944F360E43}"/>
              </a:ext>
            </a:extLst>
          </p:cNvPr>
          <p:cNvGrpSpPr/>
          <p:nvPr/>
        </p:nvGrpSpPr>
        <p:grpSpPr>
          <a:xfrm>
            <a:off x="746196" y="2465021"/>
            <a:ext cx="1591196" cy="3379113"/>
            <a:chOff x="937586" y="2465021"/>
            <a:chExt cx="1591196" cy="3379113"/>
          </a:xfrm>
        </p:grpSpPr>
        <p:grpSp>
          <p:nvGrpSpPr>
            <p:cNvPr id="97" name="Group 96">
              <a:extLst>
                <a:ext uri="{FF2B5EF4-FFF2-40B4-BE49-F238E27FC236}">
                  <a16:creationId xmlns:a16="http://schemas.microsoft.com/office/drawing/2014/main" id="{28A2FB00-60A0-7EDA-4178-2773540656D5}"/>
                </a:ext>
              </a:extLst>
            </p:cNvPr>
            <p:cNvGrpSpPr/>
            <p:nvPr/>
          </p:nvGrpSpPr>
          <p:grpSpPr>
            <a:xfrm>
              <a:off x="1073766" y="2951662"/>
              <a:ext cx="1219255" cy="2448184"/>
              <a:chOff x="785736" y="2752247"/>
              <a:chExt cx="1219255" cy="2448184"/>
            </a:xfrm>
          </p:grpSpPr>
          <p:grpSp>
            <p:nvGrpSpPr>
              <p:cNvPr id="76" name="Group 75">
                <a:extLst>
                  <a:ext uri="{FF2B5EF4-FFF2-40B4-BE49-F238E27FC236}">
                    <a16:creationId xmlns:a16="http://schemas.microsoft.com/office/drawing/2014/main" id="{80FC0EEE-1CB4-831D-8EAE-43556F8DF1E1}"/>
                  </a:ext>
                </a:extLst>
              </p:cNvPr>
              <p:cNvGrpSpPr/>
              <p:nvPr/>
            </p:nvGrpSpPr>
            <p:grpSpPr>
              <a:xfrm>
                <a:off x="785736" y="2752247"/>
                <a:ext cx="1219255" cy="2448184"/>
                <a:chOff x="1084250" y="2810472"/>
                <a:chExt cx="590363" cy="1178709"/>
              </a:xfrm>
            </p:grpSpPr>
            <p:cxnSp>
              <p:nvCxnSpPr>
                <p:cNvPr id="36" name="Google Shape;175;p21">
                  <a:extLst>
                    <a:ext uri="{FF2B5EF4-FFF2-40B4-BE49-F238E27FC236}">
                      <a16:creationId xmlns:a16="http://schemas.microsoft.com/office/drawing/2014/main" id="{F81979ED-E354-1733-87DF-75872F569A85}"/>
                    </a:ext>
                  </a:extLst>
                </p:cNvPr>
                <p:cNvCxnSpPr>
                  <a:cxnSpLocks/>
                  <a:stCxn id="39" idx="4"/>
                </p:cNvCxnSpPr>
                <p:nvPr/>
              </p:nvCxnSpPr>
              <p:spPr>
                <a:xfrm flipV="1">
                  <a:off x="1201146" y="3536014"/>
                  <a:ext cx="0" cy="453167"/>
                </a:xfrm>
                <a:prstGeom prst="straightConnector1">
                  <a:avLst/>
                </a:prstGeom>
                <a:noFill/>
                <a:ln w="76200" cap="flat" cmpd="sng">
                  <a:solidFill>
                    <a:srgbClr val="000000"/>
                  </a:solidFill>
                  <a:prstDash val="solid"/>
                  <a:round/>
                  <a:headEnd type="none" w="med" len="med"/>
                  <a:tailEnd type="none" w="med" len="med"/>
                </a:ln>
              </p:spPr>
            </p:cxnSp>
            <p:sp>
              <p:nvSpPr>
                <p:cNvPr id="39" name="Google Shape;182;p21">
                  <a:extLst>
                    <a:ext uri="{FF2B5EF4-FFF2-40B4-BE49-F238E27FC236}">
                      <a16:creationId xmlns:a16="http://schemas.microsoft.com/office/drawing/2014/main" id="{5005DC8F-32FE-5149-AD13-4828B122ADF7}"/>
                    </a:ext>
                  </a:extLst>
                </p:cNvPr>
                <p:cNvSpPr/>
                <p:nvPr/>
              </p:nvSpPr>
              <p:spPr>
                <a:xfrm>
                  <a:off x="1084250" y="37570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sp>
              <p:nvSpPr>
                <p:cNvPr id="41" name="Google Shape;196;p21">
                  <a:extLst>
                    <a:ext uri="{FF2B5EF4-FFF2-40B4-BE49-F238E27FC236}">
                      <a16:creationId xmlns:a16="http://schemas.microsoft.com/office/drawing/2014/main" id="{2A21659D-C317-B998-7911-FFE018B9AA59}"/>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endParaRPr>
                </a:p>
              </p:txBody>
            </p:sp>
            <p:cxnSp>
              <p:nvCxnSpPr>
                <p:cNvPr id="43" name="Google Shape;208;p21">
                  <a:extLst>
                    <a:ext uri="{FF2B5EF4-FFF2-40B4-BE49-F238E27FC236}">
                      <a16:creationId xmlns:a16="http://schemas.microsoft.com/office/drawing/2014/main" id="{59CACF31-2048-C920-E875-81DC4CD3F2F5}"/>
                    </a:ext>
                  </a:extLst>
                </p:cNvPr>
                <p:cNvCxnSpPr>
                  <a:cxnSpLocks/>
                  <a:endCxn id="65" idx="0"/>
                </p:cNvCxnSpPr>
                <p:nvPr/>
              </p:nvCxnSpPr>
              <p:spPr>
                <a:xfrm flipV="1">
                  <a:off x="1550683" y="2810472"/>
                  <a:ext cx="7034" cy="449874"/>
                </a:xfrm>
                <a:prstGeom prst="straightConnector1">
                  <a:avLst/>
                </a:prstGeom>
                <a:noFill/>
                <a:ln w="76200" cap="flat" cmpd="sng">
                  <a:solidFill>
                    <a:srgbClr val="000000"/>
                  </a:solidFill>
                  <a:prstDash val="solid"/>
                  <a:round/>
                  <a:headEnd type="none" w="med" len="med"/>
                  <a:tailEnd type="none" w="med" len="med"/>
                </a:ln>
              </p:spPr>
            </p:cxnSp>
            <p:sp>
              <p:nvSpPr>
                <p:cNvPr id="65" name="Google Shape;217;p21">
                  <a:extLst>
                    <a:ext uri="{FF2B5EF4-FFF2-40B4-BE49-F238E27FC236}">
                      <a16:creationId xmlns:a16="http://schemas.microsoft.com/office/drawing/2014/main" id="{99916DD6-999B-1667-4137-7DC5823937E8}"/>
                    </a:ext>
                  </a:extLst>
                </p:cNvPr>
                <p:cNvSpPr/>
                <p:nvPr/>
              </p:nvSpPr>
              <p:spPr>
                <a:xfrm>
                  <a:off x="1440821" y="28104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grpSp>
            <p:nvGrpSpPr>
              <p:cNvPr id="85" name="Group 84">
                <a:extLst>
                  <a:ext uri="{FF2B5EF4-FFF2-40B4-BE49-F238E27FC236}">
                    <a16:creationId xmlns:a16="http://schemas.microsoft.com/office/drawing/2014/main" id="{9C436782-4287-A64A-9CD3-578C4D52CFBD}"/>
                  </a:ext>
                </a:extLst>
              </p:cNvPr>
              <p:cNvGrpSpPr/>
              <p:nvPr/>
            </p:nvGrpSpPr>
            <p:grpSpPr>
              <a:xfrm>
                <a:off x="843911" y="3459948"/>
                <a:ext cx="1090732" cy="1017346"/>
                <a:chOff x="4636014" y="2665293"/>
                <a:chExt cx="1090732" cy="1017346"/>
              </a:xfrm>
            </p:grpSpPr>
            <p:cxnSp>
              <p:nvCxnSpPr>
                <p:cNvPr id="86" name="Düz Bağlayıcı 567">
                  <a:extLst>
                    <a:ext uri="{FF2B5EF4-FFF2-40B4-BE49-F238E27FC236}">
                      <a16:creationId xmlns:a16="http://schemas.microsoft.com/office/drawing/2014/main" id="{5CE23CDD-5FA6-8326-8245-A886BCA9BE59}"/>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Düz Bağlayıcı 568">
                  <a:extLst>
                    <a:ext uri="{FF2B5EF4-FFF2-40B4-BE49-F238E27FC236}">
                      <a16:creationId xmlns:a16="http://schemas.microsoft.com/office/drawing/2014/main" id="{F5101BE9-2FF8-AB2D-C514-746D5527B2FC}"/>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Düz Bağlayıcı 569">
                  <a:extLst>
                    <a:ext uri="{FF2B5EF4-FFF2-40B4-BE49-F238E27FC236}">
                      <a16:creationId xmlns:a16="http://schemas.microsoft.com/office/drawing/2014/main" id="{D18EB5FC-0CFB-791C-3E45-2E064DC496FB}"/>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Düz Bağlayıcı 570">
                  <a:extLst>
                    <a:ext uri="{FF2B5EF4-FFF2-40B4-BE49-F238E27FC236}">
                      <a16:creationId xmlns:a16="http://schemas.microsoft.com/office/drawing/2014/main" id="{6E37245D-A704-FBCE-4297-D7CAD2D00397}"/>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İkizkenar Üçgen 571">
                  <a:extLst>
                    <a:ext uri="{FF2B5EF4-FFF2-40B4-BE49-F238E27FC236}">
                      <a16:creationId xmlns:a16="http://schemas.microsoft.com/office/drawing/2014/main" id="{B39FEC0A-D153-4422-5A59-284A1E11EA23}"/>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1" name="Oval 90">
                  <a:extLst>
                    <a:ext uri="{FF2B5EF4-FFF2-40B4-BE49-F238E27FC236}">
                      <a16:creationId xmlns:a16="http://schemas.microsoft.com/office/drawing/2014/main" id="{1D9A28EF-F342-17A0-F049-B6CE245E0E90}"/>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2" name="İkizkenar Üçgen 573">
                  <a:extLst>
                    <a:ext uri="{FF2B5EF4-FFF2-40B4-BE49-F238E27FC236}">
                      <a16:creationId xmlns:a16="http://schemas.microsoft.com/office/drawing/2014/main" id="{1B4422A2-853B-A961-67BC-F405D6C50082}"/>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3" name="Oval 92">
                  <a:extLst>
                    <a:ext uri="{FF2B5EF4-FFF2-40B4-BE49-F238E27FC236}">
                      <a16:creationId xmlns:a16="http://schemas.microsoft.com/office/drawing/2014/main" id="{E77991CE-B43B-5C42-E164-0093683D70EC}"/>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187" name="Metin kutusu 34">
              <a:extLst>
                <a:ext uri="{FF2B5EF4-FFF2-40B4-BE49-F238E27FC236}">
                  <a16:creationId xmlns:a16="http://schemas.microsoft.com/office/drawing/2014/main" id="{709D068D-96AC-A8D2-95FF-D88D807503F1}"/>
                </a:ext>
              </a:extLst>
            </p:cNvPr>
            <p:cNvSpPr txBox="1"/>
            <p:nvPr/>
          </p:nvSpPr>
          <p:spPr>
            <a:xfrm>
              <a:off x="1706326" y="2465021"/>
              <a:ext cx="8224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88" name="Metin kutusu 34">
              <a:extLst>
                <a:ext uri="{FF2B5EF4-FFF2-40B4-BE49-F238E27FC236}">
                  <a16:creationId xmlns:a16="http://schemas.microsoft.com/office/drawing/2014/main" id="{DB3371D0-43D7-2378-2004-FAE98A9000E8}"/>
                </a:ext>
              </a:extLst>
            </p:cNvPr>
            <p:cNvSpPr txBox="1"/>
            <p:nvPr/>
          </p:nvSpPr>
          <p:spPr>
            <a:xfrm>
              <a:off x="937586" y="5320914"/>
              <a:ext cx="1053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grpSp>
      <p:sp>
        <p:nvSpPr>
          <p:cNvPr id="189" name="Dikdörtgen 256">
            <a:extLst>
              <a:ext uri="{FF2B5EF4-FFF2-40B4-BE49-F238E27FC236}">
                <a16:creationId xmlns:a16="http://schemas.microsoft.com/office/drawing/2014/main" id="{A409D726-5281-B4AB-0DD3-2605743874A0}"/>
              </a:ext>
            </a:extLst>
          </p:cNvPr>
          <p:cNvSpPr/>
          <p:nvPr/>
        </p:nvSpPr>
        <p:spPr>
          <a:xfrm>
            <a:off x="2495127" y="3832857"/>
            <a:ext cx="1171530" cy="381824"/>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93" name="Dikdörtgen 256">
            <a:extLst>
              <a:ext uri="{FF2B5EF4-FFF2-40B4-BE49-F238E27FC236}">
                <a16:creationId xmlns:a16="http://schemas.microsoft.com/office/drawing/2014/main" id="{7C4DAA28-E13D-37DA-6021-334A11469A40}"/>
              </a:ext>
            </a:extLst>
          </p:cNvPr>
          <p:cNvSpPr/>
          <p:nvPr/>
        </p:nvSpPr>
        <p:spPr>
          <a:xfrm>
            <a:off x="5594357" y="3854940"/>
            <a:ext cx="1171530" cy="381824"/>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0" name="Arrow: Right 109">
            <a:extLst>
              <a:ext uri="{FF2B5EF4-FFF2-40B4-BE49-F238E27FC236}">
                <a16:creationId xmlns:a16="http://schemas.microsoft.com/office/drawing/2014/main" id="{8225A821-8CA5-15E4-0C26-FBCA389CF90B}"/>
              </a:ext>
            </a:extLst>
          </p:cNvPr>
          <p:cNvSpPr/>
          <p:nvPr/>
        </p:nvSpPr>
        <p:spPr>
          <a:xfrm rot="2966867">
            <a:off x="257286" y="3552920"/>
            <a:ext cx="806421" cy="436277"/>
          </a:xfrm>
          <a:prstGeom prst="rightArrow">
            <a:avLst>
              <a:gd name="adj1" fmla="val 50000"/>
              <a:gd name="adj2" fmla="val 65504"/>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8" name="Group 177">
            <a:extLst>
              <a:ext uri="{FF2B5EF4-FFF2-40B4-BE49-F238E27FC236}">
                <a16:creationId xmlns:a16="http://schemas.microsoft.com/office/drawing/2014/main" id="{B147FB51-D6F6-73F3-C1E2-CCAE57C545E5}"/>
              </a:ext>
            </a:extLst>
          </p:cNvPr>
          <p:cNvGrpSpPr/>
          <p:nvPr/>
        </p:nvGrpSpPr>
        <p:grpSpPr>
          <a:xfrm>
            <a:off x="3817983" y="2438271"/>
            <a:ext cx="1591196" cy="3379113"/>
            <a:chOff x="3817983" y="2438271"/>
            <a:chExt cx="1591196" cy="3379113"/>
          </a:xfrm>
        </p:grpSpPr>
        <p:grpSp>
          <p:nvGrpSpPr>
            <p:cNvPr id="56" name="Group 55">
              <a:extLst>
                <a:ext uri="{FF2B5EF4-FFF2-40B4-BE49-F238E27FC236}">
                  <a16:creationId xmlns:a16="http://schemas.microsoft.com/office/drawing/2014/main" id="{12C0EDC9-7014-0BA0-312F-067FFFFDE046}"/>
                </a:ext>
              </a:extLst>
            </p:cNvPr>
            <p:cNvGrpSpPr/>
            <p:nvPr/>
          </p:nvGrpSpPr>
          <p:grpSpPr>
            <a:xfrm>
              <a:off x="3954163" y="2924912"/>
              <a:ext cx="1219255" cy="2448184"/>
              <a:chOff x="785736" y="2752247"/>
              <a:chExt cx="1219255" cy="2448184"/>
            </a:xfrm>
          </p:grpSpPr>
          <p:grpSp>
            <p:nvGrpSpPr>
              <p:cNvPr id="59" name="Group 58">
                <a:extLst>
                  <a:ext uri="{FF2B5EF4-FFF2-40B4-BE49-F238E27FC236}">
                    <a16:creationId xmlns:a16="http://schemas.microsoft.com/office/drawing/2014/main" id="{4BDD1621-80E7-AF3F-067D-198751D47489}"/>
                  </a:ext>
                </a:extLst>
              </p:cNvPr>
              <p:cNvGrpSpPr/>
              <p:nvPr/>
            </p:nvGrpSpPr>
            <p:grpSpPr>
              <a:xfrm>
                <a:off x="785736" y="2752247"/>
                <a:ext cx="1219255" cy="2448184"/>
                <a:chOff x="1084250" y="2810472"/>
                <a:chExt cx="590363" cy="1178709"/>
              </a:xfrm>
            </p:grpSpPr>
            <p:sp>
              <p:nvSpPr>
                <p:cNvPr id="72" name="Google Shape;196;p21">
                  <a:extLst>
                    <a:ext uri="{FF2B5EF4-FFF2-40B4-BE49-F238E27FC236}">
                      <a16:creationId xmlns:a16="http://schemas.microsoft.com/office/drawing/2014/main" id="{FE59DF16-BED6-5556-AEE9-B7BB7B0D9350}"/>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endParaRPr>
                </a:p>
              </p:txBody>
            </p:sp>
            <p:cxnSp>
              <p:nvCxnSpPr>
                <p:cNvPr id="73" name="Google Shape;208;p21">
                  <a:extLst>
                    <a:ext uri="{FF2B5EF4-FFF2-40B4-BE49-F238E27FC236}">
                      <a16:creationId xmlns:a16="http://schemas.microsoft.com/office/drawing/2014/main" id="{36A31A8D-A89B-FC2B-7FDD-EA91D5ED0547}"/>
                    </a:ext>
                  </a:extLst>
                </p:cNvPr>
                <p:cNvCxnSpPr>
                  <a:cxnSpLocks/>
                  <a:endCxn id="74" idx="0"/>
                </p:cNvCxnSpPr>
                <p:nvPr/>
              </p:nvCxnSpPr>
              <p:spPr>
                <a:xfrm flipV="1">
                  <a:off x="1550683" y="2810472"/>
                  <a:ext cx="7034" cy="449874"/>
                </a:xfrm>
                <a:prstGeom prst="straightConnector1">
                  <a:avLst/>
                </a:prstGeom>
                <a:noFill/>
                <a:ln w="76200" cap="flat" cmpd="sng">
                  <a:solidFill>
                    <a:srgbClr val="0070C0"/>
                  </a:solidFill>
                  <a:prstDash val="solid"/>
                  <a:round/>
                  <a:headEnd type="none" w="med" len="med"/>
                  <a:tailEnd type="none" w="med" len="med"/>
                </a:ln>
              </p:spPr>
            </p:cxnSp>
            <p:sp>
              <p:nvSpPr>
                <p:cNvPr id="74" name="Google Shape;217;p21">
                  <a:extLst>
                    <a:ext uri="{FF2B5EF4-FFF2-40B4-BE49-F238E27FC236}">
                      <a16:creationId xmlns:a16="http://schemas.microsoft.com/office/drawing/2014/main" id="{E1A75BE1-5F76-DFB9-209F-6F6DDAA8B7B7}"/>
                    </a:ext>
                  </a:extLst>
                </p:cNvPr>
                <p:cNvSpPr/>
                <p:nvPr/>
              </p:nvSpPr>
              <p:spPr>
                <a:xfrm>
                  <a:off x="1440821" y="2810472"/>
                  <a:ext cx="233792" cy="232109"/>
                </a:xfrm>
                <a:prstGeom prst="ellipse">
                  <a:avLst/>
                </a:prstGeom>
                <a:solidFill>
                  <a:schemeClr val="bg1"/>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70" name="Google Shape;175;p21">
                  <a:extLst>
                    <a:ext uri="{FF2B5EF4-FFF2-40B4-BE49-F238E27FC236}">
                      <a16:creationId xmlns:a16="http://schemas.microsoft.com/office/drawing/2014/main" id="{B38FE9F2-5071-90C0-FD32-93571312AE0A}"/>
                    </a:ext>
                  </a:extLst>
                </p:cNvPr>
                <p:cNvCxnSpPr>
                  <a:cxnSpLocks/>
                </p:cNvCxnSpPr>
                <p:nvPr/>
              </p:nvCxnSpPr>
              <p:spPr>
                <a:xfrm flipV="1">
                  <a:off x="1199851" y="3536014"/>
                  <a:ext cx="0" cy="453167"/>
                </a:xfrm>
                <a:prstGeom prst="straightConnector1">
                  <a:avLst/>
                </a:prstGeom>
                <a:noFill/>
                <a:ln w="76200" cap="flat" cmpd="sng">
                  <a:solidFill>
                    <a:srgbClr val="000000"/>
                  </a:solidFill>
                  <a:prstDash val="solid"/>
                  <a:round/>
                  <a:headEnd type="none" w="med" len="med"/>
                  <a:tailEnd type="none" w="med" len="med"/>
                </a:ln>
              </p:spPr>
            </p:cxnSp>
            <p:sp>
              <p:nvSpPr>
                <p:cNvPr id="71" name="Google Shape;182;p21">
                  <a:extLst>
                    <a:ext uri="{FF2B5EF4-FFF2-40B4-BE49-F238E27FC236}">
                      <a16:creationId xmlns:a16="http://schemas.microsoft.com/office/drawing/2014/main" id="{E639F91C-16B6-EDBA-BFEA-262CE9F54A2B}"/>
                    </a:ext>
                  </a:extLst>
                </p:cNvPr>
                <p:cNvSpPr/>
                <p:nvPr/>
              </p:nvSpPr>
              <p:spPr>
                <a:xfrm>
                  <a:off x="1084250" y="37570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grpSp>
          <p:grpSp>
            <p:nvGrpSpPr>
              <p:cNvPr id="60" name="Group 59">
                <a:extLst>
                  <a:ext uri="{FF2B5EF4-FFF2-40B4-BE49-F238E27FC236}">
                    <a16:creationId xmlns:a16="http://schemas.microsoft.com/office/drawing/2014/main" id="{C83F659B-6BDB-BAC0-52EA-4A572FF7049B}"/>
                  </a:ext>
                </a:extLst>
              </p:cNvPr>
              <p:cNvGrpSpPr/>
              <p:nvPr/>
            </p:nvGrpSpPr>
            <p:grpSpPr>
              <a:xfrm>
                <a:off x="843911" y="3443904"/>
                <a:ext cx="1090732" cy="858496"/>
                <a:chOff x="4636014" y="2649249"/>
                <a:chExt cx="1090732" cy="858496"/>
              </a:xfrm>
            </p:grpSpPr>
            <p:cxnSp>
              <p:nvCxnSpPr>
                <p:cNvPr id="61" name="Düz Bağlayıcı 567">
                  <a:extLst>
                    <a:ext uri="{FF2B5EF4-FFF2-40B4-BE49-F238E27FC236}">
                      <a16:creationId xmlns:a16="http://schemas.microsoft.com/office/drawing/2014/main" id="{6317DCF7-2A7B-E33D-19F9-0CAF0E4CD478}"/>
                    </a:ext>
                  </a:extLst>
                </p:cNvPr>
                <p:cNvCxnSpPr>
                  <a:cxnSpLocks/>
                  <a:endCxn id="66" idx="3"/>
                </p:cNvCxnSpPr>
                <p:nvPr/>
              </p:nvCxnSpPr>
              <p:spPr>
                <a:xfrm>
                  <a:off x="4813427" y="2753125"/>
                  <a:ext cx="1097" cy="57937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Düz Bağlayıcı 568">
                  <a:extLst>
                    <a:ext uri="{FF2B5EF4-FFF2-40B4-BE49-F238E27FC236}">
                      <a16:creationId xmlns:a16="http://schemas.microsoft.com/office/drawing/2014/main" id="{C2F31692-DF24-99B7-0303-7520EE1D10D1}"/>
                    </a:ext>
                  </a:extLst>
                </p:cNvPr>
                <p:cNvCxnSpPr>
                  <a:cxnSpLocks/>
                  <a:endCxn id="69" idx="2"/>
                </p:cNvCxnSpPr>
                <p:nvPr/>
              </p:nvCxnSpPr>
              <p:spPr>
                <a:xfrm flipH="1">
                  <a:off x="5541227" y="2649249"/>
                  <a:ext cx="2794" cy="7217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Düz Bağlayıcı 569">
                  <a:extLst>
                    <a:ext uri="{FF2B5EF4-FFF2-40B4-BE49-F238E27FC236}">
                      <a16:creationId xmlns:a16="http://schemas.microsoft.com/office/drawing/2014/main" id="{2782D868-6263-26EF-4B82-CA0A70D5C5A7}"/>
                    </a:ext>
                  </a:extLst>
                </p:cNvPr>
                <p:cNvCxnSpPr>
                  <a:cxnSpLocks/>
                </p:cNvCxnSpPr>
                <p:nvPr/>
              </p:nvCxnSpPr>
              <p:spPr>
                <a:xfrm>
                  <a:off x="4779337" y="2740425"/>
                  <a:ext cx="79630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Düz Bağlayıcı 570">
                  <a:extLst>
                    <a:ext uri="{FF2B5EF4-FFF2-40B4-BE49-F238E27FC236}">
                      <a16:creationId xmlns:a16="http://schemas.microsoft.com/office/drawing/2014/main" id="{9C512944-D9C7-D3DA-0757-ABF256A1AFE4}"/>
                    </a:ext>
                  </a:extLst>
                </p:cNvPr>
                <p:cNvCxnSpPr>
                  <a:cxnSpLocks/>
                </p:cNvCxnSpPr>
                <p:nvPr/>
              </p:nvCxnSpPr>
              <p:spPr>
                <a:xfrm>
                  <a:off x="4841861" y="3504485"/>
                  <a:ext cx="669914" cy="326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C6AC1B8E-69D8-E8DD-4F61-E09EE7D468C7}"/>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8" name="İkizkenar Üçgen 573">
                  <a:extLst>
                    <a:ext uri="{FF2B5EF4-FFF2-40B4-BE49-F238E27FC236}">
                      <a16:creationId xmlns:a16="http://schemas.microsoft.com/office/drawing/2014/main" id="{FB34B6CD-F155-72A5-788D-7C93F4C56A5C}"/>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6" name="İkizkenar Üçgen 571">
                  <a:extLst>
                    <a:ext uri="{FF2B5EF4-FFF2-40B4-BE49-F238E27FC236}">
                      <a16:creationId xmlns:a16="http://schemas.microsoft.com/office/drawing/2014/main" id="{F54B5A83-C9AA-0B68-B8F2-E0B243605FA8}"/>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9" name="Oval 68">
                  <a:extLst>
                    <a:ext uri="{FF2B5EF4-FFF2-40B4-BE49-F238E27FC236}">
                      <a16:creationId xmlns:a16="http://schemas.microsoft.com/office/drawing/2014/main" id="{D02EEAAA-4B37-DA53-2F40-E08EBC0BC51B}"/>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57" name="Metin kutusu 34">
              <a:extLst>
                <a:ext uri="{FF2B5EF4-FFF2-40B4-BE49-F238E27FC236}">
                  <a16:creationId xmlns:a16="http://schemas.microsoft.com/office/drawing/2014/main" id="{67C64FFF-5578-E130-592F-3A7ABDDA170C}"/>
                </a:ext>
              </a:extLst>
            </p:cNvPr>
            <p:cNvSpPr txBox="1"/>
            <p:nvPr/>
          </p:nvSpPr>
          <p:spPr>
            <a:xfrm>
              <a:off x="4586723" y="2438271"/>
              <a:ext cx="8224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8" name="Metin kutusu 34">
              <a:extLst>
                <a:ext uri="{FF2B5EF4-FFF2-40B4-BE49-F238E27FC236}">
                  <a16:creationId xmlns:a16="http://schemas.microsoft.com/office/drawing/2014/main" id="{D1B6E769-67AC-4ED4-9077-86A1E1947438}"/>
                </a:ext>
              </a:extLst>
            </p:cNvPr>
            <p:cNvSpPr txBox="1"/>
            <p:nvPr/>
          </p:nvSpPr>
          <p:spPr>
            <a:xfrm>
              <a:off x="3817983" y="5294164"/>
              <a:ext cx="1053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13" name="Google Shape;175;p21">
              <a:extLst>
                <a:ext uri="{FF2B5EF4-FFF2-40B4-BE49-F238E27FC236}">
                  <a16:creationId xmlns:a16="http://schemas.microsoft.com/office/drawing/2014/main" id="{9BDF5ECE-E0C0-0676-6D45-183DEEFAEB45}"/>
                </a:ext>
              </a:extLst>
            </p:cNvPr>
            <p:cNvCxnSpPr>
              <a:cxnSpLocks/>
              <a:endCxn id="66" idx="3"/>
            </p:cNvCxnSpPr>
            <p:nvPr/>
          </p:nvCxnSpPr>
          <p:spPr>
            <a:xfrm flipV="1">
              <a:off x="4189751" y="4299823"/>
              <a:ext cx="1097" cy="192384"/>
            </a:xfrm>
            <a:prstGeom prst="straightConnector1">
              <a:avLst/>
            </a:prstGeom>
            <a:noFill/>
            <a:ln w="76200" cap="flat" cmpd="sng">
              <a:solidFill>
                <a:srgbClr val="7030A0"/>
              </a:solidFill>
              <a:prstDash val="solid"/>
              <a:round/>
              <a:headEnd type="none" w="med" len="med"/>
              <a:tailEnd type="none" w="med" len="med"/>
            </a:ln>
          </p:spPr>
        </p:cxnSp>
        <p:cxnSp>
          <p:nvCxnSpPr>
            <p:cNvPr id="116" name="Google Shape;175;p21">
              <a:extLst>
                <a:ext uri="{FF2B5EF4-FFF2-40B4-BE49-F238E27FC236}">
                  <a16:creationId xmlns:a16="http://schemas.microsoft.com/office/drawing/2014/main" id="{3D31FA31-2CA2-E0F4-25F4-AC82A582C84F}"/>
                </a:ext>
              </a:extLst>
            </p:cNvPr>
            <p:cNvCxnSpPr>
              <a:cxnSpLocks/>
            </p:cNvCxnSpPr>
            <p:nvPr/>
          </p:nvCxnSpPr>
          <p:spPr>
            <a:xfrm flipV="1">
              <a:off x="4913351" y="4318859"/>
              <a:ext cx="1097" cy="192384"/>
            </a:xfrm>
            <a:prstGeom prst="straightConnector1">
              <a:avLst/>
            </a:prstGeom>
            <a:noFill/>
            <a:ln w="76200" cap="flat" cmpd="sng">
              <a:solidFill>
                <a:srgbClr val="7030A0"/>
              </a:solidFill>
              <a:prstDash val="solid"/>
              <a:round/>
              <a:headEnd type="none" w="med" len="med"/>
              <a:tailEnd type="none" w="med" len="med"/>
            </a:ln>
          </p:spPr>
        </p:cxnSp>
      </p:grpSp>
      <p:grpSp>
        <p:nvGrpSpPr>
          <p:cNvPr id="209" name="Group 208">
            <a:extLst>
              <a:ext uri="{FF2B5EF4-FFF2-40B4-BE49-F238E27FC236}">
                <a16:creationId xmlns:a16="http://schemas.microsoft.com/office/drawing/2014/main" id="{D17AF66D-8C8B-BDF7-E9A6-F1D007A327C9}"/>
              </a:ext>
            </a:extLst>
          </p:cNvPr>
          <p:cNvGrpSpPr/>
          <p:nvPr/>
        </p:nvGrpSpPr>
        <p:grpSpPr>
          <a:xfrm>
            <a:off x="7022142" y="2482515"/>
            <a:ext cx="1591196" cy="3379113"/>
            <a:chOff x="7022142" y="2482515"/>
            <a:chExt cx="1591196" cy="3379113"/>
          </a:xfrm>
        </p:grpSpPr>
        <p:grpSp>
          <p:nvGrpSpPr>
            <p:cNvPr id="179" name="Group 178">
              <a:extLst>
                <a:ext uri="{FF2B5EF4-FFF2-40B4-BE49-F238E27FC236}">
                  <a16:creationId xmlns:a16="http://schemas.microsoft.com/office/drawing/2014/main" id="{60BB2227-9D37-8E0A-8831-ACE6150F5112}"/>
                </a:ext>
              </a:extLst>
            </p:cNvPr>
            <p:cNvGrpSpPr/>
            <p:nvPr/>
          </p:nvGrpSpPr>
          <p:grpSpPr>
            <a:xfrm>
              <a:off x="7022142" y="2482515"/>
              <a:ext cx="1591196" cy="3379113"/>
              <a:chOff x="3817983" y="2438271"/>
              <a:chExt cx="1591196" cy="3379113"/>
            </a:xfrm>
          </p:grpSpPr>
          <p:grpSp>
            <p:nvGrpSpPr>
              <p:cNvPr id="180" name="Group 179">
                <a:extLst>
                  <a:ext uri="{FF2B5EF4-FFF2-40B4-BE49-F238E27FC236}">
                    <a16:creationId xmlns:a16="http://schemas.microsoft.com/office/drawing/2014/main" id="{6AD023F5-E098-72C4-7EA8-43B48565DEED}"/>
                  </a:ext>
                </a:extLst>
              </p:cNvPr>
              <p:cNvGrpSpPr/>
              <p:nvPr/>
            </p:nvGrpSpPr>
            <p:grpSpPr>
              <a:xfrm>
                <a:off x="3954163" y="2924912"/>
                <a:ext cx="1219255" cy="2448184"/>
                <a:chOff x="785736" y="2752247"/>
                <a:chExt cx="1219255" cy="2448184"/>
              </a:xfrm>
            </p:grpSpPr>
            <p:grpSp>
              <p:nvGrpSpPr>
                <p:cNvPr id="185" name="Group 184">
                  <a:extLst>
                    <a:ext uri="{FF2B5EF4-FFF2-40B4-BE49-F238E27FC236}">
                      <a16:creationId xmlns:a16="http://schemas.microsoft.com/office/drawing/2014/main" id="{7A2003F6-6794-BD71-A54A-5BD5613F322F}"/>
                    </a:ext>
                  </a:extLst>
                </p:cNvPr>
                <p:cNvGrpSpPr/>
                <p:nvPr/>
              </p:nvGrpSpPr>
              <p:grpSpPr>
                <a:xfrm>
                  <a:off x="785736" y="2752247"/>
                  <a:ext cx="1219255" cy="2448184"/>
                  <a:chOff x="1084250" y="2810472"/>
                  <a:chExt cx="590363" cy="1178709"/>
                </a:xfrm>
              </p:grpSpPr>
              <p:sp>
                <p:nvSpPr>
                  <p:cNvPr id="203" name="Google Shape;196;p21">
                    <a:extLst>
                      <a:ext uri="{FF2B5EF4-FFF2-40B4-BE49-F238E27FC236}">
                        <a16:creationId xmlns:a16="http://schemas.microsoft.com/office/drawing/2014/main" id="{FB3DB7F3-AC1E-5576-B18F-C98DCE709DF0}"/>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endParaRPr>
                  </a:p>
                </p:txBody>
              </p:sp>
              <p:cxnSp>
                <p:nvCxnSpPr>
                  <p:cNvPr id="204" name="Google Shape;208;p21">
                    <a:extLst>
                      <a:ext uri="{FF2B5EF4-FFF2-40B4-BE49-F238E27FC236}">
                        <a16:creationId xmlns:a16="http://schemas.microsoft.com/office/drawing/2014/main" id="{7D324207-CBFD-F852-F174-846490B71597}"/>
                      </a:ext>
                    </a:extLst>
                  </p:cNvPr>
                  <p:cNvCxnSpPr>
                    <a:cxnSpLocks/>
                    <a:endCxn id="205" idx="0"/>
                  </p:cNvCxnSpPr>
                  <p:nvPr/>
                </p:nvCxnSpPr>
                <p:spPr>
                  <a:xfrm flipV="1">
                    <a:off x="1550683" y="2810472"/>
                    <a:ext cx="7034" cy="449874"/>
                  </a:xfrm>
                  <a:prstGeom prst="straightConnector1">
                    <a:avLst/>
                  </a:prstGeom>
                  <a:noFill/>
                  <a:ln w="76200" cap="flat" cmpd="sng">
                    <a:solidFill>
                      <a:srgbClr val="0070C0"/>
                    </a:solidFill>
                    <a:prstDash val="solid"/>
                    <a:round/>
                    <a:headEnd type="none" w="med" len="med"/>
                    <a:tailEnd type="none" w="med" len="med"/>
                  </a:ln>
                </p:spPr>
              </p:cxnSp>
              <p:sp>
                <p:nvSpPr>
                  <p:cNvPr id="205" name="Google Shape;217;p21">
                    <a:extLst>
                      <a:ext uri="{FF2B5EF4-FFF2-40B4-BE49-F238E27FC236}">
                        <a16:creationId xmlns:a16="http://schemas.microsoft.com/office/drawing/2014/main" id="{B09BA3D7-B1CB-B0F9-90C2-4B5F8FCAB3FB}"/>
                      </a:ext>
                    </a:extLst>
                  </p:cNvPr>
                  <p:cNvSpPr/>
                  <p:nvPr/>
                </p:nvSpPr>
                <p:spPr>
                  <a:xfrm>
                    <a:off x="1440821" y="2810472"/>
                    <a:ext cx="233792" cy="232109"/>
                  </a:xfrm>
                  <a:prstGeom prst="ellipse">
                    <a:avLst/>
                  </a:prstGeom>
                  <a:solidFill>
                    <a:schemeClr val="bg1"/>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206" name="Google Shape;175;p21">
                    <a:extLst>
                      <a:ext uri="{FF2B5EF4-FFF2-40B4-BE49-F238E27FC236}">
                        <a16:creationId xmlns:a16="http://schemas.microsoft.com/office/drawing/2014/main" id="{2B885010-B70B-4AEB-72BC-89B5C54704CB}"/>
                      </a:ext>
                    </a:extLst>
                  </p:cNvPr>
                  <p:cNvCxnSpPr>
                    <a:cxnSpLocks/>
                  </p:cNvCxnSpPr>
                  <p:nvPr/>
                </p:nvCxnSpPr>
                <p:spPr>
                  <a:xfrm flipV="1">
                    <a:off x="1197200" y="3536014"/>
                    <a:ext cx="0" cy="453167"/>
                  </a:xfrm>
                  <a:prstGeom prst="straightConnector1">
                    <a:avLst/>
                  </a:prstGeom>
                  <a:noFill/>
                  <a:ln w="76200" cap="flat" cmpd="sng">
                    <a:solidFill>
                      <a:srgbClr val="7030A0"/>
                    </a:solidFill>
                    <a:prstDash val="solid"/>
                    <a:round/>
                    <a:headEnd type="none" w="med" len="med"/>
                    <a:tailEnd type="none" w="med" len="med"/>
                  </a:ln>
                </p:spPr>
              </p:cxnSp>
              <p:sp>
                <p:nvSpPr>
                  <p:cNvPr id="207" name="Google Shape;182;p21">
                    <a:extLst>
                      <a:ext uri="{FF2B5EF4-FFF2-40B4-BE49-F238E27FC236}">
                        <a16:creationId xmlns:a16="http://schemas.microsoft.com/office/drawing/2014/main" id="{C23C51AB-9992-561C-E287-B160F163E244}"/>
                      </a:ext>
                    </a:extLst>
                  </p:cNvPr>
                  <p:cNvSpPr/>
                  <p:nvPr/>
                </p:nvSpPr>
                <p:spPr>
                  <a:xfrm>
                    <a:off x="1084250" y="3757072"/>
                    <a:ext cx="233792" cy="232109"/>
                  </a:xfrm>
                  <a:prstGeom prst="ellipse">
                    <a:avLst/>
                  </a:prstGeom>
                  <a:solidFill>
                    <a:schemeClr val="bg1"/>
                  </a:solidFill>
                  <a:ln w="381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grpSp>
            <p:grpSp>
              <p:nvGrpSpPr>
                <p:cNvPr id="186" name="Group 185">
                  <a:extLst>
                    <a:ext uri="{FF2B5EF4-FFF2-40B4-BE49-F238E27FC236}">
                      <a16:creationId xmlns:a16="http://schemas.microsoft.com/office/drawing/2014/main" id="{C1D3D07C-9172-0E70-9A08-25DE05691BE6}"/>
                    </a:ext>
                  </a:extLst>
                </p:cNvPr>
                <p:cNvGrpSpPr/>
                <p:nvPr/>
              </p:nvGrpSpPr>
              <p:grpSpPr>
                <a:xfrm>
                  <a:off x="843911" y="3443904"/>
                  <a:ext cx="1090732" cy="858496"/>
                  <a:chOff x="4636014" y="2649249"/>
                  <a:chExt cx="1090732" cy="858496"/>
                </a:xfrm>
              </p:grpSpPr>
              <p:cxnSp>
                <p:nvCxnSpPr>
                  <p:cNvPr id="190" name="Düz Bağlayıcı 567">
                    <a:extLst>
                      <a:ext uri="{FF2B5EF4-FFF2-40B4-BE49-F238E27FC236}">
                        <a16:creationId xmlns:a16="http://schemas.microsoft.com/office/drawing/2014/main" id="{236DD4BF-906F-EB23-A8BF-6A379AA82401}"/>
                      </a:ext>
                    </a:extLst>
                  </p:cNvPr>
                  <p:cNvCxnSpPr>
                    <a:cxnSpLocks/>
                    <a:endCxn id="201" idx="3"/>
                  </p:cNvCxnSpPr>
                  <p:nvPr/>
                </p:nvCxnSpPr>
                <p:spPr>
                  <a:xfrm>
                    <a:off x="4813427" y="2753125"/>
                    <a:ext cx="1097" cy="57937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6" name="Düz Bağlayıcı 568">
                    <a:extLst>
                      <a:ext uri="{FF2B5EF4-FFF2-40B4-BE49-F238E27FC236}">
                        <a16:creationId xmlns:a16="http://schemas.microsoft.com/office/drawing/2014/main" id="{69AB452D-457F-DFEB-A313-7490A6243E6D}"/>
                      </a:ext>
                    </a:extLst>
                  </p:cNvPr>
                  <p:cNvCxnSpPr>
                    <a:cxnSpLocks/>
                    <a:endCxn id="202" idx="2"/>
                  </p:cNvCxnSpPr>
                  <p:nvPr/>
                </p:nvCxnSpPr>
                <p:spPr>
                  <a:xfrm flipH="1">
                    <a:off x="5541227" y="2649249"/>
                    <a:ext cx="2794" cy="7217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7" name="Düz Bağlayıcı 569">
                    <a:extLst>
                      <a:ext uri="{FF2B5EF4-FFF2-40B4-BE49-F238E27FC236}">
                        <a16:creationId xmlns:a16="http://schemas.microsoft.com/office/drawing/2014/main" id="{F91FE2A8-6785-6AA6-D61B-C51B8406BBF5}"/>
                      </a:ext>
                    </a:extLst>
                  </p:cNvPr>
                  <p:cNvCxnSpPr>
                    <a:cxnSpLocks/>
                  </p:cNvCxnSpPr>
                  <p:nvPr/>
                </p:nvCxnSpPr>
                <p:spPr>
                  <a:xfrm>
                    <a:off x="4779337" y="2740425"/>
                    <a:ext cx="79630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8" name="Düz Bağlayıcı 570">
                    <a:extLst>
                      <a:ext uri="{FF2B5EF4-FFF2-40B4-BE49-F238E27FC236}">
                        <a16:creationId xmlns:a16="http://schemas.microsoft.com/office/drawing/2014/main" id="{F693A78B-8BC3-916F-1153-2104923160E3}"/>
                      </a:ext>
                    </a:extLst>
                  </p:cNvPr>
                  <p:cNvCxnSpPr>
                    <a:cxnSpLocks/>
                  </p:cNvCxnSpPr>
                  <p:nvPr/>
                </p:nvCxnSpPr>
                <p:spPr>
                  <a:xfrm>
                    <a:off x="4841861" y="3504485"/>
                    <a:ext cx="669914" cy="326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897CD0EA-6A2B-4F22-8A83-A9B6656BF17E}"/>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0" name="İkizkenar Üçgen 573">
                    <a:extLst>
                      <a:ext uri="{FF2B5EF4-FFF2-40B4-BE49-F238E27FC236}">
                        <a16:creationId xmlns:a16="http://schemas.microsoft.com/office/drawing/2014/main" id="{ACC4235E-56C2-FE40-D540-FEFF9C8CC4C3}"/>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1" name="İkizkenar Üçgen 571">
                    <a:extLst>
                      <a:ext uri="{FF2B5EF4-FFF2-40B4-BE49-F238E27FC236}">
                        <a16:creationId xmlns:a16="http://schemas.microsoft.com/office/drawing/2014/main" id="{A96977F1-D8AA-0D61-CF36-B83F49D2EC4C}"/>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2" name="Oval 201">
                    <a:extLst>
                      <a:ext uri="{FF2B5EF4-FFF2-40B4-BE49-F238E27FC236}">
                        <a16:creationId xmlns:a16="http://schemas.microsoft.com/office/drawing/2014/main" id="{28749F15-2039-4180-30DF-78EC8174769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181" name="Metin kutusu 34">
                <a:extLst>
                  <a:ext uri="{FF2B5EF4-FFF2-40B4-BE49-F238E27FC236}">
                    <a16:creationId xmlns:a16="http://schemas.microsoft.com/office/drawing/2014/main" id="{4D2B2B22-F41F-50ED-4AD3-B1756C553025}"/>
                  </a:ext>
                </a:extLst>
              </p:cNvPr>
              <p:cNvSpPr txBox="1"/>
              <p:nvPr/>
            </p:nvSpPr>
            <p:spPr>
              <a:xfrm>
                <a:off x="4586723" y="2438271"/>
                <a:ext cx="8224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82" name="Metin kutusu 34">
                <a:extLst>
                  <a:ext uri="{FF2B5EF4-FFF2-40B4-BE49-F238E27FC236}">
                    <a16:creationId xmlns:a16="http://schemas.microsoft.com/office/drawing/2014/main" id="{582CAA01-41EC-BCB6-5956-6CDD78AE2ED7}"/>
                  </a:ext>
                </a:extLst>
              </p:cNvPr>
              <p:cNvSpPr txBox="1"/>
              <p:nvPr/>
            </p:nvSpPr>
            <p:spPr>
              <a:xfrm>
                <a:off x="3817983" y="5294164"/>
                <a:ext cx="1053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83" name="Google Shape;175;p21">
                <a:extLst>
                  <a:ext uri="{FF2B5EF4-FFF2-40B4-BE49-F238E27FC236}">
                    <a16:creationId xmlns:a16="http://schemas.microsoft.com/office/drawing/2014/main" id="{015B82A6-F0CA-9692-A4BC-2B3F59414B04}"/>
                  </a:ext>
                </a:extLst>
              </p:cNvPr>
              <p:cNvCxnSpPr>
                <a:cxnSpLocks/>
                <a:endCxn id="201" idx="3"/>
              </p:cNvCxnSpPr>
              <p:nvPr/>
            </p:nvCxnSpPr>
            <p:spPr>
              <a:xfrm flipV="1">
                <a:off x="4189751" y="4299823"/>
                <a:ext cx="1097" cy="192384"/>
              </a:xfrm>
              <a:prstGeom prst="straightConnector1">
                <a:avLst/>
              </a:prstGeom>
              <a:noFill/>
              <a:ln w="76200" cap="flat" cmpd="sng">
                <a:solidFill>
                  <a:srgbClr val="7030A0"/>
                </a:solidFill>
                <a:prstDash val="solid"/>
                <a:round/>
                <a:headEnd type="none" w="med" len="med"/>
                <a:tailEnd type="none" w="med" len="med"/>
              </a:ln>
            </p:spPr>
          </p:cxnSp>
          <p:cxnSp>
            <p:nvCxnSpPr>
              <p:cNvPr id="184" name="Google Shape;175;p21">
                <a:extLst>
                  <a:ext uri="{FF2B5EF4-FFF2-40B4-BE49-F238E27FC236}">
                    <a16:creationId xmlns:a16="http://schemas.microsoft.com/office/drawing/2014/main" id="{A38BBF83-7E46-84B0-2A77-1E145F89E75A}"/>
                  </a:ext>
                </a:extLst>
              </p:cNvPr>
              <p:cNvCxnSpPr>
                <a:cxnSpLocks/>
              </p:cNvCxnSpPr>
              <p:nvPr/>
            </p:nvCxnSpPr>
            <p:spPr>
              <a:xfrm flipV="1">
                <a:off x="4913351" y="4318859"/>
                <a:ext cx="1097" cy="192384"/>
              </a:xfrm>
              <a:prstGeom prst="straightConnector1">
                <a:avLst/>
              </a:prstGeom>
              <a:noFill/>
              <a:ln w="76200" cap="flat" cmpd="sng">
                <a:solidFill>
                  <a:srgbClr val="7030A0"/>
                </a:solidFill>
                <a:prstDash val="solid"/>
                <a:round/>
                <a:headEnd type="none" w="med" len="med"/>
                <a:tailEnd type="none" w="med" len="med"/>
              </a:ln>
            </p:spPr>
          </p:cxnSp>
        </p:grpSp>
        <p:sp>
          <p:nvSpPr>
            <p:cNvPr id="208" name="TextBox 207">
              <a:extLst>
                <a:ext uri="{FF2B5EF4-FFF2-40B4-BE49-F238E27FC236}">
                  <a16:creationId xmlns:a16="http://schemas.microsoft.com/office/drawing/2014/main" id="{93EE6398-575B-BD2B-5148-F4FC91D65C16}"/>
                </a:ext>
              </a:extLst>
            </p:cNvPr>
            <p:cNvSpPr txBox="1"/>
            <p:nvPr/>
          </p:nvSpPr>
          <p:spPr>
            <a:xfrm>
              <a:off x="7095469" y="4929231"/>
              <a:ext cx="9063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a:t>
              </a:r>
              <a:endParaRPr kumimoji="0" lang="en-CH"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grpSp>
      <p:sp>
        <p:nvSpPr>
          <p:cNvPr id="211" name="TextBox 210">
            <a:extLst>
              <a:ext uri="{FF2B5EF4-FFF2-40B4-BE49-F238E27FC236}">
                <a16:creationId xmlns:a16="http://schemas.microsoft.com/office/drawing/2014/main" id="{7BBE02DA-0BE8-7B0A-7B00-427D455176D8}"/>
              </a:ext>
            </a:extLst>
          </p:cNvPr>
          <p:cNvSpPr txBox="1"/>
          <p:nvPr/>
        </p:nvSpPr>
        <p:spPr>
          <a:xfrm>
            <a:off x="39235" y="3001903"/>
            <a:ext cx="1234095"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rPr>
              <a:t>NOT gate </a:t>
            </a:r>
            <a:endParaRPr kumimoji="0" lang="en-CH"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84437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1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11"/>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89"/>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1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3"/>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93"/>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3" grpId="0" animBg="1"/>
      <p:bldP spid="110" grpId="0" animBg="1"/>
      <p:bldP spid="110" grpId="1" animBg="1"/>
      <p:bldP spid="211" grpId="0"/>
      <p:bldP spid="21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0C55A8-F7CF-4984-A1C7-0D1BFCF0D12E}"/>
              </a:ext>
            </a:extLst>
          </p:cNvPr>
          <p:cNvSpPr>
            <a:spLocks noGrp="1"/>
          </p:cNvSpPr>
          <p:nvPr>
            <p:ph type="title"/>
          </p:nvPr>
        </p:nvSpPr>
        <p:spPr/>
        <p:txBody>
          <a:bodyPr>
            <a:noAutofit/>
          </a:bodyPr>
          <a:lstStyle/>
          <a:p>
            <a:r>
              <a:rPr lang="en-US" sz="5600" dirty="0" err="1"/>
              <a:t>PiDRAM</a:t>
            </a:r>
            <a:r>
              <a:rPr lang="en-US" sz="5600" dirty="0"/>
              <a:t> Summary</a:t>
            </a:r>
            <a:endParaRPr lang="tr-TR" sz="5600" dirty="0"/>
          </a:p>
        </p:txBody>
      </p:sp>
      <p:sp>
        <p:nvSpPr>
          <p:cNvPr id="3" name="İçerik Yer Tutucusu 2">
            <a:extLst>
              <a:ext uri="{FF2B5EF4-FFF2-40B4-BE49-F238E27FC236}">
                <a16:creationId xmlns:a16="http://schemas.microsoft.com/office/drawing/2014/main" id="{E754E5C6-8092-46E1-A98C-201D5F079040}"/>
              </a:ext>
            </a:extLst>
          </p:cNvPr>
          <p:cNvSpPr>
            <a:spLocks noGrp="1"/>
          </p:cNvSpPr>
          <p:nvPr>
            <p:ph idx="1"/>
          </p:nvPr>
        </p:nvSpPr>
        <p:spPr>
          <a:xfrm>
            <a:off x="118457" y="998483"/>
            <a:ext cx="8907087" cy="5623034"/>
          </a:xfrm>
        </p:spPr>
        <p:txBody>
          <a:bodyPr>
            <a:normAutofit lnSpcReduction="10000"/>
          </a:bodyPr>
          <a:lstStyle/>
          <a:p>
            <a:pPr marL="0" indent="0">
              <a:spcBef>
                <a:spcPts val="600"/>
              </a:spcBef>
              <a:buNone/>
            </a:pPr>
            <a:r>
              <a:rPr lang="en-US" sz="1800" b="1" dirty="0">
                <a:solidFill>
                  <a:srgbClr val="7030A0"/>
                </a:solidFill>
              </a:rPr>
              <a:t>Motivation: </a:t>
            </a:r>
            <a:r>
              <a:rPr lang="en-US" sz="1800" dirty="0">
                <a:solidFill>
                  <a:srgbClr val="7030A0"/>
                </a:solidFill>
              </a:rPr>
              <a:t>Commodity DRAM based </a:t>
            </a:r>
            <a:r>
              <a:rPr lang="en-US" sz="1800" dirty="0" err="1">
                <a:solidFill>
                  <a:srgbClr val="7030A0"/>
                </a:solidFill>
              </a:rPr>
              <a:t>PiM</a:t>
            </a:r>
            <a:r>
              <a:rPr lang="en-US" sz="1800" dirty="0">
                <a:solidFill>
                  <a:srgbClr val="7030A0"/>
                </a:solidFill>
              </a:rPr>
              <a:t> </a:t>
            </a:r>
            <a:r>
              <a:rPr lang="en-US" sz="1800" dirty="0"/>
              <a:t>techniques improve the </a:t>
            </a:r>
            <a:r>
              <a:rPr lang="en-US" sz="1800" dirty="0">
                <a:solidFill>
                  <a:srgbClr val="7030A0"/>
                </a:solidFill>
              </a:rPr>
              <a:t>performance </a:t>
            </a:r>
            <a:br>
              <a:rPr lang="en-US" sz="1800" dirty="0">
                <a:solidFill>
                  <a:srgbClr val="7030A0"/>
                </a:solidFill>
              </a:rPr>
            </a:br>
            <a:r>
              <a:rPr lang="en-US" sz="1800" dirty="0"/>
              <a:t>and </a:t>
            </a:r>
            <a:r>
              <a:rPr lang="en-US" sz="1800" dirty="0">
                <a:solidFill>
                  <a:srgbClr val="7030A0"/>
                </a:solidFill>
              </a:rPr>
              <a:t>energy efficiency </a:t>
            </a:r>
            <a:r>
              <a:rPr lang="en-US" sz="1800" dirty="0"/>
              <a:t>of computing systems at </a:t>
            </a:r>
            <a:r>
              <a:rPr lang="en-US" sz="1800" dirty="0">
                <a:solidFill>
                  <a:srgbClr val="7030A0"/>
                </a:solidFill>
              </a:rPr>
              <a:t>no additional DRAM hardware </a:t>
            </a:r>
            <a:r>
              <a:rPr lang="en-US" sz="1800" dirty="0"/>
              <a:t>cost</a:t>
            </a:r>
          </a:p>
          <a:p>
            <a:pPr marL="0" indent="0">
              <a:spcBef>
                <a:spcPts val="600"/>
              </a:spcBef>
              <a:buNone/>
            </a:pPr>
            <a:r>
              <a:rPr lang="en-US" sz="1800" b="1" dirty="0">
                <a:solidFill>
                  <a:srgbClr val="C00000"/>
                </a:solidFill>
              </a:rPr>
              <a:t>Problem: </a:t>
            </a:r>
            <a:r>
              <a:rPr lang="en-US" sz="1800" dirty="0">
                <a:solidFill>
                  <a:srgbClr val="C00000"/>
                </a:solidFill>
              </a:rPr>
              <a:t>Challenges of integrating</a:t>
            </a:r>
            <a:r>
              <a:rPr lang="en-US" sz="1800" dirty="0"/>
              <a:t> these </a:t>
            </a:r>
            <a:r>
              <a:rPr lang="en-US" sz="1800" dirty="0" err="1"/>
              <a:t>PiM</a:t>
            </a:r>
            <a:r>
              <a:rPr lang="en-US" sz="1800" dirty="0"/>
              <a:t> techniques into </a:t>
            </a:r>
            <a:r>
              <a:rPr lang="en-US" sz="1800" dirty="0">
                <a:solidFill>
                  <a:srgbClr val="C00000"/>
                </a:solidFill>
              </a:rPr>
              <a:t>real systems </a:t>
            </a:r>
            <a:r>
              <a:rPr lang="en-US" sz="1800" dirty="0"/>
              <a:t>are not solved</a:t>
            </a:r>
          </a:p>
          <a:p>
            <a:pPr marL="0" indent="0">
              <a:spcBef>
                <a:spcPts val="300"/>
              </a:spcBef>
              <a:buNone/>
            </a:pPr>
            <a:r>
              <a:rPr lang="en-US" sz="1800" dirty="0"/>
              <a:t>General-purpose computing systems, special-purpose testing platforms, and </a:t>
            </a:r>
            <a:br>
              <a:rPr lang="en-US" sz="1800" dirty="0"/>
            </a:br>
            <a:r>
              <a:rPr lang="en-US" sz="1800" dirty="0"/>
              <a:t>system simulators </a:t>
            </a:r>
            <a:r>
              <a:rPr lang="en-US" sz="1800" i="1" dirty="0">
                <a:solidFill>
                  <a:srgbClr val="C00000"/>
                </a:solidFill>
              </a:rPr>
              <a:t>cannot</a:t>
            </a:r>
            <a:r>
              <a:rPr lang="en-US" sz="1800" dirty="0"/>
              <a:t> be used to </a:t>
            </a:r>
            <a:r>
              <a:rPr lang="en-US" sz="1800" dirty="0">
                <a:solidFill>
                  <a:srgbClr val="C00000"/>
                </a:solidFill>
              </a:rPr>
              <a:t>efficiently study system integration challenges</a:t>
            </a:r>
            <a:endParaRPr lang="en-US" sz="1800" i="1" dirty="0">
              <a:solidFill>
                <a:srgbClr val="C00000"/>
              </a:solidFill>
            </a:endParaRPr>
          </a:p>
          <a:p>
            <a:pPr marL="0" indent="0">
              <a:buNone/>
            </a:pPr>
            <a:r>
              <a:rPr lang="en-US" sz="1800" b="1" dirty="0">
                <a:solidFill>
                  <a:srgbClr val="00B050"/>
                </a:solidFill>
              </a:rPr>
              <a:t>Goal:</a:t>
            </a:r>
            <a:r>
              <a:rPr lang="en-US" sz="1800" b="1" dirty="0">
                <a:solidFill>
                  <a:schemeClr val="accent4"/>
                </a:solidFill>
              </a:rPr>
              <a:t> </a:t>
            </a:r>
            <a:r>
              <a:rPr lang="en-US" sz="1800" dirty="0"/>
              <a:t>Design and implement a </a:t>
            </a:r>
            <a:r>
              <a:rPr lang="en-US" sz="1800" dirty="0">
                <a:solidFill>
                  <a:srgbClr val="00B050"/>
                </a:solidFill>
              </a:rPr>
              <a:t>flexible framework </a:t>
            </a:r>
            <a:r>
              <a:rPr lang="en-US" sz="1800" dirty="0"/>
              <a:t>that can be used to:</a:t>
            </a:r>
          </a:p>
          <a:p>
            <a:pPr marL="0">
              <a:lnSpc>
                <a:spcPct val="100000"/>
              </a:lnSpc>
              <a:spcBef>
                <a:spcPts val="300"/>
              </a:spcBef>
            </a:pPr>
            <a:r>
              <a:rPr lang="en-US" sz="1800" dirty="0"/>
              <a:t>solve </a:t>
            </a:r>
            <a:r>
              <a:rPr lang="en-US" sz="1800" dirty="0">
                <a:solidFill>
                  <a:srgbClr val="00B050"/>
                </a:solidFill>
              </a:rPr>
              <a:t>system integration challenges </a:t>
            </a:r>
          </a:p>
          <a:p>
            <a:pPr marL="0">
              <a:lnSpc>
                <a:spcPct val="100000"/>
              </a:lnSpc>
              <a:spcBef>
                <a:spcPts val="300"/>
              </a:spcBef>
            </a:pPr>
            <a:r>
              <a:rPr lang="en-US" sz="1800" dirty="0"/>
              <a:t>analyze </a:t>
            </a:r>
            <a:r>
              <a:rPr lang="en-US" sz="1800" dirty="0">
                <a:solidFill>
                  <a:srgbClr val="00B050"/>
                </a:solidFill>
              </a:rPr>
              <a:t>trade-offs of end-to-end implementations </a:t>
            </a:r>
            <a:br>
              <a:rPr lang="en-US" sz="1800" dirty="0">
                <a:solidFill>
                  <a:srgbClr val="00B050"/>
                </a:solidFill>
              </a:rPr>
            </a:br>
            <a:r>
              <a:rPr lang="en-US" sz="1800" dirty="0">
                <a:solidFill>
                  <a:schemeClr val="accent4"/>
                </a:solidFill>
              </a:rPr>
              <a:t>     </a:t>
            </a:r>
            <a:r>
              <a:rPr lang="en-US" sz="1800" dirty="0"/>
              <a:t>of commodity DRAM-based-</a:t>
            </a:r>
            <a:r>
              <a:rPr lang="en-US" sz="1800" dirty="0" err="1"/>
              <a:t>PiM</a:t>
            </a:r>
            <a:r>
              <a:rPr lang="en-US" sz="1800" dirty="0"/>
              <a:t> techniques</a:t>
            </a:r>
          </a:p>
          <a:p>
            <a:pPr marL="0" indent="0">
              <a:buNone/>
            </a:pPr>
            <a:r>
              <a:rPr lang="en-US" sz="1800" b="1" dirty="0">
                <a:solidFill>
                  <a:schemeClr val="accent1"/>
                </a:solidFill>
              </a:rPr>
              <a:t>Key idea: </a:t>
            </a:r>
            <a:r>
              <a:rPr lang="en-US" sz="1800" b="1" dirty="0" err="1">
                <a:solidFill>
                  <a:schemeClr val="accent1"/>
                </a:solidFill>
              </a:rPr>
              <a:t>PiDRAM</a:t>
            </a:r>
            <a:r>
              <a:rPr lang="en-US" sz="1800" dirty="0">
                <a:solidFill>
                  <a:schemeClr val="accent1"/>
                </a:solidFill>
              </a:rPr>
              <a:t>,</a:t>
            </a:r>
            <a:r>
              <a:rPr lang="en-US" sz="1800" b="1" dirty="0">
                <a:solidFill>
                  <a:schemeClr val="accent1"/>
                </a:solidFill>
              </a:rPr>
              <a:t> </a:t>
            </a:r>
            <a:r>
              <a:rPr lang="en-US" sz="1800" dirty="0">
                <a:solidFill>
                  <a:schemeClr val="accent1"/>
                </a:solidFill>
              </a:rPr>
              <a:t>an</a:t>
            </a:r>
            <a:r>
              <a:rPr lang="en-US" sz="1800" b="1" dirty="0">
                <a:solidFill>
                  <a:schemeClr val="accent1"/>
                </a:solidFill>
              </a:rPr>
              <a:t> </a:t>
            </a:r>
            <a:r>
              <a:rPr lang="en-US" sz="1800" dirty="0">
                <a:solidFill>
                  <a:schemeClr val="accent1"/>
                </a:solidFill>
              </a:rPr>
              <a:t>FPGA-based</a:t>
            </a:r>
            <a:r>
              <a:rPr lang="en-US" sz="1800" dirty="0"/>
              <a:t> framework that enables:</a:t>
            </a:r>
            <a:endParaRPr lang="en-US" sz="1800" b="1" dirty="0">
              <a:solidFill>
                <a:schemeClr val="accent1"/>
              </a:solidFill>
            </a:endParaRPr>
          </a:p>
          <a:p>
            <a:pPr>
              <a:spcBef>
                <a:spcPts val="300"/>
              </a:spcBef>
            </a:pPr>
            <a:r>
              <a:rPr lang="en-US" sz="1800" dirty="0"/>
              <a:t>system integration studies</a:t>
            </a:r>
          </a:p>
          <a:p>
            <a:pPr>
              <a:spcBef>
                <a:spcPts val="300"/>
              </a:spcBef>
            </a:pPr>
            <a:r>
              <a:rPr lang="en-US" sz="1800" dirty="0"/>
              <a:t>end-to-end evaluations of </a:t>
            </a:r>
            <a:r>
              <a:rPr lang="en-US" sz="1800" dirty="0">
                <a:solidFill>
                  <a:schemeClr val="accent1"/>
                </a:solidFill>
              </a:rPr>
              <a:t>PIM techniques </a:t>
            </a:r>
            <a:r>
              <a:rPr lang="en-US" sz="1800" dirty="0"/>
              <a:t>using </a:t>
            </a:r>
            <a:r>
              <a:rPr lang="en-US" sz="1800" dirty="0">
                <a:solidFill>
                  <a:schemeClr val="accent1"/>
                </a:solidFill>
              </a:rPr>
              <a:t>real unmodified </a:t>
            </a:r>
            <a:r>
              <a:rPr lang="en-US" sz="1800" dirty="0"/>
              <a:t>DRAM chips</a:t>
            </a:r>
            <a:endParaRPr lang="en-US" sz="1100" dirty="0"/>
          </a:p>
          <a:p>
            <a:pPr marL="0" indent="0">
              <a:spcBef>
                <a:spcPts val="300"/>
              </a:spcBef>
              <a:buNone/>
            </a:pPr>
            <a:endParaRPr lang="en-US" sz="100" dirty="0"/>
          </a:p>
          <a:p>
            <a:pPr marL="0" indent="0">
              <a:spcBef>
                <a:spcPts val="300"/>
              </a:spcBef>
              <a:buNone/>
            </a:pPr>
            <a:r>
              <a:rPr lang="en-US" sz="1800" b="1" dirty="0">
                <a:solidFill>
                  <a:schemeClr val="accent6"/>
                </a:solidFill>
              </a:rPr>
              <a:t>Evaluation:</a:t>
            </a:r>
            <a:r>
              <a:rPr lang="en-US" sz="1800" b="1" dirty="0"/>
              <a:t> </a:t>
            </a:r>
            <a:r>
              <a:rPr lang="en-US" sz="1800" dirty="0"/>
              <a:t>End-to-end integration of </a:t>
            </a:r>
            <a:r>
              <a:rPr lang="en-US" sz="1800" dirty="0">
                <a:solidFill>
                  <a:schemeClr val="accent6"/>
                </a:solidFill>
              </a:rPr>
              <a:t>two </a:t>
            </a:r>
            <a:r>
              <a:rPr lang="en-US" sz="1800" dirty="0" err="1">
                <a:solidFill>
                  <a:schemeClr val="accent6"/>
                </a:solidFill>
              </a:rPr>
              <a:t>PiM</a:t>
            </a:r>
            <a:r>
              <a:rPr lang="en-US" sz="1800" dirty="0">
                <a:solidFill>
                  <a:schemeClr val="accent6"/>
                </a:solidFill>
              </a:rPr>
              <a:t> techniques</a:t>
            </a:r>
            <a:r>
              <a:rPr lang="en-US" sz="1800" dirty="0"/>
              <a:t> on </a:t>
            </a:r>
            <a:r>
              <a:rPr lang="en-US" sz="1800" dirty="0" err="1"/>
              <a:t>PiDRAM’s</a:t>
            </a:r>
            <a:r>
              <a:rPr lang="en-US" sz="1800" dirty="0"/>
              <a:t> </a:t>
            </a:r>
            <a:r>
              <a:rPr lang="en-US" sz="1800" dirty="0">
                <a:solidFill>
                  <a:schemeClr val="accent6"/>
                </a:solidFill>
              </a:rPr>
              <a:t>FPGA prototype</a:t>
            </a:r>
          </a:p>
          <a:p>
            <a:pPr marL="0" indent="0">
              <a:spcBef>
                <a:spcPts val="300"/>
              </a:spcBef>
              <a:buNone/>
            </a:pPr>
            <a:endParaRPr lang="en-US" sz="300" b="1" dirty="0">
              <a:solidFill>
                <a:schemeClr val="accent6"/>
              </a:solidFill>
            </a:endParaRPr>
          </a:p>
          <a:p>
            <a:pPr marL="0" indent="0">
              <a:spcBef>
                <a:spcPts val="300"/>
              </a:spcBef>
              <a:buNone/>
            </a:pPr>
            <a:r>
              <a:rPr lang="en-US" sz="1800" b="1" dirty="0">
                <a:solidFill>
                  <a:schemeClr val="accent5"/>
                </a:solidFill>
              </a:rPr>
              <a:t>Case Study #1 – </a:t>
            </a:r>
            <a:r>
              <a:rPr lang="en-US" sz="1800" b="1" dirty="0" err="1">
                <a:solidFill>
                  <a:schemeClr val="accent5"/>
                </a:solidFill>
              </a:rPr>
              <a:t>RowClone</a:t>
            </a:r>
            <a:r>
              <a:rPr lang="en-US" sz="1800" b="1" dirty="0">
                <a:solidFill>
                  <a:schemeClr val="accent5"/>
                </a:solidFill>
              </a:rPr>
              <a:t>:</a:t>
            </a:r>
            <a:r>
              <a:rPr lang="en-US" sz="1800" dirty="0"/>
              <a:t> In-DRAM bulk data copy operations</a:t>
            </a:r>
          </a:p>
          <a:p>
            <a:pPr>
              <a:spcBef>
                <a:spcPts val="300"/>
              </a:spcBef>
            </a:pPr>
            <a:r>
              <a:rPr lang="en-US" sz="1800" dirty="0"/>
              <a:t> </a:t>
            </a:r>
            <a:r>
              <a:rPr lang="en-US" sz="1800" dirty="0">
                <a:solidFill>
                  <a:schemeClr val="accent5"/>
                </a:solidFill>
              </a:rPr>
              <a:t>119x speedup </a:t>
            </a:r>
            <a:r>
              <a:rPr lang="en-US" sz="1800" dirty="0"/>
              <a:t>for copy operations compared to CPU-copy </a:t>
            </a:r>
            <a:r>
              <a:rPr lang="en-US" sz="1800" dirty="0">
                <a:solidFill>
                  <a:schemeClr val="accent5"/>
                </a:solidFill>
              </a:rPr>
              <a:t>with system support</a:t>
            </a:r>
          </a:p>
          <a:p>
            <a:pPr>
              <a:spcBef>
                <a:spcPts val="300"/>
              </a:spcBef>
            </a:pPr>
            <a:r>
              <a:rPr lang="en-US" sz="1800" dirty="0"/>
              <a:t> </a:t>
            </a:r>
            <a:r>
              <a:rPr lang="en-US" sz="1800" dirty="0">
                <a:solidFill>
                  <a:schemeClr val="accent5"/>
                </a:solidFill>
              </a:rPr>
              <a:t>198 lines of Verilog </a:t>
            </a:r>
            <a:r>
              <a:rPr lang="en-US" sz="1800" dirty="0"/>
              <a:t>and </a:t>
            </a:r>
            <a:r>
              <a:rPr lang="en-US" sz="1800" dirty="0">
                <a:solidFill>
                  <a:schemeClr val="accent5"/>
                </a:solidFill>
              </a:rPr>
              <a:t>565 lines of C++ </a:t>
            </a:r>
            <a:r>
              <a:rPr lang="en-US" sz="1800" dirty="0"/>
              <a:t>code over </a:t>
            </a:r>
            <a:r>
              <a:rPr lang="en-US" sz="1800" dirty="0" err="1"/>
              <a:t>PiDRAM’s</a:t>
            </a:r>
            <a:r>
              <a:rPr lang="en-US" sz="1800" dirty="0"/>
              <a:t> </a:t>
            </a:r>
            <a:r>
              <a:rPr lang="en-US" sz="1800" dirty="0">
                <a:solidFill>
                  <a:schemeClr val="accent5"/>
                </a:solidFill>
              </a:rPr>
              <a:t>flexible</a:t>
            </a:r>
            <a:r>
              <a:rPr lang="en-US" sz="1800" dirty="0"/>
              <a:t> codebase</a:t>
            </a:r>
          </a:p>
          <a:p>
            <a:pPr marL="0" indent="0">
              <a:spcBef>
                <a:spcPts val="300"/>
              </a:spcBef>
              <a:buNone/>
            </a:pPr>
            <a:endParaRPr lang="en-US" sz="300" dirty="0"/>
          </a:p>
          <a:p>
            <a:pPr marL="0" indent="0">
              <a:spcBef>
                <a:spcPts val="300"/>
              </a:spcBef>
              <a:buNone/>
            </a:pPr>
            <a:r>
              <a:rPr lang="en-US" sz="1800" b="1" dirty="0">
                <a:solidFill>
                  <a:schemeClr val="accent2"/>
                </a:solidFill>
              </a:rPr>
              <a:t>Case Study #2 – D-</a:t>
            </a:r>
            <a:r>
              <a:rPr lang="en-US" sz="1800" b="1" dirty="0" err="1">
                <a:solidFill>
                  <a:schemeClr val="accent2"/>
                </a:solidFill>
              </a:rPr>
              <a:t>RaNGe</a:t>
            </a:r>
            <a:r>
              <a:rPr lang="en-US" sz="1800" b="1" dirty="0">
                <a:solidFill>
                  <a:schemeClr val="accent2"/>
                </a:solidFill>
              </a:rPr>
              <a:t>:</a:t>
            </a:r>
            <a:r>
              <a:rPr lang="en-US" sz="1800" dirty="0"/>
              <a:t> DRAM-based random number generation technique</a:t>
            </a:r>
          </a:p>
          <a:p>
            <a:pPr>
              <a:spcBef>
                <a:spcPts val="300"/>
              </a:spcBef>
            </a:pPr>
            <a:r>
              <a:rPr lang="en-US" sz="1800" dirty="0"/>
              <a:t> </a:t>
            </a:r>
            <a:r>
              <a:rPr lang="en-US" sz="1800" dirty="0">
                <a:solidFill>
                  <a:schemeClr val="accent2"/>
                </a:solidFill>
              </a:rPr>
              <a:t>8.30 Mb/s</a:t>
            </a:r>
            <a:r>
              <a:rPr lang="en-US" sz="1800" dirty="0">
                <a:solidFill>
                  <a:schemeClr val="accent5"/>
                </a:solidFill>
              </a:rPr>
              <a:t> </a:t>
            </a:r>
            <a:r>
              <a:rPr lang="en-US" sz="1800" dirty="0"/>
              <a:t>true random number generator (TRNG) </a:t>
            </a:r>
            <a:r>
              <a:rPr lang="en-US" sz="1800" dirty="0">
                <a:solidFill>
                  <a:schemeClr val="accent2"/>
                </a:solidFill>
              </a:rPr>
              <a:t>throughput, 220 ns</a:t>
            </a:r>
            <a:r>
              <a:rPr lang="en-US" sz="1800" dirty="0">
                <a:solidFill>
                  <a:schemeClr val="accent5"/>
                </a:solidFill>
              </a:rPr>
              <a:t> </a:t>
            </a:r>
            <a:r>
              <a:rPr lang="en-US" sz="1800" dirty="0"/>
              <a:t>TRNG latency</a:t>
            </a:r>
          </a:p>
          <a:p>
            <a:pPr>
              <a:spcBef>
                <a:spcPts val="300"/>
              </a:spcBef>
            </a:pPr>
            <a:r>
              <a:rPr lang="en-US" sz="1800" dirty="0"/>
              <a:t> </a:t>
            </a:r>
            <a:r>
              <a:rPr lang="en-US" sz="1800" dirty="0">
                <a:solidFill>
                  <a:schemeClr val="accent2"/>
                </a:solidFill>
              </a:rPr>
              <a:t>190 lines of Verilog </a:t>
            </a:r>
            <a:r>
              <a:rPr lang="en-US" sz="1800" dirty="0"/>
              <a:t>and </a:t>
            </a:r>
            <a:r>
              <a:rPr lang="en-US" sz="1800" dirty="0">
                <a:solidFill>
                  <a:schemeClr val="accent2"/>
                </a:solidFill>
              </a:rPr>
              <a:t>78 lines of C++</a:t>
            </a:r>
            <a:r>
              <a:rPr lang="en-US" sz="1800" dirty="0">
                <a:solidFill>
                  <a:schemeClr val="accent5"/>
                </a:solidFill>
              </a:rPr>
              <a:t> </a:t>
            </a:r>
            <a:r>
              <a:rPr lang="en-US" sz="1800" dirty="0"/>
              <a:t>code over </a:t>
            </a:r>
            <a:r>
              <a:rPr lang="en-US" sz="1800" dirty="0" err="1"/>
              <a:t>PiDRAM’s</a:t>
            </a:r>
            <a:r>
              <a:rPr lang="en-US" sz="1800" dirty="0"/>
              <a:t> </a:t>
            </a:r>
            <a:r>
              <a:rPr lang="en-US" sz="1800" dirty="0">
                <a:solidFill>
                  <a:schemeClr val="accent2"/>
                </a:solidFill>
              </a:rPr>
              <a:t>flexible</a:t>
            </a:r>
            <a:r>
              <a:rPr lang="en-US" sz="1800" dirty="0"/>
              <a:t> codebase</a:t>
            </a:r>
          </a:p>
        </p:txBody>
      </p:sp>
      <p:sp>
        <p:nvSpPr>
          <p:cNvPr id="4" name="TextBox 3">
            <a:extLst>
              <a:ext uri="{FF2B5EF4-FFF2-40B4-BE49-F238E27FC236}">
                <a16:creationId xmlns:a16="http://schemas.microsoft.com/office/drawing/2014/main" id="{565366A6-2B1D-2EE5-15C2-7EBFF3B69CA2}"/>
              </a:ext>
            </a:extLst>
          </p:cNvPr>
          <p:cNvSpPr txBox="1"/>
          <p:nvPr/>
        </p:nvSpPr>
        <p:spPr>
          <a:xfrm>
            <a:off x="3047999" y="6436851"/>
            <a:ext cx="538762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PiDRAM: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https://</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github.com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/CMU-SAFARI/</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PiDRAM</a:t>
            </a:r>
            <a:endPar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9442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6" end="1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7" end="1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565CF-2ACE-6FFB-AF6F-FFB21ECDCBDB}"/>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4C8A60AA-BC08-6678-500D-412CFFE1744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6158B489-EDCB-918B-85E5-1E0A5DF23437}"/>
              </a:ext>
            </a:extLst>
          </p:cNvPr>
          <p:cNvGrpSpPr/>
          <p:nvPr/>
        </p:nvGrpSpPr>
        <p:grpSpPr>
          <a:xfrm>
            <a:off x="0" y="761567"/>
            <a:ext cx="9144001" cy="1369553"/>
            <a:chOff x="-1" y="5309113"/>
            <a:chExt cx="9144001" cy="929404"/>
          </a:xfrm>
        </p:grpSpPr>
        <p:sp>
          <p:nvSpPr>
            <p:cNvPr id="11" name="Content Placeholder 2">
              <a:extLst>
                <a:ext uri="{FF2B5EF4-FFF2-40B4-BE49-F238E27FC236}">
                  <a16:creationId xmlns:a16="http://schemas.microsoft.com/office/drawing/2014/main" id="{8BDAF659-5C7E-B88B-2A6E-15CDDCFA6033}"/>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Manipulate the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mn-ea"/>
                  <a:cs typeface="+mn-cs"/>
                </a:rPr>
                <a:t>bitline</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voltage</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express </a:t>
              </a: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a wide variety of functions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using</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multiple-row activation in neighboring subarrays</a:t>
              </a:r>
            </a:p>
          </p:txBody>
        </p:sp>
        <p:cxnSp>
          <p:nvCxnSpPr>
            <p:cNvPr id="12" name="Straight Connector 11">
              <a:extLst>
                <a:ext uri="{FF2B5EF4-FFF2-40B4-BE49-F238E27FC236}">
                  <a16:creationId xmlns:a16="http://schemas.microsoft.com/office/drawing/2014/main" id="{BB7E35F7-9696-1FC3-A72D-AA09523A4483}"/>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826DBF-5895-E787-71D4-A15B3014FCA2}"/>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0E6CF3AD-90C9-C8C1-045A-CBF1D9723A95}"/>
              </a:ext>
            </a:extLst>
          </p:cNvPr>
          <p:cNvSpPr>
            <a:spLocks noGrp="1"/>
          </p:cNvSpPr>
          <p:nvPr>
            <p:ph type="title"/>
          </p:nvPr>
        </p:nvSpPr>
        <p:spPr/>
        <p:txBody>
          <a:bodyPr/>
          <a:lstStyle/>
          <a:p>
            <a:r>
              <a:rPr lang="en-US" sz="4400" dirty="0">
                <a:solidFill>
                  <a:schemeClr val="accent5">
                    <a:lumMod val="75000"/>
                  </a:schemeClr>
                </a:solidFill>
              </a:rPr>
              <a:t>Key Idea: NAND, NOR, AND, OR</a:t>
            </a:r>
            <a:endParaRPr lang="en-CH" sz="4400" dirty="0">
              <a:solidFill>
                <a:schemeClr val="accent5">
                  <a:lumMod val="75000"/>
                </a:schemeClr>
              </a:solidFill>
            </a:endParaRPr>
          </a:p>
        </p:txBody>
      </p:sp>
      <p:cxnSp>
        <p:nvCxnSpPr>
          <p:cNvPr id="89" name="Düz Ok Bağlayıcısı 185">
            <a:extLst>
              <a:ext uri="{FF2B5EF4-FFF2-40B4-BE49-F238E27FC236}">
                <a16:creationId xmlns:a16="http://schemas.microsoft.com/office/drawing/2014/main" id="{A799B03C-115C-6A6D-EB02-1D68A48EF6FA}"/>
              </a:ext>
            </a:extLst>
          </p:cNvPr>
          <p:cNvCxnSpPr>
            <a:cxnSpLocks/>
          </p:cNvCxnSpPr>
          <p:nvPr/>
        </p:nvCxnSpPr>
        <p:spPr>
          <a:xfrm>
            <a:off x="3270371" y="4769059"/>
            <a:ext cx="2208967"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Dikdörtgen 256">
            <a:extLst>
              <a:ext uri="{FF2B5EF4-FFF2-40B4-BE49-F238E27FC236}">
                <a16:creationId xmlns:a16="http://schemas.microsoft.com/office/drawing/2014/main" id="{49EE54D3-9A17-EF50-8134-19192A26FA6A}"/>
              </a:ext>
            </a:extLst>
          </p:cNvPr>
          <p:cNvSpPr/>
          <p:nvPr/>
        </p:nvSpPr>
        <p:spPr>
          <a:xfrm>
            <a:off x="3043135" y="3906081"/>
            <a:ext cx="2436203" cy="700040"/>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Multiple Row ACT</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2" name="Google Shape;208;p21">
            <a:extLst>
              <a:ext uri="{FF2B5EF4-FFF2-40B4-BE49-F238E27FC236}">
                <a16:creationId xmlns:a16="http://schemas.microsoft.com/office/drawing/2014/main" id="{E4FECFF2-BD44-3FB0-A614-EFD39E4DED7B}"/>
              </a:ext>
            </a:extLst>
          </p:cNvPr>
          <p:cNvCxnSpPr>
            <a:cxnSpLocks/>
          </p:cNvCxnSpPr>
          <p:nvPr/>
        </p:nvCxnSpPr>
        <p:spPr>
          <a:xfrm flipV="1">
            <a:off x="6760635" y="2475360"/>
            <a:ext cx="12783" cy="1669914"/>
          </a:xfrm>
          <a:prstGeom prst="straightConnector1">
            <a:avLst/>
          </a:prstGeom>
          <a:noFill/>
          <a:ln w="76200" cap="flat" cmpd="sng">
            <a:solidFill>
              <a:schemeClr val="tx1"/>
            </a:solidFill>
            <a:prstDash val="solid"/>
            <a:round/>
            <a:headEnd type="none" w="med" len="med"/>
            <a:tailEnd type="none" w="med" len="med"/>
          </a:ln>
        </p:spPr>
      </p:cxnSp>
      <p:sp>
        <p:nvSpPr>
          <p:cNvPr id="5" name="TextBox 4">
            <a:extLst>
              <a:ext uri="{FF2B5EF4-FFF2-40B4-BE49-F238E27FC236}">
                <a16:creationId xmlns:a16="http://schemas.microsoft.com/office/drawing/2014/main" id="{38296CDE-B90B-A6B3-4914-D4B141DF9D9B}"/>
              </a:ext>
            </a:extLst>
          </p:cNvPr>
          <p:cNvSpPr txBox="1"/>
          <p:nvPr/>
        </p:nvSpPr>
        <p:spPr>
          <a:xfrm>
            <a:off x="6579424" y="2061735"/>
            <a:ext cx="103551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(A,B)</a:t>
            </a:r>
            <a:endParaRPr kumimoji="0" lang="en-CH"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cxnSp>
        <p:nvCxnSpPr>
          <p:cNvPr id="19" name="Google Shape;208;p21">
            <a:extLst>
              <a:ext uri="{FF2B5EF4-FFF2-40B4-BE49-F238E27FC236}">
                <a16:creationId xmlns:a16="http://schemas.microsoft.com/office/drawing/2014/main" id="{164524AD-484A-E8C3-62AA-90BB0847B499}"/>
              </a:ext>
            </a:extLst>
          </p:cNvPr>
          <p:cNvCxnSpPr>
            <a:cxnSpLocks/>
          </p:cNvCxnSpPr>
          <p:nvPr/>
        </p:nvCxnSpPr>
        <p:spPr>
          <a:xfrm flipV="1">
            <a:off x="6757784" y="2475360"/>
            <a:ext cx="15702" cy="1422020"/>
          </a:xfrm>
          <a:prstGeom prst="straightConnector1">
            <a:avLst/>
          </a:prstGeom>
          <a:noFill/>
          <a:ln w="76200" cap="flat" cmpd="sng">
            <a:solidFill>
              <a:srgbClr val="4E8F00"/>
            </a:solidFill>
            <a:prstDash val="solid"/>
            <a:round/>
            <a:headEnd type="none" w="med" len="med"/>
            <a:tailEnd type="none" w="med" len="med"/>
          </a:ln>
        </p:spPr>
      </p:cxnSp>
      <p:cxnSp>
        <p:nvCxnSpPr>
          <p:cNvPr id="21" name="Google Shape;175;p21">
            <a:extLst>
              <a:ext uri="{FF2B5EF4-FFF2-40B4-BE49-F238E27FC236}">
                <a16:creationId xmlns:a16="http://schemas.microsoft.com/office/drawing/2014/main" id="{C8F1B2BC-16B9-3F53-30BD-6532AFE6DB9F}"/>
              </a:ext>
            </a:extLst>
          </p:cNvPr>
          <p:cNvCxnSpPr>
            <a:cxnSpLocks/>
          </p:cNvCxnSpPr>
          <p:nvPr/>
        </p:nvCxnSpPr>
        <p:spPr>
          <a:xfrm flipV="1">
            <a:off x="6037005" y="4786655"/>
            <a:ext cx="0" cy="1650484"/>
          </a:xfrm>
          <a:prstGeom prst="straightConnector1">
            <a:avLst/>
          </a:prstGeom>
          <a:noFill/>
          <a:ln w="76200" cap="flat" cmpd="sng">
            <a:solidFill>
              <a:schemeClr val="tx1"/>
            </a:solidFill>
            <a:prstDash val="solid"/>
            <a:round/>
            <a:headEnd type="none" w="med" len="med"/>
            <a:tailEnd type="none" w="med" len="med"/>
          </a:ln>
        </p:spPr>
      </p:cxnSp>
      <p:cxnSp>
        <p:nvCxnSpPr>
          <p:cNvPr id="22" name="Google Shape;175;p21">
            <a:extLst>
              <a:ext uri="{FF2B5EF4-FFF2-40B4-BE49-F238E27FC236}">
                <a16:creationId xmlns:a16="http://schemas.microsoft.com/office/drawing/2014/main" id="{9F272FB2-8DCF-F580-F5CD-FB6250C9179C}"/>
              </a:ext>
            </a:extLst>
          </p:cNvPr>
          <p:cNvCxnSpPr>
            <a:cxnSpLocks/>
          </p:cNvCxnSpPr>
          <p:nvPr/>
        </p:nvCxnSpPr>
        <p:spPr>
          <a:xfrm flipH="1" flipV="1">
            <a:off x="6036293" y="4908536"/>
            <a:ext cx="241" cy="1528090"/>
          </a:xfrm>
          <a:prstGeom prst="straightConnector1">
            <a:avLst/>
          </a:prstGeom>
          <a:noFill/>
          <a:ln w="76200" cap="flat" cmpd="sng">
            <a:solidFill>
              <a:srgbClr val="558BB8"/>
            </a:solidFill>
            <a:prstDash val="solid"/>
            <a:round/>
            <a:headEnd type="none" w="med" len="med"/>
            <a:tailEnd type="none" w="med" len="med"/>
          </a:ln>
        </p:spPr>
      </p:cxnSp>
      <p:grpSp>
        <p:nvGrpSpPr>
          <p:cNvPr id="25" name="Group 24">
            <a:extLst>
              <a:ext uri="{FF2B5EF4-FFF2-40B4-BE49-F238E27FC236}">
                <a16:creationId xmlns:a16="http://schemas.microsoft.com/office/drawing/2014/main" id="{469D8DA0-FBBB-385F-3762-61E8CF444AD2}"/>
              </a:ext>
            </a:extLst>
          </p:cNvPr>
          <p:cNvGrpSpPr/>
          <p:nvPr/>
        </p:nvGrpSpPr>
        <p:grpSpPr>
          <a:xfrm>
            <a:off x="5795584" y="3183496"/>
            <a:ext cx="1219255" cy="3011983"/>
            <a:chOff x="6050763" y="2920150"/>
            <a:chExt cx="1219255" cy="3011983"/>
          </a:xfrm>
        </p:grpSpPr>
        <p:grpSp>
          <p:nvGrpSpPr>
            <p:cNvPr id="172" name="Group 171">
              <a:extLst>
                <a:ext uri="{FF2B5EF4-FFF2-40B4-BE49-F238E27FC236}">
                  <a16:creationId xmlns:a16="http://schemas.microsoft.com/office/drawing/2014/main" id="{D31829DC-15F4-3B27-7B40-17AF042133F5}"/>
                </a:ext>
              </a:extLst>
            </p:cNvPr>
            <p:cNvGrpSpPr/>
            <p:nvPr/>
          </p:nvGrpSpPr>
          <p:grpSpPr>
            <a:xfrm>
              <a:off x="6050763" y="3547440"/>
              <a:ext cx="1204926" cy="1097763"/>
              <a:chOff x="1061153" y="3414983"/>
              <a:chExt cx="1204926" cy="1097763"/>
            </a:xfrm>
          </p:grpSpPr>
          <p:sp>
            <p:nvSpPr>
              <p:cNvPr id="182" name="Google Shape;196;p21">
                <a:extLst>
                  <a:ext uri="{FF2B5EF4-FFF2-40B4-BE49-F238E27FC236}">
                    <a16:creationId xmlns:a16="http://schemas.microsoft.com/office/drawing/2014/main" id="{9E3501D5-DF4C-A20E-45E5-F41A6DCE42A6}"/>
                  </a:ext>
                </a:extLst>
              </p:cNvPr>
              <p:cNvSpPr/>
              <p:nvPr/>
            </p:nvSpPr>
            <p:spPr>
              <a:xfrm>
                <a:off x="1061153" y="3414983"/>
                <a:ext cx="1204926" cy="1097750"/>
              </a:xfrm>
              <a:prstGeom prst="roundRect">
                <a:avLst/>
              </a:prstGeom>
              <a:no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endParaRPr>
              </a:p>
            </p:txBody>
          </p:sp>
          <p:grpSp>
            <p:nvGrpSpPr>
              <p:cNvPr id="189" name="Group 188">
                <a:extLst>
                  <a:ext uri="{FF2B5EF4-FFF2-40B4-BE49-F238E27FC236}">
                    <a16:creationId xmlns:a16="http://schemas.microsoft.com/office/drawing/2014/main" id="{C72A8ADD-9EA7-DABB-741A-BA4E2F5099DC}"/>
                  </a:ext>
                </a:extLst>
              </p:cNvPr>
              <p:cNvGrpSpPr/>
              <p:nvPr/>
            </p:nvGrpSpPr>
            <p:grpSpPr>
              <a:xfrm>
                <a:off x="1119329" y="3495400"/>
                <a:ext cx="1090732" cy="1017346"/>
                <a:chOff x="4636014" y="2665293"/>
                <a:chExt cx="1090732" cy="1017346"/>
              </a:xfrm>
            </p:grpSpPr>
            <p:cxnSp>
              <p:nvCxnSpPr>
                <p:cNvPr id="193" name="Düz Bağlayıcı 567">
                  <a:extLst>
                    <a:ext uri="{FF2B5EF4-FFF2-40B4-BE49-F238E27FC236}">
                      <a16:creationId xmlns:a16="http://schemas.microsoft.com/office/drawing/2014/main" id="{69C1BF61-98B7-3A7F-FC4F-859E1195C228}"/>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Düz Bağlayıcı 568">
                  <a:extLst>
                    <a:ext uri="{FF2B5EF4-FFF2-40B4-BE49-F238E27FC236}">
                      <a16:creationId xmlns:a16="http://schemas.microsoft.com/office/drawing/2014/main" id="{39F2D7D7-64FC-769D-3FC4-A3F678A7A201}"/>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Düz Bağlayıcı 569">
                  <a:extLst>
                    <a:ext uri="{FF2B5EF4-FFF2-40B4-BE49-F238E27FC236}">
                      <a16:creationId xmlns:a16="http://schemas.microsoft.com/office/drawing/2014/main" id="{49A40483-C43A-62E8-6D73-51A887D4D340}"/>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Düz Bağlayıcı 570">
                  <a:extLst>
                    <a:ext uri="{FF2B5EF4-FFF2-40B4-BE49-F238E27FC236}">
                      <a16:creationId xmlns:a16="http://schemas.microsoft.com/office/drawing/2014/main" id="{CAE486F2-84F2-1875-7858-F76C199FA642}"/>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İkizkenar Üçgen 571">
                  <a:extLst>
                    <a:ext uri="{FF2B5EF4-FFF2-40B4-BE49-F238E27FC236}">
                      <a16:creationId xmlns:a16="http://schemas.microsoft.com/office/drawing/2014/main" id="{49C9C11B-BBEC-B5F6-C748-BD4CED73F96F}"/>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8" name="Oval 197">
                  <a:extLst>
                    <a:ext uri="{FF2B5EF4-FFF2-40B4-BE49-F238E27FC236}">
                      <a16:creationId xmlns:a16="http://schemas.microsoft.com/office/drawing/2014/main" id="{FF4421CC-139B-3E19-BE52-7F0A5555B373}"/>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9" name="İkizkenar Üçgen 573">
                  <a:extLst>
                    <a:ext uri="{FF2B5EF4-FFF2-40B4-BE49-F238E27FC236}">
                      <a16:creationId xmlns:a16="http://schemas.microsoft.com/office/drawing/2014/main" id="{731A154E-ACD0-0CC2-A1BA-A628682F92A9}"/>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0" name="Oval 199">
                  <a:extLst>
                    <a:ext uri="{FF2B5EF4-FFF2-40B4-BE49-F238E27FC236}">
                      <a16:creationId xmlns:a16="http://schemas.microsoft.com/office/drawing/2014/main" id="{5DE4354A-A685-E5CB-365C-727FE8C2908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20" name="Google Shape;217;p21">
              <a:extLst>
                <a:ext uri="{FF2B5EF4-FFF2-40B4-BE49-F238E27FC236}">
                  <a16:creationId xmlns:a16="http://schemas.microsoft.com/office/drawing/2014/main" id="{32B516AA-65F6-4051-856D-6B47E6A9B35F}"/>
                </a:ext>
              </a:extLst>
            </p:cNvPr>
            <p:cNvSpPr/>
            <p:nvPr/>
          </p:nvSpPr>
          <p:spPr>
            <a:xfrm>
              <a:off x="6787176" y="2920150"/>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B</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23" name="Google Shape;182;p21">
              <a:extLst>
                <a:ext uri="{FF2B5EF4-FFF2-40B4-BE49-F238E27FC236}">
                  <a16:creationId xmlns:a16="http://schemas.microsoft.com/office/drawing/2014/main" id="{BF13B8A1-9960-7192-AFB3-7FDA95DE03FB}"/>
                </a:ext>
              </a:extLst>
            </p:cNvPr>
            <p:cNvSpPr/>
            <p:nvPr/>
          </p:nvSpPr>
          <p:spPr>
            <a:xfrm>
              <a:off x="6050763" y="4886241"/>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24" name="Google Shape;185;p21">
              <a:extLst>
                <a:ext uri="{FF2B5EF4-FFF2-40B4-BE49-F238E27FC236}">
                  <a16:creationId xmlns:a16="http://schemas.microsoft.com/office/drawing/2014/main" id="{B70E1335-74F0-3DC1-A03A-65B585435418}"/>
                </a:ext>
              </a:extLst>
            </p:cNvPr>
            <p:cNvSpPr/>
            <p:nvPr/>
          </p:nvSpPr>
          <p:spPr>
            <a:xfrm>
              <a:off x="6063375" y="5450042"/>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grpSp>
      <p:sp>
        <p:nvSpPr>
          <p:cNvPr id="32" name="TextBox 31">
            <a:extLst>
              <a:ext uri="{FF2B5EF4-FFF2-40B4-BE49-F238E27FC236}">
                <a16:creationId xmlns:a16="http://schemas.microsoft.com/office/drawing/2014/main" id="{C6E917D2-105C-662E-DB42-286F83FA0078}"/>
              </a:ext>
            </a:extLst>
          </p:cNvPr>
          <p:cNvSpPr txBox="1"/>
          <p:nvPr/>
        </p:nvSpPr>
        <p:spPr>
          <a:xfrm>
            <a:off x="5598806" y="6324379"/>
            <a:ext cx="923616"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(X,Y)</a:t>
            </a:r>
            <a:endParaRPr kumimoji="0" lang="en-CH"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grpSp>
        <p:nvGrpSpPr>
          <p:cNvPr id="79" name="Group 78">
            <a:extLst>
              <a:ext uri="{FF2B5EF4-FFF2-40B4-BE49-F238E27FC236}">
                <a16:creationId xmlns:a16="http://schemas.microsoft.com/office/drawing/2014/main" id="{5AD1745F-0925-39F1-248F-C98D2527E9C0}"/>
              </a:ext>
            </a:extLst>
          </p:cNvPr>
          <p:cNvGrpSpPr/>
          <p:nvPr/>
        </p:nvGrpSpPr>
        <p:grpSpPr>
          <a:xfrm>
            <a:off x="1400032" y="2091696"/>
            <a:ext cx="1700132" cy="4694348"/>
            <a:chOff x="1400032" y="2091696"/>
            <a:chExt cx="1700132" cy="4694348"/>
          </a:xfrm>
        </p:grpSpPr>
        <p:cxnSp>
          <p:nvCxnSpPr>
            <p:cNvPr id="145" name="Google Shape;175;p21">
              <a:extLst>
                <a:ext uri="{FF2B5EF4-FFF2-40B4-BE49-F238E27FC236}">
                  <a16:creationId xmlns:a16="http://schemas.microsoft.com/office/drawing/2014/main" id="{4EAF9953-3AD1-4C8B-3FFD-BF53441DB235}"/>
                </a:ext>
              </a:extLst>
            </p:cNvPr>
            <p:cNvCxnSpPr>
              <a:cxnSpLocks/>
            </p:cNvCxnSpPr>
            <p:nvPr/>
          </p:nvCxnSpPr>
          <p:spPr>
            <a:xfrm flipV="1">
              <a:off x="1763719" y="4690449"/>
              <a:ext cx="0" cy="1746690"/>
            </a:xfrm>
            <a:prstGeom prst="straightConnector1">
              <a:avLst/>
            </a:prstGeom>
            <a:noFill/>
            <a:ln w="76200" cap="flat" cmpd="sng">
              <a:solidFill>
                <a:srgbClr val="000000"/>
              </a:solidFill>
              <a:prstDash val="solid"/>
              <a:round/>
              <a:headEnd type="none" w="med" len="med"/>
              <a:tailEnd type="none" w="med" len="med"/>
            </a:ln>
          </p:spPr>
        </p:cxnSp>
        <p:sp>
          <p:nvSpPr>
            <p:cNvPr id="146" name="Google Shape;182;p21">
              <a:extLst>
                <a:ext uri="{FF2B5EF4-FFF2-40B4-BE49-F238E27FC236}">
                  <a16:creationId xmlns:a16="http://schemas.microsoft.com/office/drawing/2014/main" id="{D3E3CDF7-F87B-0E53-A0EC-9D5684430324}"/>
                </a:ext>
              </a:extLst>
            </p:cNvPr>
            <p:cNvSpPr/>
            <p:nvPr/>
          </p:nvSpPr>
          <p:spPr>
            <a:xfrm>
              <a:off x="1522298" y="5149587"/>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147" name="Google Shape;196;p21">
              <a:extLst>
                <a:ext uri="{FF2B5EF4-FFF2-40B4-BE49-F238E27FC236}">
                  <a16:creationId xmlns:a16="http://schemas.microsoft.com/office/drawing/2014/main" id="{CFB05C72-4C22-71C9-FEA0-B2CF4C9C1290}"/>
                </a:ext>
              </a:extLst>
            </p:cNvPr>
            <p:cNvSpPr/>
            <p:nvPr/>
          </p:nvSpPr>
          <p:spPr>
            <a:xfrm>
              <a:off x="1522298" y="3810786"/>
              <a:ext cx="1204926" cy="1097750"/>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endParaRPr>
            </a:p>
          </p:txBody>
        </p:sp>
        <p:cxnSp>
          <p:nvCxnSpPr>
            <p:cNvPr id="149" name="Google Shape;208;p21">
              <a:extLst>
                <a:ext uri="{FF2B5EF4-FFF2-40B4-BE49-F238E27FC236}">
                  <a16:creationId xmlns:a16="http://schemas.microsoft.com/office/drawing/2014/main" id="{146A7374-8F84-C44B-0918-C27DFDE00197}"/>
                </a:ext>
              </a:extLst>
            </p:cNvPr>
            <p:cNvCxnSpPr>
              <a:cxnSpLocks/>
            </p:cNvCxnSpPr>
            <p:nvPr/>
          </p:nvCxnSpPr>
          <p:spPr>
            <a:xfrm flipV="1">
              <a:off x="2485605" y="2475360"/>
              <a:ext cx="0" cy="1683979"/>
            </a:xfrm>
            <a:prstGeom prst="straightConnector1">
              <a:avLst/>
            </a:prstGeom>
            <a:noFill/>
            <a:ln w="76200" cap="flat" cmpd="sng">
              <a:solidFill>
                <a:srgbClr val="000000"/>
              </a:solidFill>
              <a:prstDash val="solid"/>
              <a:round/>
              <a:headEnd type="none" w="med" len="med"/>
              <a:tailEnd type="none" w="med" len="med"/>
            </a:ln>
          </p:spPr>
        </p:cxnSp>
        <p:sp>
          <p:nvSpPr>
            <p:cNvPr id="151" name="Google Shape;217;p21">
              <a:extLst>
                <a:ext uri="{FF2B5EF4-FFF2-40B4-BE49-F238E27FC236}">
                  <a16:creationId xmlns:a16="http://schemas.microsoft.com/office/drawing/2014/main" id="{36C69CB5-3B52-8941-461B-751A1177744B}"/>
                </a:ext>
              </a:extLst>
            </p:cNvPr>
            <p:cNvSpPr/>
            <p:nvPr/>
          </p:nvSpPr>
          <p:spPr>
            <a:xfrm>
              <a:off x="2258711" y="3183496"/>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B</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nvGrpSpPr>
            <p:cNvPr id="153" name="Group 152">
              <a:extLst>
                <a:ext uri="{FF2B5EF4-FFF2-40B4-BE49-F238E27FC236}">
                  <a16:creationId xmlns:a16="http://schemas.microsoft.com/office/drawing/2014/main" id="{76870A66-54C1-BBC3-B65F-0B85EF71EB40}"/>
                </a:ext>
              </a:extLst>
            </p:cNvPr>
            <p:cNvGrpSpPr/>
            <p:nvPr/>
          </p:nvGrpSpPr>
          <p:grpSpPr>
            <a:xfrm>
              <a:off x="1580474" y="3891203"/>
              <a:ext cx="1090732" cy="1017346"/>
              <a:chOff x="4636014" y="2665293"/>
              <a:chExt cx="1090732" cy="1017346"/>
            </a:xfrm>
          </p:grpSpPr>
          <p:cxnSp>
            <p:nvCxnSpPr>
              <p:cNvPr id="157" name="Düz Bağlayıcı 567">
                <a:extLst>
                  <a:ext uri="{FF2B5EF4-FFF2-40B4-BE49-F238E27FC236}">
                    <a16:creationId xmlns:a16="http://schemas.microsoft.com/office/drawing/2014/main" id="{83592D42-2E42-FFB1-2414-7A566F6A0132}"/>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Düz Bağlayıcı 568">
                <a:extLst>
                  <a:ext uri="{FF2B5EF4-FFF2-40B4-BE49-F238E27FC236}">
                    <a16:creationId xmlns:a16="http://schemas.microsoft.com/office/drawing/2014/main" id="{57827215-5FB2-6877-4548-8518854DF11A}"/>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Düz Bağlayıcı 569">
                <a:extLst>
                  <a:ext uri="{FF2B5EF4-FFF2-40B4-BE49-F238E27FC236}">
                    <a16:creationId xmlns:a16="http://schemas.microsoft.com/office/drawing/2014/main" id="{3B938602-1087-5595-BF1A-A6FC23093022}"/>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Düz Bağlayıcı 570">
                <a:extLst>
                  <a:ext uri="{FF2B5EF4-FFF2-40B4-BE49-F238E27FC236}">
                    <a16:creationId xmlns:a16="http://schemas.microsoft.com/office/drawing/2014/main" id="{C5141501-1C16-CF07-3D7C-781DFFCD10EF}"/>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İkizkenar Üçgen 571">
                <a:extLst>
                  <a:ext uri="{FF2B5EF4-FFF2-40B4-BE49-F238E27FC236}">
                    <a16:creationId xmlns:a16="http://schemas.microsoft.com/office/drawing/2014/main" id="{5F6A0C0F-5C4B-838F-6D2D-1AA92598AB30}"/>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2" name="Oval 161">
                <a:extLst>
                  <a:ext uri="{FF2B5EF4-FFF2-40B4-BE49-F238E27FC236}">
                    <a16:creationId xmlns:a16="http://schemas.microsoft.com/office/drawing/2014/main" id="{286B8AED-ACD2-4EAE-2EBE-4073BECCFD94}"/>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3" name="İkizkenar Üçgen 573">
                <a:extLst>
                  <a:ext uri="{FF2B5EF4-FFF2-40B4-BE49-F238E27FC236}">
                    <a16:creationId xmlns:a16="http://schemas.microsoft.com/office/drawing/2014/main" id="{8841B1AA-1EA6-4E62-91AA-27848A5F8417}"/>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4" name="Oval 163">
                <a:extLst>
                  <a:ext uri="{FF2B5EF4-FFF2-40B4-BE49-F238E27FC236}">
                    <a16:creationId xmlns:a16="http://schemas.microsoft.com/office/drawing/2014/main" id="{D8A93825-25C9-A518-7CFD-5A16260E8DF9}"/>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56" name="Google Shape;185;p21">
              <a:extLst>
                <a:ext uri="{FF2B5EF4-FFF2-40B4-BE49-F238E27FC236}">
                  <a16:creationId xmlns:a16="http://schemas.microsoft.com/office/drawing/2014/main" id="{5674E25C-2307-F3EC-499D-2C36A5533B63}"/>
                </a:ext>
              </a:extLst>
            </p:cNvPr>
            <p:cNvSpPr/>
            <p:nvPr/>
          </p:nvSpPr>
          <p:spPr>
            <a:xfrm>
              <a:off x="1534910" y="5713388"/>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sp>
          <p:nvSpPr>
            <p:cNvPr id="167" name="TextBox 166">
              <a:extLst>
                <a:ext uri="{FF2B5EF4-FFF2-40B4-BE49-F238E27FC236}">
                  <a16:creationId xmlns:a16="http://schemas.microsoft.com/office/drawing/2014/main" id="{6990B534-5919-AB55-DA62-011410D243BB}"/>
                </a:ext>
              </a:extLst>
            </p:cNvPr>
            <p:cNvSpPr txBox="1"/>
            <p:nvPr/>
          </p:nvSpPr>
          <p:spPr>
            <a:xfrm>
              <a:off x="2280885" y="2091696"/>
              <a:ext cx="81927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REF</a:t>
              </a:r>
              <a:endParaRPr kumimoji="0" lang="en-CH"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168" name="TextBox 167">
              <a:extLst>
                <a:ext uri="{FF2B5EF4-FFF2-40B4-BE49-F238E27FC236}">
                  <a16:creationId xmlns:a16="http://schemas.microsoft.com/office/drawing/2014/main" id="{09A458D1-8A64-E381-D913-D8E2FF81A6D1}"/>
                </a:ext>
              </a:extLst>
            </p:cNvPr>
            <p:cNvSpPr txBox="1"/>
            <p:nvPr/>
          </p:nvSpPr>
          <p:spPr>
            <a:xfrm>
              <a:off x="1400032" y="6324379"/>
              <a:ext cx="818111"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REF</a:t>
              </a:r>
              <a:endParaRPr kumimoji="0" lang="en-CH"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55" name="Google Shape;217;p21">
              <a:extLst>
                <a:ext uri="{FF2B5EF4-FFF2-40B4-BE49-F238E27FC236}">
                  <a16:creationId xmlns:a16="http://schemas.microsoft.com/office/drawing/2014/main" id="{09B58AD0-2B1F-F7A0-5E38-503A409C91AA}"/>
                </a:ext>
              </a:extLst>
            </p:cNvPr>
            <p:cNvSpPr/>
            <p:nvPr/>
          </p:nvSpPr>
          <p:spPr>
            <a:xfrm>
              <a:off x="2267706"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75" name="Google Shape;217;p21">
            <a:extLst>
              <a:ext uri="{FF2B5EF4-FFF2-40B4-BE49-F238E27FC236}">
                <a16:creationId xmlns:a16="http://schemas.microsoft.com/office/drawing/2014/main" id="{2C5BCC1E-B0BE-1F7C-EB3A-34FE1A739BA1}"/>
              </a:ext>
            </a:extLst>
          </p:cNvPr>
          <p:cNvSpPr/>
          <p:nvPr/>
        </p:nvSpPr>
        <p:spPr>
          <a:xfrm>
            <a:off x="6525903"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80" name="TextBox 79">
            <a:extLst>
              <a:ext uri="{FF2B5EF4-FFF2-40B4-BE49-F238E27FC236}">
                <a16:creationId xmlns:a16="http://schemas.microsoft.com/office/drawing/2014/main" id="{7C922662-0787-76C3-C2A3-74647B5C2011}"/>
              </a:ext>
            </a:extLst>
          </p:cNvPr>
          <p:cNvSpPr txBox="1"/>
          <p:nvPr/>
        </p:nvSpPr>
        <p:spPr>
          <a:xfrm>
            <a:off x="6975816" y="3823181"/>
            <a:ext cx="2174239"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sense 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compares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srgbClr val="FF0000"/>
                </a:solidFill>
                <a:effectLst/>
                <a:uLnTx/>
                <a:uFillTx/>
                <a:latin typeface="Cambria" panose="02040503050406030204" pitchFamily="18" charset="0"/>
                <a:ea typeface="Cambria" panose="02040503050406030204" pitchFamily="18" charset="0"/>
                <a:cs typeface="+mn-cs"/>
              </a:rPr>
              <a:t>(A,B)</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and</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a:t>
            </a:r>
            <a:r>
              <a:rPr kumimoji="0" lang="en-US" sz="2400" b="1" i="0" u="none" strike="noStrike" kern="1200" cap="none" spc="0" normalizeH="0" baseline="-25000" noProof="0" dirty="0">
                <a:ln>
                  <a:noFill/>
                </a:ln>
                <a:solidFill>
                  <a:srgbClr val="FF0000"/>
                </a:solidFill>
                <a:effectLst/>
                <a:uLnTx/>
                <a:uFillTx/>
                <a:latin typeface="Cambria" panose="02040503050406030204" pitchFamily="18" charset="0"/>
                <a:ea typeface="Cambria" panose="02040503050406030204" pitchFamily="18" charset="0"/>
                <a:cs typeface="+mn-cs"/>
              </a:rPr>
              <a:t>(X,Y)</a:t>
            </a:r>
            <a:endParaRPr kumimoji="0" lang="en-CH"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91031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2"/>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2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5" grpId="0"/>
      <p:bldP spid="32" grpId="0"/>
      <p:bldP spid="75" grpId="0" animBg="1"/>
      <p:bldP spid="8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1CC6C-0382-A548-B2D9-625198245C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7E6796-9FFB-A398-BFD8-4A6979F9E992}"/>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3" name="Slide Number Placeholder 3">
            <a:extLst>
              <a:ext uri="{FF2B5EF4-FFF2-40B4-BE49-F238E27FC236}">
                <a16:creationId xmlns:a16="http://schemas.microsoft.com/office/drawing/2014/main" id="{6793D111-27DF-983A-5371-D99AC50F3443}"/>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3" name="Grup 122">
            <a:extLst>
              <a:ext uri="{FF2B5EF4-FFF2-40B4-BE49-F238E27FC236}">
                <a16:creationId xmlns:a16="http://schemas.microsoft.com/office/drawing/2014/main" id="{9B332DC0-AF22-668D-0D23-0AB513A6A6D6}"/>
              </a:ext>
            </a:extLst>
          </p:cNvPr>
          <p:cNvGrpSpPr/>
          <p:nvPr/>
        </p:nvGrpSpPr>
        <p:grpSpPr>
          <a:xfrm>
            <a:off x="2118605" y="2740398"/>
            <a:ext cx="1719276" cy="1200329"/>
            <a:chOff x="3127404" y="5324380"/>
            <a:chExt cx="1719276" cy="1200329"/>
          </a:xfrm>
        </p:grpSpPr>
        <p:sp>
          <p:nvSpPr>
            <p:cNvPr id="121" name="Sağ Ayraç 120">
              <a:extLst>
                <a:ext uri="{FF2B5EF4-FFF2-40B4-BE49-F238E27FC236}">
                  <a16:creationId xmlns:a16="http://schemas.microsoft.com/office/drawing/2014/main" id="{6655FA2E-0647-9D50-BF78-F84A307BD48C}"/>
                </a:ext>
              </a:extLst>
            </p:cNvPr>
            <p:cNvSpPr/>
            <p:nvPr/>
          </p:nvSpPr>
          <p:spPr>
            <a:xfrm>
              <a:off x="3127404" y="5529311"/>
              <a:ext cx="197333" cy="838387"/>
            </a:xfrm>
            <a:prstGeom prst="rightBrace">
              <a:avLst>
                <a:gd name="adj1" fmla="val 105008"/>
                <a:gd name="adj2" fmla="val 50568"/>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2" name="Metin kutusu 121">
              <a:extLst>
                <a:ext uri="{FF2B5EF4-FFF2-40B4-BE49-F238E27FC236}">
                  <a16:creationId xmlns:a16="http://schemas.microsoft.com/office/drawing/2014/main" id="{263F598D-675D-44B1-94BC-149BBDEE4D1A}"/>
                </a:ext>
              </a:extLst>
            </p:cNvPr>
            <p:cNvSpPr txBox="1"/>
            <p:nvPr/>
          </p:nvSpPr>
          <p:spPr>
            <a:xfrm>
              <a:off x="3172487" y="5324380"/>
              <a:ext cx="16741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BA79D"/>
                  </a:solidFill>
                  <a:effectLst/>
                  <a:uLnTx/>
                  <a:uFillTx/>
                  <a:latin typeface="Cambria" panose="02040503050406030204" pitchFamily="18" charset="0"/>
                  <a:ea typeface="Cambria" panose="02040503050406030204" pitchFamily="18" charset="0"/>
                  <a:cs typeface="Cascadia Mono" panose="020B0609020000020004" pitchFamily="49" charset="0"/>
                </a:rPr>
                <a:t>Reference Subarray (REF)</a:t>
              </a:r>
            </a:p>
          </p:txBody>
        </p:sp>
      </p:grpSp>
      <p:sp>
        <p:nvSpPr>
          <p:cNvPr id="4" name="Sağ Ayraç 3">
            <a:extLst>
              <a:ext uri="{FF2B5EF4-FFF2-40B4-BE49-F238E27FC236}">
                <a16:creationId xmlns:a16="http://schemas.microsoft.com/office/drawing/2014/main" id="{8CC42990-8EFD-D45D-6AC1-4B44381E9C03}"/>
              </a:ext>
            </a:extLst>
          </p:cNvPr>
          <p:cNvSpPr/>
          <p:nvPr/>
        </p:nvSpPr>
        <p:spPr>
          <a:xfrm>
            <a:off x="2148736" y="4471303"/>
            <a:ext cx="197333" cy="838387"/>
          </a:xfrm>
          <a:prstGeom prst="rightBrace">
            <a:avLst>
              <a:gd name="adj1" fmla="val 105008"/>
              <a:gd name="adj2" fmla="val 5056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D8047"/>
              </a:solidFill>
              <a:effectLst/>
              <a:uLnTx/>
              <a:uFillTx/>
              <a:latin typeface="Cambria" panose="02040503050406030204" pitchFamily="18" charset="0"/>
              <a:ea typeface="Cambria" panose="02040503050406030204" pitchFamily="18" charset="0"/>
              <a:cs typeface="+mn-cs"/>
            </a:endParaRPr>
          </a:p>
        </p:txBody>
      </p:sp>
      <p:sp>
        <p:nvSpPr>
          <p:cNvPr id="5" name="Metin kutusu 4">
            <a:extLst>
              <a:ext uri="{FF2B5EF4-FFF2-40B4-BE49-F238E27FC236}">
                <a16:creationId xmlns:a16="http://schemas.microsoft.com/office/drawing/2014/main" id="{D7781690-0CF2-1B48-6F14-6F18963C225E}"/>
              </a:ext>
            </a:extLst>
          </p:cNvPr>
          <p:cNvSpPr txBox="1"/>
          <p:nvPr/>
        </p:nvSpPr>
        <p:spPr>
          <a:xfrm>
            <a:off x="2250827" y="4268438"/>
            <a:ext cx="158169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8047"/>
                </a:solidFill>
                <a:effectLst/>
                <a:uLnTx/>
                <a:uFillTx/>
                <a:latin typeface="Cambria" panose="02040503050406030204" pitchFamily="18" charset="0"/>
                <a:ea typeface="Cambria" panose="02040503050406030204" pitchFamily="18" charset="0"/>
                <a:cs typeface="Cascadia Mono" panose="020B0609020000020004" pitchFamily="49" charset="0"/>
              </a:rPr>
              <a:t>Compute Subarray (COM)</a:t>
            </a:r>
          </a:p>
        </p:txBody>
      </p:sp>
      <p:grpSp>
        <p:nvGrpSpPr>
          <p:cNvPr id="124" name="Grup 123">
            <a:extLst>
              <a:ext uri="{FF2B5EF4-FFF2-40B4-BE49-F238E27FC236}">
                <a16:creationId xmlns:a16="http://schemas.microsoft.com/office/drawing/2014/main" id="{AFE1C193-264F-0438-E23B-C2E9013BF4AC}"/>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D038522F-49EB-3D74-193F-670DA02ABA5E}"/>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425C3248-82DB-2A75-DB6E-1A484A1596D3}"/>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FF53E6A6-A6C1-E2A4-0F88-8EA46BC54C92}"/>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03A37C50-AD4E-99D4-DE45-D91973EDCE5B}"/>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D9ABE52F-1CA8-8859-613C-1992065874BB}"/>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516B1B51-EF47-9037-7F84-AD3E13423657}"/>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BF29D865-990A-D08C-15FA-EA5670A3F482}"/>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C32FDA5-806F-2401-0CE4-6E8668D424CD}"/>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C1054D9F-CB6C-7D4F-1655-02C7F6B206F3}"/>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936DCE9C-FF6F-0D79-2F73-051B52C30C41}"/>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B90F593D-4EE2-FD60-FC63-D935E49EA0A2}"/>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3EEA76CE-4251-9900-77F3-DA05C77086F5}"/>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79285A50-7D99-DF28-279A-71B83F83F935}"/>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D8C8297B-4C2C-E145-7DA9-74163AF651DC}"/>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B6DFA577-75B4-95FD-4BF4-AB73295E7DE0}"/>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F85EF16C-27BA-8005-3ED6-989F71954EBF}"/>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4CD13BEA-D30B-CEF4-75D4-9B4186A686EF}"/>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EC18FF43-A66F-48DD-F5C6-3210AD3FDE03}"/>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DE1EE81E-6B9A-9052-EDB0-5FF4051A2262}"/>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2F7B0A09-5A46-FE8F-C90E-66616040C56F}"/>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F1424A3B-ECAB-D2CE-2286-C7E25526F91A}"/>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6D0BF750-E4C3-F7D3-2271-BA4BC26A0694}"/>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D2B3EA6C-B7F1-0EE4-2DEA-094B555F331E}"/>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94CDF84B-59A6-B9C9-A966-B650E4836C54}"/>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B7F07F21-9690-0DB0-CE98-9706830DBE8B}"/>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C5067B53-C87B-783D-9585-9E5F78EF66BC}"/>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7" name="Metin kutusu 116">
            <a:extLst>
              <a:ext uri="{FF2B5EF4-FFF2-40B4-BE49-F238E27FC236}">
                <a16:creationId xmlns:a16="http://schemas.microsoft.com/office/drawing/2014/main" id="{9F493690-B9CB-7225-339A-1638C5918A4C}"/>
              </a:ext>
            </a:extLst>
          </p:cNvPr>
          <p:cNvSpPr txBox="1"/>
          <p:nvPr/>
        </p:nvSpPr>
        <p:spPr>
          <a:xfrm>
            <a:off x="1615768" y="4444988"/>
            <a:ext cx="360001" cy="3600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X</a:t>
            </a:r>
          </a:p>
        </p:txBody>
      </p:sp>
      <p:sp>
        <p:nvSpPr>
          <p:cNvPr id="119" name="Oval 118">
            <a:extLst>
              <a:ext uri="{FF2B5EF4-FFF2-40B4-BE49-F238E27FC236}">
                <a16:creationId xmlns:a16="http://schemas.microsoft.com/office/drawing/2014/main" id="{E368D064-FE37-FF87-18D1-7C7B7A947124}"/>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0" name="Metin kutusu 119">
            <a:extLst>
              <a:ext uri="{FF2B5EF4-FFF2-40B4-BE49-F238E27FC236}">
                <a16:creationId xmlns:a16="http://schemas.microsoft.com/office/drawing/2014/main" id="{AE4373CD-774D-9E3D-4AD5-AB1A84B1B082}"/>
              </a:ext>
            </a:extLst>
          </p:cNvPr>
          <p:cNvSpPr txBox="1"/>
          <p:nvPr/>
        </p:nvSpPr>
        <p:spPr>
          <a:xfrm>
            <a:off x="1613736" y="4890496"/>
            <a:ext cx="36000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Y</a:t>
            </a:r>
          </a:p>
        </p:txBody>
      </p:sp>
      <p:sp>
        <p:nvSpPr>
          <p:cNvPr id="78" name="Oval 77">
            <a:extLst>
              <a:ext uri="{FF2B5EF4-FFF2-40B4-BE49-F238E27FC236}">
                <a16:creationId xmlns:a16="http://schemas.microsoft.com/office/drawing/2014/main" id="{85DB52BD-3FCE-CF16-9B0C-2A5708D64E81}"/>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A39CFED4-07CB-B2FA-301D-DBC73CFFC159}"/>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EDD5CB34-56AE-2761-5E16-57709200A776}"/>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E7F5F1E7-C11B-EA4B-3918-22CACFFE8624}"/>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BDC8F0D1-3462-B308-BC0F-4185C98DA45B}"/>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3A115B66-3A74-F426-96E7-88661FF1B60C}"/>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33B255B1-8923-2931-92FB-B35EC05F7C71}"/>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5F7E30D4-C68B-4A26-A91D-FF31CC20B9DE}"/>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869B3AF1-DB99-F13A-116A-2383ABC6E977}"/>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0075BC6A-F6BB-4953-0437-5E04EEE389E6}"/>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33199FFF-E9C9-370D-3357-A3520A61E8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5143861A-26DD-2452-16D0-B8132D1AEE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8D7CD41F-1328-E2AD-F8BA-DEE43AAB1918}"/>
              </a:ext>
            </a:extLst>
          </p:cNvPr>
          <p:cNvSpPr txBox="1"/>
          <p:nvPr/>
        </p:nvSpPr>
        <p:spPr>
          <a:xfrm>
            <a:off x="5351616" y="136788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pic>
        <p:nvPicPr>
          <p:cNvPr id="58" name="Grafik 201" descr="Kum Saati 30% düz dolguyla">
            <a:extLst>
              <a:ext uri="{FF2B5EF4-FFF2-40B4-BE49-F238E27FC236}">
                <a16:creationId xmlns:a16="http://schemas.microsoft.com/office/drawing/2014/main" id="{B1720BA7-CBC2-79D6-C4BA-8A4A478217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8EF2BC60-0CFB-AD25-D65F-B6851645FE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4516DAA7-D6A0-CDD4-15A1-27F163C9BB1F}"/>
              </a:ext>
            </a:extLst>
          </p:cNvPr>
          <p:cNvSpPr txBox="1"/>
          <p:nvPr/>
        </p:nvSpPr>
        <p:spPr>
          <a:xfrm>
            <a:off x="2762694" y="135463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84" name="TextBox 35">
            <a:extLst>
              <a:ext uri="{FF2B5EF4-FFF2-40B4-BE49-F238E27FC236}">
                <a16:creationId xmlns:a16="http://schemas.microsoft.com/office/drawing/2014/main" id="{11AA2718-10D5-48C6-96A0-24DE24A3897A}"/>
              </a:ext>
            </a:extLst>
          </p:cNvPr>
          <p:cNvSpPr txBox="1"/>
          <p:nvPr/>
        </p:nvSpPr>
        <p:spPr>
          <a:xfrm>
            <a:off x="1269562" y="2166330"/>
            <a:ext cx="1980863"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TextBox 35">
            <a:extLst>
              <a:ext uri="{FF2B5EF4-FFF2-40B4-BE49-F238E27FC236}">
                <a16:creationId xmlns:a16="http://schemas.microsoft.com/office/drawing/2014/main" id="{7E987DBA-C8DE-EFEB-C3B9-A736363D6164}"/>
              </a:ext>
            </a:extLst>
          </p:cNvPr>
          <p:cNvSpPr txBox="1"/>
          <p:nvPr/>
        </p:nvSpPr>
        <p:spPr>
          <a:xfrm>
            <a:off x="1243380" y="5445354"/>
            <a:ext cx="1237069"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AVG(X</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7" name="Connector: Curved 86">
            <a:extLst>
              <a:ext uri="{FF2B5EF4-FFF2-40B4-BE49-F238E27FC236}">
                <a16:creationId xmlns:a16="http://schemas.microsoft.com/office/drawing/2014/main" id="{4CB43452-B38E-6082-C629-2467D165F88F}"/>
              </a:ext>
            </a:extLst>
          </p:cNvPr>
          <p:cNvCxnSpPr>
            <a:endCxn id="84" idx="2"/>
          </p:cNvCxnSpPr>
          <p:nvPr/>
        </p:nvCxnSpPr>
        <p:spPr>
          <a:xfrm flipV="1">
            <a:off x="1791713" y="2627995"/>
            <a:ext cx="468281" cy="216187"/>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6985B734-6FF6-9A95-4FCA-5DC803A3A13C}"/>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4">
            <a:extLst>
              <a:ext uri="{FF2B5EF4-FFF2-40B4-BE49-F238E27FC236}">
                <a16:creationId xmlns:a16="http://schemas.microsoft.com/office/drawing/2014/main" id="{D2BE47E1-F620-36B6-FB50-B337D06BF8FB}"/>
              </a:ext>
            </a:extLst>
          </p:cNvPr>
          <p:cNvSpPr txBox="1"/>
          <p:nvPr/>
        </p:nvSpPr>
        <p:spPr>
          <a:xfrm>
            <a:off x="0" y="6401315"/>
            <a:ext cx="91440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*Gao et al.,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a:t>
            </a:r>
            <a:r>
              <a:rPr kumimoji="0" lang="en-US" sz="1400" b="0" i="0" u="none" strike="noStrike" kern="1200" cap="none" spc="0" normalizeH="0" baseline="0" noProof="0" dirty="0" err="1">
                <a:ln>
                  <a:noFill/>
                </a:ln>
                <a:solidFill>
                  <a:srgbClr val="0070C0"/>
                </a:solidFill>
                <a:effectLst/>
                <a:uLnTx/>
                <a:uFillTx/>
                <a:latin typeface="Cambria" panose="02040503050406030204" pitchFamily="18" charset="0"/>
                <a:ea typeface="ＭＳ Ｐゴシック" panose="020B0600070205080204" pitchFamily="34" charset="-128"/>
                <a:cs typeface="+mn-cs"/>
              </a:rPr>
              <a:t>FracDRAM</a:t>
            </a:r>
            <a:r>
              <a:rPr kumimoji="0" lang="en-US" sz="1400" b="0" i="0" u="none" strike="noStrike" kern="1200" cap="none" spc="0" normalizeH="0" baseline="0" noProof="0" dirty="0">
                <a:ln>
                  <a:noFill/>
                </a:ln>
                <a:solidFill>
                  <a:srgbClr val="0070C0"/>
                </a:solidFill>
                <a:effectLst/>
                <a:uLnTx/>
                <a:uFillTx/>
                <a:latin typeface="Cambria" panose="02040503050406030204" pitchFamily="18" charset="0"/>
                <a:ea typeface="ＭＳ Ｐゴシック" panose="020B0600070205080204" pitchFamily="34" charset="-128"/>
                <a:cs typeface="+mn-cs"/>
              </a:rPr>
              <a:t>: Fractional Values in Off-the-Shelf DRAM</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in MICRO, 2022.</a:t>
            </a:r>
          </a:p>
        </p:txBody>
      </p:sp>
      <p:sp>
        <p:nvSpPr>
          <p:cNvPr id="9" name="Metin kutusu 33">
            <a:extLst>
              <a:ext uri="{FF2B5EF4-FFF2-40B4-BE49-F238E27FC236}">
                <a16:creationId xmlns:a16="http://schemas.microsoft.com/office/drawing/2014/main" id="{8E951629-A3AE-C9B6-DBF7-664B991539E1}"/>
              </a:ext>
            </a:extLst>
          </p:cNvPr>
          <p:cNvSpPr txBox="1"/>
          <p:nvPr/>
        </p:nvSpPr>
        <p:spPr>
          <a:xfrm>
            <a:off x="442355" y="2474883"/>
            <a:ext cx="90054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0" name="Düz Ok Bağlayıcısı 34">
            <a:extLst>
              <a:ext uri="{FF2B5EF4-FFF2-40B4-BE49-F238E27FC236}">
                <a16:creationId xmlns:a16="http://schemas.microsoft.com/office/drawing/2014/main" id="{A5778286-87A6-AE58-97F7-1E80B6C5C935}"/>
              </a:ext>
            </a:extLst>
          </p:cNvPr>
          <p:cNvCxnSpPr>
            <a:cxnSpLocks/>
          </p:cNvCxnSpPr>
          <p:nvPr/>
        </p:nvCxnSpPr>
        <p:spPr>
          <a:xfrm flipH="1" flipV="1">
            <a:off x="989669" y="2812477"/>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35">
            <a:extLst>
              <a:ext uri="{FF2B5EF4-FFF2-40B4-BE49-F238E27FC236}">
                <a16:creationId xmlns:a16="http://schemas.microsoft.com/office/drawing/2014/main" id="{DFA65F48-56EC-A170-B000-854F5D077A0C}"/>
              </a:ext>
            </a:extLst>
          </p:cNvPr>
          <p:cNvSpPr txBox="1"/>
          <p:nvPr/>
        </p:nvSpPr>
        <p:spPr>
          <a:xfrm>
            <a:off x="377180" y="2999462"/>
            <a:ext cx="909223"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2" name="Düz Ok Bağlayıcısı 32">
            <a:extLst>
              <a:ext uri="{FF2B5EF4-FFF2-40B4-BE49-F238E27FC236}">
                <a16:creationId xmlns:a16="http://schemas.microsoft.com/office/drawing/2014/main" id="{EC0E9119-00BB-1B6B-48B1-8A35D150E1D3}"/>
              </a:ext>
            </a:extLst>
          </p:cNvPr>
          <p:cNvCxnSpPr>
            <a:cxnSpLocks/>
          </p:cNvCxnSpPr>
          <p:nvPr/>
        </p:nvCxnSpPr>
        <p:spPr>
          <a:xfrm flipH="1" flipV="1">
            <a:off x="994936" y="3340563"/>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35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23"/>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4" grpId="0" animBg="1"/>
      <p:bldP spid="117" grpId="0"/>
      <p:bldP spid="119" grpId="0" animBg="1"/>
      <p:bldP spid="120" grpId="0"/>
      <p:bldP spid="78" grpId="0" animBg="1"/>
      <p:bldP spid="80" grpId="0" animBg="1"/>
      <p:bldP spid="81" grpId="0" animBg="1"/>
      <p:bldP spid="82" grpId="0" animBg="1"/>
      <p:bldP spid="57" grpId="0"/>
      <p:bldP spid="63" grpId="0"/>
      <p:bldP spid="84" grpId="0"/>
      <p:bldP spid="85" grpId="0"/>
      <p:bldP spid="6" grpId="0"/>
      <p:bldP spid="9"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95A5A-9BCE-CC36-1021-7311A7C42D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138FD3-5652-AD6B-F292-FC30043D4BB0}"/>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73" name="TextBox 52">
            <a:extLst>
              <a:ext uri="{FF2B5EF4-FFF2-40B4-BE49-F238E27FC236}">
                <a16:creationId xmlns:a16="http://schemas.microsoft.com/office/drawing/2014/main" id="{8AF2401E-3A49-7183-54F0-ED635E0B5565}"/>
              </a:ext>
            </a:extLst>
          </p:cNvPr>
          <p:cNvSpPr txBox="1"/>
          <p:nvPr/>
        </p:nvSpPr>
        <p:spPr>
          <a:xfrm>
            <a:off x="4851187" y="2105540"/>
            <a:ext cx="404440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V</a:t>
            </a:r>
            <a:r>
              <a:rPr kumimoji="0" lang="en-US" sz="28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DD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&amp; GND = 0</a:t>
            </a:r>
            <a:r>
              <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rPr>
              <a:t> </a:t>
            </a:r>
            <a:endParaRPr kumimoji="0" lang="en-US" sz="2400" b="0"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22" name="Dikdörtgen 256">
            <a:extLst>
              <a:ext uri="{FF2B5EF4-FFF2-40B4-BE49-F238E27FC236}">
                <a16:creationId xmlns:a16="http://schemas.microsoft.com/office/drawing/2014/main" id="{B364BEB6-E8A3-D49C-A6B3-F8B799944F9C}"/>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X</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25" name="Dikdörtgen 256">
            <a:extLst>
              <a:ext uri="{FF2B5EF4-FFF2-40B4-BE49-F238E27FC236}">
                <a16:creationId xmlns:a16="http://schemas.microsoft.com/office/drawing/2014/main" id="{2C52AA05-0597-C635-A1B9-75CC814501A4}"/>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Y</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0" name="Dikdörtgen 256">
            <a:extLst>
              <a:ext uri="{FF2B5EF4-FFF2-40B4-BE49-F238E27FC236}">
                <a16:creationId xmlns:a16="http://schemas.microsoft.com/office/drawing/2014/main" id="{D1EAB05E-EA45-68DF-B5AC-C3929B03C92D}"/>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COM</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44" name="Dikdörtgen 256">
            <a:extLst>
              <a:ext uri="{FF2B5EF4-FFF2-40B4-BE49-F238E27FC236}">
                <a16:creationId xmlns:a16="http://schemas.microsoft.com/office/drawing/2014/main" id="{BCFC3E5F-F37E-BCDB-B85C-00E372D9EF59}"/>
              </a:ext>
            </a:extLst>
          </p:cNvPr>
          <p:cNvSpPr/>
          <p:nvPr/>
        </p:nvSpPr>
        <p:spPr>
          <a:xfrm>
            <a:off x="5397087"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AEC8FC98-AA7E-4E30-90FD-E6A2BB774DF7}"/>
              </a:ext>
            </a:extLst>
          </p:cNvPr>
          <p:cNvSpPr/>
          <p:nvPr/>
        </p:nvSpPr>
        <p:spPr>
          <a:xfrm>
            <a:off x="5928983"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D42BB7D8-1CEF-84D0-4E2F-1EFE0B7FE817}"/>
              </a:ext>
            </a:extLst>
          </p:cNvPr>
          <p:cNvSpPr/>
          <p:nvPr/>
        </p:nvSpPr>
        <p:spPr>
          <a:xfrm>
            <a:off x="6460879" y="3334941"/>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4" name="Dikdörtgen 256">
            <a:extLst>
              <a:ext uri="{FF2B5EF4-FFF2-40B4-BE49-F238E27FC236}">
                <a16:creationId xmlns:a16="http://schemas.microsoft.com/office/drawing/2014/main" id="{931CB8C5-06F7-A4A9-E73C-32F364AF4DB0}"/>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5" name="Dikdörtgen 256">
            <a:extLst>
              <a:ext uri="{FF2B5EF4-FFF2-40B4-BE49-F238E27FC236}">
                <a16:creationId xmlns:a16="http://schemas.microsoft.com/office/drawing/2014/main" id="{B7BB1E3C-9F98-2128-20E9-FC0B6B291C17}"/>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6" name="Dikdörtgen 256">
            <a:extLst>
              <a:ext uri="{FF2B5EF4-FFF2-40B4-BE49-F238E27FC236}">
                <a16:creationId xmlns:a16="http://schemas.microsoft.com/office/drawing/2014/main" id="{606DFA6F-49A0-0FBD-2091-E47D565FBCC0}"/>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0" name="Dikdörtgen 256">
            <a:extLst>
              <a:ext uri="{FF2B5EF4-FFF2-40B4-BE49-F238E27FC236}">
                <a16:creationId xmlns:a16="http://schemas.microsoft.com/office/drawing/2014/main" id="{91240C16-A4BA-EF89-E4EA-DC8F8A5E928D}"/>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1" name="Dikdörtgen 256">
            <a:extLst>
              <a:ext uri="{FF2B5EF4-FFF2-40B4-BE49-F238E27FC236}">
                <a16:creationId xmlns:a16="http://schemas.microsoft.com/office/drawing/2014/main" id="{42739F32-38A7-1706-0545-AED48BB255D2}"/>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2" name="Dikdörtgen 256">
            <a:extLst>
              <a:ext uri="{FF2B5EF4-FFF2-40B4-BE49-F238E27FC236}">
                <a16:creationId xmlns:a16="http://schemas.microsoft.com/office/drawing/2014/main" id="{A25302CE-5FF5-E04B-F16E-916B92FD8036}"/>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4" name="Dikdörtgen 256">
            <a:extLst>
              <a:ext uri="{FF2B5EF4-FFF2-40B4-BE49-F238E27FC236}">
                <a16:creationId xmlns:a16="http://schemas.microsoft.com/office/drawing/2014/main" id="{C075FDF8-2277-0A12-89DC-65694BBB3355}"/>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5" name="Dikdörtgen 256">
            <a:extLst>
              <a:ext uri="{FF2B5EF4-FFF2-40B4-BE49-F238E27FC236}">
                <a16:creationId xmlns:a16="http://schemas.microsoft.com/office/drawing/2014/main" id="{B8AD900A-4BC1-2391-D259-E71BBB9B911C}"/>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6" name="Dikdörtgen 256">
            <a:extLst>
              <a:ext uri="{FF2B5EF4-FFF2-40B4-BE49-F238E27FC236}">
                <a16:creationId xmlns:a16="http://schemas.microsoft.com/office/drawing/2014/main" id="{0B1E6192-DC7B-B583-CAE1-5D5F09BFA118}"/>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8" name="Dikdörtgen 256">
            <a:extLst>
              <a:ext uri="{FF2B5EF4-FFF2-40B4-BE49-F238E27FC236}">
                <a16:creationId xmlns:a16="http://schemas.microsoft.com/office/drawing/2014/main" id="{26DDD1D3-6B23-2E91-5DA7-8FE9D04A9956}"/>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REF</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9" name="Dikdörtgen 256">
            <a:extLst>
              <a:ext uri="{FF2B5EF4-FFF2-40B4-BE49-F238E27FC236}">
                <a16:creationId xmlns:a16="http://schemas.microsoft.com/office/drawing/2014/main" id="{9BF3780C-AAD9-006F-1897-E1B5DF4AEDA9}"/>
              </a:ext>
            </a:extLst>
          </p:cNvPr>
          <p:cNvSpPr/>
          <p:nvPr/>
        </p:nvSpPr>
        <p:spPr>
          <a:xfrm>
            <a:off x="7432366" y="3334941"/>
            <a:ext cx="1091332" cy="540000"/>
          </a:xfrm>
          <a:prstGeom prst="round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0" name="Dikdörtgen 256">
            <a:extLst>
              <a:ext uri="{FF2B5EF4-FFF2-40B4-BE49-F238E27FC236}">
                <a16:creationId xmlns:a16="http://schemas.microsoft.com/office/drawing/2014/main" id="{ACF484F8-B16C-1508-74B2-9F564450AE96}"/>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1" name="Dikdörtgen 256">
            <a:extLst>
              <a:ext uri="{FF2B5EF4-FFF2-40B4-BE49-F238E27FC236}">
                <a16:creationId xmlns:a16="http://schemas.microsoft.com/office/drawing/2014/main" id="{B58D801C-3A4B-CEE7-9D92-AEC15145BA58}"/>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2" name="Dikdörtgen 256">
            <a:extLst>
              <a:ext uri="{FF2B5EF4-FFF2-40B4-BE49-F238E27FC236}">
                <a16:creationId xmlns:a16="http://schemas.microsoft.com/office/drawing/2014/main" id="{937486C9-410D-9BE7-581C-38C9C5CEAB46}"/>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A77BEF5E-A141-83EA-3DC5-5506C853B3D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4" name="Grup 123">
            <a:extLst>
              <a:ext uri="{FF2B5EF4-FFF2-40B4-BE49-F238E27FC236}">
                <a16:creationId xmlns:a16="http://schemas.microsoft.com/office/drawing/2014/main" id="{47863EA5-3A31-A1AC-1900-67ADFA19E5D2}"/>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F1BF197C-F879-A67D-F008-49C241CA7746}"/>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861806D6-F723-80D9-20FB-C1A999EDB031}"/>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A42D7F07-553F-FFCE-C0E4-6EDB8E8CF473}"/>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05AA11E8-3940-6C02-51E2-C391D2768CB1}"/>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F4408459-9C62-DE4B-C76E-F65776C36BD1}"/>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82F8E77A-4B91-9A14-7E07-63246642AE92}"/>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B2524724-576F-73CF-B9B6-3008AA1AD3B3}"/>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1782CBA5-E2A2-4829-C562-102C43345E9A}"/>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4C5EFE6D-8B4C-CFE5-83F5-68B60CE383F6}"/>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F90D2B8C-7EBA-D8D6-7A3F-15911E9A144F}"/>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DDE30390-BD26-A7F7-4624-A066C5A401E4}"/>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332D9489-3BA3-AD8F-FA08-10A3475A175A}"/>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ED3202CF-0A29-AD7A-25E9-BB28CD8BAA82}"/>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03128DC7-736A-EBC4-ED4B-2741F0B92208}"/>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E28C19BA-5060-BB66-6D86-3EDE345DB947}"/>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C6E454E8-93E5-DC7A-FE26-CA9A80878033}"/>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D11E459B-A7C2-1D96-4F73-925F162789CC}"/>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1639B56C-40C2-77C8-BC09-93BD655F0E69}"/>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7144E5E1-EBAF-F2EB-7323-39CEEE546A1B}"/>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6C066766-0A1F-1165-DB9F-EC4ADF25E666}"/>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F608C72F-F8DF-443C-442A-B0843157EC93}"/>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12572B38-B205-2C8A-F8A9-C98601B438B7}"/>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8E6D31FF-6929-6649-3AEC-E19D6AB222AA}"/>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176530B5-6EE5-B141-32FE-CF0E87316262}"/>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AC40B089-A05D-EA5B-9DFE-0486AA9E456B}"/>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547E49CE-E85D-891E-49B3-A29046FF6A18}"/>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9" name="Oval 118">
            <a:extLst>
              <a:ext uri="{FF2B5EF4-FFF2-40B4-BE49-F238E27FC236}">
                <a16:creationId xmlns:a16="http://schemas.microsoft.com/office/drawing/2014/main" id="{730BB76D-9570-2A68-C703-1BF4DAC7F862}"/>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8" name="Oval 77">
            <a:extLst>
              <a:ext uri="{FF2B5EF4-FFF2-40B4-BE49-F238E27FC236}">
                <a16:creationId xmlns:a16="http://schemas.microsoft.com/office/drawing/2014/main" id="{5B86F3CC-9457-FF3B-18A7-736DA386D8E0}"/>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8797B77B-BF92-3333-D68D-7F7B5B8BFDFD}"/>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8A3ED32A-6502-3CE6-0D58-1129FF864881}"/>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2F364B2E-2130-A414-0541-1ED7B2F49BEF}"/>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0DA02E22-2791-0524-BF5C-C078EA3995AD}"/>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ABC6E375-15A6-F3B9-68C4-4374D52C2C65}"/>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87180C09-2BE5-08C1-EE0A-04FF424AB748}"/>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07498763-BC71-E10E-A720-7EA6C0B64ED5}"/>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F9D6C8A8-47C5-5BD1-A11E-7FBC74528E64}"/>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63F9DF5E-6D00-6025-E3EB-13CFB821016B}"/>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872D7190-EF7A-FB6A-0435-6F674FC2EE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90AF3FAD-92BA-C001-F0DF-BAEC1139A2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B0BEC5F4-5E9C-5002-D346-7AB5148292C9}"/>
              </a:ext>
            </a:extLst>
          </p:cNvPr>
          <p:cNvSpPr txBox="1"/>
          <p:nvPr/>
        </p:nvSpPr>
        <p:spPr>
          <a:xfrm>
            <a:off x="5351616" y="136788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pic>
        <p:nvPicPr>
          <p:cNvPr id="58" name="Grafik 201" descr="Kum Saati 30% düz dolguyla">
            <a:extLst>
              <a:ext uri="{FF2B5EF4-FFF2-40B4-BE49-F238E27FC236}">
                <a16:creationId xmlns:a16="http://schemas.microsoft.com/office/drawing/2014/main" id="{AA9DBDBB-642E-B2C6-0B74-3C9B0DCCAA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620C7D6D-33AA-0AAF-74CE-CC5B58873C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D6B583AE-7423-8053-D3C8-C090E93EFE8F}"/>
              </a:ext>
            </a:extLst>
          </p:cNvPr>
          <p:cNvSpPr txBox="1"/>
          <p:nvPr/>
        </p:nvSpPr>
        <p:spPr>
          <a:xfrm>
            <a:off x="2762694" y="135463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6" name="TextBox 35">
            <a:extLst>
              <a:ext uri="{FF2B5EF4-FFF2-40B4-BE49-F238E27FC236}">
                <a16:creationId xmlns:a16="http://schemas.microsoft.com/office/drawing/2014/main" id="{53519313-CA86-76DD-C55E-8553F6A7F9D7}"/>
              </a:ext>
            </a:extLst>
          </p:cNvPr>
          <p:cNvSpPr txBox="1"/>
          <p:nvPr/>
        </p:nvSpPr>
        <p:spPr>
          <a:xfrm>
            <a:off x="1763704" y="2166330"/>
            <a:ext cx="992579"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35">
            <a:extLst>
              <a:ext uri="{FF2B5EF4-FFF2-40B4-BE49-F238E27FC236}">
                <a16:creationId xmlns:a16="http://schemas.microsoft.com/office/drawing/2014/main" id="{0BEF2134-8731-4DE5-8346-5CB42745B6DC}"/>
              </a:ext>
            </a:extLst>
          </p:cNvPr>
          <p:cNvSpPr txBox="1"/>
          <p:nvPr/>
        </p:nvSpPr>
        <p:spPr>
          <a:xfrm>
            <a:off x="1509093" y="5445354"/>
            <a:ext cx="705642"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GND</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 name="Connector: Curved 7">
            <a:extLst>
              <a:ext uri="{FF2B5EF4-FFF2-40B4-BE49-F238E27FC236}">
                <a16:creationId xmlns:a16="http://schemas.microsoft.com/office/drawing/2014/main" id="{08C08B50-9EAF-3665-80E0-F32B3CDD7F34}"/>
              </a:ext>
            </a:extLst>
          </p:cNvPr>
          <p:cNvCxnSpPr>
            <a:endCxn id="6" idx="2"/>
          </p:cNvCxnSpPr>
          <p:nvPr/>
        </p:nvCxnSpPr>
        <p:spPr>
          <a:xfrm flipV="1">
            <a:off x="1791713" y="2566440"/>
            <a:ext cx="468281" cy="277742"/>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A4BF0FA6-2741-BA29-80FF-5E6E72F840E0}"/>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46601DC-7B61-7CE8-BE43-D9555B90891B}"/>
              </a:ext>
            </a:extLst>
          </p:cNvPr>
          <p:cNvSpPr/>
          <p:nvPr/>
        </p:nvSpPr>
        <p:spPr>
          <a:xfrm>
            <a:off x="1162220" y="3306466"/>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Dikdörtgen 256">
            <a:extLst>
              <a:ext uri="{FF2B5EF4-FFF2-40B4-BE49-F238E27FC236}">
                <a16:creationId xmlns:a16="http://schemas.microsoft.com/office/drawing/2014/main" id="{5B536E9B-596F-3596-106D-B3F298216097}"/>
              </a:ext>
            </a:extLst>
          </p:cNvPr>
          <p:cNvSpPr/>
          <p:nvPr/>
        </p:nvSpPr>
        <p:spPr>
          <a:xfrm>
            <a:off x="5248928" y="3881918"/>
            <a:ext cx="3509129" cy="1671777"/>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2" name="Dikdörtgen 256">
            <a:extLst>
              <a:ext uri="{FF2B5EF4-FFF2-40B4-BE49-F238E27FC236}">
                <a16:creationId xmlns:a16="http://schemas.microsoft.com/office/drawing/2014/main" id="{4A1ABD78-6DA2-03B1-D0D4-D97E02ED1365}"/>
              </a:ext>
            </a:extLst>
          </p:cNvPr>
          <p:cNvSpPr/>
          <p:nvPr/>
        </p:nvSpPr>
        <p:spPr>
          <a:xfrm>
            <a:off x="6477215" y="3347256"/>
            <a:ext cx="2126802" cy="745260"/>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3" name="TextBox 52">
            <a:extLst>
              <a:ext uri="{FF2B5EF4-FFF2-40B4-BE49-F238E27FC236}">
                <a16:creationId xmlns:a16="http://schemas.microsoft.com/office/drawing/2014/main" id="{B83E8B8B-96D5-EBB1-AD59-2BE0910273ED}"/>
              </a:ext>
            </a:extLst>
          </p:cNvPr>
          <p:cNvSpPr txBox="1"/>
          <p:nvPr/>
        </p:nvSpPr>
        <p:spPr>
          <a:xfrm>
            <a:off x="1929922" y="3429000"/>
            <a:ext cx="1966163" cy="1200329"/>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sense amp.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compares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the voltages on the </a:t>
            </a:r>
            <a:r>
              <a:rPr kumimoji="0" lang="en-US" sz="2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bitlines</a:t>
            </a:r>
            <a:endPar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cxnSp>
        <p:nvCxnSpPr>
          <p:cNvPr id="14" name="Curved Connector 12">
            <a:extLst>
              <a:ext uri="{FF2B5EF4-FFF2-40B4-BE49-F238E27FC236}">
                <a16:creationId xmlns:a16="http://schemas.microsoft.com/office/drawing/2014/main" id="{FF295978-2A58-6C98-A58E-7BC3F2FAFA99}"/>
              </a:ext>
            </a:extLst>
          </p:cNvPr>
          <p:cNvCxnSpPr>
            <a:cxnSpLocks/>
            <a:stCxn id="13" idx="0"/>
            <a:endCxn id="6" idx="3"/>
          </p:cNvCxnSpPr>
          <p:nvPr/>
        </p:nvCxnSpPr>
        <p:spPr>
          <a:xfrm rot="16200000" flipV="1">
            <a:off x="2303337" y="2819332"/>
            <a:ext cx="1062615" cy="156721"/>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Curved Connector 12">
            <a:extLst>
              <a:ext uri="{FF2B5EF4-FFF2-40B4-BE49-F238E27FC236}">
                <a16:creationId xmlns:a16="http://schemas.microsoft.com/office/drawing/2014/main" id="{8D9D7B10-CFA8-6CCE-DDCF-3D3764CC9FA8}"/>
              </a:ext>
            </a:extLst>
          </p:cNvPr>
          <p:cNvCxnSpPr>
            <a:cxnSpLocks/>
            <a:stCxn id="13" idx="2"/>
            <a:endCxn id="7" idx="3"/>
          </p:cNvCxnSpPr>
          <p:nvPr/>
        </p:nvCxnSpPr>
        <p:spPr>
          <a:xfrm rot="5400000">
            <a:off x="2055830" y="4788235"/>
            <a:ext cx="1016080" cy="698269"/>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4" name="TextBox 52">
            <a:extLst>
              <a:ext uri="{FF2B5EF4-FFF2-40B4-BE49-F238E27FC236}">
                <a16:creationId xmlns:a16="http://schemas.microsoft.com/office/drawing/2014/main" id="{7FF0FA4C-4F16-99B2-8336-D461B52B23AA}"/>
              </a:ext>
            </a:extLst>
          </p:cNvPr>
          <p:cNvSpPr txBox="1"/>
          <p:nvPr/>
        </p:nvSpPr>
        <p:spPr>
          <a:xfrm>
            <a:off x="384851" y="3119005"/>
            <a:ext cx="740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VDD</a:t>
            </a:r>
            <a:endParaRPr kumimoji="0" lang="en-US" sz="2000" b="1" i="0" u="none" strike="noStrike" kern="1200" cap="none" spc="0" normalizeH="0" baseline="-2500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91" name="TextBox 52">
            <a:extLst>
              <a:ext uri="{FF2B5EF4-FFF2-40B4-BE49-F238E27FC236}">
                <a16:creationId xmlns:a16="http://schemas.microsoft.com/office/drawing/2014/main" id="{42C3CE0E-5F69-2ED9-8AB8-AEDF3601FB9E}"/>
              </a:ext>
            </a:extLst>
          </p:cNvPr>
          <p:cNvSpPr txBox="1"/>
          <p:nvPr/>
        </p:nvSpPr>
        <p:spPr>
          <a:xfrm>
            <a:off x="370675" y="4537813"/>
            <a:ext cx="740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GND</a:t>
            </a:r>
            <a:endParaRPr kumimoji="0" lang="en-US" sz="2000" b="1" i="0" u="none" strike="noStrike" kern="1200" cap="none" spc="0" normalizeH="0" baseline="-2500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93" name="Düz Ok Bağlayıcısı 185">
            <a:extLst>
              <a:ext uri="{FF2B5EF4-FFF2-40B4-BE49-F238E27FC236}">
                <a16:creationId xmlns:a16="http://schemas.microsoft.com/office/drawing/2014/main" id="{87F2981A-5AF6-E16C-A94E-25166F47E6FC}"/>
              </a:ext>
            </a:extLst>
          </p:cNvPr>
          <p:cNvCxnSpPr>
            <a:cxnSpLocks/>
          </p:cNvCxnSpPr>
          <p:nvPr/>
        </p:nvCxnSpPr>
        <p:spPr>
          <a:xfrm flipV="1">
            <a:off x="358471" y="3028479"/>
            <a:ext cx="6674" cy="55792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Düz Ok Bağlayıcısı 185">
            <a:extLst>
              <a:ext uri="{FF2B5EF4-FFF2-40B4-BE49-F238E27FC236}">
                <a16:creationId xmlns:a16="http://schemas.microsoft.com/office/drawing/2014/main" id="{7C980C06-6CF0-5556-F910-97BA97E06ABB}"/>
              </a:ext>
            </a:extLst>
          </p:cNvPr>
          <p:cNvCxnSpPr>
            <a:cxnSpLocks/>
          </p:cNvCxnSpPr>
          <p:nvPr/>
        </p:nvCxnSpPr>
        <p:spPr>
          <a:xfrm flipH="1">
            <a:off x="376007" y="4513050"/>
            <a:ext cx="5373" cy="57968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3" name="Dikdörtgen 256">
            <a:extLst>
              <a:ext uri="{FF2B5EF4-FFF2-40B4-BE49-F238E27FC236}">
                <a16:creationId xmlns:a16="http://schemas.microsoft.com/office/drawing/2014/main" id="{0D2CA28E-4B63-B511-B8D0-138B919078D8}"/>
              </a:ext>
            </a:extLst>
          </p:cNvPr>
          <p:cNvSpPr/>
          <p:nvPr/>
        </p:nvSpPr>
        <p:spPr>
          <a:xfrm>
            <a:off x="6460879" y="3333155"/>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4" name="Dikdörtgen 256">
            <a:extLst>
              <a:ext uri="{FF2B5EF4-FFF2-40B4-BE49-F238E27FC236}">
                <a16:creationId xmlns:a16="http://schemas.microsoft.com/office/drawing/2014/main" id="{10943E99-54E3-7F09-F0CD-BE678CCC898D}"/>
              </a:ext>
            </a:extLst>
          </p:cNvPr>
          <p:cNvSpPr/>
          <p:nvPr/>
        </p:nvSpPr>
        <p:spPr>
          <a:xfrm>
            <a:off x="7432366" y="3333155"/>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405299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animBg="1"/>
      <p:bldP spid="13" grpId="0"/>
      <p:bldP spid="13" grpId="1"/>
      <p:bldP spid="74" grpId="0"/>
      <p:bldP spid="91" grpId="0"/>
      <p:bldP spid="103" grpId="0" animBg="1"/>
      <p:bldP spid="10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AD080-AC45-D1D7-9AD7-05C0F9B90F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216EF5-C186-3676-4960-EBAC69B44B00}"/>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73" name="TextBox 52">
            <a:extLst>
              <a:ext uri="{FF2B5EF4-FFF2-40B4-BE49-F238E27FC236}">
                <a16:creationId xmlns:a16="http://schemas.microsoft.com/office/drawing/2014/main" id="{204282B4-1EEC-E562-A5E2-3FA716F533C3}"/>
              </a:ext>
            </a:extLst>
          </p:cNvPr>
          <p:cNvSpPr txBox="1"/>
          <p:nvPr/>
        </p:nvSpPr>
        <p:spPr>
          <a:xfrm>
            <a:off x="4851187" y="2105540"/>
            <a:ext cx="404440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V</a:t>
            </a:r>
            <a:r>
              <a:rPr kumimoji="0" lang="en-US" sz="28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DD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&amp; GND = 0</a:t>
            </a:r>
            <a:r>
              <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rPr>
              <a:t> </a:t>
            </a:r>
            <a:endParaRPr kumimoji="0" lang="en-US" sz="2400" b="0"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FA02CAAD-9C42-55D6-1CCE-64671B7BABED}"/>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4" name="Grup 123">
            <a:extLst>
              <a:ext uri="{FF2B5EF4-FFF2-40B4-BE49-F238E27FC236}">
                <a16:creationId xmlns:a16="http://schemas.microsoft.com/office/drawing/2014/main" id="{02B46E41-6F16-3118-7ADF-CDD022548685}"/>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8CD63C45-09DC-A703-E947-6AD2BBAD96E3}"/>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662284A0-C2B4-C50C-1EA3-DE289816C8AA}"/>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584FA0B8-1FEC-0658-981B-FCEC88B0A335}"/>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016E4254-8BAF-ECB8-11E7-B1312E5EDA2C}"/>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53E3F266-94E5-58FA-AB7D-F074DE24DA7B}"/>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E07D6BCC-99B5-CC0A-C1B9-478965FD8EC5}"/>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AA828CA1-F9E9-586D-BEB6-1A0D00164C6A}"/>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4F6E414-03A4-C168-37AD-83A4EBB3F8B0}"/>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CE7BB014-A76B-08F2-2B10-86BD62FF9EEE}"/>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F1412931-26D7-C4A4-D322-8637F5C517B5}"/>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C7019930-A9B0-FE85-9396-264B06B80B79}"/>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EABA8EB4-251D-2549-3081-07274305BA5F}"/>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60F086BB-937A-B98B-5BA9-C6A9BF490B74}"/>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829CA668-BDA7-4492-35FB-AA06B4493BE4}"/>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E4ADDC40-DCF6-95C4-71F4-BBAD22724A20}"/>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1B9E9339-E6F1-5293-FA85-BC0B8CCD86E9}"/>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240ADFEA-BD07-D077-9F10-BF5AA72A5A27}"/>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DB6933C9-E589-8475-0F37-67B60DA02D7C}"/>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8B2C609F-0656-2F89-13D7-B48EBE685A7F}"/>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E8EA3A68-ED60-DEE9-3AB8-D64CE3F4272E}"/>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AA5F1791-02BA-E326-30A6-2BE1B7C521D0}"/>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F6E752B2-71FB-635B-A758-48A7CBB9FCCB}"/>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7D09ADC3-F6BE-9E09-8CB7-70D46F2B3D52}"/>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0AA44556-3AAB-A251-9919-80030A5432CD}"/>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9B3CFB91-D0DD-2A62-8403-9BAC38BF0DF6}"/>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35949AE3-A426-6ECB-E0EE-B9F8C7EC0C82}"/>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9" name="Oval 118">
            <a:extLst>
              <a:ext uri="{FF2B5EF4-FFF2-40B4-BE49-F238E27FC236}">
                <a16:creationId xmlns:a16="http://schemas.microsoft.com/office/drawing/2014/main" id="{B27A0F31-F3FC-72D2-653B-EE3DBD021870}"/>
              </a:ext>
            </a:extLst>
          </p:cNvPr>
          <p:cNvSpPr/>
          <p:nvPr/>
        </p:nvSpPr>
        <p:spPr>
          <a:xfrm>
            <a:off x="1611713" y="4925216"/>
            <a:ext cx="360001" cy="360000"/>
          </a:xfrm>
          <a:prstGeom prst="ellipse">
            <a:avLst/>
          </a:prstGeom>
          <a:solidFill>
            <a:schemeClr val="bg1">
              <a:lumMod val="5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8" name="Oval 77">
            <a:extLst>
              <a:ext uri="{FF2B5EF4-FFF2-40B4-BE49-F238E27FC236}">
                <a16:creationId xmlns:a16="http://schemas.microsoft.com/office/drawing/2014/main" id="{1FB4322B-03EB-12D8-9ECC-6744E39C46C8}"/>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52504972-47AA-8CA6-3A20-5EDCCC6215F5}"/>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39EA46CF-6830-3E0B-F9A4-7EAD61E7ACAF}"/>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7F992954-C5BF-2560-55C8-D08CBC1ED50C}"/>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957B7AF2-CF2D-0F8C-6B1F-39DD9DADE8DC}"/>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E71A0B34-BF68-8777-1D1E-A33680AC8F00}"/>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C8753F85-BBCC-8E55-A4A2-563F682625C3}"/>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BEF8E60F-47BB-EB06-13C9-20A4FF9E66E0}"/>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C02957C5-D7AF-E168-9BA7-AE77AFB1B87B}"/>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C54DDD86-87BC-C6D5-C226-2382289954D9}"/>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0F54C25C-2D13-3FB4-D0BC-AA6D9BA46B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E2034895-4C6F-DF8E-4267-20627CFB4E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D7A9CCF6-A9BA-E2D3-57C8-CD55964CF41B}"/>
              </a:ext>
            </a:extLst>
          </p:cNvPr>
          <p:cNvSpPr txBox="1"/>
          <p:nvPr/>
        </p:nvSpPr>
        <p:spPr>
          <a:xfrm>
            <a:off x="5351616" y="136788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pic>
        <p:nvPicPr>
          <p:cNvPr id="58" name="Grafik 201" descr="Kum Saati 30% düz dolguyla">
            <a:extLst>
              <a:ext uri="{FF2B5EF4-FFF2-40B4-BE49-F238E27FC236}">
                <a16:creationId xmlns:a16="http://schemas.microsoft.com/office/drawing/2014/main" id="{7510E662-D242-2E44-1EA3-74264D09BC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47451202-6485-4DD4-58F4-94EB3EB0A1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C11D12FA-3743-E92C-0394-729089F47513}"/>
              </a:ext>
            </a:extLst>
          </p:cNvPr>
          <p:cNvSpPr txBox="1"/>
          <p:nvPr/>
        </p:nvSpPr>
        <p:spPr>
          <a:xfrm>
            <a:off x="2762694" y="135463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6" name="TextBox 35">
            <a:extLst>
              <a:ext uri="{FF2B5EF4-FFF2-40B4-BE49-F238E27FC236}">
                <a16:creationId xmlns:a16="http://schemas.microsoft.com/office/drawing/2014/main" id="{F757D659-63D1-02B4-238B-2F16381A77CA}"/>
              </a:ext>
            </a:extLst>
          </p:cNvPr>
          <p:cNvSpPr txBox="1"/>
          <p:nvPr/>
        </p:nvSpPr>
        <p:spPr>
          <a:xfrm>
            <a:off x="1763704" y="2166330"/>
            <a:ext cx="992579"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35">
            <a:extLst>
              <a:ext uri="{FF2B5EF4-FFF2-40B4-BE49-F238E27FC236}">
                <a16:creationId xmlns:a16="http://schemas.microsoft.com/office/drawing/2014/main" id="{E4F68B6D-4E1B-A297-6065-8D18FB725FFB}"/>
              </a:ext>
            </a:extLst>
          </p:cNvPr>
          <p:cNvSpPr txBox="1"/>
          <p:nvPr/>
        </p:nvSpPr>
        <p:spPr>
          <a:xfrm>
            <a:off x="1427340" y="5445354"/>
            <a:ext cx="869149"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 name="Connector: Curved 7">
            <a:extLst>
              <a:ext uri="{FF2B5EF4-FFF2-40B4-BE49-F238E27FC236}">
                <a16:creationId xmlns:a16="http://schemas.microsoft.com/office/drawing/2014/main" id="{F34514BA-9E81-5B6E-D044-5027F340ED3B}"/>
              </a:ext>
            </a:extLst>
          </p:cNvPr>
          <p:cNvCxnSpPr>
            <a:endCxn id="6" idx="2"/>
          </p:cNvCxnSpPr>
          <p:nvPr/>
        </p:nvCxnSpPr>
        <p:spPr>
          <a:xfrm flipV="1">
            <a:off x="1791713" y="2566440"/>
            <a:ext cx="468281" cy="277742"/>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41D88CBE-5950-CCB8-D7A8-4C9C41B41E1E}"/>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A9CB495-E1BC-DBBB-F410-50FF081B173E}"/>
              </a:ext>
            </a:extLst>
          </p:cNvPr>
          <p:cNvSpPr/>
          <p:nvPr/>
        </p:nvSpPr>
        <p:spPr>
          <a:xfrm>
            <a:off x="1162220" y="3306466"/>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id="{2BE8C62B-2085-464B-DB9E-804B5EB82C58}"/>
              </a:ext>
            </a:extLst>
          </p:cNvPr>
          <p:cNvSpPr/>
          <p:nvPr/>
        </p:nvSpPr>
        <p:spPr>
          <a:xfrm>
            <a:off x="1614450" y="4924160"/>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Dikdörtgen 256">
            <a:extLst>
              <a:ext uri="{FF2B5EF4-FFF2-40B4-BE49-F238E27FC236}">
                <a16:creationId xmlns:a16="http://schemas.microsoft.com/office/drawing/2014/main" id="{1157D65C-ED98-D628-5E5D-D4D7890DA2CC}"/>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X</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2D635ADB-5EFD-CC2D-2E4E-333FD21E7218}"/>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Y</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4" name="Dikdörtgen 256">
            <a:extLst>
              <a:ext uri="{FF2B5EF4-FFF2-40B4-BE49-F238E27FC236}">
                <a16:creationId xmlns:a16="http://schemas.microsoft.com/office/drawing/2014/main" id="{4AD3BE70-8BF1-B1B9-99D9-112E6577ECDA}"/>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COM</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44" name="Dikdörtgen 256">
            <a:extLst>
              <a:ext uri="{FF2B5EF4-FFF2-40B4-BE49-F238E27FC236}">
                <a16:creationId xmlns:a16="http://schemas.microsoft.com/office/drawing/2014/main" id="{18273B33-3979-2D33-E923-878433A4D478}"/>
              </a:ext>
            </a:extLst>
          </p:cNvPr>
          <p:cNvSpPr/>
          <p:nvPr/>
        </p:nvSpPr>
        <p:spPr>
          <a:xfrm>
            <a:off x="6460879" y="3334941"/>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809E845E-D002-51FD-4639-686FB82B4071}"/>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91A6631A-BBF5-6394-5A39-573FC6702AC5}"/>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7" name="Dikdörtgen 256">
            <a:extLst>
              <a:ext uri="{FF2B5EF4-FFF2-40B4-BE49-F238E27FC236}">
                <a16:creationId xmlns:a16="http://schemas.microsoft.com/office/drawing/2014/main" id="{7F59C954-59D7-BBC3-8B74-9FBC9C205ABF}"/>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9" name="Dikdörtgen 256">
            <a:extLst>
              <a:ext uri="{FF2B5EF4-FFF2-40B4-BE49-F238E27FC236}">
                <a16:creationId xmlns:a16="http://schemas.microsoft.com/office/drawing/2014/main" id="{01B67626-1E14-B528-6224-720C0BD47CCC}"/>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4" name="Dikdörtgen 256">
            <a:extLst>
              <a:ext uri="{FF2B5EF4-FFF2-40B4-BE49-F238E27FC236}">
                <a16:creationId xmlns:a16="http://schemas.microsoft.com/office/drawing/2014/main" id="{DBFB57BA-B8D5-E577-2D83-5817E3F6669C}"/>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A9FBAA0C-177F-A09A-DF61-9963C6926F94}"/>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77BDF1CA-A228-FBB3-0919-EB7B92F5A11C}"/>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4" name="Dikdörtgen 256">
            <a:extLst>
              <a:ext uri="{FF2B5EF4-FFF2-40B4-BE49-F238E27FC236}">
                <a16:creationId xmlns:a16="http://schemas.microsoft.com/office/drawing/2014/main" id="{1ECBF4CB-52F0-0DBB-3284-A5D21C808E92}"/>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5" name="Dikdörtgen 256">
            <a:extLst>
              <a:ext uri="{FF2B5EF4-FFF2-40B4-BE49-F238E27FC236}">
                <a16:creationId xmlns:a16="http://schemas.microsoft.com/office/drawing/2014/main" id="{D3EEF34F-68C6-285B-41FF-B773A8570B5D}"/>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C8D8BA8B-F2E5-9727-6FB6-04B5D70B959C}"/>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REF</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7" name="Dikdörtgen 256">
            <a:extLst>
              <a:ext uri="{FF2B5EF4-FFF2-40B4-BE49-F238E27FC236}">
                <a16:creationId xmlns:a16="http://schemas.microsoft.com/office/drawing/2014/main" id="{0F1E9CAA-89D4-ABB3-D070-D77A30B0BE0C}"/>
              </a:ext>
            </a:extLst>
          </p:cNvPr>
          <p:cNvSpPr/>
          <p:nvPr/>
        </p:nvSpPr>
        <p:spPr>
          <a:xfrm>
            <a:off x="7432366" y="3334941"/>
            <a:ext cx="1091332" cy="540000"/>
          </a:xfrm>
          <a:prstGeom prst="round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8" name="Dikdörtgen 256">
            <a:extLst>
              <a:ext uri="{FF2B5EF4-FFF2-40B4-BE49-F238E27FC236}">
                <a16:creationId xmlns:a16="http://schemas.microsoft.com/office/drawing/2014/main" id="{AC0365D5-B415-596C-B034-6FBE5DB82152}"/>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352D68CD-0C72-DCB8-B0DF-62A41CFD562B}"/>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027D5E60-6B14-735F-1099-B6E53BAB4418}"/>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AE068B77-C1EA-489E-1546-DDB3789F4261}"/>
              </a:ext>
            </a:extLst>
          </p:cNvPr>
          <p:cNvSpPr/>
          <p:nvPr/>
        </p:nvSpPr>
        <p:spPr>
          <a:xfrm>
            <a:off x="5248928" y="3881918"/>
            <a:ext cx="3509129" cy="1671777"/>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348810A4-67A8-E9C5-C2B3-697A03B2B590}"/>
              </a:ext>
            </a:extLst>
          </p:cNvPr>
          <p:cNvSpPr/>
          <p:nvPr/>
        </p:nvSpPr>
        <p:spPr>
          <a:xfrm>
            <a:off x="6477215" y="3347256"/>
            <a:ext cx="2126802" cy="745260"/>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5" name="TextBox 52">
            <a:extLst>
              <a:ext uri="{FF2B5EF4-FFF2-40B4-BE49-F238E27FC236}">
                <a16:creationId xmlns:a16="http://schemas.microsoft.com/office/drawing/2014/main" id="{4E554492-65D3-86A5-58A9-19706CB8841D}"/>
              </a:ext>
            </a:extLst>
          </p:cNvPr>
          <p:cNvSpPr txBox="1"/>
          <p:nvPr/>
        </p:nvSpPr>
        <p:spPr>
          <a:xfrm>
            <a:off x="1929922" y="3429000"/>
            <a:ext cx="1966163" cy="1200329"/>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sense amp.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compares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the voltages on the </a:t>
            </a:r>
            <a:r>
              <a:rPr kumimoji="0" lang="en-US" sz="2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bitlines</a:t>
            </a:r>
            <a:endPar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cxnSp>
        <p:nvCxnSpPr>
          <p:cNvPr id="96" name="Curved Connector 12">
            <a:extLst>
              <a:ext uri="{FF2B5EF4-FFF2-40B4-BE49-F238E27FC236}">
                <a16:creationId xmlns:a16="http://schemas.microsoft.com/office/drawing/2014/main" id="{ACB457FA-C6C7-42A5-D8C1-FBA5576011A0}"/>
              </a:ext>
            </a:extLst>
          </p:cNvPr>
          <p:cNvCxnSpPr>
            <a:cxnSpLocks/>
            <a:stCxn id="95" idx="0"/>
          </p:cNvCxnSpPr>
          <p:nvPr/>
        </p:nvCxnSpPr>
        <p:spPr>
          <a:xfrm rot="16200000" flipV="1">
            <a:off x="2303337" y="2819332"/>
            <a:ext cx="1062615" cy="156721"/>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8" name="Curved Connector 12">
            <a:extLst>
              <a:ext uri="{FF2B5EF4-FFF2-40B4-BE49-F238E27FC236}">
                <a16:creationId xmlns:a16="http://schemas.microsoft.com/office/drawing/2014/main" id="{F3A94047-A2D4-FB29-282B-E6584B29B6E8}"/>
              </a:ext>
            </a:extLst>
          </p:cNvPr>
          <p:cNvCxnSpPr>
            <a:cxnSpLocks/>
            <a:stCxn id="95" idx="2"/>
          </p:cNvCxnSpPr>
          <p:nvPr/>
        </p:nvCxnSpPr>
        <p:spPr>
          <a:xfrm rot="5400000">
            <a:off x="2055830" y="4788235"/>
            <a:ext cx="1016080" cy="698269"/>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52">
            <a:extLst>
              <a:ext uri="{FF2B5EF4-FFF2-40B4-BE49-F238E27FC236}">
                <a16:creationId xmlns:a16="http://schemas.microsoft.com/office/drawing/2014/main" id="{28808409-5144-BD1E-278C-202F15B477AA}"/>
              </a:ext>
            </a:extLst>
          </p:cNvPr>
          <p:cNvSpPr txBox="1"/>
          <p:nvPr/>
        </p:nvSpPr>
        <p:spPr>
          <a:xfrm>
            <a:off x="384851" y="3119005"/>
            <a:ext cx="740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VDD</a:t>
            </a:r>
            <a:endParaRPr kumimoji="0" lang="en-US" sz="2000" b="1" i="0" u="none" strike="noStrike" kern="1200" cap="none" spc="0" normalizeH="0" baseline="-2500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102" name="TextBox 52">
            <a:extLst>
              <a:ext uri="{FF2B5EF4-FFF2-40B4-BE49-F238E27FC236}">
                <a16:creationId xmlns:a16="http://schemas.microsoft.com/office/drawing/2014/main" id="{141BAED8-7C5B-11F2-78B3-BFF91E8C5154}"/>
              </a:ext>
            </a:extLst>
          </p:cNvPr>
          <p:cNvSpPr txBox="1"/>
          <p:nvPr/>
        </p:nvSpPr>
        <p:spPr>
          <a:xfrm>
            <a:off x="370675" y="4537813"/>
            <a:ext cx="740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GND</a:t>
            </a:r>
            <a:endParaRPr kumimoji="0" lang="en-US" sz="2000" b="1" i="0" u="none" strike="noStrike" kern="1200" cap="none" spc="0" normalizeH="0" baseline="-2500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103" name="Düz Ok Bağlayıcısı 185">
            <a:extLst>
              <a:ext uri="{FF2B5EF4-FFF2-40B4-BE49-F238E27FC236}">
                <a16:creationId xmlns:a16="http://schemas.microsoft.com/office/drawing/2014/main" id="{BB56B669-2E5E-E6E3-FF15-FEA2305387DC}"/>
              </a:ext>
            </a:extLst>
          </p:cNvPr>
          <p:cNvCxnSpPr>
            <a:cxnSpLocks/>
          </p:cNvCxnSpPr>
          <p:nvPr/>
        </p:nvCxnSpPr>
        <p:spPr>
          <a:xfrm flipV="1">
            <a:off x="358471" y="3028479"/>
            <a:ext cx="6674" cy="55792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Düz Ok Bağlayıcısı 185">
            <a:extLst>
              <a:ext uri="{FF2B5EF4-FFF2-40B4-BE49-F238E27FC236}">
                <a16:creationId xmlns:a16="http://schemas.microsoft.com/office/drawing/2014/main" id="{529CD6E0-59D4-8D26-70B0-C769A0104EF4}"/>
              </a:ext>
            </a:extLst>
          </p:cNvPr>
          <p:cNvCxnSpPr>
            <a:cxnSpLocks/>
          </p:cNvCxnSpPr>
          <p:nvPr/>
        </p:nvCxnSpPr>
        <p:spPr>
          <a:xfrm flipH="1">
            <a:off x="376007" y="4513050"/>
            <a:ext cx="5373" cy="57968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5" name="Dikdörtgen 256">
            <a:extLst>
              <a:ext uri="{FF2B5EF4-FFF2-40B4-BE49-F238E27FC236}">
                <a16:creationId xmlns:a16="http://schemas.microsoft.com/office/drawing/2014/main" id="{99A71C3E-7D43-5020-254C-3452316F78B7}"/>
              </a:ext>
            </a:extLst>
          </p:cNvPr>
          <p:cNvSpPr/>
          <p:nvPr/>
        </p:nvSpPr>
        <p:spPr>
          <a:xfrm>
            <a:off x="5397087" y="3871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6" name="Dikdörtgen 256">
            <a:extLst>
              <a:ext uri="{FF2B5EF4-FFF2-40B4-BE49-F238E27FC236}">
                <a16:creationId xmlns:a16="http://schemas.microsoft.com/office/drawing/2014/main" id="{F64AEFE2-3E4D-7B23-FBC7-B0147233A440}"/>
              </a:ext>
            </a:extLst>
          </p:cNvPr>
          <p:cNvSpPr/>
          <p:nvPr/>
        </p:nvSpPr>
        <p:spPr>
          <a:xfrm>
            <a:off x="5928983" y="3871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3327FFF2-829E-5838-F9B5-9497C17015B2}"/>
              </a:ext>
            </a:extLst>
          </p:cNvPr>
          <p:cNvSpPr/>
          <p:nvPr/>
        </p:nvSpPr>
        <p:spPr>
          <a:xfrm>
            <a:off x="6460879" y="3865660"/>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FD939165-A498-170C-68D9-B53F4BF7EAD7}"/>
              </a:ext>
            </a:extLst>
          </p:cNvPr>
          <p:cNvSpPr/>
          <p:nvPr/>
        </p:nvSpPr>
        <p:spPr>
          <a:xfrm>
            <a:off x="7432366" y="3865660"/>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9" name="Dikdörtgen 256">
            <a:extLst>
              <a:ext uri="{FF2B5EF4-FFF2-40B4-BE49-F238E27FC236}">
                <a16:creationId xmlns:a16="http://schemas.microsoft.com/office/drawing/2014/main" id="{DE277836-02DA-891F-C97A-30CEC49EDCB4}"/>
              </a:ext>
            </a:extLst>
          </p:cNvPr>
          <p:cNvSpPr/>
          <p:nvPr/>
        </p:nvSpPr>
        <p:spPr>
          <a:xfrm>
            <a:off x="5397087"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0" name="Dikdörtgen 256">
            <a:extLst>
              <a:ext uri="{FF2B5EF4-FFF2-40B4-BE49-F238E27FC236}">
                <a16:creationId xmlns:a16="http://schemas.microsoft.com/office/drawing/2014/main" id="{BD2BD99B-7760-08E5-BF45-B693E0A05F63}"/>
              </a:ext>
            </a:extLst>
          </p:cNvPr>
          <p:cNvSpPr/>
          <p:nvPr/>
        </p:nvSpPr>
        <p:spPr>
          <a:xfrm>
            <a:off x="5928983"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1" name="Dikdörtgen 256">
            <a:extLst>
              <a:ext uri="{FF2B5EF4-FFF2-40B4-BE49-F238E27FC236}">
                <a16:creationId xmlns:a16="http://schemas.microsoft.com/office/drawing/2014/main" id="{2E08485B-F003-F960-9F89-F0640D2646C2}"/>
              </a:ext>
            </a:extLst>
          </p:cNvPr>
          <p:cNvSpPr/>
          <p:nvPr/>
        </p:nvSpPr>
        <p:spPr>
          <a:xfrm>
            <a:off x="6460879" y="3333155"/>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125519C7-83BF-C796-DB00-1911AA51E098}"/>
              </a:ext>
            </a:extLst>
          </p:cNvPr>
          <p:cNvSpPr/>
          <p:nvPr/>
        </p:nvSpPr>
        <p:spPr>
          <a:xfrm>
            <a:off x="7432366" y="3333155"/>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162609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5"/>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9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9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animBg="1"/>
      <p:bldP spid="15" grpId="0" animBg="1"/>
      <p:bldP spid="95" grpId="0"/>
      <p:bldP spid="95" grpId="1"/>
      <p:bldP spid="101" grpId="0"/>
      <p:bldP spid="102" grpId="0"/>
      <p:bldP spid="93" grpId="0" animBg="1"/>
      <p:bldP spid="9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91016-D5A1-A353-121B-095C542B2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134D1C-1173-5FDB-5867-622808441977}"/>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73" name="TextBox 52">
            <a:extLst>
              <a:ext uri="{FF2B5EF4-FFF2-40B4-BE49-F238E27FC236}">
                <a16:creationId xmlns:a16="http://schemas.microsoft.com/office/drawing/2014/main" id="{9649F45B-031D-496E-8CAB-A5C082C3930B}"/>
              </a:ext>
            </a:extLst>
          </p:cNvPr>
          <p:cNvSpPr txBox="1"/>
          <p:nvPr/>
        </p:nvSpPr>
        <p:spPr>
          <a:xfrm>
            <a:off x="4851187" y="2105540"/>
            <a:ext cx="404440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V</a:t>
            </a:r>
            <a:r>
              <a:rPr kumimoji="0" lang="en-US" sz="28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DD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&amp; GND = 0</a:t>
            </a:r>
            <a:r>
              <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rPr>
              <a:t> </a:t>
            </a:r>
            <a:endParaRPr kumimoji="0" lang="en-US" sz="2400" b="0"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8CA9E15B-953C-47BA-B56A-90D37D080676}"/>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4" name="Grup 123">
            <a:extLst>
              <a:ext uri="{FF2B5EF4-FFF2-40B4-BE49-F238E27FC236}">
                <a16:creationId xmlns:a16="http://schemas.microsoft.com/office/drawing/2014/main" id="{15982B51-35CC-6190-6204-91D4A1443A85}"/>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B6349758-AC3B-E521-9991-B17B75B0D8E4}"/>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0F56D51D-D4E1-F2D4-66BD-C5B752E378AC}"/>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AFCCD54D-F1D1-589B-3C44-8CC3B5CDA381}"/>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BAC9D88B-E255-185C-5206-BE783CC0A2E0}"/>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F6E27EB1-BF74-D46E-74C9-62B44E255F6E}"/>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CB53151D-B26D-FA50-5CDA-153332CAFD7C}"/>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D35E669D-5172-39FA-03B3-4FC82B2D2134}"/>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DCE99023-C0E8-3B8E-1BFB-B09138C31A4B}"/>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51F3B2C4-FAA4-3AA2-D740-2226FB0CAFB7}"/>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19A31EDA-4235-70A1-6921-D746C8D74A33}"/>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D31E209C-B444-991F-DFFF-4C614A1DF8CA}"/>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CE776A25-8762-8C3E-82CE-B298BDC76757}"/>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459E1968-0EC0-B3C6-D4F2-CFFF9B7649BD}"/>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004DD1B8-13FE-9D9C-9F18-6C40B95D1CC4}"/>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81DD26A6-BEBA-6BF9-CA55-AB4133BF8B08}"/>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197F5014-D874-6AFD-3773-6A1E227F210A}"/>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7BB582AA-BB79-9A9F-5FB2-0E5AEE122E54}"/>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E5BF51D6-91B1-E906-43E4-C77E4ACAE8F0}"/>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771999D5-FE29-7BD7-7EE9-B1E3CA124EBA}"/>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C8157308-E952-78BA-9E33-A9303566CAEB}"/>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1F36CC09-BE56-DF7B-A847-0655CD8F8408}"/>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597A9B6A-9B47-3589-201A-DB6C4DB1B67C}"/>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13532B9D-0E10-E0FB-7D45-FF2FCD14A4C6}"/>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1BEDBE9E-E914-E164-7331-95D5DEE0C73C}"/>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34CC653D-F1E8-E954-EF18-E2D09A7E14B5}"/>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06C447F5-2079-35A6-FC93-50BE64984BE6}"/>
              </a:ext>
            </a:extLst>
          </p:cNvPr>
          <p:cNvSpPr/>
          <p:nvPr/>
        </p:nvSpPr>
        <p:spPr>
          <a:xfrm>
            <a:off x="1616506" y="4507055"/>
            <a:ext cx="360001" cy="360000"/>
          </a:xfrm>
          <a:prstGeom prst="ellipse">
            <a:avLst/>
          </a:prstGeom>
          <a:solidFill>
            <a:schemeClr val="bg1">
              <a:lumMod val="5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9" name="Oval 118">
            <a:extLst>
              <a:ext uri="{FF2B5EF4-FFF2-40B4-BE49-F238E27FC236}">
                <a16:creationId xmlns:a16="http://schemas.microsoft.com/office/drawing/2014/main" id="{3620B02E-C32C-BE6E-D73C-BCAFB5EA7C9D}"/>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8" name="Oval 77">
            <a:extLst>
              <a:ext uri="{FF2B5EF4-FFF2-40B4-BE49-F238E27FC236}">
                <a16:creationId xmlns:a16="http://schemas.microsoft.com/office/drawing/2014/main" id="{A43A18AF-1143-0D78-4611-CC75CB8EA152}"/>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FEBF665E-49C2-6160-DC1B-A44AD542BB4B}"/>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6E598C65-0B51-F84B-9376-5840E04B5932}"/>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6CC2EC58-5FBB-A41F-3B78-C6A890EA65F4}"/>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A185E594-8B32-5BBC-5E65-40CADE422696}"/>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52F3CADD-2A32-FE16-707E-6E57E59065ED}"/>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19F146AC-EF26-4A79-DF41-F5A5B4C9224A}"/>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DBD2A2A8-37D0-F6B3-3201-1EB6E3953BF7}"/>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EC866A32-A5A4-4846-5BDB-A6E9CC17F44C}"/>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BFCA19EA-5475-5C8C-8F0E-07F0C7B7BEFF}"/>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C50D37EE-1C4E-76F8-7850-20DE641717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C556F1DA-F11F-7E5B-DA34-67AB0FF000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F64CFF4A-D77E-C1A0-4F50-694FA8A897F8}"/>
              </a:ext>
            </a:extLst>
          </p:cNvPr>
          <p:cNvSpPr txBox="1"/>
          <p:nvPr/>
        </p:nvSpPr>
        <p:spPr>
          <a:xfrm>
            <a:off x="5351616" y="136788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pic>
        <p:nvPicPr>
          <p:cNvPr id="58" name="Grafik 201" descr="Kum Saati 30% düz dolguyla">
            <a:extLst>
              <a:ext uri="{FF2B5EF4-FFF2-40B4-BE49-F238E27FC236}">
                <a16:creationId xmlns:a16="http://schemas.microsoft.com/office/drawing/2014/main" id="{A60EA345-D3F3-D025-6E64-BB555239A1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17CEB715-11D7-AE49-4149-70329E95E6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DA56AFC8-1543-2944-5A99-39A17E36B00A}"/>
              </a:ext>
            </a:extLst>
          </p:cNvPr>
          <p:cNvSpPr txBox="1"/>
          <p:nvPr/>
        </p:nvSpPr>
        <p:spPr>
          <a:xfrm>
            <a:off x="2762694" y="135463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6" name="TextBox 35">
            <a:extLst>
              <a:ext uri="{FF2B5EF4-FFF2-40B4-BE49-F238E27FC236}">
                <a16:creationId xmlns:a16="http://schemas.microsoft.com/office/drawing/2014/main" id="{E0A206F5-3132-1E2F-D08E-B15D7113304E}"/>
              </a:ext>
            </a:extLst>
          </p:cNvPr>
          <p:cNvSpPr txBox="1"/>
          <p:nvPr/>
        </p:nvSpPr>
        <p:spPr>
          <a:xfrm>
            <a:off x="1763704" y="2166330"/>
            <a:ext cx="992579"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35">
            <a:extLst>
              <a:ext uri="{FF2B5EF4-FFF2-40B4-BE49-F238E27FC236}">
                <a16:creationId xmlns:a16="http://schemas.microsoft.com/office/drawing/2014/main" id="{D98D1EB3-2FB7-0F27-575F-81407D70A109}"/>
              </a:ext>
            </a:extLst>
          </p:cNvPr>
          <p:cNvSpPr txBox="1"/>
          <p:nvPr/>
        </p:nvSpPr>
        <p:spPr>
          <a:xfrm>
            <a:off x="1427340" y="5445354"/>
            <a:ext cx="869149"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 name="Connector: Curved 7">
            <a:extLst>
              <a:ext uri="{FF2B5EF4-FFF2-40B4-BE49-F238E27FC236}">
                <a16:creationId xmlns:a16="http://schemas.microsoft.com/office/drawing/2014/main" id="{EAAB4EC7-9909-38B0-EFA8-D52DF73CBE44}"/>
              </a:ext>
            </a:extLst>
          </p:cNvPr>
          <p:cNvCxnSpPr>
            <a:endCxn id="6" idx="2"/>
          </p:cNvCxnSpPr>
          <p:nvPr/>
        </p:nvCxnSpPr>
        <p:spPr>
          <a:xfrm flipV="1">
            <a:off x="1791713" y="2566440"/>
            <a:ext cx="468281" cy="277742"/>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AF13D482-30FB-AD2A-E01B-633D48069185}"/>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92F9489-D866-170D-5DC0-8AEEBC50794E}"/>
              </a:ext>
            </a:extLst>
          </p:cNvPr>
          <p:cNvSpPr/>
          <p:nvPr/>
        </p:nvSpPr>
        <p:spPr>
          <a:xfrm>
            <a:off x="1162220" y="3306466"/>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Oval 15">
            <a:extLst>
              <a:ext uri="{FF2B5EF4-FFF2-40B4-BE49-F238E27FC236}">
                <a16:creationId xmlns:a16="http://schemas.microsoft.com/office/drawing/2014/main" id="{7BC85AAD-AB2E-6171-62AD-2B54ADDF9D7B}"/>
              </a:ext>
            </a:extLst>
          </p:cNvPr>
          <p:cNvSpPr/>
          <p:nvPr/>
        </p:nvSpPr>
        <p:spPr>
          <a:xfrm>
            <a:off x="1611713" y="4508217"/>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5" name="TextBox 52">
            <a:extLst>
              <a:ext uri="{FF2B5EF4-FFF2-40B4-BE49-F238E27FC236}">
                <a16:creationId xmlns:a16="http://schemas.microsoft.com/office/drawing/2014/main" id="{D7B4B1F7-6067-F051-776B-DC08212F57A9}"/>
              </a:ext>
            </a:extLst>
          </p:cNvPr>
          <p:cNvSpPr txBox="1"/>
          <p:nvPr/>
        </p:nvSpPr>
        <p:spPr>
          <a:xfrm>
            <a:off x="1929922" y="3429000"/>
            <a:ext cx="1966163" cy="1200329"/>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sense amp.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compares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the voltages on the </a:t>
            </a:r>
            <a:r>
              <a:rPr kumimoji="0" lang="en-US" sz="2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bitlines</a:t>
            </a:r>
            <a:endPar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cxnSp>
        <p:nvCxnSpPr>
          <p:cNvPr id="33" name="Curved Connector 12">
            <a:extLst>
              <a:ext uri="{FF2B5EF4-FFF2-40B4-BE49-F238E27FC236}">
                <a16:creationId xmlns:a16="http://schemas.microsoft.com/office/drawing/2014/main" id="{D1A871DB-8650-4969-BE75-E68BE6EE63CF}"/>
              </a:ext>
            </a:extLst>
          </p:cNvPr>
          <p:cNvCxnSpPr>
            <a:cxnSpLocks/>
            <a:stCxn id="15" idx="0"/>
          </p:cNvCxnSpPr>
          <p:nvPr/>
        </p:nvCxnSpPr>
        <p:spPr>
          <a:xfrm rot="16200000" flipV="1">
            <a:off x="2303337" y="2819332"/>
            <a:ext cx="1062615" cy="156721"/>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4" name="Curved Connector 12">
            <a:extLst>
              <a:ext uri="{FF2B5EF4-FFF2-40B4-BE49-F238E27FC236}">
                <a16:creationId xmlns:a16="http://schemas.microsoft.com/office/drawing/2014/main" id="{473563E4-4012-CC0E-7948-8D7E3E6E438D}"/>
              </a:ext>
            </a:extLst>
          </p:cNvPr>
          <p:cNvCxnSpPr>
            <a:cxnSpLocks/>
            <a:stCxn id="15" idx="2"/>
          </p:cNvCxnSpPr>
          <p:nvPr/>
        </p:nvCxnSpPr>
        <p:spPr>
          <a:xfrm rot="5400000">
            <a:off x="2055830" y="4788235"/>
            <a:ext cx="1016080" cy="698269"/>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52">
            <a:extLst>
              <a:ext uri="{FF2B5EF4-FFF2-40B4-BE49-F238E27FC236}">
                <a16:creationId xmlns:a16="http://schemas.microsoft.com/office/drawing/2014/main" id="{1E4F08C4-5D7E-2F08-7484-6418D98F0F79}"/>
              </a:ext>
            </a:extLst>
          </p:cNvPr>
          <p:cNvSpPr txBox="1"/>
          <p:nvPr/>
        </p:nvSpPr>
        <p:spPr>
          <a:xfrm>
            <a:off x="384851" y="3119005"/>
            <a:ext cx="740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VDD</a:t>
            </a:r>
            <a:endParaRPr kumimoji="0" lang="en-US" sz="2000" b="1" i="0" u="none" strike="noStrike" kern="1200" cap="none" spc="0" normalizeH="0" baseline="-2500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44" name="TextBox 52">
            <a:extLst>
              <a:ext uri="{FF2B5EF4-FFF2-40B4-BE49-F238E27FC236}">
                <a16:creationId xmlns:a16="http://schemas.microsoft.com/office/drawing/2014/main" id="{1B5F6AD9-31B9-8314-2171-8979B436F1AE}"/>
              </a:ext>
            </a:extLst>
          </p:cNvPr>
          <p:cNvSpPr txBox="1"/>
          <p:nvPr/>
        </p:nvSpPr>
        <p:spPr>
          <a:xfrm>
            <a:off x="370675" y="4537813"/>
            <a:ext cx="740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GND</a:t>
            </a:r>
            <a:endParaRPr kumimoji="0" lang="en-US" sz="2000" b="1" i="0" u="none" strike="noStrike" kern="1200" cap="none" spc="0" normalizeH="0" baseline="-2500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50" name="Düz Ok Bağlayıcısı 185">
            <a:extLst>
              <a:ext uri="{FF2B5EF4-FFF2-40B4-BE49-F238E27FC236}">
                <a16:creationId xmlns:a16="http://schemas.microsoft.com/office/drawing/2014/main" id="{8F8FB176-3234-75F1-9738-05203C73CA7F}"/>
              </a:ext>
            </a:extLst>
          </p:cNvPr>
          <p:cNvCxnSpPr>
            <a:cxnSpLocks/>
          </p:cNvCxnSpPr>
          <p:nvPr/>
        </p:nvCxnSpPr>
        <p:spPr>
          <a:xfrm flipV="1">
            <a:off x="358471" y="3028479"/>
            <a:ext cx="6674" cy="55792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Düz Ok Bağlayıcısı 185">
            <a:extLst>
              <a:ext uri="{FF2B5EF4-FFF2-40B4-BE49-F238E27FC236}">
                <a16:creationId xmlns:a16="http://schemas.microsoft.com/office/drawing/2014/main" id="{32CC2DC8-A309-FD95-6309-49FC4A0DD9D6}"/>
              </a:ext>
            </a:extLst>
          </p:cNvPr>
          <p:cNvCxnSpPr>
            <a:cxnSpLocks/>
          </p:cNvCxnSpPr>
          <p:nvPr/>
        </p:nvCxnSpPr>
        <p:spPr>
          <a:xfrm flipH="1">
            <a:off x="376007" y="4513050"/>
            <a:ext cx="5373" cy="57968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4" name="Dikdörtgen 256">
            <a:extLst>
              <a:ext uri="{FF2B5EF4-FFF2-40B4-BE49-F238E27FC236}">
                <a16:creationId xmlns:a16="http://schemas.microsoft.com/office/drawing/2014/main" id="{98042C96-126F-8F92-E0CE-51798E908771}"/>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X</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C21CCA6D-233D-133D-4C88-B3F5E0A8E174}"/>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Y</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CCAE11DE-8247-3613-70DC-B1B424FCFDD5}"/>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COM</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DC7B19CA-969E-B808-F7DA-5A4336440D20}"/>
              </a:ext>
            </a:extLst>
          </p:cNvPr>
          <p:cNvSpPr/>
          <p:nvPr/>
        </p:nvSpPr>
        <p:spPr>
          <a:xfrm>
            <a:off x="6460879" y="3334941"/>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7" name="Dikdörtgen 256">
            <a:extLst>
              <a:ext uri="{FF2B5EF4-FFF2-40B4-BE49-F238E27FC236}">
                <a16:creationId xmlns:a16="http://schemas.microsoft.com/office/drawing/2014/main" id="{642ED5B4-D9E4-AA06-E4F4-9268EBCEFA78}"/>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8" name="Dikdörtgen 256">
            <a:extLst>
              <a:ext uri="{FF2B5EF4-FFF2-40B4-BE49-F238E27FC236}">
                <a16:creationId xmlns:a16="http://schemas.microsoft.com/office/drawing/2014/main" id="{D6375CD3-4D35-43F0-6F8D-2CA6F0290F4F}"/>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CFC5808E-AFC8-5644-6C0A-EE472A6A5CFC}"/>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7B015CFD-AADC-394B-4533-7AC090FD7A8F}"/>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DFA06744-0A45-03F0-668C-F659D58D7343}"/>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6B067794-4C73-29C4-EC31-E06B226F38F1}"/>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29AD744C-363E-9A16-AD2B-2D69137C0BF3}"/>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744FD03D-DF29-13EA-3919-3AEEAE7F6FAC}"/>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5" name="Dikdörtgen 256">
            <a:extLst>
              <a:ext uri="{FF2B5EF4-FFF2-40B4-BE49-F238E27FC236}">
                <a16:creationId xmlns:a16="http://schemas.microsoft.com/office/drawing/2014/main" id="{0D4150D0-FAF0-3CA4-0BDC-27671CD728DE}"/>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6" name="Dikdörtgen 256">
            <a:extLst>
              <a:ext uri="{FF2B5EF4-FFF2-40B4-BE49-F238E27FC236}">
                <a16:creationId xmlns:a16="http://schemas.microsoft.com/office/drawing/2014/main" id="{ACB40F5F-3A41-B061-DBDD-F6212B66FC8C}"/>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REF</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8" name="Dikdörtgen 256">
            <a:extLst>
              <a:ext uri="{FF2B5EF4-FFF2-40B4-BE49-F238E27FC236}">
                <a16:creationId xmlns:a16="http://schemas.microsoft.com/office/drawing/2014/main" id="{52A1C0C9-AE4E-5066-878C-E863748820FC}"/>
              </a:ext>
            </a:extLst>
          </p:cNvPr>
          <p:cNvSpPr/>
          <p:nvPr/>
        </p:nvSpPr>
        <p:spPr>
          <a:xfrm>
            <a:off x="7432366" y="3334941"/>
            <a:ext cx="1091332" cy="540000"/>
          </a:xfrm>
          <a:prstGeom prst="round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1" name="Dikdörtgen 256">
            <a:extLst>
              <a:ext uri="{FF2B5EF4-FFF2-40B4-BE49-F238E27FC236}">
                <a16:creationId xmlns:a16="http://schemas.microsoft.com/office/drawing/2014/main" id="{7195F8B5-BABE-89D0-6BD7-78E313E2166D}"/>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2" name="Dikdörtgen 256">
            <a:extLst>
              <a:ext uri="{FF2B5EF4-FFF2-40B4-BE49-F238E27FC236}">
                <a16:creationId xmlns:a16="http://schemas.microsoft.com/office/drawing/2014/main" id="{DAE826AB-269B-17CA-E418-1D4770AC5B85}"/>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3" name="Dikdörtgen 256">
            <a:extLst>
              <a:ext uri="{FF2B5EF4-FFF2-40B4-BE49-F238E27FC236}">
                <a16:creationId xmlns:a16="http://schemas.microsoft.com/office/drawing/2014/main" id="{6E91337C-6F13-F40D-2515-95457F2ED664}"/>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4" name="Dikdörtgen 256">
            <a:extLst>
              <a:ext uri="{FF2B5EF4-FFF2-40B4-BE49-F238E27FC236}">
                <a16:creationId xmlns:a16="http://schemas.microsoft.com/office/drawing/2014/main" id="{86EE6BAB-695C-3D93-3E42-0959E2D8DD3F}"/>
              </a:ext>
            </a:extLst>
          </p:cNvPr>
          <p:cNvSpPr/>
          <p:nvPr/>
        </p:nvSpPr>
        <p:spPr>
          <a:xfrm>
            <a:off x="5248928" y="3881918"/>
            <a:ext cx="3509129" cy="1671777"/>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5" name="Dikdörtgen 256">
            <a:extLst>
              <a:ext uri="{FF2B5EF4-FFF2-40B4-BE49-F238E27FC236}">
                <a16:creationId xmlns:a16="http://schemas.microsoft.com/office/drawing/2014/main" id="{7FFA7F0C-DC79-1A9F-4408-2778405308C9}"/>
              </a:ext>
            </a:extLst>
          </p:cNvPr>
          <p:cNvSpPr/>
          <p:nvPr/>
        </p:nvSpPr>
        <p:spPr>
          <a:xfrm>
            <a:off x="6477215" y="3347256"/>
            <a:ext cx="2126802" cy="745260"/>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4" name="Dikdörtgen 256">
            <a:extLst>
              <a:ext uri="{FF2B5EF4-FFF2-40B4-BE49-F238E27FC236}">
                <a16:creationId xmlns:a16="http://schemas.microsoft.com/office/drawing/2014/main" id="{BBC57B3A-F5D4-A654-AD5C-0980A1607B10}"/>
              </a:ext>
            </a:extLst>
          </p:cNvPr>
          <p:cNvSpPr/>
          <p:nvPr/>
        </p:nvSpPr>
        <p:spPr>
          <a:xfrm>
            <a:off x="5397087" y="4422582"/>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5" name="Dikdörtgen 256">
            <a:extLst>
              <a:ext uri="{FF2B5EF4-FFF2-40B4-BE49-F238E27FC236}">
                <a16:creationId xmlns:a16="http://schemas.microsoft.com/office/drawing/2014/main" id="{F4A74307-9618-27F5-5F1D-537B0C28F584}"/>
              </a:ext>
            </a:extLst>
          </p:cNvPr>
          <p:cNvSpPr/>
          <p:nvPr/>
        </p:nvSpPr>
        <p:spPr>
          <a:xfrm>
            <a:off x="5928983" y="4422582"/>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6" name="Dikdörtgen 256">
            <a:extLst>
              <a:ext uri="{FF2B5EF4-FFF2-40B4-BE49-F238E27FC236}">
                <a16:creationId xmlns:a16="http://schemas.microsoft.com/office/drawing/2014/main" id="{D09DF94A-AF91-EBF0-A262-0561CB85A156}"/>
              </a:ext>
            </a:extLst>
          </p:cNvPr>
          <p:cNvSpPr/>
          <p:nvPr/>
        </p:nvSpPr>
        <p:spPr>
          <a:xfrm>
            <a:off x="6460879" y="4416959"/>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7" name="Dikdörtgen 256">
            <a:extLst>
              <a:ext uri="{FF2B5EF4-FFF2-40B4-BE49-F238E27FC236}">
                <a16:creationId xmlns:a16="http://schemas.microsoft.com/office/drawing/2014/main" id="{4ACD8299-2966-9EE2-55FD-0E90B95AA55A}"/>
              </a:ext>
            </a:extLst>
          </p:cNvPr>
          <p:cNvSpPr/>
          <p:nvPr/>
        </p:nvSpPr>
        <p:spPr>
          <a:xfrm>
            <a:off x="7432366" y="4416959"/>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8" name="Dikdörtgen 256">
            <a:extLst>
              <a:ext uri="{FF2B5EF4-FFF2-40B4-BE49-F238E27FC236}">
                <a16:creationId xmlns:a16="http://schemas.microsoft.com/office/drawing/2014/main" id="{615CCC26-5524-F709-79F7-67EFF1EB8A31}"/>
              </a:ext>
            </a:extLst>
          </p:cNvPr>
          <p:cNvSpPr/>
          <p:nvPr/>
        </p:nvSpPr>
        <p:spPr>
          <a:xfrm>
            <a:off x="5397087"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9" name="Dikdörtgen 256">
            <a:extLst>
              <a:ext uri="{FF2B5EF4-FFF2-40B4-BE49-F238E27FC236}">
                <a16:creationId xmlns:a16="http://schemas.microsoft.com/office/drawing/2014/main" id="{EDC7490D-2CB9-CFDF-6171-BB8235B821F5}"/>
              </a:ext>
            </a:extLst>
          </p:cNvPr>
          <p:cNvSpPr/>
          <p:nvPr/>
        </p:nvSpPr>
        <p:spPr>
          <a:xfrm>
            <a:off x="5928983"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0" name="Dikdörtgen 256">
            <a:extLst>
              <a:ext uri="{FF2B5EF4-FFF2-40B4-BE49-F238E27FC236}">
                <a16:creationId xmlns:a16="http://schemas.microsoft.com/office/drawing/2014/main" id="{86136FEE-E7E3-F51D-55F7-7899CBC21845}"/>
              </a:ext>
            </a:extLst>
          </p:cNvPr>
          <p:cNvSpPr/>
          <p:nvPr/>
        </p:nvSpPr>
        <p:spPr>
          <a:xfrm>
            <a:off x="6460879" y="3333155"/>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1" name="Dikdörtgen 256">
            <a:extLst>
              <a:ext uri="{FF2B5EF4-FFF2-40B4-BE49-F238E27FC236}">
                <a16:creationId xmlns:a16="http://schemas.microsoft.com/office/drawing/2014/main" id="{5D761E97-EA6A-2977-59A7-B8B8FA2C7113}"/>
              </a:ext>
            </a:extLst>
          </p:cNvPr>
          <p:cNvSpPr/>
          <p:nvPr/>
        </p:nvSpPr>
        <p:spPr>
          <a:xfrm>
            <a:off x="7432366" y="3333155"/>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BD759A6A-835A-49A1-F84C-25177C61D76A}"/>
              </a:ext>
            </a:extLst>
          </p:cNvPr>
          <p:cNvSpPr/>
          <p:nvPr/>
        </p:nvSpPr>
        <p:spPr>
          <a:xfrm>
            <a:off x="5397087" y="3878283"/>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2BEF3DB1-6EE5-3FB4-A72A-096988525D3E}"/>
              </a:ext>
            </a:extLst>
          </p:cNvPr>
          <p:cNvSpPr/>
          <p:nvPr/>
        </p:nvSpPr>
        <p:spPr>
          <a:xfrm>
            <a:off x="5928983" y="3878283"/>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5" name="Dikdörtgen 256">
            <a:extLst>
              <a:ext uri="{FF2B5EF4-FFF2-40B4-BE49-F238E27FC236}">
                <a16:creationId xmlns:a16="http://schemas.microsoft.com/office/drawing/2014/main" id="{0DCCE743-E271-7137-84DC-94A5981DE54A}"/>
              </a:ext>
            </a:extLst>
          </p:cNvPr>
          <p:cNvSpPr/>
          <p:nvPr/>
        </p:nvSpPr>
        <p:spPr>
          <a:xfrm>
            <a:off x="6460879" y="3872660"/>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6" name="Dikdörtgen 256">
            <a:extLst>
              <a:ext uri="{FF2B5EF4-FFF2-40B4-BE49-F238E27FC236}">
                <a16:creationId xmlns:a16="http://schemas.microsoft.com/office/drawing/2014/main" id="{A9F10102-62E0-0D4D-2C51-1341F219464A}"/>
              </a:ext>
            </a:extLst>
          </p:cNvPr>
          <p:cNvSpPr/>
          <p:nvPr/>
        </p:nvSpPr>
        <p:spPr>
          <a:xfrm>
            <a:off x="7432366" y="3872660"/>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280175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3"/>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animBg="1"/>
      <p:bldP spid="16" grpId="0" animBg="1"/>
      <p:bldP spid="15" grpId="0"/>
      <p:bldP spid="15" grpId="1"/>
      <p:bldP spid="36" grpId="0"/>
      <p:bldP spid="44" grpId="0"/>
      <p:bldP spid="106" grpId="0" animBg="1"/>
      <p:bldP spid="10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E3D4B-C132-8769-BABF-EDB429FD0B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2FC741-7FC3-7576-6F24-657243A53BB9}"/>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73" name="TextBox 52">
            <a:extLst>
              <a:ext uri="{FF2B5EF4-FFF2-40B4-BE49-F238E27FC236}">
                <a16:creationId xmlns:a16="http://schemas.microsoft.com/office/drawing/2014/main" id="{A8C1CE37-E7CF-E94B-F8F3-9658312A25CC}"/>
              </a:ext>
            </a:extLst>
          </p:cNvPr>
          <p:cNvSpPr txBox="1"/>
          <p:nvPr/>
        </p:nvSpPr>
        <p:spPr>
          <a:xfrm>
            <a:off x="4851187" y="2105540"/>
            <a:ext cx="404440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V</a:t>
            </a:r>
            <a:r>
              <a:rPr kumimoji="0" lang="en-US" sz="28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DD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&amp; GND = 0</a:t>
            </a:r>
            <a:r>
              <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rPr>
              <a:t> </a:t>
            </a:r>
            <a:endParaRPr kumimoji="0" lang="en-US" sz="2400" b="0"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87A14FBC-BE77-8021-6CDC-9275F62D8422}"/>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4" name="Grup 123">
            <a:extLst>
              <a:ext uri="{FF2B5EF4-FFF2-40B4-BE49-F238E27FC236}">
                <a16:creationId xmlns:a16="http://schemas.microsoft.com/office/drawing/2014/main" id="{30A15D87-559D-E2F9-0344-4423FED13BC2}"/>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292950D7-1E43-1E14-890E-EE2901D576CF}"/>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B4E4EAFA-D332-BF49-E1AB-AFCDF23B8575}"/>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E5578FC7-C90B-B259-298E-DEC07D3B6846}"/>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25DFAA28-0299-789D-2162-E7A1F029C80E}"/>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7C9FAF95-F38C-C7B9-F9B8-4A14C3056C71}"/>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93A9A5EE-2D8F-B6A6-6E97-5703541207BE}"/>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429E89C2-64CA-04B9-1E9B-39155656FD25}"/>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B1AD8E6E-8C77-08F0-37CB-16A3A68A9A4B}"/>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0702FBAE-6FB1-14CD-BDFE-E636E630D128}"/>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889A9863-F455-2D3C-1FE8-8AF2E6F79FE7}"/>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942304C0-15FE-5B9D-A343-721296FEE587}"/>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8E19A407-3686-EB7A-83EF-C948190B5F9D}"/>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0000E4D2-D702-EAEC-FB2D-251E0FF8E611}"/>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BF63D24B-C961-8865-7BC2-5DCF1C98FAB5}"/>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D982340A-6DB5-BBBE-7BEC-AE48A23F818B}"/>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F335E72D-6450-B32A-2518-4241DFC3952F}"/>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C5922B52-4817-17BE-779F-ABD6263EA110}"/>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8FFFDB09-9461-D3DF-766F-8DA92355D361}"/>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36E922AD-EB77-28E7-15DD-FB7D59EA797C}"/>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32BBDFC1-BF8F-E032-0DC4-148C4D771ADA}"/>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E33D1EDA-08B7-8265-4176-B3101F92F426}"/>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A14A7392-F6A8-C898-FA6A-0DE225D2CBA0}"/>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CA891216-5AAD-8717-3507-25A5891FF461}"/>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9D53E3A8-67B2-52B5-FDBA-7E099F876DA1}"/>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70EF9A70-50B8-82E9-C399-31B996C0C098}"/>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18FC34DB-7F6E-131D-FB95-561955D5C5AD}"/>
              </a:ext>
            </a:extLst>
          </p:cNvPr>
          <p:cNvSpPr/>
          <p:nvPr/>
        </p:nvSpPr>
        <p:spPr>
          <a:xfrm>
            <a:off x="1616506" y="4507055"/>
            <a:ext cx="360001" cy="360000"/>
          </a:xfrm>
          <a:prstGeom prst="ellipse">
            <a:avLst/>
          </a:prstGeom>
          <a:solidFill>
            <a:schemeClr val="bg1">
              <a:lumMod val="5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9" name="Oval 118">
            <a:extLst>
              <a:ext uri="{FF2B5EF4-FFF2-40B4-BE49-F238E27FC236}">
                <a16:creationId xmlns:a16="http://schemas.microsoft.com/office/drawing/2014/main" id="{1ECA1FBE-AF03-BDB9-6FB9-377B434E11FD}"/>
              </a:ext>
            </a:extLst>
          </p:cNvPr>
          <p:cNvSpPr/>
          <p:nvPr/>
        </p:nvSpPr>
        <p:spPr>
          <a:xfrm>
            <a:off x="1611713" y="4925216"/>
            <a:ext cx="360001" cy="360000"/>
          </a:xfrm>
          <a:prstGeom prst="ellipse">
            <a:avLst/>
          </a:prstGeom>
          <a:solidFill>
            <a:schemeClr val="bg1">
              <a:lumMod val="5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8" name="Oval 77">
            <a:extLst>
              <a:ext uri="{FF2B5EF4-FFF2-40B4-BE49-F238E27FC236}">
                <a16:creationId xmlns:a16="http://schemas.microsoft.com/office/drawing/2014/main" id="{2B1D2661-8B95-DBC1-EB79-F6726CF22898}"/>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5AD596DB-2419-0ACC-CCB6-612CADB4C20C}"/>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2ECBA626-03F4-B14E-9A7F-B3F67AD5A3EE}"/>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BCFDC8EA-0673-7B24-6D7B-C1CDA812DAFB}"/>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C532A5DD-2D7A-FBED-8EF3-CADC08D52884}"/>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682EA47D-11E2-380D-8C93-56A8378AFAE6}"/>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FDE02B70-5FB6-D0B3-2ADC-A05B04179BEA}"/>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4B1B9B05-AF77-EF2F-4E6A-C3E831C74981}"/>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60779572-E49B-4D92-4F46-4F9EA35F50B7}"/>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9C6D0EC4-DA3B-1FCF-930D-668E8AA758BA}"/>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7370065C-B671-BA3F-D966-FD8F7E7CCC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1C5238C5-3375-9DB4-55A2-FE9F36675B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61B83CC6-CD3C-14E7-5E9E-0B5F922D5D61}"/>
              </a:ext>
            </a:extLst>
          </p:cNvPr>
          <p:cNvSpPr txBox="1"/>
          <p:nvPr/>
        </p:nvSpPr>
        <p:spPr>
          <a:xfrm>
            <a:off x="5351616" y="136788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pic>
        <p:nvPicPr>
          <p:cNvPr id="58" name="Grafik 201" descr="Kum Saati 30% düz dolguyla">
            <a:extLst>
              <a:ext uri="{FF2B5EF4-FFF2-40B4-BE49-F238E27FC236}">
                <a16:creationId xmlns:a16="http://schemas.microsoft.com/office/drawing/2014/main" id="{23DA80BF-6D68-5E16-BBD6-E5E629319A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BF582A66-9A9D-0A46-0F5E-F86DDBA0ED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F6B3973E-2B34-82A0-8067-2E57BEF8C994}"/>
              </a:ext>
            </a:extLst>
          </p:cNvPr>
          <p:cNvSpPr txBox="1"/>
          <p:nvPr/>
        </p:nvSpPr>
        <p:spPr>
          <a:xfrm>
            <a:off x="2762694" y="135463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6" name="TextBox 35">
            <a:extLst>
              <a:ext uri="{FF2B5EF4-FFF2-40B4-BE49-F238E27FC236}">
                <a16:creationId xmlns:a16="http://schemas.microsoft.com/office/drawing/2014/main" id="{D73B31D9-C3CC-5E70-7EA2-E8A0DDD2DAF7}"/>
              </a:ext>
            </a:extLst>
          </p:cNvPr>
          <p:cNvSpPr txBox="1"/>
          <p:nvPr/>
        </p:nvSpPr>
        <p:spPr>
          <a:xfrm>
            <a:off x="1763704" y="2166330"/>
            <a:ext cx="992579"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35">
            <a:extLst>
              <a:ext uri="{FF2B5EF4-FFF2-40B4-BE49-F238E27FC236}">
                <a16:creationId xmlns:a16="http://schemas.microsoft.com/office/drawing/2014/main" id="{5F0AF11D-2F32-BBFB-2F98-90F1CB96D247}"/>
              </a:ext>
            </a:extLst>
          </p:cNvPr>
          <p:cNvSpPr txBox="1"/>
          <p:nvPr/>
        </p:nvSpPr>
        <p:spPr>
          <a:xfrm>
            <a:off x="1507490" y="5445354"/>
            <a:ext cx="708848"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VDD</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 name="Connector: Curved 7">
            <a:extLst>
              <a:ext uri="{FF2B5EF4-FFF2-40B4-BE49-F238E27FC236}">
                <a16:creationId xmlns:a16="http://schemas.microsoft.com/office/drawing/2014/main" id="{CC4C22C0-44A8-0D25-8C26-75B5AFB1FBED}"/>
              </a:ext>
            </a:extLst>
          </p:cNvPr>
          <p:cNvCxnSpPr>
            <a:endCxn id="6" idx="2"/>
          </p:cNvCxnSpPr>
          <p:nvPr/>
        </p:nvCxnSpPr>
        <p:spPr>
          <a:xfrm flipV="1">
            <a:off x="1791713" y="2566440"/>
            <a:ext cx="468281" cy="277742"/>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84A84E87-34B4-AE6D-528F-566B19C9FA80}"/>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CDF3FC37-9552-E674-5538-D6BDE73315E2}"/>
              </a:ext>
            </a:extLst>
          </p:cNvPr>
          <p:cNvSpPr/>
          <p:nvPr/>
        </p:nvSpPr>
        <p:spPr>
          <a:xfrm>
            <a:off x="1162220" y="3306466"/>
            <a:ext cx="360001" cy="36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id="{163A7BC0-6453-B08B-7C5C-34776549C68A}"/>
              </a:ext>
            </a:extLst>
          </p:cNvPr>
          <p:cNvSpPr/>
          <p:nvPr/>
        </p:nvSpPr>
        <p:spPr>
          <a:xfrm>
            <a:off x="1159456" y="2842528"/>
            <a:ext cx="360001" cy="36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Dikdörtgen 256">
            <a:extLst>
              <a:ext uri="{FF2B5EF4-FFF2-40B4-BE49-F238E27FC236}">
                <a16:creationId xmlns:a16="http://schemas.microsoft.com/office/drawing/2014/main" id="{46C5827F-F13C-2848-13B7-2B8EA635488D}"/>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X</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C50308D6-7FA6-DA89-BDAB-92F8E14F7B01}"/>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Y</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4" name="Dikdörtgen 256">
            <a:extLst>
              <a:ext uri="{FF2B5EF4-FFF2-40B4-BE49-F238E27FC236}">
                <a16:creationId xmlns:a16="http://schemas.microsoft.com/office/drawing/2014/main" id="{5BE07481-08DB-8A06-BBD7-20644F031B73}"/>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COM</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44" name="Dikdörtgen 256">
            <a:extLst>
              <a:ext uri="{FF2B5EF4-FFF2-40B4-BE49-F238E27FC236}">
                <a16:creationId xmlns:a16="http://schemas.microsoft.com/office/drawing/2014/main" id="{67E27BB4-E7BE-F9D0-AF27-8631D5B13C2D}"/>
              </a:ext>
            </a:extLst>
          </p:cNvPr>
          <p:cNvSpPr/>
          <p:nvPr/>
        </p:nvSpPr>
        <p:spPr>
          <a:xfrm>
            <a:off x="6460879" y="3334941"/>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196721D8-DE21-D50C-A188-161E9CE5DB12}"/>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CA7782A1-748C-0B89-ECF3-B8DAAF6F680C}"/>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7" name="Dikdörtgen 256">
            <a:extLst>
              <a:ext uri="{FF2B5EF4-FFF2-40B4-BE49-F238E27FC236}">
                <a16:creationId xmlns:a16="http://schemas.microsoft.com/office/drawing/2014/main" id="{D8BB21CF-E7DD-078B-5A91-1AC8A851B366}"/>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9" name="Dikdörtgen 256">
            <a:extLst>
              <a:ext uri="{FF2B5EF4-FFF2-40B4-BE49-F238E27FC236}">
                <a16:creationId xmlns:a16="http://schemas.microsoft.com/office/drawing/2014/main" id="{CCC610D4-23A6-7D35-13F8-C0475C61FD83}"/>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4" name="Dikdörtgen 256">
            <a:extLst>
              <a:ext uri="{FF2B5EF4-FFF2-40B4-BE49-F238E27FC236}">
                <a16:creationId xmlns:a16="http://schemas.microsoft.com/office/drawing/2014/main" id="{D05F0710-B487-EFA9-C6AC-A55687379316}"/>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6981936D-76B5-E4B6-FA09-58C8477CDB31}"/>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ECC96841-A17D-73BE-E9A2-5492B3103F5E}"/>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4" name="Dikdörtgen 256">
            <a:extLst>
              <a:ext uri="{FF2B5EF4-FFF2-40B4-BE49-F238E27FC236}">
                <a16:creationId xmlns:a16="http://schemas.microsoft.com/office/drawing/2014/main" id="{4B6C1FAD-DCDE-BC21-F559-EA85BFE8C33F}"/>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5" name="Dikdörtgen 256">
            <a:extLst>
              <a:ext uri="{FF2B5EF4-FFF2-40B4-BE49-F238E27FC236}">
                <a16:creationId xmlns:a16="http://schemas.microsoft.com/office/drawing/2014/main" id="{D42F1636-7C81-A1DA-4F87-4BE04377728E}"/>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1EF8BEC9-CB71-4FC4-55CF-2660F5418191}"/>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REF</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7" name="Dikdörtgen 256">
            <a:extLst>
              <a:ext uri="{FF2B5EF4-FFF2-40B4-BE49-F238E27FC236}">
                <a16:creationId xmlns:a16="http://schemas.microsoft.com/office/drawing/2014/main" id="{E2042EAE-0E97-F82D-4721-2501BC04E9E9}"/>
              </a:ext>
            </a:extLst>
          </p:cNvPr>
          <p:cNvSpPr/>
          <p:nvPr/>
        </p:nvSpPr>
        <p:spPr>
          <a:xfrm>
            <a:off x="7432366" y="3334941"/>
            <a:ext cx="1091332" cy="540000"/>
          </a:xfrm>
          <a:prstGeom prst="round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8" name="Dikdörtgen 256">
            <a:extLst>
              <a:ext uri="{FF2B5EF4-FFF2-40B4-BE49-F238E27FC236}">
                <a16:creationId xmlns:a16="http://schemas.microsoft.com/office/drawing/2014/main" id="{3EBB27B3-0A0D-DCEE-A3D6-734FD1942714}"/>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B315FDBF-B4F5-77AE-E18C-69201D9287A8}"/>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A54DFD08-1F6B-4234-5446-418DD00A19D0}"/>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5AFB42BE-BE2C-84CE-64F9-D2C00FC9E784}"/>
              </a:ext>
            </a:extLst>
          </p:cNvPr>
          <p:cNvSpPr/>
          <p:nvPr/>
        </p:nvSpPr>
        <p:spPr>
          <a:xfrm>
            <a:off x="5248928" y="3881918"/>
            <a:ext cx="3509129" cy="1671777"/>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25AA59CF-27AE-D4D0-B09C-0CA42D203BD0}"/>
              </a:ext>
            </a:extLst>
          </p:cNvPr>
          <p:cNvSpPr/>
          <p:nvPr/>
        </p:nvSpPr>
        <p:spPr>
          <a:xfrm>
            <a:off x="6477215" y="3347256"/>
            <a:ext cx="2126802" cy="745260"/>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5" name="TextBox 52">
            <a:extLst>
              <a:ext uri="{FF2B5EF4-FFF2-40B4-BE49-F238E27FC236}">
                <a16:creationId xmlns:a16="http://schemas.microsoft.com/office/drawing/2014/main" id="{D433C96C-6DA9-69AC-6E29-94CA720BAF4E}"/>
              </a:ext>
            </a:extLst>
          </p:cNvPr>
          <p:cNvSpPr txBox="1"/>
          <p:nvPr/>
        </p:nvSpPr>
        <p:spPr>
          <a:xfrm>
            <a:off x="1929922" y="3429000"/>
            <a:ext cx="1966163" cy="1200329"/>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sense amp.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compares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the voltages on the </a:t>
            </a:r>
            <a:r>
              <a:rPr kumimoji="0" lang="en-US" sz="2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bitlines</a:t>
            </a:r>
            <a:endPar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cxnSp>
        <p:nvCxnSpPr>
          <p:cNvPr id="96" name="Curved Connector 12">
            <a:extLst>
              <a:ext uri="{FF2B5EF4-FFF2-40B4-BE49-F238E27FC236}">
                <a16:creationId xmlns:a16="http://schemas.microsoft.com/office/drawing/2014/main" id="{70E6C0A6-D442-64ED-4807-42AB8AE58E68}"/>
              </a:ext>
            </a:extLst>
          </p:cNvPr>
          <p:cNvCxnSpPr>
            <a:cxnSpLocks/>
            <a:stCxn id="95" idx="0"/>
          </p:cNvCxnSpPr>
          <p:nvPr/>
        </p:nvCxnSpPr>
        <p:spPr>
          <a:xfrm rot="16200000" flipV="1">
            <a:off x="2303337" y="2819332"/>
            <a:ext cx="1062615" cy="156721"/>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8" name="Curved Connector 12">
            <a:extLst>
              <a:ext uri="{FF2B5EF4-FFF2-40B4-BE49-F238E27FC236}">
                <a16:creationId xmlns:a16="http://schemas.microsoft.com/office/drawing/2014/main" id="{2FC21DAE-1C06-FAED-11F8-506C33AA30BA}"/>
              </a:ext>
            </a:extLst>
          </p:cNvPr>
          <p:cNvCxnSpPr>
            <a:cxnSpLocks/>
            <a:stCxn id="95" idx="2"/>
          </p:cNvCxnSpPr>
          <p:nvPr/>
        </p:nvCxnSpPr>
        <p:spPr>
          <a:xfrm rot="5400000">
            <a:off x="2055830" y="4788235"/>
            <a:ext cx="1016080" cy="698269"/>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52">
            <a:extLst>
              <a:ext uri="{FF2B5EF4-FFF2-40B4-BE49-F238E27FC236}">
                <a16:creationId xmlns:a16="http://schemas.microsoft.com/office/drawing/2014/main" id="{B8D53E36-55C4-C224-F4AE-2557C7E089EF}"/>
              </a:ext>
            </a:extLst>
          </p:cNvPr>
          <p:cNvSpPr txBox="1"/>
          <p:nvPr/>
        </p:nvSpPr>
        <p:spPr>
          <a:xfrm>
            <a:off x="384851" y="3119005"/>
            <a:ext cx="740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GND</a:t>
            </a:r>
            <a:endParaRPr kumimoji="0" lang="en-US" sz="2000" b="1" i="0" u="none" strike="noStrike" kern="1200" cap="none" spc="0" normalizeH="0" baseline="-2500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102" name="TextBox 52">
            <a:extLst>
              <a:ext uri="{FF2B5EF4-FFF2-40B4-BE49-F238E27FC236}">
                <a16:creationId xmlns:a16="http://schemas.microsoft.com/office/drawing/2014/main" id="{B85457E1-526C-7708-645B-8AECD57F1D96}"/>
              </a:ext>
            </a:extLst>
          </p:cNvPr>
          <p:cNvSpPr txBox="1"/>
          <p:nvPr/>
        </p:nvSpPr>
        <p:spPr>
          <a:xfrm>
            <a:off x="370675" y="4537813"/>
            <a:ext cx="740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VDD</a:t>
            </a:r>
            <a:endParaRPr kumimoji="0" lang="en-US" sz="2000" b="1" i="0" u="none" strike="noStrike" kern="1200" cap="none" spc="0" normalizeH="0" baseline="-2500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cxnSp>
        <p:nvCxnSpPr>
          <p:cNvPr id="103" name="Düz Ok Bağlayıcısı 185">
            <a:extLst>
              <a:ext uri="{FF2B5EF4-FFF2-40B4-BE49-F238E27FC236}">
                <a16:creationId xmlns:a16="http://schemas.microsoft.com/office/drawing/2014/main" id="{3DBDFAA3-3279-8308-58A2-053C4FFBF70A}"/>
              </a:ext>
            </a:extLst>
          </p:cNvPr>
          <p:cNvCxnSpPr>
            <a:cxnSpLocks/>
          </p:cNvCxnSpPr>
          <p:nvPr/>
        </p:nvCxnSpPr>
        <p:spPr>
          <a:xfrm flipV="1">
            <a:off x="358471" y="3028479"/>
            <a:ext cx="6674" cy="55792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Düz Ok Bağlayıcısı 185">
            <a:extLst>
              <a:ext uri="{FF2B5EF4-FFF2-40B4-BE49-F238E27FC236}">
                <a16:creationId xmlns:a16="http://schemas.microsoft.com/office/drawing/2014/main" id="{66E25FE2-8D5E-61B3-8E5D-14CA6B3C81F3}"/>
              </a:ext>
            </a:extLst>
          </p:cNvPr>
          <p:cNvCxnSpPr>
            <a:cxnSpLocks/>
          </p:cNvCxnSpPr>
          <p:nvPr/>
        </p:nvCxnSpPr>
        <p:spPr>
          <a:xfrm flipH="1">
            <a:off x="376007" y="4513050"/>
            <a:ext cx="5373" cy="579685"/>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5" name="Dikdörtgen 256">
            <a:extLst>
              <a:ext uri="{FF2B5EF4-FFF2-40B4-BE49-F238E27FC236}">
                <a16:creationId xmlns:a16="http://schemas.microsoft.com/office/drawing/2014/main" id="{83EEEFB5-A1A6-D608-5386-EBCACCF4D000}"/>
              </a:ext>
            </a:extLst>
          </p:cNvPr>
          <p:cNvSpPr/>
          <p:nvPr/>
        </p:nvSpPr>
        <p:spPr>
          <a:xfrm>
            <a:off x="5397087"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6" name="Dikdörtgen 256">
            <a:extLst>
              <a:ext uri="{FF2B5EF4-FFF2-40B4-BE49-F238E27FC236}">
                <a16:creationId xmlns:a16="http://schemas.microsoft.com/office/drawing/2014/main" id="{4B48646C-F8D7-88A3-29C2-A9A0BE491793}"/>
              </a:ext>
            </a:extLst>
          </p:cNvPr>
          <p:cNvSpPr/>
          <p:nvPr/>
        </p:nvSpPr>
        <p:spPr>
          <a:xfrm>
            <a:off x="5928983"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885D04E4-6408-155E-DAC6-81F9C2B886BA}"/>
              </a:ext>
            </a:extLst>
          </p:cNvPr>
          <p:cNvSpPr/>
          <p:nvPr/>
        </p:nvSpPr>
        <p:spPr>
          <a:xfrm>
            <a:off x="6460879" y="4956840"/>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F2F97D0D-6BE2-68CB-3359-46DD7AFDFB3E}"/>
              </a:ext>
            </a:extLst>
          </p:cNvPr>
          <p:cNvSpPr/>
          <p:nvPr/>
        </p:nvSpPr>
        <p:spPr>
          <a:xfrm>
            <a:off x="7432366" y="4956840"/>
            <a:ext cx="1091332"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5" name="Dikdörtgen 256">
            <a:extLst>
              <a:ext uri="{FF2B5EF4-FFF2-40B4-BE49-F238E27FC236}">
                <a16:creationId xmlns:a16="http://schemas.microsoft.com/office/drawing/2014/main" id="{966B652E-E34C-5327-46B7-36E8FD1A2960}"/>
              </a:ext>
            </a:extLst>
          </p:cNvPr>
          <p:cNvSpPr/>
          <p:nvPr/>
        </p:nvSpPr>
        <p:spPr>
          <a:xfrm>
            <a:off x="5397087" y="3878283"/>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6" name="Dikdörtgen 256">
            <a:extLst>
              <a:ext uri="{FF2B5EF4-FFF2-40B4-BE49-F238E27FC236}">
                <a16:creationId xmlns:a16="http://schemas.microsoft.com/office/drawing/2014/main" id="{D7018337-3929-4120-F113-CD58359B225C}"/>
              </a:ext>
            </a:extLst>
          </p:cNvPr>
          <p:cNvSpPr/>
          <p:nvPr/>
        </p:nvSpPr>
        <p:spPr>
          <a:xfrm>
            <a:off x="5928983" y="3878283"/>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7" name="Dikdörtgen 256">
            <a:extLst>
              <a:ext uri="{FF2B5EF4-FFF2-40B4-BE49-F238E27FC236}">
                <a16:creationId xmlns:a16="http://schemas.microsoft.com/office/drawing/2014/main" id="{8BD6AE28-0F0E-296A-7DA0-36589A4F9656}"/>
              </a:ext>
            </a:extLst>
          </p:cNvPr>
          <p:cNvSpPr/>
          <p:nvPr/>
        </p:nvSpPr>
        <p:spPr>
          <a:xfrm>
            <a:off x="6460879" y="3872660"/>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8" name="Dikdörtgen 256">
            <a:extLst>
              <a:ext uri="{FF2B5EF4-FFF2-40B4-BE49-F238E27FC236}">
                <a16:creationId xmlns:a16="http://schemas.microsoft.com/office/drawing/2014/main" id="{C4182C3F-3B32-3C2D-BFCF-46DA46DFDC31}"/>
              </a:ext>
            </a:extLst>
          </p:cNvPr>
          <p:cNvSpPr/>
          <p:nvPr/>
        </p:nvSpPr>
        <p:spPr>
          <a:xfrm>
            <a:off x="7432366" y="3872660"/>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9" name="Dikdörtgen 256">
            <a:extLst>
              <a:ext uri="{FF2B5EF4-FFF2-40B4-BE49-F238E27FC236}">
                <a16:creationId xmlns:a16="http://schemas.microsoft.com/office/drawing/2014/main" id="{D4036A8F-6FFA-073B-E13A-6172EC114B65}"/>
              </a:ext>
            </a:extLst>
          </p:cNvPr>
          <p:cNvSpPr/>
          <p:nvPr/>
        </p:nvSpPr>
        <p:spPr>
          <a:xfrm>
            <a:off x="5397087" y="4416179"/>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0" name="Dikdörtgen 256">
            <a:extLst>
              <a:ext uri="{FF2B5EF4-FFF2-40B4-BE49-F238E27FC236}">
                <a16:creationId xmlns:a16="http://schemas.microsoft.com/office/drawing/2014/main" id="{C1F6F906-BEC7-7D67-D6F6-2C7B816FAC4D}"/>
              </a:ext>
            </a:extLst>
          </p:cNvPr>
          <p:cNvSpPr/>
          <p:nvPr/>
        </p:nvSpPr>
        <p:spPr>
          <a:xfrm>
            <a:off x="5928983" y="4416179"/>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1" name="Dikdörtgen 256">
            <a:extLst>
              <a:ext uri="{FF2B5EF4-FFF2-40B4-BE49-F238E27FC236}">
                <a16:creationId xmlns:a16="http://schemas.microsoft.com/office/drawing/2014/main" id="{109C283E-E575-6691-B55F-B70AF0022CCC}"/>
              </a:ext>
            </a:extLst>
          </p:cNvPr>
          <p:cNvSpPr/>
          <p:nvPr/>
        </p:nvSpPr>
        <p:spPr>
          <a:xfrm>
            <a:off x="6460879" y="4410556"/>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1078B3A5-75A8-E43E-ADDF-04C78B1CA789}"/>
              </a:ext>
            </a:extLst>
          </p:cNvPr>
          <p:cNvSpPr/>
          <p:nvPr/>
        </p:nvSpPr>
        <p:spPr>
          <a:xfrm>
            <a:off x="7432366" y="4410556"/>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AF51FAC3-7665-7979-4621-AF4D490D523B}"/>
              </a:ext>
            </a:extLst>
          </p:cNvPr>
          <p:cNvSpPr/>
          <p:nvPr/>
        </p:nvSpPr>
        <p:spPr>
          <a:xfrm>
            <a:off x="5397087"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5" name="Dikdörtgen 256">
            <a:extLst>
              <a:ext uri="{FF2B5EF4-FFF2-40B4-BE49-F238E27FC236}">
                <a16:creationId xmlns:a16="http://schemas.microsoft.com/office/drawing/2014/main" id="{19F3F2FB-3345-17D0-C88E-5610839C6D1D}"/>
              </a:ext>
            </a:extLst>
          </p:cNvPr>
          <p:cNvSpPr/>
          <p:nvPr/>
        </p:nvSpPr>
        <p:spPr>
          <a:xfrm>
            <a:off x="5928983"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6" name="Dikdörtgen 256">
            <a:extLst>
              <a:ext uri="{FF2B5EF4-FFF2-40B4-BE49-F238E27FC236}">
                <a16:creationId xmlns:a16="http://schemas.microsoft.com/office/drawing/2014/main" id="{EBB91B7C-E74E-B34C-283D-72F455D5A6CD}"/>
              </a:ext>
            </a:extLst>
          </p:cNvPr>
          <p:cNvSpPr/>
          <p:nvPr/>
        </p:nvSpPr>
        <p:spPr>
          <a:xfrm>
            <a:off x="6460879" y="3333155"/>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7" name="Dikdörtgen 256">
            <a:extLst>
              <a:ext uri="{FF2B5EF4-FFF2-40B4-BE49-F238E27FC236}">
                <a16:creationId xmlns:a16="http://schemas.microsoft.com/office/drawing/2014/main" id="{11126CD3-73DF-40B6-14DD-561D2EF63FC3}"/>
              </a:ext>
            </a:extLst>
          </p:cNvPr>
          <p:cNvSpPr/>
          <p:nvPr/>
        </p:nvSpPr>
        <p:spPr>
          <a:xfrm>
            <a:off x="7432366" y="3333155"/>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364959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5"/>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9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9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animBg="1"/>
      <p:bldP spid="15" grpId="0" animBg="1"/>
      <p:bldP spid="95" grpId="0"/>
      <p:bldP spid="95" grpId="1"/>
      <p:bldP spid="101" grpId="0"/>
      <p:bldP spid="102" grpId="0"/>
      <p:bldP spid="93" grpId="0" animBg="1"/>
      <p:bldP spid="9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547D0-3566-EADE-F15F-3A6F18FAD7BE}"/>
            </a:ext>
          </a:extLst>
        </p:cNvPr>
        <p:cNvGrpSpPr/>
        <p:nvPr/>
      </p:nvGrpSpPr>
      <p:grpSpPr>
        <a:xfrm>
          <a:off x="0" y="0"/>
          <a:ext cx="0" cy="0"/>
          <a:chOff x="0" y="0"/>
          <a:chExt cx="0" cy="0"/>
        </a:xfrm>
      </p:grpSpPr>
      <p:sp>
        <p:nvSpPr>
          <p:cNvPr id="73" name="TextBox 52">
            <a:extLst>
              <a:ext uri="{FF2B5EF4-FFF2-40B4-BE49-F238E27FC236}">
                <a16:creationId xmlns:a16="http://schemas.microsoft.com/office/drawing/2014/main" id="{BDDD8823-21C6-9E79-56B6-BB93053FFC0A}"/>
              </a:ext>
            </a:extLst>
          </p:cNvPr>
          <p:cNvSpPr txBox="1"/>
          <p:nvPr/>
        </p:nvSpPr>
        <p:spPr>
          <a:xfrm>
            <a:off x="4851187" y="2105540"/>
            <a:ext cx="4044409"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V</a:t>
            </a:r>
            <a:r>
              <a:rPr kumimoji="0" lang="en-US" sz="28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DD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&amp; GND = 0</a:t>
            </a:r>
            <a:r>
              <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2" name="Title 1">
            <a:extLst>
              <a:ext uri="{FF2B5EF4-FFF2-40B4-BE49-F238E27FC236}">
                <a16:creationId xmlns:a16="http://schemas.microsoft.com/office/drawing/2014/main" id="{88A8EDE9-E997-A3DF-1AF9-CC18CF512AA4}"/>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3" name="Slide Number Placeholder 3">
            <a:extLst>
              <a:ext uri="{FF2B5EF4-FFF2-40B4-BE49-F238E27FC236}">
                <a16:creationId xmlns:a16="http://schemas.microsoft.com/office/drawing/2014/main" id="{E724843A-D6F2-119E-D961-A233E5929C7F}"/>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3" name="Grup 122">
            <a:extLst>
              <a:ext uri="{FF2B5EF4-FFF2-40B4-BE49-F238E27FC236}">
                <a16:creationId xmlns:a16="http://schemas.microsoft.com/office/drawing/2014/main" id="{E76AFDCD-7EB8-E4D5-E14E-364A59FCB64B}"/>
              </a:ext>
            </a:extLst>
          </p:cNvPr>
          <p:cNvGrpSpPr/>
          <p:nvPr/>
        </p:nvGrpSpPr>
        <p:grpSpPr>
          <a:xfrm>
            <a:off x="2118605" y="2740398"/>
            <a:ext cx="1719276" cy="1200329"/>
            <a:chOff x="3127404" y="5324380"/>
            <a:chExt cx="1719276" cy="1200329"/>
          </a:xfrm>
        </p:grpSpPr>
        <p:sp>
          <p:nvSpPr>
            <p:cNvPr id="121" name="Sağ Ayraç 120">
              <a:extLst>
                <a:ext uri="{FF2B5EF4-FFF2-40B4-BE49-F238E27FC236}">
                  <a16:creationId xmlns:a16="http://schemas.microsoft.com/office/drawing/2014/main" id="{D7FB8569-6280-A3AB-8D2A-369B28BE5682}"/>
                </a:ext>
              </a:extLst>
            </p:cNvPr>
            <p:cNvSpPr/>
            <p:nvPr/>
          </p:nvSpPr>
          <p:spPr>
            <a:xfrm>
              <a:off x="3127404" y="5529311"/>
              <a:ext cx="197333" cy="838387"/>
            </a:xfrm>
            <a:prstGeom prst="rightBrace">
              <a:avLst>
                <a:gd name="adj1" fmla="val 105008"/>
                <a:gd name="adj2" fmla="val 50568"/>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2" name="Metin kutusu 121">
              <a:extLst>
                <a:ext uri="{FF2B5EF4-FFF2-40B4-BE49-F238E27FC236}">
                  <a16:creationId xmlns:a16="http://schemas.microsoft.com/office/drawing/2014/main" id="{5B4EBBAA-87E6-FD70-4589-DD3BD25EBE19}"/>
                </a:ext>
              </a:extLst>
            </p:cNvPr>
            <p:cNvSpPr txBox="1"/>
            <p:nvPr/>
          </p:nvSpPr>
          <p:spPr>
            <a:xfrm>
              <a:off x="3172487" y="5324380"/>
              <a:ext cx="16741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BA79D"/>
                  </a:solidFill>
                  <a:effectLst/>
                  <a:uLnTx/>
                  <a:uFillTx/>
                  <a:latin typeface="Cambria" panose="02040503050406030204" pitchFamily="18" charset="0"/>
                  <a:ea typeface="Cambria" panose="02040503050406030204" pitchFamily="18" charset="0"/>
                  <a:cs typeface="Cascadia Mono" panose="020B0609020000020004" pitchFamily="49" charset="0"/>
                </a:rPr>
                <a:t>Reference Subarray (REF)</a:t>
              </a:r>
            </a:p>
          </p:txBody>
        </p:sp>
      </p:grpSp>
      <p:sp>
        <p:nvSpPr>
          <p:cNvPr id="4" name="Sağ Ayraç 3">
            <a:extLst>
              <a:ext uri="{FF2B5EF4-FFF2-40B4-BE49-F238E27FC236}">
                <a16:creationId xmlns:a16="http://schemas.microsoft.com/office/drawing/2014/main" id="{A0F34AC2-A037-E586-789D-DF1BE13B7622}"/>
              </a:ext>
            </a:extLst>
          </p:cNvPr>
          <p:cNvSpPr/>
          <p:nvPr/>
        </p:nvSpPr>
        <p:spPr>
          <a:xfrm>
            <a:off x="2148736" y="4471303"/>
            <a:ext cx="197333" cy="838387"/>
          </a:xfrm>
          <a:prstGeom prst="rightBrace">
            <a:avLst>
              <a:gd name="adj1" fmla="val 105008"/>
              <a:gd name="adj2" fmla="val 5056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D8047"/>
              </a:solidFill>
              <a:effectLst/>
              <a:uLnTx/>
              <a:uFillTx/>
              <a:latin typeface="Cambria" panose="02040503050406030204" pitchFamily="18" charset="0"/>
              <a:ea typeface="Cambria" panose="02040503050406030204" pitchFamily="18" charset="0"/>
              <a:cs typeface="+mn-cs"/>
            </a:endParaRPr>
          </a:p>
        </p:txBody>
      </p:sp>
      <p:sp>
        <p:nvSpPr>
          <p:cNvPr id="5" name="Metin kutusu 4">
            <a:extLst>
              <a:ext uri="{FF2B5EF4-FFF2-40B4-BE49-F238E27FC236}">
                <a16:creationId xmlns:a16="http://schemas.microsoft.com/office/drawing/2014/main" id="{179CA228-BBC7-ADFC-5F8E-B8F9D68D607E}"/>
              </a:ext>
            </a:extLst>
          </p:cNvPr>
          <p:cNvSpPr txBox="1"/>
          <p:nvPr/>
        </p:nvSpPr>
        <p:spPr>
          <a:xfrm>
            <a:off x="2250827" y="4268438"/>
            <a:ext cx="158169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8047"/>
                </a:solidFill>
                <a:effectLst/>
                <a:uLnTx/>
                <a:uFillTx/>
                <a:latin typeface="Cambria" panose="02040503050406030204" pitchFamily="18" charset="0"/>
                <a:ea typeface="Cambria" panose="02040503050406030204" pitchFamily="18" charset="0"/>
                <a:cs typeface="Cascadia Mono" panose="020B0609020000020004" pitchFamily="49" charset="0"/>
              </a:rPr>
              <a:t>Compute Subarray (COM)</a:t>
            </a:r>
          </a:p>
        </p:txBody>
      </p:sp>
      <p:grpSp>
        <p:nvGrpSpPr>
          <p:cNvPr id="124" name="Grup 123">
            <a:extLst>
              <a:ext uri="{FF2B5EF4-FFF2-40B4-BE49-F238E27FC236}">
                <a16:creationId xmlns:a16="http://schemas.microsoft.com/office/drawing/2014/main" id="{76FED916-36F2-99E5-F871-9593D646ACCB}"/>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BA873296-403D-1AA5-1A0E-9CE869694119}"/>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E80E432D-C615-82CB-5E9D-DB0E3DDF8651}"/>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E734FD5E-323A-D18D-67BA-EA36F1B24A2C}"/>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F42001C2-C38F-1CCF-4800-7EFDE377BFF9}"/>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E14E5F81-BCDA-A7D3-FB4F-8AA93B8FF389}"/>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839FC51B-1A7F-05DF-B750-639936A1DE0D}"/>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DCEB2098-F687-D8AE-A02D-7EFA2265664A}"/>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4F7E7FD-D1F7-A0DC-5DA1-674F7F0EE4AD}"/>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2CE441BE-DB28-5C79-7290-5274FFF9E4BB}"/>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A23B9650-5D25-DA3A-E107-11A253B94F4F}"/>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85AD4FD6-BF44-D10A-83C3-06CC68AA75C1}"/>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E3190C5F-1587-1236-E79C-1CA4FF8EAAD0}"/>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28CB5904-E2C3-8E12-4662-6332D5B20DB3}"/>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48C1D559-6F55-AA97-0CAE-D387364AE153}"/>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76850B6B-C111-2141-E28E-B448293D67DD}"/>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5B2105EA-BA3B-1AC3-184F-1FA188C47D14}"/>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2169BC17-0CD1-A11C-9C75-94834465F04B}"/>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17ABF139-3613-7DF0-14C9-CDABBD128833}"/>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81D17EFA-E00B-7264-7D87-F771D80B8CDF}"/>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674922B5-D76C-87B9-09B3-B1DA085F2C8D}"/>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664A99C8-7B69-E04C-5C98-B35B99AC8FE1}"/>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AA52B52D-72D8-6AF5-9C1C-09BE8B46DD86}"/>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F8FDFC44-165F-0D23-66C1-102AE8E9F978}"/>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611656CC-A640-0D51-ED08-0BCA14F382CA}"/>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E4CB5357-66EE-668C-8EF3-20D34554452B}"/>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C55C4A7F-DD6F-C8E3-F84B-C8379F1B8306}"/>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7" name="Metin kutusu 116">
            <a:extLst>
              <a:ext uri="{FF2B5EF4-FFF2-40B4-BE49-F238E27FC236}">
                <a16:creationId xmlns:a16="http://schemas.microsoft.com/office/drawing/2014/main" id="{A4CEDFD9-CE1B-0235-2DD9-9666059D9CCD}"/>
              </a:ext>
            </a:extLst>
          </p:cNvPr>
          <p:cNvSpPr txBox="1"/>
          <p:nvPr/>
        </p:nvSpPr>
        <p:spPr>
          <a:xfrm>
            <a:off x="1615768" y="4444988"/>
            <a:ext cx="360001" cy="3600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X</a:t>
            </a:r>
          </a:p>
        </p:txBody>
      </p:sp>
      <p:sp>
        <p:nvSpPr>
          <p:cNvPr id="119" name="Oval 118">
            <a:extLst>
              <a:ext uri="{FF2B5EF4-FFF2-40B4-BE49-F238E27FC236}">
                <a16:creationId xmlns:a16="http://schemas.microsoft.com/office/drawing/2014/main" id="{12428BE7-00A7-08C8-17B7-853DD247A821}"/>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0" name="Metin kutusu 119">
            <a:extLst>
              <a:ext uri="{FF2B5EF4-FFF2-40B4-BE49-F238E27FC236}">
                <a16:creationId xmlns:a16="http://schemas.microsoft.com/office/drawing/2014/main" id="{99C1A072-4B5B-7182-A213-83698D64FCF2}"/>
              </a:ext>
            </a:extLst>
          </p:cNvPr>
          <p:cNvSpPr txBox="1"/>
          <p:nvPr/>
        </p:nvSpPr>
        <p:spPr>
          <a:xfrm>
            <a:off x="1613736" y="4890496"/>
            <a:ext cx="36000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Y</a:t>
            </a:r>
          </a:p>
        </p:txBody>
      </p:sp>
      <p:sp>
        <p:nvSpPr>
          <p:cNvPr id="78" name="Oval 77">
            <a:extLst>
              <a:ext uri="{FF2B5EF4-FFF2-40B4-BE49-F238E27FC236}">
                <a16:creationId xmlns:a16="http://schemas.microsoft.com/office/drawing/2014/main" id="{0930F7AC-914C-9134-7E04-31C5679BF90B}"/>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D6394CBF-5532-CC69-A785-5BD651EB0D12}"/>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737F358D-4949-B8E6-B834-96C59C4864A5}"/>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B5397FFB-13CC-F146-F083-FDBB3015ECF6}"/>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FF4C3D95-2B18-E090-4974-0D0FFB95CD1E}"/>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45A7B99D-CA8B-A6CD-49D5-53B35ECCD33F}"/>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04BF3846-E3F0-C51B-95F4-021347263379}"/>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4405BD27-8801-976E-C6DF-F90EE10B1D21}"/>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9DEC672C-4855-0FDA-1834-FD929EDDB7C9}"/>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7BB02D9C-DC51-88F2-624A-30E849D90027}"/>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90B4A446-643D-0837-249B-6DE245EA54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D6D4AFD0-FA61-28E7-D7D7-F74621736D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22AD5CA4-D304-C3AC-C076-4B5AEB3D5083}"/>
              </a:ext>
            </a:extLst>
          </p:cNvPr>
          <p:cNvSpPr txBox="1"/>
          <p:nvPr/>
        </p:nvSpPr>
        <p:spPr>
          <a:xfrm>
            <a:off x="5351616" y="136788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pic>
        <p:nvPicPr>
          <p:cNvPr id="58" name="Grafik 201" descr="Kum Saati 30% düz dolguyla">
            <a:extLst>
              <a:ext uri="{FF2B5EF4-FFF2-40B4-BE49-F238E27FC236}">
                <a16:creationId xmlns:a16="http://schemas.microsoft.com/office/drawing/2014/main" id="{B414AB17-25AA-EF87-82C8-126899DEF4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E7178629-DFEB-EDF7-C2E9-F709D2A513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18324BEE-1C31-DB4F-14C0-ADD1E0BA8155}"/>
              </a:ext>
            </a:extLst>
          </p:cNvPr>
          <p:cNvSpPr txBox="1"/>
          <p:nvPr/>
        </p:nvSpPr>
        <p:spPr>
          <a:xfrm>
            <a:off x="2762694" y="135463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84" name="TextBox 35">
            <a:extLst>
              <a:ext uri="{FF2B5EF4-FFF2-40B4-BE49-F238E27FC236}">
                <a16:creationId xmlns:a16="http://schemas.microsoft.com/office/drawing/2014/main" id="{ECD350C9-6C62-1B13-993F-4C2A1EF10B54}"/>
              </a:ext>
            </a:extLst>
          </p:cNvPr>
          <p:cNvSpPr txBox="1"/>
          <p:nvPr/>
        </p:nvSpPr>
        <p:spPr>
          <a:xfrm>
            <a:off x="1269562" y="2166330"/>
            <a:ext cx="1980863"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TextBox 35">
            <a:extLst>
              <a:ext uri="{FF2B5EF4-FFF2-40B4-BE49-F238E27FC236}">
                <a16:creationId xmlns:a16="http://schemas.microsoft.com/office/drawing/2014/main" id="{00EA5454-9ED5-DB0A-A97E-0FB1B67E2EE1}"/>
              </a:ext>
            </a:extLst>
          </p:cNvPr>
          <p:cNvSpPr txBox="1"/>
          <p:nvPr/>
        </p:nvSpPr>
        <p:spPr>
          <a:xfrm>
            <a:off x="1243380" y="5445354"/>
            <a:ext cx="1237069"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AVG(X</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7" name="Connector: Curved 86">
            <a:extLst>
              <a:ext uri="{FF2B5EF4-FFF2-40B4-BE49-F238E27FC236}">
                <a16:creationId xmlns:a16="http://schemas.microsoft.com/office/drawing/2014/main" id="{2E0FF160-6F03-BE3D-E7E6-F462350648AA}"/>
              </a:ext>
            </a:extLst>
          </p:cNvPr>
          <p:cNvCxnSpPr>
            <a:endCxn id="84" idx="2"/>
          </p:cNvCxnSpPr>
          <p:nvPr/>
        </p:nvCxnSpPr>
        <p:spPr>
          <a:xfrm flipV="1">
            <a:off x="1791713" y="2627995"/>
            <a:ext cx="468281" cy="216187"/>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E2F8FDAA-D5D1-EC6A-4EC5-D76768FE9AD7}"/>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4">
            <a:extLst>
              <a:ext uri="{FF2B5EF4-FFF2-40B4-BE49-F238E27FC236}">
                <a16:creationId xmlns:a16="http://schemas.microsoft.com/office/drawing/2014/main" id="{5C13B36E-1A24-AB88-38D1-4256FD28C8D4}"/>
              </a:ext>
            </a:extLst>
          </p:cNvPr>
          <p:cNvSpPr txBox="1"/>
          <p:nvPr/>
        </p:nvSpPr>
        <p:spPr>
          <a:xfrm>
            <a:off x="0" y="6401315"/>
            <a:ext cx="91440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*Gao et al.,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a:t>
            </a:r>
            <a:r>
              <a:rPr kumimoji="0" lang="en-US" sz="1400" b="0" i="0" u="none" strike="noStrike" kern="1200" cap="none" spc="0" normalizeH="0" baseline="0" noProof="0" dirty="0" err="1">
                <a:ln>
                  <a:noFill/>
                </a:ln>
                <a:solidFill>
                  <a:srgbClr val="0070C0"/>
                </a:solidFill>
                <a:effectLst/>
                <a:uLnTx/>
                <a:uFillTx/>
                <a:latin typeface="Cambria" panose="02040503050406030204" pitchFamily="18" charset="0"/>
                <a:ea typeface="ＭＳ Ｐゴシック" panose="020B0600070205080204" pitchFamily="34" charset="-128"/>
                <a:cs typeface="+mn-cs"/>
              </a:rPr>
              <a:t>FracDRAM</a:t>
            </a:r>
            <a:r>
              <a:rPr kumimoji="0" lang="en-US" sz="1400" b="0" i="0" u="none" strike="noStrike" kern="1200" cap="none" spc="0" normalizeH="0" baseline="0" noProof="0" dirty="0">
                <a:ln>
                  <a:noFill/>
                </a:ln>
                <a:solidFill>
                  <a:srgbClr val="0070C0"/>
                </a:solidFill>
                <a:effectLst/>
                <a:uLnTx/>
                <a:uFillTx/>
                <a:latin typeface="Cambria" panose="02040503050406030204" pitchFamily="18" charset="0"/>
                <a:ea typeface="ＭＳ Ｐゴシック" panose="020B0600070205080204" pitchFamily="34" charset="-128"/>
                <a:cs typeface="+mn-cs"/>
              </a:rPr>
              <a:t>: Fractional Values in Off-the-Shelf DRAM</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in MICRO, 2022.</a:t>
            </a:r>
          </a:p>
        </p:txBody>
      </p:sp>
      <p:sp>
        <p:nvSpPr>
          <p:cNvPr id="7" name="Dikdörtgen 256">
            <a:extLst>
              <a:ext uri="{FF2B5EF4-FFF2-40B4-BE49-F238E27FC236}">
                <a16:creationId xmlns:a16="http://schemas.microsoft.com/office/drawing/2014/main" id="{7453DEA4-DB41-B946-CB59-A284C18B62B2}"/>
              </a:ext>
            </a:extLst>
          </p:cNvPr>
          <p:cNvSpPr/>
          <p:nvPr/>
        </p:nvSpPr>
        <p:spPr>
          <a:xfrm>
            <a:off x="6458562" y="2639294"/>
            <a:ext cx="972000" cy="3530196"/>
          </a:xfrm>
          <a:prstGeom prst="roundRect">
            <a:avLst/>
          </a:prstGeom>
          <a:solidFill>
            <a:schemeClr val="accent2">
              <a:alpha val="56000"/>
            </a:schemeClr>
          </a:solidFill>
          <a:ln w="38100">
            <a:solidFill>
              <a:srgbClr val="C069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AND</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 name="Dikdörtgen 256">
            <a:extLst>
              <a:ext uri="{FF2B5EF4-FFF2-40B4-BE49-F238E27FC236}">
                <a16:creationId xmlns:a16="http://schemas.microsoft.com/office/drawing/2014/main" id="{02A2A4A0-BE07-0929-E90B-6440386A60D6}"/>
              </a:ext>
            </a:extLst>
          </p:cNvPr>
          <p:cNvSpPr/>
          <p:nvPr/>
        </p:nvSpPr>
        <p:spPr>
          <a:xfrm>
            <a:off x="7424985" y="2649236"/>
            <a:ext cx="1118238" cy="3530196"/>
          </a:xfrm>
          <a:prstGeom prst="roundRect">
            <a:avLst/>
          </a:prstGeom>
          <a:solidFill>
            <a:schemeClr val="accent5">
              <a:alpha val="56000"/>
            </a:schemeClr>
          </a:solidFill>
          <a:ln w="38100">
            <a:solidFill>
              <a:schemeClr val="accent5">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NAND</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 name="Metin kutusu 33">
            <a:extLst>
              <a:ext uri="{FF2B5EF4-FFF2-40B4-BE49-F238E27FC236}">
                <a16:creationId xmlns:a16="http://schemas.microsoft.com/office/drawing/2014/main" id="{32F2A9C4-9BE2-7E23-A4C4-2D5BF424CEFE}"/>
              </a:ext>
            </a:extLst>
          </p:cNvPr>
          <p:cNvSpPr txBox="1"/>
          <p:nvPr/>
        </p:nvSpPr>
        <p:spPr>
          <a:xfrm>
            <a:off x="442355" y="2474883"/>
            <a:ext cx="90054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0" name="Düz Ok Bağlayıcısı 34">
            <a:extLst>
              <a:ext uri="{FF2B5EF4-FFF2-40B4-BE49-F238E27FC236}">
                <a16:creationId xmlns:a16="http://schemas.microsoft.com/office/drawing/2014/main" id="{EA9868BE-69F3-07F6-9DDD-59FCA4E4231E}"/>
              </a:ext>
            </a:extLst>
          </p:cNvPr>
          <p:cNvCxnSpPr>
            <a:cxnSpLocks/>
          </p:cNvCxnSpPr>
          <p:nvPr/>
        </p:nvCxnSpPr>
        <p:spPr>
          <a:xfrm flipH="1" flipV="1">
            <a:off x="989669" y="2812477"/>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35">
            <a:extLst>
              <a:ext uri="{FF2B5EF4-FFF2-40B4-BE49-F238E27FC236}">
                <a16:creationId xmlns:a16="http://schemas.microsoft.com/office/drawing/2014/main" id="{2E7E1BBE-E27B-9B45-B359-F07091063D8C}"/>
              </a:ext>
            </a:extLst>
          </p:cNvPr>
          <p:cNvSpPr txBox="1"/>
          <p:nvPr/>
        </p:nvSpPr>
        <p:spPr>
          <a:xfrm>
            <a:off x="377180" y="2999462"/>
            <a:ext cx="909223"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2" name="Düz Ok Bağlayıcısı 32">
            <a:extLst>
              <a:ext uri="{FF2B5EF4-FFF2-40B4-BE49-F238E27FC236}">
                <a16:creationId xmlns:a16="http://schemas.microsoft.com/office/drawing/2014/main" id="{BEE5DA8B-A89A-9720-AC4C-D5E4EBE34E18}"/>
              </a:ext>
            </a:extLst>
          </p:cNvPr>
          <p:cNvCxnSpPr>
            <a:cxnSpLocks/>
          </p:cNvCxnSpPr>
          <p:nvPr/>
        </p:nvCxnSpPr>
        <p:spPr>
          <a:xfrm flipH="1" flipV="1">
            <a:off x="994936" y="3340563"/>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256">
            <a:extLst>
              <a:ext uri="{FF2B5EF4-FFF2-40B4-BE49-F238E27FC236}">
                <a16:creationId xmlns:a16="http://schemas.microsoft.com/office/drawing/2014/main" id="{4AD39D61-9BA7-582F-56EB-BC7BBB9621BC}"/>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X</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4" name="Dikdörtgen 256">
            <a:extLst>
              <a:ext uri="{FF2B5EF4-FFF2-40B4-BE49-F238E27FC236}">
                <a16:creationId xmlns:a16="http://schemas.microsoft.com/office/drawing/2014/main" id="{766DBB63-5217-1C16-D88B-BB3DF587A62D}"/>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Y</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5" name="Dikdörtgen 256">
            <a:extLst>
              <a:ext uri="{FF2B5EF4-FFF2-40B4-BE49-F238E27FC236}">
                <a16:creationId xmlns:a16="http://schemas.microsoft.com/office/drawing/2014/main" id="{FDC7A6CF-FBDD-9A04-41A6-2759DDE07E44}"/>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COM</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6" name="Dikdörtgen 256">
            <a:extLst>
              <a:ext uri="{FF2B5EF4-FFF2-40B4-BE49-F238E27FC236}">
                <a16:creationId xmlns:a16="http://schemas.microsoft.com/office/drawing/2014/main" id="{C54007AB-573B-A435-4A6D-049C2429A341}"/>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REF</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3F7B0B7B-61C7-A46A-5265-6134AE5F1586}"/>
              </a:ext>
            </a:extLst>
          </p:cNvPr>
          <p:cNvSpPr/>
          <p:nvPr/>
        </p:nvSpPr>
        <p:spPr>
          <a:xfrm>
            <a:off x="5397087"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4" name="Dikdörtgen 256">
            <a:extLst>
              <a:ext uri="{FF2B5EF4-FFF2-40B4-BE49-F238E27FC236}">
                <a16:creationId xmlns:a16="http://schemas.microsoft.com/office/drawing/2014/main" id="{0D31DD12-662C-DB00-290F-7D222A94767D}"/>
              </a:ext>
            </a:extLst>
          </p:cNvPr>
          <p:cNvSpPr/>
          <p:nvPr/>
        </p:nvSpPr>
        <p:spPr>
          <a:xfrm>
            <a:off x="5928983"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5" name="Dikdörtgen 256">
            <a:extLst>
              <a:ext uri="{FF2B5EF4-FFF2-40B4-BE49-F238E27FC236}">
                <a16:creationId xmlns:a16="http://schemas.microsoft.com/office/drawing/2014/main" id="{84E0987E-D573-50B9-DA74-D1E35B3B4623}"/>
              </a:ext>
            </a:extLst>
          </p:cNvPr>
          <p:cNvSpPr/>
          <p:nvPr/>
        </p:nvSpPr>
        <p:spPr>
          <a:xfrm>
            <a:off x="6460879" y="4956840"/>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6" name="Dikdörtgen 256">
            <a:extLst>
              <a:ext uri="{FF2B5EF4-FFF2-40B4-BE49-F238E27FC236}">
                <a16:creationId xmlns:a16="http://schemas.microsoft.com/office/drawing/2014/main" id="{D49B8A19-C7BA-E008-8A88-278083799EAC}"/>
              </a:ext>
            </a:extLst>
          </p:cNvPr>
          <p:cNvSpPr/>
          <p:nvPr/>
        </p:nvSpPr>
        <p:spPr>
          <a:xfrm>
            <a:off x="7432366" y="4956840"/>
            <a:ext cx="1091332"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7" name="Dikdörtgen 256">
            <a:extLst>
              <a:ext uri="{FF2B5EF4-FFF2-40B4-BE49-F238E27FC236}">
                <a16:creationId xmlns:a16="http://schemas.microsoft.com/office/drawing/2014/main" id="{BEE337FD-92AA-AC22-DE37-1DA6A58B845E}"/>
              </a:ext>
            </a:extLst>
          </p:cNvPr>
          <p:cNvSpPr/>
          <p:nvPr/>
        </p:nvSpPr>
        <p:spPr>
          <a:xfrm>
            <a:off x="5397087" y="3878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4" name="Dikdörtgen 256">
            <a:extLst>
              <a:ext uri="{FF2B5EF4-FFF2-40B4-BE49-F238E27FC236}">
                <a16:creationId xmlns:a16="http://schemas.microsoft.com/office/drawing/2014/main" id="{4E281711-F12E-2A78-3214-75077991BEE8}"/>
              </a:ext>
            </a:extLst>
          </p:cNvPr>
          <p:cNvSpPr/>
          <p:nvPr/>
        </p:nvSpPr>
        <p:spPr>
          <a:xfrm>
            <a:off x="5928983" y="3878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6ED8B8C5-AA97-C0C8-EAC3-B711F1FFB5CB}"/>
              </a:ext>
            </a:extLst>
          </p:cNvPr>
          <p:cNvSpPr/>
          <p:nvPr/>
        </p:nvSpPr>
        <p:spPr>
          <a:xfrm>
            <a:off x="6460879" y="3872660"/>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812690DB-EF7C-5F64-430D-082DC3DA2F34}"/>
              </a:ext>
            </a:extLst>
          </p:cNvPr>
          <p:cNvSpPr/>
          <p:nvPr/>
        </p:nvSpPr>
        <p:spPr>
          <a:xfrm>
            <a:off x="7432366" y="3872660"/>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1F9C14BA-8486-7F97-D2F2-396550F3A9DB}"/>
              </a:ext>
            </a:extLst>
          </p:cNvPr>
          <p:cNvSpPr/>
          <p:nvPr/>
        </p:nvSpPr>
        <p:spPr>
          <a:xfrm>
            <a:off x="5397087" y="4416179"/>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3EA25A9F-DCC1-6635-445C-27364309205A}"/>
              </a:ext>
            </a:extLst>
          </p:cNvPr>
          <p:cNvSpPr/>
          <p:nvPr/>
        </p:nvSpPr>
        <p:spPr>
          <a:xfrm>
            <a:off x="5928983" y="4416179"/>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4791F538-0EFE-1F68-855C-4A8B3B3B1552}"/>
              </a:ext>
            </a:extLst>
          </p:cNvPr>
          <p:cNvSpPr/>
          <p:nvPr/>
        </p:nvSpPr>
        <p:spPr>
          <a:xfrm>
            <a:off x="6460879" y="4410556"/>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F67DA3EE-F8EA-6406-E22E-50931756D2C2}"/>
              </a:ext>
            </a:extLst>
          </p:cNvPr>
          <p:cNvSpPr/>
          <p:nvPr/>
        </p:nvSpPr>
        <p:spPr>
          <a:xfrm>
            <a:off x="7432366" y="4410556"/>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712487A1-0B6F-DC0F-4EA0-098012E6721C}"/>
              </a:ext>
            </a:extLst>
          </p:cNvPr>
          <p:cNvSpPr/>
          <p:nvPr/>
        </p:nvSpPr>
        <p:spPr>
          <a:xfrm>
            <a:off x="5397087"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7E6A2708-00B7-C7E1-F37F-0434D0371468}"/>
              </a:ext>
            </a:extLst>
          </p:cNvPr>
          <p:cNvSpPr/>
          <p:nvPr/>
        </p:nvSpPr>
        <p:spPr>
          <a:xfrm>
            <a:off x="5928983"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55787343-B85B-2FF7-51EB-78D3C095A6DC}"/>
              </a:ext>
            </a:extLst>
          </p:cNvPr>
          <p:cNvSpPr/>
          <p:nvPr/>
        </p:nvSpPr>
        <p:spPr>
          <a:xfrm>
            <a:off x="6460879" y="3333155"/>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5" name="Dikdörtgen 256">
            <a:extLst>
              <a:ext uri="{FF2B5EF4-FFF2-40B4-BE49-F238E27FC236}">
                <a16:creationId xmlns:a16="http://schemas.microsoft.com/office/drawing/2014/main" id="{8116E3A6-D33F-B011-2A2F-05708E10F361}"/>
              </a:ext>
            </a:extLst>
          </p:cNvPr>
          <p:cNvSpPr/>
          <p:nvPr/>
        </p:nvSpPr>
        <p:spPr>
          <a:xfrm>
            <a:off x="7432366" y="3333155"/>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83364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50369-D15E-A4D9-FCCC-A5A2B3B17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7671F3-338B-1511-C735-C3C89F802E6F}"/>
              </a:ext>
            </a:extLst>
          </p:cNvPr>
          <p:cNvSpPr>
            <a:spLocks noGrp="1"/>
          </p:cNvSpPr>
          <p:nvPr>
            <p:ph type="title"/>
          </p:nvPr>
        </p:nvSpPr>
        <p:spPr/>
        <p:txBody>
          <a:bodyPr/>
          <a:lstStyle/>
          <a:p>
            <a:r>
              <a:rPr lang="en-US" sz="2800" dirty="0">
                <a:solidFill>
                  <a:schemeClr val="accent5">
                    <a:lumMod val="75000"/>
                  </a:schemeClr>
                </a:solidFill>
              </a:rPr>
              <a:t>Many-Input AND, NAND, OR, and NOR Operations</a:t>
            </a:r>
          </a:p>
        </p:txBody>
      </p:sp>
      <p:sp>
        <p:nvSpPr>
          <p:cNvPr id="73" name="TextBox 52">
            <a:extLst>
              <a:ext uri="{FF2B5EF4-FFF2-40B4-BE49-F238E27FC236}">
                <a16:creationId xmlns:a16="http://schemas.microsoft.com/office/drawing/2014/main" id="{76AE7BB8-ED76-B097-386A-54D92611D2A2}"/>
              </a:ext>
            </a:extLst>
          </p:cNvPr>
          <p:cNvSpPr txBox="1"/>
          <p:nvPr/>
        </p:nvSpPr>
        <p:spPr>
          <a:xfrm>
            <a:off x="4851187" y="2105540"/>
            <a:ext cx="404440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V</a:t>
            </a:r>
            <a:r>
              <a:rPr kumimoji="0" lang="en-US" sz="28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DD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&amp; GND = 0</a:t>
            </a:r>
            <a:r>
              <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rPr>
              <a:t> </a:t>
            </a:r>
            <a:endParaRPr kumimoji="0" lang="en-US" sz="2400" b="0"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22" name="Dikdörtgen 256">
            <a:extLst>
              <a:ext uri="{FF2B5EF4-FFF2-40B4-BE49-F238E27FC236}">
                <a16:creationId xmlns:a16="http://schemas.microsoft.com/office/drawing/2014/main" id="{FC7B777E-F56C-BEC5-D635-CC67D4107C60}"/>
              </a:ext>
            </a:extLst>
          </p:cNvPr>
          <p:cNvSpPr/>
          <p:nvPr/>
        </p:nvSpPr>
        <p:spPr>
          <a:xfrm>
            <a:off x="5397087" y="2798700"/>
            <a:ext cx="532410"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X</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25" name="Dikdörtgen 256">
            <a:extLst>
              <a:ext uri="{FF2B5EF4-FFF2-40B4-BE49-F238E27FC236}">
                <a16:creationId xmlns:a16="http://schemas.microsoft.com/office/drawing/2014/main" id="{85F7CC75-DCAE-531B-A53A-41E08579DD66}"/>
              </a:ext>
            </a:extLst>
          </p:cNvPr>
          <p:cNvSpPr/>
          <p:nvPr/>
        </p:nvSpPr>
        <p:spPr>
          <a:xfrm>
            <a:off x="5929497" y="2807753"/>
            <a:ext cx="532410"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Y</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0" name="Dikdörtgen 256">
            <a:extLst>
              <a:ext uri="{FF2B5EF4-FFF2-40B4-BE49-F238E27FC236}">
                <a16:creationId xmlns:a16="http://schemas.microsoft.com/office/drawing/2014/main" id="{285865BE-1FBB-1AF6-54A5-039CFA0ACFCA}"/>
              </a:ext>
            </a:extLst>
          </p:cNvPr>
          <p:cNvSpPr/>
          <p:nvPr/>
        </p:nvSpPr>
        <p:spPr>
          <a:xfrm>
            <a:off x="6461907" y="2807753"/>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AND</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44" name="Dikdörtgen 256">
            <a:extLst>
              <a:ext uri="{FF2B5EF4-FFF2-40B4-BE49-F238E27FC236}">
                <a16:creationId xmlns:a16="http://schemas.microsoft.com/office/drawing/2014/main" id="{8FF40E9E-22C2-A5A0-6E7B-7B2D6FFC57B9}"/>
              </a:ext>
            </a:extLst>
          </p:cNvPr>
          <p:cNvSpPr/>
          <p:nvPr/>
        </p:nvSpPr>
        <p:spPr>
          <a:xfrm>
            <a:off x="5397087" y="3338778"/>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D8D28F34-0358-F558-7B29-D91830E8C269}"/>
              </a:ext>
            </a:extLst>
          </p:cNvPr>
          <p:cNvSpPr/>
          <p:nvPr/>
        </p:nvSpPr>
        <p:spPr>
          <a:xfrm>
            <a:off x="5928983" y="3338778"/>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9B1E067B-D3D2-3D1F-7855-A11E035078E6}"/>
              </a:ext>
            </a:extLst>
          </p:cNvPr>
          <p:cNvSpPr/>
          <p:nvPr/>
        </p:nvSpPr>
        <p:spPr>
          <a:xfrm>
            <a:off x="6460879" y="3334941"/>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4" name="Dikdörtgen 256">
            <a:extLst>
              <a:ext uri="{FF2B5EF4-FFF2-40B4-BE49-F238E27FC236}">
                <a16:creationId xmlns:a16="http://schemas.microsoft.com/office/drawing/2014/main" id="{D262A9B3-1C1F-3258-50D4-D20BE2EF7E82}"/>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5" name="Dikdörtgen 256">
            <a:extLst>
              <a:ext uri="{FF2B5EF4-FFF2-40B4-BE49-F238E27FC236}">
                <a16:creationId xmlns:a16="http://schemas.microsoft.com/office/drawing/2014/main" id="{E09AA1DA-C78D-9723-95A1-7598809A24F7}"/>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6" name="Dikdörtgen 256">
            <a:extLst>
              <a:ext uri="{FF2B5EF4-FFF2-40B4-BE49-F238E27FC236}">
                <a16:creationId xmlns:a16="http://schemas.microsoft.com/office/drawing/2014/main" id="{FDEDA930-F9CA-5705-15B7-ED106649E391}"/>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0" name="Dikdörtgen 256">
            <a:extLst>
              <a:ext uri="{FF2B5EF4-FFF2-40B4-BE49-F238E27FC236}">
                <a16:creationId xmlns:a16="http://schemas.microsoft.com/office/drawing/2014/main" id="{5C41A9E2-8027-3AC8-AED4-0971A32B9470}"/>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1" name="Dikdörtgen 256">
            <a:extLst>
              <a:ext uri="{FF2B5EF4-FFF2-40B4-BE49-F238E27FC236}">
                <a16:creationId xmlns:a16="http://schemas.microsoft.com/office/drawing/2014/main" id="{9688E17D-6AC5-C756-9001-8934A63A238C}"/>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2" name="Dikdörtgen 256">
            <a:extLst>
              <a:ext uri="{FF2B5EF4-FFF2-40B4-BE49-F238E27FC236}">
                <a16:creationId xmlns:a16="http://schemas.microsoft.com/office/drawing/2014/main" id="{C0401C23-D0EB-733A-B04B-4CA41FFE4DCD}"/>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4" name="Dikdörtgen 256">
            <a:extLst>
              <a:ext uri="{FF2B5EF4-FFF2-40B4-BE49-F238E27FC236}">
                <a16:creationId xmlns:a16="http://schemas.microsoft.com/office/drawing/2014/main" id="{7008DAD7-BADB-AE23-1D7A-B747DAF1E775}"/>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5" name="Dikdörtgen 256">
            <a:extLst>
              <a:ext uri="{FF2B5EF4-FFF2-40B4-BE49-F238E27FC236}">
                <a16:creationId xmlns:a16="http://schemas.microsoft.com/office/drawing/2014/main" id="{E85188C7-34CE-8C7B-3487-6B1F9CE2E6FE}"/>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6" name="Dikdörtgen 256">
            <a:extLst>
              <a:ext uri="{FF2B5EF4-FFF2-40B4-BE49-F238E27FC236}">
                <a16:creationId xmlns:a16="http://schemas.microsoft.com/office/drawing/2014/main" id="{20D57107-5477-EBD2-4DC1-A70D71C6E1F5}"/>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8" name="Dikdörtgen 256">
            <a:extLst>
              <a:ext uri="{FF2B5EF4-FFF2-40B4-BE49-F238E27FC236}">
                <a16:creationId xmlns:a16="http://schemas.microsoft.com/office/drawing/2014/main" id="{581DC709-62F5-0DE2-AEDB-E55737F739B3}"/>
              </a:ext>
            </a:extLst>
          </p:cNvPr>
          <p:cNvSpPr/>
          <p:nvPr/>
        </p:nvSpPr>
        <p:spPr>
          <a:xfrm>
            <a:off x="7432054" y="2798700"/>
            <a:ext cx="1084425" cy="540000"/>
          </a:xfrm>
          <a:prstGeom prst="roundRect">
            <a:avLst/>
          </a:prstGeom>
          <a:solidFill>
            <a:schemeClr val="accent5">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NAND</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9" name="Dikdörtgen 256">
            <a:extLst>
              <a:ext uri="{FF2B5EF4-FFF2-40B4-BE49-F238E27FC236}">
                <a16:creationId xmlns:a16="http://schemas.microsoft.com/office/drawing/2014/main" id="{E6772A6C-CB61-2D39-D13B-6E0D749A13E1}"/>
              </a:ext>
            </a:extLst>
          </p:cNvPr>
          <p:cNvSpPr/>
          <p:nvPr/>
        </p:nvSpPr>
        <p:spPr>
          <a:xfrm>
            <a:off x="7432366" y="3334941"/>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0" name="Dikdörtgen 256">
            <a:extLst>
              <a:ext uri="{FF2B5EF4-FFF2-40B4-BE49-F238E27FC236}">
                <a16:creationId xmlns:a16="http://schemas.microsoft.com/office/drawing/2014/main" id="{963D3819-93F5-71C3-7DF2-4041C41F99ED}"/>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1" name="Dikdörtgen 256">
            <a:extLst>
              <a:ext uri="{FF2B5EF4-FFF2-40B4-BE49-F238E27FC236}">
                <a16:creationId xmlns:a16="http://schemas.microsoft.com/office/drawing/2014/main" id="{7071654A-73FD-0F56-CEAA-BFD83692F7F9}"/>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2" name="Dikdörtgen 256">
            <a:extLst>
              <a:ext uri="{FF2B5EF4-FFF2-40B4-BE49-F238E27FC236}">
                <a16:creationId xmlns:a16="http://schemas.microsoft.com/office/drawing/2014/main" id="{F31D4642-4F11-B252-937B-B78D16F3641B}"/>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B63C08DC-DA1A-1D99-13EF-48305BEC6B5C}"/>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3" name="Grup 122">
            <a:extLst>
              <a:ext uri="{FF2B5EF4-FFF2-40B4-BE49-F238E27FC236}">
                <a16:creationId xmlns:a16="http://schemas.microsoft.com/office/drawing/2014/main" id="{266FE1B8-C4B0-2E5B-F1F4-EAE04019029F}"/>
              </a:ext>
            </a:extLst>
          </p:cNvPr>
          <p:cNvGrpSpPr/>
          <p:nvPr/>
        </p:nvGrpSpPr>
        <p:grpSpPr>
          <a:xfrm>
            <a:off x="2118605" y="2740398"/>
            <a:ext cx="1719276" cy="1200329"/>
            <a:chOff x="3127404" y="5324380"/>
            <a:chExt cx="1719276" cy="1200329"/>
          </a:xfrm>
        </p:grpSpPr>
        <p:sp>
          <p:nvSpPr>
            <p:cNvPr id="121" name="Sağ Ayraç 120">
              <a:extLst>
                <a:ext uri="{FF2B5EF4-FFF2-40B4-BE49-F238E27FC236}">
                  <a16:creationId xmlns:a16="http://schemas.microsoft.com/office/drawing/2014/main" id="{4CCB22D2-4F5C-6A57-4D50-2FA88A5DC770}"/>
                </a:ext>
              </a:extLst>
            </p:cNvPr>
            <p:cNvSpPr/>
            <p:nvPr/>
          </p:nvSpPr>
          <p:spPr>
            <a:xfrm>
              <a:off x="3127404" y="5529311"/>
              <a:ext cx="197333" cy="838387"/>
            </a:xfrm>
            <a:prstGeom prst="rightBrace">
              <a:avLst>
                <a:gd name="adj1" fmla="val 105008"/>
                <a:gd name="adj2" fmla="val 50568"/>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2" name="Metin kutusu 121">
              <a:extLst>
                <a:ext uri="{FF2B5EF4-FFF2-40B4-BE49-F238E27FC236}">
                  <a16:creationId xmlns:a16="http://schemas.microsoft.com/office/drawing/2014/main" id="{3B74245B-2168-83F7-C83E-00CE580E7E40}"/>
                </a:ext>
              </a:extLst>
            </p:cNvPr>
            <p:cNvSpPr txBox="1"/>
            <p:nvPr/>
          </p:nvSpPr>
          <p:spPr>
            <a:xfrm>
              <a:off x="3172487" y="5324380"/>
              <a:ext cx="16741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BA79D"/>
                  </a:solidFill>
                  <a:effectLst/>
                  <a:uLnTx/>
                  <a:uFillTx/>
                  <a:latin typeface="Cambria" panose="02040503050406030204" pitchFamily="18" charset="0"/>
                  <a:ea typeface="Cambria" panose="02040503050406030204" pitchFamily="18" charset="0"/>
                  <a:cs typeface="Cascadia Mono" panose="020B0609020000020004" pitchFamily="49" charset="0"/>
                </a:rPr>
                <a:t>Reference Subarray (REF)</a:t>
              </a:r>
            </a:p>
          </p:txBody>
        </p:sp>
      </p:grpSp>
      <p:sp>
        <p:nvSpPr>
          <p:cNvPr id="4" name="Sağ Ayraç 3">
            <a:extLst>
              <a:ext uri="{FF2B5EF4-FFF2-40B4-BE49-F238E27FC236}">
                <a16:creationId xmlns:a16="http://schemas.microsoft.com/office/drawing/2014/main" id="{F459C2DB-5796-2A7A-D65C-60934D85FBCD}"/>
              </a:ext>
            </a:extLst>
          </p:cNvPr>
          <p:cNvSpPr/>
          <p:nvPr/>
        </p:nvSpPr>
        <p:spPr>
          <a:xfrm>
            <a:off x="2148736" y="4471303"/>
            <a:ext cx="197333" cy="838387"/>
          </a:xfrm>
          <a:prstGeom prst="rightBrace">
            <a:avLst>
              <a:gd name="adj1" fmla="val 105008"/>
              <a:gd name="adj2" fmla="val 5056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D8047"/>
              </a:solidFill>
              <a:effectLst/>
              <a:uLnTx/>
              <a:uFillTx/>
              <a:latin typeface="Cambria" panose="02040503050406030204" pitchFamily="18" charset="0"/>
              <a:ea typeface="Cambria" panose="02040503050406030204" pitchFamily="18" charset="0"/>
              <a:cs typeface="+mn-cs"/>
            </a:endParaRPr>
          </a:p>
        </p:txBody>
      </p:sp>
      <p:sp>
        <p:nvSpPr>
          <p:cNvPr id="5" name="Metin kutusu 4">
            <a:extLst>
              <a:ext uri="{FF2B5EF4-FFF2-40B4-BE49-F238E27FC236}">
                <a16:creationId xmlns:a16="http://schemas.microsoft.com/office/drawing/2014/main" id="{06760AE7-D618-7C6A-DF18-DFB21CAB7473}"/>
              </a:ext>
            </a:extLst>
          </p:cNvPr>
          <p:cNvSpPr txBox="1"/>
          <p:nvPr/>
        </p:nvSpPr>
        <p:spPr>
          <a:xfrm>
            <a:off x="2250827" y="4268438"/>
            <a:ext cx="158169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8047"/>
                </a:solidFill>
                <a:effectLst/>
                <a:uLnTx/>
                <a:uFillTx/>
                <a:latin typeface="Cambria" panose="02040503050406030204" pitchFamily="18" charset="0"/>
                <a:ea typeface="Cambria" panose="02040503050406030204" pitchFamily="18" charset="0"/>
                <a:cs typeface="Cascadia Mono" panose="020B0609020000020004" pitchFamily="49" charset="0"/>
              </a:rPr>
              <a:t>Compute Subarray (COM)</a:t>
            </a:r>
          </a:p>
        </p:txBody>
      </p:sp>
      <p:grpSp>
        <p:nvGrpSpPr>
          <p:cNvPr id="124" name="Grup 123">
            <a:extLst>
              <a:ext uri="{FF2B5EF4-FFF2-40B4-BE49-F238E27FC236}">
                <a16:creationId xmlns:a16="http://schemas.microsoft.com/office/drawing/2014/main" id="{014A92CD-9CB1-A5D7-AF56-513897177A5C}"/>
              </a:ext>
            </a:extLst>
          </p:cNvPr>
          <p:cNvGrpSpPr/>
          <p:nvPr/>
        </p:nvGrpSpPr>
        <p:grpSpPr>
          <a:xfrm>
            <a:off x="414049" y="2474883"/>
            <a:ext cx="1686439" cy="2840358"/>
            <a:chOff x="204347" y="2392468"/>
            <a:chExt cx="1686439" cy="2840358"/>
          </a:xfrm>
        </p:grpSpPr>
        <p:sp>
          <p:nvSpPr>
            <p:cNvPr id="16" name="TextBox 35">
              <a:extLst>
                <a:ext uri="{FF2B5EF4-FFF2-40B4-BE49-F238E27FC236}">
                  <a16:creationId xmlns:a16="http://schemas.microsoft.com/office/drawing/2014/main" id="{FDE17177-DC3E-B689-D6F8-D465D85B96D2}"/>
                </a:ext>
              </a:extLst>
            </p:cNvPr>
            <p:cNvSpPr txBox="1"/>
            <p:nvPr/>
          </p:nvSpPr>
          <p:spPr>
            <a:xfrm>
              <a:off x="204347" y="2917047"/>
              <a:ext cx="835485"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7" name="Düz Bağlayıcı 16">
              <a:extLst>
                <a:ext uri="{FF2B5EF4-FFF2-40B4-BE49-F238E27FC236}">
                  <a16:creationId xmlns:a16="http://schemas.microsoft.com/office/drawing/2014/main" id="{F0A2C151-CFF7-0DA7-02F1-F2542E393EB7}"/>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45C11D41-0986-95B5-5C4A-402F33646C93}"/>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8CB2AC1E-6B99-F6EA-5FB9-B94883C543F7}"/>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2614035E-974A-618B-D17D-32EEBB3FD069}"/>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916049C5-055E-2104-F488-B097642AAEFD}"/>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FB8A8D65-26D0-F2D4-CAE9-05640875B615}"/>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5597F4B1-46C1-70C1-D846-5F7637D7FEAD}"/>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58ACA64-AE0F-2BD4-73E3-3E2657789422}"/>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E982CBC3-262C-6527-CCB0-F9D8EF62440C}"/>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CE5BBEDA-4E65-8277-86E1-E43C330D2B2A}"/>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DC1443B2-5BC1-851A-FB9B-690662E62914}"/>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81F24D08-37CE-4379-85B6-707FF7475E66}"/>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C8B70BC1-BB38-B84D-1A67-643180FCE26C}"/>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Düz Ok Bağlayıcısı 32">
              <a:extLst>
                <a:ext uri="{FF2B5EF4-FFF2-40B4-BE49-F238E27FC236}">
                  <a16:creationId xmlns:a16="http://schemas.microsoft.com/office/drawing/2014/main" id="{0E879375-589D-B026-F154-58CB430F07AB}"/>
                </a:ext>
              </a:extLst>
            </p:cNvPr>
            <p:cNvCxnSpPr>
              <a:cxnSpLocks/>
            </p:cNvCxnSpPr>
            <p:nvPr/>
          </p:nvCxnSpPr>
          <p:spPr>
            <a:xfrm flipH="1" flipV="1">
              <a:off x="785234" y="3258148"/>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Metin kutusu 33">
              <a:extLst>
                <a:ext uri="{FF2B5EF4-FFF2-40B4-BE49-F238E27FC236}">
                  <a16:creationId xmlns:a16="http://schemas.microsoft.com/office/drawing/2014/main" id="{363D8676-1805-9AFE-B649-85B7BA936DE3}"/>
                </a:ext>
              </a:extLst>
            </p:cNvPr>
            <p:cNvSpPr txBox="1"/>
            <p:nvPr/>
          </p:nvSpPr>
          <p:spPr>
            <a:xfrm>
              <a:off x="232653" y="2392468"/>
              <a:ext cx="90054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35" name="Düz Ok Bağlayıcısı 34">
              <a:extLst>
                <a:ext uri="{FF2B5EF4-FFF2-40B4-BE49-F238E27FC236}">
                  <a16:creationId xmlns:a16="http://schemas.microsoft.com/office/drawing/2014/main" id="{457DCEAE-601B-5837-AA64-589BABF853A6}"/>
                </a:ext>
              </a:extLst>
            </p:cNvPr>
            <p:cNvCxnSpPr>
              <a:cxnSpLocks/>
            </p:cNvCxnSpPr>
            <p:nvPr/>
          </p:nvCxnSpPr>
          <p:spPr>
            <a:xfrm flipH="1" flipV="1">
              <a:off x="779967" y="2730062"/>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D462F186-F85A-F13E-67E0-2AA7C80972AF}"/>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4A269399-2215-E729-620F-FBA4BA543F34}"/>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6E1D58AB-570D-8A80-5FED-CCE1DF67A88D}"/>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11B8C736-EDD0-A958-EEB4-5177CA95D25C}"/>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8B14F559-D85D-A981-6E69-79EF1AF76382}"/>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47B22A05-211B-8B7B-FC63-22A16E28C856}"/>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9933D5E8-3711-36B8-FCD2-1DBFD62DA783}"/>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B94539E1-02FE-ED2D-AEA4-27576DD030ED}"/>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1E0EA194-2A2B-9112-AE2E-984882D98DA6}"/>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B4C9E111-0485-A3C6-CF46-78DC4DABADB0}"/>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C2835670-F15A-F534-4DCA-D1DFB83847B2}"/>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0EC7BC99-9620-846A-0EAC-F76F90E3F8B9}"/>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73EC379E-4FD3-0019-726D-DFFFBFB80F34}"/>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7" name="Metin kutusu 116">
            <a:extLst>
              <a:ext uri="{FF2B5EF4-FFF2-40B4-BE49-F238E27FC236}">
                <a16:creationId xmlns:a16="http://schemas.microsoft.com/office/drawing/2014/main" id="{48F4297B-9AD1-5086-3A95-A14EE714F55E}"/>
              </a:ext>
            </a:extLst>
          </p:cNvPr>
          <p:cNvSpPr txBox="1"/>
          <p:nvPr/>
        </p:nvSpPr>
        <p:spPr>
          <a:xfrm>
            <a:off x="1615768" y="4444988"/>
            <a:ext cx="360001" cy="3600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X</a:t>
            </a:r>
          </a:p>
        </p:txBody>
      </p:sp>
      <p:sp>
        <p:nvSpPr>
          <p:cNvPr id="119" name="Oval 118">
            <a:extLst>
              <a:ext uri="{FF2B5EF4-FFF2-40B4-BE49-F238E27FC236}">
                <a16:creationId xmlns:a16="http://schemas.microsoft.com/office/drawing/2014/main" id="{41C8812A-0A95-D67D-0E7F-B35ED26F243D}"/>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0" name="Metin kutusu 119">
            <a:extLst>
              <a:ext uri="{FF2B5EF4-FFF2-40B4-BE49-F238E27FC236}">
                <a16:creationId xmlns:a16="http://schemas.microsoft.com/office/drawing/2014/main" id="{A875576E-A7CD-6E1D-4CAA-AF0DE201D043}"/>
              </a:ext>
            </a:extLst>
          </p:cNvPr>
          <p:cNvSpPr txBox="1"/>
          <p:nvPr/>
        </p:nvSpPr>
        <p:spPr>
          <a:xfrm>
            <a:off x="1613736" y="4890496"/>
            <a:ext cx="36000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Y</a:t>
            </a:r>
          </a:p>
        </p:txBody>
      </p:sp>
      <p:sp>
        <p:nvSpPr>
          <p:cNvPr id="78" name="Oval 77">
            <a:extLst>
              <a:ext uri="{FF2B5EF4-FFF2-40B4-BE49-F238E27FC236}">
                <a16:creationId xmlns:a16="http://schemas.microsoft.com/office/drawing/2014/main" id="{C179468F-E2D2-C485-C946-25E56E8ED953}"/>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61DE7E08-6E24-76FD-4BB8-450E46BA7499}"/>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73BCB3D8-B7FF-968A-11FE-72CFA37DDD30}"/>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9D5F1236-8804-7993-948C-49C2DEDB3BB3}"/>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7804925A-D841-E1DC-4981-F4657649F481}"/>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D205E599-B27F-39CB-88C1-26BB58F4A5D4}"/>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REF</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4E79FA53-4A2D-A12A-0BF6-ADFAA4EBF4E6}"/>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45590944-636C-6B36-B57A-F668B364074B}"/>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4D7552DF-C165-A910-96AD-E6139651B3A0}"/>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COM</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5DF17ECC-1401-BE18-089A-F91EE7E132DB}"/>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82465D7A-832A-B482-6347-98A95260D0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8117C6C9-3A60-5120-E341-8D7F07C5B2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6E8F65CF-2182-4407-F215-2AF838B5EAA5}"/>
              </a:ext>
            </a:extLst>
          </p:cNvPr>
          <p:cNvSpPr txBox="1"/>
          <p:nvPr/>
        </p:nvSpPr>
        <p:spPr>
          <a:xfrm>
            <a:off x="5351616" y="136788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pic>
        <p:nvPicPr>
          <p:cNvPr id="58" name="Grafik 201" descr="Kum Saati 30% düz dolguyla">
            <a:extLst>
              <a:ext uri="{FF2B5EF4-FFF2-40B4-BE49-F238E27FC236}">
                <a16:creationId xmlns:a16="http://schemas.microsoft.com/office/drawing/2014/main" id="{33ECE0FD-460C-4288-38D8-2603BA9E15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9A2E3F4A-CF74-756B-D6AA-A83DC44856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EA62143E-6818-2FBB-EB89-A18EF7552D86}"/>
              </a:ext>
            </a:extLst>
          </p:cNvPr>
          <p:cNvSpPr txBox="1"/>
          <p:nvPr/>
        </p:nvSpPr>
        <p:spPr>
          <a:xfrm>
            <a:off x="2762694" y="135463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84" name="TextBox 35">
            <a:extLst>
              <a:ext uri="{FF2B5EF4-FFF2-40B4-BE49-F238E27FC236}">
                <a16:creationId xmlns:a16="http://schemas.microsoft.com/office/drawing/2014/main" id="{C405E1ED-284C-8729-3D1D-31BF91218D83}"/>
              </a:ext>
            </a:extLst>
          </p:cNvPr>
          <p:cNvSpPr txBox="1"/>
          <p:nvPr/>
        </p:nvSpPr>
        <p:spPr>
          <a:xfrm>
            <a:off x="1269562" y="2166330"/>
            <a:ext cx="1980863"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TextBox 35">
            <a:extLst>
              <a:ext uri="{FF2B5EF4-FFF2-40B4-BE49-F238E27FC236}">
                <a16:creationId xmlns:a16="http://schemas.microsoft.com/office/drawing/2014/main" id="{CEE7ACD2-0698-E784-E246-C4BEA75391FC}"/>
              </a:ext>
            </a:extLst>
          </p:cNvPr>
          <p:cNvSpPr txBox="1"/>
          <p:nvPr/>
        </p:nvSpPr>
        <p:spPr>
          <a:xfrm>
            <a:off x="1243380" y="5445354"/>
            <a:ext cx="1237069"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AVG(X</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7" name="Connector: Curved 86">
            <a:extLst>
              <a:ext uri="{FF2B5EF4-FFF2-40B4-BE49-F238E27FC236}">
                <a16:creationId xmlns:a16="http://schemas.microsoft.com/office/drawing/2014/main" id="{ED029124-2D79-1028-FE08-B3265CBCAC56}"/>
              </a:ext>
            </a:extLst>
          </p:cNvPr>
          <p:cNvCxnSpPr>
            <a:endCxn id="84" idx="2"/>
          </p:cNvCxnSpPr>
          <p:nvPr/>
        </p:nvCxnSpPr>
        <p:spPr>
          <a:xfrm flipV="1">
            <a:off x="1791713" y="2627995"/>
            <a:ext cx="468281" cy="216187"/>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52A0F8F5-F63D-63DE-91CC-C3195D85C7B0}"/>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274">
            <a:extLst>
              <a:ext uri="{FF2B5EF4-FFF2-40B4-BE49-F238E27FC236}">
                <a16:creationId xmlns:a16="http://schemas.microsoft.com/office/drawing/2014/main" id="{A8569AA4-5C57-7350-61FC-A528F54D0EE7}"/>
              </a:ext>
            </a:extLst>
          </p:cNvPr>
          <p:cNvSpPr/>
          <p:nvPr/>
        </p:nvSpPr>
        <p:spPr>
          <a:xfrm>
            <a:off x="0" y="827047"/>
            <a:ext cx="9144000" cy="5502869"/>
          </a:xfrm>
          <a:prstGeom prst="rect">
            <a:avLst/>
          </a:prstGeom>
          <a:solidFill>
            <a:schemeClr val="bg1">
              <a:alpha val="84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Rectangle 274">
            <a:extLst>
              <a:ext uri="{FF2B5EF4-FFF2-40B4-BE49-F238E27FC236}">
                <a16:creationId xmlns:a16="http://schemas.microsoft.com/office/drawing/2014/main" id="{2987F10F-D2CB-FF25-8E58-14C764CBE049}"/>
              </a:ext>
            </a:extLst>
          </p:cNvPr>
          <p:cNvSpPr/>
          <p:nvPr/>
        </p:nvSpPr>
        <p:spPr>
          <a:xfrm>
            <a:off x="0" y="1406218"/>
            <a:ext cx="9144000" cy="1259220"/>
          </a:xfrm>
          <a:prstGeom prst="rect">
            <a:avLst/>
          </a:prstGeom>
          <a:solidFill>
            <a:schemeClr val="accent4">
              <a:lumMod val="20000"/>
              <a:lumOff val="8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can express </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AND, NAND, OR, and NOR operations</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by </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carefully manipulating the </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scadia Mono" panose="020B0609020000020004" pitchFamily="49" charset="0"/>
              </a:rPr>
              <a:t>reference voltage</a:t>
            </a:r>
            <a:endPar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endParaRPr>
          </a:p>
        </p:txBody>
      </p:sp>
      <p:pic>
        <p:nvPicPr>
          <p:cNvPr id="9" name="Resim 2">
            <a:extLst>
              <a:ext uri="{FF2B5EF4-FFF2-40B4-BE49-F238E27FC236}">
                <a16:creationId xmlns:a16="http://schemas.microsoft.com/office/drawing/2014/main" id="{B16E2356-4F16-751D-F847-BC426FCEF595}"/>
              </a:ext>
            </a:extLst>
          </p:cNvPr>
          <p:cNvPicPr>
            <a:picLocks noChangeAspect="1"/>
          </p:cNvPicPr>
          <p:nvPr/>
        </p:nvPicPr>
        <p:blipFill rotWithShape="1">
          <a:blip r:embed="rId7"/>
          <a:srcRect t="7214" b="59060"/>
          <a:stretch/>
        </p:blipFill>
        <p:spPr>
          <a:xfrm>
            <a:off x="591312" y="2874572"/>
            <a:ext cx="7961376" cy="1764378"/>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8962EEBB-75E5-D5ED-6E72-62D4BAF9161F}"/>
              </a:ext>
            </a:extLst>
          </p:cNvPr>
          <p:cNvSpPr txBox="1"/>
          <p:nvPr/>
        </p:nvSpPr>
        <p:spPr>
          <a:xfrm>
            <a:off x="3033713" y="4561261"/>
            <a:ext cx="392324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(More details in the paper)</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Content Placeholder 2" descr=" 5">
            <a:extLst>
              <a:ext uri="{FF2B5EF4-FFF2-40B4-BE49-F238E27FC236}">
                <a16:creationId xmlns:a16="http://schemas.microsoft.com/office/drawing/2014/main" id="{4A3BEA19-08E2-D3AB-8E5C-C2B6DCC16912}"/>
              </a:ext>
            </a:extLst>
          </p:cNvPr>
          <p:cNvSpPr txBox="1">
            <a:spLocks/>
          </p:cNvSpPr>
          <p:nvPr/>
        </p:nvSpPr>
        <p:spPr>
          <a:xfrm>
            <a:off x="0" y="5644896"/>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Consolas" panose="020B0609020204030204" pitchFamily="49" charset="0"/>
                <a:ea typeface="Cambria"/>
                <a:cs typeface="+mn-cs"/>
              </a:rPr>
              <a:t>https://arxiv.org/pdf/2402.18736.pdf</a:t>
            </a:r>
            <a:endParaRPr kumimoji="0" lang="en-US" sz="1800" b="1" i="0" u="sng" strike="noStrike" kern="1200" cap="none" spc="0" normalizeH="0" baseline="0" noProof="0" dirty="0">
              <a:ln>
                <a:noFill/>
              </a:ln>
              <a:solidFill>
                <a:srgbClr val="0070C0"/>
              </a:solidFill>
              <a:effectLst/>
              <a:uLnTx/>
              <a:uFillTx/>
              <a:latin typeface="Consolas" panose="020B0609020204030204" pitchFamily="49" charset="0"/>
              <a:ea typeface="+mn-ea"/>
              <a:cs typeface="+mn-cs"/>
            </a:endParaRPr>
          </a:p>
        </p:txBody>
      </p:sp>
    </p:spTree>
    <p:extLst>
      <p:ext uri="{BB962C8B-B14F-4D97-AF65-F5344CB8AC3E}">
        <p14:creationId xmlns:p14="http://schemas.microsoft.com/office/powerpoint/2010/main" val="39734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Testing Infrastructure</a:t>
            </a:r>
            <a:endParaRPr lang="en-CH" sz="4400" dirty="0">
              <a:solidFill>
                <a:schemeClr val="accent5">
                  <a:lumMod val="75000"/>
                </a:schemeClr>
              </a:solidFill>
            </a:endParaRPr>
          </a:p>
        </p:txBody>
      </p:sp>
      <p:sp>
        <p:nvSpPr>
          <p:cNvPr id="3" name="Content Placeholder 2">
            <a:extLst>
              <a:ext uri="{FF2B5EF4-FFF2-40B4-BE49-F238E27FC236}">
                <a16:creationId xmlns:a16="http://schemas.microsoft.com/office/drawing/2014/main" id="{655CB905-6582-01AE-7C91-BAC3E15126A7}"/>
              </a:ext>
            </a:extLst>
          </p:cNvPr>
          <p:cNvSpPr>
            <a:spLocks noGrp="1"/>
          </p:cNvSpPr>
          <p:nvPr>
            <p:ph idx="1"/>
          </p:nvPr>
        </p:nvSpPr>
        <p:spPr>
          <a:xfrm>
            <a:off x="228303" y="854506"/>
            <a:ext cx="8863692" cy="5427025"/>
          </a:xfrm>
        </p:spPr>
        <p:txBody>
          <a:bodyPr>
            <a:normAutofit/>
          </a:bodyPr>
          <a:lstStyle/>
          <a:p>
            <a:r>
              <a:rPr lang="en-GB" dirty="0"/>
              <a:t>Developed from </a:t>
            </a:r>
            <a:r>
              <a:rPr lang="en-GB" dirty="0">
                <a:solidFill>
                  <a:srgbClr val="0070C0"/>
                </a:solidFill>
              </a:rPr>
              <a:t>DRAM Bender [</a:t>
            </a:r>
            <a:r>
              <a:rPr lang="en-GB" dirty="0" err="1">
                <a:solidFill>
                  <a:srgbClr val="0070C0"/>
                </a:solidFill>
              </a:rPr>
              <a:t>Olgun</a:t>
            </a:r>
            <a:r>
              <a:rPr lang="en-GB" dirty="0">
                <a:solidFill>
                  <a:srgbClr val="0070C0"/>
                </a:solidFill>
              </a:rPr>
              <a:t>+, TCAD’23]*</a:t>
            </a:r>
          </a:p>
          <a:p>
            <a:pPr>
              <a:buClr>
                <a:schemeClr val="tx1"/>
              </a:buClr>
            </a:pPr>
            <a:r>
              <a:rPr lang="en-GB" dirty="0">
                <a:solidFill>
                  <a:srgbClr val="00B050"/>
                </a:solidFill>
              </a:rPr>
              <a:t>Fine-grained control </a:t>
            </a:r>
            <a:r>
              <a:rPr lang="en-GB" dirty="0"/>
              <a:t>over DRAM commands, timings, and temperature</a:t>
            </a:r>
          </a:p>
          <a:p>
            <a:pPr lvl="1"/>
            <a:endParaRPr lang="en-GB" sz="1800" dirty="0"/>
          </a:p>
        </p:txBody>
      </p:sp>
      <p:pic>
        <p:nvPicPr>
          <p:cNvPr id="4" name="Google Shape;283;p32">
            <a:extLst>
              <a:ext uri="{FF2B5EF4-FFF2-40B4-BE49-F238E27FC236}">
                <a16:creationId xmlns:a16="http://schemas.microsoft.com/office/drawing/2014/main" id="{CF9F3F0A-6589-16E8-0DD3-B30644C52D7F}"/>
              </a:ext>
            </a:extLst>
          </p:cNvPr>
          <p:cNvPicPr preferRelativeResize="0"/>
          <p:nvPr/>
        </p:nvPicPr>
        <p:blipFill>
          <a:blip r:embed="rId3">
            <a:alphaModFix/>
          </a:blip>
          <a:stretch>
            <a:fillRect/>
          </a:stretch>
        </p:blipFill>
        <p:spPr>
          <a:xfrm>
            <a:off x="729913" y="2424224"/>
            <a:ext cx="7684173" cy="3350514"/>
          </a:xfrm>
          <a:prstGeom prst="rect">
            <a:avLst/>
          </a:prstGeom>
          <a:noFill/>
          <a:ln>
            <a:noFill/>
          </a:ln>
        </p:spPr>
      </p:pic>
      <p:sp>
        <p:nvSpPr>
          <p:cNvPr id="5" name="Slide Number Placeholder 3">
            <a:extLst>
              <a:ext uri="{FF2B5EF4-FFF2-40B4-BE49-F238E27FC236}">
                <a16:creationId xmlns:a16="http://schemas.microsoft.com/office/drawing/2014/main" id="{2C70470D-2C02-CEEF-1C40-9C0A8B51840F}"/>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7" name="TextBox 4">
            <a:extLst>
              <a:ext uri="{FF2B5EF4-FFF2-40B4-BE49-F238E27FC236}">
                <a16:creationId xmlns:a16="http://schemas.microsoft.com/office/drawing/2014/main" id="{AAEBAF7B-08ED-4455-AE9F-D4B5D57DF66D}"/>
              </a:ext>
            </a:extLst>
          </p:cNvPr>
          <p:cNvSpPr txBox="1"/>
          <p:nvPr/>
        </p:nvSpPr>
        <p:spPr>
          <a:xfrm>
            <a:off x="0" y="6373395"/>
            <a:ext cx="9144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a:t>
            </a:r>
            <a:r>
              <a:rPr kumimoji="0" lang="en-US" sz="1400" b="0" i="0" u="none" strike="noStrike" kern="1200" cap="none" spc="0" normalizeH="0" baseline="0" noProof="0" dirty="0" err="1">
                <a:ln>
                  <a:noFill/>
                </a:ln>
                <a:solidFill>
                  <a:prstClr val="black"/>
                </a:solidFill>
                <a:effectLst/>
                <a:uLnTx/>
                <a:uFillTx/>
                <a:latin typeface="Cambria" panose="02040503050406030204" pitchFamily="18" charset="0"/>
                <a:ea typeface="ＭＳ Ｐゴシック" panose="020B0600070205080204" pitchFamily="34" charset="-128"/>
                <a:cs typeface="+mn-cs"/>
              </a:rPr>
              <a:t>Olgun</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 et al.,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a:t>
            </a:r>
            <a:r>
              <a:rPr kumimoji="0" lang="en-US" sz="1400" b="0" i="0" u="none" strike="noStrike" kern="1200" cap="none" spc="0" normalizeH="0" baseline="0" noProof="0" dirty="0">
                <a:ln>
                  <a:noFill/>
                </a:ln>
                <a:solidFill>
                  <a:srgbClr val="0070C0"/>
                </a:solidFill>
                <a:effectLst/>
                <a:uLnTx/>
                <a:uFillTx/>
                <a:latin typeface="Cambria" panose="02040503050406030204" pitchFamily="18"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DRAM Bender: An Extensible and Versatile FPGA-based Infrastructure</a:t>
            </a:r>
            <a:r>
              <a:rPr kumimoji="0" lang="en-US" sz="1400" b="0" i="0" u="none" strike="noStrike" kern="1200" cap="none" spc="0" normalizeH="0" baseline="0" noProof="0" dirty="0">
                <a:ln>
                  <a:noFill/>
                </a:ln>
                <a:solidFill>
                  <a:srgbClr val="F7B615"/>
                </a:solidFill>
                <a:effectLst/>
                <a:uLnTx/>
                <a:uFillTx/>
                <a:latin typeface="Cambria" panose="02040503050406030204" pitchFamily="18"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mbria" panose="02040503050406030204" pitchFamily="18"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to Easily Test State-of-the-art DRAM Chips</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TCAD, 2023.</a:t>
            </a:r>
          </a:p>
        </p:txBody>
      </p:sp>
    </p:spTree>
    <p:extLst>
      <p:ext uri="{BB962C8B-B14F-4D97-AF65-F5344CB8AC3E}">
        <p14:creationId xmlns:p14="http://schemas.microsoft.com/office/powerpoint/2010/main" val="7189483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895AC23-CF1D-5A6F-FB26-64D0DE926F08}"/>
              </a:ext>
            </a:extLst>
          </p:cNvPr>
          <p:cNvSpPr>
            <a:spLocks noGrp="1"/>
          </p:cNvSpPr>
          <p:nvPr>
            <p:ph idx="1"/>
          </p:nvPr>
        </p:nvSpPr>
        <p:spPr>
          <a:xfrm>
            <a:off x="228303" y="854506"/>
            <a:ext cx="8863692" cy="5427025"/>
          </a:xfrm>
        </p:spPr>
        <p:txBody>
          <a:bodyPr>
            <a:normAutofit/>
          </a:bodyPr>
          <a:lstStyle/>
          <a:p>
            <a:pPr>
              <a:buClr>
                <a:schemeClr val="tx1"/>
              </a:buClr>
            </a:pPr>
            <a:r>
              <a:rPr lang="en-GB" dirty="0">
                <a:solidFill>
                  <a:srgbClr val="0070C0"/>
                </a:solidFill>
              </a:rPr>
              <a:t>256 DDR4 chips </a:t>
            </a:r>
            <a:r>
              <a:rPr lang="en-GB" dirty="0"/>
              <a:t>from </a:t>
            </a:r>
            <a:r>
              <a:rPr lang="en-GB" dirty="0">
                <a:solidFill>
                  <a:srgbClr val="C00000"/>
                </a:solidFill>
              </a:rPr>
              <a:t>two major DRAM manufacturers</a:t>
            </a:r>
          </a:p>
          <a:p>
            <a:pPr>
              <a:buClr>
                <a:schemeClr val="tx1"/>
              </a:buClr>
            </a:pPr>
            <a:r>
              <a:rPr lang="en-GB" dirty="0"/>
              <a:t>Covers </a:t>
            </a:r>
            <a:r>
              <a:rPr lang="en-GB" dirty="0">
                <a:solidFill>
                  <a:srgbClr val="00B050"/>
                </a:solidFill>
              </a:rPr>
              <a:t>different die revisions and chip densities</a:t>
            </a:r>
          </a:p>
          <a:p>
            <a:pPr>
              <a:buClr>
                <a:schemeClr val="tx1"/>
              </a:buClr>
            </a:pPr>
            <a:endParaRPr lang="en-GB" dirty="0"/>
          </a:p>
          <a:p>
            <a:endParaRPr lang="en-GB" dirty="0"/>
          </a:p>
          <a:p>
            <a:pPr lvl="1"/>
            <a:endParaRPr lang="en-GB" dirty="0"/>
          </a:p>
        </p:txBody>
      </p:sp>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Chips Tested</a:t>
            </a:r>
            <a:endParaRPr lang="en-CH" sz="4400" dirty="0">
              <a:solidFill>
                <a:schemeClr val="accent5">
                  <a:lumMod val="75000"/>
                </a:schemeClr>
              </a:solidFill>
            </a:endParaRPr>
          </a:p>
        </p:txBody>
      </p:sp>
      <p:sp>
        <p:nvSpPr>
          <p:cNvPr id="5" name="Content Placeholder 2">
            <a:extLst>
              <a:ext uri="{FF2B5EF4-FFF2-40B4-BE49-F238E27FC236}">
                <a16:creationId xmlns:a16="http://schemas.microsoft.com/office/drawing/2014/main" id="{C2DBE452-F062-005D-2CA8-7EC129BCB374}"/>
              </a:ext>
            </a:extLst>
          </p:cNvPr>
          <p:cNvSpPr txBox="1">
            <a:spLocks/>
          </p:cNvSpPr>
          <p:nvPr/>
        </p:nvSpPr>
        <p:spPr>
          <a:xfrm>
            <a:off x="161802" y="5132120"/>
            <a:ext cx="8863692" cy="1725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8" name="Resim 7">
            <a:extLst>
              <a:ext uri="{FF2B5EF4-FFF2-40B4-BE49-F238E27FC236}">
                <a16:creationId xmlns:a16="http://schemas.microsoft.com/office/drawing/2014/main" id="{5E756EFB-0829-1ECA-6B4B-5DDFF01EBB05}"/>
              </a:ext>
            </a:extLst>
          </p:cNvPr>
          <p:cNvPicPr>
            <a:picLocks noChangeAspect="1"/>
          </p:cNvPicPr>
          <p:nvPr/>
        </p:nvPicPr>
        <p:blipFill>
          <a:blip r:embed="rId3"/>
          <a:stretch>
            <a:fillRect/>
          </a:stretch>
        </p:blipFill>
        <p:spPr>
          <a:xfrm>
            <a:off x="1085056" y="2319461"/>
            <a:ext cx="7013270" cy="3578788"/>
          </a:xfrm>
          <a:prstGeom prst="rect">
            <a:avLst/>
          </a:prstGeom>
        </p:spPr>
      </p:pic>
      <p:sp>
        <p:nvSpPr>
          <p:cNvPr id="4" name="Rectangle 3">
            <a:extLst>
              <a:ext uri="{FF2B5EF4-FFF2-40B4-BE49-F238E27FC236}">
                <a16:creationId xmlns:a16="http://schemas.microsoft.com/office/drawing/2014/main" id="{9C2426E0-E7F2-465D-AB72-B11C36ACC5CE}"/>
              </a:ext>
            </a:extLst>
          </p:cNvPr>
          <p:cNvSpPr/>
          <p:nvPr/>
        </p:nvSpPr>
        <p:spPr>
          <a:xfrm>
            <a:off x="3536646" y="2456705"/>
            <a:ext cx="2465802" cy="3330000"/>
          </a:xfrm>
          <a:prstGeom prst="rect">
            <a:avLst/>
          </a:prstGeom>
          <a:solidFill>
            <a:srgbClr val="17A928">
              <a:alpha val="40000"/>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1159E69-86FD-F1E5-F7E0-2EAFC3F7DB90}"/>
              </a:ext>
            </a:extLst>
          </p:cNvPr>
          <p:cNvSpPr/>
          <p:nvPr/>
        </p:nvSpPr>
        <p:spPr>
          <a:xfrm>
            <a:off x="1175586" y="2457422"/>
            <a:ext cx="1087778" cy="3328566"/>
          </a:xfrm>
          <a:prstGeom prst="rect">
            <a:avLst/>
          </a:prstGeom>
          <a:solidFill>
            <a:srgbClr val="C00000">
              <a:alpha val="30196"/>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2BAE945A-ED2F-26AB-C2CE-D4C063DA0943}"/>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63314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B15FF8-0F37-416C-ABBC-F1B63B2EA8CA}"/>
              </a:ext>
            </a:extLst>
          </p:cNvPr>
          <p:cNvSpPr>
            <a:spLocks noGrp="1"/>
          </p:cNvSpPr>
          <p:nvPr>
            <p:ph type="title"/>
          </p:nvPr>
        </p:nvSpPr>
        <p:spPr/>
        <p:txBody>
          <a:bodyPr>
            <a:noAutofit/>
          </a:bodyPr>
          <a:lstStyle/>
          <a:p>
            <a:r>
              <a:rPr lang="en-US" sz="5600" dirty="0"/>
              <a:t>Outline</a:t>
            </a:r>
            <a:endParaRPr lang="tr-TR" sz="5600" dirty="0"/>
          </a:p>
        </p:txBody>
      </p:sp>
      <p:sp>
        <p:nvSpPr>
          <p:cNvPr id="6" name="Content Placeholder 5">
            <a:extLst>
              <a:ext uri="{FF2B5EF4-FFF2-40B4-BE49-F238E27FC236}">
                <a16:creationId xmlns:a16="http://schemas.microsoft.com/office/drawing/2014/main" id="{248A1CE7-3898-0A67-8F9D-E4EB1593B483}"/>
              </a:ext>
            </a:extLst>
          </p:cNvPr>
          <p:cNvSpPr>
            <a:spLocks noGrp="1"/>
          </p:cNvSpPr>
          <p:nvPr>
            <p:ph idx="1"/>
          </p:nvPr>
        </p:nvSpPr>
        <p:spPr/>
        <p:txBody>
          <a:bodyPr/>
          <a:lstStyle/>
          <a:p>
            <a:pPr marL="0" indent="0">
              <a:buNone/>
            </a:pPr>
            <a:r>
              <a:rPr lang="en-TR" b="1" dirty="0"/>
              <a:t>Background</a:t>
            </a:r>
          </a:p>
          <a:p>
            <a:pPr marL="457200" lvl="1" indent="0">
              <a:buNone/>
            </a:pPr>
            <a:r>
              <a:rPr lang="en-TR" b="1" dirty="0"/>
              <a:t>DRAM Organization and Operation</a:t>
            </a:r>
          </a:p>
          <a:p>
            <a:pPr marL="457200" lvl="1" indent="0">
              <a:buNone/>
            </a:pPr>
            <a:r>
              <a:rPr lang="en-TR" dirty="0"/>
              <a:t>Commodity DRAM Based PiM Techniques</a:t>
            </a:r>
          </a:p>
          <a:p>
            <a:pPr marL="0" indent="0">
              <a:buNone/>
            </a:pPr>
            <a:r>
              <a:rPr lang="en-TR" dirty="0"/>
              <a:t>PiDRAM</a:t>
            </a:r>
          </a:p>
          <a:p>
            <a:pPr marL="457200" lvl="1" indent="0">
              <a:buNone/>
            </a:pPr>
            <a:r>
              <a:rPr lang="en-TR" dirty="0"/>
              <a:t>Overview</a:t>
            </a:r>
          </a:p>
          <a:p>
            <a:pPr marL="457200" lvl="1" indent="0">
              <a:buNone/>
            </a:pPr>
            <a:r>
              <a:rPr lang="en-TR" dirty="0"/>
              <a:t>Hardware &amp; Software Components</a:t>
            </a:r>
          </a:p>
          <a:p>
            <a:pPr marL="457200" lvl="1" indent="0">
              <a:buNone/>
            </a:pPr>
            <a:r>
              <a:rPr lang="en-TR" dirty="0"/>
              <a:t>FPGA Prototype</a:t>
            </a:r>
          </a:p>
          <a:p>
            <a:pPr marL="0" indent="0">
              <a:buNone/>
            </a:pPr>
            <a:r>
              <a:rPr lang="en-TR" dirty="0"/>
              <a:t>Case Stud</a:t>
            </a:r>
            <a:r>
              <a:rPr lang="en-US" dirty="0" err="1"/>
              <a:t>ies</a:t>
            </a:r>
            <a:endParaRPr lang="en-US" dirty="0"/>
          </a:p>
          <a:p>
            <a:pPr marL="457200" lvl="1" indent="0">
              <a:buNone/>
            </a:pPr>
            <a:r>
              <a:rPr lang="en-US" dirty="0"/>
              <a:t>Case Study #1 – </a:t>
            </a:r>
            <a:r>
              <a:rPr lang="en-US" dirty="0" err="1"/>
              <a:t>RowClone</a:t>
            </a:r>
            <a:br>
              <a:rPr lang="en-US" dirty="0"/>
            </a:br>
            <a:r>
              <a:rPr lang="en-US" dirty="0"/>
              <a:t>Case Study #2 – D-</a:t>
            </a:r>
            <a:r>
              <a:rPr lang="en-US" dirty="0" err="1"/>
              <a:t>RaNGe</a:t>
            </a:r>
            <a:endParaRPr lang="en-TR" dirty="0"/>
          </a:p>
          <a:p>
            <a:pPr marL="0" indent="0">
              <a:buNone/>
            </a:pPr>
            <a:r>
              <a:rPr lang="en-TR" dirty="0"/>
              <a:t>Conclusion</a:t>
            </a:r>
          </a:p>
        </p:txBody>
      </p:sp>
    </p:spTree>
    <p:extLst>
      <p:ext uri="{BB962C8B-B14F-4D97-AF65-F5344CB8AC3E}">
        <p14:creationId xmlns:p14="http://schemas.microsoft.com/office/powerpoint/2010/main" val="8680866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E3184-1936-9A13-FD97-C8F7DAD1C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D64A3-D457-29B8-679D-1FFD6978764E}"/>
              </a:ext>
            </a:extLst>
          </p:cNvPr>
          <p:cNvSpPr>
            <a:spLocks noGrp="1"/>
          </p:cNvSpPr>
          <p:nvPr>
            <p:ph type="title"/>
          </p:nvPr>
        </p:nvSpPr>
        <p:spPr/>
        <p:txBody>
          <a:bodyPr/>
          <a:lstStyle/>
          <a:p>
            <a:r>
              <a:rPr lang="en-US" sz="3600" dirty="0">
                <a:solidFill>
                  <a:schemeClr val="accent5">
                    <a:lumMod val="75000"/>
                  </a:schemeClr>
                </a:solidFill>
              </a:rPr>
              <a:t>Performing AND, NAND, OR, and NOR</a:t>
            </a:r>
          </a:p>
        </p:txBody>
      </p:sp>
      <p:sp>
        <p:nvSpPr>
          <p:cNvPr id="23" name="Rectangle 274">
            <a:extLst>
              <a:ext uri="{FF2B5EF4-FFF2-40B4-BE49-F238E27FC236}">
                <a16:creationId xmlns:a16="http://schemas.microsoft.com/office/drawing/2014/main" id="{542DB09D-7490-FC2F-4A70-6FCDC134BD1E}"/>
              </a:ext>
            </a:extLst>
          </p:cNvPr>
          <p:cNvSpPr/>
          <p:nvPr/>
        </p:nvSpPr>
        <p:spPr>
          <a:xfrm>
            <a:off x="0" y="4946714"/>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COTS DRAM chips can perform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{2, 4, 8, 16}-input AND, NAND, OR, and NOR operations</a:t>
            </a:r>
          </a:p>
        </p:txBody>
      </p:sp>
      <p:pic>
        <p:nvPicPr>
          <p:cNvPr id="8" name="Resim 7" descr="metin, diyagram, ekran görüntüsü, plan içeren bir resim&#10;&#10;Açıklama otomatik olarak oluşturuldu">
            <a:extLst>
              <a:ext uri="{FF2B5EF4-FFF2-40B4-BE49-F238E27FC236}">
                <a16:creationId xmlns:a16="http://schemas.microsoft.com/office/drawing/2014/main" id="{F77B2624-8DBE-6E49-C221-9CA7BE58A37A}"/>
              </a:ext>
            </a:extLst>
          </p:cNvPr>
          <p:cNvPicPr>
            <a:picLocks noChangeAspect="1"/>
          </p:cNvPicPr>
          <p:nvPr/>
        </p:nvPicPr>
        <p:blipFill>
          <a:blip r:embed="rId3"/>
          <a:stretch>
            <a:fillRect/>
          </a:stretch>
        </p:blipFill>
        <p:spPr>
          <a:xfrm>
            <a:off x="697062" y="1387060"/>
            <a:ext cx="7021998" cy="3184395"/>
          </a:xfrm>
          <a:prstGeom prst="rect">
            <a:avLst/>
          </a:prstGeom>
        </p:spPr>
      </p:pic>
      <p:sp>
        <p:nvSpPr>
          <p:cNvPr id="3" name="Slide Number Placeholder 3">
            <a:extLst>
              <a:ext uri="{FF2B5EF4-FFF2-40B4-BE49-F238E27FC236}">
                <a16:creationId xmlns:a16="http://schemas.microsoft.com/office/drawing/2014/main" id="{583B8BA5-9171-B923-C21E-6E6C07FD71B5}"/>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4" name="Rectangle 274">
            <a:extLst>
              <a:ext uri="{FF2B5EF4-FFF2-40B4-BE49-F238E27FC236}">
                <a16:creationId xmlns:a16="http://schemas.microsoft.com/office/drawing/2014/main" id="{B0FB5BB3-3789-871D-A13D-FFE358C5E31F}"/>
              </a:ext>
            </a:extLst>
          </p:cNvPr>
          <p:cNvSpPr/>
          <p:nvPr/>
        </p:nvSpPr>
        <p:spPr>
          <a:xfrm>
            <a:off x="1580707" y="1505604"/>
            <a:ext cx="6035965" cy="9044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5" name="Rectangle 274">
            <a:extLst>
              <a:ext uri="{FF2B5EF4-FFF2-40B4-BE49-F238E27FC236}">
                <a16:creationId xmlns:a16="http://schemas.microsoft.com/office/drawing/2014/main" id="{313D2434-3F8A-8D12-9CE8-D3E2E9F6A95B}"/>
              </a:ext>
            </a:extLst>
          </p:cNvPr>
          <p:cNvSpPr/>
          <p:nvPr/>
        </p:nvSpPr>
        <p:spPr>
          <a:xfrm>
            <a:off x="1527328" y="2384651"/>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6" name="Rectangle 274">
            <a:extLst>
              <a:ext uri="{FF2B5EF4-FFF2-40B4-BE49-F238E27FC236}">
                <a16:creationId xmlns:a16="http://schemas.microsoft.com/office/drawing/2014/main" id="{EF4EAE7B-1A82-6E49-2DB4-3BCF4E094C1D}"/>
              </a:ext>
            </a:extLst>
          </p:cNvPr>
          <p:cNvSpPr/>
          <p:nvPr/>
        </p:nvSpPr>
        <p:spPr>
          <a:xfrm>
            <a:off x="2027057" y="4054550"/>
            <a:ext cx="5188905" cy="502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7" name="Rectangle 274">
            <a:extLst>
              <a:ext uri="{FF2B5EF4-FFF2-40B4-BE49-F238E27FC236}">
                <a16:creationId xmlns:a16="http://schemas.microsoft.com/office/drawing/2014/main" id="{CA574568-BC93-6415-05DF-6C9ACD372981}"/>
              </a:ext>
            </a:extLst>
          </p:cNvPr>
          <p:cNvSpPr/>
          <p:nvPr/>
        </p:nvSpPr>
        <p:spPr>
          <a:xfrm>
            <a:off x="595207" y="1310934"/>
            <a:ext cx="829733" cy="2743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9" name="Rectangle 274">
            <a:extLst>
              <a:ext uri="{FF2B5EF4-FFF2-40B4-BE49-F238E27FC236}">
                <a16:creationId xmlns:a16="http://schemas.microsoft.com/office/drawing/2014/main" id="{92FA18E5-8A0D-9CE0-3448-679C16F442DA}"/>
              </a:ext>
            </a:extLst>
          </p:cNvPr>
          <p:cNvSpPr/>
          <p:nvPr/>
        </p:nvSpPr>
        <p:spPr>
          <a:xfrm>
            <a:off x="2934586" y="2381018"/>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pic>
        <p:nvPicPr>
          <p:cNvPr id="10" name="Resim 7" descr="metin, diyagram, ekran görüntüsü, plan içeren bir resim&#10;&#10;Açıklama otomatik olarak oluşturuldu">
            <a:extLst>
              <a:ext uri="{FF2B5EF4-FFF2-40B4-BE49-F238E27FC236}">
                <a16:creationId xmlns:a16="http://schemas.microsoft.com/office/drawing/2014/main" id="{0F896F35-566E-62D9-E564-65AD8514C507}"/>
              </a:ext>
            </a:extLst>
          </p:cNvPr>
          <p:cNvPicPr>
            <a:picLocks noChangeAspect="1"/>
          </p:cNvPicPr>
          <p:nvPr/>
        </p:nvPicPr>
        <p:blipFill>
          <a:blip r:embed="rId3"/>
          <a:stretch>
            <a:fillRect/>
          </a:stretch>
        </p:blipFill>
        <p:spPr>
          <a:xfrm>
            <a:off x="697062" y="1387731"/>
            <a:ext cx="7021998" cy="3184395"/>
          </a:xfrm>
          <a:prstGeom prst="rect">
            <a:avLst/>
          </a:prstGeom>
        </p:spPr>
      </p:pic>
    </p:spTree>
    <p:extLst>
      <p:ext uri="{BB962C8B-B14F-4D97-AF65-F5344CB8AC3E}">
        <p14:creationId xmlns:p14="http://schemas.microsoft.com/office/powerpoint/2010/main" val="42625982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ED68B-5021-C813-F788-75D6083BC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BF763-20C1-96ED-A3D3-4800B9DDEAEC}"/>
              </a:ext>
            </a:extLst>
          </p:cNvPr>
          <p:cNvSpPr>
            <a:spLocks noGrp="1"/>
          </p:cNvSpPr>
          <p:nvPr>
            <p:ph type="title"/>
          </p:nvPr>
        </p:nvSpPr>
        <p:spPr/>
        <p:txBody>
          <a:bodyPr/>
          <a:lstStyle/>
          <a:p>
            <a:r>
              <a:rPr lang="en-US" sz="3600" dirty="0">
                <a:solidFill>
                  <a:schemeClr val="accent5">
                    <a:lumMod val="75000"/>
                  </a:schemeClr>
                </a:solidFill>
              </a:rPr>
              <a:t>Performing AND, NAND, OR, and NOR</a:t>
            </a:r>
          </a:p>
        </p:txBody>
      </p:sp>
      <p:sp>
        <p:nvSpPr>
          <p:cNvPr id="23" name="Rectangle 274">
            <a:extLst>
              <a:ext uri="{FF2B5EF4-FFF2-40B4-BE49-F238E27FC236}">
                <a16:creationId xmlns:a16="http://schemas.microsoft.com/office/drawing/2014/main" id="{F54D5040-2664-F539-B3E5-9FACA911C9C4}"/>
              </a:ext>
            </a:extLst>
          </p:cNvPr>
          <p:cNvSpPr/>
          <p:nvPr/>
        </p:nvSpPr>
        <p:spPr>
          <a:xfrm>
            <a:off x="-12427" y="4759526"/>
            <a:ext cx="9144000" cy="1421485"/>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COTS DRAM chips can perform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16-input AND, NAND, OR, and NOR operations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with very high success rate (&gt;94%)</a:t>
            </a:r>
          </a:p>
        </p:txBody>
      </p:sp>
      <p:pic>
        <p:nvPicPr>
          <p:cNvPr id="8" name="Resim 7" descr="metin, diyagram, ekran görüntüsü, plan içeren bir resim&#10;&#10;Açıklama otomatik olarak oluşturuldu">
            <a:extLst>
              <a:ext uri="{FF2B5EF4-FFF2-40B4-BE49-F238E27FC236}">
                <a16:creationId xmlns:a16="http://schemas.microsoft.com/office/drawing/2014/main" id="{2F82A645-E02E-2A86-369C-17B5B2CB1AFD}"/>
              </a:ext>
            </a:extLst>
          </p:cNvPr>
          <p:cNvPicPr>
            <a:picLocks noChangeAspect="1"/>
          </p:cNvPicPr>
          <p:nvPr/>
        </p:nvPicPr>
        <p:blipFill>
          <a:blip r:embed="rId3"/>
          <a:stretch>
            <a:fillRect/>
          </a:stretch>
        </p:blipFill>
        <p:spPr>
          <a:xfrm>
            <a:off x="697062" y="1387060"/>
            <a:ext cx="7021998" cy="3184395"/>
          </a:xfrm>
          <a:prstGeom prst="rect">
            <a:avLst/>
          </a:prstGeom>
        </p:spPr>
      </p:pic>
      <p:sp>
        <p:nvSpPr>
          <p:cNvPr id="3" name="Slide Number Placeholder 3">
            <a:extLst>
              <a:ext uri="{FF2B5EF4-FFF2-40B4-BE49-F238E27FC236}">
                <a16:creationId xmlns:a16="http://schemas.microsoft.com/office/drawing/2014/main" id="{7486B785-3808-4676-E9F6-DE7DE37A80F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4" name="Rectangle 274">
            <a:extLst>
              <a:ext uri="{FF2B5EF4-FFF2-40B4-BE49-F238E27FC236}">
                <a16:creationId xmlns:a16="http://schemas.microsoft.com/office/drawing/2014/main" id="{F522B772-F1A1-6D1A-4FC1-FD28A6B4CBA1}"/>
              </a:ext>
            </a:extLst>
          </p:cNvPr>
          <p:cNvSpPr/>
          <p:nvPr/>
        </p:nvSpPr>
        <p:spPr>
          <a:xfrm>
            <a:off x="1580707" y="1505604"/>
            <a:ext cx="6035965" cy="9044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5" name="Rectangle 274">
            <a:extLst>
              <a:ext uri="{FF2B5EF4-FFF2-40B4-BE49-F238E27FC236}">
                <a16:creationId xmlns:a16="http://schemas.microsoft.com/office/drawing/2014/main" id="{8F639D34-375B-1C4A-6761-D6F436812B75}"/>
              </a:ext>
            </a:extLst>
          </p:cNvPr>
          <p:cNvSpPr/>
          <p:nvPr/>
        </p:nvSpPr>
        <p:spPr>
          <a:xfrm>
            <a:off x="1527328" y="2384651"/>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6" name="Rectangle 274">
            <a:extLst>
              <a:ext uri="{FF2B5EF4-FFF2-40B4-BE49-F238E27FC236}">
                <a16:creationId xmlns:a16="http://schemas.microsoft.com/office/drawing/2014/main" id="{A544E052-AE03-AEA9-59D7-69524C7EE768}"/>
              </a:ext>
            </a:extLst>
          </p:cNvPr>
          <p:cNvSpPr/>
          <p:nvPr/>
        </p:nvSpPr>
        <p:spPr>
          <a:xfrm>
            <a:off x="2027057" y="4054550"/>
            <a:ext cx="5188905" cy="502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7" name="Rectangle 274">
            <a:extLst>
              <a:ext uri="{FF2B5EF4-FFF2-40B4-BE49-F238E27FC236}">
                <a16:creationId xmlns:a16="http://schemas.microsoft.com/office/drawing/2014/main" id="{2FDC4C0A-9CD7-ECD4-AF83-C939FBF4E28E}"/>
              </a:ext>
            </a:extLst>
          </p:cNvPr>
          <p:cNvSpPr/>
          <p:nvPr/>
        </p:nvSpPr>
        <p:spPr>
          <a:xfrm>
            <a:off x="595207" y="1310934"/>
            <a:ext cx="829733" cy="2743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9" name="Rectangle 274">
            <a:extLst>
              <a:ext uri="{FF2B5EF4-FFF2-40B4-BE49-F238E27FC236}">
                <a16:creationId xmlns:a16="http://schemas.microsoft.com/office/drawing/2014/main" id="{20AD83FB-91BB-2000-3376-E3966E7B321D}"/>
              </a:ext>
            </a:extLst>
          </p:cNvPr>
          <p:cNvSpPr/>
          <p:nvPr/>
        </p:nvSpPr>
        <p:spPr>
          <a:xfrm>
            <a:off x="2934586" y="2381018"/>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pic>
        <p:nvPicPr>
          <p:cNvPr id="10" name="Resim 7" descr="metin, diyagram, ekran görüntüsü, plan içeren bir resim&#10;&#10;Açıklama otomatik olarak oluşturuldu">
            <a:extLst>
              <a:ext uri="{FF2B5EF4-FFF2-40B4-BE49-F238E27FC236}">
                <a16:creationId xmlns:a16="http://schemas.microsoft.com/office/drawing/2014/main" id="{56AE1590-BBDA-2ADA-A929-53E2CC21FD92}"/>
              </a:ext>
            </a:extLst>
          </p:cNvPr>
          <p:cNvPicPr>
            <a:picLocks noChangeAspect="1"/>
          </p:cNvPicPr>
          <p:nvPr/>
        </p:nvPicPr>
        <p:blipFill>
          <a:blip r:embed="rId3"/>
          <a:stretch>
            <a:fillRect/>
          </a:stretch>
        </p:blipFill>
        <p:spPr>
          <a:xfrm>
            <a:off x="697062" y="1387731"/>
            <a:ext cx="7021998" cy="3184395"/>
          </a:xfrm>
          <a:prstGeom prst="rect">
            <a:avLst/>
          </a:prstGeom>
        </p:spPr>
      </p:pic>
      <p:sp>
        <p:nvSpPr>
          <p:cNvPr id="11" name="Rectangle 274">
            <a:extLst>
              <a:ext uri="{FF2B5EF4-FFF2-40B4-BE49-F238E27FC236}">
                <a16:creationId xmlns:a16="http://schemas.microsoft.com/office/drawing/2014/main" id="{D5005105-CEE3-CAA3-C70B-BE1CF6B266BB}"/>
              </a:ext>
            </a:extLst>
          </p:cNvPr>
          <p:cNvSpPr/>
          <p:nvPr/>
        </p:nvSpPr>
        <p:spPr>
          <a:xfrm>
            <a:off x="1580707" y="1524617"/>
            <a:ext cx="4571376" cy="2396330"/>
          </a:xfrm>
          <a:prstGeom prst="rect">
            <a:avLst/>
          </a:prstGeom>
          <a:solidFill>
            <a:schemeClr val="bg1">
              <a:alpha val="93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6225971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2DB98-8703-DD41-B2AF-B885F300EB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C7ADDF-72F5-9489-09E7-A898C234959E}"/>
              </a:ext>
            </a:extLst>
          </p:cNvPr>
          <p:cNvSpPr>
            <a:spLocks noGrp="1"/>
          </p:cNvSpPr>
          <p:nvPr>
            <p:ph type="title"/>
          </p:nvPr>
        </p:nvSpPr>
        <p:spPr/>
        <p:txBody>
          <a:bodyPr/>
          <a:lstStyle/>
          <a:p>
            <a:r>
              <a:rPr lang="en-US" sz="4400" dirty="0">
                <a:solidFill>
                  <a:schemeClr val="accent5">
                    <a:lumMod val="75000"/>
                  </a:schemeClr>
                </a:solidFill>
              </a:rPr>
              <a:t>Impact of Data Pattern</a:t>
            </a:r>
          </a:p>
        </p:txBody>
      </p:sp>
      <p:sp>
        <p:nvSpPr>
          <p:cNvPr id="3" name="Slide Number Placeholder 3">
            <a:extLst>
              <a:ext uri="{FF2B5EF4-FFF2-40B4-BE49-F238E27FC236}">
                <a16:creationId xmlns:a16="http://schemas.microsoft.com/office/drawing/2014/main" id="{BDA3E447-D349-0E39-3269-F045118F68B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67523CDA-E48D-9761-FF67-C591DBC0D855}"/>
              </a:ext>
            </a:extLst>
          </p:cNvPr>
          <p:cNvGrpSpPr/>
          <p:nvPr/>
        </p:nvGrpSpPr>
        <p:grpSpPr>
          <a:xfrm>
            <a:off x="1095036" y="1106534"/>
            <a:ext cx="5952790" cy="3539435"/>
            <a:chOff x="2377717" y="1684116"/>
            <a:chExt cx="3514921" cy="2096662"/>
          </a:xfrm>
        </p:grpSpPr>
        <p:pic>
          <p:nvPicPr>
            <p:cNvPr id="4" name="Resim 4" descr="metin, ekran görüntüsü, diyagram, plan içeren bir resim&#10;&#10;Açıklama otomatik olarak oluşturuldu">
              <a:extLst>
                <a:ext uri="{FF2B5EF4-FFF2-40B4-BE49-F238E27FC236}">
                  <a16:creationId xmlns:a16="http://schemas.microsoft.com/office/drawing/2014/main" id="{764A2746-8A61-1F2F-9484-D0E7DA3AAE2E}"/>
                </a:ext>
              </a:extLst>
            </p:cNvPr>
            <p:cNvPicPr>
              <a:picLocks noChangeAspect="1"/>
            </p:cNvPicPr>
            <p:nvPr/>
          </p:nvPicPr>
          <p:blipFill rotWithShape="1">
            <a:blip r:embed="rId3"/>
            <a:srcRect l="55096" t="42987" b="7544"/>
            <a:stretch/>
          </p:blipFill>
          <p:spPr>
            <a:xfrm>
              <a:off x="3094983" y="1684116"/>
              <a:ext cx="2797655" cy="1863524"/>
            </a:xfrm>
            <a:prstGeom prst="rect">
              <a:avLst/>
            </a:prstGeom>
          </p:spPr>
        </p:pic>
        <p:pic>
          <p:nvPicPr>
            <p:cNvPr id="7" name="Resim 4" descr="metin, ekran görüntüsü, diyagram, plan içeren bir resim&#10;&#10;Açıklama otomatik olarak oluşturuldu">
              <a:extLst>
                <a:ext uri="{FF2B5EF4-FFF2-40B4-BE49-F238E27FC236}">
                  <a16:creationId xmlns:a16="http://schemas.microsoft.com/office/drawing/2014/main" id="{A0DF5EE8-C626-F3A6-E23C-184A825156D5}"/>
                </a:ext>
              </a:extLst>
            </p:cNvPr>
            <p:cNvPicPr>
              <a:picLocks noChangeAspect="1"/>
            </p:cNvPicPr>
            <p:nvPr/>
          </p:nvPicPr>
          <p:blipFill rotWithShape="1">
            <a:blip r:embed="rId3"/>
            <a:srcRect l="31051" t="92394" r="21510" b="232"/>
            <a:stretch/>
          </p:blipFill>
          <p:spPr>
            <a:xfrm>
              <a:off x="3296737" y="3567612"/>
              <a:ext cx="2268018" cy="213166"/>
            </a:xfrm>
            <a:prstGeom prst="rect">
              <a:avLst/>
            </a:prstGeom>
          </p:spPr>
        </p:pic>
        <p:pic>
          <p:nvPicPr>
            <p:cNvPr id="8" name="Resim 4" descr="metin, ekran görüntüsü, diyagram, plan içeren bir resim&#10;&#10;Açıklama otomatik olarak oluşturuldu">
              <a:extLst>
                <a:ext uri="{FF2B5EF4-FFF2-40B4-BE49-F238E27FC236}">
                  <a16:creationId xmlns:a16="http://schemas.microsoft.com/office/drawing/2014/main" id="{97A6AAB9-3490-89A4-66F4-7AF91D9B2DB9}"/>
                </a:ext>
              </a:extLst>
            </p:cNvPr>
            <p:cNvPicPr>
              <a:picLocks noChangeAspect="1"/>
            </p:cNvPicPr>
            <p:nvPr/>
          </p:nvPicPr>
          <p:blipFill rotWithShape="1">
            <a:blip r:embed="rId3"/>
            <a:srcRect l="4879" t="43346" r="87287" b="13792"/>
            <a:stretch/>
          </p:blipFill>
          <p:spPr>
            <a:xfrm>
              <a:off x="2689275" y="1697898"/>
              <a:ext cx="488143" cy="1614684"/>
            </a:xfrm>
            <a:prstGeom prst="rect">
              <a:avLst/>
            </a:prstGeom>
          </p:spPr>
        </p:pic>
        <p:pic>
          <p:nvPicPr>
            <p:cNvPr id="9" name="Resim 4" descr="metin, ekran görüntüsü, diyagram, plan içeren bir resim&#10;&#10;Açıklama otomatik olarak oluşturuldu">
              <a:extLst>
                <a:ext uri="{FF2B5EF4-FFF2-40B4-BE49-F238E27FC236}">
                  <a16:creationId xmlns:a16="http://schemas.microsoft.com/office/drawing/2014/main" id="{711478EB-7138-7F5F-6E9E-B3BDDE026C00}"/>
                </a:ext>
              </a:extLst>
            </p:cNvPr>
            <p:cNvPicPr>
              <a:picLocks noChangeAspect="1"/>
            </p:cNvPicPr>
            <p:nvPr/>
          </p:nvPicPr>
          <p:blipFill rotWithShape="1">
            <a:blip r:embed="rId3"/>
            <a:srcRect l="-144" t="19465" r="94755" b="31066"/>
            <a:stretch/>
          </p:blipFill>
          <p:spPr>
            <a:xfrm>
              <a:off x="2377717" y="1782897"/>
              <a:ext cx="261385" cy="1450803"/>
            </a:xfrm>
            <a:prstGeom prst="rect">
              <a:avLst/>
            </a:prstGeom>
          </p:spPr>
        </p:pic>
      </p:grpSp>
      <p:grpSp>
        <p:nvGrpSpPr>
          <p:cNvPr id="42" name="Group 41">
            <a:extLst>
              <a:ext uri="{FF2B5EF4-FFF2-40B4-BE49-F238E27FC236}">
                <a16:creationId xmlns:a16="http://schemas.microsoft.com/office/drawing/2014/main" id="{10E08CB1-24A1-E081-07F1-B715F2AD2BCA}"/>
              </a:ext>
            </a:extLst>
          </p:cNvPr>
          <p:cNvGrpSpPr/>
          <p:nvPr/>
        </p:nvGrpSpPr>
        <p:grpSpPr>
          <a:xfrm>
            <a:off x="1286832" y="1273289"/>
            <a:ext cx="6413957" cy="4478177"/>
            <a:chOff x="5613994" y="648537"/>
            <a:chExt cx="6413957" cy="4478177"/>
          </a:xfrm>
        </p:grpSpPr>
        <p:sp>
          <p:nvSpPr>
            <p:cNvPr id="43" name="TextBox 42">
              <a:extLst>
                <a:ext uri="{FF2B5EF4-FFF2-40B4-BE49-F238E27FC236}">
                  <a16:creationId xmlns:a16="http://schemas.microsoft.com/office/drawing/2014/main" id="{57715D91-5461-706F-480D-C5130D97C107}"/>
                </a:ext>
              </a:extLst>
            </p:cNvPr>
            <p:cNvSpPr txBox="1"/>
            <p:nvPr/>
          </p:nvSpPr>
          <p:spPr>
            <a:xfrm>
              <a:off x="5613994" y="4295717"/>
              <a:ext cx="6413957" cy="830997"/>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1.98% </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variation in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average success 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across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all number of input operands</a:t>
              </a:r>
              <a:endParaRPr kumimoji="0" lang="en-CH"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4" name="Rectangle 43">
              <a:extLst>
                <a:ext uri="{FF2B5EF4-FFF2-40B4-BE49-F238E27FC236}">
                  <a16:creationId xmlns:a16="http://schemas.microsoft.com/office/drawing/2014/main" id="{8F2A636A-E520-4FDD-15B2-30978CBA34A3}"/>
                </a:ext>
              </a:extLst>
            </p:cNvPr>
            <p:cNvSpPr/>
            <p:nvPr/>
          </p:nvSpPr>
          <p:spPr>
            <a:xfrm>
              <a:off x="6760029" y="648537"/>
              <a:ext cx="4449625" cy="54480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Elbow Connector 3">
              <a:extLst>
                <a:ext uri="{FF2B5EF4-FFF2-40B4-BE49-F238E27FC236}">
                  <a16:creationId xmlns:a16="http://schemas.microsoft.com/office/drawing/2014/main" id="{4A1F2C84-48A5-AB21-7DCC-37DE05D6A504}"/>
                </a:ext>
              </a:extLst>
            </p:cNvPr>
            <p:cNvCxnSpPr>
              <a:cxnSpLocks/>
              <a:stCxn id="44" idx="3"/>
              <a:endCxn id="43" idx="3"/>
            </p:cNvCxnSpPr>
            <p:nvPr/>
          </p:nvCxnSpPr>
          <p:spPr>
            <a:xfrm>
              <a:off x="11209654" y="920939"/>
              <a:ext cx="818297" cy="3790277"/>
            </a:xfrm>
            <a:prstGeom prst="bentConnector3">
              <a:avLst>
                <a:gd name="adj1" fmla="val 179387"/>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546942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9B912-151C-3514-9352-37B92F35F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5100B3-BF21-9AC5-9BE4-DFD2038E475A}"/>
              </a:ext>
            </a:extLst>
          </p:cNvPr>
          <p:cNvSpPr>
            <a:spLocks noGrp="1"/>
          </p:cNvSpPr>
          <p:nvPr>
            <p:ph type="title"/>
          </p:nvPr>
        </p:nvSpPr>
        <p:spPr/>
        <p:txBody>
          <a:bodyPr/>
          <a:lstStyle/>
          <a:p>
            <a:r>
              <a:rPr lang="en-US" sz="4400" dirty="0">
                <a:solidFill>
                  <a:schemeClr val="accent5">
                    <a:lumMod val="75000"/>
                  </a:schemeClr>
                </a:solidFill>
              </a:rPr>
              <a:t>Impact of Data Pattern</a:t>
            </a:r>
          </a:p>
        </p:txBody>
      </p:sp>
      <p:sp>
        <p:nvSpPr>
          <p:cNvPr id="3" name="Slide Number Placeholder 3">
            <a:extLst>
              <a:ext uri="{FF2B5EF4-FFF2-40B4-BE49-F238E27FC236}">
                <a16:creationId xmlns:a16="http://schemas.microsoft.com/office/drawing/2014/main" id="{C7E4CD81-B266-C08B-8670-926EF521241C}"/>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pic>
        <p:nvPicPr>
          <p:cNvPr id="6" name="Resim 4" descr="metin, ekran görüntüsü, diyagram, plan içeren bir resim&#10;&#10;Açıklama otomatik olarak oluşturuldu">
            <a:extLst>
              <a:ext uri="{FF2B5EF4-FFF2-40B4-BE49-F238E27FC236}">
                <a16:creationId xmlns:a16="http://schemas.microsoft.com/office/drawing/2014/main" id="{E3CDDCE4-5C9A-B86A-5A38-6EA7D21B14D6}"/>
              </a:ext>
            </a:extLst>
          </p:cNvPr>
          <p:cNvPicPr>
            <a:picLocks noChangeAspect="1"/>
          </p:cNvPicPr>
          <p:nvPr/>
        </p:nvPicPr>
        <p:blipFill rotWithShape="1">
          <a:blip r:embed="rId3"/>
          <a:srcRect l="-2739" r="-1143"/>
          <a:stretch/>
        </p:blipFill>
        <p:spPr>
          <a:xfrm>
            <a:off x="840923" y="897350"/>
            <a:ext cx="6922023" cy="4029002"/>
          </a:xfrm>
          <a:prstGeom prst="rect">
            <a:avLst/>
          </a:prstGeom>
        </p:spPr>
      </p:pic>
      <p:sp>
        <p:nvSpPr>
          <p:cNvPr id="5" name="TextBox 4">
            <a:extLst>
              <a:ext uri="{FF2B5EF4-FFF2-40B4-BE49-F238E27FC236}">
                <a16:creationId xmlns:a16="http://schemas.microsoft.com/office/drawing/2014/main" id="{A13D9442-C70D-899E-6C60-654388A4A4FD}"/>
              </a:ext>
            </a:extLst>
          </p:cNvPr>
          <p:cNvSpPr txBox="1"/>
          <p:nvPr/>
        </p:nvSpPr>
        <p:spPr>
          <a:xfrm>
            <a:off x="1916208" y="5218063"/>
            <a:ext cx="5563451" cy="830997"/>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Impact of data pattern is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consistent</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across all tested operations</a:t>
            </a:r>
            <a:endParaRPr kumimoji="0" lang="en-CH"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8" name="Elbow Connector 3">
            <a:extLst>
              <a:ext uri="{FF2B5EF4-FFF2-40B4-BE49-F238E27FC236}">
                <a16:creationId xmlns:a16="http://schemas.microsoft.com/office/drawing/2014/main" id="{F5DC7DC4-B5E3-8315-2F68-CB42CD3AE92C}"/>
              </a:ext>
            </a:extLst>
          </p:cNvPr>
          <p:cNvCxnSpPr>
            <a:cxnSpLocks/>
            <a:stCxn id="13" idx="3"/>
            <a:endCxn id="5" idx="3"/>
          </p:cNvCxnSpPr>
          <p:nvPr/>
        </p:nvCxnSpPr>
        <p:spPr>
          <a:xfrm>
            <a:off x="6604406" y="2510054"/>
            <a:ext cx="875253" cy="3123508"/>
          </a:xfrm>
          <a:prstGeom prst="bentConnector3">
            <a:avLst>
              <a:gd name="adj1" fmla="val 176475"/>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30FACBF-682F-7FA4-3B6A-B497CEED1483}"/>
              </a:ext>
            </a:extLst>
          </p:cNvPr>
          <p:cNvSpPr/>
          <p:nvPr/>
        </p:nvSpPr>
        <p:spPr>
          <a:xfrm>
            <a:off x="2911450" y="4064230"/>
            <a:ext cx="3664915" cy="28889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203E47F-8266-3D9A-471A-635BE6985708}"/>
              </a:ext>
            </a:extLst>
          </p:cNvPr>
          <p:cNvSpPr/>
          <p:nvPr/>
        </p:nvSpPr>
        <p:spPr>
          <a:xfrm>
            <a:off x="2939491" y="2365607"/>
            <a:ext cx="3664915" cy="28889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Elbow Connector 3">
            <a:extLst>
              <a:ext uri="{FF2B5EF4-FFF2-40B4-BE49-F238E27FC236}">
                <a16:creationId xmlns:a16="http://schemas.microsoft.com/office/drawing/2014/main" id="{1E87E2DF-CEA6-B7E6-F927-3682A3265165}"/>
              </a:ext>
            </a:extLst>
          </p:cNvPr>
          <p:cNvCxnSpPr>
            <a:cxnSpLocks/>
            <a:stCxn id="12" idx="0"/>
            <a:endCxn id="5" idx="1"/>
          </p:cNvCxnSpPr>
          <p:nvPr/>
        </p:nvCxnSpPr>
        <p:spPr>
          <a:xfrm rot="16200000" flipH="1" flipV="1">
            <a:off x="2545392" y="3435046"/>
            <a:ext cx="1569332" cy="2827700"/>
          </a:xfrm>
          <a:prstGeom prst="bentConnector4">
            <a:avLst>
              <a:gd name="adj1" fmla="val -10794"/>
              <a:gd name="adj2" fmla="val 130418"/>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5986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2E16B-D8CB-3410-AC67-8825C5C13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D7323-2683-0B3C-F380-F484CDE1EC44}"/>
              </a:ext>
            </a:extLst>
          </p:cNvPr>
          <p:cNvSpPr>
            <a:spLocks noGrp="1"/>
          </p:cNvSpPr>
          <p:nvPr>
            <p:ph type="title"/>
          </p:nvPr>
        </p:nvSpPr>
        <p:spPr/>
        <p:txBody>
          <a:bodyPr/>
          <a:lstStyle/>
          <a:p>
            <a:r>
              <a:rPr lang="en-US" sz="4400" dirty="0">
                <a:solidFill>
                  <a:schemeClr val="accent5">
                    <a:lumMod val="75000"/>
                  </a:schemeClr>
                </a:solidFill>
              </a:rPr>
              <a:t>Impact of Data Pattern</a:t>
            </a:r>
          </a:p>
        </p:txBody>
      </p:sp>
      <p:sp>
        <p:nvSpPr>
          <p:cNvPr id="23" name="Rectangle 274">
            <a:extLst>
              <a:ext uri="{FF2B5EF4-FFF2-40B4-BE49-F238E27FC236}">
                <a16:creationId xmlns:a16="http://schemas.microsoft.com/office/drawing/2014/main" id="{11C4D6B1-FC6F-93DC-BF24-E4FE011FB3BF}"/>
              </a:ext>
            </a:extLst>
          </p:cNvPr>
          <p:cNvSpPr/>
          <p:nvPr/>
        </p:nvSpPr>
        <p:spPr>
          <a:xfrm>
            <a:off x="0" y="4938748"/>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Data pattern slightly affects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the reliability of AND, NAND, OR, and NOR operations</a:t>
            </a:r>
          </a:p>
        </p:txBody>
      </p:sp>
      <p:sp>
        <p:nvSpPr>
          <p:cNvPr id="3" name="Slide Number Placeholder 3">
            <a:extLst>
              <a:ext uri="{FF2B5EF4-FFF2-40B4-BE49-F238E27FC236}">
                <a16:creationId xmlns:a16="http://schemas.microsoft.com/office/drawing/2014/main" id="{F9658006-FDE5-A583-01CE-4DA032E0C944}"/>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pic>
        <p:nvPicPr>
          <p:cNvPr id="6" name="Resim 4" descr="metin, ekran görüntüsü, diyagram, plan içeren bir resim&#10;&#10;Açıklama otomatik olarak oluşturuldu">
            <a:extLst>
              <a:ext uri="{FF2B5EF4-FFF2-40B4-BE49-F238E27FC236}">
                <a16:creationId xmlns:a16="http://schemas.microsoft.com/office/drawing/2014/main" id="{98B2B558-45B7-25C3-B6DA-6E64DA4B8051}"/>
              </a:ext>
            </a:extLst>
          </p:cNvPr>
          <p:cNvPicPr>
            <a:picLocks noChangeAspect="1"/>
          </p:cNvPicPr>
          <p:nvPr/>
        </p:nvPicPr>
        <p:blipFill rotWithShape="1">
          <a:blip r:embed="rId3"/>
          <a:srcRect l="-2739" r="-1143"/>
          <a:stretch/>
        </p:blipFill>
        <p:spPr>
          <a:xfrm>
            <a:off x="840923" y="897350"/>
            <a:ext cx="6922023" cy="4029002"/>
          </a:xfrm>
          <a:prstGeom prst="rect">
            <a:avLst/>
          </a:prstGeom>
        </p:spPr>
      </p:pic>
    </p:spTree>
    <p:extLst>
      <p:ext uri="{BB962C8B-B14F-4D97-AF65-F5344CB8AC3E}">
        <p14:creationId xmlns:p14="http://schemas.microsoft.com/office/powerpoint/2010/main" val="30561815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01FEA-7CCC-01F2-23AB-AE23EAE97712}"/>
            </a:ext>
          </a:extLst>
        </p:cNvPr>
        <p:cNvGrpSpPr/>
        <p:nvPr/>
      </p:nvGrpSpPr>
      <p:grpSpPr>
        <a:xfrm>
          <a:off x="0" y="0"/>
          <a:ext cx="0" cy="0"/>
          <a:chOff x="0" y="0"/>
          <a:chExt cx="0" cy="0"/>
        </a:xfrm>
      </p:grpSpPr>
      <p:sp>
        <p:nvSpPr>
          <p:cNvPr id="5" name="Content Placeholder 2" descr=" 5">
            <a:extLst>
              <a:ext uri="{FF2B5EF4-FFF2-40B4-BE49-F238E27FC236}">
                <a16:creationId xmlns:a16="http://schemas.microsoft.com/office/drawing/2014/main" id="{4F99404F-2DCC-0A67-3B57-95F3EC8DEBD9}"/>
              </a:ext>
            </a:extLst>
          </p:cNvPr>
          <p:cNvSpPr txBox="1">
            <a:spLocks/>
          </p:cNvSpPr>
          <p:nvPr/>
        </p:nvSpPr>
        <p:spPr>
          <a:xfrm>
            <a:off x="76200" y="704757"/>
            <a:ext cx="9067800" cy="5928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6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Detailed hypotheses &amp; key ideas to perform</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NOT operation</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Many-input AND, NAND, OR, and NOR operations</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endParaRPr kumimoji="0" lang="en-US" sz="26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6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How the reliability of bitwise operations are affected by</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The location of activated rows</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Temperature (for AND, NAND, OR, and NOR)</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DRAM speed rate</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Chip density and die revision</a:t>
            </a:r>
          </a:p>
          <a:p>
            <a:pPr marL="342900" marR="0" lvl="0" indent="-34290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6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Discussion on the limitations of COTS DRAM chips</a:t>
            </a:r>
          </a:p>
        </p:txBody>
      </p:sp>
      <p:sp>
        <p:nvSpPr>
          <p:cNvPr id="2" name="Slide Number Placeholder 3">
            <a:extLst>
              <a:ext uri="{FF2B5EF4-FFF2-40B4-BE49-F238E27FC236}">
                <a16:creationId xmlns:a16="http://schemas.microsoft.com/office/drawing/2014/main" id="{97AA0D86-F8BC-8B96-CEC9-2971500D5F85}"/>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3" name="Title 1">
            <a:extLst>
              <a:ext uri="{FF2B5EF4-FFF2-40B4-BE49-F238E27FC236}">
                <a16:creationId xmlns:a16="http://schemas.microsoft.com/office/drawing/2014/main" id="{4C4B0773-0EB2-BB54-4910-FD4E8981136C}"/>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rPr>
              <a:t>More in the Paper</a:t>
            </a:r>
          </a:p>
        </p:txBody>
      </p:sp>
    </p:spTree>
    <p:extLst>
      <p:ext uri="{BB962C8B-B14F-4D97-AF65-F5344CB8AC3E}">
        <p14:creationId xmlns:p14="http://schemas.microsoft.com/office/powerpoint/2010/main" val="37055160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F043E-4177-15C0-B1E2-86BCCA0A9D8F}"/>
            </a:ext>
          </a:extLst>
        </p:cNvPr>
        <p:cNvGrpSpPr/>
        <p:nvPr/>
      </p:nvGrpSpPr>
      <p:grpSpPr>
        <a:xfrm>
          <a:off x="0" y="0"/>
          <a:ext cx="0" cy="0"/>
          <a:chOff x="0" y="0"/>
          <a:chExt cx="0" cy="0"/>
        </a:xfrm>
      </p:grpSpPr>
      <p:sp>
        <p:nvSpPr>
          <p:cNvPr id="5" name="Content Placeholder 2" descr=" 5">
            <a:extLst>
              <a:ext uri="{FF2B5EF4-FFF2-40B4-BE49-F238E27FC236}">
                <a16:creationId xmlns:a16="http://schemas.microsoft.com/office/drawing/2014/main" id="{C976475A-6CF1-2C8C-0D95-7643B2AE1BB0}"/>
              </a:ext>
            </a:extLst>
          </p:cNvPr>
          <p:cNvSpPr txBox="1">
            <a:spLocks/>
          </p:cNvSpPr>
          <p:nvPr/>
        </p:nvSpPr>
        <p:spPr>
          <a:xfrm>
            <a:off x="0" y="5644896"/>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Consolas" panose="020B0609020204030204" pitchFamily="49" charset="0"/>
                <a:ea typeface="Cambria"/>
                <a:cs typeface="+mn-cs"/>
              </a:rPr>
              <a:t>https://arxiv.org/pdf/2402.18736.pdf</a:t>
            </a:r>
            <a:endParaRPr kumimoji="0" lang="en-US" sz="1800" b="1" i="0" u="sng" strike="noStrike" kern="1200" cap="none" spc="0" normalizeH="0" baseline="0" noProof="0" dirty="0">
              <a:ln>
                <a:noFill/>
              </a:ln>
              <a:solidFill>
                <a:srgbClr val="0070C0"/>
              </a:solidFill>
              <a:effectLst/>
              <a:uLnTx/>
              <a:uFillTx/>
              <a:latin typeface="Consolas" panose="020B0609020204030204" pitchFamily="49" charset="0"/>
              <a:ea typeface="+mn-ea"/>
              <a:cs typeface="+mn-cs"/>
            </a:endParaRPr>
          </a:p>
        </p:txBody>
      </p:sp>
      <p:pic>
        <p:nvPicPr>
          <p:cNvPr id="3" name="Resim 2">
            <a:extLst>
              <a:ext uri="{FF2B5EF4-FFF2-40B4-BE49-F238E27FC236}">
                <a16:creationId xmlns:a16="http://schemas.microsoft.com/office/drawing/2014/main" id="{9AF1757A-54CD-A247-2166-8B1F54D547AD}"/>
              </a:ext>
            </a:extLst>
          </p:cNvPr>
          <p:cNvPicPr>
            <a:picLocks noChangeAspect="1"/>
          </p:cNvPicPr>
          <p:nvPr/>
        </p:nvPicPr>
        <p:blipFill rotWithShape="1">
          <a:blip r:embed="rId3"/>
          <a:srcRect t="7214" b="4149"/>
          <a:stretch/>
        </p:blipFill>
        <p:spPr>
          <a:xfrm>
            <a:off x="629412" y="824484"/>
            <a:ext cx="7961376" cy="4637071"/>
          </a:xfrm>
          <a:prstGeom prst="rect">
            <a:avLst/>
          </a:prstGeom>
          <a:effectLst>
            <a:outerShdw blurRad="63500" sx="102000" sy="102000" algn="ctr" rotWithShape="0">
              <a:prstClr val="black">
                <a:alpha val="40000"/>
              </a:prstClr>
            </a:outerShdw>
          </a:effectLst>
        </p:spPr>
      </p:pic>
      <p:sp>
        <p:nvSpPr>
          <p:cNvPr id="9" name="Slide Number Placeholder 3">
            <a:extLst>
              <a:ext uri="{FF2B5EF4-FFF2-40B4-BE49-F238E27FC236}">
                <a16:creationId xmlns:a16="http://schemas.microsoft.com/office/drawing/2014/main" id="{FA8E117A-6662-11D2-15DD-6EFE1AC94006}"/>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2" name="Title 1">
            <a:extLst>
              <a:ext uri="{FF2B5EF4-FFF2-40B4-BE49-F238E27FC236}">
                <a16:creationId xmlns:a16="http://schemas.microsoft.com/office/drawing/2014/main" id="{6E8D6856-0463-7509-FB7F-0AA9A5360D50}"/>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rPr>
              <a:t>Available on </a:t>
            </a:r>
            <a:r>
              <a:rPr lang="en-US" sz="4400" dirty="0" err="1">
                <a:solidFill>
                  <a:schemeClr val="accent5">
                    <a:lumMod val="75000"/>
                  </a:schemeClr>
                </a:solidFill>
              </a:rPr>
              <a:t>arXiv</a:t>
            </a:r>
            <a:endParaRPr lang="en-US" sz="4400" dirty="0">
              <a:solidFill>
                <a:schemeClr val="accent5">
                  <a:lumMod val="75000"/>
                </a:schemeClr>
              </a:solidFill>
            </a:endParaRPr>
          </a:p>
        </p:txBody>
      </p:sp>
    </p:spTree>
    <p:extLst>
      <p:ext uri="{BB962C8B-B14F-4D97-AF65-F5344CB8AC3E}">
        <p14:creationId xmlns:p14="http://schemas.microsoft.com/office/powerpoint/2010/main" val="35508317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975F-F805-610A-D02E-835FA12CC3EA}"/>
            </a:ext>
          </a:extLst>
        </p:cNvPr>
        <p:cNvGrpSpPr/>
        <p:nvPr/>
      </p:nvGrpSpPr>
      <p:grpSpPr>
        <a:xfrm>
          <a:off x="0" y="0"/>
          <a:ext cx="0" cy="0"/>
          <a:chOff x="0" y="0"/>
          <a:chExt cx="0" cy="0"/>
        </a:xfrm>
      </p:grpSpPr>
      <p:sp>
        <p:nvSpPr>
          <p:cNvPr id="5" name="Content Placeholder 2" descr=" 5">
            <a:extLst>
              <a:ext uri="{FF2B5EF4-FFF2-40B4-BE49-F238E27FC236}">
                <a16:creationId xmlns:a16="http://schemas.microsoft.com/office/drawing/2014/main" id="{1C5ADE89-277B-4E56-87D6-C4A0D1847276}"/>
              </a:ext>
            </a:extLst>
          </p:cNvPr>
          <p:cNvSpPr txBox="1">
            <a:spLocks/>
          </p:cNvSpPr>
          <p:nvPr/>
        </p:nvSpPr>
        <p:spPr>
          <a:xfrm>
            <a:off x="76200" y="704757"/>
            <a:ext cx="9067800" cy="5928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experimentally demonstrate that </a:t>
            </a:r>
            <a:r>
              <a:rPr kumimoji="0" lang="en-US" sz="2200" b="1" i="0" u="none" strike="noStrike" kern="1200" cap="none" spc="0" normalizeH="0" baseline="0" noProof="0" dirty="0">
                <a:ln>
                  <a:noFill/>
                </a:ln>
                <a:solidFill>
                  <a:srgbClr val="C06900"/>
                </a:solidFill>
                <a:effectLst/>
                <a:uLnTx/>
                <a:uFillTx/>
                <a:latin typeface="Cambria" panose="02040503050406030204" pitchFamily="18" charset="0"/>
                <a:ea typeface="+mn-ea"/>
                <a:cs typeface="+mn-cs"/>
              </a:rPr>
              <a:t>commercial off-the-shelf (COTS)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chips can perform:</a:t>
            </a:r>
            <a:endParaRPr kumimoji="0" lang="x-none"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200" b="1" i="0" u="none" strike="noStrike" kern="1200" cap="none" spc="0" normalizeH="0" baseline="0" noProof="0" dirty="0">
                <a:ln>
                  <a:noFill/>
                </a:ln>
                <a:solidFill>
                  <a:srgbClr val="C06900"/>
                </a:solidFill>
                <a:effectLst/>
                <a:uLnTx/>
                <a:uFillTx/>
                <a:latin typeface="Cambria" panose="02040503050406030204" pitchFamily="18" charset="0"/>
                <a:ea typeface="+mn-ea"/>
                <a:cs typeface="+mn-cs"/>
              </a:rPr>
              <a:t>Functionally-complete</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Boolean operations: NOT, NAND, and NOR</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200" b="1" i="0" u="none" strike="noStrike" kern="1200" cap="none" spc="0" normalizeH="0" baseline="0" noProof="0" dirty="0">
                <a:ln>
                  <a:noFill/>
                </a:ln>
                <a:solidFill>
                  <a:srgbClr val="C06900"/>
                </a:solidFill>
                <a:effectLst/>
                <a:uLnTx/>
                <a:uFillTx/>
                <a:latin typeface="Cambria" panose="02040503050406030204" pitchFamily="18" charset="0"/>
                <a:ea typeface="+mn-ea"/>
                <a:cs typeface="+mn-cs"/>
              </a:rPr>
              <a:t>Up to 16-input</a:t>
            </a:r>
            <a:r>
              <a:rPr kumimoji="0" lang="en-US" sz="2200" b="0" i="0" u="none" strike="noStrike" kern="1200" cap="none" spc="0" normalizeH="0" baseline="0" noProof="0" dirty="0">
                <a:ln>
                  <a:noFill/>
                </a:ln>
                <a:solidFill>
                  <a:srgbClr val="C06900"/>
                </a:solidFill>
                <a:effectLst/>
                <a:uLnTx/>
                <a:uFillTx/>
                <a:latin typeface="Cambria" panose="02040503050406030204" pitchFamily="18" charset="0"/>
                <a:ea typeface="+mn-ea"/>
                <a:cs typeface="+mn-cs"/>
              </a:rPr>
              <a:t>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NAND, OR, and NOR operations</a:t>
            </a:r>
          </a:p>
          <a:p>
            <a:pPr marL="342900" marR="0" lvl="0" indent="-34290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characterize </a:t>
            </a:r>
            <a:r>
              <a:rPr kumimoji="0" lang="en-US" sz="2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the success rate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these operations on</a:t>
            </a:r>
            <a:b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256 COTS DDR4 chips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a:t>
            </a:r>
            <a:r>
              <a:rPr kumimoji="0" lang="en-US" sz="2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two major manufacturers</a:t>
            </a:r>
            <a:endParaRPr kumimoji="0" lang="en-US" sz="2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highlight </a:t>
            </a:r>
            <a:r>
              <a:rPr kumimoji="0" lang="en-US" sz="2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two key results:</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can perform </a:t>
            </a:r>
            <a:r>
              <a:rPr kumimoji="0" lang="en-US" sz="2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NOT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and </a:t>
            </a:r>
            <a:b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{2, 4, 8, 16}-input AND, NAND, OR, and NOR</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 </a:t>
            </a:r>
            <a:b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on COTS DRAM chips with </a:t>
            </a:r>
            <a:r>
              <a:rPr kumimoji="0" lang="en-US" sz="2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very high success rates (&gt;94%)</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Data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pattern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a:t>
            </a:r>
            <a:r>
              <a:rPr kumimoji="0" lang="en-US" sz="2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temperature</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only slightly affect</a:t>
            </a:r>
            <a:b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reliability of these operations</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274320" marR="0" lvl="0" indent="-274320" algn="l" defTabSz="914400" rtl="0" eaLnBrk="1" fontAlgn="auto" latinLnBrk="0" hangingPunct="1">
              <a:lnSpc>
                <a:spcPct val="100000"/>
              </a:lnSpc>
              <a:spcBef>
                <a:spcPts val="4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endParaRPr>
          </a:p>
        </p:txBody>
      </p:sp>
      <p:sp>
        <p:nvSpPr>
          <p:cNvPr id="2" name="Slide Number Placeholder 3">
            <a:extLst>
              <a:ext uri="{FF2B5EF4-FFF2-40B4-BE49-F238E27FC236}">
                <a16:creationId xmlns:a16="http://schemas.microsoft.com/office/drawing/2014/main" id="{E457F976-3AAE-DD96-F884-CBDBCC87463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3" name="Title 1">
            <a:extLst>
              <a:ext uri="{FF2B5EF4-FFF2-40B4-BE49-F238E27FC236}">
                <a16:creationId xmlns:a16="http://schemas.microsoft.com/office/drawing/2014/main" id="{6828C552-852A-953C-DAA7-45EB7CC82183}"/>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rPr>
              <a:t>Summary</a:t>
            </a:r>
          </a:p>
        </p:txBody>
      </p:sp>
      <p:sp>
        <p:nvSpPr>
          <p:cNvPr id="6" name="Rectangle 274">
            <a:extLst>
              <a:ext uri="{FF2B5EF4-FFF2-40B4-BE49-F238E27FC236}">
                <a16:creationId xmlns:a16="http://schemas.microsoft.com/office/drawing/2014/main" id="{BE43E2CB-31B8-ECF6-0D86-887999654427}"/>
              </a:ext>
            </a:extLst>
          </p:cNvPr>
          <p:cNvSpPr/>
          <p:nvPr/>
        </p:nvSpPr>
        <p:spPr>
          <a:xfrm>
            <a:off x="0" y="5192401"/>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We believe these empirical results demonstrate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the promising potential of using DRAM as a computation substrate</a:t>
            </a:r>
          </a:p>
        </p:txBody>
      </p:sp>
    </p:spTree>
    <p:extLst>
      <p:ext uri="{BB962C8B-B14F-4D97-AF65-F5344CB8AC3E}">
        <p14:creationId xmlns:p14="http://schemas.microsoft.com/office/powerpoint/2010/main" val="7004130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logo&#10;&#10;Description automatically generated">
            <a:extLst>
              <a:ext uri="{FF2B5EF4-FFF2-40B4-BE49-F238E27FC236}">
                <a16:creationId xmlns:a16="http://schemas.microsoft.com/office/drawing/2014/main" id="{71E2C3DB-1269-29C0-AE6A-8B078297CFD5}"/>
              </a:ext>
            </a:extLst>
          </p:cNvPr>
          <p:cNvPicPr>
            <a:picLocks noChangeAspect="1"/>
          </p:cNvPicPr>
          <p:nvPr/>
        </p:nvPicPr>
        <p:blipFill>
          <a:blip r:embed="rId3"/>
          <a:stretch>
            <a:fillRect/>
          </a:stretch>
        </p:blipFill>
        <p:spPr>
          <a:xfrm>
            <a:off x="-6724" y="2850575"/>
            <a:ext cx="2248343" cy="1050505"/>
          </a:xfrm>
          <a:prstGeom prst="rect">
            <a:avLst/>
          </a:prstGeom>
        </p:spPr>
      </p:pic>
      <p:sp>
        <p:nvSpPr>
          <p:cNvPr id="10" name="Title 1">
            <a:extLst>
              <a:ext uri="{FF2B5EF4-FFF2-40B4-BE49-F238E27FC236}">
                <a16:creationId xmlns:a16="http://schemas.microsoft.com/office/drawing/2014/main" id="{33F9358D-7A3F-0145-9E14-1952B598FB88}"/>
              </a:ext>
            </a:extLst>
          </p:cNvPr>
          <p:cNvSpPr txBox="1">
            <a:spLocks/>
          </p:cNvSpPr>
          <p:nvPr/>
        </p:nvSpPr>
        <p:spPr>
          <a:xfrm>
            <a:off x="-22032" y="-10913"/>
            <a:ext cx="9174845" cy="2962508"/>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srgbClr val="70AD47"/>
              </a:solidFill>
              <a:effectLst/>
              <a:uLnTx/>
              <a:uFillTx/>
              <a:latin typeface="Aptos Display"/>
              <a:ea typeface="+mj-ea"/>
              <a:cs typeface="Segoe UI" panose="020B0502040204020203" pitchFamily="34" charset="0"/>
            </a:endParaRPr>
          </a:p>
        </p:txBody>
      </p:sp>
      <p:sp>
        <p:nvSpPr>
          <p:cNvPr id="102" name="Title 1"/>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400" b="1" i="1" dirty="0">
                <a:solidFill>
                  <a:schemeClr val="bg1"/>
                </a:solidFill>
              </a:rPr>
              <a:t>Simultaneous Many-Row Activation </a:t>
            </a:r>
            <a:br>
              <a:rPr lang="en-US" sz="4400" b="1" i="1" dirty="0">
                <a:solidFill>
                  <a:schemeClr val="bg1"/>
                </a:solidFill>
              </a:rPr>
            </a:br>
            <a:r>
              <a:rPr lang="en-US" sz="4400" b="1" i="1" dirty="0">
                <a:solidFill>
                  <a:schemeClr val="bg1"/>
                </a:solidFill>
              </a:rPr>
              <a:t>in Off-the-Shelf DRAM Chips</a:t>
            </a:r>
            <a:br>
              <a:rPr lang="en-US" sz="3400" b="1" i="1" dirty="0">
                <a:solidFill>
                  <a:schemeClr val="bg1"/>
                </a:solidFill>
                <a:cs typeface="Segoe UI" panose="020B0502040204020203" pitchFamily="34" charset="0"/>
              </a:rPr>
            </a:br>
            <a:r>
              <a:rPr lang="en-US" sz="3400" b="1" i="1" dirty="0">
                <a:solidFill>
                  <a:schemeClr val="bg1"/>
                </a:solidFill>
                <a:cs typeface="Segoe UI" panose="020B0502040204020203" pitchFamily="34" charset="0"/>
              </a:rPr>
              <a:t>Experimental Characterization and Analysis</a:t>
            </a:r>
          </a:p>
        </p:txBody>
      </p:sp>
      <p:sp>
        <p:nvSpPr>
          <p:cNvPr id="103" name="Subtitle 2"/>
          <p:cNvSpPr>
            <a:spLocks noGrp="1"/>
          </p:cNvSpPr>
          <p:nvPr>
            <p:ph type="subTitle" idx="4294967295"/>
          </p:nvPr>
        </p:nvSpPr>
        <p:spPr>
          <a:xfrm>
            <a:off x="-1499" y="5276190"/>
            <a:ext cx="9144000" cy="415925"/>
          </a:xfrm>
          <a:prstGeom prst="rect">
            <a:avLst/>
          </a:prstGeom>
        </p:spPr>
        <p:txBody>
          <a:bodyPr anchor="ctr">
            <a:noAutofit/>
          </a:bodyPr>
          <a:lstStyle/>
          <a:p>
            <a:pPr marL="0" indent="0" algn="ctr">
              <a:buNone/>
            </a:pPr>
            <a:r>
              <a:rPr lang="en-US" sz="2400" dirty="0">
                <a:latin typeface="+mj-lt"/>
                <a:cs typeface="Cambria"/>
              </a:rPr>
              <a:t>Juan Gómez–Luna    </a:t>
            </a:r>
            <a:r>
              <a:rPr lang="en-US" sz="2400" dirty="0">
                <a:latin typeface="+mj-lt"/>
              </a:rPr>
              <a:t>Mohammad Sadr    </a:t>
            </a:r>
            <a:r>
              <a:rPr lang="en-US" sz="2400" dirty="0">
                <a:latin typeface="+mj-lt"/>
                <a:cs typeface="Cambria"/>
              </a:rPr>
              <a:t>Onur </a:t>
            </a:r>
            <a:r>
              <a:rPr lang="en-US" sz="2400" dirty="0" err="1">
                <a:latin typeface="+mj-lt"/>
                <a:cs typeface="Cambria"/>
              </a:rPr>
              <a:t>Mutlu</a:t>
            </a:r>
            <a:endParaRPr lang="en-US" sz="2400" dirty="0">
              <a:latin typeface="+mj-lt"/>
              <a:cs typeface="Cambria"/>
            </a:endParaRPr>
          </a:p>
        </p:txBody>
      </p:sp>
      <p:pic>
        <p:nvPicPr>
          <p:cNvPr id="2" name="Graphic 1">
            <a:extLst>
              <a:ext uri="{FF2B5EF4-FFF2-40B4-BE49-F238E27FC236}">
                <a16:creationId xmlns:a16="http://schemas.microsoft.com/office/drawing/2014/main" id="{A8D0A158-8543-F34A-37CD-AF310E4E95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192F8336-FBF0-5408-5FB7-D81F1C3126D9}"/>
              </a:ext>
            </a:extLst>
          </p:cNvPr>
          <p:cNvPicPr>
            <a:picLocks noChangeAspect="1"/>
          </p:cNvPicPr>
          <p:nvPr/>
        </p:nvPicPr>
        <p:blipFill rotWithShape="1">
          <a:blip r:embed="rId6"/>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3E69064D-A190-CF3C-3EBC-A6F23F57635D}"/>
              </a:ext>
            </a:extLst>
          </p:cNvPr>
          <p:cNvSpPr txBox="1">
            <a:spLocks/>
          </p:cNvSpPr>
          <p:nvPr/>
        </p:nvSpPr>
        <p:spPr>
          <a:xfrm>
            <a:off x="-22032" y="3786268"/>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İ</a:t>
            </a:r>
            <a:r>
              <a:rPr kumimoji="0" lang="en-US" sz="2400" b="1" i="0" u="none" strike="noStrike" kern="1200" cap="none" spc="0" normalizeH="0" baseline="0" noProof="0" dirty="0" err="1">
                <a:ln>
                  <a:noFill/>
                </a:ln>
                <a:solidFill>
                  <a:prstClr val="black"/>
                </a:solidFill>
                <a:effectLst/>
                <a:uLnTx/>
                <a:uFillTx/>
                <a:latin typeface="Aptos Display"/>
                <a:ea typeface="+mn-ea"/>
                <a:cs typeface="Segoe UI" panose="020B0502040204020203" pitchFamily="34" charset="0"/>
              </a:rPr>
              <a:t>smail</a:t>
            </a:r>
            <a:r>
              <a:rPr kumimoji="0" lang="en-US"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Emir Yüksel    </a:t>
            </a:r>
          </a:p>
        </p:txBody>
      </p:sp>
      <p:sp>
        <p:nvSpPr>
          <p:cNvPr id="5" name="Subtitle 2">
            <a:extLst>
              <a:ext uri="{FF2B5EF4-FFF2-40B4-BE49-F238E27FC236}">
                <a16:creationId xmlns:a16="http://schemas.microsoft.com/office/drawing/2014/main" id="{117EC0A9-3554-7549-4BDF-2DEDE5E41A94}"/>
              </a:ext>
            </a:extLst>
          </p:cNvPr>
          <p:cNvSpPr txBox="1">
            <a:spLocks/>
          </p:cNvSpPr>
          <p:nvPr/>
        </p:nvSpPr>
        <p:spPr>
          <a:xfrm>
            <a:off x="-6724" y="4283379"/>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Cambria"/>
              </a:rPr>
              <a:t>Yahya C. Tu</a:t>
            </a:r>
            <a:r>
              <a:rPr kumimoji="0" lang="tr-TR" sz="2400" b="0" i="0" u="none" strike="noStrike" kern="1200" cap="none" spc="0" normalizeH="0" baseline="0" noProof="0" dirty="0">
                <a:ln>
                  <a:noFill/>
                </a:ln>
                <a:solidFill>
                  <a:prstClr val="black"/>
                </a:solidFill>
                <a:effectLst/>
                <a:uLnTx/>
                <a:uFillTx/>
                <a:latin typeface="Aptos Display"/>
                <a:ea typeface="+mn-ea"/>
                <a:cs typeface="Cambria"/>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rul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F. Nisa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Bostancı</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Geraldo F. </a:t>
            </a:r>
            <a:r>
              <a:rPr kumimoji="0" lang="en-US" sz="2400" b="0" i="0" u="none" strike="noStrike" kern="1200" cap="none" spc="0" normalizeH="0" baseline="0" noProof="1">
                <a:ln>
                  <a:noFill/>
                </a:ln>
                <a:solidFill>
                  <a:prstClr val="black"/>
                </a:solidFill>
                <a:effectLst/>
                <a:uLnTx/>
                <a:uFillTx/>
                <a:latin typeface="Aptos Display"/>
                <a:ea typeface="+mn-ea"/>
                <a:cs typeface="+mn-cs"/>
              </a:rPr>
              <a:t>Oliveira </a:t>
            </a:r>
            <a:endParaRPr kumimoji="0" lang="en-US" sz="2400" b="0" i="0" u="none" strike="noStrike" kern="1200" cap="none" spc="0" normalizeH="0" baseline="0" noProof="0" dirty="0">
              <a:ln>
                <a:noFill/>
              </a:ln>
              <a:solidFill>
                <a:prstClr val="black"/>
              </a:solidFill>
              <a:effectLst/>
              <a:uLnTx/>
              <a:uFillTx/>
              <a:latin typeface="Aptos Display"/>
              <a:ea typeface="+mn-ea"/>
              <a:cs typeface="Cambria"/>
            </a:endParaRPr>
          </a:p>
        </p:txBody>
      </p:sp>
      <p:sp>
        <p:nvSpPr>
          <p:cNvPr id="6" name="Subtitle 2">
            <a:extLst>
              <a:ext uri="{FF2B5EF4-FFF2-40B4-BE49-F238E27FC236}">
                <a16:creationId xmlns:a16="http://schemas.microsoft.com/office/drawing/2014/main" id="{ACECDE35-EF77-67CD-3AE2-F21FE0971753}"/>
              </a:ext>
            </a:extLst>
          </p:cNvPr>
          <p:cNvSpPr txBox="1">
            <a:spLocks/>
          </p:cNvSpPr>
          <p:nvPr/>
        </p:nvSpPr>
        <p:spPr>
          <a:xfrm>
            <a:off x="0" y="4779785"/>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 A. </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Giray</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Ya</a:t>
            </a:r>
            <a:r>
              <a:rPr kumimoji="0" lang="tr-TR" sz="2400" b="0" i="0" u="none" strike="noStrike" kern="1200" cap="none" spc="0" normalizeH="0" baseline="0" noProof="0" dirty="0">
                <a:ln>
                  <a:noFill/>
                </a:ln>
                <a:solidFill>
                  <a:prstClr val="black"/>
                </a:solidFill>
                <a:effectLst/>
                <a:uLnTx/>
                <a:uFillTx/>
                <a:latin typeface="Aptos Display"/>
                <a:ea typeface="+mn-ea"/>
                <a:cs typeface="+mn-cs"/>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lıkçı</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Ataberk</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Olgun</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Melina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Soysal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1">
                <a:ln>
                  <a:noFill/>
                </a:ln>
                <a:solidFill>
                  <a:prstClr val="black"/>
                </a:solidFill>
                <a:effectLst/>
                <a:uLnTx/>
                <a:uFillTx/>
                <a:latin typeface="Aptos Display"/>
                <a:ea typeface="+mn-ea"/>
                <a:cs typeface="+mn-cs"/>
              </a:rPr>
              <a:t>Haocong</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Luo </a:t>
            </a:r>
          </a:p>
        </p:txBody>
      </p:sp>
      <p:pic>
        <p:nvPicPr>
          <p:cNvPr id="8" name="Picture 8" descr="A blue and white logo&#10;&#10;Description automatically generated">
            <a:extLst>
              <a:ext uri="{FF2B5EF4-FFF2-40B4-BE49-F238E27FC236}">
                <a16:creationId xmlns:a16="http://schemas.microsoft.com/office/drawing/2014/main" id="{28D30C36-B539-F0B9-EA58-E89FCA50EFA1}"/>
              </a:ext>
            </a:extLst>
          </p:cNvPr>
          <p:cNvPicPr>
            <a:picLocks noChangeAspect="1"/>
          </p:cNvPicPr>
          <p:nvPr/>
        </p:nvPicPr>
        <p:blipFill>
          <a:blip r:embed="rId7"/>
          <a:stretch>
            <a:fillRect/>
          </a:stretch>
        </p:blipFill>
        <p:spPr>
          <a:xfrm>
            <a:off x="7052382" y="2951595"/>
            <a:ext cx="2100431" cy="972647"/>
          </a:xfrm>
          <a:prstGeom prst="rect">
            <a:avLst/>
          </a:prstGeom>
        </p:spPr>
      </p:pic>
    </p:spTree>
    <p:extLst>
      <p:ext uri="{BB962C8B-B14F-4D97-AF65-F5344CB8AC3E}">
        <p14:creationId xmlns:p14="http://schemas.microsoft.com/office/powerpoint/2010/main" val="32362940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D18CA32-6F6D-9FF0-891F-C85D30782D6B}"/>
              </a:ext>
            </a:extLst>
          </p:cNvPr>
          <p:cNvSpPr txBox="1">
            <a:spLocks/>
          </p:cNvSpPr>
          <p:nvPr/>
        </p:nvSpPr>
        <p:spPr>
          <a:xfrm>
            <a:off x="226401" y="3990015"/>
            <a:ext cx="8724900" cy="2383353"/>
          </a:xfrm>
          <a:prstGeom prst="roundRect">
            <a:avLst>
              <a:gd name="adj" fmla="val 2886"/>
            </a:avLst>
          </a:prstGeom>
          <a:solidFill>
            <a:schemeClr val="accent4">
              <a:lumMod val="20000"/>
              <a:lumOff val="80000"/>
            </a:schemeClr>
          </a:solidFill>
          <a:ln w="28575">
            <a:solidFill>
              <a:schemeClr val="accent4"/>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7" name="Content Placeholder 2">
            <a:extLst>
              <a:ext uri="{FF2B5EF4-FFF2-40B4-BE49-F238E27FC236}">
                <a16:creationId xmlns:a16="http://schemas.microsoft.com/office/drawing/2014/main" id="{367453E8-0410-8184-FEE7-59790B7E0156}"/>
              </a:ext>
            </a:extLst>
          </p:cNvPr>
          <p:cNvSpPr txBox="1">
            <a:spLocks/>
          </p:cNvSpPr>
          <p:nvPr/>
        </p:nvSpPr>
        <p:spPr>
          <a:xfrm>
            <a:off x="226401" y="3990015"/>
            <a:ext cx="8724900" cy="2383353"/>
          </a:xfrm>
          <a:prstGeom prst="roundRect">
            <a:avLst>
              <a:gd name="adj" fmla="val 2886"/>
            </a:avLst>
          </a:prstGeom>
          <a:no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4E8542"/>
                </a:solidFill>
                <a:effectLst/>
                <a:uLnTx/>
                <a:uFillTx/>
                <a:latin typeface="Aptos Display"/>
                <a:ea typeface="+mn-ea"/>
                <a:cs typeface="+mn-cs"/>
              </a:rPr>
              <a:t>Experimental Study: </a:t>
            </a:r>
            <a:r>
              <a:rPr kumimoji="0" lang="en-US" sz="2200" b="1" i="0" u="none" strike="noStrike" kern="1200" cap="none" spc="0" normalizeH="0" baseline="0" noProof="0" dirty="0">
                <a:ln>
                  <a:noFill/>
                </a:ln>
                <a:solidFill>
                  <a:srgbClr val="4E8542"/>
                </a:solidFill>
                <a:effectLst/>
                <a:uLnTx/>
                <a:uFillTx/>
                <a:latin typeface="Aptos Display"/>
                <a:ea typeface="+mn-ea"/>
                <a:cs typeface="Segoe UI" panose="020B0502040204020203" pitchFamily="34" charset="0"/>
              </a:rPr>
              <a:t>120 DDR4 chips </a:t>
            </a:r>
            <a:r>
              <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from </a:t>
            </a:r>
            <a:r>
              <a:rPr kumimoji="0" lang="en-US" sz="2200" b="1" i="0" u="none" strike="noStrike" kern="1200" cap="none" spc="0" normalizeH="0" baseline="0" noProof="0" dirty="0">
                <a:ln>
                  <a:noFill/>
                </a:ln>
                <a:solidFill>
                  <a:srgbClr val="4E8542"/>
                </a:solidFill>
                <a:effectLst/>
                <a:uLnTx/>
                <a:uFillTx/>
                <a:latin typeface="Aptos Display"/>
                <a:ea typeface="+mn-ea"/>
                <a:cs typeface="Segoe UI" panose="020B0502040204020203" pitchFamily="34" charset="0"/>
              </a:rPr>
              <a:t>two major manufacturers</a:t>
            </a:r>
            <a:r>
              <a:rPr kumimoji="0" lang="en-US" sz="2200" b="1" i="0" u="none" strike="noStrike" kern="1200" cap="none" spc="0" normalizeH="0" baseline="0" noProof="0" dirty="0">
                <a:ln>
                  <a:noFill/>
                </a:ln>
                <a:solidFill>
                  <a:srgbClr val="4E8542"/>
                </a:solidFill>
                <a:effectLst/>
                <a:uLnTx/>
                <a:uFillTx/>
                <a:latin typeface="Aptos Display"/>
                <a:ea typeface="+mn-ea"/>
                <a:cs typeface="+mn-cs"/>
              </a:rPr>
              <a:t>  </a:t>
            </a:r>
            <a:endParaRPr kumimoji="0" lang="en-CH" sz="2200" b="1" i="0" u="none" strike="noStrike" kern="1200" cap="none" spc="0" normalizeH="0" baseline="0" noProof="0" dirty="0">
              <a:ln>
                <a:noFill/>
              </a:ln>
              <a:solidFill>
                <a:srgbClr val="4E8542"/>
              </a:solidFill>
              <a:effectLst/>
              <a:uLnTx/>
              <a:uFillTx/>
              <a:latin typeface="Aptos Display"/>
              <a:ea typeface="+mn-ea"/>
              <a:cs typeface="+mn-cs"/>
            </a:endParaRP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mn-cs"/>
              </a:rPr>
              <a:t>COTS DRAM chips can perform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MAJ5, MAJ7, and MAJ9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operations </a:t>
            </a:r>
            <a:br>
              <a:rPr kumimoji="0" lang="en-US" sz="2000" b="0" i="0" u="none" strike="noStrike" kern="1200" cap="none" spc="0" normalizeH="0" baseline="0" noProof="0" dirty="0">
                <a:ln>
                  <a:noFill/>
                </a:ln>
                <a:solidFill>
                  <a:prstClr val="black"/>
                </a:solidFill>
                <a:effectLst/>
                <a:uLnTx/>
                <a:uFillTx/>
                <a:latin typeface="Aptos Display"/>
                <a:ea typeface="+mn-ea"/>
                <a:cs typeface="+mn-cs"/>
              </a:rPr>
            </a:br>
            <a:r>
              <a:rPr kumimoji="0" lang="en-US" sz="2000" b="0" i="0" u="none" strike="noStrike" kern="1200" cap="none" spc="0" normalizeH="0" baseline="0" noProof="0" dirty="0">
                <a:ln>
                  <a:noFill/>
                </a:ln>
                <a:solidFill>
                  <a:prstClr val="black"/>
                </a:solidFill>
                <a:effectLst/>
                <a:uLnTx/>
                <a:uFillTx/>
                <a:latin typeface="Aptos Display"/>
                <a:ea typeface="+mn-ea"/>
                <a:cs typeface="+mn-cs"/>
              </a:rPr>
              <a:t>and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copy</a:t>
            </a:r>
            <a:r>
              <a:rPr kumimoji="0" lang="en-US" sz="2000" b="1" i="0" u="none" strike="noStrike" kern="1200" cap="none" spc="0" normalizeH="0" baseline="0" noProof="0" dirty="0">
                <a:ln>
                  <a:noFill/>
                </a:ln>
                <a:solidFill>
                  <a:srgbClr val="7030A0"/>
                </a:solidFill>
                <a:effectLst/>
                <a:uLnTx/>
                <a:uFillTx/>
                <a:latin typeface="Aptos Display"/>
                <a:ea typeface="+mn-ea"/>
                <a:cs typeface="+mn-cs"/>
              </a:rPr>
              <a:t>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one DRAM row to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up to 31 different rows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at once</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mn-cs"/>
              </a:rPr>
              <a:t>Storing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multiple redundant copies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of MAJ’s input operands (i.e., input replication) </a:t>
            </a:r>
            <a:br>
              <a:rPr kumimoji="0" lang="en-US" sz="2000" b="0" i="0" u="none" strike="noStrike" kern="1200" cap="none" spc="0" normalizeH="0" baseline="0" noProof="0" dirty="0">
                <a:ln>
                  <a:noFill/>
                </a:ln>
                <a:solidFill>
                  <a:srgbClr val="4E8542"/>
                </a:solidFill>
                <a:effectLst/>
                <a:uLnTx/>
                <a:uFillTx/>
                <a:latin typeface="Aptos Display"/>
                <a:ea typeface="+mn-ea"/>
                <a:cs typeface="+mn-cs"/>
              </a:rPr>
            </a:br>
            <a:r>
              <a:rPr kumimoji="0" lang="en-US" sz="2000" b="0" i="0" u="none" strike="noStrike" kern="1200" cap="none" spc="0" normalizeH="0" baseline="0" noProof="0" dirty="0">
                <a:ln>
                  <a:noFill/>
                </a:ln>
                <a:solidFill>
                  <a:prstClr val="black"/>
                </a:solidFill>
                <a:effectLst/>
                <a:uLnTx/>
                <a:uFillTx/>
                <a:latin typeface="Aptos Display"/>
                <a:ea typeface="+mn-ea"/>
                <a:cs typeface="+mn-cs"/>
              </a:rPr>
              <a:t>drastically increases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robustness</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(&gt;30% higher success rate)</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4E8542"/>
                </a:solidFill>
                <a:effectLst/>
                <a:uLnTx/>
                <a:uFillTx/>
                <a:latin typeface="Aptos Display"/>
                <a:ea typeface="+mn-ea"/>
                <a:cs typeface="+mn-cs"/>
              </a:rPr>
              <a:t>Operating conditions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(temperature, voltage, and data pattern) </a:t>
            </a:r>
            <a:br>
              <a:rPr kumimoji="0" lang="en-US" sz="2000" b="1" i="0" u="none" strike="noStrike" kern="1200" cap="none" spc="0" normalizeH="0" baseline="0" noProof="0" dirty="0">
                <a:ln>
                  <a:noFill/>
                </a:ln>
                <a:solidFill>
                  <a:srgbClr val="4E8542"/>
                </a:solidFill>
                <a:effectLst/>
                <a:uLnTx/>
                <a:uFillTx/>
                <a:latin typeface="Aptos Display"/>
                <a:ea typeface="+mn-ea"/>
                <a:cs typeface="+mn-cs"/>
              </a:rPr>
            </a:br>
            <a:r>
              <a:rPr kumimoji="0" lang="en-US" sz="2000" b="1" i="0" u="none" strike="noStrike" kern="1200" cap="none" spc="0" normalizeH="0" baseline="0" noProof="0" dirty="0">
                <a:ln>
                  <a:noFill/>
                </a:ln>
                <a:solidFill>
                  <a:srgbClr val="4E8542"/>
                </a:solidFill>
                <a:effectLst/>
                <a:uLnTx/>
                <a:uFillTx/>
                <a:latin typeface="Aptos Display"/>
                <a:ea typeface="+mn-ea"/>
                <a:cs typeface="+mn-cs"/>
              </a:rPr>
              <a:t>affect</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the robustness of in-DRAM operations (by up to 11.52% success rate)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6" name="Content Placeholder 2">
            <a:extLst>
              <a:ext uri="{FF2B5EF4-FFF2-40B4-BE49-F238E27FC236}">
                <a16:creationId xmlns:a16="http://schemas.microsoft.com/office/drawing/2014/main" id="{19BD7940-FA51-E759-F0BA-4A77D9E12B0B}"/>
              </a:ext>
            </a:extLst>
          </p:cNvPr>
          <p:cNvSpPr txBox="1">
            <a:spLocks/>
          </p:cNvSpPr>
          <p:nvPr/>
        </p:nvSpPr>
        <p:spPr>
          <a:xfrm>
            <a:off x="226401" y="2545119"/>
            <a:ext cx="8724900" cy="1231496"/>
          </a:xfrm>
          <a:prstGeom prst="roundRect">
            <a:avLst>
              <a:gd name="adj" fmla="val 6621"/>
            </a:avLst>
          </a:prstGeom>
          <a:solidFill>
            <a:schemeClr val="accent3">
              <a:lumMod val="20000"/>
              <a:lumOff val="80000"/>
            </a:schemeClr>
          </a:solidFill>
          <a:ln w="28575">
            <a:solidFill>
              <a:schemeClr val="accent3"/>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sng" strike="noStrike" kern="1200" cap="none" spc="0" normalizeH="0" baseline="0" noProof="0" dirty="0">
              <a:ln>
                <a:noFill/>
              </a:ln>
              <a:solidFill>
                <a:srgbClr val="9F2936"/>
              </a:solidFill>
              <a:effectLst/>
              <a:uLnTx/>
              <a:uFillTx/>
              <a:latin typeface="Aptos Display"/>
              <a:ea typeface="+mn-ea"/>
              <a:cs typeface="+mn-cs"/>
            </a:endParaRPr>
          </a:p>
        </p:txBody>
      </p:sp>
      <p:sp>
        <p:nvSpPr>
          <p:cNvPr id="5" name="Content Placeholder 2">
            <a:extLst>
              <a:ext uri="{FF2B5EF4-FFF2-40B4-BE49-F238E27FC236}">
                <a16:creationId xmlns:a16="http://schemas.microsoft.com/office/drawing/2014/main" id="{C26E9A33-BA86-FDDA-1EE6-B0D911ACB7F3}"/>
              </a:ext>
            </a:extLst>
          </p:cNvPr>
          <p:cNvSpPr txBox="1">
            <a:spLocks/>
          </p:cNvSpPr>
          <p:nvPr/>
        </p:nvSpPr>
        <p:spPr>
          <a:xfrm>
            <a:off x="226401" y="2545119"/>
            <a:ext cx="8724900" cy="1148695"/>
          </a:xfrm>
          <a:prstGeom prst="roundRect">
            <a:avLst>
              <a:gd name="adj" fmla="val 6621"/>
            </a:avLst>
          </a:prstGeom>
          <a:no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1B587C"/>
                </a:solidFill>
                <a:effectLst/>
                <a:uLnTx/>
                <a:uFillTx/>
                <a:latin typeface="Aptos Display"/>
                <a:ea typeface="+mn-ea"/>
                <a:cs typeface="+mn-cs"/>
              </a:rPr>
              <a:t>Goal:</a:t>
            </a:r>
            <a:r>
              <a:rPr kumimoji="0" lang="en-US" sz="2200" b="0" i="0" u="none" strike="noStrike" kern="1200" cap="none" spc="0" normalizeH="0" baseline="0" noProof="0" dirty="0">
                <a:ln>
                  <a:noFill/>
                </a:ln>
                <a:solidFill>
                  <a:srgbClr val="1B587C"/>
                </a:solidFill>
                <a:effectLst/>
                <a:uLnTx/>
                <a:uFillTx/>
                <a:latin typeface="Aptos Display"/>
                <a:ea typeface="+mn-ea"/>
                <a:cs typeface="+mn-cs"/>
              </a:rPr>
              <a:t> </a:t>
            </a:r>
            <a:r>
              <a:rPr kumimoji="0" lang="en-US" sz="2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e</a:t>
            </a:r>
            <a:r>
              <a:rPr kumimoji="0" lang="en-US" sz="2200" b="0" i="0" u="none" strike="noStrike" kern="1200" cap="none" spc="0" normalizeH="0" baseline="0" noProof="0" dirty="0" err="1">
                <a:ln>
                  <a:noFill/>
                </a:ln>
                <a:solidFill>
                  <a:prstClr val="black"/>
                </a:solidFill>
                <a:effectLst/>
                <a:uLnTx/>
                <a:uFillTx/>
                <a:latin typeface="Aptos Display"/>
                <a:ea typeface="+mn-ea"/>
                <a:cs typeface="Segoe UI" panose="020B0502040204020203" pitchFamily="34" charset="0"/>
              </a:rPr>
              <a:t>xperimentally</a:t>
            </a:r>
            <a:r>
              <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analyze and understand</a:t>
            </a:r>
          </a:p>
          <a:p>
            <a:pPr marL="177800" marR="0" lvl="0" indent="-1778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The</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 c</a:t>
            </a:r>
            <a:r>
              <a:rPr kumimoji="0" lang="en-US" sz="2000" b="1" i="0" u="none" strike="noStrike" kern="1200" cap="none" spc="0" normalizeH="0" baseline="0" noProof="0" dirty="0" err="1">
                <a:ln>
                  <a:noFill/>
                </a:ln>
                <a:solidFill>
                  <a:srgbClr val="1B587C"/>
                </a:solidFill>
                <a:effectLst/>
                <a:uLnTx/>
                <a:uFillTx/>
                <a:latin typeface="Aptos Display"/>
                <a:ea typeface="+mn-ea"/>
                <a:cs typeface="Segoe UI" panose="020B0502040204020203" pitchFamily="34" charset="0"/>
              </a:rPr>
              <a:t>omputational</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 capability</a:t>
            </a:r>
            <a:r>
              <a:rPr kumimoji="0" lang="en-US" sz="20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a:t>
            </a: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of COTS DRAM chips beyond that of prior works</a:t>
            </a:r>
          </a:p>
          <a:p>
            <a:pPr marL="177800" marR="0" lvl="0" indent="-1778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The</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 robustness</a:t>
            </a: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of such capability under various </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operating conditions</a:t>
            </a:r>
            <a:endPar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sng" strike="noStrike" kern="1200" cap="none" spc="0" normalizeH="0" baseline="0" noProof="0" dirty="0">
              <a:ln>
                <a:noFill/>
              </a:ln>
              <a:solidFill>
                <a:srgbClr val="9F2936"/>
              </a:solidFill>
              <a:effectLst/>
              <a:uLnTx/>
              <a:uFillTx/>
              <a:latin typeface="Aptos Display"/>
              <a:ea typeface="+mn-ea"/>
              <a:cs typeface="+mn-cs"/>
            </a:endParaRPr>
          </a:p>
        </p:txBody>
      </p:sp>
      <p:sp>
        <p:nvSpPr>
          <p:cNvPr id="4" name="Content Placeholder 2">
            <a:extLst>
              <a:ext uri="{FF2B5EF4-FFF2-40B4-BE49-F238E27FC236}">
                <a16:creationId xmlns:a16="http://schemas.microsoft.com/office/drawing/2014/main" id="{D935E404-37F6-5CCE-B7CD-ACBF10EF9C3F}"/>
              </a:ext>
            </a:extLst>
          </p:cNvPr>
          <p:cNvSpPr txBox="1">
            <a:spLocks/>
          </p:cNvSpPr>
          <p:nvPr/>
        </p:nvSpPr>
        <p:spPr>
          <a:xfrm>
            <a:off x="226401" y="919714"/>
            <a:ext cx="8724900" cy="1412006"/>
          </a:xfrm>
          <a:prstGeom prst="roundRect">
            <a:avLst>
              <a:gd name="adj" fmla="val 6527"/>
            </a:avLst>
          </a:prstGeom>
          <a:solidFill>
            <a:schemeClr val="accent2">
              <a:lumMod val="20000"/>
              <a:lumOff val="80000"/>
            </a:schemeClr>
          </a:solidFill>
          <a:ln w="28575">
            <a:solidFill>
              <a:schemeClr val="accent2"/>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000" b="0" i="0" u="none" strike="noStrike" kern="1200" cap="none" spc="0" normalizeH="0" baseline="0" noProof="0" dirty="0">
              <a:ln>
                <a:noFill/>
              </a:ln>
              <a:solidFill>
                <a:prstClr val="black"/>
              </a:solidFill>
              <a:effectLst/>
              <a:uLnTx/>
              <a:uFillTx/>
              <a:latin typeface="Aptos Display"/>
              <a:ea typeface="+mn-ea"/>
              <a:cs typeface="+mn-cs"/>
            </a:endParaRPr>
          </a:p>
        </p:txBody>
      </p:sp>
      <p:sp>
        <p:nvSpPr>
          <p:cNvPr id="2" name="Title 1">
            <a:extLst>
              <a:ext uri="{FF2B5EF4-FFF2-40B4-BE49-F238E27FC236}">
                <a16:creationId xmlns:a16="http://schemas.microsoft.com/office/drawing/2014/main" id="{CCD966E6-066A-B3DE-C2E4-18661B877942}"/>
              </a:ext>
            </a:extLst>
          </p:cNvPr>
          <p:cNvSpPr>
            <a:spLocks noGrp="1"/>
          </p:cNvSpPr>
          <p:nvPr>
            <p:ph type="title"/>
          </p:nvPr>
        </p:nvSpPr>
        <p:spPr>
          <a:xfrm>
            <a:off x="1" y="0"/>
            <a:ext cx="9063612" cy="770467"/>
          </a:xfrm>
        </p:spPr>
        <p:txBody>
          <a:bodyPr/>
          <a:lstStyle/>
          <a:p>
            <a:r>
              <a:rPr lang="en-US" dirty="0"/>
              <a:t>Executive Summary</a:t>
            </a:r>
            <a:endParaRPr lang="en-CH" dirty="0"/>
          </a:p>
        </p:txBody>
      </p:sp>
      <p:sp>
        <p:nvSpPr>
          <p:cNvPr id="3" name="Content Placeholder 2">
            <a:extLst>
              <a:ext uri="{FF2B5EF4-FFF2-40B4-BE49-F238E27FC236}">
                <a16:creationId xmlns:a16="http://schemas.microsoft.com/office/drawing/2014/main" id="{BE33CA36-1602-1F0E-70D0-8E8D2B4998A8}"/>
              </a:ext>
            </a:extLst>
          </p:cNvPr>
          <p:cNvSpPr>
            <a:spLocks noGrp="1"/>
          </p:cNvSpPr>
          <p:nvPr>
            <p:ph idx="1"/>
          </p:nvPr>
        </p:nvSpPr>
        <p:spPr>
          <a:xfrm>
            <a:off x="226401" y="919714"/>
            <a:ext cx="8724900" cy="1412006"/>
          </a:xfrm>
          <a:prstGeom prst="roundRect">
            <a:avLst>
              <a:gd name="adj" fmla="val 6527"/>
            </a:avLst>
          </a:prstGeom>
          <a:noFill/>
          <a:ln w="28575">
            <a:noFill/>
          </a:ln>
          <a:effectLst>
            <a:softEdge rad="0"/>
          </a:effectLst>
        </p:spPr>
        <p:txBody>
          <a:bodyPr/>
          <a:lstStyle/>
          <a:p>
            <a:pPr marL="0" indent="0">
              <a:buNone/>
            </a:pPr>
            <a:r>
              <a:rPr lang="en-US" sz="2200" b="1" dirty="0">
                <a:solidFill>
                  <a:schemeClr val="accent2"/>
                </a:solidFill>
                <a:latin typeface="+mj-lt"/>
              </a:rPr>
              <a:t>Motivation: </a:t>
            </a:r>
          </a:p>
          <a:p>
            <a:pPr>
              <a:spcBef>
                <a:spcPts val="600"/>
              </a:spcBef>
              <a:buClr>
                <a:schemeClr val="tx1"/>
              </a:buClr>
            </a:pPr>
            <a:r>
              <a:rPr lang="en-US" sz="2000" b="1" dirty="0">
                <a:solidFill>
                  <a:schemeClr val="accent2"/>
                </a:solidFill>
                <a:latin typeface="+mj-lt"/>
              </a:rPr>
              <a:t>Processing-Using-DRAM (PUD) </a:t>
            </a:r>
            <a:r>
              <a:rPr lang="en-US" sz="2000" dirty="0">
                <a:latin typeface="+mj-lt"/>
                <a:cs typeface="Segoe UI" panose="020B0502040204020203" pitchFamily="34" charset="0"/>
              </a:rPr>
              <a:t>alleviates </a:t>
            </a:r>
            <a:r>
              <a:rPr lang="en-US" sz="2000" b="1" dirty="0">
                <a:solidFill>
                  <a:schemeClr val="accent2"/>
                </a:solidFill>
                <a:latin typeface="+mj-lt"/>
                <a:cs typeface="Segoe UI" panose="020B0502040204020203" pitchFamily="34" charset="0"/>
              </a:rPr>
              <a:t>data movement bottlenecks</a:t>
            </a:r>
          </a:p>
          <a:p>
            <a:pPr>
              <a:spcBef>
                <a:spcPts val="600"/>
              </a:spcBef>
              <a:buClr>
                <a:schemeClr val="tx1"/>
              </a:buClr>
            </a:pPr>
            <a:r>
              <a:rPr lang="en-US" sz="2000" dirty="0">
                <a:latin typeface="+mj-lt"/>
                <a:cs typeface="Segoe UI" panose="020B0502040204020203" pitchFamily="34" charset="0"/>
              </a:rPr>
              <a:t>C</a:t>
            </a:r>
            <a:r>
              <a:rPr kumimoji="0" lang="en-US" sz="2000" i="0" u="none" strike="noStrike" kern="1200" cap="none" spc="0" normalizeH="0" baseline="0" noProof="0" dirty="0" err="1">
                <a:ln>
                  <a:noFill/>
                </a:ln>
                <a:effectLst/>
                <a:uLnTx/>
                <a:uFillTx/>
                <a:latin typeface="+mj-lt"/>
                <a:cs typeface="Segoe UI" panose="020B0502040204020203" pitchFamily="34" charset="0"/>
              </a:rPr>
              <a:t>ommercial</a:t>
            </a:r>
            <a:r>
              <a:rPr kumimoji="0" lang="en-US" sz="2000" i="0" u="none" strike="noStrike" kern="1200" cap="none" spc="0" normalizeH="0" baseline="0" noProof="0" dirty="0">
                <a:ln>
                  <a:noFill/>
                </a:ln>
                <a:effectLst/>
                <a:uLnTx/>
                <a:uFillTx/>
                <a:latin typeface="+mj-lt"/>
                <a:cs typeface="Segoe UI" panose="020B0502040204020203" pitchFamily="34" charset="0"/>
              </a:rPr>
              <a:t> off-the-shelf (COTS) DRAM </a:t>
            </a:r>
            <a:r>
              <a:rPr lang="en-US" sz="2000" dirty="0">
                <a:latin typeface="+mj-lt"/>
                <a:cs typeface="Segoe UI" panose="020B0502040204020203" pitchFamily="34" charset="0"/>
              </a:rPr>
              <a:t>chips can perform </a:t>
            </a:r>
            <a:br>
              <a:rPr lang="en-US" sz="2000" dirty="0">
                <a:latin typeface="+mj-lt"/>
                <a:cs typeface="Segoe UI" panose="020B0502040204020203" pitchFamily="34" charset="0"/>
              </a:rPr>
            </a:br>
            <a:r>
              <a:rPr lang="en-US" sz="2000" b="1" dirty="0">
                <a:solidFill>
                  <a:schemeClr val="accent2"/>
                </a:solidFill>
                <a:latin typeface="+mj-lt"/>
                <a:cs typeface="Segoe UI" panose="020B0502040204020203" pitchFamily="34" charset="0"/>
              </a:rPr>
              <a:t>three-input majority (MAJ3) </a:t>
            </a:r>
            <a:r>
              <a:rPr lang="en-US" sz="2000" dirty="0">
                <a:latin typeface="+mj-lt"/>
                <a:cs typeface="Segoe UI" panose="020B0502040204020203" pitchFamily="34" charset="0"/>
              </a:rPr>
              <a:t>and</a:t>
            </a:r>
            <a:r>
              <a:rPr lang="en-US" sz="2000" b="1" dirty="0">
                <a:solidFill>
                  <a:schemeClr val="accent1"/>
                </a:solidFill>
                <a:latin typeface="+mj-lt"/>
                <a:cs typeface="Segoe UI" panose="020B0502040204020203" pitchFamily="34" charset="0"/>
              </a:rPr>
              <a:t> </a:t>
            </a:r>
            <a:r>
              <a:rPr lang="en-US" sz="2000" b="1" dirty="0">
                <a:solidFill>
                  <a:schemeClr val="accent2"/>
                </a:solidFill>
                <a:latin typeface="+mj-lt"/>
                <a:cs typeface="Segoe UI" panose="020B0502040204020203" pitchFamily="34" charset="0"/>
              </a:rPr>
              <a:t>in-DRAM copy </a:t>
            </a:r>
            <a:r>
              <a:rPr lang="en-US" sz="2000" dirty="0">
                <a:latin typeface="+mj-lt"/>
                <a:cs typeface="Segoe UI" panose="020B0502040204020203" pitchFamily="34" charset="0"/>
              </a:rPr>
              <a:t>operations</a:t>
            </a:r>
            <a:endParaRPr lang="en-CH" sz="2000" dirty="0">
              <a:latin typeface="+mj-lt"/>
            </a:endParaRPr>
          </a:p>
        </p:txBody>
      </p:sp>
      <p:sp>
        <p:nvSpPr>
          <p:cNvPr id="10" name="Content Placeholder 2" descr=" 5">
            <a:extLst>
              <a:ext uri="{FF2B5EF4-FFF2-40B4-BE49-F238E27FC236}">
                <a16:creationId xmlns:a16="http://schemas.microsoft.com/office/drawing/2014/main" id="{798DEA19-7A7D-38A0-E108-AF3FD2FDDC3D}"/>
              </a:ext>
            </a:extLst>
          </p:cNvPr>
          <p:cNvSpPr txBox="1">
            <a:spLocks/>
          </p:cNvSpPr>
          <p:nvPr/>
        </p:nvSpPr>
        <p:spPr>
          <a:xfrm>
            <a:off x="1081514" y="6428181"/>
            <a:ext cx="6998223" cy="60339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000" b="1" i="0" u="sng" strike="noStrike" kern="1200" cap="none" spc="0" normalizeH="0" baseline="0" noProof="0" dirty="0">
                <a:ln>
                  <a:noFill/>
                </a:ln>
                <a:solidFill>
                  <a:srgbClr val="0070C0"/>
                </a:solidFill>
                <a:effectLst/>
                <a:uLnTx/>
                <a:uFillTx/>
                <a:latin typeface="Aptos Display"/>
                <a:ea typeface="Cambria"/>
                <a:cs typeface="+mn-cs"/>
              </a:rPr>
              <a:t>https://github.com/CMU-SAFARI/SiMRA-DRAM</a:t>
            </a:r>
            <a:endParaRPr kumimoji="0" lang="en-US" sz="1400" b="1" i="0" u="sng" strike="noStrike" kern="1200" cap="none" spc="0" normalizeH="0" baseline="0" noProof="0" dirty="0">
              <a:ln>
                <a:noFill/>
              </a:ln>
              <a:solidFill>
                <a:srgbClr val="0070C0"/>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79DA9296-F394-D5A5-B2CD-9D3D6D3E7B85}"/>
              </a:ext>
            </a:extLst>
          </p:cNvPr>
          <p:cNvSpPr/>
          <p:nvPr/>
        </p:nvSpPr>
        <p:spPr>
          <a:xfrm>
            <a:off x="44892" y="3907213"/>
            <a:ext cx="9063612" cy="18445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706275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E7A42E-7D63-453C-8FF0-FF66E3CE3D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017" y="3913674"/>
            <a:ext cx="6794462" cy="2275068"/>
          </a:xfrm>
          <a:prstGeom prst="rect">
            <a:avLst/>
          </a:prstGeom>
        </p:spPr>
      </p:pic>
      <p:sp>
        <p:nvSpPr>
          <p:cNvPr id="2" name="Title 1"/>
          <p:cNvSpPr>
            <a:spLocks noGrp="1"/>
          </p:cNvSpPr>
          <p:nvPr>
            <p:ph type="title"/>
          </p:nvPr>
        </p:nvSpPr>
        <p:spPr/>
        <p:txBody>
          <a:bodyPr>
            <a:noAutofit/>
          </a:bodyPr>
          <a:lstStyle/>
          <a:p>
            <a:r>
              <a:rPr lang="en-US" dirty="0"/>
              <a:t>DRAM</a:t>
            </a:r>
            <a:r>
              <a:rPr lang="en-US" dirty="0">
                <a:solidFill>
                  <a:schemeClr val="tx1"/>
                </a:solidFill>
              </a:rPr>
              <a:t> </a:t>
            </a:r>
            <a:r>
              <a:rPr lang="en-US" dirty="0"/>
              <a:t>Organization</a:t>
            </a:r>
          </a:p>
        </p:txBody>
      </p:sp>
      <p:sp>
        <p:nvSpPr>
          <p:cNvPr id="6" name="Content Placeholder 2">
            <a:extLst>
              <a:ext uri="{FF2B5EF4-FFF2-40B4-BE49-F238E27FC236}">
                <a16:creationId xmlns:a16="http://schemas.microsoft.com/office/drawing/2014/main" id="{7545E099-5068-F448-A0AC-2CF624D53B84}"/>
              </a:ext>
            </a:extLst>
          </p:cNvPr>
          <p:cNvSpPr txBox="1">
            <a:spLocks/>
          </p:cNvSpPr>
          <p:nvPr/>
        </p:nvSpPr>
        <p:spPr>
          <a:xfrm>
            <a:off x="75991" y="813916"/>
            <a:ext cx="8987622" cy="5586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8" name="Graphic 7">
            <a:extLst>
              <a:ext uri="{FF2B5EF4-FFF2-40B4-BE49-F238E27FC236}">
                <a16:creationId xmlns:a16="http://schemas.microsoft.com/office/drawing/2014/main" id="{0805BC5F-8F0A-EB4B-B304-6E13CC0F52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18387" y="4081911"/>
            <a:ext cx="2337638" cy="1668643"/>
          </a:xfrm>
          <a:prstGeom prst="rect">
            <a:avLst/>
          </a:prstGeom>
        </p:spPr>
      </p:pic>
      <p:grpSp>
        <p:nvGrpSpPr>
          <p:cNvPr id="26" name="Group 25">
            <a:extLst>
              <a:ext uri="{FF2B5EF4-FFF2-40B4-BE49-F238E27FC236}">
                <a16:creationId xmlns:a16="http://schemas.microsoft.com/office/drawing/2014/main" id="{5630DD42-B69C-5642-8599-9EB30A4EAA6A}"/>
              </a:ext>
            </a:extLst>
          </p:cNvPr>
          <p:cNvGrpSpPr/>
          <p:nvPr/>
        </p:nvGrpSpPr>
        <p:grpSpPr>
          <a:xfrm>
            <a:off x="3916232" y="4050695"/>
            <a:ext cx="2603968" cy="1689243"/>
            <a:chOff x="3916232" y="3597509"/>
            <a:chExt cx="2603968" cy="1689243"/>
          </a:xfrm>
        </p:grpSpPr>
        <p:pic>
          <p:nvPicPr>
            <p:cNvPr id="12" name="Graphic 11">
              <a:extLst>
                <a:ext uri="{FF2B5EF4-FFF2-40B4-BE49-F238E27FC236}">
                  <a16:creationId xmlns:a16="http://schemas.microsoft.com/office/drawing/2014/main" id="{4D40503F-4DA3-4247-BF18-7E44CBC256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056119" y="3597509"/>
              <a:ext cx="2136622" cy="1689243"/>
            </a:xfrm>
            <a:prstGeom prst="rect">
              <a:avLst/>
            </a:prstGeom>
          </p:spPr>
        </p:pic>
        <p:sp>
          <p:nvSpPr>
            <p:cNvPr id="14" name="TextBox 13">
              <a:extLst>
                <a:ext uri="{FF2B5EF4-FFF2-40B4-BE49-F238E27FC236}">
                  <a16:creationId xmlns:a16="http://schemas.microsoft.com/office/drawing/2014/main" id="{239D175A-A602-5044-B370-E75E23B8F752}"/>
                </a:ext>
              </a:extLst>
            </p:cNvPr>
            <p:cNvSpPr txBox="1"/>
            <p:nvPr/>
          </p:nvSpPr>
          <p:spPr>
            <a:xfrm>
              <a:off x="6145059" y="4283727"/>
              <a:ext cx="3751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D72774DA-4927-B241-BA9A-2FDB3E8659E1}"/>
                </a:ext>
              </a:extLst>
            </p:cNvPr>
            <p:cNvSpPr txBox="1"/>
            <p:nvPr/>
          </p:nvSpPr>
          <p:spPr>
            <a:xfrm>
              <a:off x="5293170" y="4327272"/>
              <a:ext cx="3751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2" name="TextBox 21">
              <a:extLst>
                <a:ext uri="{FF2B5EF4-FFF2-40B4-BE49-F238E27FC236}">
                  <a16:creationId xmlns:a16="http://schemas.microsoft.com/office/drawing/2014/main" id="{8FDF0F01-EA54-4E43-A65A-C616A4DD3411}"/>
                </a:ext>
              </a:extLst>
            </p:cNvPr>
            <p:cNvSpPr txBox="1"/>
            <p:nvPr/>
          </p:nvSpPr>
          <p:spPr>
            <a:xfrm rot="16200000">
              <a:off x="3913327" y="4208367"/>
              <a:ext cx="3751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3" name="Graphic 22">
            <a:extLst>
              <a:ext uri="{FF2B5EF4-FFF2-40B4-BE49-F238E27FC236}">
                <a16:creationId xmlns:a16="http://schemas.microsoft.com/office/drawing/2014/main" id="{0589E66C-2CF2-2145-A8C9-CFEC2E4FAE4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816733" y="4052602"/>
            <a:ext cx="3189196" cy="1697952"/>
          </a:xfrm>
          <a:prstGeom prst="rect">
            <a:avLst/>
          </a:prstGeom>
        </p:spPr>
      </p:pic>
      <p:pic>
        <p:nvPicPr>
          <p:cNvPr id="29" name="Graphic 28">
            <a:extLst>
              <a:ext uri="{FF2B5EF4-FFF2-40B4-BE49-F238E27FC236}">
                <a16:creationId xmlns:a16="http://schemas.microsoft.com/office/drawing/2014/main" id="{6018F1B8-3348-0146-98C9-44499C5E59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44760" y="1066329"/>
            <a:ext cx="1295400" cy="2314575"/>
          </a:xfrm>
          <a:prstGeom prst="rect">
            <a:avLst/>
          </a:prstGeom>
        </p:spPr>
      </p:pic>
      <p:pic>
        <p:nvPicPr>
          <p:cNvPr id="31" name="Graphic 30">
            <a:extLst>
              <a:ext uri="{FF2B5EF4-FFF2-40B4-BE49-F238E27FC236}">
                <a16:creationId xmlns:a16="http://schemas.microsoft.com/office/drawing/2014/main" id="{79343947-F75E-9342-A33D-BF6F5182F8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622479" y="1257089"/>
            <a:ext cx="2437045" cy="2133600"/>
          </a:xfrm>
          <a:prstGeom prst="rect">
            <a:avLst/>
          </a:prstGeom>
        </p:spPr>
      </p:pic>
      <p:pic>
        <p:nvPicPr>
          <p:cNvPr id="33" name="Graphic 32">
            <a:extLst>
              <a:ext uri="{FF2B5EF4-FFF2-40B4-BE49-F238E27FC236}">
                <a16:creationId xmlns:a16="http://schemas.microsoft.com/office/drawing/2014/main" id="{A75CC7B8-0866-4A4A-BAAB-015A3EB28CC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939878" y="1307104"/>
            <a:ext cx="4711700" cy="2265423"/>
          </a:xfrm>
          <a:prstGeom prst="rect">
            <a:avLst/>
          </a:prstGeom>
        </p:spPr>
      </p:pic>
      <p:sp>
        <p:nvSpPr>
          <p:cNvPr id="13" name="Rectangle 12">
            <a:extLst>
              <a:ext uri="{FF2B5EF4-FFF2-40B4-BE49-F238E27FC236}">
                <a16:creationId xmlns:a16="http://schemas.microsoft.com/office/drawing/2014/main" id="{03FA5FAA-FC57-458B-BFB4-C40C99DC0425}"/>
              </a:ext>
            </a:extLst>
          </p:cNvPr>
          <p:cNvSpPr/>
          <p:nvPr/>
        </p:nvSpPr>
        <p:spPr>
          <a:xfrm>
            <a:off x="248017" y="1192192"/>
            <a:ext cx="4323983" cy="2380335"/>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D8C016C-5703-4CA2-B38D-1685E9047BAB}"/>
              </a:ext>
            </a:extLst>
          </p:cNvPr>
          <p:cNvSpPr/>
          <p:nvPr/>
        </p:nvSpPr>
        <p:spPr>
          <a:xfrm>
            <a:off x="5778427" y="1191183"/>
            <a:ext cx="2946473" cy="2380335"/>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F48EE2E-5D6F-43B1-BD51-63CDA9FAB0E0}"/>
              </a:ext>
            </a:extLst>
          </p:cNvPr>
          <p:cNvSpPr/>
          <p:nvPr/>
        </p:nvSpPr>
        <p:spPr>
          <a:xfrm>
            <a:off x="4572668" y="2524125"/>
            <a:ext cx="1205760" cy="1047394"/>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9ADC293A-8F95-4167-A130-3E6E134AC96B}"/>
              </a:ext>
            </a:extLst>
          </p:cNvPr>
          <p:cNvSpPr/>
          <p:nvPr/>
        </p:nvSpPr>
        <p:spPr>
          <a:xfrm>
            <a:off x="4572183" y="1190175"/>
            <a:ext cx="1205760" cy="211780"/>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EC8E36F8-3306-4E54-9E79-B03F697DE9C4}"/>
              </a:ext>
            </a:extLst>
          </p:cNvPr>
          <p:cNvCxnSpPr/>
          <p:nvPr/>
        </p:nvCxnSpPr>
        <p:spPr>
          <a:xfrm flipH="1">
            <a:off x="714375" y="2323889"/>
            <a:ext cx="3971925" cy="159957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BB2BD8-5EBF-4D6B-AE88-FC264D4398FD}"/>
              </a:ext>
            </a:extLst>
          </p:cNvPr>
          <p:cNvCxnSpPr>
            <a:cxnSpLocks/>
          </p:cNvCxnSpPr>
          <p:nvPr/>
        </p:nvCxnSpPr>
        <p:spPr>
          <a:xfrm>
            <a:off x="5668312" y="2323889"/>
            <a:ext cx="1317706" cy="159957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5F8DA07-3B6C-EB44-BCA4-4AD265C79911}"/>
              </a:ext>
            </a:extLst>
          </p:cNvPr>
          <p:cNvSpPr txBox="1"/>
          <p:nvPr/>
        </p:nvSpPr>
        <p:spPr>
          <a:xfrm>
            <a:off x="3409731" y="6464912"/>
            <a:ext cx="195963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[Olgun+ ISCA’21]</a:t>
            </a:r>
          </a:p>
        </p:txBody>
      </p:sp>
    </p:spTree>
    <p:extLst>
      <p:ext uri="{BB962C8B-B14F-4D97-AF65-F5344CB8AC3E}">
        <p14:creationId xmlns:p14="http://schemas.microsoft.com/office/powerpoint/2010/main" val="59112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25" grpId="0" animBg="1"/>
      <p:bldP spid="2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Leveraging Simultaneous Many-Row Activation</a:t>
            </a:r>
            <a:endParaRPr lang="en-CH" sz="3200" dirty="0"/>
          </a:p>
        </p:txBody>
      </p:sp>
      <p:grpSp>
        <p:nvGrpSpPr>
          <p:cNvPr id="15" name="Grup 16">
            <a:extLst>
              <a:ext uri="{FF2B5EF4-FFF2-40B4-BE49-F238E27FC236}">
                <a16:creationId xmlns:a16="http://schemas.microsoft.com/office/drawing/2014/main" id="{35A3D41E-58AD-D310-1AA2-FF73EB61DE99}"/>
              </a:ext>
            </a:extLst>
          </p:cNvPr>
          <p:cNvGrpSpPr/>
          <p:nvPr/>
        </p:nvGrpSpPr>
        <p:grpSpPr>
          <a:xfrm>
            <a:off x="256064" y="1257278"/>
            <a:ext cx="8639809" cy="1260000"/>
            <a:chOff x="-290762" y="1987973"/>
            <a:chExt cx="9354374" cy="868680"/>
          </a:xfrm>
          <a:solidFill>
            <a:schemeClr val="accent2">
              <a:lumMod val="20000"/>
              <a:lumOff val="80000"/>
            </a:schemeClr>
          </a:solidFill>
        </p:grpSpPr>
        <p:sp>
          <p:nvSpPr>
            <p:cNvPr id="16" name="İçerik Yer Tutucusu 2">
              <a:extLst>
                <a:ext uri="{FF2B5EF4-FFF2-40B4-BE49-F238E27FC236}">
                  <a16:creationId xmlns:a16="http://schemas.microsoft.com/office/drawing/2014/main" id="{0676EA87-D59C-4D6C-1507-3DEF3456A145}"/>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Perform</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 MAJX (where X&gt;3)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17" name="İçerik Yer Tutucusu 2">
              <a:extLst>
                <a:ext uri="{FF2B5EF4-FFF2-40B4-BE49-F238E27FC236}">
                  <a16:creationId xmlns:a16="http://schemas.microsoft.com/office/drawing/2014/main" id="{B66164B0-5848-6ED8-6D16-4C379E304A1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1</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18" name="Grup 16">
            <a:extLst>
              <a:ext uri="{FF2B5EF4-FFF2-40B4-BE49-F238E27FC236}">
                <a16:creationId xmlns:a16="http://schemas.microsoft.com/office/drawing/2014/main" id="{5BFC001C-CE95-A692-8A45-422EAA4529CA}"/>
              </a:ext>
            </a:extLst>
          </p:cNvPr>
          <p:cNvGrpSpPr/>
          <p:nvPr/>
        </p:nvGrpSpPr>
        <p:grpSpPr>
          <a:xfrm>
            <a:off x="256064" y="3158490"/>
            <a:ext cx="8639809" cy="1260000"/>
            <a:chOff x="-290762" y="1987973"/>
            <a:chExt cx="9354374" cy="868680"/>
          </a:xfrm>
          <a:solidFill>
            <a:schemeClr val="accent2">
              <a:lumMod val="20000"/>
              <a:lumOff val="80000"/>
            </a:schemeClr>
          </a:solidFill>
        </p:grpSpPr>
        <p:sp>
          <p:nvSpPr>
            <p:cNvPr id="19" name="İçerik Yer Tutucusu 2">
              <a:extLst>
                <a:ext uri="{FF2B5EF4-FFF2-40B4-BE49-F238E27FC236}">
                  <a16:creationId xmlns:a16="http://schemas.microsoft.com/office/drawing/2014/main" id="{2E7AAF98-D387-8D2F-D450-9EBADDA7F6F3}"/>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Increase the robustness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of MAJX 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0" name="İçerik Yer Tutucusu 2">
              <a:extLst>
                <a:ext uri="{FF2B5EF4-FFF2-40B4-BE49-F238E27FC236}">
                  <a16:creationId xmlns:a16="http://schemas.microsoft.com/office/drawing/2014/main" id="{810EFD94-1859-4AFE-45CE-28BE01B8A63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2</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21" name="Grup 16">
            <a:extLst>
              <a:ext uri="{FF2B5EF4-FFF2-40B4-BE49-F238E27FC236}">
                <a16:creationId xmlns:a16="http://schemas.microsoft.com/office/drawing/2014/main" id="{2E8AB90D-819A-91C4-4413-EF44E6BEC334}"/>
              </a:ext>
            </a:extLst>
          </p:cNvPr>
          <p:cNvGrpSpPr/>
          <p:nvPr/>
        </p:nvGrpSpPr>
        <p:grpSpPr>
          <a:xfrm>
            <a:off x="256064" y="5059702"/>
            <a:ext cx="8639809" cy="1260000"/>
            <a:chOff x="-290762" y="1987973"/>
            <a:chExt cx="9354374" cy="868680"/>
          </a:xfrm>
          <a:solidFill>
            <a:schemeClr val="accent2">
              <a:lumMod val="20000"/>
              <a:lumOff val="80000"/>
            </a:schemeClr>
          </a:solidFill>
        </p:grpSpPr>
        <p:sp>
          <p:nvSpPr>
            <p:cNvPr id="22" name="İçerik Yer Tutucusu 2">
              <a:extLst>
                <a:ext uri="{FF2B5EF4-FFF2-40B4-BE49-F238E27FC236}">
                  <a16:creationId xmlns:a16="http://schemas.microsoft.com/office/drawing/2014/main" id="{24DBCF03-AE26-0E2A-5C87-06C77C7107E2}"/>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multiple rows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3" name="İçerik Yer Tutucusu 2">
              <a:extLst>
                <a:ext uri="{FF2B5EF4-FFF2-40B4-BE49-F238E27FC236}">
                  <a16:creationId xmlns:a16="http://schemas.microsoft.com/office/drawing/2014/main" id="{90E25364-8ABF-A3CA-4DE4-9935901DACBA}"/>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3</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spTree>
    <p:extLst>
      <p:ext uri="{BB962C8B-B14F-4D97-AF65-F5344CB8AC3E}">
        <p14:creationId xmlns:p14="http://schemas.microsoft.com/office/powerpoint/2010/main" val="13803319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In-DRAM Multiple Row Copy (Multi-</a:t>
            </a:r>
            <a:r>
              <a:rPr lang="en-US" sz="3200" dirty="0" err="1"/>
              <a:t>RowCopy</a:t>
            </a:r>
            <a:r>
              <a:rPr lang="en-US" sz="3200" dirty="0"/>
              <a:t>)</a:t>
            </a:r>
            <a:endParaRPr lang="en-CH" sz="3200" dirty="0"/>
          </a:p>
        </p:txBody>
      </p:sp>
      <p:sp>
        <p:nvSpPr>
          <p:cNvPr id="3" name="Dikdörtgen 251">
            <a:extLst>
              <a:ext uri="{FF2B5EF4-FFF2-40B4-BE49-F238E27FC236}">
                <a16:creationId xmlns:a16="http://schemas.microsoft.com/office/drawing/2014/main" id="{39FF59DA-299E-DAEC-AB9D-3A23EE355699}"/>
              </a:ext>
            </a:extLst>
          </p:cNvPr>
          <p:cNvSpPr/>
          <p:nvPr/>
        </p:nvSpPr>
        <p:spPr>
          <a:xfrm>
            <a:off x="1331539" y="3191828"/>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 name="Düz Bağlayıcı 440">
            <a:extLst>
              <a:ext uri="{FF2B5EF4-FFF2-40B4-BE49-F238E27FC236}">
                <a16:creationId xmlns:a16="http://schemas.microsoft.com/office/drawing/2014/main" id="{F1EB0CF8-27C9-AA7D-43C6-F3B67E776545}"/>
              </a:ext>
            </a:extLst>
          </p:cNvPr>
          <p:cNvCxnSpPr>
            <a:cxnSpLocks/>
          </p:cNvCxnSpPr>
          <p:nvPr/>
        </p:nvCxnSpPr>
        <p:spPr>
          <a:xfrm flipH="1">
            <a:off x="1923366" y="3426242"/>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Düz Bağlayıcı 440">
            <a:extLst>
              <a:ext uri="{FF2B5EF4-FFF2-40B4-BE49-F238E27FC236}">
                <a16:creationId xmlns:a16="http://schemas.microsoft.com/office/drawing/2014/main" id="{CE24C724-E757-EE10-7CE6-9E7A1015360C}"/>
              </a:ext>
            </a:extLst>
          </p:cNvPr>
          <p:cNvCxnSpPr>
            <a:cxnSpLocks/>
          </p:cNvCxnSpPr>
          <p:nvPr/>
        </p:nvCxnSpPr>
        <p:spPr>
          <a:xfrm>
            <a:off x="2523071" y="3823003"/>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Düz Bağlayıcı 440">
            <a:extLst>
              <a:ext uri="{FF2B5EF4-FFF2-40B4-BE49-F238E27FC236}">
                <a16:creationId xmlns:a16="http://schemas.microsoft.com/office/drawing/2014/main" id="{ED88DC49-6710-D6D2-D658-44EA1B7F7221}"/>
              </a:ext>
            </a:extLst>
          </p:cNvPr>
          <p:cNvCxnSpPr>
            <a:cxnSpLocks/>
          </p:cNvCxnSpPr>
          <p:nvPr/>
        </p:nvCxnSpPr>
        <p:spPr>
          <a:xfrm>
            <a:off x="3119032" y="3823003"/>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Düz Bağlayıcı 440">
            <a:extLst>
              <a:ext uri="{FF2B5EF4-FFF2-40B4-BE49-F238E27FC236}">
                <a16:creationId xmlns:a16="http://schemas.microsoft.com/office/drawing/2014/main" id="{0DCF6616-E390-41BA-4318-E6D8FC6168F0}"/>
              </a:ext>
            </a:extLst>
          </p:cNvPr>
          <p:cNvCxnSpPr>
            <a:cxnSpLocks/>
          </p:cNvCxnSpPr>
          <p:nvPr/>
        </p:nvCxnSpPr>
        <p:spPr>
          <a:xfrm>
            <a:off x="1421130" y="415696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Düz Bağlayıcı 440">
            <a:extLst>
              <a:ext uri="{FF2B5EF4-FFF2-40B4-BE49-F238E27FC236}">
                <a16:creationId xmlns:a16="http://schemas.microsoft.com/office/drawing/2014/main" id="{2B45900C-11D9-6E81-FA1E-91441AB9E8A1}"/>
              </a:ext>
            </a:extLst>
          </p:cNvPr>
          <p:cNvCxnSpPr>
            <a:cxnSpLocks/>
          </p:cNvCxnSpPr>
          <p:nvPr/>
        </p:nvCxnSpPr>
        <p:spPr>
          <a:xfrm>
            <a:off x="1927109"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CC0871EB-4518-C76A-0DE5-7BB42434113E}"/>
              </a:ext>
            </a:extLst>
          </p:cNvPr>
          <p:cNvCxnSpPr>
            <a:cxnSpLocks/>
          </p:cNvCxnSpPr>
          <p:nvPr/>
        </p:nvCxnSpPr>
        <p:spPr>
          <a:xfrm>
            <a:off x="2523071"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Düz Bağlayıcı 440">
            <a:extLst>
              <a:ext uri="{FF2B5EF4-FFF2-40B4-BE49-F238E27FC236}">
                <a16:creationId xmlns:a16="http://schemas.microsoft.com/office/drawing/2014/main" id="{DF2CED00-231D-BEB1-242E-EB74DFC0F242}"/>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Düz Bağlayıcı 440">
            <a:extLst>
              <a:ext uri="{FF2B5EF4-FFF2-40B4-BE49-F238E27FC236}">
                <a16:creationId xmlns:a16="http://schemas.microsoft.com/office/drawing/2014/main" id="{AC15A5D9-FD5E-E816-DC79-C08EA7AD04FC}"/>
              </a:ext>
            </a:extLst>
          </p:cNvPr>
          <p:cNvCxnSpPr>
            <a:cxnSpLocks/>
          </p:cNvCxnSpPr>
          <p:nvPr/>
        </p:nvCxnSpPr>
        <p:spPr>
          <a:xfrm>
            <a:off x="1421130" y="362462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Düz Bağlayıcı 440">
            <a:extLst>
              <a:ext uri="{FF2B5EF4-FFF2-40B4-BE49-F238E27FC236}">
                <a16:creationId xmlns:a16="http://schemas.microsoft.com/office/drawing/2014/main" id="{FFB9590C-3301-D8DD-29BC-5C3BCA50E4A3}"/>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Düz Bağlayıcı 440">
            <a:extLst>
              <a:ext uri="{FF2B5EF4-FFF2-40B4-BE49-F238E27FC236}">
                <a16:creationId xmlns:a16="http://schemas.microsoft.com/office/drawing/2014/main" id="{4B572C5B-0E4B-6418-0314-7445284B523C}"/>
              </a:ext>
            </a:extLst>
          </p:cNvPr>
          <p:cNvCxnSpPr>
            <a:cxnSpLocks/>
          </p:cNvCxnSpPr>
          <p:nvPr/>
        </p:nvCxnSpPr>
        <p:spPr>
          <a:xfrm>
            <a:off x="1421130" y="468930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AEF5602-0B8D-A098-FC6C-68F5CD637AFE}"/>
              </a:ext>
            </a:extLst>
          </p:cNvPr>
          <p:cNvSpPr/>
          <p:nvPr/>
        </p:nvSpPr>
        <p:spPr>
          <a:xfrm>
            <a:off x="172886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 name="Oval 21">
            <a:extLst>
              <a:ext uri="{FF2B5EF4-FFF2-40B4-BE49-F238E27FC236}">
                <a16:creationId xmlns:a16="http://schemas.microsoft.com/office/drawing/2014/main" id="{F36A86B6-608C-B5B8-4C18-A3E8E89EF948}"/>
              </a:ext>
            </a:extLst>
          </p:cNvPr>
          <p:cNvSpPr/>
          <p:nvPr/>
        </p:nvSpPr>
        <p:spPr>
          <a:xfrm>
            <a:off x="2324819"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3" name="Oval 22">
            <a:extLst>
              <a:ext uri="{FF2B5EF4-FFF2-40B4-BE49-F238E27FC236}">
                <a16:creationId xmlns:a16="http://schemas.microsoft.com/office/drawing/2014/main" id="{4A0EE558-DA0B-0684-653C-C32094B4C35B}"/>
              </a:ext>
            </a:extLst>
          </p:cNvPr>
          <p:cNvSpPr/>
          <p:nvPr/>
        </p:nvSpPr>
        <p:spPr>
          <a:xfrm>
            <a:off x="292078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24" name="Düz Bağlayıcı 440">
            <a:extLst>
              <a:ext uri="{FF2B5EF4-FFF2-40B4-BE49-F238E27FC236}">
                <a16:creationId xmlns:a16="http://schemas.microsoft.com/office/drawing/2014/main" id="{1387AADE-B393-9B81-47F4-2F6143672B29}"/>
              </a:ext>
            </a:extLst>
          </p:cNvPr>
          <p:cNvCxnSpPr>
            <a:cxnSpLocks/>
          </p:cNvCxnSpPr>
          <p:nvPr/>
        </p:nvCxnSpPr>
        <p:spPr>
          <a:xfrm>
            <a:off x="1421130" y="522164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CB80717-BCB6-D365-363F-2FFFA159C5A9}"/>
              </a:ext>
            </a:extLst>
          </p:cNvPr>
          <p:cNvSpPr/>
          <p:nvPr/>
        </p:nvSpPr>
        <p:spPr>
          <a:xfrm>
            <a:off x="172886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6" name="Oval 25">
            <a:extLst>
              <a:ext uri="{FF2B5EF4-FFF2-40B4-BE49-F238E27FC236}">
                <a16:creationId xmlns:a16="http://schemas.microsoft.com/office/drawing/2014/main" id="{6692530E-D58C-A26D-6804-81692AC47AA6}"/>
              </a:ext>
            </a:extLst>
          </p:cNvPr>
          <p:cNvSpPr/>
          <p:nvPr/>
        </p:nvSpPr>
        <p:spPr>
          <a:xfrm>
            <a:off x="2324819"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7" name="Oval 26">
            <a:extLst>
              <a:ext uri="{FF2B5EF4-FFF2-40B4-BE49-F238E27FC236}">
                <a16:creationId xmlns:a16="http://schemas.microsoft.com/office/drawing/2014/main" id="{4E8BF970-1717-60F9-FD28-7521B95793C0}"/>
              </a:ext>
            </a:extLst>
          </p:cNvPr>
          <p:cNvSpPr/>
          <p:nvPr/>
        </p:nvSpPr>
        <p:spPr>
          <a:xfrm>
            <a:off x="292078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29" name="Straight Connector 267">
            <a:extLst>
              <a:ext uri="{FF2B5EF4-FFF2-40B4-BE49-F238E27FC236}">
                <a16:creationId xmlns:a16="http://schemas.microsoft.com/office/drawing/2014/main" id="{29ACA168-58F7-9EE1-167D-CF4309D84D3B}"/>
              </a:ext>
            </a:extLst>
          </p:cNvPr>
          <p:cNvCxnSpPr>
            <a:cxnSpLocks/>
          </p:cNvCxnSpPr>
          <p:nvPr/>
        </p:nvCxnSpPr>
        <p:spPr>
          <a:xfrm>
            <a:off x="192711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0" name="Straight Connector 268">
            <a:extLst>
              <a:ext uri="{FF2B5EF4-FFF2-40B4-BE49-F238E27FC236}">
                <a16:creationId xmlns:a16="http://schemas.microsoft.com/office/drawing/2014/main" id="{6FCEA31F-E3E7-502C-937B-5FAB11D9AC17}"/>
              </a:ext>
            </a:extLst>
          </p:cNvPr>
          <p:cNvCxnSpPr>
            <a:cxnSpLocks/>
          </p:cNvCxnSpPr>
          <p:nvPr/>
        </p:nvCxnSpPr>
        <p:spPr>
          <a:xfrm>
            <a:off x="252718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1" name="Straight Connector 269">
            <a:extLst>
              <a:ext uri="{FF2B5EF4-FFF2-40B4-BE49-F238E27FC236}">
                <a16:creationId xmlns:a16="http://schemas.microsoft.com/office/drawing/2014/main" id="{0A5B809F-380F-B494-116C-05C9D296177F}"/>
              </a:ext>
            </a:extLst>
          </p:cNvPr>
          <p:cNvCxnSpPr>
            <a:cxnSpLocks/>
          </p:cNvCxnSpPr>
          <p:nvPr/>
        </p:nvCxnSpPr>
        <p:spPr>
          <a:xfrm>
            <a:off x="3133238"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33" name="Dikdörtgen 256">
            <a:extLst>
              <a:ext uri="{FF2B5EF4-FFF2-40B4-BE49-F238E27FC236}">
                <a16:creationId xmlns:a16="http://schemas.microsoft.com/office/drawing/2014/main" id="{2770302F-441A-64C3-16A7-E3039261BDF5}"/>
              </a:ext>
            </a:extLst>
          </p:cNvPr>
          <p:cNvSpPr/>
          <p:nvPr/>
        </p:nvSpPr>
        <p:spPr>
          <a:xfrm>
            <a:off x="2331924"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34" name="Dikdörtgen 256">
            <a:extLst>
              <a:ext uri="{FF2B5EF4-FFF2-40B4-BE49-F238E27FC236}">
                <a16:creationId xmlns:a16="http://schemas.microsoft.com/office/drawing/2014/main" id="{E9B474A9-B553-1B68-C211-5755FB5418F7}"/>
              </a:ext>
            </a:extLst>
          </p:cNvPr>
          <p:cNvSpPr/>
          <p:nvPr/>
        </p:nvSpPr>
        <p:spPr>
          <a:xfrm>
            <a:off x="2935388" y="5555600"/>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35" name="Dikdörtgen 256">
            <a:extLst>
              <a:ext uri="{FF2B5EF4-FFF2-40B4-BE49-F238E27FC236}">
                <a16:creationId xmlns:a16="http://schemas.microsoft.com/office/drawing/2014/main" id="{BD979A71-F932-1016-19AC-A7E6561D5DBB}"/>
              </a:ext>
            </a:extLst>
          </p:cNvPr>
          <p:cNvSpPr/>
          <p:nvPr/>
        </p:nvSpPr>
        <p:spPr>
          <a:xfrm>
            <a:off x="1728860"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36" name="Dikdörtgen 256">
            <a:extLst>
              <a:ext uri="{FF2B5EF4-FFF2-40B4-BE49-F238E27FC236}">
                <a16:creationId xmlns:a16="http://schemas.microsoft.com/office/drawing/2014/main" id="{C6527870-0E73-470B-4331-A64640197741}"/>
              </a:ext>
            </a:extLst>
          </p:cNvPr>
          <p:cNvSpPr/>
          <p:nvPr/>
        </p:nvSpPr>
        <p:spPr>
          <a:xfrm>
            <a:off x="2347062"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84745546-B9B0-DA51-611E-907070914FA0}"/>
              </a:ext>
            </a:extLst>
          </p:cNvPr>
          <p:cNvSpPr/>
          <p:nvPr/>
        </p:nvSpPr>
        <p:spPr>
          <a:xfrm>
            <a:off x="2950126"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1" name="Dikdörtgen 256">
            <a:extLst>
              <a:ext uri="{FF2B5EF4-FFF2-40B4-BE49-F238E27FC236}">
                <a16:creationId xmlns:a16="http://schemas.microsoft.com/office/drawing/2014/main" id="{1DFA44B3-9DF6-FC77-87D1-A45B48A04F33}"/>
              </a:ext>
            </a:extLst>
          </p:cNvPr>
          <p:cNvSpPr/>
          <p:nvPr/>
        </p:nvSpPr>
        <p:spPr>
          <a:xfrm>
            <a:off x="1743998"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2" name="Content Placeholder 2">
            <a:extLst>
              <a:ext uri="{FF2B5EF4-FFF2-40B4-BE49-F238E27FC236}">
                <a16:creationId xmlns:a16="http://schemas.microsoft.com/office/drawing/2014/main" id="{50BD7684-23B2-CA11-13CF-86EA3E379C72}"/>
              </a:ext>
            </a:extLst>
          </p:cNvPr>
          <p:cNvSpPr txBox="1">
            <a:spLocks/>
          </p:cNvSpPr>
          <p:nvPr/>
        </p:nvSpPr>
        <p:spPr>
          <a:xfrm>
            <a:off x="611188" y="1041200"/>
            <a:ext cx="7989716"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ptos Display"/>
                <a:ea typeface="+mn-ea"/>
                <a:cs typeface="+mn-cs"/>
              </a:rPr>
              <a:t>Simultaneously activate many rows to </a:t>
            </a:r>
            <a:br>
              <a:rPr kumimoji="0" lang="en-US" sz="2800" b="0" i="0" u="none" strike="noStrike" kern="1200" cap="none" spc="0" normalizeH="0" baseline="0" noProof="0" dirty="0">
                <a:ln>
                  <a:noFill/>
                </a:ln>
                <a:solidFill>
                  <a:prstClr val="black"/>
                </a:solidFill>
                <a:effectLst/>
                <a:uLnTx/>
                <a:uFillTx/>
                <a:latin typeface="Aptos Display"/>
                <a:ea typeface="+mn-ea"/>
                <a:cs typeface="+mn-cs"/>
              </a:rPr>
            </a:br>
            <a:r>
              <a:rPr kumimoji="0" lang="en-US" sz="28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28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multiple destination rows </a:t>
            </a: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37" name="Düz Bağlayıcı 440">
            <a:extLst>
              <a:ext uri="{FF2B5EF4-FFF2-40B4-BE49-F238E27FC236}">
                <a16:creationId xmlns:a16="http://schemas.microsoft.com/office/drawing/2014/main" id="{02F590CF-E41A-7010-F6FD-9BF42487427A}"/>
              </a:ext>
            </a:extLst>
          </p:cNvPr>
          <p:cNvCxnSpPr>
            <a:cxnSpLocks/>
          </p:cNvCxnSpPr>
          <p:nvPr/>
        </p:nvCxnSpPr>
        <p:spPr>
          <a:xfrm>
            <a:off x="1421130" y="3626854"/>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D73144C-E59F-E70D-A2B0-1A45A45B945C}"/>
              </a:ext>
            </a:extLst>
          </p:cNvPr>
          <p:cNvSpPr/>
          <p:nvPr/>
        </p:nvSpPr>
        <p:spPr>
          <a:xfrm>
            <a:off x="172886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0" name="Oval 39">
            <a:extLst>
              <a:ext uri="{FF2B5EF4-FFF2-40B4-BE49-F238E27FC236}">
                <a16:creationId xmlns:a16="http://schemas.microsoft.com/office/drawing/2014/main" id="{89C43787-3061-DEAF-EF6F-BECE4E8484FE}"/>
              </a:ext>
            </a:extLst>
          </p:cNvPr>
          <p:cNvSpPr/>
          <p:nvPr/>
        </p:nvSpPr>
        <p:spPr>
          <a:xfrm>
            <a:off x="2324819"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1" name="Oval 40">
            <a:extLst>
              <a:ext uri="{FF2B5EF4-FFF2-40B4-BE49-F238E27FC236}">
                <a16:creationId xmlns:a16="http://schemas.microsoft.com/office/drawing/2014/main" id="{86B420A3-3481-7014-5CB9-461B9C77BC7A}"/>
              </a:ext>
            </a:extLst>
          </p:cNvPr>
          <p:cNvSpPr/>
          <p:nvPr/>
        </p:nvSpPr>
        <p:spPr>
          <a:xfrm>
            <a:off x="292078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42" name="Düz Bağlayıcı 440">
            <a:extLst>
              <a:ext uri="{FF2B5EF4-FFF2-40B4-BE49-F238E27FC236}">
                <a16:creationId xmlns:a16="http://schemas.microsoft.com/office/drawing/2014/main" id="{CB08611F-8BBD-9367-9A02-224DF94E0942}"/>
              </a:ext>
            </a:extLst>
          </p:cNvPr>
          <p:cNvCxnSpPr>
            <a:cxnSpLocks/>
          </p:cNvCxnSpPr>
          <p:nvPr/>
        </p:nvCxnSpPr>
        <p:spPr>
          <a:xfrm>
            <a:off x="1421129" y="4144263"/>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AA37C265-D1FC-9874-B940-872F28EE95A7}"/>
              </a:ext>
            </a:extLst>
          </p:cNvPr>
          <p:cNvSpPr/>
          <p:nvPr/>
        </p:nvSpPr>
        <p:spPr>
          <a:xfrm>
            <a:off x="172886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4" name="Oval 43">
            <a:extLst>
              <a:ext uri="{FF2B5EF4-FFF2-40B4-BE49-F238E27FC236}">
                <a16:creationId xmlns:a16="http://schemas.microsoft.com/office/drawing/2014/main" id="{F7EDE38A-EEC5-FD26-874D-C3B69569791B}"/>
              </a:ext>
            </a:extLst>
          </p:cNvPr>
          <p:cNvSpPr/>
          <p:nvPr/>
        </p:nvSpPr>
        <p:spPr>
          <a:xfrm>
            <a:off x="2324819"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5" name="Oval 44">
            <a:extLst>
              <a:ext uri="{FF2B5EF4-FFF2-40B4-BE49-F238E27FC236}">
                <a16:creationId xmlns:a16="http://schemas.microsoft.com/office/drawing/2014/main" id="{6CD06447-4F38-C428-823D-2A6B8B529C18}"/>
              </a:ext>
            </a:extLst>
          </p:cNvPr>
          <p:cNvSpPr/>
          <p:nvPr/>
        </p:nvSpPr>
        <p:spPr>
          <a:xfrm>
            <a:off x="292078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6" name="Rounded Rectangle 73">
            <a:extLst>
              <a:ext uri="{FF2B5EF4-FFF2-40B4-BE49-F238E27FC236}">
                <a16:creationId xmlns:a16="http://schemas.microsoft.com/office/drawing/2014/main" id="{92DD2CB3-9E82-E0DB-5C97-5053B28B43E0}"/>
              </a:ext>
            </a:extLst>
          </p:cNvPr>
          <p:cNvSpPr/>
          <p:nvPr/>
        </p:nvSpPr>
        <p:spPr>
          <a:xfrm>
            <a:off x="1331539" y="2458857"/>
            <a:ext cx="226060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RowClone</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47" name="Curved Connector 64">
            <a:extLst>
              <a:ext uri="{FF2B5EF4-FFF2-40B4-BE49-F238E27FC236}">
                <a16:creationId xmlns:a16="http://schemas.microsoft.com/office/drawing/2014/main" id="{EE22A4ED-67F6-CCA7-5202-AB3012419D00}"/>
              </a:ext>
            </a:extLst>
          </p:cNvPr>
          <p:cNvCxnSpPr>
            <a:cxnSpLocks/>
          </p:cNvCxnSpPr>
          <p:nvPr/>
        </p:nvCxnSpPr>
        <p:spPr>
          <a:xfrm flipV="1">
            <a:off x="3308865" y="3624623"/>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8" name="Curved Connector 64">
            <a:extLst>
              <a:ext uri="{FF2B5EF4-FFF2-40B4-BE49-F238E27FC236}">
                <a16:creationId xmlns:a16="http://schemas.microsoft.com/office/drawing/2014/main" id="{FF935F64-B9DB-39A0-812F-38168F2E2BAF}"/>
              </a:ext>
            </a:extLst>
          </p:cNvPr>
          <p:cNvCxnSpPr>
            <a:cxnSpLocks/>
          </p:cNvCxnSpPr>
          <p:nvPr/>
        </p:nvCxnSpPr>
        <p:spPr>
          <a:xfrm rot="10800000" flipH="1" flipV="1">
            <a:off x="1728860" y="4156963"/>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F7B1C1F-B3BA-AA57-601D-3EB768554418}"/>
              </a:ext>
            </a:extLst>
          </p:cNvPr>
          <p:cNvGrpSpPr/>
          <p:nvPr/>
        </p:nvGrpSpPr>
        <p:grpSpPr>
          <a:xfrm>
            <a:off x="1726104" y="3423129"/>
            <a:ext cx="1588423" cy="396762"/>
            <a:chOff x="1579377" y="3168676"/>
            <a:chExt cx="1588423" cy="396762"/>
          </a:xfrm>
        </p:grpSpPr>
        <p:sp>
          <p:nvSpPr>
            <p:cNvPr id="13" name="Oval 12">
              <a:extLst>
                <a:ext uri="{FF2B5EF4-FFF2-40B4-BE49-F238E27FC236}">
                  <a16:creationId xmlns:a16="http://schemas.microsoft.com/office/drawing/2014/main" id="{4FC38743-940C-ED2E-2B1B-3BF12326E05F}"/>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 name="Oval 17">
              <a:extLst>
                <a:ext uri="{FF2B5EF4-FFF2-40B4-BE49-F238E27FC236}">
                  <a16:creationId xmlns:a16="http://schemas.microsoft.com/office/drawing/2014/main" id="{59DCA462-0530-9A13-7816-ED0787CC83BD}"/>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8" name="Oval 27">
              <a:extLst>
                <a:ext uri="{FF2B5EF4-FFF2-40B4-BE49-F238E27FC236}">
                  <a16:creationId xmlns:a16="http://schemas.microsoft.com/office/drawing/2014/main" id="{F7CBCCC9-468D-AB5F-FA8F-471CE5BF7F22}"/>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3" name="Group 102">
            <a:extLst>
              <a:ext uri="{FF2B5EF4-FFF2-40B4-BE49-F238E27FC236}">
                <a16:creationId xmlns:a16="http://schemas.microsoft.com/office/drawing/2014/main" id="{E5532C55-F351-3867-617B-01A728E3D0C0}"/>
              </a:ext>
            </a:extLst>
          </p:cNvPr>
          <p:cNvGrpSpPr/>
          <p:nvPr/>
        </p:nvGrpSpPr>
        <p:grpSpPr>
          <a:xfrm>
            <a:off x="5276306" y="3190703"/>
            <a:ext cx="2260600" cy="2997201"/>
            <a:chOff x="5276306" y="3190703"/>
            <a:chExt cx="2260600" cy="2997201"/>
          </a:xfrm>
        </p:grpSpPr>
        <p:sp>
          <p:nvSpPr>
            <p:cNvPr id="87" name="Dikdörtgen 251">
              <a:extLst>
                <a:ext uri="{FF2B5EF4-FFF2-40B4-BE49-F238E27FC236}">
                  <a16:creationId xmlns:a16="http://schemas.microsoft.com/office/drawing/2014/main" id="{BBDA72CF-7C81-4024-5613-BE1D2450C09E}"/>
                </a:ext>
              </a:extLst>
            </p:cNvPr>
            <p:cNvSpPr/>
            <p:nvPr/>
          </p:nvSpPr>
          <p:spPr>
            <a:xfrm>
              <a:off x="5276306" y="3190703"/>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8" name="Düz Bağlayıcı 440">
              <a:extLst>
                <a:ext uri="{FF2B5EF4-FFF2-40B4-BE49-F238E27FC236}">
                  <a16:creationId xmlns:a16="http://schemas.microsoft.com/office/drawing/2014/main" id="{B5C2C70A-4D78-6B47-8BE8-6E1061B5409A}"/>
                </a:ext>
              </a:extLst>
            </p:cNvPr>
            <p:cNvCxnSpPr>
              <a:cxnSpLocks/>
            </p:cNvCxnSpPr>
            <p:nvPr/>
          </p:nvCxnSpPr>
          <p:spPr>
            <a:xfrm flipH="1">
              <a:off x="5868133" y="3425117"/>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9" name="Düz Bağlayıcı 440">
              <a:extLst>
                <a:ext uri="{FF2B5EF4-FFF2-40B4-BE49-F238E27FC236}">
                  <a16:creationId xmlns:a16="http://schemas.microsoft.com/office/drawing/2014/main" id="{91C417C7-A440-5EA7-9875-D7695F73B249}"/>
                </a:ext>
              </a:extLst>
            </p:cNvPr>
            <p:cNvCxnSpPr>
              <a:cxnSpLocks/>
            </p:cNvCxnSpPr>
            <p:nvPr/>
          </p:nvCxnSpPr>
          <p:spPr>
            <a:xfrm>
              <a:off x="6467838" y="3821878"/>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0" name="Düz Bağlayıcı 440">
              <a:extLst>
                <a:ext uri="{FF2B5EF4-FFF2-40B4-BE49-F238E27FC236}">
                  <a16:creationId xmlns:a16="http://schemas.microsoft.com/office/drawing/2014/main" id="{0F52479F-36F5-6127-D539-CECDD02C70B4}"/>
                </a:ext>
              </a:extLst>
            </p:cNvPr>
            <p:cNvCxnSpPr>
              <a:cxnSpLocks/>
            </p:cNvCxnSpPr>
            <p:nvPr/>
          </p:nvCxnSpPr>
          <p:spPr>
            <a:xfrm>
              <a:off x="7063799" y="3821878"/>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Düz Bağlayıcı 440">
              <a:extLst>
                <a:ext uri="{FF2B5EF4-FFF2-40B4-BE49-F238E27FC236}">
                  <a16:creationId xmlns:a16="http://schemas.microsoft.com/office/drawing/2014/main" id="{D5936A1C-2751-129D-1021-B3943F5C3E87}"/>
                </a:ext>
              </a:extLst>
            </p:cNvPr>
            <p:cNvCxnSpPr>
              <a:cxnSpLocks/>
            </p:cNvCxnSpPr>
            <p:nvPr/>
          </p:nvCxnSpPr>
          <p:spPr>
            <a:xfrm>
              <a:off x="5365897" y="415583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Düz Bağlayıcı 440">
              <a:extLst>
                <a:ext uri="{FF2B5EF4-FFF2-40B4-BE49-F238E27FC236}">
                  <a16:creationId xmlns:a16="http://schemas.microsoft.com/office/drawing/2014/main" id="{9983657C-7755-38AE-117B-CE9B4AC6EECB}"/>
                </a:ext>
              </a:extLst>
            </p:cNvPr>
            <p:cNvCxnSpPr>
              <a:cxnSpLocks/>
            </p:cNvCxnSpPr>
            <p:nvPr/>
          </p:nvCxnSpPr>
          <p:spPr>
            <a:xfrm>
              <a:off x="5871876"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Düz Bağlayıcı 440">
              <a:extLst>
                <a:ext uri="{FF2B5EF4-FFF2-40B4-BE49-F238E27FC236}">
                  <a16:creationId xmlns:a16="http://schemas.microsoft.com/office/drawing/2014/main" id="{48961490-8D7C-9A53-26CD-090552387BE3}"/>
                </a:ext>
              </a:extLst>
            </p:cNvPr>
            <p:cNvCxnSpPr>
              <a:cxnSpLocks/>
            </p:cNvCxnSpPr>
            <p:nvPr/>
          </p:nvCxnSpPr>
          <p:spPr>
            <a:xfrm>
              <a:off x="6467838"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Düz Bağlayıcı 440">
              <a:extLst>
                <a:ext uri="{FF2B5EF4-FFF2-40B4-BE49-F238E27FC236}">
                  <a16:creationId xmlns:a16="http://schemas.microsoft.com/office/drawing/2014/main" id="{C2E2C256-5009-92C4-E5D1-606DE90C5CA8}"/>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Düz Bağlayıcı 440">
              <a:extLst>
                <a:ext uri="{FF2B5EF4-FFF2-40B4-BE49-F238E27FC236}">
                  <a16:creationId xmlns:a16="http://schemas.microsoft.com/office/drawing/2014/main" id="{0CA7A304-4A74-267C-A4E7-520EAC9E9CBC}"/>
                </a:ext>
              </a:extLst>
            </p:cNvPr>
            <p:cNvCxnSpPr>
              <a:cxnSpLocks/>
            </p:cNvCxnSpPr>
            <p:nvPr/>
          </p:nvCxnSpPr>
          <p:spPr>
            <a:xfrm>
              <a:off x="5365897" y="362349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6" name="Düz Bağlayıcı 440">
              <a:extLst>
                <a:ext uri="{FF2B5EF4-FFF2-40B4-BE49-F238E27FC236}">
                  <a16:creationId xmlns:a16="http://schemas.microsoft.com/office/drawing/2014/main" id="{D89FDF38-894B-6F44-6463-B2BB74E4E0F7}"/>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7" name="Düz Bağlayıcı 440">
              <a:extLst>
                <a:ext uri="{FF2B5EF4-FFF2-40B4-BE49-F238E27FC236}">
                  <a16:creationId xmlns:a16="http://schemas.microsoft.com/office/drawing/2014/main" id="{6B394F12-7911-537C-547E-A842990BDC1C}"/>
                </a:ext>
              </a:extLst>
            </p:cNvPr>
            <p:cNvCxnSpPr>
              <a:cxnSpLocks/>
            </p:cNvCxnSpPr>
            <p:nvPr/>
          </p:nvCxnSpPr>
          <p:spPr>
            <a:xfrm>
              <a:off x="5365897" y="468817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1" name="Düz Bağlayıcı 440">
              <a:extLst>
                <a:ext uri="{FF2B5EF4-FFF2-40B4-BE49-F238E27FC236}">
                  <a16:creationId xmlns:a16="http://schemas.microsoft.com/office/drawing/2014/main" id="{828DAE9D-3311-1689-EFBD-4E4FC9F1DB76}"/>
                </a:ext>
              </a:extLst>
            </p:cNvPr>
            <p:cNvCxnSpPr>
              <a:cxnSpLocks/>
            </p:cNvCxnSpPr>
            <p:nvPr/>
          </p:nvCxnSpPr>
          <p:spPr>
            <a:xfrm>
              <a:off x="5365897" y="522051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267">
              <a:extLst>
                <a:ext uri="{FF2B5EF4-FFF2-40B4-BE49-F238E27FC236}">
                  <a16:creationId xmlns:a16="http://schemas.microsoft.com/office/drawing/2014/main" id="{EF580DF9-1108-9C96-DEBE-DBDB4CF684CE}"/>
                </a:ext>
              </a:extLst>
            </p:cNvPr>
            <p:cNvCxnSpPr>
              <a:cxnSpLocks/>
            </p:cNvCxnSpPr>
            <p:nvPr/>
          </p:nvCxnSpPr>
          <p:spPr>
            <a:xfrm>
              <a:off x="587187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6" name="Straight Connector 268">
              <a:extLst>
                <a:ext uri="{FF2B5EF4-FFF2-40B4-BE49-F238E27FC236}">
                  <a16:creationId xmlns:a16="http://schemas.microsoft.com/office/drawing/2014/main" id="{5FA199CB-327E-9DA5-F25A-0602AC87A45E}"/>
                </a:ext>
              </a:extLst>
            </p:cNvPr>
            <p:cNvCxnSpPr>
              <a:cxnSpLocks/>
            </p:cNvCxnSpPr>
            <p:nvPr/>
          </p:nvCxnSpPr>
          <p:spPr>
            <a:xfrm>
              <a:off x="647194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7" name="Straight Connector 269">
              <a:extLst>
                <a:ext uri="{FF2B5EF4-FFF2-40B4-BE49-F238E27FC236}">
                  <a16:creationId xmlns:a16="http://schemas.microsoft.com/office/drawing/2014/main" id="{B31169B4-21A6-7F50-C00D-15730D0EB017}"/>
                </a:ext>
              </a:extLst>
            </p:cNvPr>
            <p:cNvCxnSpPr>
              <a:cxnSpLocks/>
            </p:cNvCxnSpPr>
            <p:nvPr/>
          </p:nvCxnSpPr>
          <p:spPr>
            <a:xfrm>
              <a:off x="7078005"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108" name="Dikdörtgen 256">
              <a:extLst>
                <a:ext uri="{FF2B5EF4-FFF2-40B4-BE49-F238E27FC236}">
                  <a16:creationId xmlns:a16="http://schemas.microsoft.com/office/drawing/2014/main" id="{FDC27EEB-3FF7-12B5-5564-0D46815CE463}"/>
                </a:ext>
              </a:extLst>
            </p:cNvPr>
            <p:cNvSpPr/>
            <p:nvPr/>
          </p:nvSpPr>
          <p:spPr>
            <a:xfrm>
              <a:off x="6276691"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109" name="Dikdörtgen 256">
              <a:extLst>
                <a:ext uri="{FF2B5EF4-FFF2-40B4-BE49-F238E27FC236}">
                  <a16:creationId xmlns:a16="http://schemas.microsoft.com/office/drawing/2014/main" id="{6E8C5A0F-5C49-2823-B5A3-CC1DC83BEC89}"/>
                </a:ext>
              </a:extLst>
            </p:cNvPr>
            <p:cNvSpPr/>
            <p:nvPr/>
          </p:nvSpPr>
          <p:spPr>
            <a:xfrm>
              <a:off x="6880155" y="5554475"/>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110" name="Dikdörtgen 256">
              <a:extLst>
                <a:ext uri="{FF2B5EF4-FFF2-40B4-BE49-F238E27FC236}">
                  <a16:creationId xmlns:a16="http://schemas.microsoft.com/office/drawing/2014/main" id="{83B93A07-4B6E-34F4-E1DA-4ED7C94E0002}"/>
                </a:ext>
              </a:extLst>
            </p:cNvPr>
            <p:cNvSpPr/>
            <p:nvPr/>
          </p:nvSpPr>
          <p:spPr>
            <a:xfrm>
              <a:off x="5673627"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111" name="Dikdörtgen 256">
              <a:extLst>
                <a:ext uri="{FF2B5EF4-FFF2-40B4-BE49-F238E27FC236}">
                  <a16:creationId xmlns:a16="http://schemas.microsoft.com/office/drawing/2014/main" id="{9521A420-D0A0-3188-62EA-5749477EECEC}"/>
                </a:ext>
              </a:extLst>
            </p:cNvPr>
            <p:cNvSpPr/>
            <p:nvPr/>
          </p:nvSpPr>
          <p:spPr>
            <a:xfrm>
              <a:off x="6291829"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F06BCF41-422D-2A94-822C-3811A473B5EA}"/>
                </a:ext>
              </a:extLst>
            </p:cNvPr>
            <p:cNvSpPr/>
            <p:nvPr/>
          </p:nvSpPr>
          <p:spPr>
            <a:xfrm>
              <a:off x="6894893"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C327CA44-6C79-F0CF-6C19-20C3DF42D170}"/>
                </a:ext>
              </a:extLst>
            </p:cNvPr>
            <p:cNvSpPr/>
            <p:nvPr/>
          </p:nvSpPr>
          <p:spPr>
            <a:xfrm>
              <a:off x="5688765"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14" name="Curved Connector 64">
              <a:extLst>
                <a:ext uri="{FF2B5EF4-FFF2-40B4-BE49-F238E27FC236}">
                  <a16:creationId xmlns:a16="http://schemas.microsoft.com/office/drawing/2014/main" id="{A7B4B84B-8AD5-13D6-4F20-8C2F314FB810}"/>
                </a:ext>
              </a:extLst>
            </p:cNvPr>
            <p:cNvCxnSpPr>
              <a:cxnSpLocks/>
              <a:endCxn id="113" idx="1"/>
            </p:cNvCxnSpPr>
            <p:nvPr/>
          </p:nvCxnSpPr>
          <p:spPr>
            <a:xfrm rot="10800000" flipH="1" flipV="1">
              <a:off x="5673627" y="4155838"/>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8" name="Düz Bağlayıcı 440">
              <a:extLst>
                <a:ext uri="{FF2B5EF4-FFF2-40B4-BE49-F238E27FC236}">
                  <a16:creationId xmlns:a16="http://schemas.microsoft.com/office/drawing/2014/main" id="{F7B04682-E52D-CCBE-1426-2DA6054BBC16}"/>
                </a:ext>
              </a:extLst>
            </p:cNvPr>
            <p:cNvCxnSpPr>
              <a:cxnSpLocks/>
            </p:cNvCxnSpPr>
            <p:nvPr/>
          </p:nvCxnSpPr>
          <p:spPr>
            <a:xfrm>
              <a:off x="5380606" y="416625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9C0E0BF-6779-8D51-B9CA-D43980E26D1B}"/>
                </a:ext>
              </a:extLst>
            </p:cNvPr>
            <p:cNvSpPr/>
            <p:nvPr/>
          </p:nvSpPr>
          <p:spPr>
            <a:xfrm>
              <a:off x="567362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0" name="Oval 59">
              <a:extLst>
                <a:ext uri="{FF2B5EF4-FFF2-40B4-BE49-F238E27FC236}">
                  <a16:creationId xmlns:a16="http://schemas.microsoft.com/office/drawing/2014/main" id="{F474C900-7597-DDC5-E389-68FAC37224C3}"/>
                </a:ext>
              </a:extLst>
            </p:cNvPr>
            <p:cNvSpPr/>
            <p:nvPr/>
          </p:nvSpPr>
          <p:spPr>
            <a:xfrm>
              <a:off x="6269586"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1" name="Oval 60">
              <a:extLst>
                <a:ext uri="{FF2B5EF4-FFF2-40B4-BE49-F238E27FC236}">
                  <a16:creationId xmlns:a16="http://schemas.microsoft.com/office/drawing/2014/main" id="{AD8C1B39-653C-FB20-17DD-02CBCC24309D}"/>
                </a:ext>
              </a:extLst>
            </p:cNvPr>
            <p:cNvSpPr/>
            <p:nvPr/>
          </p:nvSpPr>
          <p:spPr>
            <a:xfrm>
              <a:off x="686554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2" name="Group 101">
            <a:extLst>
              <a:ext uri="{FF2B5EF4-FFF2-40B4-BE49-F238E27FC236}">
                <a16:creationId xmlns:a16="http://schemas.microsoft.com/office/drawing/2014/main" id="{7285CD7B-00A0-B27F-0C51-4DB7BBE578B8}"/>
              </a:ext>
            </a:extLst>
          </p:cNvPr>
          <p:cNvGrpSpPr/>
          <p:nvPr/>
        </p:nvGrpSpPr>
        <p:grpSpPr>
          <a:xfrm>
            <a:off x="5341976" y="3622762"/>
            <a:ext cx="2073164" cy="1597756"/>
            <a:chOff x="-565110" y="2359701"/>
            <a:chExt cx="2073164" cy="1597756"/>
          </a:xfrm>
        </p:grpSpPr>
        <p:cxnSp>
          <p:nvCxnSpPr>
            <p:cNvPr id="62" name="Düz Bağlayıcı 440">
              <a:extLst>
                <a:ext uri="{FF2B5EF4-FFF2-40B4-BE49-F238E27FC236}">
                  <a16:creationId xmlns:a16="http://schemas.microsoft.com/office/drawing/2014/main" id="{7AE2F6F1-6136-899F-A04F-7B4CCB6615F8}"/>
                </a:ext>
              </a:extLst>
            </p:cNvPr>
            <p:cNvCxnSpPr>
              <a:cxnSpLocks/>
            </p:cNvCxnSpPr>
            <p:nvPr/>
          </p:nvCxnSpPr>
          <p:spPr>
            <a:xfrm>
              <a:off x="-558654" y="3403162"/>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6" name="Düz Bağlayıcı 440">
              <a:extLst>
                <a:ext uri="{FF2B5EF4-FFF2-40B4-BE49-F238E27FC236}">
                  <a16:creationId xmlns:a16="http://schemas.microsoft.com/office/drawing/2014/main" id="{B93170BA-779D-67B3-4BB6-A949D6547806}"/>
                </a:ext>
              </a:extLst>
            </p:cNvPr>
            <p:cNvCxnSpPr>
              <a:cxnSpLocks/>
            </p:cNvCxnSpPr>
            <p:nvPr/>
          </p:nvCxnSpPr>
          <p:spPr>
            <a:xfrm>
              <a:off x="-565110" y="3957457"/>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86" name="Düz Bağlayıcı 440">
              <a:extLst>
                <a:ext uri="{FF2B5EF4-FFF2-40B4-BE49-F238E27FC236}">
                  <a16:creationId xmlns:a16="http://schemas.microsoft.com/office/drawing/2014/main" id="{A34B60EE-EAD5-0268-7D4A-D2933F539709}"/>
                </a:ext>
              </a:extLst>
            </p:cNvPr>
            <p:cNvCxnSpPr>
              <a:cxnSpLocks/>
            </p:cNvCxnSpPr>
            <p:nvPr/>
          </p:nvCxnSpPr>
          <p:spPr>
            <a:xfrm>
              <a:off x="-543945" y="235970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104" name="Oval 103">
            <a:extLst>
              <a:ext uri="{FF2B5EF4-FFF2-40B4-BE49-F238E27FC236}">
                <a16:creationId xmlns:a16="http://schemas.microsoft.com/office/drawing/2014/main" id="{DE725742-52A0-9EEE-50F6-DC7019FBBDF8}"/>
              </a:ext>
            </a:extLst>
          </p:cNvPr>
          <p:cNvSpPr/>
          <p:nvPr/>
        </p:nvSpPr>
        <p:spPr>
          <a:xfrm>
            <a:off x="567362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9" name="Oval 128">
            <a:extLst>
              <a:ext uri="{FF2B5EF4-FFF2-40B4-BE49-F238E27FC236}">
                <a16:creationId xmlns:a16="http://schemas.microsoft.com/office/drawing/2014/main" id="{046C5930-9C71-0766-AE3B-0FD0E1367794}"/>
              </a:ext>
            </a:extLst>
          </p:cNvPr>
          <p:cNvSpPr/>
          <p:nvPr/>
        </p:nvSpPr>
        <p:spPr>
          <a:xfrm>
            <a:off x="6269586"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0" name="Oval 129">
            <a:extLst>
              <a:ext uri="{FF2B5EF4-FFF2-40B4-BE49-F238E27FC236}">
                <a16:creationId xmlns:a16="http://schemas.microsoft.com/office/drawing/2014/main" id="{567C58F9-CC50-F09D-F435-5D549F632337}"/>
              </a:ext>
            </a:extLst>
          </p:cNvPr>
          <p:cNvSpPr/>
          <p:nvPr/>
        </p:nvSpPr>
        <p:spPr>
          <a:xfrm>
            <a:off x="686554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1" name="Oval 130">
            <a:extLst>
              <a:ext uri="{FF2B5EF4-FFF2-40B4-BE49-F238E27FC236}">
                <a16:creationId xmlns:a16="http://schemas.microsoft.com/office/drawing/2014/main" id="{1AA75434-4051-307B-5CF3-F1D99D0FD14D}"/>
              </a:ext>
            </a:extLst>
          </p:cNvPr>
          <p:cNvSpPr/>
          <p:nvPr/>
        </p:nvSpPr>
        <p:spPr>
          <a:xfrm>
            <a:off x="568823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3" name="Oval 132">
            <a:extLst>
              <a:ext uri="{FF2B5EF4-FFF2-40B4-BE49-F238E27FC236}">
                <a16:creationId xmlns:a16="http://schemas.microsoft.com/office/drawing/2014/main" id="{771608FB-6108-F178-70C3-1DEA81106FB0}"/>
              </a:ext>
            </a:extLst>
          </p:cNvPr>
          <p:cNvSpPr/>
          <p:nvPr/>
        </p:nvSpPr>
        <p:spPr>
          <a:xfrm>
            <a:off x="6284194"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4" name="Oval 133">
            <a:extLst>
              <a:ext uri="{FF2B5EF4-FFF2-40B4-BE49-F238E27FC236}">
                <a16:creationId xmlns:a16="http://schemas.microsoft.com/office/drawing/2014/main" id="{9990340A-7584-7AC0-684C-398429B78727}"/>
              </a:ext>
            </a:extLst>
          </p:cNvPr>
          <p:cNvSpPr/>
          <p:nvPr/>
        </p:nvSpPr>
        <p:spPr>
          <a:xfrm>
            <a:off x="688015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5" name="Oval 134">
            <a:extLst>
              <a:ext uri="{FF2B5EF4-FFF2-40B4-BE49-F238E27FC236}">
                <a16:creationId xmlns:a16="http://schemas.microsoft.com/office/drawing/2014/main" id="{D85E51C5-DA9A-5A5E-272E-EC68D1CA5354}"/>
              </a:ext>
            </a:extLst>
          </p:cNvPr>
          <p:cNvSpPr/>
          <p:nvPr/>
        </p:nvSpPr>
        <p:spPr>
          <a:xfrm>
            <a:off x="567362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6" name="Oval 135">
            <a:extLst>
              <a:ext uri="{FF2B5EF4-FFF2-40B4-BE49-F238E27FC236}">
                <a16:creationId xmlns:a16="http://schemas.microsoft.com/office/drawing/2014/main" id="{9FA62A36-FF7E-ADF2-56F7-4E6EC929719A}"/>
              </a:ext>
            </a:extLst>
          </p:cNvPr>
          <p:cNvSpPr/>
          <p:nvPr/>
        </p:nvSpPr>
        <p:spPr>
          <a:xfrm>
            <a:off x="6269586"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7" name="Oval 136">
            <a:extLst>
              <a:ext uri="{FF2B5EF4-FFF2-40B4-BE49-F238E27FC236}">
                <a16:creationId xmlns:a16="http://schemas.microsoft.com/office/drawing/2014/main" id="{5FA14BF1-4DCA-3928-9ED8-FF626994A3B4}"/>
              </a:ext>
            </a:extLst>
          </p:cNvPr>
          <p:cNvSpPr/>
          <p:nvPr/>
        </p:nvSpPr>
        <p:spPr>
          <a:xfrm>
            <a:off x="686554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8" name="Rounded Rectangle 73">
            <a:extLst>
              <a:ext uri="{FF2B5EF4-FFF2-40B4-BE49-F238E27FC236}">
                <a16:creationId xmlns:a16="http://schemas.microsoft.com/office/drawing/2014/main" id="{4C56627E-AE89-8320-6E8D-D3160D509EF3}"/>
              </a:ext>
            </a:extLst>
          </p:cNvPr>
          <p:cNvSpPr/>
          <p:nvPr/>
        </p:nvSpPr>
        <p:spPr>
          <a:xfrm>
            <a:off x="4992385" y="2505633"/>
            <a:ext cx="292735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Multi-</a:t>
            </a: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RowCopy</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139" name="Curved Connector 64">
            <a:extLst>
              <a:ext uri="{FF2B5EF4-FFF2-40B4-BE49-F238E27FC236}">
                <a16:creationId xmlns:a16="http://schemas.microsoft.com/office/drawing/2014/main" id="{A17DC4AE-7C26-990A-6809-908EBEF49A02}"/>
              </a:ext>
            </a:extLst>
          </p:cNvPr>
          <p:cNvCxnSpPr>
            <a:cxnSpLocks/>
          </p:cNvCxnSpPr>
          <p:nvPr/>
        </p:nvCxnSpPr>
        <p:spPr>
          <a:xfrm flipV="1">
            <a:off x="7283326" y="3622341"/>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0" name="Curved Connector 64">
            <a:extLst>
              <a:ext uri="{FF2B5EF4-FFF2-40B4-BE49-F238E27FC236}">
                <a16:creationId xmlns:a16="http://schemas.microsoft.com/office/drawing/2014/main" id="{0FF8017F-470E-C07A-D9BE-18A1364D3393}"/>
              </a:ext>
            </a:extLst>
          </p:cNvPr>
          <p:cNvCxnSpPr>
            <a:cxnSpLocks/>
          </p:cNvCxnSpPr>
          <p:nvPr/>
        </p:nvCxnSpPr>
        <p:spPr>
          <a:xfrm flipV="1">
            <a:off x="7283326" y="4695999"/>
            <a:ext cx="8418" cy="1112278"/>
          </a:xfrm>
          <a:prstGeom prst="curvedConnector3">
            <a:avLst>
              <a:gd name="adj1" fmla="val 9681480"/>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1" name="Curved Connector 64">
            <a:extLst>
              <a:ext uri="{FF2B5EF4-FFF2-40B4-BE49-F238E27FC236}">
                <a16:creationId xmlns:a16="http://schemas.microsoft.com/office/drawing/2014/main" id="{A4C77649-94DB-79AF-E9CA-CD0691D75C5E}"/>
              </a:ext>
            </a:extLst>
          </p:cNvPr>
          <p:cNvCxnSpPr>
            <a:cxnSpLocks/>
          </p:cNvCxnSpPr>
          <p:nvPr/>
        </p:nvCxnSpPr>
        <p:spPr>
          <a:xfrm flipV="1">
            <a:off x="7268588" y="5210587"/>
            <a:ext cx="37764" cy="598847"/>
          </a:xfrm>
          <a:prstGeom prst="curvedConnector3">
            <a:avLst>
              <a:gd name="adj1" fmla="val 3058161"/>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5097C2DE-3AA5-E0A5-091E-DE96E11C8FB3}"/>
              </a:ext>
            </a:extLst>
          </p:cNvPr>
          <p:cNvGrpSpPr/>
          <p:nvPr/>
        </p:nvGrpSpPr>
        <p:grpSpPr>
          <a:xfrm>
            <a:off x="5671559" y="3429000"/>
            <a:ext cx="1597029" cy="1983463"/>
            <a:chOff x="5671559" y="3429000"/>
            <a:chExt cx="1597029" cy="1983463"/>
          </a:xfrm>
        </p:grpSpPr>
        <p:grpSp>
          <p:nvGrpSpPr>
            <p:cNvPr id="142" name="Group 141">
              <a:extLst>
                <a:ext uri="{FF2B5EF4-FFF2-40B4-BE49-F238E27FC236}">
                  <a16:creationId xmlns:a16="http://schemas.microsoft.com/office/drawing/2014/main" id="{3BAA2BE1-0C3E-E36D-A04E-0E7272F7E886}"/>
                </a:ext>
              </a:extLst>
            </p:cNvPr>
            <p:cNvGrpSpPr/>
            <p:nvPr/>
          </p:nvGrpSpPr>
          <p:grpSpPr>
            <a:xfrm>
              <a:off x="5671559" y="4489054"/>
              <a:ext cx="1588423" cy="396762"/>
              <a:chOff x="1579377" y="3168676"/>
              <a:chExt cx="1588423" cy="396762"/>
            </a:xfrm>
          </p:grpSpPr>
          <p:sp>
            <p:nvSpPr>
              <p:cNvPr id="143" name="Oval 142">
                <a:extLst>
                  <a:ext uri="{FF2B5EF4-FFF2-40B4-BE49-F238E27FC236}">
                    <a16:creationId xmlns:a16="http://schemas.microsoft.com/office/drawing/2014/main" id="{151A723C-FE50-C9FA-C02F-377DD2EA6DBE}"/>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4" name="Oval 143">
                <a:extLst>
                  <a:ext uri="{FF2B5EF4-FFF2-40B4-BE49-F238E27FC236}">
                    <a16:creationId xmlns:a16="http://schemas.microsoft.com/office/drawing/2014/main" id="{73833CC0-BD4F-F003-B9F6-6464C6FB00A6}"/>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5" name="Oval 144">
                <a:extLst>
                  <a:ext uri="{FF2B5EF4-FFF2-40B4-BE49-F238E27FC236}">
                    <a16:creationId xmlns:a16="http://schemas.microsoft.com/office/drawing/2014/main" id="{06E1026F-9BA5-C760-49D2-AE08E525628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46" name="Group 145">
              <a:extLst>
                <a:ext uri="{FF2B5EF4-FFF2-40B4-BE49-F238E27FC236}">
                  <a16:creationId xmlns:a16="http://schemas.microsoft.com/office/drawing/2014/main" id="{C9DA7848-CB58-76B5-F460-D0E1D0A07172}"/>
                </a:ext>
              </a:extLst>
            </p:cNvPr>
            <p:cNvGrpSpPr/>
            <p:nvPr/>
          </p:nvGrpSpPr>
          <p:grpSpPr>
            <a:xfrm>
              <a:off x="5680165" y="5015701"/>
              <a:ext cx="1588423" cy="396762"/>
              <a:chOff x="1579377" y="3168676"/>
              <a:chExt cx="1588423" cy="396762"/>
            </a:xfrm>
          </p:grpSpPr>
          <p:sp>
            <p:nvSpPr>
              <p:cNvPr id="147" name="Oval 146">
                <a:extLst>
                  <a:ext uri="{FF2B5EF4-FFF2-40B4-BE49-F238E27FC236}">
                    <a16:creationId xmlns:a16="http://schemas.microsoft.com/office/drawing/2014/main" id="{F95A6C75-64DD-CF5E-1E0A-C3B5CFCCAF85}"/>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8" name="Oval 147">
                <a:extLst>
                  <a:ext uri="{FF2B5EF4-FFF2-40B4-BE49-F238E27FC236}">
                    <a16:creationId xmlns:a16="http://schemas.microsoft.com/office/drawing/2014/main" id="{0E98A64E-5EFB-C5C4-5B2F-6A89F8D1D407}"/>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9" name="Oval 148">
                <a:extLst>
                  <a:ext uri="{FF2B5EF4-FFF2-40B4-BE49-F238E27FC236}">
                    <a16:creationId xmlns:a16="http://schemas.microsoft.com/office/drawing/2014/main" id="{EF31A96E-E468-2420-49F1-89DBB0F2230C}"/>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50" name="Group 149">
              <a:extLst>
                <a:ext uri="{FF2B5EF4-FFF2-40B4-BE49-F238E27FC236}">
                  <a16:creationId xmlns:a16="http://schemas.microsoft.com/office/drawing/2014/main" id="{340E8AD9-304A-4551-8C11-525CBE874B99}"/>
                </a:ext>
              </a:extLst>
            </p:cNvPr>
            <p:cNvGrpSpPr/>
            <p:nvPr/>
          </p:nvGrpSpPr>
          <p:grpSpPr>
            <a:xfrm>
              <a:off x="5671559" y="3429000"/>
              <a:ext cx="1588423" cy="396762"/>
              <a:chOff x="1579377" y="3168676"/>
              <a:chExt cx="1588423" cy="396762"/>
            </a:xfrm>
          </p:grpSpPr>
          <p:sp>
            <p:nvSpPr>
              <p:cNvPr id="151" name="Oval 150">
                <a:extLst>
                  <a:ext uri="{FF2B5EF4-FFF2-40B4-BE49-F238E27FC236}">
                    <a16:creationId xmlns:a16="http://schemas.microsoft.com/office/drawing/2014/main" id="{BB7F0A63-992A-AAC7-76B4-61595DE44C3C}"/>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2" name="Oval 151">
                <a:extLst>
                  <a:ext uri="{FF2B5EF4-FFF2-40B4-BE49-F238E27FC236}">
                    <a16:creationId xmlns:a16="http://schemas.microsoft.com/office/drawing/2014/main" id="{1C0DE3C8-B903-D2AE-349F-C2E10D307EF4}"/>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3" name="Oval 152">
                <a:extLst>
                  <a:ext uri="{FF2B5EF4-FFF2-40B4-BE49-F238E27FC236}">
                    <a16:creationId xmlns:a16="http://schemas.microsoft.com/office/drawing/2014/main" id="{C1A246CF-2EF6-ACF1-5BA3-CA19BAFC163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sp>
        <p:nvSpPr>
          <p:cNvPr id="4" name="TextBox 3">
            <a:extLst>
              <a:ext uri="{FF2B5EF4-FFF2-40B4-BE49-F238E27FC236}">
                <a16:creationId xmlns:a16="http://schemas.microsoft.com/office/drawing/2014/main" id="{FFC1F878-51B7-4D79-7BE7-86B46DA116FF}"/>
              </a:ext>
            </a:extLst>
          </p:cNvPr>
          <p:cNvSpPr txBox="1"/>
          <p:nvPr/>
        </p:nvSpPr>
        <p:spPr>
          <a:xfrm>
            <a:off x="3642444" y="6488668"/>
            <a:ext cx="23864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Aptos Display"/>
                <a:ea typeface="Cambria" panose="02040503050406030204" pitchFamily="18" charset="0"/>
                <a:cs typeface="+mn-cs"/>
              </a:rPr>
              <a:t>[Seshadri+ MICRO’13]</a:t>
            </a:r>
          </a:p>
        </p:txBody>
      </p:sp>
    </p:spTree>
    <p:extLst>
      <p:ext uri="{BB962C8B-B14F-4D97-AF65-F5344CB8AC3E}">
        <p14:creationId xmlns:p14="http://schemas.microsoft.com/office/powerpoint/2010/main" val="114051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left)">
                                      <p:cBhvr>
                                        <p:cTn id="71" dur="500"/>
                                        <p:tgtEl>
                                          <p:spTgt spid="42"/>
                                        </p:tgtEl>
                                      </p:cBhvr>
                                    </p:animEffect>
                                  </p:childTnLst>
                                </p:cTn>
                              </p:par>
                            </p:childTnLst>
                          </p:cTn>
                        </p:par>
                        <p:par>
                          <p:cTn id="72" fill="hold">
                            <p:stCondLst>
                              <p:cond delay="500"/>
                            </p:stCondLst>
                            <p:childTnLst>
                              <p:par>
                                <p:cTn id="73" presetID="22" presetClass="entr" presetSubtype="1"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up)">
                                      <p:cBhvr>
                                        <p:cTn id="75" dur="500"/>
                                        <p:tgtEl>
                                          <p:spTgt spid="29"/>
                                        </p:tgtEl>
                                      </p:cBhvr>
                                    </p:animEffect>
                                  </p:childTnLst>
                                </p:cTn>
                              </p:par>
                              <p:par>
                                <p:cTn id="76" presetID="22" presetClass="entr" presetSubtype="1"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wipe(up)">
                                      <p:cBhvr>
                                        <p:cTn id="78" dur="500"/>
                                        <p:tgtEl>
                                          <p:spTgt spid="30"/>
                                        </p:tgtEl>
                                      </p:cBhvr>
                                    </p:animEffect>
                                  </p:childTnLst>
                                </p:cTn>
                              </p:par>
                              <p:par>
                                <p:cTn id="79" presetID="22" presetClass="entr" presetSubtype="1"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wipe(up)">
                                      <p:cBhvr>
                                        <p:cTn id="81" dur="500"/>
                                        <p:tgtEl>
                                          <p:spTgt spid="31"/>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childTnLst>
                          </p:cTn>
                        </p:par>
                        <p:par>
                          <p:cTn id="86" fill="hold">
                            <p:stCondLst>
                              <p:cond delay="1500"/>
                            </p:stCondLst>
                            <p:childTnLst>
                              <p:par>
                                <p:cTn id="87" presetID="22" presetClass="entr" presetSubtype="1"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wipe(up)">
                                      <p:cBhvr>
                                        <p:cTn id="89" dur="500"/>
                                        <p:tgtEl>
                                          <p:spTgt spid="33"/>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wipe(up)">
                                      <p:cBhvr>
                                        <p:cTn id="92" dur="500"/>
                                        <p:tgtEl>
                                          <p:spTgt spid="35"/>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wipe(up)">
                                      <p:cBhvr>
                                        <p:cTn id="95" dur="500"/>
                                        <p:tgtEl>
                                          <p:spTgt spid="3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wipe(left)">
                                      <p:cBhvr>
                                        <p:cTn id="100" dur="500"/>
                                        <p:tgtEl>
                                          <p:spTgt spid="37"/>
                                        </p:tgtEl>
                                      </p:cBhvr>
                                    </p:animEffec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fade">
                                      <p:cBhvr>
                                        <p:cTn id="104" dur="500"/>
                                        <p:tgtEl>
                                          <p:spTgt spid="47"/>
                                        </p:tgtEl>
                                      </p:cBhvr>
                                    </p:animEffect>
                                  </p:childTnLst>
                                </p:cTn>
                              </p:par>
                            </p:childTnLst>
                          </p:cTn>
                        </p:par>
                        <p:par>
                          <p:cTn id="105" fill="hold">
                            <p:stCondLst>
                              <p:cond delay="1000"/>
                            </p:stCondLst>
                            <p:childTnLst>
                              <p:par>
                                <p:cTn id="106" presetID="10" presetClass="entr" presetSubtype="0" fill="hold" nodeType="after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fade">
                                      <p:cBhvr>
                                        <p:cTn id="108" dur="500"/>
                                        <p:tgtEl>
                                          <p:spTgt spid="32"/>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3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0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0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29"/>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3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31"/>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33"/>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3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3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3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37"/>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childTnLst>
                                    <p:set>
                                      <p:cBhvr>
                                        <p:cTn id="136" dur="1" fill="hold">
                                          <p:stCondLst>
                                            <p:cond delay="0"/>
                                          </p:stCondLst>
                                        </p:cTn>
                                        <p:tgtEl>
                                          <p:spTgt spid="102"/>
                                        </p:tgtEl>
                                        <p:attrNameLst>
                                          <p:attrName>style.visibility</p:attrName>
                                        </p:attrNameLst>
                                      </p:cBhvr>
                                      <p:to>
                                        <p:strVal val="visible"/>
                                      </p:to>
                                    </p:set>
                                    <p:animEffect transition="in" filter="wipe(left)">
                                      <p:cBhvr>
                                        <p:cTn id="137" dur="500"/>
                                        <p:tgtEl>
                                          <p:spTgt spid="10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139"/>
                                        </p:tgtEl>
                                        <p:attrNameLst>
                                          <p:attrName>style.visibility</p:attrName>
                                        </p:attrNameLst>
                                      </p:cBhvr>
                                      <p:to>
                                        <p:strVal val="visible"/>
                                      </p:to>
                                    </p:set>
                                    <p:animEffect transition="in" filter="fade">
                                      <p:cBhvr>
                                        <p:cTn id="142" dur="500"/>
                                        <p:tgtEl>
                                          <p:spTgt spid="139"/>
                                        </p:tgtEl>
                                      </p:cBhvr>
                                    </p:animEffect>
                                  </p:childTnLst>
                                </p:cTn>
                              </p:par>
                              <p:par>
                                <p:cTn id="143" presetID="10" presetClass="entr" presetSubtype="0" fill="hold" nodeType="withEffect">
                                  <p:stCondLst>
                                    <p:cond delay="0"/>
                                  </p:stCondLst>
                                  <p:childTnLst>
                                    <p:set>
                                      <p:cBhvr>
                                        <p:cTn id="144" dur="1" fill="hold">
                                          <p:stCondLst>
                                            <p:cond delay="0"/>
                                          </p:stCondLst>
                                        </p:cTn>
                                        <p:tgtEl>
                                          <p:spTgt spid="140"/>
                                        </p:tgtEl>
                                        <p:attrNameLst>
                                          <p:attrName>style.visibility</p:attrName>
                                        </p:attrNameLst>
                                      </p:cBhvr>
                                      <p:to>
                                        <p:strVal val="visible"/>
                                      </p:to>
                                    </p:set>
                                    <p:animEffect transition="in" filter="fade">
                                      <p:cBhvr>
                                        <p:cTn id="145" dur="500"/>
                                        <p:tgtEl>
                                          <p:spTgt spid="140"/>
                                        </p:tgtEl>
                                      </p:cBhvr>
                                    </p:animEffect>
                                  </p:childTnLst>
                                </p:cTn>
                              </p:par>
                              <p:par>
                                <p:cTn id="146" presetID="10" presetClass="entr" presetSubtype="0" fill="hold" nodeType="withEffect">
                                  <p:stCondLst>
                                    <p:cond delay="0"/>
                                  </p:stCondLst>
                                  <p:childTnLst>
                                    <p:set>
                                      <p:cBhvr>
                                        <p:cTn id="147" dur="1" fill="hold">
                                          <p:stCondLst>
                                            <p:cond delay="0"/>
                                          </p:stCondLst>
                                        </p:cTn>
                                        <p:tgtEl>
                                          <p:spTgt spid="141"/>
                                        </p:tgtEl>
                                        <p:attrNameLst>
                                          <p:attrName>style.visibility</p:attrName>
                                        </p:attrNameLst>
                                      </p:cBhvr>
                                      <p:to>
                                        <p:strVal val="visible"/>
                                      </p:to>
                                    </p:set>
                                    <p:animEffect transition="in" filter="fade">
                                      <p:cBhvr>
                                        <p:cTn id="148" dur="500"/>
                                        <p:tgtEl>
                                          <p:spTgt spid="141"/>
                                        </p:tgtEl>
                                      </p:cBhvr>
                                    </p:animEffect>
                                  </p:childTnLst>
                                </p:cTn>
                              </p:par>
                            </p:childTnLst>
                          </p:cTn>
                        </p:par>
                        <p:par>
                          <p:cTn id="149" fill="hold">
                            <p:stCondLst>
                              <p:cond delay="500"/>
                            </p:stCondLst>
                            <p:childTnLst>
                              <p:par>
                                <p:cTn id="150" presetID="10" presetClass="entr" presetSubtype="0" fill="hold" nodeType="afterEffect">
                                  <p:stCondLst>
                                    <p:cond delay="0"/>
                                  </p:stCondLst>
                                  <p:childTnLst>
                                    <p:set>
                                      <p:cBhvr>
                                        <p:cTn id="151" dur="1" fill="hold">
                                          <p:stCondLst>
                                            <p:cond delay="0"/>
                                          </p:stCondLst>
                                        </p:cTn>
                                        <p:tgtEl>
                                          <p:spTgt spid="154"/>
                                        </p:tgtEl>
                                        <p:attrNameLst>
                                          <p:attrName>style.visibility</p:attrName>
                                        </p:attrNameLst>
                                      </p:cBhvr>
                                      <p:to>
                                        <p:strVal val="visible"/>
                                      </p:to>
                                    </p:set>
                                    <p:animEffect transition="in" filter="fade">
                                      <p:cBhvr>
                                        <p:cTn id="152"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3" grpId="0" animBg="1"/>
      <p:bldP spid="25" grpId="0" animBg="1"/>
      <p:bldP spid="26" grpId="0" animBg="1"/>
      <p:bldP spid="27" grpId="0" animBg="1"/>
      <p:bldP spid="33" grpId="0" animBg="1"/>
      <p:bldP spid="34" grpId="0" animBg="1"/>
      <p:bldP spid="35" grpId="0" animBg="1"/>
      <p:bldP spid="36" grpId="0" animBg="1"/>
      <p:bldP spid="50" grpId="0" animBg="1"/>
      <p:bldP spid="51" grpId="0" animBg="1"/>
      <p:bldP spid="12" grpId="0" animBg="1"/>
      <p:bldP spid="39" grpId="0" animBg="1"/>
      <p:bldP spid="40" grpId="0" animBg="1"/>
      <p:bldP spid="41" grpId="0" animBg="1"/>
      <p:bldP spid="43" grpId="0" animBg="1"/>
      <p:bldP spid="44" grpId="0" animBg="1"/>
      <p:bldP spid="45" grpId="0" animBg="1"/>
      <p:bldP spid="46" grpId="0"/>
      <p:bldP spid="104" grpId="0" animBg="1"/>
      <p:bldP spid="129" grpId="0" animBg="1"/>
      <p:bldP spid="130" grpId="0" animBg="1"/>
      <p:bldP spid="131" grpId="0" animBg="1"/>
      <p:bldP spid="133" grpId="0" animBg="1"/>
      <p:bldP spid="134" grpId="0" animBg="1"/>
      <p:bldP spid="135" grpId="0" animBg="1"/>
      <p:bldP spid="136" grpId="0" animBg="1"/>
      <p:bldP spid="137" grpId="0" animBg="1"/>
      <p:bldP spid="138" grpId="0"/>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B8B3-65BA-5776-B8D1-33A76BA66909}"/>
              </a:ext>
            </a:extLst>
          </p:cNvPr>
          <p:cNvSpPr>
            <a:spLocks noGrp="1"/>
          </p:cNvSpPr>
          <p:nvPr>
            <p:ph type="title"/>
          </p:nvPr>
        </p:nvSpPr>
        <p:spPr/>
        <p:txBody>
          <a:bodyPr/>
          <a:lstStyle/>
          <a:p>
            <a:r>
              <a:rPr lang="en-US" dirty="0"/>
              <a:t>Key Takeaways from Multi-</a:t>
            </a:r>
            <a:r>
              <a:rPr lang="en-US" dirty="0" err="1"/>
              <a:t>RowCopy</a:t>
            </a:r>
            <a:endParaRPr lang="en-CH" dirty="0"/>
          </a:p>
        </p:txBody>
      </p:sp>
      <p:grpSp>
        <p:nvGrpSpPr>
          <p:cNvPr id="4" name="Group 3">
            <a:extLst>
              <a:ext uri="{FF2B5EF4-FFF2-40B4-BE49-F238E27FC236}">
                <a16:creationId xmlns:a16="http://schemas.microsoft.com/office/drawing/2014/main" id="{7CB3FF99-1775-70D0-C51A-68825F590F2F}"/>
              </a:ext>
            </a:extLst>
          </p:cNvPr>
          <p:cNvGrpSpPr/>
          <p:nvPr/>
        </p:nvGrpSpPr>
        <p:grpSpPr>
          <a:xfrm>
            <a:off x="0" y="1548144"/>
            <a:ext cx="9144000" cy="1494177"/>
            <a:chOff x="0" y="1232114"/>
            <a:chExt cx="9144000" cy="1494177"/>
          </a:xfrm>
        </p:grpSpPr>
        <p:sp>
          <p:nvSpPr>
            <p:cNvPr id="5" name="Rectangle 274">
              <a:extLst>
                <a:ext uri="{FF2B5EF4-FFF2-40B4-BE49-F238E27FC236}">
                  <a16:creationId xmlns:a16="http://schemas.microsoft.com/office/drawing/2014/main" id="{CC87F203-A76A-3166-BCF2-0E9FBAFE8282}"/>
                </a:ext>
              </a:extLst>
            </p:cNvPr>
            <p:cNvSpPr/>
            <p:nvPr/>
          </p:nvSpPr>
          <p:spPr>
            <a:xfrm>
              <a:off x="0" y="1716785"/>
              <a:ext cx="9144000" cy="100950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COTS DRAM chips are capable of copying one row’s data </a:t>
              </a:r>
              <a:b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to 1, 3, 7, 15, and 31 other rows at very high success rates</a:t>
              </a:r>
            </a:p>
          </p:txBody>
        </p:sp>
        <p:sp>
          <p:nvSpPr>
            <p:cNvPr id="6" name="Rectangle 274">
              <a:extLst>
                <a:ext uri="{FF2B5EF4-FFF2-40B4-BE49-F238E27FC236}">
                  <a16:creationId xmlns:a16="http://schemas.microsoft.com/office/drawing/2014/main" id="{86D89D9B-FC7C-853F-C20D-887A6AA638AA}"/>
                </a:ext>
              </a:extLst>
            </p:cNvPr>
            <p:cNvSpPr/>
            <p:nvPr/>
          </p:nvSpPr>
          <p:spPr>
            <a:xfrm>
              <a:off x="0" y="123211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a:ea typeface="+mn-ea"/>
                  <a:cs typeface="+mn-cs"/>
                </a:rPr>
                <a:t>Key Takeaway 1</a:t>
              </a:r>
            </a:p>
          </p:txBody>
        </p:sp>
      </p:grpSp>
      <p:grpSp>
        <p:nvGrpSpPr>
          <p:cNvPr id="7" name="Group 6">
            <a:extLst>
              <a:ext uri="{FF2B5EF4-FFF2-40B4-BE49-F238E27FC236}">
                <a16:creationId xmlns:a16="http://schemas.microsoft.com/office/drawing/2014/main" id="{A9D92499-CDC0-6D5C-DBF3-F1F151146067}"/>
              </a:ext>
            </a:extLst>
          </p:cNvPr>
          <p:cNvGrpSpPr/>
          <p:nvPr/>
        </p:nvGrpSpPr>
        <p:grpSpPr>
          <a:xfrm>
            <a:off x="-2199" y="3995647"/>
            <a:ext cx="9144000" cy="1494177"/>
            <a:chOff x="0" y="3991724"/>
            <a:chExt cx="9144000" cy="1494177"/>
          </a:xfrm>
        </p:grpSpPr>
        <p:sp>
          <p:nvSpPr>
            <p:cNvPr id="8" name="Rectangle 274">
              <a:extLst>
                <a:ext uri="{FF2B5EF4-FFF2-40B4-BE49-F238E27FC236}">
                  <a16:creationId xmlns:a16="http://schemas.microsoft.com/office/drawing/2014/main" id="{E099D861-4530-2FF5-E409-71AD6A9EBB45}"/>
                </a:ext>
              </a:extLst>
            </p:cNvPr>
            <p:cNvSpPr/>
            <p:nvPr/>
          </p:nvSpPr>
          <p:spPr>
            <a:xfrm>
              <a:off x="0" y="4476395"/>
              <a:ext cx="9144000" cy="100950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Multi-</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RowCopy</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in COTS DRAM chips is highly resilient to changes in data pattern, temperature, and </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wordline</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voltage</a:t>
              </a:r>
            </a:p>
          </p:txBody>
        </p:sp>
        <p:sp>
          <p:nvSpPr>
            <p:cNvPr id="9" name="Rectangle 274">
              <a:extLst>
                <a:ext uri="{FF2B5EF4-FFF2-40B4-BE49-F238E27FC236}">
                  <a16:creationId xmlns:a16="http://schemas.microsoft.com/office/drawing/2014/main" id="{1BACAB13-186F-6FDD-48F3-4DF377AC97F0}"/>
                </a:ext>
              </a:extLst>
            </p:cNvPr>
            <p:cNvSpPr/>
            <p:nvPr/>
          </p:nvSpPr>
          <p:spPr>
            <a:xfrm>
              <a:off x="0" y="399172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a:ea typeface="+mn-ea"/>
                  <a:cs typeface="+mn-cs"/>
                </a:rPr>
                <a:t>Key Takeaway 2</a:t>
              </a:r>
            </a:p>
          </p:txBody>
        </p:sp>
      </p:grpSp>
    </p:spTree>
    <p:extLst>
      <p:ext uri="{BB962C8B-B14F-4D97-AF65-F5344CB8AC3E}">
        <p14:creationId xmlns:p14="http://schemas.microsoft.com/office/powerpoint/2010/main" val="4788513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927F-FB9C-CD14-5DB2-9AE85F635900}"/>
              </a:ext>
            </a:extLst>
          </p:cNvPr>
          <p:cNvSpPr>
            <a:spLocks noGrp="1"/>
          </p:cNvSpPr>
          <p:nvPr>
            <p:ph type="title"/>
          </p:nvPr>
        </p:nvSpPr>
        <p:spPr/>
        <p:txBody>
          <a:bodyPr/>
          <a:lstStyle/>
          <a:p>
            <a:r>
              <a:rPr lang="en-US" dirty="0"/>
              <a:t>Robustness of Multi-</a:t>
            </a:r>
            <a:r>
              <a:rPr lang="en-US" dirty="0" err="1"/>
              <a:t>RowCopy</a:t>
            </a:r>
            <a:endParaRPr lang="en-CH" dirty="0"/>
          </a:p>
        </p:txBody>
      </p:sp>
      <p:grpSp>
        <p:nvGrpSpPr>
          <p:cNvPr id="12" name="Group 11">
            <a:extLst>
              <a:ext uri="{FF2B5EF4-FFF2-40B4-BE49-F238E27FC236}">
                <a16:creationId xmlns:a16="http://schemas.microsoft.com/office/drawing/2014/main" id="{EFBDD18C-49DA-1CCA-61EB-50EAD3E8EB60}"/>
              </a:ext>
            </a:extLst>
          </p:cNvPr>
          <p:cNvGrpSpPr/>
          <p:nvPr/>
        </p:nvGrpSpPr>
        <p:grpSpPr>
          <a:xfrm>
            <a:off x="1952943" y="1379220"/>
            <a:ext cx="4469314" cy="2639864"/>
            <a:chOff x="1979613" y="1581150"/>
            <a:chExt cx="4469314" cy="2639864"/>
          </a:xfrm>
        </p:grpSpPr>
        <p:grpSp>
          <p:nvGrpSpPr>
            <p:cNvPr id="10" name="Group 9">
              <a:extLst>
                <a:ext uri="{FF2B5EF4-FFF2-40B4-BE49-F238E27FC236}">
                  <a16:creationId xmlns:a16="http://schemas.microsoft.com/office/drawing/2014/main" id="{01F5D587-AB0C-C818-9F2F-FE5115BE058A}"/>
                </a:ext>
              </a:extLst>
            </p:cNvPr>
            <p:cNvGrpSpPr/>
            <p:nvPr/>
          </p:nvGrpSpPr>
          <p:grpSpPr>
            <a:xfrm>
              <a:off x="2343150" y="1651000"/>
              <a:ext cx="3981450" cy="2305050"/>
              <a:chOff x="3028950" y="2216150"/>
              <a:chExt cx="2489200" cy="1524000"/>
            </a:xfrm>
          </p:grpSpPr>
          <p:pic>
            <p:nvPicPr>
              <p:cNvPr id="7" name="Picture 6">
                <a:extLst>
                  <a:ext uri="{FF2B5EF4-FFF2-40B4-BE49-F238E27FC236}">
                    <a16:creationId xmlns:a16="http://schemas.microsoft.com/office/drawing/2014/main" id="{6D0BD7B1-1F77-101C-63DC-0C90BDB12550}"/>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8" name="Picture 7">
                <a:extLst>
                  <a:ext uri="{FF2B5EF4-FFF2-40B4-BE49-F238E27FC236}">
                    <a16:creationId xmlns:a16="http://schemas.microsoft.com/office/drawing/2014/main" id="{37B5A9E0-A5E4-A3F9-7398-085906CC3596}"/>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9" name="Picture 8">
              <a:extLst>
                <a:ext uri="{FF2B5EF4-FFF2-40B4-BE49-F238E27FC236}">
                  <a16:creationId xmlns:a16="http://schemas.microsoft.com/office/drawing/2014/main" id="{02ECF518-C86D-49BE-133F-BE23BFB24D47}"/>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1" name="Picture 10">
              <a:extLst>
                <a:ext uri="{FF2B5EF4-FFF2-40B4-BE49-F238E27FC236}">
                  <a16:creationId xmlns:a16="http://schemas.microsoft.com/office/drawing/2014/main" id="{B84AEEA7-61DE-61D5-EDCA-F7B2A896F673}"/>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3" name="Rectangle 274">
            <a:extLst>
              <a:ext uri="{FF2B5EF4-FFF2-40B4-BE49-F238E27FC236}">
                <a16:creationId xmlns:a16="http://schemas.microsoft.com/office/drawing/2014/main" id="{592A1B32-6D7E-6B46-E0FC-FCA0403AF076}"/>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COTS DRAM chips can copy one row’s content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to up to 31 rows with a very high success rate</a:t>
            </a:r>
          </a:p>
        </p:txBody>
      </p:sp>
      <p:sp>
        <p:nvSpPr>
          <p:cNvPr id="3" name="Rectangle 2">
            <a:extLst>
              <a:ext uri="{FF2B5EF4-FFF2-40B4-BE49-F238E27FC236}">
                <a16:creationId xmlns:a16="http://schemas.microsoft.com/office/drawing/2014/main" id="{C26A2775-3C99-BF69-B27C-43DC6F9BD13A}"/>
              </a:ext>
            </a:extLst>
          </p:cNvPr>
          <p:cNvSpPr/>
          <p:nvPr/>
        </p:nvSpPr>
        <p:spPr>
          <a:xfrm>
            <a:off x="3139907" y="1549033"/>
            <a:ext cx="3065130" cy="1611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 name="Rectangle 3">
            <a:extLst>
              <a:ext uri="{FF2B5EF4-FFF2-40B4-BE49-F238E27FC236}">
                <a16:creationId xmlns:a16="http://schemas.microsoft.com/office/drawing/2014/main" id="{1CF32AA3-A7A5-31F3-6A7E-BC3E8563EAC5}"/>
              </a:ext>
            </a:extLst>
          </p:cNvPr>
          <p:cNvSpPr/>
          <p:nvPr/>
        </p:nvSpPr>
        <p:spPr>
          <a:xfrm>
            <a:off x="2732906" y="3260980"/>
            <a:ext cx="3689349" cy="999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5" name="Group 4">
            <a:extLst>
              <a:ext uri="{FF2B5EF4-FFF2-40B4-BE49-F238E27FC236}">
                <a16:creationId xmlns:a16="http://schemas.microsoft.com/office/drawing/2014/main" id="{89C45287-B863-153F-8BCA-4E722A3D33C1}"/>
              </a:ext>
            </a:extLst>
          </p:cNvPr>
          <p:cNvGrpSpPr/>
          <p:nvPr/>
        </p:nvGrpSpPr>
        <p:grpSpPr>
          <a:xfrm>
            <a:off x="1952941" y="1379220"/>
            <a:ext cx="4469314" cy="2639864"/>
            <a:chOff x="1979613" y="1581150"/>
            <a:chExt cx="4469314" cy="2639864"/>
          </a:xfrm>
        </p:grpSpPr>
        <p:grpSp>
          <p:nvGrpSpPr>
            <p:cNvPr id="6" name="Group 5">
              <a:extLst>
                <a:ext uri="{FF2B5EF4-FFF2-40B4-BE49-F238E27FC236}">
                  <a16:creationId xmlns:a16="http://schemas.microsoft.com/office/drawing/2014/main" id="{7DAFC7FD-8A2B-4DF0-F3B1-50ECB3ADF059}"/>
                </a:ext>
              </a:extLst>
            </p:cNvPr>
            <p:cNvGrpSpPr/>
            <p:nvPr/>
          </p:nvGrpSpPr>
          <p:grpSpPr>
            <a:xfrm>
              <a:off x="2343150" y="1651000"/>
              <a:ext cx="3981450" cy="2305050"/>
              <a:chOff x="3028950" y="2216150"/>
              <a:chExt cx="2489200" cy="1524000"/>
            </a:xfrm>
          </p:grpSpPr>
          <p:pic>
            <p:nvPicPr>
              <p:cNvPr id="16" name="Picture 15">
                <a:extLst>
                  <a:ext uri="{FF2B5EF4-FFF2-40B4-BE49-F238E27FC236}">
                    <a16:creationId xmlns:a16="http://schemas.microsoft.com/office/drawing/2014/main" id="{9D61F215-DA80-0A1D-78D8-986869E454FF}"/>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17" name="Picture 16">
                <a:extLst>
                  <a:ext uri="{FF2B5EF4-FFF2-40B4-BE49-F238E27FC236}">
                    <a16:creationId xmlns:a16="http://schemas.microsoft.com/office/drawing/2014/main" id="{D5A0EDE6-B6E7-62C7-3358-43BCB062DA6E}"/>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14" name="Picture 13">
              <a:extLst>
                <a:ext uri="{FF2B5EF4-FFF2-40B4-BE49-F238E27FC236}">
                  <a16:creationId xmlns:a16="http://schemas.microsoft.com/office/drawing/2014/main" id="{DA0717E1-C0CE-6300-67BE-5FFC998CFB29}"/>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5" name="Picture 14">
              <a:extLst>
                <a:ext uri="{FF2B5EF4-FFF2-40B4-BE49-F238E27FC236}">
                  <a16:creationId xmlns:a16="http://schemas.microsoft.com/office/drawing/2014/main" id="{D13A1610-85B9-62CD-E998-1145BE7EDF10}"/>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8" name="TextBox 17">
            <a:extLst>
              <a:ext uri="{FF2B5EF4-FFF2-40B4-BE49-F238E27FC236}">
                <a16:creationId xmlns:a16="http://schemas.microsoft.com/office/drawing/2014/main" id="{63CB337E-1C8F-1472-285C-46B58C22C16F}"/>
              </a:ext>
            </a:extLst>
          </p:cNvPr>
          <p:cNvSpPr txBox="1"/>
          <p:nvPr/>
        </p:nvSpPr>
        <p:spPr>
          <a:xfrm>
            <a:off x="3265434" y="4348547"/>
            <a:ext cx="2624291" cy="400110"/>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Average: &gt;99.98%</a:t>
            </a:r>
          </a:p>
        </p:txBody>
      </p:sp>
      <p:cxnSp>
        <p:nvCxnSpPr>
          <p:cNvPr id="21" name="Elbow Connector 3">
            <a:extLst>
              <a:ext uri="{FF2B5EF4-FFF2-40B4-BE49-F238E27FC236}">
                <a16:creationId xmlns:a16="http://schemas.microsoft.com/office/drawing/2014/main" id="{6C72AC8E-344D-A9EA-F1B5-9A2ACE255AB4}"/>
              </a:ext>
            </a:extLst>
          </p:cNvPr>
          <p:cNvCxnSpPr>
            <a:cxnSpLocks/>
            <a:stCxn id="22" idx="3"/>
            <a:endCxn id="18" idx="3"/>
          </p:cNvCxnSpPr>
          <p:nvPr/>
        </p:nvCxnSpPr>
        <p:spPr>
          <a:xfrm flipH="1">
            <a:off x="5889725" y="1669868"/>
            <a:ext cx="408202" cy="2878734"/>
          </a:xfrm>
          <a:prstGeom prst="bentConnector3">
            <a:avLst>
              <a:gd name="adj1" fmla="val -56002"/>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D557B3D-FC66-E7E9-2A15-B82A1004EC57}"/>
              </a:ext>
            </a:extLst>
          </p:cNvPr>
          <p:cNvSpPr/>
          <p:nvPr/>
        </p:nvSpPr>
        <p:spPr>
          <a:xfrm>
            <a:off x="3139906" y="1466341"/>
            <a:ext cx="3158021" cy="40705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30025211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26182-8147-43E6-8844-5133158FDE93}"/>
              </a:ext>
            </a:extLst>
          </p:cNvPr>
          <p:cNvSpPr>
            <a:spLocks noGrp="1"/>
          </p:cNvSpPr>
          <p:nvPr>
            <p:ph type="title"/>
          </p:nvPr>
        </p:nvSpPr>
        <p:spPr/>
        <p:txBody>
          <a:bodyPr/>
          <a:lstStyle/>
          <a:p>
            <a:r>
              <a:rPr lang="en-US" dirty="0"/>
              <a:t>Impact of Data Pattern</a:t>
            </a:r>
            <a:endParaRPr lang="en-CH" dirty="0"/>
          </a:p>
        </p:txBody>
      </p:sp>
      <p:pic>
        <p:nvPicPr>
          <p:cNvPr id="5" name="Picture 4">
            <a:extLst>
              <a:ext uri="{FF2B5EF4-FFF2-40B4-BE49-F238E27FC236}">
                <a16:creationId xmlns:a16="http://schemas.microsoft.com/office/drawing/2014/main" id="{6489BBD4-FC32-D94F-0137-B4755730A3F9}"/>
              </a:ext>
            </a:extLst>
          </p:cNvPr>
          <p:cNvPicPr>
            <a:picLocks noChangeAspect="1"/>
          </p:cNvPicPr>
          <p:nvPr/>
        </p:nvPicPr>
        <p:blipFill rotWithShape="1">
          <a:blip r:embed="rId3"/>
          <a:srcRect t="3333"/>
          <a:stretch/>
        </p:blipFill>
        <p:spPr>
          <a:xfrm>
            <a:off x="958850" y="1362268"/>
            <a:ext cx="6985000" cy="2270795"/>
          </a:xfrm>
          <a:prstGeom prst="rect">
            <a:avLst/>
          </a:prstGeom>
        </p:spPr>
      </p:pic>
      <p:sp>
        <p:nvSpPr>
          <p:cNvPr id="6" name="Rectangle 274">
            <a:extLst>
              <a:ext uri="{FF2B5EF4-FFF2-40B4-BE49-F238E27FC236}">
                <a16:creationId xmlns:a16="http://schemas.microsoft.com/office/drawing/2014/main" id="{F51DD461-58DA-CEE4-B7EA-447D1EEA1F56}"/>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Data pattern has a small effect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on the success rate of the Multi-</a:t>
            </a: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RowCopy</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 operation</a:t>
            </a:r>
          </a:p>
        </p:txBody>
      </p:sp>
      <p:sp>
        <p:nvSpPr>
          <p:cNvPr id="3" name="TextBox 2">
            <a:extLst>
              <a:ext uri="{FF2B5EF4-FFF2-40B4-BE49-F238E27FC236}">
                <a16:creationId xmlns:a16="http://schemas.microsoft.com/office/drawing/2014/main" id="{04B68CC7-3BB0-FF5C-59F2-09B1C96492B3}"/>
              </a:ext>
            </a:extLst>
          </p:cNvPr>
          <p:cNvSpPr txBox="1"/>
          <p:nvPr/>
        </p:nvSpPr>
        <p:spPr>
          <a:xfrm>
            <a:off x="3018567" y="3990084"/>
            <a:ext cx="3520689" cy="707886"/>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At most 0.79% decrease in average success rate </a:t>
            </a:r>
          </a:p>
        </p:txBody>
      </p:sp>
      <p:cxnSp>
        <p:nvCxnSpPr>
          <p:cNvPr id="4" name="Elbow Connector 3">
            <a:extLst>
              <a:ext uri="{FF2B5EF4-FFF2-40B4-BE49-F238E27FC236}">
                <a16:creationId xmlns:a16="http://schemas.microsoft.com/office/drawing/2014/main" id="{351842A6-2192-40C3-ACCF-D7B2513F5FEF}"/>
              </a:ext>
            </a:extLst>
          </p:cNvPr>
          <p:cNvCxnSpPr>
            <a:cxnSpLocks/>
            <a:stCxn id="7" idx="3"/>
            <a:endCxn id="3" idx="3"/>
          </p:cNvCxnSpPr>
          <p:nvPr/>
        </p:nvCxnSpPr>
        <p:spPr>
          <a:xfrm flipH="1">
            <a:off x="6539256" y="2095823"/>
            <a:ext cx="1237857" cy="2248204"/>
          </a:xfrm>
          <a:prstGeom prst="bentConnector3">
            <a:avLst>
              <a:gd name="adj1" fmla="val -18467"/>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5A14071-5C3C-826B-F2B6-EC33469CF099}"/>
              </a:ext>
            </a:extLst>
          </p:cNvPr>
          <p:cNvSpPr/>
          <p:nvPr/>
        </p:nvSpPr>
        <p:spPr>
          <a:xfrm>
            <a:off x="7418894" y="1552141"/>
            <a:ext cx="358219" cy="108736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25532675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E3376-4F2D-4B28-FC38-DC794123F66B}"/>
              </a:ext>
            </a:extLst>
          </p:cNvPr>
          <p:cNvSpPr>
            <a:spLocks noGrp="1"/>
          </p:cNvSpPr>
          <p:nvPr>
            <p:ph type="title"/>
          </p:nvPr>
        </p:nvSpPr>
        <p:spPr/>
        <p:txBody>
          <a:bodyPr/>
          <a:lstStyle/>
          <a:p>
            <a:r>
              <a:rPr lang="en-US" sz="3200" dirty="0"/>
              <a:t>Also in the Paper: Impact of Temperature &amp; Voltage</a:t>
            </a:r>
          </a:p>
        </p:txBody>
      </p:sp>
      <p:sp>
        <p:nvSpPr>
          <p:cNvPr id="4" name="Rectangle 274">
            <a:extLst>
              <a:ext uri="{FF2B5EF4-FFF2-40B4-BE49-F238E27FC236}">
                <a16:creationId xmlns:a16="http://schemas.microsoft.com/office/drawing/2014/main" id="{53A6D836-5489-2EC1-3A29-2A83DCE39AC0}"/>
              </a:ext>
            </a:extLst>
          </p:cNvPr>
          <p:cNvSpPr/>
          <p:nvPr/>
        </p:nvSpPr>
        <p:spPr>
          <a:xfrm>
            <a:off x="2384980" y="1483924"/>
            <a:ext cx="6532777" cy="1439339"/>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mn-ea"/>
                <a:cs typeface="+mn-cs"/>
              </a:rPr>
              <a:t>Increasing temperature up to 90</a:t>
            </a:r>
            <a:r>
              <a:rPr kumimoji="0" lang="en-US" sz="2400" b="1" i="0" u="none" strike="noStrike" kern="1200" cap="none" spc="0" normalizeH="0" baseline="30000" noProof="0" dirty="0">
                <a:ln>
                  <a:noFill/>
                </a:ln>
                <a:solidFill>
                  <a:srgbClr val="1B587C"/>
                </a:solidFill>
                <a:effectLst/>
                <a:uLnTx/>
                <a:uFillTx/>
                <a:latin typeface="Aptos Display"/>
                <a:ea typeface="+mn-ea"/>
                <a:cs typeface="+mn-cs"/>
              </a:rPr>
              <a:t>◦</a:t>
            </a:r>
            <a:r>
              <a:rPr kumimoji="0" lang="en-US" sz="2400" b="1" i="0" u="none" strike="noStrike" kern="1200" cap="none" spc="0" normalizeH="0" baseline="0" noProof="0" dirty="0">
                <a:ln>
                  <a:noFill/>
                </a:ln>
                <a:solidFill>
                  <a:srgbClr val="1B587C"/>
                </a:solidFill>
                <a:effectLst/>
                <a:uLnTx/>
                <a:uFillTx/>
                <a:latin typeface="Aptos Display"/>
                <a:ea typeface="+mn-ea"/>
                <a:cs typeface="+mn-cs"/>
              </a:rPr>
              <a:t>C </a:t>
            </a:r>
            <a:br>
              <a:rPr kumimoji="0" lang="en-US" sz="2400" b="1" i="0" u="none" strike="noStrike" kern="1200" cap="none" spc="0" normalizeH="0" baseline="0" noProof="0" dirty="0">
                <a:ln>
                  <a:noFill/>
                </a:ln>
                <a:solidFill>
                  <a:srgbClr val="1B587C"/>
                </a:solidFill>
                <a:effectLst/>
                <a:uLnTx/>
                <a:uFillTx/>
                <a:latin typeface="Aptos Display"/>
                <a:ea typeface="+mn-ea"/>
                <a:cs typeface="+mn-cs"/>
              </a:rPr>
            </a:br>
            <a:r>
              <a:rPr kumimoji="0" lang="en-US" sz="2400" b="1" i="0" u="none" strike="noStrike" kern="1200" cap="none" spc="0" normalizeH="0" baseline="0" noProof="0" dirty="0">
                <a:ln>
                  <a:noFill/>
                </a:ln>
                <a:solidFill>
                  <a:srgbClr val="1B587C"/>
                </a:solidFill>
                <a:effectLst/>
                <a:uLnTx/>
                <a:uFillTx/>
                <a:latin typeface="Aptos Display"/>
                <a:ea typeface="+mn-ea"/>
                <a:cs typeface="+mn-cs"/>
              </a:rPr>
              <a:t>has a very small effect on </a:t>
            </a:r>
            <a:br>
              <a:rPr kumimoji="0" lang="en-US" sz="2400" b="1" i="0" u="none" strike="noStrike" kern="1200" cap="none" spc="0" normalizeH="0" baseline="0" noProof="0" dirty="0">
                <a:ln>
                  <a:noFill/>
                </a:ln>
                <a:solidFill>
                  <a:srgbClr val="1B587C"/>
                </a:solidFill>
                <a:effectLst/>
                <a:uLnTx/>
                <a:uFillTx/>
                <a:latin typeface="Aptos Display"/>
                <a:ea typeface="+mn-ea"/>
                <a:cs typeface="+mn-cs"/>
              </a:rPr>
            </a:br>
            <a:r>
              <a:rPr kumimoji="0" lang="en-US" sz="2400" b="1" i="0" u="none" strike="noStrike" kern="1200" cap="none" spc="0" normalizeH="0" baseline="0" noProof="0" dirty="0">
                <a:ln>
                  <a:noFill/>
                </a:ln>
                <a:solidFill>
                  <a:srgbClr val="1B587C"/>
                </a:solidFill>
                <a:effectLst/>
                <a:uLnTx/>
                <a:uFillTx/>
                <a:latin typeface="Aptos Display"/>
                <a:ea typeface="+mn-ea"/>
                <a:cs typeface="+mn-cs"/>
              </a:rPr>
              <a:t>the success rate of the Multi-</a:t>
            </a:r>
            <a:r>
              <a:rPr kumimoji="0" lang="en-US" sz="2400" b="1" i="0" u="none" strike="noStrike" kern="1200" cap="none" spc="0" normalizeH="0" baseline="0" noProof="0" dirty="0" err="1">
                <a:ln>
                  <a:noFill/>
                </a:ln>
                <a:solidFill>
                  <a:srgbClr val="1B587C"/>
                </a:solidFill>
                <a:effectLst/>
                <a:uLnTx/>
                <a:uFillTx/>
                <a:latin typeface="Aptos Display"/>
                <a:ea typeface="+mn-ea"/>
                <a:cs typeface="+mn-cs"/>
              </a:rPr>
              <a:t>RowCopy</a:t>
            </a:r>
            <a:r>
              <a:rPr kumimoji="0" lang="en-US" sz="2400" b="1" i="0" u="none" strike="noStrike" kern="1200" cap="none" spc="0" normalizeH="0" baseline="0" noProof="0" dirty="0">
                <a:ln>
                  <a:noFill/>
                </a:ln>
                <a:solidFill>
                  <a:srgbClr val="1B587C"/>
                </a:solidFill>
                <a:effectLst/>
                <a:uLnTx/>
                <a:uFillTx/>
                <a:latin typeface="Aptos Display"/>
                <a:ea typeface="+mn-ea"/>
                <a:cs typeface="+mn-cs"/>
              </a:rPr>
              <a:t> operation</a:t>
            </a:r>
          </a:p>
        </p:txBody>
      </p:sp>
      <p:sp>
        <p:nvSpPr>
          <p:cNvPr id="5" name="Rectangle 274">
            <a:extLst>
              <a:ext uri="{FF2B5EF4-FFF2-40B4-BE49-F238E27FC236}">
                <a16:creationId xmlns:a16="http://schemas.microsoft.com/office/drawing/2014/main" id="{145BD779-73F9-BEBA-D8E6-63F1F2885F8B}"/>
              </a:ext>
            </a:extLst>
          </p:cNvPr>
          <p:cNvSpPr/>
          <p:nvPr/>
        </p:nvSpPr>
        <p:spPr>
          <a:xfrm>
            <a:off x="2384981" y="4248173"/>
            <a:ext cx="6532776" cy="1439340"/>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mn-ea"/>
                <a:cs typeface="+mn-cs"/>
              </a:rPr>
              <a:t>Reducing the </a:t>
            </a:r>
            <a:r>
              <a:rPr kumimoji="0" lang="en-US" sz="2400" b="1" i="0" u="none" strike="noStrike" kern="1200" cap="none" spc="0" normalizeH="0" baseline="0" noProof="0" dirty="0" err="1">
                <a:ln>
                  <a:noFill/>
                </a:ln>
                <a:solidFill>
                  <a:srgbClr val="1B587C"/>
                </a:solidFill>
                <a:effectLst/>
                <a:uLnTx/>
                <a:uFillTx/>
                <a:latin typeface="Aptos Display"/>
                <a:ea typeface="+mn-ea"/>
                <a:cs typeface="+mn-cs"/>
              </a:rPr>
              <a:t>wordline</a:t>
            </a:r>
            <a:r>
              <a:rPr kumimoji="0" lang="en-US" sz="2400" b="1" i="0" u="none" strike="noStrike" kern="1200" cap="none" spc="0" normalizeH="0" baseline="0" noProof="0" dirty="0">
                <a:ln>
                  <a:noFill/>
                </a:ln>
                <a:solidFill>
                  <a:srgbClr val="1B587C"/>
                </a:solidFill>
                <a:effectLst/>
                <a:uLnTx/>
                <a:uFillTx/>
                <a:latin typeface="Aptos Display"/>
                <a:ea typeface="+mn-ea"/>
                <a:cs typeface="+mn-cs"/>
              </a:rPr>
              <a:t> voltage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mn-ea"/>
                <a:cs typeface="+mn-cs"/>
              </a:rPr>
              <a:t>only slightly affects </a:t>
            </a:r>
            <a:br>
              <a:rPr kumimoji="0" lang="en-US" sz="2400" b="1" i="0" u="none" strike="noStrike" kern="1200" cap="none" spc="0" normalizeH="0" baseline="0" noProof="0" dirty="0">
                <a:ln>
                  <a:noFill/>
                </a:ln>
                <a:solidFill>
                  <a:srgbClr val="1B587C"/>
                </a:solidFill>
                <a:effectLst/>
                <a:uLnTx/>
                <a:uFillTx/>
                <a:latin typeface="Aptos Display"/>
                <a:ea typeface="+mn-ea"/>
                <a:cs typeface="+mn-cs"/>
              </a:rPr>
            </a:br>
            <a:r>
              <a:rPr kumimoji="0" lang="en-US" sz="2400" b="1" i="0" u="none" strike="noStrike" kern="1200" cap="none" spc="0" normalizeH="0" baseline="0" noProof="0" dirty="0">
                <a:ln>
                  <a:noFill/>
                </a:ln>
                <a:solidFill>
                  <a:srgbClr val="1B587C"/>
                </a:solidFill>
                <a:effectLst/>
                <a:uLnTx/>
                <a:uFillTx/>
                <a:latin typeface="Aptos Display"/>
                <a:ea typeface="+mn-ea"/>
                <a:cs typeface="+mn-cs"/>
              </a:rPr>
              <a:t>the success rate of the Multi-</a:t>
            </a:r>
            <a:r>
              <a:rPr kumimoji="0" lang="en-US" sz="2400" b="1" i="0" u="none" strike="noStrike" kern="1200" cap="none" spc="0" normalizeH="0" baseline="0" noProof="0" dirty="0" err="1">
                <a:ln>
                  <a:noFill/>
                </a:ln>
                <a:solidFill>
                  <a:srgbClr val="1B587C"/>
                </a:solidFill>
                <a:effectLst/>
                <a:uLnTx/>
                <a:uFillTx/>
                <a:latin typeface="Aptos Display"/>
                <a:ea typeface="+mn-ea"/>
                <a:cs typeface="+mn-cs"/>
              </a:rPr>
              <a:t>RowCopy</a:t>
            </a:r>
            <a:r>
              <a:rPr kumimoji="0" lang="en-US" sz="2400" b="1" i="0" u="none" strike="noStrike" kern="1200" cap="none" spc="0" normalizeH="0" baseline="0" noProof="0" dirty="0">
                <a:ln>
                  <a:noFill/>
                </a:ln>
                <a:solidFill>
                  <a:srgbClr val="1B587C"/>
                </a:solidFill>
                <a:effectLst/>
                <a:uLnTx/>
                <a:uFillTx/>
                <a:latin typeface="Aptos Display"/>
                <a:ea typeface="+mn-ea"/>
                <a:cs typeface="+mn-cs"/>
              </a:rPr>
              <a:t> operation</a:t>
            </a:r>
          </a:p>
        </p:txBody>
      </p:sp>
      <p:grpSp>
        <p:nvGrpSpPr>
          <p:cNvPr id="19" name="Group 18">
            <a:extLst>
              <a:ext uri="{FF2B5EF4-FFF2-40B4-BE49-F238E27FC236}">
                <a16:creationId xmlns:a16="http://schemas.microsoft.com/office/drawing/2014/main" id="{86D5C6A4-0ADE-AAA8-810A-1ABA92522CD3}"/>
              </a:ext>
            </a:extLst>
          </p:cNvPr>
          <p:cNvGrpSpPr/>
          <p:nvPr/>
        </p:nvGrpSpPr>
        <p:grpSpPr>
          <a:xfrm>
            <a:off x="126612" y="917078"/>
            <a:ext cx="1980000" cy="2554137"/>
            <a:chOff x="2424885" y="772405"/>
            <a:chExt cx="2138516" cy="3147287"/>
          </a:xfrm>
        </p:grpSpPr>
        <p:sp>
          <p:nvSpPr>
            <p:cNvPr id="8" name="Dikdörtgen 46">
              <a:extLst>
                <a:ext uri="{FF2B5EF4-FFF2-40B4-BE49-F238E27FC236}">
                  <a16:creationId xmlns:a16="http://schemas.microsoft.com/office/drawing/2014/main" id="{1F9A1059-8C47-4EE6-809E-DC50A98CA5A8}"/>
                </a:ext>
              </a:extLst>
            </p:cNvPr>
            <p:cNvSpPr/>
            <p:nvPr/>
          </p:nvSpPr>
          <p:spPr>
            <a:xfrm>
              <a:off x="2424885" y="805079"/>
              <a:ext cx="2138516" cy="310522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9" name="Picture 4" descr="Temperature Measure - Free icons">
              <a:extLst>
                <a:ext uri="{FF2B5EF4-FFF2-40B4-BE49-F238E27FC236}">
                  <a16:creationId xmlns:a16="http://schemas.microsoft.com/office/drawing/2014/main" id="{29D323D6-6CE8-89A8-2B29-AED10C7DE594}"/>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65214" y="1333974"/>
              <a:ext cx="1862866" cy="1996686"/>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16">
              <a:extLst>
                <a:ext uri="{FF2B5EF4-FFF2-40B4-BE49-F238E27FC236}">
                  <a16:creationId xmlns:a16="http://schemas.microsoft.com/office/drawing/2014/main" id="{D4404132-F40B-20DE-5059-D4241F80F046}"/>
                </a:ext>
              </a:extLst>
            </p:cNvPr>
            <p:cNvSpPr txBox="1"/>
            <p:nvPr/>
          </p:nvSpPr>
          <p:spPr>
            <a:xfrm>
              <a:off x="2493614" y="772405"/>
              <a:ext cx="1915705" cy="45510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ＭＳ Ｐゴシック" panose="020B0600070205080204" pitchFamily="34" charset="-128"/>
                  <a:cs typeface="+mn-cs"/>
                </a:rPr>
                <a:t>Temperature</a:t>
              </a:r>
            </a:p>
          </p:txBody>
        </p:sp>
        <p:sp>
          <p:nvSpPr>
            <p:cNvPr id="11" name="TextBox 1">
              <a:extLst>
                <a:ext uri="{FF2B5EF4-FFF2-40B4-BE49-F238E27FC236}">
                  <a16:creationId xmlns:a16="http://schemas.microsoft.com/office/drawing/2014/main" id="{9E78AB4D-1127-7666-9349-188FE262556B}"/>
                </a:ext>
              </a:extLst>
            </p:cNvPr>
            <p:cNvSpPr txBox="1"/>
            <p:nvPr/>
          </p:nvSpPr>
          <p:spPr>
            <a:xfrm>
              <a:off x="2465214" y="3464589"/>
              <a:ext cx="770967" cy="4551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50</a:t>
              </a:r>
              <a:r>
                <a:rPr kumimoji="0" lang="en-US" sz="1800" b="1" i="0" u="none" strike="noStrike" kern="1200" cap="none" spc="0" normalizeH="0" baseline="30000" noProof="0" dirty="0">
                  <a:ln>
                    <a:noFill/>
                  </a:ln>
                  <a:solidFill>
                    <a:srgbClr val="9F2936"/>
                  </a:solidFill>
                  <a:effectLst/>
                  <a:uLnTx/>
                  <a:uFillTx/>
                  <a:latin typeface="Aptos Display"/>
                  <a:ea typeface="ＭＳ Ｐゴシック" panose="020B0600070205080204" pitchFamily="34" charset="-128"/>
                  <a:cs typeface="+mn-cs"/>
                </a:rPr>
                <a:t> ◦</a:t>
              </a:r>
              <a:r>
                <a:rPr kumimoji="0" lang="en-US" sz="1800" b="1" i="0" u="none" strike="noStrike" kern="1200" cap="none" spc="0" normalizeH="0" baseline="0" noProof="0" dirty="0">
                  <a:ln>
                    <a:noFill/>
                  </a:ln>
                  <a:solidFill>
                    <a:srgbClr val="9F2936"/>
                  </a:solidFill>
                  <a:effectLst/>
                  <a:uLnTx/>
                  <a:uFillTx/>
                  <a:latin typeface="Aptos Display"/>
                  <a:ea typeface="ＭＳ Ｐゴシック" panose="020B0600070205080204" pitchFamily="34" charset="-128"/>
                  <a:cs typeface="+mn-cs"/>
                </a:rPr>
                <a:t>C </a:t>
              </a:r>
              <a:endParaRPr kumimoji="0" lang="en-CH" sz="16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endParaRPr>
            </a:p>
          </p:txBody>
        </p:sp>
        <p:sp>
          <p:nvSpPr>
            <p:cNvPr id="12" name="TextBox 3">
              <a:extLst>
                <a:ext uri="{FF2B5EF4-FFF2-40B4-BE49-F238E27FC236}">
                  <a16:creationId xmlns:a16="http://schemas.microsoft.com/office/drawing/2014/main" id="{0C0F8617-1944-1088-C41D-5CDDE8A9F9E3}"/>
                </a:ext>
              </a:extLst>
            </p:cNvPr>
            <p:cNvSpPr txBox="1"/>
            <p:nvPr/>
          </p:nvSpPr>
          <p:spPr>
            <a:xfrm>
              <a:off x="3716476" y="3464590"/>
              <a:ext cx="770967" cy="4551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90</a:t>
              </a:r>
              <a:r>
                <a:rPr kumimoji="0" lang="en-US" sz="1800" b="1" i="0" u="none" strike="noStrike" kern="1200" cap="none" spc="0" normalizeH="0" baseline="30000" noProof="0" dirty="0">
                  <a:ln>
                    <a:noFill/>
                  </a:ln>
                  <a:solidFill>
                    <a:srgbClr val="9F2936"/>
                  </a:solidFill>
                  <a:effectLst/>
                  <a:uLnTx/>
                  <a:uFillTx/>
                  <a:latin typeface="Aptos Display"/>
                  <a:ea typeface="ＭＳ Ｐゴシック" panose="020B0600070205080204" pitchFamily="34" charset="-128"/>
                  <a:cs typeface="+mn-cs"/>
                </a:rPr>
                <a:t> ◦</a:t>
              </a:r>
              <a:r>
                <a:rPr kumimoji="0" lang="en-US" sz="1800" b="1" i="0" u="none" strike="noStrike" kern="1200" cap="none" spc="0" normalizeH="0" baseline="0" noProof="0" dirty="0">
                  <a:ln>
                    <a:noFill/>
                  </a:ln>
                  <a:solidFill>
                    <a:srgbClr val="9F2936"/>
                  </a:solidFill>
                  <a:effectLst/>
                  <a:uLnTx/>
                  <a:uFillTx/>
                  <a:latin typeface="Aptos Display"/>
                  <a:ea typeface="ＭＳ Ｐゴシック" panose="020B0600070205080204" pitchFamily="34" charset="-128"/>
                  <a:cs typeface="+mn-cs"/>
                </a:rPr>
                <a:t>C </a:t>
              </a:r>
              <a:endParaRPr kumimoji="0" lang="en-CH" sz="1800" b="1" i="0" u="none" strike="noStrike" kern="1200" cap="none" spc="0" normalizeH="0" baseline="0" noProof="0" dirty="0">
                <a:ln>
                  <a:noFill/>
                </a:ln>
                <a:solidFill>
                  <a:srgbClr val="9F2936"/>
                </a:solidFill>
                <a:effectLst/>
                <a:uLnTx/>
                <a:uFillTx/>
                <a:latin typeface="Aptos Display"/>
                <a:ea typeface="ＭＳ Ｐゴシック" panose="020B0600070205080204" pitchFamily="34" charset="-128"/>
                <a:cs typeface="+mn-cs"/>
              </a:endParaRPr>
            </a:p>
          </p:txBody>
        </p:sp>
        <p:cxnSp>
          <p:nvCxnSpPr>
            <p:cNvPr id="13" name="Düz Ok Bağlayıcısı 185">
              <a:extLst>
                <a:ext uri="{FF2B5EF4-FFF2-40B4-BE49-F238E27FC236}">
                  <a16:creationId xmlns:a16="http://schemas.microsoft.com/office/drawing/2014/main" id="{0C5B9A00-726F-3F5A-57E1-9415AB2065C4}"/>
                </a:ext>
              </a:extLst>
            </p:cNvPr>
            <p:cNvCxnSpPr>
              <a:cxnSpLocks/>
            </p:cNvCxnSpPr>
            <p:nvPr/>
          </p:nvCxnSpPr>
          <p:spPr>
            <a:xfrm>
              <a:off x="3259792" y="3696704"/>
              <a:ext cx="433003"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A98D91E-56BE-EF46-2F73-ACB563E7C9F8}"/>
              </a:ext>
            </a:extLst>
          </p:cNvPr>
          <p:cNvGrpSpPr/>
          <p:nvPr/>
        </p:nvGrpSpPr>
        <p:grpSpPr>
          <a:xfrm>
            <a:off x="65990" y="3713815"/>
            <a:ext cx="2168165" cy="2537053"/>
            <a:chOff x="4410051" y="772405"/>
            <a:chExt cx="2377190" cy="3155892"/>
          </a:xfrm>
        </p:grpSpPr>
        <p:sp>
          <p:nvSpPr>
            <p:cNvPr id="7" name="Dikdörtgen 47">
              <a:extLst>
                <a:ext uri="{FF2B5EF4-FFF2-40B4-BE49-F238E27FC236}">
                  <a16:creationId xmlns:a16="http://schemas.microsoft.com/office/drawing/2014/main" id="{DCDFEF27-F94E-8ECF-0970-3C5DBA35EFAB}"/>
                </a:ext>
              </a:extLst>
            </p:cNvPr>
            <p:cNvSpPr/>
            <p:nvPr/>
          </p:nvSpPr>
          <p:spPr>
            <a:xfrm>
              <a:off x="4476517" y="772405"/>
              <a:ext cx="2170885" cy="313467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14" name="Resim 23" descr="siyah, çizgi, ekran görüntüsü, karanlık içeren bir resim&#10;&#10;Açıklama otomatik olarak oluşturuldu">
              <a:extLst>
                <a:ext uri="{FF2B5EF4-FFF2-40B4-BE49-F238E27FC236}">
                  <a16:creationId xmlns:a16="http://schemas.microsoft.com/office/drawing/2014/main" id="{F1E5182A-5526-E02C-E116-BA33232DD96A}"/>
                </a:ext>
              </a:extLst>
            </p:cNvPr>
            <p:cNvPicPr>
              <a:picLocks noChangeAspect="1"/>
            </p:cNvPicPr>
            <p:nvPr/>
          </p:nvPicPr>
          <p:blipFill>
            <a:blip r:embed="rId3">
              <a:duotone>
                <a:schemeClr val="accent1">
                  <a:shade val="45000"/>
                  <a:satMod val="135000"/>
                </a:schemeClr>
                <a:prstClr val="white"/>
              </a:duotone>
            </a:blip>
            <a:stretch>
              <a:fillRect/>
            </a:stretch>
          </p:blipFill>
          <p:spPr>
            <a:xfrm>
              <a:off x="5048978" y="1333973"/>
              <a:ext cx="794651" cy="1996686"/>
            </a:xfrm>
            <a:prstGeom prst="rect">
              <a:avLst/>
            </a:prstGeom>
          </p:spPr>
        </p:pic>
        <p:sp>
          <p:nvSpPr>
            <p:cNvPr id="15" name="Metin kutusu 40">
              <a:extLst>
                <a:ext uri="{FF2B5EF4-FFF2-40B4-BE49-F238E27FC236}">
                  <a16:creationId xmlns:a16="http://schemas.microsoft.com/office/drawing/2014/main" id="{9E88EE01-D3F4-1234-73B8-DC61552F43EA}"/>
                </a:ext>
              </a:extLst>
            </p:cNvPr>
            <p:cNvSpPr txBox="1"/>
            <p:nvPr/>
          </p:nvSpPr>
          <p:spPr>
            <a:xfrm>
              <a:off x="4410051" y="772405"/>
              <a:ext cx="2377190" cy="4594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07F09">
                      <a:lumMod val="75000"/>
                    </a:srgbClr>
                  </a:solidFill>
                  <a:effectLst/>
                  <a:uLnTx/>
                  <a:uFillTx/>
                  <a:latin typeface="Aptos Display"/>
                  <a:ea typeface="ＭＳ Ｐゴシック" panose="020B0600070205080204" pitchFamily="34" charset="-128"/>
                  <a:cs typeface="+mn-cs"/>
                </a:rPr>
                <a:t>Wordline</a:t>
              </a:r>
              <a:r>
                <a:rPr kumimoji="0" lang="en-US" sz="1800" b="1" i="0" u="none" strike="noStrike" kern="1200" cap="none" spc="0" normalizeH="0" baseline="0" noProof="0" dirty="0">
                  <a:ln>
                    <a:noFill/>
                  </a:ln>
                  <a:solidFill>
                    <a:srgbClr val="F07F09">
                      <a:lumMod val="75000"/>
                    </a:srgbClr>
                  </a:solidFill>
                  <a:effectLst/>
                  <a:uLnTx/>
                  <a:uFillTx/>
                  <a:latin typeface="Aptos Display"/>
                  <a:ea typeface="ＭＳ Ｐゴシック" panose="020B0600070205080204" pitchFamily="34" charset="-128"/>
                  <a:cs typeface="+mn-cs"/>
                </a:rPr>
                <a:t> Voltage</a:t>
              </a:r>
            </a:p>
          </p:txBody>
        </p:sp>
        <p:sp>
          <p:nvSpPr>
            <p:cNvPr id="16" name="TextBox 1">
              <a:extLst>
                <a:ext uri="{FF2B5EF4-FFF2-40B4-BE49-F238E27FC236}">
                  <a16:creationId xmlns:a16="http://schemas.microsoft.com/office/drawing/2014/main" id="{B7560683-80D3-3E7F-18A2-D8A8E8551A61}"/>
                </a:ext>
              </a:extLst>
            </p:cNvPr>
            <p:cNvSpPr txBox="1"/>
            <p:nvPr/>
          </p:nvSpPr>
          <p:spPr>
            <a:xfrm>
              <a:off x="4548885" y="3468877"/>
              <a:ext cx="692841" cy="4594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07F09">
                      <a:lumMod val="75000"/>
                    </a:srgbClr>
                  </a:solidFill>
                  <a:effectLst/>
                  <a:uLnTx/>
                  <a:uFillTx/>
                  <a:latin typeface="Aptos Display"/>
                  <a:ea typeface="Cambria" panose="02040503050406030204" pitchFamily="18" charset="0"/>
                  <a:cs typeface="+mn-cs"/>
                </a:rPr>
                <a:t>2.5V</a:t>
              </a:r>
              <a:endParaRPr kumimoji="0" lang="en-CH" sz="1600" b="1" i="0" u="none" strike="noStrike" kern="1200" cap="none" spc="0" normalizeH="0" baseline="0" noProof="0" dirty="0">
                <a:ln>
                  <a:noFill/>
                </a:ln>
                <a:solidFill>
                  <a:srgbClr val="F07F09">
                    <a:lumMod val="75000"/>
                  </a:srgbClr>
                </a:solidFill>
                <a:effectLst/>
                <a:uLnTx/>
                <a:uFillTx/>
                <a:latin typeface="Aptos Display"/>
                <a:ea typeface="ＭＳ Ｐゴシック" panose="020B0600070205080204" pitchFamily="34" charset="-128"/>
                <a:cs typeface="+mn-cs"/>
              </a:endParaRPr>
            </a:p>
          </p:txBody>
        </p:sp>
        <p:sp>
          <p:nvSpPr>
            <p:cNvPr id="17" name="TextBox 3">
              <a:extLst>
                <a:ext uri="{FF2B5EF4-FFF2-40B4-BE49-F238E27FC236}">
                  <a16:creationId xmlns:a16="http://schemas.microsoft.com/office/drawing/2014/main" id="{F72D6E1B-9DF0-C762-EB32-4C32308B70F9}"/>
                </a:ext>
              </a:extLst>
            </p:cNvPr>
            <p:cNvSpPr txBox="1"/>
            <p:nvPr/>
          </p:nvSpPr>
          <p:spPr>
            <a:xfrm>
              <a:off x="5862163" y="3468877"/>
              <a:ext cx="692841" cy="4594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2.1V</a:t>
              </a:r>
              <a:endParaRPr kumimoji="0" lang="en-CH" sz="1600" b="1" i="0" u="none" strike="noStrike" kern="1200" cap="none" spc="0" normalizeH="0" baseline="0" noProof="0">
                <a:ln>
                  <a:noFill/>
                </a:ln>
                <a:solidFill>
                  <a:srgbClr val="F07F09">
                    <a:lumMod val="75000"/>
                  </a:srgbClr>
                </a:solidFill>
                <a:effectLst/>
                <a:uLnTx/>
                <a:uFillTx/>
                <a:latin typeface="Aptos Display"/>
                <a:ea typeface="ＭＳ Ｐゴシック" panose="020B0600070205080204" pitchFamily="34" charset="-128"/>
                <a:cs typeface="+mn-cs"/>
              </a:endParaRPr>
            </a:p>
          </p:txBody>
        </p:sp>
        <p:cxnSp>
          <p:nvCxnSpPr>
            <p:cNvPr id="18" name="Düz Ok Bağlayıcısı 185">
              <a:extLst>
                <a:ext uri="{FF2B5EF4-FFF2-40B4-BE49-F238E27FC236}">
                  <a16:creationId xmlns:a16="http://schemas.microsoft.com/office/drawing/2014/main" id="{E2EC2757-66DB-04C8-970A-0105683993A7}"/>
                </a:ext>
              </a:extLst>
            </p:cNvPr>
            <p:cNvCxnSpPr>
              <a:cxnSpLocks/>
            </p:cNvCxnSpPr>
            <p:nvPr/>
          </p:nvCxnSpPr>
          <p:spPr>
            <a:xfrm>
              <a:off x="5345459" y="3675951"/>
              <a:ext cx="433003"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77645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AE4DA-5F78-1492-2CC7-B6169BAF52F8}"/>
              </a:ext>
            </a:extLst>
          </p:cNvPr>
          <p:cNvSpPr>
            <a:spLocks noGrp="1"/>
          </p:cNvSpPr>
          <p:nvPr>
            <p:ph type="title"/>
          </p:nvPr>
        </p:nvSpPr>
        <p:spPr/>
        <p:txBody>
          <a:bodyPr/>
          <a:lstStyle/>
          <a:p>
            <a:r>
              <a:rPr lang="en-US" dirty="0"/>
              <a:t>More in the Paper</a:t>
            </a:r>
            <a:endParaRPr lang="en-CH" dirty="0"/>
          </a:p>
        </p:txBody>
      </p:sp>
      <p:sp>
        <p:nvSpPr>
          <p:cNvPr id="3" name="Content Placeholder 2">
            <a:extLst>
              <a:ext uri="{FF2B5EF4-FFF2-40B4-BE49-F238E27FC236}">
                <a16:creationId xmlns:a16="http://schemas.microsoft.com/office/drawing/2014/main" id="{E8D29C92-8EC9-3B64-F753-63338A6C5DB1}"/>
              </a:ext>
            </a:extLst>
          </p:cNvPr>
          <p:cNvSpPr>
            <a:spLocks noGrp="1"/>
          </p:cNvSpPr>
          <p:nvPr>
            <p:ph idx="1"/>
          </p:nvPr>
        </p:nvSpPr>
        <p:spPr>
          <a:xfrm>
            <a:off x="0" y="770467"/>
            <a:ext cx="9143999" cy="5559213"/>
          </a:xfrm>
        </p:spPr>
        <p:txBody>
          <a:bodyPr/>
          <a:lstStyle/>
          <a:p>
            <a:pPr>
              <a:lnSpc>
                <a:spcPct val="100000"/>
              </a:lnSpc>
              <a:spcBef>
                <a:spcPts val="600"/>
              </a:spcBef>
            </a:pPr>
            <a:r>
              <a:rPr lang="en-US" dirty="0">
                <a:solidFill>
                  <a:srgbClr val="A42433"/>
                </a:solidFill>
                <a:latin typeface="+mj-lt"/>
              </a:rPr>
              <a:t>Detailed hypotheses and key ideas on</a:t>
            </a:r>
          </a:p>
          <a:p>
            <a:pPr lvl="2">
              <a:lnSpc>
                <a:spcPct val="100000"/>
              </a:lnSpc>
              <a:spcBef>
                <a:spcPts val="600"/>
              </a:spcBef>
            </a:pPr>
            <a:r>
              <a:rPr lang="en-US" dirty="0">
                <a:solidFill>
                  <a:srgbClr val="A42433"/>
                </a:solidFill>
                <a:latin typeface="+mj-lt"/>
              </a:rPr>
              <a:t>Hypothetical row decoder circuitry</a:t>
            </a:r>
          </a:p>
          <a:p>
            <a:pPr lvl="2">
              <a:lnSpc>
                <a:spcPct val="100000"/>
              </a:lnSpc>
              <a:spcBef>
                <a:spcPts val="600"/>
              </a:spcBef>
            </a:pPr>
            <a:r>
              <a:rPr lang="en-US" dirty="0">
                <a:solidFill>
                  <a:srgbClr val="A42433"/>
                </a:solidFill>
                <a:latin typeface="+mj-lt"/>
              </a:rPr>
              <a:t>Input Replication</a:t>
            </a:r>
          </a:p>
          <a:p>
            <a:pPr>
              <a:lnSpc>
                <a:spcPct val="100000"/>
              </a:lnSpc>
              <a:spcBef>
                <a:spcPts val="600"/>
              </a:spcBef>
            </a:pPr>
            <a:r>
              <a:rPr lang="en-US" dirty="0">
                <a:solidFill>
                  <a:schemeClr val="accent3"/>
                </a:solidFill>
                <a:latin typeface="+mj-lt"/>
              </a:rPr>
              <a:t>More characterization results</a:t>
            </a:r>
          </a:p>
          <a:p>
            <a:pPr lvl="2">
              <a:lnSpc>
                <a:spcPct val="100000"/>
              </a:lnSpc>
              <a:spcBef>
                <a:spcPts val="600"/>
              </a:spcBef>
            </a:pPr>
            <a:r>
              <a:rPr lang="en-US" dirty="0">
                <a:solidFill>
                  <a:schemeClr val="accent3"/>
                </a:solidFill>
                <a:latin typeface="+mj-lt"/>
              </a:rPr>
              <a:t>Power consumption of simultaneous many-row activation</a:t>
            </a:r>
          </a:p>
          <a:p>
            <a:pPr lvl="2">
              <a:lnSpc>
                <a:spcPct val="100000"/>
              </a:lnSpc>
              <a:spcBef>
                <a:spcPts val="600"/>
              </a:spcBef>
            </a:pPr>
            <a:r>
              <a:rPr lang="en-US" dirty="0">
                <a:solidFill>
                  <a:schemeClr val="accent3"/>
                </a:solidFill>
                <a:latin typeface="+mj-lt"/>
              </a:rPr>
              <a:t>Effect of timing delays between ACT-PRE and PRE-ACT commands </a:t>
            </a:r>
          </a:p>
          <a:p>
            <a:pPr lvl="2">
              <a:lnSpc>
                <a:spcPct val="100000"/>
              </a:lnSpc>
              <a:spcBef>
                <a:spcPts val="600"/>
              </a:spcBef>
            </a:pPr>
            <a:r>
              <a:rPr lang="en-US" dirty="0">
                <a:solidFill>
                  <a:schemeClr val="accent3"/>
                </a:solidFill>
                <a:latin typeface="+mj-lt"/>
              </a:rPr>
              <a:t>Effect of temperature and </a:t>
            </a:r>
            <a:r>
              <a:rPr lang="en-US" dirty="0" err="1">
                <a:solidFill>
                  <a:schemeClr val="accent3"/>
                </a:solidFill>
                <a:latin typeface="+mj-lt"/>
              </a:rPr>
              <a:t>wordline</a:t>
            </a:r>
            <a:r>
              <a:rPr lang="en-US" dirty="0">
                <a:solidFill>
                  <a:schemeClr val="accent3"/>
                </a:solidFill>
                <a:latin typeface="+mj-lt"/>
              </a:rPr>
              <a:t> voltage </a:t>
            </a:r>
          </a:p>
          <a:p>
            <a:pPr>
              <a:lnSpc>
                <a:spcPct val="100000"/>
              </a:lnSpc>
              <a:spcBef>
                <a:spcPts val="600"/>
              </a:spcBef>
            </a:pPr>
            <a:r>
              <a:rPr lang="en-US" dirty="0">
                <a:solidFill>
                  <a:schemeClr val="accent1">
                    <a:lumMod val="75000"/>
                  </a:schemeClr>
                </a:solidFill>
                <a:latin typeface="+mj-lt"/>
              </a:rPr>
              <a:t>Circuit-level (SPICE) experiments for input replication</a:t>
            </a:r>
          </a:p>
          <a:p>
            <a:pPr>
              <a:lnSpc>
                <a:spcPct val="100000"/>
              </a:lnSpc>
              <a:spcBef>
                <a:spcPts val="600"/>
              </a:spcBef>
            </a:pPr>
            <a:r>
              <a:rPr lang="en-US" dirty="0">
                <a:solidFill>
                  <a:schemeClr val="accent4"/>
                </a:solidFill>
                <a:latin typeface="+mj-lt"/>
              </a:rPr>
              <a:t>Potential performance benefits of enabling new in-DRAM operations </a:t>
            </a:r>
          </a:p>
          <a:p>
            <a:pPr lvl="2">
              <a:lnSpc>
                <a:spcPct val="100000"/>
              </a:lnSpc>
              <a:spcBef>
                <a:spcPts val="600"/>
              </a:spcBef>
            </a:pPr>
            <a:r>
              <a:rPr lang="en-US" dirty="0">
                <a:solidFill>
                  <a:schemeClr val="accent4"/>
                </a:solidFill>
                <a:latin typeface="+mj-lt"/>
              </a:rPr>
              <a:t>Majority-based computation </a:t>
            </a:r>
          </a:p>
          <a:p>
            <a:pPr lvl="2">
              <a:lnSpc>
                <a:spcPct val="100000"/>
              </a:lnSpc>
              <a:spcBef>
                <a:spcPts val="600"/>
              </a:spcBef>
            </a:pPr>
            <a:r>
              <a:rPr lang="en-US" dirty="0">
                <a:solidFill>
                  <a:schemeClr val="accent4"/>
                </a:solidFill>
                <a:latin typeface="+mj-lt"/>
              </a:rPr>
              <a:t>Content destruction-based cold-boot attack prevention</a:t>
            </a:r>
          </a:p>
          <a:p>
            <a:pPr>
              <a:lnSpc>
                <a:spcPct val="100000"/>
              </a:lnSpc>
              <a:spcBef>
                <a:spcPts val="600"/>
              </a:spcBef>
            </a:pPr>
            <a:r>
              <a:rPr lang="en-US" dirty="0">
                <a:latin typeface="+mj-lt"/>
              </a:rPr>
              <a:t>Discussions on the limitations of tested COTS DRAM chips</a:t>
            </a:r>
          </a:p>
        </p:txBody>
      </p:sp>
    </p:spTree>
    <p:extLst>
      <p:ext uri="{BB962C8B-B14F-4D97-AF65-F5344CB8AC3E}">
        <p14:creationId xmlns:p14="http://schemas.microsoft.com/office/powerpoint/2010/main" val="5949955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CD2DA-C305-11BA-CF91-FEFDF9CB7731}"/>
              </a:ext>
            </a:extLst>
          </p:cNvPr>
          <p:cNvSpPr>
            <a:spLocks noGrp="1"/>
          </p:cNvSpPr>
          <p:nvPr>
            <p:ph type="title"/>
          </p:nvPr>
        </p:nvSpPr>
        <p:spPr/>
        <p:txBody>
          <a:bodyPr/>
          <a:lstStyle/>
          <a:p>
            <a:r>
              <a:rPr lang="en-US" dirty="0"/>
              <a:t>Available on </a:t>
            </a:r>
            <a:r>
              <a:rPr lang="en-US" dirty="0" err="1"/>
              <a:t>arXiv</a:t>
            </a:r>
            <a:endParaRPr lang="en-CH" dirty="0"/>
          </a:p>
        </p:txBody>
      </p:sp>
      <p:pic>
        <p:nvPicPr>
          <p:cNvPr id="5" name="Picture 4">
            <a:extLst>
              <a:ext uri="{FF2B5EF4-FFF2-40B4-BE49-F238E27FC236}">
                <a16:creationId xmlns:a16="http://schemas.microsoft.com/office/drawing/2014/main" id="{35A2A843-2AC9-C13D-60E7-B75C5EC50285}"/>
              </a:ext>
            </a:extLst>
          </p:cNvPr>
          <p:cNvPicPr>
            <a:picLocks noChangeAspect="1"/>
          </p:cNvPicPr>
          <p:nvPr/>
        </p:nvPicPr>
        <p:blipFill>
          <a:blip r:embed="rId3"/>
          <a:stretch>
            <a:fillRect/>
          </a:stretch>
        </p:blipFill>
        <p:spPr>
          <a:xfrm>
            <a:off x="1218134" y="1207930"/>
            <a:ext cx="6809276" cy="4442140"/>
          </a:xfrm>
          <a:prstGeom prst="rect">
            <a:avLst/>
          </a:prstGeom>
          <a:solidFill>
            <a:srgbClr val="FFFFFF">
              <a:shade val="85000"/>
            </a:srgbClr>
          </a:solidFill>
          <a:ln w="28575"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6" name="Content Placeholder 2" descr=" 5">
            <a:extLst>
              <a:ext uri="{FF2B5EF4-FFF2-40B4-BE49-F238E27FC236}">
                <a16:creationId xmlns:a16="http://schemas.microsoft.com/office/drawing/2014/main" id="{44DA710C-D068-A1DB-FCC7-973CC7423580}"/>
              </a:ext>
            </a:extLst>
          </p:cNvPr>
          <p:cNvSpPr txBox="1">
            <a:spLocks/>
          </p:cNvSpPr>
          <p:nvPr/>
        </p:nvSpPr>
        <p:spPr>
          <a:xfrm>
            <a:off x="-2199" y="5968201"/>
            <a:ext cx="9144000" cy="4833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Aptos Display"/>
                <a:ea typeface="Cambria"/>
                <a:cs typeface="+mn-cs"/>
              </a:rPr>
              <a:t>https://arxiv.org/pdf/2405.06081</a:t>
            </a:r>
            <a:endParaRPr kumimoji="0" lang="en-US" sz="18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2540567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0566-F54E-C89E-C4E9-8D1DE8995615}"/>
              </a:ext>
            </a:extLst>
          </p:cNvPr>
          <p:cNvSpPr>
            <a:spLocks noGrp="1"/>
          </p:cNvSpPr>
          <p:nvPr>
            <p:ph type="title"/>
          </p:nvPr>
        </p:nvSpPr>
        <p:spPr/>
        <p:txBody>
          <a:bodyPr/>
          <a:lstStyle/>
          <a:p>
            <a:r>
              <a:rPr lang="en-US" sz="3200" dirty="0"/>
              <a:t>Our Work is Open Source and Artifact Evaluated</a:t>
            </a:r>
            <a:endParaRPr lang="en-CH" sz="3200" dirty="0"/>
          </a:p>
        </p:txBody>
      </p:sp>
      <p:pic>
        <p:nvPicPr>
          <p:cNvPr id="7" name="Picture 6" descr="A blue and white logo&#10;&#10;Description automatically generated">
            <a:extLst>
              <a:ext uri="{FF2B5EF4-FFF2-40B4-BE49-F238E27FC236}">
                <a16:creationId xmlns:a16="http://schemas.microsoft.com/office/drawing/2014/main" id="{1F9046EC-2F8A-117E-762E-6890A2FAAD09}"/>
              </a:ext>
            </a:extLst>
          </p:cNvPr>
          <p:cNvPicPr>
            <a:picLocks noChangeAspect="1"/>
          </p:cNvPicPr>
          <p:nvPr/>
        </p:nvPicPr>
        <p:blipFill>
          <a:blip r:embed="rId3"/>
          <a:stretch>
            <a:fillRect/>
          </a:stretch>
        </p:blipFill>
        <p:spPr>
          <a:xfrm>
            <a:off x="1153480" y="845028"/>
            <a:ext cx="2248343" cy="1050505"/>
          </a:xfrm>
          <a:prstGeom prst="rect">
            <a:avLst/>
          </a:prstGeom>
        </p:spPr>
      </p:pic>
      <p:pic>
        <p:nvPicPr>
          <p:cNvPr id="9" name="Picture 8" descr="A blue and white logo&#10;&#10;Description automatically generated">
            <a:extLst>
              <a:ext uri="{FF2B5EF4-FFF2-40B4-BE49-F238E27FC236}">
                <a16:creationId xmlns:a16="http://schemas.microsoft.com/office/drawing/2014/main" id="{8A38F9D4-19D0-1838-09E3-3CED72C95211}"/>
              </a:ext>
            </a:extLst>
          </p:cNvPr>
          <p:cNvPicPr>
            <a:picLocks noChangeAspect="1"/>
          </p:cNvPicPr>
          <p:nvPr/>
        </p:nvPicPr>
        <p:blipFill>
          <a:blip r:embed="rId4"/>
          <a:stretch>
            <a:fillRect/>
          </a:stretch>
        </p:blipFill>
        <p:spPr>
          <a:xfrm>
            <a:off x="5508625" y="935820"/>
            <a:ext cx="2100431" cy="972647"/>
          </a:xfrm>
          <a:prstGeom prst="rect">
            <a:avLst/>
          </a:prstGeom>
        </p:spPr>
      </p:pic>
      <p:pic>
        <p:nvPicPr>
          <p:cNvPr id="12" name="Picture 11">
            <a:extLst>
              <a:ext uri="{FF2B5EF4-FFF2-40B4-BE49-F238E27FC236}">
                <a16:creationId xmlns:a16="http://schemas.microsoft.com/office/drawing/2014/main" id="{ED8E1572-68FF-158F-5932-FC332F71EA4D}"/>
              </a:ext>
            </a:extLst>
          </p:cNvPr>
          <p:cNvPicPr>
            <a:picLocks noChangeAspect="1"/>
          </p:cNvPicPr>
          <p:nvPr/>
        </p:nvPicPr>
        <p:blipFill>
          <a:blip r:embed="rId5"/>
          <a:stretch>
            <a:fillRect/>
          </a:stretch>
        </p:blipFill>
        <p:spPr>
          <a:xfrm>
            <a:off x="818094" y="2184185"/>
            <a:ext cx="7503413" cy="3424879"/>
          </a:xfrm>
          <a:prstGeom prst="rect">
            <a:avLst/>
          </a:prstGeom>
          <a:ln w="28575">
            <a:solidFill>
              <a:schemeClr val="tx1"/>
            </a:solidFill>
          </a:ln>
          <a:effectLst/>
        </p:spPr>
      </p:pic>
      <p:sp>
        <p:nvSpPr>
          <p:cNvPr id="13" name="Content Placeholder 2" descr=" 5">
            <a:extLst>
              <a:ext uri="{FF2B5EF4-FFF2-40B4-BE49-F238E27FC236}">
                <a16:creationId xmlns:a16="http://schemas.microsoft.com/office/drawing/2014/main" id="{32E82A66-22DC-6EC2-78EC-166DCF800138}"/>
              </a:ext>
            </a:extLst>
          </p:cNvPr>
          <p:cNvSpPr txBox="1">
            <a:spLocks/>
          </p:cNvSpPr>
          <p:nvPr/>
        </p:nvSpPr>
        <p:spPr>
          <a:xfrm>
            <a:off x="-2200" y="5825961"/>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Aptos Display"/>
                <a:ea typeface="Cambria"/>
                <a:cs typeface="+mn-cs"/>
              </a:rPr>
              <a:t>https://github.com/CMU-SAFARI/SiMRA-DRAM</a:t>
            </a:r>
            <a:endParaRPr kumimoji="0" lang="en-US" sz="18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16721232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logo&#10;&#10;Description automatically generated">
            <a:extLst>
              <a:ext uri="{FF2B5EF4-FFF2-40B4-BE49-F238E27FC236}">
                <a16:creationId xmlns:a16="http://schemas.microsoft.com/office/drawing/2014/main" id="{71E2C3DB-1269-29C0-AE6A-8B078297CFD5}"/>
              </a:ext>
            </a:extLst>
          </p:cNvPr>
          <p:cNvPicPr>
            <a:picLocks noChangeAspect="1"/>
          </p:cNvPicPr>
          <p:nvPr/>
        </p:nvPicPr>
        <p:blipFill>
          <a:blip r:embed="rId3"/>
          <a:stretch>
            <a:fillRect/>
          </a:stretch>
        </p:blipFill>
        <p:spPr>
          <a:xfrm>
            <a:off x="-6724" y="2850575"/>
            <a:ext cx="2248343" cy="1050505"/>
          </a:xfrm>
          <a:prstGeom prst="rect">
            <a:avLst/>
          </a:prstGeom>
        </p:spPr>
      </p:pic>
      <p:sp>
        <p:nvSpPr>
          <p:cNvPr id="10" name="Title 1">
            <a:extLst>
              <a:ext uri="{FF2B5EF4-FFF2-40B4-BE49-F238E27FC236}">
                <a16:creationId xmlns:a16="http://schemas.microsoft.com/office/drawing/2014/main" id="{33F9358D-7A3F-0145-9E14-1952B598FB88}"/>
              </a:ext>
            </a:extLst>
          </p:cNvPr>
          <p:cNvSpPr txBox="1">
            <a:spLocks/>
          </p:cNvSpPr>
          <p:nvPr/>
        </p:nvSpPr>
        <p:spPr>
          <a:xfrm>
            <a:off x="-22032" y="-10913"/>
            <a:ext cx="9174845" cy="2962508"/>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srgbClr val="70AD47"/>
              </a:solidFill>
              <a:effectLst/>
              <a:uLnTx/>
              <a:uFillTx/>
              <a:latin typeface="Aptos Display"/>
              <a:ea typeface="+mj-ea"/>
              <a:cs typeface="Segoe UI" panose="020B0502040204020203" pitchFamily="34" charset="0"/>
            </a:endParaRPr>
          </a:p>
        </p:txBody>
      </p:sp>
      <p:sp>
        <p:nvSpPr>
          <p:cNvPr id="102" name="Title 1"/>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400" b="1" i="1" dirty="0">
                <a:solidFill>
                  <a:schemeClr val="bg1"/>
                </a:solidFill>
              </a:rPr>
              <a:t>Simultaneous Many-Row Activation </a:t>
            </a:r>
            <a:br>
              <a:rPr lang="en-US" sz="4400" b="1" i="1" dirty="0">
                <a:solidFill>
                  <a:schemeClr val="bg1"/>
                </a:solidFill>
              </a:rPr>
            </a:br>
            <a:r>
              <a:rPr lang="en-US" sz="4400" b="1" i="1" dirty="0">
                <a:solidFill>
                  <a:schemeClr val="bg1"/>
                </a:solidFill>
              </a:rPr>
              <a:t>in Off-the-Shelf DRAM Chips</a:t>
            </a:r>
            <a:br>
              <a:rPr lang="en-US" sz="3400" b="1" i="1" dirty="0">
                <a:solidFill>
                  <a:schemeClr val="bg1"/>
                </a:solidFill>
                <a:cs typeface="Segoe UI" panose="020B0502040204020203" pitchFamily="34" charset="0"/>
              </a:rPr>
            </a:br>
            <a:r>
              <a:rPr lang="en-US" sz="3400" b="1" i="1" dirty="0">
                <a:solidFill>
                  <a:schemeClr val="bg1"/>
                </a:solidFill>
                <a:cs typeface="Segoe UI" panose="020B0502040204020203" pitchFamily="34" charset="0"/>
              </a:rPr>
              <a:t>Experimental Characterization and Analysis</a:t>
            </a:r>
          </a:p>
        </p:txBody>
      </p:sp>
      <p:sp>
        <p:nvSpPr>
          <p:cNvPr id="103" name="Subtitle 2"/>
          <p:cNvSpPr>
            <a:spLocks noGrp="1"/>
          </p:cNvSpPr>
          <p:nvPr>
            <p:ph type="subTitle" idx="4294967295"/>
          </p:nvPr>
        </p:nvSpPr>
        <p:spPr>
          <a:xfrm>
            <a:off x="-1499" y="5276190"/>
            <a:ext cx="9144000" cy="415925"/>
          </a:xfrm>
          <a:prstGeom prst="rect">
            <a:avLst/>
          </a:prstGeom>
        </p:spPr>
        <p:txBody>
          <a:bodyPr anchor="ctr">
            <a:noAutofit/>
          </a:bodyPr>
          <a:lstStyle/>
          <a:p>
            <a:pPr marL="0" indent="0" algn="ctr">
              <a:buNone/>
            </a:pPr>
            <a:r>
              <a:rPr lang="en-US" sz="2400" dirty="0">
                <a:latin typeface="+mj-lt"/>
                <a:cs typeface="Cambria"/>
              </a:rPr>
              <a:t>Juan Gómez–Luna    </a:t>
            </a:r>
            <a:r>
              <a:rPr lang="en-US" sz="2400" dirty="0">
                <a:latin typeface="+mj-lt"/>
              </a:rPr>
              <a:t>Mohammad Sadr    </a:t>
            </a:r>
            <a:r>
              <a:rPr lang="en-US" sz="2400" dirty="0">
                <a:latin typeface="+mj-lt"/>
                <a:cs typeface="Cambria"/>
              </a:rPr>
              <a:t>Onur </a:t>
            </a:r>
            <a:r>
              <a:rPr lang="en-US" sz="2400" dirty="0" err="1">
                <a:latin typeface="+mj-lt"/>
                <a:cs typeface="Cambria"/>
              </a:rPr>
              <a:t>Mutlu</a:t>
            </a:r>
            <a:endParaRPr lang="en-US" sz="2400" dirty="0">
              <a:latin typeface="+mj-lt"/>
              <a:cs typeface="Cambria"/>
            </a:endParaRPr>
          </a:p>
        </p:txBody>
      </p:sp>
      <p:pic>
        <p:nvPicPr>
          <p:cNvPr id="2" name="Graphic 1">
            <a:extLst>
              <a:ext uri="{FF2B5EF4-FFF2-40B4-BE49-F238E27FC236}">
                <a16:creationId xmlns:a16="http://schemas.microsoft.com/office/drawing/2014/main" id="{A8D0A158-8543-F34A-37CD-AF310E4E95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192F8336-FBF0-5408-5FB7-D81F1C3126D9}"/>
              </a:ext>
            </a:extLst>
          </p:cNvPr>
          <p:cNvPicPr>
            <a:picLocks noChangeAspect="1"/>
          </p:cNvPicPr>
          <p:nvPr/>
        </p:nvPicPr>
        <p:blipFill rotWithShape="1">
          <a:blip r:embed="rId6"/>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3E69064D-A190-CF3C-3EBC-A6F23F57635D}"/>
              </a:ext>
            </a:extLst>
          </p:cNvPr>
          <p:cNvSpPr txBox="1">
            <a:spLocks/>
          </p:cNvSpPr>
          <p:nvPr/>
        </p:nvSpPr>
        <p:spPr>
          <a:xfrm>
            <a:off x="-22032" y="3786268"/>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İ</a:t>
            </a:r>
            <a:r>
              <a:rPr kumimoji="0" lang="en-US" sz="2400" b="1" i="0" u="none" strike="noStrike" kern="1200" cap="none" spc="0" normalizeH="0" baseline="0" noProof="0" dirty="0" err="1">
                <a:ln>
                  <a:noFill/>
                </a:ln>
                <a:solidFill>
                  <a:prstClr val="black"/>
                </a:solidFill>
                <a:effectLst/>
                <a:uLnTx/>
                <a:uFillTx/>
                <a:latin typeface="Aptos Display"/>
                <a:ea typeface="+mn-ea"/>
                <a:cs typeface="Segoe UI" panose="020B0502040204020203" pitchFamily="34" charset="0"/>
              </a:rPr>
              <a:t>smail</a:t>
            </a:r>
            <a:r>
              <a:rPr kumimoji="0" lang="en-US"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Emir Yüksel    </a:t>
            </a:r>
          </a:p>
        </p:txBody>
      </p:sp>
      <p:sp>
        <p:nvSpPr>
          <p:cNvPr id="5" name="Subtitle 2">
            <a:extLst>
              <a:ext uri="{FF2B5EF4-FFF2-40B4-BE49-F238E27FC236}">
                <a16:creationId xmlns:a16="http://schemas.microsoft.com/office/drawing/2014/main" id="{117EC0A9-3554-7549-4BDF-2DEDE5E41A94}"/>
              </a:ext>
            </a:extLst>
          </p:cNvPr>
          <p:cNvSpPr txBox="1">
            <a:spLocks/>
          </p:cNvSpPr>
          <p:nvPr/>
        </p:nvSpPr>
        <p:spPr>
          <a:xfrm>
            <a:off x="-6724" y="4283379"/>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Cambria"/>
              </a:rPr>
              <a:t>Yahya C. Tu</a:t>
            </a:r>
            <a:r>
              <a:rPr kumimoji="0" lang="tr-TR" sz="2400" b="0" i="0" u="none" strike="noStrike" kern="1200" cap="none" spc="0" normalizeH="0" baseline="0" noProof="0" dirty="0">
                <a:ln>
                  <a:noFill/>
                </a:ln>
                <a:solidFill>
                  <a:prstClr val="black"/>
                </a:solidFill>
                <a:effectLst/>
                <a:uLnTx/>
                <a:uFillTx/>
                <a:latin typeface="Aptos Display"/>
                <a:ea typeface="+mn-ea"/>
                <a:cs typeface="Cambria"/>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rul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F. Nisa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Bostancı</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Geraldo F. </a:t>
            </a:r>
            <a:r>
              <a:rPr kumimoji="0" lang="en-US" sz="2400" b="0" i="0" u="none" strike="noStrike" kern="1200" cap="none" spc="0" normalizeH="0" baseline="0" noProof="1">
                <a:ln>
                  <a:noFill/>
                </a:ln>
                <a:solidFill>
                  <a:prstClr val="black"/>
                </a:solidFill>
                <a:effectLst/>
                <a:uLnTx/>
                <a:uFillTx/>
                <a:latin typeface="Aptos Display"/>
                <a:ea typeface="+mn-ea"/>
                <a:cs typeface="+mn-cs"/>
              </a:rPr>
              <a:t>Oliveira </a:t>
            </a:r>
            <a:endParaRPr kumimoji="0" lang="en-US" sz="2400" b="0" i="0" u="none" strike="noStrike" kern="1200" cap="none" spc="0" normalizeH="0" baseline="0" noProof="0" dirty="0">
              <a:ln>
                <a:noFill/>
              </a:ln>
              <a:solidFill>
                <a:prstClr val="black"/>
              </a:solidFill>
              <a:effectLst/>
              <a:uLnTx/>
              <a:uFillTx/>
              <a:latin typeface="Aptos Display"/>
              <a:ea typeface="+mn-ea"/>
              <a:cs typeface="Cambria"/>
            </a:endParaRPr>
          </a:p>
        </p:txBody>
      </p:sp>
      <p:sp>
        <p:nvSpPr>
          <p:cNvPr id="6" name="Subtitle 2">
            <a:extLst>
              <a:ext uri="{FF2B5EF4-FFF2-40B4-BE49-F238E27FC236}">
                <a16:creationId xmlns:a16="http://schemas.microsoft.com/office/drawing/2014/main" id="{ACECDE35-EF77-67CD-3AE2-F21FE0971753}"/>
              </a:ext>
            </a:extLst>
          </p:cNvPr>
          <p:cNvSpPr txBox="1">
            <a:spLocks/>
          </p:cNvSpPr>
          <p:nvPr/>
        </p:nvSpPr>
        <p:spPr>
          <a:xfrm>
            <a:off x="0" y="4779785"/>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 A. </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Giray</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Ya</a:t>
            </a:r>
            <a:r>
              <a:rPr kumimoji="0" lang="tr-TR" sz="2400" b="0" i="0" u="none" strike="noStrike" kern="1200" cap="none" spc="0" normalizeH="0" baseline="0" noProof="0" dirty="0">
                <a:ln>
                  <a:noFill/>
                </a:ln>
                <a:solidFill>
                  <a:prstClr val="black"/>
                </a:solidFill>
                <a:effectLst/>
                <a:uLnTx/>
                <a:uFillTx/>
                <a:latin typeface="Aptos Display"/>
                <a:ea typeface="+mn-ea"/>
                <a:cs typeface="+mn-cs"/>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lıkçı</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Ataberk</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Olgun</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Melina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Soysal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1">
                <a:ln>
                  <a:noFill/>
                </a:ln>
                <a:solidFill>
                  <a:prstClr val="black"/>
                </a:solidFill>
                <a:effectLst/>
                <a:uLnTx/>
                <a:uFillTx/>
                <a:latin typeface="Aptos Display"/>
                <a:ea typeface="+mn-ea"/>
                <a:cs typeface="+mn-cs"/>
              </a:rPr>
              <a:t>Haocong</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Luo </a:t>
            </a:r>
          </a:p>
        </p:txBody>
      </p:sp>
      <p:pic>
        <p:nvPicPr>
          <p:cNvPr id="8" name="Picture 8" descr="A blue and white logo&#10;&#10;Description automatically generated">
            <a:extLst>
              <a:ext uri="{FF2B5EF4-FFF2-40B4-BE49-F238E27FC236}">
                <a16:creationId xmlns:a16="http://schemas.microsoft.com/office/drawing/2014/main" id="{28D30C36-B539-F0B9-EA58-E89FCA50EFA1}"/>
              </a:ext>
            </a:extLst>
          </p:cNvPr>
          <p:cNvPicPr>
            <a:picLocks noChangeAspect="1"/>
          </p:cNvPicPr>
          <p:nvPr/>
        </p:nvPicPr>
        <p:blipFill>
          <a:blip r:embed="rId7"/>
          <a:stretch>
            <a:fillRect/>
          </a:stretch>
        </p:blipFill>
        <p:spPr>
          <a:xfrm>
            <a:off x="7052382" y="2951595"/>
            <a:ext cx="2100431" cy="972647"/>
          </a:xfrm>
          <a:prstGeom prst="rect">
            <a:avLst/>
          </a:prstGeom>
        </p:spPr>
      </p:pic>
    </p:spTree>
    <p:extLst>
      <p:ext uri="{BB962C8B-B14F-4D97-AF65-F5344CB8AC3E}">
        <p14:creationId xmlns:p14="http://schemas.microsoft.com/office/powerpoint/2010/main" val="848993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itle 1">
            <a:extLst>
              <a:ext uri="{FF2B5EF4-FFF2-40B4-BE49-F238E27FC236}">
                <a16:creationId xmlns:a16="http://schemas.microsoft.com/office/drawing/2014/main" id="{26DE7059-858B-BF4C-97BF-72EB7A179EBA}"/>
              </a:ext>
            </a:extLst>
          </p:cNvPr>
          <p:cNvSpPr>
            <a:spLocks noGrp="1"/>
          </p:cNvSpPr>
          <p:nvPr>
            <p:ph type="title"/>
          </p:nvPr>
        </p:nvSpPr>
        <p:spPr/>
        <p:txBody>
          <a:bodyPr>
            <a:noAutofit/>
          </a:bodyPr>
          <a:lstStyle/>
          <a:p>
            <a:r>
              <a:rPr lang="en-US" dirty="0">
                <a:ea typeface="Cambria" panose="02040503050406030204" pitchFamily="18" charset="0"/>
              </a:rPr>
              <a:t>DRAM Operation</a:t>
            </a:r>
            <a:endParaRPr lang="en-TR" dirty="0">
              <a:ea typeface="Cambria" panose="02040503050406030204" pitchFamily="18" charset="0"/>
            </a:endParaRPr>
          </a:p>
        </p:txBody>
      </p:sp>
      <p:sp>
        <p:nvSpPr>
          <p:cNvPr id="4" name="Slide Number Placeholder 3">
            <a:extLst>
              <a:ext uri="{FF2B5EF4-FFF2-40B4-BE49-F238E27FC236}">
                <a16:creationId xmlns:a16="http://schemas.microsoft.com/office/drawing/2014/main" id="{7D7CF83C-76D4-724E-8209-26E3F3BB9A28}"/>
              </a:ext>
            </a:extLst>
          </p:cNvPr>
          <p:cNvSpPr>
            <a:spLocks noGrp="1"/>
          </p:cNvSpPr>
          <p:nvPr>
            <p:ph type="sldNum" sz="quarter" idx="4294967295"/>
          </p:nvPr>
        </p:nvSpPr>
        <p:spPr>
          <a:xfrm>
            <a:off x="0" y="0"/>
            <a:ext cx="0" cy="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cxnSp>
        <p:nvCxnSpPr>
          <p:cNvPr id="26" name="Straight Connector 25">
            <a:extLst>
              <a:ext uri="{FF2B5EF4-FFF2-40B4-BE49-F238E27FC236}">
                <a16:creationId xmlns:a16="http://schemas.microsoft.com/office/drawing/2014/main" id="{9B70E0E7-6C84-FB4C-9330-221680F849FD}"/>
              </a:ext>
            </a:extLst>
          </p:cNvPr>
          <p:cNvCxnSpPr>
            <a:cxnSpLocks/>
          </p:cNvCxnSpPr>
          <p:nvPr/>
        </p:nvCxnSpPr>
        <p:spPr>
          <a:xfrm>
            <a:off x="1849829" y="1593610"/>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1D7BC7-79FD-0243-B37D-DDCB833407C6}"/>
              </a:ext>
            </a:extLst>
          </p:cNvPr>
          <p:cNvCxnSpPr>
            <a:cxnSpLocks/>
          </p:cNvCxnSpPr>
          <p:nvPr/>
        </p:nvCxnSpPr>
        <p:spPr>
          <a:xfrm>
            <a:off x="1849828" y="2437669"/>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3E40EB8-15C9-894D-B7AE-5CAD0E9F6756}"/>
              </a:ext>
            </a:extLst>
          </p:cNvPr>
          <p:cNvCxnSpPr>
            <a:cxnSpLocks/>
          </p:cNvCxnSpPr>
          <p:nvPr/>
        </p:nvCxnSpPr>
        <p:spPr>
          <a:xfrm>
            <a:off x="2400813"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B13C52-B41E-354B-84DC-493BA72AE506}"/>
              </a:ext>
            </a:extLst>
          </p:cNvPr>
          <p:cNvCxnSpPr>
            <a:cxnSpLocks/>
          </p:cNvCxnSpPr>
          <p:nvPr/>
        </p:nvCxnSpPr>
        <p:spPr>
          <a:xfrm>
            <a:off x="3596567"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CBC824-ABBD-E04E-A5EE-D8BEE1518F0F}"/>
              </a:ext>
            </a:extLst>
          </p:cNvPr>
          <p:cNvCxnSpPr>
            <a:cxnSpLocks/>
          </p:cNvCxnSpPr>
          <p:nvPr/>
        </p:nvCxnSpPr>
        <p:spPr>
          <a:xfrm>
            <a:off x="4921275"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34DA913-2E69-FB4C-9943-C30247319383}"/>
              </a:ext>
            </a:extLst>
          </p:cNvPr>
          <p:cNvCxnSpPr>
            <a:cxnSpLocks/>
          </p:cNvCxnSpPr>
          <p:nvPr/>
        </p:nvCxnSpPr>
        <p:spPr>
          <a:xfrm>
            <a:off x="4335121"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22FD591-DEB7-1E40-8CB7-42C8FA54E7B5}"/>
              </a:ext>
            </a:extLst>
          </p:cNvPr>
          <p:cNvCxnSpPr>
            <a:cxnSpLocks/>
          </p:cNvCxnSpPr>
          <p:nvPr/>
        </p:nvCxnSpPr>
        <p:spPr>
          <a:xfrm>
            <a:off x="5530875"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69BCA0-8D54-0B4F-85C0-1054B0F89148}"/>
              </a:ext>
            </a:extLst>
          </p:cNvPr>
          <p:cNvCxnSpPr>
            <a:cxnSpLocks/>
          </p:cNvCxnSpPr>
          <p:nvPr/>
        </p:nvCxnSpPr>
        <p:spPr>
          <a:xfrm>
            <a:off x="3010412"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5C87994-1EF0-A546-92CE-9CBEA9F4BE0F}"/>
              </a:ext>
            </a:extLst>
          </p:cNvPr>
          <p:cNvSpPr txBox="1"/>
          <p:nvPr/>
        </p:nvSpPr>
        <p:spPr>
          <a:xfrm>
            <a:off x="8013956" y="2038891"/>
            <a:ext cx="50206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35" name="TextBox 34">
            <a:extLst>
              <a:ext uri="{FF2B5EF4-FFF2-40B4-BE49-F238E27FC236}">
                <a16:creationId xmlns:a16="http://schemas.microsoft.com/office/drawing/2014/main" id="{D7545019-E112-D542-A85E-5D575A8DF349}"/>
              </a:ext>
            </a:extLst>
          </p:cNvPr>
          <p:cNvSpPr txBox="1"/>
          <p:nvPr/>
        </p:nvSpPr>
        <p:spPr>
          <a:xfrm>
            <a:off x="8011081" y="1207881"/>
            <a:ext cx="50206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36" name="TextBox 35">
            <a:extLst>
              <a:ext uri="{FF2B5EF4-FFF2-40B4-BE49-F238E27FC236}">
                <a16:creationId xmlns:a16="http://schemas.microsoft.com/office/drawing/2014/main" id="{BF4EE280-17AA-594E-83E0-6610E705FD78}"/>
              </a:ext>
            </a:extLst>
          </p:cNvPr>
          <p:cNvSpPr txBox="1"/>
          <p:nvPr/>
        </p:nvSpPr>
        <p:spPr>
          <a:xfrm rot="5400000">
            <a:off x="3837449" y="2809520"/>
            <a:ext cx="50206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37" name="TextBox 36">
            <a:extLst>
              <a:ext uri="{FF2B5EF4-FFF2-40B4-BE49-F238E27FC236}">
                <a16:creationId xmlns:a16="http://schemas.microsoft.com/office/drawing/2014/main" id="{5E1C3CB2-8F93-9A46-9A91-A8E533449738}"/>
              </a:ext>
            </a:extLst>
          </p:cNvPr>
          <p:cNvSpPr txBox="1"/>
          <p:nvPr/>
        </p:nvSpPr>
        <p:spPr>
          <a:xfrm rot="5400000">
            <a:off x="2555277" y="2825222"/>
            <a:ext cx="50206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38" name="TextBox 37">
            <a:extLst>
              <a:ext uri="{FF2B5EF4-FFF2-40B4-BE49-F238E27FC236}">
                <a16:creationId xmlns:a16="http://schemas.microsoft.com/office/drawing/2014/main" id="{58148967-2E2B-EB45-97A8-70B5675185F8}"/>
              </a:ext>
            </a:extLst>
          </p:cNvPr>
          <p:cNvSpPr txBox="1"/>
          <p:nvPr/>
        </p:nvSpPr>
        <p:spPr>
          <a:xfrm rot="5400000">
            <a:off x="5747755" y="2805197"/>
            <a:ext cx="50206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cxnSp>
        <p:nvCxnSpPr>
          <p:cNvPr id="39" name="Straight Connector 38">
            <a:extLst>
              <a:ext uri="{FF2B5EF4-FFF2-40B4-BE49-F238E27FC236}">
                <a16:creationId xmlns:a16="http://schemas.microsoft.com/office/drawing/2014/main" id="{4CE9EC84-D6DF-CE46-A1D7-C8231883A456}"/>
              </a:ext>
            </a:extLst>
          </p:cNvPr>
          <p:cNvCxnSpPr>
            <a:cxnSpLocks/>
          </p:cNvCxnSpPr>
          <p:nvPr/>
        </p:nvCxnSpPr>
        <p:spPr>
          <a:xfrm>
            <a:off x="6816211"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62FDCAF-A7FA-CC41-966B-790A945C37F2}"/>
              </a:ext>
            </a:extLst>
          </p:cNvPr>
          <p:cNvCxnSpPr>
            <a:cxnSpLocks/>
          </p:cNvCxnSpPr>
          <p:nvPr/>
        </p:nvCxnSpPr>
        <p:spPr>
          <a:xfrm>
            <a:off x="6230057"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617EAB3-F9D5-3244-A386-81ABA4C3F6C9}"/>
              </a:ext>
            </a:extLst>
          </p:cNvPr>
          <p:cNvCxnSpPr>
            <a:cxnSpLocks/>
          </p:cNvCxnSpPr>
          <p:nvPr/>
        </p:nvCxnSpPr>
        <p:spPr>
          <a:xfrm>
            <a:off x="7425811"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13A6A90D-7822-7F4A-A7B2-99659708FF5A}"/>
              </a:ext>
            </a:extLst>
          </p:cNvPr>
          <p:cNvSpPr/>
          <p:nvPr/>
        </p:nvSpPr>
        <p:spPr>
          <a:xfrm>
            <a:off x="2107735" y="3352073"/>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Sense Amplifiers</a:t>
            </a:r>
          </a:p>
        </p:txBody>
      </p:sp>
      <p:cxnSp>
        <p:nvCxnSpPr>
          <p:cNvPr id="49" name="Straight Connector 48">
            <a:extLst>
              <a:ext uri="{FF2B5EF4-FFF2-40B4-BE49-F238E27FC236}">
                <a16:creationId xmlns:a16="http://schemas.microsoft.com/office/drawing/2014/main" id="{03E8C19B-AF1D-9441-B410-4AC117467E8A}"/>
              </a:ext>
            </a:extLst>
          </p:cNvPr>
          <p:cNvCxnSpPr>
            <a:cxnSpLocks/>
          </p:cNvCxnSpPr>
          <p:nvPr/>
        </p:nvCxnSpPr>
        <p:spPr>
          <a:xfrm>
            <a:off x="1679513" y="1681202"/>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0" name="Rounded Rectangle 49">
            <a:extLst>
              <a:ext uri="{FF2B5EF4-FFF2-40B4-BE49-F238E27FC236}">
                <a16:creationId xmlns:a16="http://schemas.microsoft.com/office/drawing/2014/main" id="{8A2C7358-EA5D-1B48-869C-4435B2192829}"/>
              </a:ext>
            </a:extLst>
          </p:cNvPr>
          <p:cNvSpPr/>
          <p:nvPr/>
        </p:nvSpPr>
        <p:spPr>
          <a:xfrm>
            <a:off x="2097049" y="3351511"/>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Sense Amplifiers</a:t>
            </a:r>
          </a:p>
        </p:txBody>
      </p:sp>
      <p:sp>
        <p:nvSpPr>
          <p:cNvPr id="61" name="Rounded Rectangle 60">
            <a:extLst>
              <a:ext uri="{FF2B5EF4-FFF2-40B4-BE49-F238E27FC236}">
                <a16:creationId xmlns:a16="http://schemas.microsoft.com/office/drawing/2014/main" id="{87840D1C-B8A4-944C-95F3-060CF8D79F0B}"/>
              </a:ext>
            </a:extLst>
          </p:cNvPr>
          <p:cNvSpPr/>
          <p:nvPr/>
        </p:nvSpPr>
        <p:spPr>
          <a:xfrm>
            <a:off x="2107736" y="1323981"/>
            <a:ext cx="1828802" cy="679938"/>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Cache</a:t>
            </a: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line</a:t>
            </a:r>
          </a:p>
        </p:txBody>
      </p:sp>
      <p:sp>
        <p:nvSpPr>
          <p:cNvPr id="62" name="Rounded Rectangle 61">
            <a:extLst>
              <a:ext uri="{FF2B5EF4-FFF2-40B4-BE49-F238E27FC236}">
                <a16:creationId xmlns:a16="http://schemas.microsoft.com/office/drawing/2014/main" id="{B85600ED-B185-DA41-8A75-6B0187040DE6}"/>
              </a:ext>
            </a:extLst>
          </p:cNvPr>
          <p:cNvSpPr/>
          <p:nvPr/>
        </p:nvSpPr>
        <p:spPr>
          <a:xfrm>
            <a:off x="4018598" y="1323980"/>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3" name="Rounded Rectangle 62">
            <a:extLst>
              <a:ext uri="{FF2B5EF4-FFF2-40B4-BE49-F238E27FC236}">
                <a16:creationId xmlns:a16="http://schemas.microsoft.com/office/drawing/2014/main" id="{008226AC-3D90-814E-841D-4D6E9AEB9F0F}"/>
              </a:ext>
            </a:extLst>
          </p:cNvPr>
          <p:cNvSpPr/>
          <p:nvPr/>
        </p:nvSpPr>
        <p:spPr>
          <a:xfrm>
            <a:off x="5929460" y="1323980"/>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5" name="Rounded Rectangle 64">
            <a:extLst>
              <a:ext uri="{FF2B5EF4-FFF2-40B4-BE49-F238E27FC236}">
                <a16:creationId xmlns:a16="http://schemas.microsoft.com/office/drawing/2014/main" id="{B2866AD4-F277-294F-B130-B09BEFDED699}"/>
              </a:ext>
            </a:extLst>
          </p:cNvPr>
          <p:cNvSpPr/>
          <p:nvPr/>
        </p:nvSpPr>
        <p:spPr>
          <a:xfrm>
            <a:off x="2138171" y="3371998"/>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READ</a:t>
            </a:r>
          </a:p>
        </p:txBody>
      </p:sp>
      <p:sp>
        <p:nvSpPr>
          <p:cNvPr id="71" name="TextBox 70">
            <a:extLst>
              <a:ext uri="{FF2B5EF4-FFF2-40B4-BE49-F238E27FC236}">
                <a16:creationId xmlns:a16="http://schemas.microsoft.com/office/drawing/2014/main" id="{259912AE-BB48-5A4C-A4F2-0573FA3DAE02}"/>
              </a:ext>
            </a:extLst>
          </p:cNvPr>
          <p:cNvSpPr txBox="1"/>
          <p:nvPr/>
        </p:nvSpPr>
        <p:spPr>
          <a:xfrm rot="5400000">
            <a:off x="7019709" y="2795169"/>
            <a:ext cx="50206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72" name="Rounded Rectangle 71">
            <a:extLst>
              <a:ext uri="{FF2B5EF4-FFF2-40B4-BE49-F238E27FC236}">
                <a16:creationId xmlns:a16="http://schemas.microsoft.com/office/drawing/2014/main" id="{1FA1DFE8-F51E-6B4C-A221-C5BA666A05EC}"/>
              </a:ext>
            </a:extLst>
          </p:cNvPr>
          <p:cNvSpPr/>
          <p:nvPr/>
        </p:nvSpPr>
        <p:spPr>
          <a:xfrm>
            <a:off x="4014322" y="3375968"/>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READ</a:t>
            </a:r>
          </a:p>
        </p:txBody>
      </p:sp>
      <p:sp>
        <p:nvSpPr>
          <p:cNvPr id="73" name="Rounded Rectangle 72">
            <a:extLst>
              <a:ext uri="{FF2B5EF4-FFF2-40B4-BE49-F238E27FC236}">
                <a16:creationId xmlns:a16="http://schemas.microsoft.com/office/drawing/2014/main" id="{BF8B5715-BA0F-F04B-9858-93D908809CC3}"/>
              </a:ext>
            </a:extLst>
          </p:cNvPr>
          <p:cNvSpPr/>
          <p:nvPr/>
        </p:nvSpPr>
        <p:spPr>
          <a:xfrm>
            <a:off x="5880949" y="3378671"/>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READ</a:t>
            </a:r>
          </a:p>
        </p:txBody>
      </p:sp>
      <p:cxnSp>
        <p:nvCxnSpPr>
          <p:cNvPr id="74" name="Straight Connector 73">
            <a:extLst>
              <a:ext uri="{FF2B5EF4-FFF2-40B4-BE49-F238E27FC236}">
                <a16:creationId xmlns:a16="http://schemas.microsoft.com/office/drawing/2014/main" id="{DE1ED3B7-F0CF-8044-A1B5-DBB49BB2B166}"/>
              </a:ext>
            </a:extLst>
          </p:cNvPr>
          <p:cNvCxnSpPr>
            <a:cxnSpLocks/>
          </p:cNvCxnSpPr>
          <p:nvPr/>
        </p:nvCxnSpPr>
        <p:spPr>
          <a:xfrm>
            <a:off x="1679512" y="2518058"/>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3CE6D9FA-AE25-D34D-BBED-47A09740AB53}"/>
              </a:ext>
            </a:extLst>
          </p:cNvPr>
          <p:cNvSpPr/>
          <p:nvPr/>
        </p:nvSpPr>
        <p:spPr>
          <a:xfrm>
            <a:off x="2107735" y="2168040"/>
            <a:ext cx="1828802" cy="67994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6" name="Rounded Rectangle 45">
            <a:extLst>
              <a:ext uri="{FF2B5EF4-FFF2-40B4-BE49-F238E27FC236}">
                <a16:creationId xmlns:a16="http://schemas.microsoft.com/office/drawing/2014/main" id="{25A26FB7-DC88-DA42-A522-BBCD634F7E4B}"/>
              </a:ext>
            </a:extLst>
          </p:cNvPr>
          <p:cNvSpPr/>
          <p:nvPr/>
        </p:nvSpPr>
        <p:spPr>
          <a:xfrm>
            <a:off x="4018598" y="2168039"/>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8" name="Rounded Rectangle 47">
            <a:extLst>
              <a:ext uri="{FF2B5EF4-FFF2-40B4-BE49-F238E27FC236}">
                <a16:creationId xmlns:a16="http://schemas.microsoft.com/office/drawing/2014/main" id="{50F35488-E6A2-A04A-9B0D-2FAD428F8474}"/>
              </a:ext>
            </a:extLst>
          </p:cNvPr>
          <p:cNvSpPr/>
          <p:nvPr/>
        </p:nvSpPr>
        <p:spPr>
          <a:xfrm>
            <a:off x="5929460" y="2168039"/>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51" name="Group 50">
            <a:extLst>
              <a:ext uri="{FF2B5EF4-FFF2-40B4-BE49-F238E27FC236}">
                <a16:creationId xmlns:a16="http://schemas.microsoft.com/office/drawing/2014/main" id="{B6DF2231-DB85-B241-9993-8AE1DB16EE7F}"/>
              </a:ext>
            </a:extLst>
          </p:cNvPr>
          <p:cNvGrpSpPr/>
          <p:nvPr/>
        </p:nvGrpSpPr>
        <p:grpSpPr>
          <a:xfrm>
            <a:off x="2223724" y="1991954"/>
            <a:ext cx="5425328" cy="1445694"/>
            <a:chOff x="2215130" y="3511029"/>
            <a:chExt cx="5425328" cy="1445694"/>
          </a:xfrm>
        </p:grpSpPr>
        <p:sp>
          <p:nvSpPr>
            <p:cNvPr id="52" name="Down Arrow 51">
              <a:extLst>
                <a:ext uri="{FF2B5EF4-FFF2-40B4-BE49-F238E27FC236}">
                  <a16:creationId xmlns:a16="http://schemas.microsoft.com/office/drawing/2014/main" id="{F8A55AE1-BC0C-764F-AB49-7D43A5C49DEB}"/>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3" name="Down Arrow 52">
              <a:extLst>
                <a:ext uri="{FF2B5EF4-FFF2-40B4-BE49-F238E27FC236}">
                  <a16:creationId xmlns:a16="http://schemas.microsoft.com/office/drawing/2014/main" id="{F029D9EA-22AF-6142-A5CD-807D56CC0CE2}"/>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4" name="Down Arrow 53">
              <a:extLst>
                <a:ext uri="{FF2B5EF4-FFF2-40B4-BE49-F238E27FC236}">
                  <a16:creationId xmlns:a16="http://schemas.microsoft.com/office/drawing/2014/main" id="{2C949FA9-465A-EE4C-A6A8-198071917687}"/>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5" name="Down Arrow 54">
              <a:extLst>
                <a:ext uri="{FF2B5EF4-FFF2-40B4-BE49-F238E27FC236}">
                  <a16:creationId xmlns:a16="http://schemas.microsoft.com/office/drawing/2014/main" id="{F8956FBA-648F-5D47-820D-E0372C2A9818}"/>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6" name="Down Arrow 55">
              <a:extLst>
                <a:ext uri="{FF2B5EF4-FFF2-40B4-BE49-F238E27FC236}">
                  <a16:creationId xmlns:a16="http://schemas.microsoft.com/office/drawing/2014/main" id="{51736CD9-D762-F14A-8EF4-4F72B39971DD}"/>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7" name="Down Arrow 56">
              <a:extLst>
                <a:ext uri="{FF2B5EF4-FFF2-40B4-BE49-F238E27FC236}">
                  <a16:creationId xmlns:a16="http://schemas.microsoft.com/office/drawing/2014/main" id="{D672F57B-DCF2-DE45-814E-C5A69EB2B9B2}"/>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8" name="Down Arrow 57">
              <a:extLst>
                <a:ext uri="{FF2B5EF4-FFF2-40B4-BE49-F238E27FC236}">
                  <a16:creationId xmlns:a16="http://schemas.microsoft.com/office/drawing/2014/main" id="{09F6F610-BCEB-E54A-AFF8-B8DAEE688C8C}"/>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9" name="Down Arrow 58">
              <a:extLst>
                <a:ext uri="{FF2B5EF4-FFF2-40B4-BE49-F238E27FC236}">
                  <a16:creationId xmlns:a16="http://schemas.microsoft.com/office/drawing/2014/main" id="{6446C428-5BFA-C04F-AA33-DF76AEA64A86}"/>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0" name="Down Arrow 59">
              <a:extLst>
                <a:ext uri="{FF2B5EF4-FFF2-40B4-BE49-F238E27FC236}">
                  <a16:creationId xmlns:a16="http://schemas.microsoft.com/office/drawing/2014/main" id="{08277E65-FB07-F141-88D1-98F02F64A7F0}"/>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64" name="Rounded Rectangle 63">
            <a:extLst>
              <a:ext uri="{FF2B5EF4-FFF2-40B4-BE49-F238E27FC236}">
                <a16:creationId xmlns:a16="http://schemas.microsoft.com/office/drawing/2014/main" id="{5F875A74-3FA0-6A43-A54C-A5CECB7AD656}"/>
              </a:ext>
            </a:extLst>
          </p:cNvPr>
          <p:cNvSpPr/>
          <p:nvPr/>
        </p:nvSpPr>
        <p:spPr>
          <a:xfrm rot="16200000">
            <a:off x="196875" y="1968750"/>
            <a:ext cx="2438400"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Wordline</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Drivers</a:t>
            </a:r>
          </a:p>
        </p:txBody>
      </p:sp>
      <p:sp>
        <p:nvSpPr>
          <p:cNvPr id="85" name="Rounded Rectangle 84">
            <a:extLst>
              <a:ext uri="{FF2B5EF4-FFF2-40B4-BE49-F238E27FC236}">
                <a16:creationId xmlns:a16="http://schemas.microsoft.com/office/drawing/2014/main" id="{B0E2F4EC-3988-8041-8DC0-4C91D1B9D002}"/>
              </a:ext>
            </a:extLst>
          </p:cNvPr>
          <p:cNvSpPr/>
          <p:nvPr/>
        </p:nvSpPr>
        <p:spPr>
          <a:xfrm>
            <a:off x="2097049" y="3354214"/>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Sense Amplifiers</a:t>
            </a:r>
          </a:p>
        </p:txBody>
      </p:sp>
      <p:grpSp>
        <p:nvGrpSpPr>
          <p:cNvPr id="75" name="Group 74">
            <a:extLst>
              <a:ext uri="{FF2B5EF4-FFF2-40B4-BE49-F238E27FC236}">
                <a16:creationId xmlns:a16="http://schemas.microsoft.com/office/drawing/2014/main" id="{C7931A7D-3E87-B24F-A6C2-EA7C20BDA50B}"/>
              </a:ext>
            </a:extLst>
          </p:cNvPr>
          <p:cNvGrpSpPr/>
          <p:nvPr/>
        </p:nvGrpSpPr>
        <p:grpSpPr>
          <a:xfrm>
            <a:off x="2225401" y="2835479"/>
            <a:ext cx="5425328" cy="593799"/>
            <a:chOff x="2215130" y="3511029"/>
            <a:chExt cx="5425328" cy="1445694"/>
          </a:xfrm>
        </p:grpSpPr>
        <p:sp>
          <p:nvSpPr>
            <p:cNvPr id="76" name="Down Arrow 75">
              <a:extLst>
                <a:ext uri="{FF2B5EF4-FFF2-40B4-BE49-F238E27FC236}">
                  <a16:creationId xmlns:a16="http://schemas.microsoft.com/office/drawing/2014/main" id="{2D046AFB-8E70-DE46-A213-BABB07377FA5}"/>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7" name="Down Arrow 76">
              <a:extLst>
                <a:ext uri="{FF2B5EF4-FFF2-40B4-BE49-F238E27FC236}">
                  <a16:creationId xmlns:a16="http://schemas.microsoft.com/office/drawing/2014/main" id="{61C35E40-8973-A64C-9A74-0EA64A899425}"/>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8" name="Down Arrow 77">
              <a:extLst>
                <a:ext uri="{FF2B5EF4-FFF2-40B4-BE49-F238E27FC236}">
                  <a16:creationId xmlns:a16="http://schemas.microsoft.com/office/drawing/2014/main" id="{255C93AA-D729-9B4D-8340-CD9CC10D53E5}"/>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9" name="Down Arrow 78">
              <a:extLst>
                <a:ext uri="{FF2B5EF4-FFF2-40B4-BE49-F238E27FC236}">
                  <a16:creationId xmlns:a16="http://schemas.microsoft.com/office/drawing/2014/main" id="{7323D263-3357-7346-9F17-054D9900B65F}"/>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Down Arrow 79">
              <a:extLst>
                <a:ext uri="{FF2B5EF4-FFF2-40B4-BE49-F238E27FC236}">
                  <a16:creationId xmlns:a16="http://schemas.microsoft.com/office/drawing/2014/main" id="{FD98BB0A-8985-EF41-8EE7-2DFA25690F6B}"/>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Down Arrow 80">
              <a:extLst>
                <a:ext uri="{FF2B5EF4-FFF2-40B4-BE49-F238E27FC236}">
                  <a16:creationId xmlns:a16="http://schemas.microsoft.com/office/drawing/2014/main" id="{CA7B0E8A-4AF9-B64F-9AAC-8F2040BE079E}"/>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Down Arrow 81">
              <a:extLst>
                <a:ext uri="{FF2B5EF4-FFF2-40B4-BE49-F238E27FC236}">
                  <a16:creationId xmlns:a16="http://schemas.microsoft.com/office/drawing/2014/main" id="{B1FFFE46-5689-E848-AEAB-EE0ADEF3EF24}"/>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3" name="Down Arrow 82">
              <a:extLst>
                <a:ext uri="{FF2B5EF4-FFF2-40B4-BE49-F238E27FC236}">
                  <a16:creationId xmlns:a16="http://schemas.microsoft.com/office/drawing/2014/main" id="{2B3CD94E-BAAD-1643-8E9A-A251763AFF87}"/>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4" name="Down Arrow 83">
              <a:extLst>
                <a:ext uri="{FF2B5EF4-FFF2-40B4-BE49-F238E27FC236}">
                  <a16:creationId xmlns:a16="http://schemas.microsoft.com/office/drawing/2014/main" id="{DEF390EC-37F9-8B49-A703-B69F2A640B5A}"/>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86" name="Rounded Rectangle 85">
            <a:extLst>
              <a:ext uri="{FF2B5EF4-FFF2-40B4-BE49-F238E27FC236}">
                <a16:creationId xmlns:a16="http://schemas.microsoft.com/office/drawing/2014/main" id="{19F29BC6-0AF5-0F4C-B4A5-934C80D0B34D}"/>
              </a:ext>
            </a:extLst>
          </p:cNvPr>
          <p:cNvSpPr/>
          <p:nvPr/>
        </p:nvSpPr>
        <p:spPr>
          <a:xfrm>
            <a:off x="2123016" y="3378670"/>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READ</a:t>
            </a:r>
          </a:p>
        </p:txBody>
      </p:sp>
      <p:sp>
        <p:nvSpPr>
          <p:cNvPr id="87" name="Rounded Rectangle 86">
            <a:extLst>
              <a:ext uri="{FF2B5EF4-FFF2-40B4-BE49-F238E27FC236}">
                <a16:creationId xmlns:a16="http://schemas.microsoft.com/office/drawing/2014/main" id="{F9A6104E-DE4E-D847-98DC-A146729432F7}"/>
              </a:ext>
            </a:extLst>
          </p:cNvPr>
          <p:cNvSpPr/>
          <p:nvPr/>
        </p:nvSpPr>
        <p:spPr>
          <a:xfrm>
            <a:off x="4014322" y="3378671"/>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READ</a:t>
            </a:r>
          </a:p>
        </p:txBody>
      </p:sp>
      <p:sp>
        <p:nvSpPr>
          <p:cNvPr id="88" name="Rounded Rectangle 87">
            <a:extLst>
              <a:ext uri="{FF2B5EF4-FFF2-40B4-BE49-F238E27FC236}">
                <a16:creationId xmlns:a16="http://schemas.microsoft.com/office/drawing/2014/main" id="{5AA5AC22-4071-DD48-84DE-446B88A1D361}"/>
              </a:ext>
            </a:extLst>
          </p:cNvPr>
          <p:cNvSpPr/>
          <p:nvPr/>
        </p:nvSpPr>
        <p:spPr>
          <a:xfrm>
            <a:off x="5912497" y="3373639"/>
            <a:ext cx="180115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READ</a:t>
            </a:r>
          </a:p>
        </p:txBody>
      </p:sp>
      <p:sp>
        <p:nvSpPr>
          <p:cNvPr id="89" name="Rounded Rectangle 88">
            <a:extLst>
              <a:ext uri="{FF2B5EF4-FFF2-40B4-BE49-F238E27FC236}">
                <a16:creationId xmlns:a16="http://schemas.microsoft.com/office/drawing/2014/main" id="{A66FEADF-FBA5-D942-A5BF-2E48971EAA44}"/>
              </a:ext>
            </a:extLst>
          </p:cNvPr>
          <p:cNvSpPr/>
          <p:nvPr/>
        </p:nvSpPr>
        <p:spPr>
          <a:xfrm>
            <a:off x="899227" y="5400958"/>
            <a:ext cx="1110088" cy="476247"/>
          </a:xfrm>
          <a:prstGeom prst="roundRect">
            <a:avLst>
              <a:gd name="adj" fmla="val 30435"/>
            </a:avLst>
          </a:prstGeom>
          <a:solidFill>
            <a:srgbClr val="5E9C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ACT R0</a:t>
            </a:r>
          </a:p>
        </p:txBody>
      </p:sp>
      <p:sp>
        <p:nvSpPr>
          <p:cNvPr id="90" name="Rounded Rectangle 89">
            <a:extLst>
              <a:ext uri="{FF2B5EF4-FFF2-40B4-BE49-F238E27FC236}">
                <a16:creationId xmlns:a16="http://schemas.microsoft.com/office/drawing/2014/main" id="{A5733E0B-DCDB-5B49-B417-6746129102D8}"/>
              </a:ext>
            </a:extLst>
          </p:cNvPr>
          <p:cNvSpPr/>
          <p:nvPr/>
        </p:nvSpPr>
        <p:spPr>
          <a:xfrm>
            <a:off x="2059909" y="5400957"/>
            <a:ext cx="642870"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RD</a:t>
            </a:r>
          </a:p>
        </p:txBody>
      </p:sp>
      <p:sp>
        <p:nvSpPr>
          <p:cNvPr id="92" name="Rounded Rectangle 91">
            <a:extLst>
              <a:ext uri="{FF2B5EF4-FFF2-40B4-BE49-F238E27FC236}">
                <a16:creationId xmlns:a16="http://schemas.microsoft.com/office/drawing/2014/main" id="{3D272EA8-6DE6-354C-8561-9164D1E57058}"/>
              </a:ext>
            </a:extLst>
          </p:cNvPr>
          <p:cNvSpPr/>
          <p:nvPr/>
        </p:nvSpPr>
        <p:spPr>
          <a:xfrm>
            <a:off x="4087995" y="5397862"/>
            <a:ext cx="1200882" cy="476247"/>
          </a:xfrm>
          <a:prstGeom prst="roundRect">
            <a:avLst>
              <a:gd name="adj" fmla="val 304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PRE R0</a:t>
            </a:r>
          </a:p>
        </p:txBody>
      </p:sp>
      <p:sp>
        <p:nvSpPr>
          <p:cNvPr id="93" name="Rounded Rectangle 92">
            <a:extLst>
              <a:ext uri="{FF2B5EF4-FFF2-40B4-BE49-F238E27FC236}">
                <a16:creationId xmlns:a16="http://schemas.microsoft.com/office/drawing/2014/main" id="{C4DAEE76-D520-B74D-BD4A-49EA8E5D4A80}"/>
              </a:ext>
            </a:extLst>
          </p:cNvPr>
          <p:cNvSpPr/>
          <p:nvPr/>
        </p:nvSpPr>
        <p:spPr>
          <a:xfrm>
            <a:off x="2750390" y="5393907"/>
            <a:ext cx="598179"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RD</a:t>
            </a:r>
          </a:p>
        </p:txBody>
      </p:sp>
      <p:sp>
        <p:nvSpPr>
          <p:cNvPr id="94" name="Rounded Rectangle 93">
            <a:extLst>
              <a:ext uri="{FF2B5EF4-FFF2-40B4-BE49-F238E27FC236}">
                <a16:creationId xmlns:a16="http://schemas.microsoft.com/office/drawing/2014/main" id="{19CC8096-46E9-D746-B451-CD8DCA6C2948}"/>
              </a:ext>
            </a:extLst>
          </p:cNvPr>
          <p:cNvSpPr/>
          <p:nvPr/>
        </p:nvSpPr>
        <p:spPr>
          <a:xfrm>
            <a:off x="3396180" y="5395822"/>
            <a:ext cx="644204"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RD</a:t>
            </a:r>
          </a:p>
        </p:txBody>
      </p:sp>
      <p:sp>
        <p:nvSpPr>
          <p:cNvPr id="95" name="Rounded Rectangle 94">
            <a:extLst>
              <a:ext uri="{FF2B5EF4-FFF2-40B4-BE49-F238E27FC236}">
                <a16:creationId xmlns:a16="http://schemas.microsoft.com/office/drawing/2014/main" id="{818CB4BD-0B9C-C449-BF62-D753D6F767C8}"/>
              </a:ext>
            </a:extLst>
          </p:cNvPr>
          <p:cNvSpPr/>
          <p:nvPr/>
        </p:nvSpPr>
        <p:spPr>
          <a:xfrm>
            <a:off x="5344881" y="5398918"/>
            <a:ext cx="1110088" cy="476247"/>
          </a:xfrm>
          <a:prstGeom prst="roundRect">
            <a:avLst>
              <a:gd name="adj" fmla="val 30435"/>
            </a:avLst>
          </a:prstGeom>
          <a:solidFill>
            <a:srgbClr val="5E9C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ACT R1</a:t>
            </a:r>
          </a:p>
        </p:txBody>
      </p:sp>
      <p:sp>
        <p:nvSpPr>
          <p:cNvPr id="96" name="Rounded Rectangle 95">
            <a:extLst>
              <a:ext uri="{FF2B5EF4-FFF2-40B4-BE49-F238E27FC236}">
                <a16:creationId xmlns:a16="http://schemas.microsoft.com/office/drawing/2014/main" id="{F869F965-0D30-8B4B-8976-B19A2BCDAE6B}"/>
              </a:ext>
            </a:extLst>
          </p:cNvPr>
          <p:cNvSpPr/>
          <p:nvPr/>
        </p:nvSpPr>
        <p:spPr>
          <a:xfrm>
            <a:off x="6505563" y="5398917"/>
            <a:ext cx="642870"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RD</a:t>
            </a:r>
          </a:p>
        </p:txBody>
      </p:sp>
      <p:sp>
        <p:nvSpPr>
          <p:cNvPr id="98" name="Rounded Rectangle 97">
            <a:extLst>
              <a:ext uri="{FF2B5EF4-FFF2-40B4-BE49-F238E27FC236}">
                <a16:creationId xmlns:a16="http://schemas.microsoft.com/office/drawing/2014/main" id="{106BF458-D3AD-3C4B-ADC4-3A79CB232325}"/>
              </a:ext>
            </a:extLst>
          </p:cNvPr>
          <p:cNvSpPr/>
          <p:nvPr/>
        </p:nvSpPr>
        <p:spPr>
          <a:xfrm>
            <a:off x="7196044" y="5391867"/>
            <a:ext cx="598179"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RD</a:t>
            </a:r>
          </a:p>
        </p:txBody>
      </p:sp>
      <p:sp>
        <p:nvSpPr>
          <p:cNvPr id="99" name="Rounded Rectangle 98">
            <a:extLst>
              <a:ext uri="{FF2B5EF4-FFF2-40B4-BE49-F238E27FC236}">
                <a16:creationId xmlns:a16="http://schemas.microsoft.com/office/drawing/2014/main" id="{F49F66E1-36E0-E14F-AF86-95ED86EC6972}"/>
              </a:ext>
            </a:extLst>
          </p:cNvPr>
          <p:cNvSpPr/>
          <p:nvPr/>
        </p:nvSpPr>
        <p:spPr>
          <a:xfrm>
            <a:off x="7841834" y="5393782"/>
            <a:ext cx="644204"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RD</a:t>
            </a:r>
          </a:p>
        </p:txBody>
      </p:sp>
      <p:cxnSp>
        <p:nvCxnSpPr>
          <p:cNvPr id="68" name="Straight Arrow Connector 67">
            <a:extLst>
              <a:ext uri="{FF2B5EF4-FFF2-40B4-BE49-F238E27FC236}">
                <a16:creationId xmlns:a16="http://schemas.microsoft.com/office/drawing/2014/main" id="{1E636FCD-9BAA-437B-B3C8-612A514A3BA4}"/>
              </a:ext>
            </a:extLst>
          </p:cNvPr>
          <p:cNvCxnSpPr>
            <a:cxnSpLocks/>
          </p:cNvCxnSpPr>
          <p:nvPr/>
        </p:nvCxnSpPr>
        <p:spPr>
          <a:xfrm>
            <a:off x="899227" y="6081385"/>
            <a:ext cx="7586811"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63B11406-47B6-4EDE-B648-28865FB60007}"/>
              </a:ext>
            </a:extLst>
          </p:cNvPr>
          <p:cNvSpPr/>
          <p:nvPr/>
        </p:nvSpPr>
        <p:spPr>
          <a:xfrm>
            <a:off x="3340766" y="6081385"/>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time</a:t>
            </a:r>
          </a:p>
        </p:txBody>
      </p:sp>
      <p:sp>
        <p:nvSpPr>
          <p:cNvPr id="91" name="Rectangle 90">
            <a:extLst>
              <a:ext uri="{FF2B5EF4-FFF2-40B4-BE49-F238E27FC236}">
                <a16:creationId xmlns:a16="http://schemas.microsoft.com/office/drawing/2014/main" id="{730D0332-B9F0-42DF-8281-4A827C037350}"/>
              </a:ext>
            </a:extLst>
          </p:cNvPr>
          <p:cNvSpPr/>
          <p:nvPr/>
        </p:nvSpPr>
        <p:spPr>
          <a:xfrm>
            <a:off x="2448864" y="4931980"/>
            <a:ext cx="4501068"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DRAM Command Sequence</a:t>
            </a:r>
          </a:p>
        </p:txBody>
      </p:sp>
      <p:cxnSp>
        <p:nvCxnSpPr>
          <p:cNvPr id="97" name="Straight Arrow Connector 96">
            <a:extLst>
              <a:ext uri="{FF2B5EF4-FFF2-40B4-BE49-F238E27FC236}">
                <a16:creationId xmlns:a16="http://schemas.microsoft.com/office/drawing/2014/main" id="{60C2E4EE-2997-C74B-9B50-FE01B3C06891}"/>
              </a:ext>
            </a:extLst>
          </p:cNvPr>
          <p:cNvCxnSpPr>
            <a:cxnSpLocks/>
          </p:cNvCxnSpPr>
          <p:nvPr/>
        </p:nvCxnSpPr>
        <p:spPr>
          <a:xfrm>
            <a:off x="899227" y="4897584"/>
            <a:ext cx="3141157" cy="0"/>
          </a:xfrm>
          <a:prstGeom prst="straightConnector1">
            <a:avLst/>
          </a:prstGeom>
          <a:ln w="38100">
            <a:solidFill>
              <a:srgbClr val="5E9CD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BDD7CBD7-81A6-8246-B6CB-4F5FF4D68B40}"/>
              </a:ext>
            </a:extLst>
          </p:cNvPr>
          <p:cNvCxnSpPr>
            <a:cxnSpLocks/>
          </p:cNvCxnSpPr>
          <p:nvPr/>
        </p:nvCxnSpPr>
        <p:spPr>
          <a:xfrm>
            <a:off x="4091795" y="4897584"/>
            <a:ext cx="1197082" cy="0"/>
          </a:xfrm>
          <a:prstGeom prst="straightConnector1">
            <a:avLst/>
          </a:prstGeom>
          <a:ln w="38100">
            <a:solidFill>
              <a:srgbClr val="C55A1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6D23B799-7BE2-E846-B03F-63C9F340CFA2}"/>
              </a:ext>
            </a:extLst>
          </p:cNvPr>
          <p:cNvSpPr/>
          <p:nvPr/>
        </p:nvSpPr>
        <p:spPr>
          <a:xfrm>
            <a:off x="863837" y="4097603"/>
            <a:ext cx="3211936" cy="417364"/>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5E9CD3"/>
                </a:solidFill>
                <a:effectLst/>
                <a:uLnTx/>
                <a:uFillTx/>
                <a:latin typeface="Cambria" panose="02040503050406030204" pitchFamily="18" charset="0"/>
                <a:ea typeface="Cambria" panose="02040503050406030204" pitchFamily="18" charset="0"/>
                <a:cs typeface="+mn-cs"/>
              </a:rPr>
              <a:t>(Activation Latency)</a:t>
            </a:r>
          </a:p>
        </p:txBody>
      </p:sp>
      <p:sp>
        <p:nvSpPr>
          <p:cNvPr id="103" name="Rectangle 102">
            <a:extLst>
              <a:ext uri="{FF2B5EF4-FFF2-40B4-BE49-F238E27FC236}">
                <a16:creationId xmlns:a16="http://schemas.microsoft.com/office/drawing/2014/main" id="{D72D07F0-4B13-DC4D-A78A-202476CF1CBA}"/>
              </a:ext>
            </a:extLst>
          </p:cNvPr>
          <p:cNvSpPr/>
          <p:nvPr/>
        </p:nvSpPr>
        <p:spPr>
          <a:xfrm>
            <a:off x="3098695" y="4424275"/>
            <a:ext cx="324845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2400" b="1" i="1" u="none" strike="noStrike" kern="1200" cap="none" spc="0" normalizeH="0" baseline="0" noProof="0" dirty="0">
                <a:ln>
                  <a:noFill/>
                </a:ln>
                <a:solidFill>
                  <a:srgbClr val="C55A11"/>
                </a:solidFill>
                <a:effectLst/>
                <a:uLnTx/>
                <a:uFillTx/>
                <a:latin typeface="Cambria" panose="02040503050406030204" pitchFamily="18" charset="0"/>
                <a:ea typeface="Cambria" panose="02040503050406030204" pitchFamily="18" charset="0"/>
                <a:cs typeface="+mn-cs"/>
              </a:rPr>
            </a:br>
            <a:r>
              <a:rPr kumimoji="0" lang="en-US" sz="2400" b="1" i="1" u="none" strike="noStrike" kern="1200" cap="none" spc="0" normalizeH="0" baseline="0" noProof="0" dirty="0">
                <a:ln>
                  <a:noFill/>
                </a:ln>
                <a:solidFill>
                  <a:srgbClr val="C55A11"/>
                </a:solidFill>
                <a:effectLst/>
                <a:uLnTx/>
                <a:uFillTx/>
                <a:latin typeface="Cambria" panose="02040503050406030204" pitchFamily="18" charset="0"/>
                <a:ea typeface="Cambria" panose="02040503050406030204" pitchFamily="18" charset="0"/>
                <a:cs typeface="+mn-cs"/>
              </a:rPr>
              <a:t>(</a:t>
            </a:r>
            <a:r>
              <a:rPr kumimoji="0" lang="en-US" sz="2400" b="1" i="1" u="none" strike="noStrike" kern="1200" cap="none" spc="0" normalizeH="0" baseline="0" noProof="0" dirty="0" err="1">
                <a:ln>
                  <a:noFill/>
                </a:ln>
                <a:solidFill>
                  <a:srgbClr val="C55A11"/>
                </a:solidFill>
                <a:effectLst/>
                <a:uLnTx/>
                <a:uFillTx/>
                <a:latin typeface="Cambria" panose="02040503050406030204" pitchFamily="18" charset="0"/>
                <a:ea typeface="Cambria" panose="02040503050406030204" pitchFamily="18" charset="0"/>
                <a:cs typeface="+mn-cs"/>
              </a:rPr>
              <a:t>Precharge</a:t>
            </a:r>
            <a:r>
              <a:rPr kumimoji="0" lang="en-US" sz="2400" b="1" i="1" u="none" strike="noStrike" kern="1200" cap="none" spc="0" normalizeH="0" baseline="0" noProof="0" dirty="0">
                <a:ln>
                  <a:noFill/>
                </a:ln>
                <a:solidFill>
                  <a:srgbClr val="C55A11"/>
                </a:solidFill>
                <a:effectLst/>
                <a:uLnTx/>
                <a:uFillTx/>
                <a:latin typeface="Cambria" panose="02040503050406030204" pitchFamily="18" charset="0"/>
                <a:ea typeface="Cambria" panose="02040503050406030204" pitchFamily="18" charset="0"/>
                <a:cs typeface="+mn-cs"/>
              </a:rPr>
              <a:t> Latency)</a:t>
            </a:r>
            <a:br>
              <a:rPr kumimoji="0" lang="en-US" sz="2400" b="1" i="1" u="none" strike="noStrike" kern="1200" cap="none" spc="0" normalizeH="0" baseline="0" noProof="0" dirty="0">
                <a:ln>
                  <a:noFill/>
                </a:ln>
                <a:solidFill>
                  <a:srgbClr val="C55A11"/>
                </a:solidFill>
                <a:effectLst/>
                <a:uLnTx/>
                <a:uFillTx/>
                <a:latin typeface="Cambria" panose="02040503050406030204" pitchFamily="18" charset="0"/>
                <a:ea typeface="Cambria" panose="02040503050406030204" pitchFamily="18" charset="0"/>
                <a:cs typeface="+mn-cs"/>
              </a:rPr>
            </a:br>
            <a:endParaRPr kumimoji="0" lang="en-US" sz="2400" b="1" i="1" u="none" strike="noStrike" kern="1200" cap="none" spc="0" normalizeH="0" baseline="0" noProof="0" dirty="0">
              <a:ln>
                <a:noFill/>
              </a:ln>
              <a:solidFill>
                <a:srgbClr val="C55A11"/>
              </a:solidFill>
              <a:effectLst/>
              <a:uLnTx/>
              <a:uFillTx/>
              <a:latin typeface="Cambria" panose="02040503050406030204" pitchFamily="18" charset="0"/>
              <a:ea typeface="Cambria" panose="02040503050406030204" pitchFamily="18" charset="0"/>
              <a:cs typeface="+mn-cs"/>
            </a:endParaRPr>
          </a:p>
        </p:txBody>
      </p:sp>
      <p:sp>
        <p:nvSpPr>
          <p:cNvPr id="106" name="TextBox 105">
            <a:extLst>
              <a:ext uri="{FF2B5EF4-FFF2-40B4-BE49-F238E27FC236}">
                <a16:creationId xmlns:a16="http://schemas.microsoft.com/office/drawing/2014/main" id="{F8F1CA3A-4C65-2F46-AA5B-D38650B36ED5}"/>
              </a:ext>
            </a:extLst>
          </p:cNvPr>
          <p:cNvSpPr txBox="1"/>
          <p:nvPr/>
        </p:nvSpPr>
        <p:spPr>
          <a:xfrm>
            <a:off x="3596567" y="6464618"/>
            <a:ext cx="189507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[Kim+ HPCA’19]</a:t>
            </a:r>
          </a:p>
        </p:txBody>
      </p:sp>
      <p:sp>
        <p:nvSpPr>
          <p:cNvPr id="10" name="Rectangle 9">
            <a:extLst>
              <a:ext uri="{FF2B5EF4-FFF2-40B4-BE49-F238E27FC236}">
                <a16:creationId xmlns:a16="http://schemas.microsoft.com/office/drawing/2014/main" id="{A0E44103-0CFA-4B0C-9DEC-0D82ED9E94CF}"/>
              </a:ext>
            </a:extLst>
          </p:cNvPr>
          <p:cNvSpPr/>
          <p:nvPr/>
        </p:nvSpPr>
        <p:spPr>
          <a:xfrm>
            <a:off x="0" y="866172"/>
            <a:ext cx="9143999" cy="323593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4" name="Straight Arrow Connector 103">
            <a:extLst>
              <a:ext uri="{FF2B5EF4-FFF2-40B4-BE49-F238E27FC236}">
                <a16:creationId xmlns:a16="http://schemas.microsoft.com/office/drawing/2014/main" id="{EB6D37C1-7D57-47BE-1A81-8A0897D1DD2D}"/>
              </a:ext>
            </a:extLst>
          </p:cNvPr>
          <p:cNvCxnSpPr>
            <a:cxnSpLocks/>
          </p:cNvCxnSpPr>
          <p:nvPr/>
        </p:nvCxnSpPr>
        <p:spPr>
          <a:xfrm>
            <a:off x="5344881" y="4897584"/>
            <a:ext cx="1160682" cy="9410"/>
          </a:xfrm>
          <a:prstGeom prst="straightConnector1">
            <a:avLst/>
          </a:prstGeom>
          <a:ln w="38100">
            <a:solidFill>
              <a:srgbClr val="E0C00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EF699543-2120-2924-77A7-2316DC740490}"/>
              </a:ext>
            </a:extLst>
          </p:cNvPr>
          <p:cNvSpPr/>
          <p:nvPr/>
        </p:nvSpPr>
        <p:spPr>
          <a:xfrm>
            <a:off x="4242216" y="4114200"/>
            <a:ext cx="324845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2400" b="1" i="1" u="none" strike="noStrike" kern="1200" cap="none" spc="0" normalizeH="0" baseline="0" noProof="0" dirty="0">
                <a:ln>
                  <a:noFill/>
                </a:ln>
                <a:solidFill>
                  <a:srgbClr val="E0C002"/>
                </a:solidFill>
                <a:effectLst/>
                <a:uLnTx/>
                <a:uFillTx/>
                <a:latin typeface="Cambria" panose="02040503050406030204" pitchFamily="18" charset="0"/>
                <a:ea typeface="Cambria" panose="02040503050406030204" pitchFamily="18" charset="0"/>
                <a:cs typeface="+mn-cs"/>
              </a:rPr>
            </a:br>
            <a:r>
              <a:rPr kumimoji="0" lang="en-US" sz="2400" b="1" i="1" u="none" strike="noStrike" kern="1200" cap="none" spc="0" normalizeH="0" baseline="0" noProof="0" dirty="0">
                <a:ln>
                  <a:noFill/>
                </a:ln>
                <a:solidFill>
                  <a:srgbClr val="E0C002"/>
                </a:solidFill>
                <a:effectLst/>
                <a:uLnTx/>
                <a:uFillTx/>
                <a:latin typeface="Cambria" panose="02040503050406030204" pitchFamily="18" charset="0"/>
                <a:ea typeface="Cambria" panose="02040503050406030204" pitchFamily="18" charset="0"/>
                <a:cs typeface="+mn-cs"/>
              </a:rPr>
              <a:t>(Access Latency)</a:t>
            </a:r>
            <a:br>
              <a:rPr kumimoji="0" lang="en-US" sz="2400" b="1" i="1" u="none" strike="noStrike" kern="1200" cap="none" spc="0" normalizeH="0" baseline="0" noProof="0" dirty="0">
                <a:ln>
                  <a:noFill/>
                </a:ln>
                <a:solidFill>
                  <a:srgbClr val="E0C002"/>
                </a:solidFill>
                <a:effectLst/>
                <a:uLnTx/>
                <a:uFillTx/>
                <a:latin typeface="Cambria" panose="02040503050406030204" pitchFamily="18" charset="0"/>
                <a:ea typeface="Cambria" panose="02040503050406030204" pitchFamily="18" charset="0"/>
                <a:cs typeface="+mn-cs"/>
              </a:rPr>
            </a:br>
            <a:endParaRPr kumimoji="0" lang="en-US" sz="2400" b="1" i="1" u="none" strike="noStrike" kern="1200" cap="none" spc="0" normalizeH="0" baseline="0" noProof="0" dirty="0">
              <a:ln>
                <a:noFill/>
              </a:ln>
              <a:solidFill>
                <a:srgbClr val="E0C002"/>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0338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left)">
                                      <p:cBhvr>
                                        <p:cTn id="67" dur="1000"/>
                                        <p:tgtEl>
                                          <p:spTgt spid="49"/>
                                        </p:tgtEl>
                                      </p:cBhvr>
                                    </p:animEffect>
                                  </p:childTnLst>
                                </p:cTn>
                              </p:par>
                              <p:par>
                                <p:cTn id="68" presetID="1" presetClass="entr" presetSubtype="0" fill="hold" grpId="0" nodeType="withEffect">
                                  <p:stCondLst>
                                    <p:cond delay="0"/>
                                  </p:stCondLst>
                                  <p:childTnLst>
                                    <p:set>
                                      <p:cBhvr>
                                        <p:cTn id="69" dur="1" fill="hold">
                                          <p:stCondLst>
                                            <p:cond delay="0"/>
                                          </p:stCondLst>
                                        </p:cTn>
                                        <p:tgtEl>
                                          <p:spTgt spid="8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wipe(up)">
                                      <p:cBhvr>
                                        <p:cTn id="74" dur="500"/>
                                        <p:tgtEl>
                                          <p:spTgt spid="51"/>
                                        </p:tgtEl>
                                      </p:cBhvr>
                                    </p:animEffect>
                                  </p:childTnLst>
                                </p:cTn>
                              </p:par>
                              <p:par>
                                <p:cTn id="75" presetID="22" presetClass="entr" presetSubtype="1" fill="hold" grpId="0" nodeType="withEffect">
                                  <p:stCondLst>
                                    <p:cond delay="300"/>
                                  </p:stCondLst>
                                  <p:childTnLst>
                                    <p:set>
                                      <p:cBhvr>
                                        <p:cTn id="76" dur="1" fill="hold">
                                          <p:stCondLst>
                                            <p:cond delay="0"/>
                                          </p:stCondLst>
                                        </p:cTn>
                                        <p:tgtEl>
                                          <p:spTgt spid="50"/>
                                        </p:tgtEl>
                                        <p:attrNameLst>
                                          <p:attrName>style.visibility</p:attrName>
                                        </p:attrNameLst>
                                      </p:cBhvr>
                                      <p:to>
                                        <p:strVal val="visible"/>
                                      </p:to>
                                    </p:set>
                                    <p:animEffect transition="in" filter="wipe(up)">
                                      <p:cBhvr>
                                        <p:cTn id="77" dur="1000"/>
                                        <p:tgtEl>
                                          <p:spTgt spid="50"/>
                                        </p:tgtEl>
                                      </p:cBhvr>
                                    </p:animEffect>
                                  </p:childTnLst>
                                </p:cTn>
                              </p:par>
                              <p:par>
                                <p:cTn id="78" presetID="22" presetClass="exit" presetSubtype="1" fill="hold" nodeType="withEffect">
                                  <p:stCondLst>
                                    <p:cond delay="400"/>
                                  </p:stCondLst>
                                  <p:childTnLst>
                                    <p:animEffect transition="out" filter="wipe(up)">
                                      <p:cBhvr>
                                        <p:cTn id="79" dur="500"/>
                                        <p:tgtEl>
                                          <p:spTgt spid="51"/>
                                        </p:tgtEl>
                                      </p:cBhvr>
                                    </p:animEffect>
                                    <p:set>
                                      <p:cBhvr>
                                        <p:cTn id="80" dur="1" fill="hold">
                                          <p:stCondLst>
                                            <p:cond delay="499"/>
                                          </p:stCondLst>
                                        </p:cTn>
                                        <p:tgtEl>
                                          <p:spTgt spid="5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3"/>
                                        </p:tgtEl>
                                        <p:attrNameLst>
                                          <p:attrName>style.visibility</p:attrName>
                                        </p:attrNameLst>
                                      </p:cBhvr>
                                      <p:to>
                                        <p:strVal val="visible"/>
                                      </p:to>
                                    </p:set>
                                  </p:childTnLst>
                                </p:cTn>
                              </p:par>
                              <p:par>
                                <p:cTn id="93" presetID="1" presetClass="exit" presetSubtype="0" fill="hold" grpId="1" nodeType="withEffect">
                                  <p:stCondLst>
                                    <p:cond delay="0"/>
                                  </p:stCondLst>
                                  <p:childTnLst>
                                    <p:set>
                                      <p:cBhvr>
                                        <p:cTn id="94" dur="1" fill="hold">
                                          <p:stCondLst>
                                            <p:cond delay="0"/>
                                          </p:stCondLst>
                                        </p:cTn>
                                        <p:tgtEl>
                                          <p:spTgt spid="6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4"/>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7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2" presetClass="exit" presetSubtype="2" fill="hold" nodeType="clickEffect">
                                  <p:stCondLst>
                                    <p:cond delay="0"/>
                                  </p:stCondLst>
                                  <p:childTnLst>
                                    <p:animEffect transition="out" filter="wipe(right)">
                                      <p:cBhvr>
                                        <p:cTn id="106" dur="1000"/>
                                        <p:tgtEl>
                                          <p:spTgt spid="49"/>
                                        </p:tgtEl>
                                      </p:cBhvr>
                                    </p:animEffect>
                                    <p:set>
                                      <p:cBhvr>
                                        <p:cTn id="107" dur="1" fill="hold">
                                          <p:stCondLst>
                                            <p:cond delay="999"/>
                                          </p:stCondLst>
                                        </p:cTn>
                                        <p:tgtEl>
                                          <p:spTgt spid="49"/>
                                        </p:tgtEl>
                                        <p:attrNameLst>
                                          <p:attrName>style.visibility</p:attrName>
                                        </p:attrNameLst>
                                      </p:cBhvr>
                                      <p:to>
                                        <p:strVal val="hidden"/>
                                      </p:to>
                                    </p:set>
                                  </p:childTnLst>
                                </p:cTn>
                              </p:par>
                              <p:par>
                                <p:cTn id="108" presetID="1" presetClass="entr" presetSubtype="0" fill="hold" grpId="0" nodeType="withEffect">
                                  <p:stCondLst>
                                    <p:cond delay="0"/>
                                  </p:stCondLst>
                                  <p:childTnLst>
                                    <p:set>
                                      <p:cBhvr>
                                        <p:cTn id="109" dur="1" fill="hold">
                                          <p:stCondLst>
                                            <p:cond delay="0"/>
                                          </p:stCondLst>
                                        </p:cTn>
                                        <p:tgtEl>
                                          <p:spTgt spid="92"/>
                                        </p:tgtEl>
                                        <p:attrNameLst>
                                          <p:attrName>style.visibility</p:attrName>
                                        </p:attrNameLst>
                                      </p:cBhvr>
                                      <p:to>
                                        <p:strVal val="visible"/>
                                      </p:to>
                                    </p:set>
                                  </p:childTnLst>
                                </p:cTn>
                              </p:par>
                              <p:par>
                                <p:cTn id="110" presetID="1" presetClass="exit" presetSubtype="0" fill="hold" grpId="1" nodeType="withEffect">
                                  <p:stCondLst>
                                    <p:cond delay="0"/>
                                  </p:stCondLst>
                                  <p:childTnLst>
                                    <p:set>
                                      <p:cBhvr>
                                        <p:cTn id="111" dur="1" fill="hold">
                                          <p:stCondLst>
                                            <p:cond delay="0"/>
                                          </p:stCondLst>
                                        </p:cTn>
                                        <p:tgtEl>
                                          <p:spTgt spid="50"/>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73"/>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74"/>
                                        </p:tgtEl>
                                        <p:attrNameLst>
                                          <p:attrName>style.visibility</p:attrName>
                                        </p:attrNameLst>
                                      </p:cBhvr>
                                      <p:to>
                                        <p:strVal val="visible"/>
                                      </p:to>
                                    </p:set>
                                    <p:animEffect transition="in" filter="wipe(left)">
                                      <p:cBhvr>
                                        <p:cTn id="118" dur="1000"/>
                                        <p:tgtEl>
                                          <p:spTgt spid="74"/>
                                        </p:tgtEl>
                                      </p:cBhvr>
                                    </p:animEffect>
                                  </p:childTnLst>
                                </p:cTn>
                              </p:par>
                              <p:par>
                                <p:cTn id="119" presetID="1" presetClass="entr" presetSubtype="0" fill="hold" grpId="0" nodeType="withEffect">
                                  <p:stCondLst>
                                    <p:cond delay="0"/>
                                  </p:stCondLst>
                                  <p:childTnLst>
                                    <p:set>
                                      <p:cBhvr>
                                        <p:cTn id="120" dur="1" fill="hold">
                                          <p:stCondLst>
                                            <p:cond delay="0"/>
                                          </p:stCondLst>
                                        </p:cTn>
                                        <p:tgtEl>
                                          <p:spTgt spid="9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75"/>
                                        </p:tgtEl>
                                        <p:attrNameLst>
                                          <p:attrName>style.visibility</p:attrName>
                                        </p:attrNameLst>
                                      </p:cBhvr>
                                      <p:to>
                                        <p:strVal val="visible"/>
                                      </p:to>
                                    </p:set>
                                    <p:animEffect transition="in" filter="wipe(up)">
                                      <p:cBhvr>
                                        <p:cTn id="125" dur="500"/>
                                        <p:tgtEl>
                                          <p:spTgt spid="75"/>
                                        </p:tgtEl>
                                      </p:cBhvr>
                                    </p:animEffect>
                                  </p:childTnLst>
                                </p:cTn>
                              </p:par>
                              <p:par>
                                <p:cTn id="126" presetID="22" presetClass="exit" presetSubtype="1" fill="hold" nodeType="withEffect">
                                  <p:stCondLst>
                                    <p:cond delay="400"/>
                                  </p:stCondLst>
                                  <p:childTnLst>
                                    <p:animEffect transition="out" filter="wipe(up)">
                                      <p:cBhvr>
                                        <p:cTn id="127" dur="500"/>
                                        <p:tgtEl>
                                          <p:spTgt spid="75"/>
                                        </p:tgtEl>
                                      </p:cBhvr>
                                    </p:animEffect>
                                    <p:set>
                                      <p:cBhvr>
                                        <p:cTn id="128" dur="1" fill="hold">
                                          <p:stCondLst>
                                            <p:cond delay="499"/>
                                          </p:stCondLst>
                                        </p:cTn>
                                        <p:tgtEl>
                                          <p:spTgt spid="75"/>
                                        </p:tgtEl>
                                        <p:attrNameLst>
                                          <p:attrName>style.visibility</p:attrName>
                                        </p:attrNameLst>
                                      </p:cBhvr>
                                      <p:to>
                                        <p:strVal val="hidden"/>
                                      </p:to>
                                    </p:set>
                                  </p:childTnLst>
                                </p:cTn>
                              </p:par>
                              <p:par>
                                <p:cTn id="129" presetID="22" presetClass="entr" presetSubtype="1" fill="hold" grpId="0" nodeType="withEffect">
                                  <p:stCondLst>
                                    <p:cond delay="300"/>
                                  </p:stCondLst>
                                  <p:childTnLst>
                                    <p:set>
                                      <p:cBhvr>
                                        <p:cTn id="130" dur="1" fill="hold">
                                          <p:stCondLst>
                                            <p:cond delay="0"/>
                                          </p:stCondLst>
                                        </p:cTn>
                                        <p:tgtEl>
                                          <p:spTgt spid="85"/>
                                        </p:tgtEl>
                                        <p:attrNameLst>
                                          <p:attrName>style.visibility</p:attrName>
                                        </p:attrNameLst>
                                      </p:cBhvr>
                                      <p:to>
                                        <p:strVal val="visible"/>
                                      </p:to>
                                    </p:set>
                                    <p:animEffect transition="in" filter="wipe(up)">
                                      <p:cBhvr>
                                        <p:cTn id="131" dur="500"/>
                                        <p:tgtEl>
                                          <p:spTgt spid="85"/>
                                        </p:tgtEl>
                                      </p:cBhvr>
                                    </p:animEffec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86"/>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96"/>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87"/>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98"/>
                                        </p:tgtEl>
                                        <p:attrNameLst>
                                          <p:attrName>style.visibility</p:attrName>
                                        </p:attrNameLst>
                                      </p:cBhvr>
                                      <p:to>
                                        <p:strVal val="visible"/>
                                      </p:to>
                                    </p:set>
                                  </p:childTnLst>
                                </p:cTn>
                              </p:par>
                              <p:par>
                                <p:cTn id="144" presetID="1" presetClass="exit" presetSubtype="0" fill="hold" grpId="1" nodeType="withEffect">
                                  <p:stCondLst>
                                    <p:cond delay="0"/>
                                  </p:stCondLst>
                                  <p:childTnLst>
                                    <p:set>
                                      <p:cBhvr>
                                        <p:cTn id="145" dur="1" fill="hold">
                                          <p:stCondLst>
                                            <p:cond delay="0"/>
                                          </p:stCondLst>
                                        </p:cTn>
                                        <p:tgtEl>
                                          <p:spTgt spid="86"/>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88"/>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99"/>
                                        </p:tgtEl>
                                        <p:attrNameLst>
                                          <p:attrName>style.visibility</p:attrName>
                                        </p:attrNameLst>
                                      </p:cBhvr>
                                      <p:to>
                                        <p:strVal val="visible"/>
                                      </p:to>
                                    </p:set>
                                  </p:childTnLst>
                                </p:cTn>
                              </p:par>
                              <p:par>
                                <p:cTn id="152" presetID="1" presetClass="exit" presetSubtype="0" fill="hold" grpId="1" nodeType="withEffect">
                                  <p:stCondLst>
                                    <p:cond delay="0"/>
                                  </p:stCondLst>
                                  <p:childTnLst>
                                    <p:set>
                                      <p:cBhvr>
                                        <p:cTn id="153" dur="1" fill="hold">
                                          <p:stCondLst>
                                            <p:cond delay="0"/>
                                          </p:stCondLst>
                                        </p:cTn>
                                        <p:tgtEl>
                                          <p:spTgt spid="87"/>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 presetClass="exit" presetSubtype="0" fill="hold" grpId="1" nodeType="clickEffect">
                                  <p:stCondLst>
                                    <p:cond delay="0"/>
                                  </p:stCondLst>
                                  <p:childTnLst>
                                    <p:set>
                                      <p:cBhvr>
                                        <p:cTn id="157" dur="1" fill="hold">
                                          <p:stCondLst>
                                            <p:cond delay="0"/>
                                          </p:stCondLst>
                                        </p:cTn>
                                        <p:tgtEl>
                                          <p:spTgt spid="88"/>
                                        </p:tgtEl>
                                        <p:attrNameLst>
                                          <p:attrName>style.visibility</p:attrName>
                                        </p:attrNameLst>
                                      </p:cBhvr>
                                      <p:to>
                                        <p:strVal val="hidden"/>
                                      </p:to>
                                    </p:set>
                                  </p:childTnLst>
                                </p:cTn>
                              </p:par>
                              <p:par>
                                <p:cTn id="158" presetID="10" presetClass="entr" presetSubtype="0" fill="hold" grpId="0" nodeType="withEffect">
                                  <p:stCondLst>
                                    <p:cond delay="0"/>
                                  </p:stCondLst>
                                  <p:childTnLst>
                                    <p:set>
                                      <p:cBhvr>
                                        <p:cTn id="159" dur="1" fill="hold">
                                          <p:stCondLst>
                                            <p:cond delay="0"/>
                                          </p:stCondLst>
                                        </p:cTn>
                                        <p:tgtEl>
                                          <p:spTgt spid="10"/>
                                        </p:tgtEl>
                                        <p:attrNameLst>
                                          <p:attrName>style.visibility</p:attrName>
                                        </p:attrNameLst>
                                      </p:cBhvr>
                                      <p:to>
                                        <p:strVal val="visible"/>
                                      </p:to>
                                    </p:set>
                                    <p:animEffect transition="in" filter="fade">
                                      <p:cBhvr>
                                        <p:cTn id="160" dur="500"/>
                                        <p:tgtEl>
                                          <p:spTgt spid="10"/>
                                        </p:tgtEl>
                                      </p:cBhvr>
                                    </p:animEffec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97"/>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02"/>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103"/>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00"/>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107"/>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47" grpId="0" animBg="1"/>
      <p:bldP spid="50" grpId="0" animBg="1"/>
      <p:bldP spid="50" grpId="1" animBg="1"/>
      <p:bldP spid="61" grpId="0" animBg="1"/>
      <p:bldP spid="62" grpId="0" animBg="1"/>
      <p:bldP spid="63" grpId="0" animBg="1"/>
      <p:bldP spid="65" grpId="0" animBg="1"/>
      <p:bldP spid="65" grpId="1" animBg="1"/>
      <p:bldP spid="71" grpId="0"/>
      <p:bldP spid="72" grpId="0" animBg="1"/>
      <p:bldP spid="72" grpId="1" animBg="1"/>
      <p:bldP spid="73" grpId="0" animBg="1"/>
      <p:bldP spid="73" grpId="1" animBg="1"/>
      <p:bldP spid="45" grpId="0" animBg="1"/>
      <p:bldP spid="46" grpId="0" animBg="1"/>
      <p:bldP spid="48" grpId="0" animBg="1"/>
      <p:bldP spid="64" grpId="0" animBg="1"/>
      <p:bldP spid="85" grpId="0" animBg="1"/>
      <p:bldP spid="86" grpId="0" animBg="1"/>
      <p:bldP spid="86" grpId="1" animBg="1"/>
      <p:bldP spid="87" grpId="0" animBg="1"/>
      <p:bldP spid="87" grpId="1" animBg="1"/>
      <p:bldP spid="88" grpId="0" animBg="1"/>
      <p:bldP spid="88" grpId="1" animBg="1"/>
      <p:bldP spid="89" grpId="0" animBg="1"/>
      <p:bldP spid="90" grpId="0" animBg="1"/>
      <p:bldP spid="92" grpId="0" animBg="1"/>
      <p:bldP spid="93" grpId="0" animBg="1"/>
      <p:bldP spid="94" grpId="0" animBg="1"/>
      <p:bldP spid="95" grpId="0" animBg="1"/>
      <p:bldP spid="96" grpId="0" animBg="1"/>
      <p:bldP spid="98" grpId="0" animBg="1"/>
      <p:bldP spid="99" grpId="0" animBg="1"/>
      <p:bldP spid="69" grpId="0"/>
      <p:bldP spid="91" grpId="0"/>
      <p:bldP spid="102" grpId="0" animBg="1"/>
      <p:bldP spid="103" grpId="0" animBg="1"/>
      <p:bldP spid="10" grpId="0" animBg="1"/>
      <p:bldP spid="10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DDA6-4723-85B9-FBAA-A02D3E9CEE3C}"/>
              </a:ext>
            </a:extLst>
          </p:cNvPr>
          <p:cNvSpPr>
            <a:spLocks noGrp="1"/>
          </p:cNvSpPr>
          <p:nvPr>
            <p:ph type="title"/>
          </p:nvPr>
        </p:nvSpPr>
        <p:spPr/>
        <p:txBody>
          <a:bodyPr>
            <a:normAutofit fontScale="90000"/>
          </a:bodyPr>
          <a:lstStyle/>
          <a:p>
            <a:r>
              <a:rPr lang="en-US" dirty="0"/>
              <a:t>DRAM Bender Summary</a:t>
            </a:r>
            <a:endParaRPr lang="en-CH" dirty="0"/>
          </a:p>
        </p:txBody>
      </p:sp>
      <p:sp>
        <p:nvSpPr>
          <p:cNvPr id="4" name="Content Placeholder 2">
            <a:extLst>
              <a:ext uri="{FF2B5EF4-FFF2-40B4-BE49-F238E27FC236}">
                <a16:creationId xmlns:a16="http://schemas.microsoft.com/office/drawing/2014/main" id="{D4E96AE3-154D-C125-6D0D-BAC350667C76}"/>
              </a:ext>
            </a:extLst>
          </p:cNvPr>
          <p:cNvSpPr>
            <a:spLocks noGrp="1"/>
          </p:cNvSpPr>
          <p:nvPr>
            <p:ph idx="1"/>
          </p:nvPr>
        </p:nvSpPr>
        <p:spPr>
          <a:xfrm>
            <a:off x="468924" y="908362"/>
            <a:ext cx="7822432" cy="1053386"/>
          </a:xfrm>
        </p:spPr>
        <p:txBody>
          <a:bodyPr/>
          <a:lstStyle/>
          <a:p>
            <a:pPr marL="0" indent="0" algn="ctr">
              <a:buNone/>
            </a:pPr>
            <a:r>
              <a:rPr lang="en-US" sz="3300" b="1" dirty="0">
                <a:solidFill>
                  <a:srgbClr val="0000FF"/>
                </a:solidFill>
              </a:rPr>
              <a:t>DRAM Bender</a:t>
            </a:r>
            <a:endParaRPr lang="en-US" sz="2100" dirty="0">
              <a:solidFill>
                <a:srgbClr val="0000FF"/>
              </a:solidFill>
            </a:endParaRPr>
          </a:p>
          <a:p>
            <a:pPr marL="0" indent="0" algn="ctr">
              <a:buNone/>
            </a:pPr>
            <a:r>
              <a:rPr lang="en-US" sz="2100" dirty="0"/>
              <a:t>The first </a:t>
            </a:r>
            <a:r>
              <a:rPr lang="en-US" sz="2100" b="1" dirty="0"/>
              <a:t>publicly-available</a:t>
            </a:r>
            <a:r>
              <a:rPr lang="en-US" sz="2100" dirty="0"/>
              <a:t> DDR4 characterization infrastructure</a:t>
            </a:r>
          </a:p>
        </p:txBody>
      </p:sp>
      <p:grpSp>
        <p:nvGrpSpPr>
          <p:cNvPr id="8" name="Group 7">
            <a:extLst>
              <a:ext uri="{FF2B5EF4-FFF2-40B4-BE49-F238E27FC236}">
                <a16:creationId xmlns:a16="http://schemas.microsoft.com/office/drawing/2014/main" id="{049F6B57-9410-6F6E-2024-AFF39FA82DE1}"/>
              </a:ext>
            </a:extLst>
          </p:cNvPr>
          <p:cNvGrpSpPr/>
          <p:nvPr/>
        </p:nvGrpSpPr>
        <p:grpSpPr>
          <a:xfrm>
            <a:off x="568159" y="4544384"/>
            <a:ext cx="3845845" cy="740282"/>
            <a:chOff x="101841" y="5562510"/>
            <a:chExt cx="5127793" cy="987042"/>
          </a:xfrm>
        </p:grpSpPr>
        <p:sp>
          <p:nvSpPr>
            <p:cNvPr id="5" name="TextBox 4">
              <a:extLst>
                <a:ext uri="{FF2B5EF4-FFF2-40B4-BE49-F238E27FC236}">
                  <a16:creationId xmlns:a16="http://schemas.microsoft.com/office/drawing/2014/main" id="{C0E33A8F-EE82-BD3C-7451-3A9F5D7DC50A}"/>
                </a:ext>
              </a:extLst>
            </p:cNvPr>
            <p:cNvSpPr txBox="1"/>
            <p:nvPr/>
          </p:nvSpPr>
          <p:spPr>
            <a:xfrm>
              <a:off x="591697" y="5564667"/>
              <a:ext cx="4637937" cy="98488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100" b="1" i="1" u="sng" strike="noStrike" kern="1200" cap="none" spc="0" normalizeH="0" baseline="0" noProof="0" dirty="0">
                  <a:ln>
                    <a:noFill/>
                  </a:ln>
                  <a:solidFill>
                    <a:srgbClr val="0070C0"/>
                  </a:solidFill>
                  <a:effectLst/>
                  <a:uLnTx/>
                  <a:uFillTx/>
                  <a:latin typeface="Cambria" panose="02040503050406030204" pitchFamily="18" charset="0"/>
                  <a:ea typeface="+mn-ea"/>
                  <a:cs typeface="+mn-cs"/>
                </a:rPr>
                <a:t>github.com/CMU-SAFARI/</a:t>
              </a:r>
              <a:r>
                <a:rPr kumimoji="0" lang="en-US" altLang="en-US" sz="2100" b="1" i="1" u="sng" strike="noStrike" kern="1200" cap="none" spc="0" normalizeH="0" baseline="0" noProof="0" dirty="0" err="1">
                  <a:ln>
                    <a:noFill/>
                  </a:ln>
                  <a:solidFill>
                    <a:srgbClr val="0070C0"/>
                  </a:solidFill>
                  <a:effectLst/>
                  <a:uLnTx/>
                  <a:uFillTx/>
                  <a:latin typeface="Cambria" panose="02040503050406030204" pitchFamily="18" charset="0"/>
                  <a:ea typeface="+mn-ea"/>
                  <a:cs typeface="+mn-cs"/>
                </a:rPr>
                <a:t>DRAMBender</a:t>
              </a:r>
              <a:endPar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032" name="Picture 8" descr="GitHub Logomark">
              <a:extLst>
                <a:ext uri="{FF2B5EF4-FFF2-40B4-BE49-F238E27FC236}">
                  <a16:creationId xmlns:a16="http://schemas.microsoft.com/office/drawing/2014/main" id="{49D5FC9F-EC9F-7938-D53E-7FF23B0CC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41" y="5562510"/>
              <a:ext cx="979712" cy="979712"/>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end">
            <a:extLst>
              <a:ext uri="{FF2B5EF4-FFF2-40B4-BE49-F238E27FC236}">
                <a16:creationId xmlns:a16="http://schemas.microsoft.com/office/drawing/2014/main" id="{A296DD97-26A5-40F9-FFF6-5F67BF490A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996516" y="2545827"/>
            <a:ext cx="4579325" cy="1895392"/>
          </a:xfrm>
          <a:prstGeom prst="rect">
            <a:avLst/>
          </a:prstGeom>
        </p:spPr>
      </p:pic>
      <p:sp>
        <p:nvSpPr>
          <p:cNvPr id="7" name="TextBox 6">
            <a:extLst>
              <a:ext uri="{FF2B5EF4-FFF2-40B4-BE49-F238E27FC236}">
                <a16:creationId xmlns:a16="http://schemas.microsoft.com/office/drawing/2014/main" id="{51901C4E-B93C-F454-9DA9-AE427486C925}"/>
              </a:ext>
            </a:extLst>
          </p:cNvPr>
          <p:cNvSpPr txBox="1"/>
          <p:nvPr/>
        </p:nvSpPr>
        <p:spPr>
          <a:xfrm>
            <a:off x="3996515" y="4417833"/>
            <a:ext cx="1666913" cy="2804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105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Yaglikci</a:t>
            </a:r>
            <a:r>
              <a:rPr kumimoji="0" lang="en-US" sz="105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DSN’22]</a:t>
            </a:r>
            <a:endParaRPr kumimoji="0" lang="en-CH" sz="105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Content Placeholder 2">
            <a:extLst>
              <a:ext uri="{FF2B5EF4-FFF2-40B4-BE49-F238E27FC236}">
                <a16:creationId xmlns:a16="http://schemas.microsoft.com/office/drawing/2014/main" id="{2ADDF35A-717D-4721-FFB0-94E97AB28016}"/>
              </a:ext>
            </a:extLst>
          </p:cNvPr>
          <p:cNvSpPr txBox="1">
            <a:spLocks/>
          </p:cNvSpPr>
          <p:nvPr/>
        </p:nvSpPr>
        <p:spPr>
          <a:xfrm>
            <a:off x="621207" y="2018295"/>
            <a:ext cx="4511473" cy="79136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2100" b="0" i="0" u="none" strike="noStrike" kern="1200" cap="none" spc="0" normalizeH="0" baseline="0" noProof="0" dirty="0">
                <a:ln>
                  <a:noFill/>
                </a:ln>
                <a:solidFill>
                  <a:srgbClr val="0000FF"/>
                </a:solidFill>
                <a:effectLst/>
                <a:uLnTx/>
                <a:uFillTx/>
                <a:latin typeface="Cambria" panose="02040503050406030204" pitchFamily="18" charset="0"/>
                <a:cs typeface="+mn-cs"/>
              </a:rPr>
              <a:t>Flexible</a:t>
            </a: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cs typeface="+mn-cs"/>
              </a:rPr>
              <a:t> and </a:t>
            </a:r>
            <a:r>
              <a:rPr kumimoji="0" lang="en-US" sz="2100" b="0" i="0" u="none" strike="noStrike" kern="1200" cap="none" spc="0" normalizeH="0" baseline="0" noProof="0" dirty="0">
                <a:ln>
                  <a:noFill/>
                </a:ln>
                <a:solidFill>
                  <a:srgbClr val="0000FF"/>
                </a:solidFill>
                <a:effectLst/>
                <a:uLnTx/>
                <a:uFillTx/>
                <a:latin typeface="Cambria" panose="02040503050406030204" pitchFamily="18" charset="0"/>
                <a:cs typeface="+mn-cs"/>
              </a:rPr>
              <a:t>Easy to Use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Cambria" panose="02040503050406030204" pitchFamily="18" charset="0"/>
                <a:cs typeface="+mn-cs"/>
              </a:rPr>
              <a:t>Source code </a:t>
            </a: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cs typeface="+mn-cs"/>
              </a:rPr>
              <a:t>available:</a:t>
            </a:r>
          </a:p>
        </p:txBody>
      </p:sp>
      <p:sp>
        <p:nvSpPr>
          <p:cNvPr id="10" name="Content Placeholder 2">
            <a:extLst>
              <a:ext uri="{FF2B5EF4-FFF2-40B4-BE49-F238E27FC236}">
                <a16:creationId xmlns:a16="http://schemas.microsoft.com/office/drawing/2014/main" id="{A254D457-CC3E-66FD-C153-207FBC714337}"/>
              </a:ext>
            </a:extLst>
          </p:cNvPr>
          <p:cNvSpPr txBox="1">
            <a:spLocks/>
          </p:cNvSpPr>
          <p:nvPr/>
        </p:nvSpPr>
        <p:spPr>
          <a:xfrm>
            <a:off x="57151" y="4730326"/>
            <a:ext cx="8645978" cy="79136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700" b="0"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11" name="Rectangle: Diagonal Corners Snipped 10">
            <a:extLst>
              <a:ext uri="{FF2B5EF4-FFF2-40B4-BE49-F238E27FC236}">
                <a16:creationId xmlns:a16="http://schemas.microsoft.com/office/drawing/2014/main" id="{3FD932DB-84A1-E71F-A4C3-1CDE5B01BC16}"/>
              </a:ext>
            </a:extLst>
          </p:cNvPr>
          <p:cNvSpPr/>
          <p:nvPr/>
        </p:nvSpPr>
        <p:spPr>
          <a:xfrm>
            <a:off x="256443" y="5519213"/>
            <a:ext cx="8719457" cy="906518"/>
          </a:xfrm>
          <a:prstGeom prst="snip2DiagRect">
            <a:avLst>
              <a:gd name="adj1" fmla="val 0"/>
              <a:gd name="adj2" fmla="val 34544"/>
            </a:avLst>
          </a:prstGeom>
          <a:solidFill>
            <a:schemeClr val="accent2">
              <a:lumMod val="40000"/>
              <a:lumOff val="60000"/>
            </a:schemeClr>
          </a:solidFill>
          <a:ln w="47625" cap="flat" cmpd="thinThick">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Bender enables many </a:t>
            </a:r>
            <a:r>
              <a:rPr kumimoji="0" lang="en-US" sz="255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studies</a:t>
            </a:r>
            <a:r>
              <a:rPr kumimoji="0" lang="en-US" sz="25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255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255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ideas</a:t>
            </a:r>
            <a:r>
              <a:rPr kumimoji="0" lang="en-US" sz="25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255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br>
              <a:rPr kumimoji="0" lang="en-US" sz="255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US" sz="25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a:t>
            </a:r>
            <a:r>
              <a:rPr kumimoji="0" lang="en-US" sz="255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255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methodologies</a:t>
            </a:r>
            <a:r>
              <a:rPr kumimoji="0" lang="en-US" sz="255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25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the design of future memory systems</a:t>
            </a:r>
          </a:p>
        </p:txBody>
      </p:sp>
      <p:pic>
        <p:nvPicPr>
          <p:cNvPr id="13" name="Graphic 12">
            <a:extLst>
              <a:ext uri="{FF2B5EF4-FFF2-40B4-BE49-F238E27FC236}">
                <a16:creationId xmlns:a16="http://schemas.microsoft.com/office/drawing/2014/main" id="{E9D3220C-560A-D341-A628-8461092EBA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61016" y="2784456"/>
            <a:ext cx="1799624" cy="1799624"/>
          </a:xfrm>
          <a:prstGeom prst="rect">
            <a:avLst/>
          </a:prstGeom>
        </p:spPr>
      </p:pic>
    </p:spTree>
    <p:custDataLst>
      <p:tags r:id="rId1"/>
    </p:custDataLst>
    <p:extLst>
      <p:ext uri="{BB962C8B-B14F-4D97-AF65-F5344CB8AC3E}">
        <p14:creationId xmlns:p14="http://schemas.microsoft.com/office/powerpoint/2010/main" val="2161023778"/>
      </p:ext>
    </p:extLst>
  </p:cSld>
  <p:clrMapOvr>
    <a:masterClrMapping/>
  </p:clrMapOvr>
  <mc:AlternateContent xmlns:mc="http://schemas.openxmlformats.org/markup-compatibility/2006" xmlns:p14="http://schemas.microsoft.com/office/powerpoint/2010/main">
    <mc:Choice Requires="p14">
      <p:transition spd="slow" p14:dur="2000" advTm="16014"/>
    </mc:Choice>
    <mc:Fallback xmlns="">
      <p:transition spd="slow" advTm="160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DRAM Bender Paper, Slides, Videos, Code</a:t>
            </a:r>
            <a:endParaRPr lang="en-US" sz="4000" dirty="0"/>
          </a:p>
        </p:txBody>
      </p:sp>
      <p:sp>
        <p:nvSpPr>
          <p:cNvPr id="3" name="Content Placeholder 2"/>
          <p:cNvSpPr>
            <a:spLocks noGrp="1"/>
          </p:cNvSpPr>
          <p:nvPr>
            <p:ph idx="1"/>
          </p:nvPr>
        </p:nvSpPr>
        <p:spPr/>
        <p:txBody>
          <a:bodyPr/>
          <a:lstStyle/>
          <a:p>
            <a:endParaRPr lang="en-US" dirty="0"/>
          </a:p>
          <a:p>
            <a:endParaRPr lang="en-US" dirty="0"/>
          </a:p>
          <a:p>
            <a:pPr marL="0" indent="0">
              <a:buNone/>
            </a:pPr>
            <a:endParaRPr lang="en-US" dirty="0"/>
          </a:p>
        </p:txBody>
      </p:sp>
      <p:sp>
        <p:nvSpPr>
          <p:cNvPr id="6" name="TextBox 5">
            <a:extLst>
              <a:ext uri="{FF2B5EF4-FFF2-40B4-BE49-F238E27FC236}">
                <a16:creationId xmlns:a16="http://schemas.microsoft.com/office/drawing/2014/main" id="{9D5864E1-EF53-82F2-61BF-15E544F9FC21}"/>
              </a:ext>
            </a:extLst>
          </p:cNvPr>
          <p:cNvSpPr txBox="1"/>
          <p:nvPr/>
        </p:nvSpPr>
        <p:spPr>
          <a:xfrm>
            <a:off x="1691680" y="6453336"/>
            <a:ext cx="59234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https://github.com/CMU-SAFARI/DRAM-Bender</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7" name="Content Placeholder 2">
            <a:extLst>
              <a:ext uri="{FF2B5EF4-FFF2-40B4-BE49-F238E27FC236}">
                <a16:creationId xmlns:a16="http://schemas.microsoft.com/office/drawing/2014/main" id="{8AD20410-E7EE-B098-8DCF-FCE8D975838B}"/>
              </a:ext>
            </a:extLst>
          </p:cNvPr>
          <p:cNvSpPr txBox="1">
            <a:spLocks/>
          </p:cNvSpPr>
          <p:nvPr/>
        </p:nvSpPr>
        <p:spPr bwMode="auto">
          <a:xfrm>
            <a:off x="228600" y="980728"/>
            <a:ext cx="8807896"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Ataberk</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Olgun</a:t>
            </a:r>
            <a:r>
              <a:rPr kumimoji="0" lang="en-US" sz="1800" b="0" i="0" u="none" strike="noStrike" kern="1200" cap="none" spc="0" normalizeH="0" baseline="0" noProof="0" dirty="0">
                <a:ln>
                  <a:noFill/>
                </a:ln>
                <a:solidFill>
                  <a:srgbClr val="000000"/>
                </a:solidFill>
                <a:effectLst/>
                <a:uLnTx/>
                <a:uFillTx/>
                <a:latin typeface="Tahoma"/>
                <a:ea typeface="+mn-ea"/>
                <a:cs typeface="+mn-cs"/>
              </a:rPr>
              <a:t>, Hasan Hassan, 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Giray</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Yağlıkçı</a:t>
            </a:r>
            <a:r>
              <a:rPr kumimoji="0" lang="en-US" sz="1800" b="0" i="0" u="none" strike="noStrike" kern="1200" cap="none" spc="0" normalizeH="0" baseline="0" noProof="0" dirty="0">
                <a:ln>
                  <a:noFill/>
                </a:ln>
                <a:solidFill>
                  <a:srgbClr val="000000"/>
                </a:solidFill>
                <a:effectLst/>
                <a:uLnTx/>
                <a:uFillTx/>
                <a:latin typeface="Tahoma"/>
                <a:ea typeface="+mn-ea"/>
                <a:cs typeface="+mn-cs"/>
              </a:rPr>
              <a:t>, Yahya 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Tuğrul</a:t>
            </a:r>
            <a:r>
              <a:rPr kumimoji="0" lang="en-US" sz="1800" b="0" i="0" u="none" strike="noStrike" kern="1200" cap="none" spc="0" normalizeH="0" baseline="0" noProof="0" dirty="0">
                <a:ln>
                  <a:noFill/>
                </a:ln>
                <a:solidFill>
                  <a:srgbClr val="000000"/>
                </a:solidFill>
                <a:effectLst/>
                <a:uLnTx/>
                <a:uFillTx/>
                <a:latin typeface="Tahoma"/>
                <a:ea typeface="+mn-ea"/>
                <a:cs typeface="+mn-cs"/>
              </a:rPr>
              <a:t>, Lois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Orosa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Haocong</a:t>
            </a:r>
            <a:r>
              <a:rPr kumimoji="0" lang="en-US" sz="1800" b="0" i="0" u="none" strike="noStrike" kern="1200" cap="none" spc="0" normalizeH="0" baseline="0" noProof="0" dirty="0">
                <a:ln>
                  <a:noFill/>
                </a:ln>
                <a:solidFill>
                  <a:srgbClr val="000000"/>
                </a:solidFill>
                <a:effectLst/>
                <a:uLnTx/>
                <a:uFillTx/>
                <a:latin typeface="Tahoma"/>
                <a:ea typeface="+mn-ea"/>
                <a:cs typeface="+mn-cs"/>
              </a:rPr>
              <a:t> Luo, Minesh Patel,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Oğuz</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Ergin</a:t>
            </a:r>
            <a:r>
              <a:rPr kumimoji="0" lang="en-US" sz="1800" b="0" i="0" u="none" strike="noStrike" kern="1200" cap="none" spc="0" normalizeH="0" baseline="0" noProof="0" dirty="0">
                <a:ln>
                  <a:noFill/>
                </a:ln>
                <a:solidFill>
                  <a:srgbClr val="000000"/>
                </a:solidFill>
                <a:effectLst/>
                <a:uLnTx/>
                <a:uFillTx/>
                <a:latin typeface="Tahoma"/>
                <a:ea typeface="+mn-ea"/>
                <a:cs typeface="+mn-cs"/>
              </a:rPr>
              <a:t>, and Onur Mutlu,</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"DRAM Bender: An Extensible and Versatile FPGA-based Infrastructure to Easily Test State-of-the-art DRAM Chips"</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hlinkClick r:id="rId4"/>
              </a:rPr>
              <a:t>IEEE Transactions on Computer-Aided Design of Integrated Circuits and Systems</a:t>
            </a:r>
            <a:r>
              <a:rPr kumimoji="0" lang="en-US" sz="1800" b="0" i="1" u="none" strike="noStrike" kern="1200" cap="none" spc="0" normalizeH="0" baseline="0" noProof="0" dirty="0">
                <a:ln>
                  <a:noFill/>
                </a:ln>
                <a:solidFill>
                  <a:srgbClr val="000000"/>
                </a:solidFill>
                <a:effectLst/>
                <a:uLnTx/>
                <a:uFillTx/>
                <a:latin typeface="Tahoma"/>
                <a:ea typeface="+mn-ea"/>
                <a:cs typeface="+mn-cs"/>
              </a:rPr>
              <a:t> (</a:t>
            </a:r>
            <a:r>
              <a:rPr kumimoji="0" lang="en-US" sz="1800" b="1" i="1" u="none" strike="noStrike" kern="1200" cap="none" spc="0" normalizeH="0" baseline="0" noProof="0" dirty="0">
                <a:ln>
                  <a:noFill/>
                </a:ln>
                <a:solidFill>
                  <a:srgbClr val="000000"/>
                </a:solidFill>
                <a:effectLst/>
                <a:uLnTx/>
                <a:uFillTx/>
                <a:latin typeface="Tahoma"/>
                <a:ea typeface="+mn-ea"/>
                <a:cs typeface="+mn-cs"/>
              </a:rPr>
              <a:t>TCAD</a:t>
            </a:r>
            <a:r>
              <a:rPr kumimoji="0" lang="en-US" sz="1800" b="0" i="1"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rPr>
              <a:t>, 2023.</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Extended arXiv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DRAM Bender 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6"/>
              </a:rPr>
              <a:t>DRAM Bender Tutorial Video</a:t>
            </a:r>
            <a:r>
              <a:rPr kumimoji="0" lang="en-US" sz="1800" b="0" i="0" u="none" strike="noStrike" kern="1200" cap="none" spc="0" normalizeH="0" baseline="0" noProof="0" dirty="0">
                <a:ln>
                  <a:noFill/>
                </a:ln>
                <a:solidFill>
                  <a:srgbClr val="000000"/>
                </a:solidFill>
                <a:effectLst/>
                <a:uLnTx/>
                <a:uFillTx/>
                <a:latin typeface="Tahoma"/>
                <a:ea typeface="+mn-ea"/>
                <a:cs typeface="+mn-cs"/>
              </a:rPr>
              <a:t> (43 minutes)]</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0" cap="none" spc="0" normalizeH="0" baseline="0" noProof="0" dirty="0">
              <a:ln>
                <a:noFill/>
              </a:ln>
              <a:solidFill>
                <a:srgbClr val="000000"/>
              </a:solidFill>
              <a:effectLst/>
              <a:uLnTx/>
              <a:uFillTx/>
              <a:latin typeface="Tahoma"/>
              <a:ea typeface="+mn-ea"/>
              <a:cs typeface="+mn-cs"/>
            </a:endParaRPr>
          </a:p>
        </p:txBody>
      </p:sp>
      <p:pic>
        <p:nvPicPr>
          <p:cNvPr id="8" name="Picture 7">
            <a:extLst>
              <a:ext uri="{FF2B5EF4-FFF2-40B4-BE49-F238E27FC236}">
                <a16:creationId xmlns:a16="http://schemas.microsoft.com/office/drawing/2014/main" id="{3F187B2A-18C7-5E46-935B-CD495B2CE677}"/>
              </a:ext>
            </a:extLst>
          </p:cNvPr>
          <p:cNvPicPr>
            <a:picLocks noChangeAspect="1"/>
          </p:cNvPicPr>
          <p:nvPr/>
        </p:nvPicPr>
        <p:blipFill>
          <a:blip r:embed="rId7"/>
          <a:stretch>
            <a:fillRect/>
          </a:stretch>
        </p:blipFill>
        <p:spPr>
          <a:xfrm>
            <a:off x="107504" y="4181985"/>
            <a:ext cx="8907442" cy="1695287"/>
          </a:xfrm>
          <a:prstGeom prst="rect">
            <a:avLst/>
          </a:prstGeom>
        </p:spPr>
      </p:pic>
    </p:spTree>
    <p:extLst>
      <p:ext uri="{BB962C8B-B14F-4D97-AF65-F5344CB8AC3E}">
        <p14:creationId xmlns:p14="http://schemas.microsoft.com/office/powerpoint/2010/main" val="2421086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0"/>
            <a:ext cx="9144000" cy="3660259"/>
          </a:xfrm>
          <a:prstGeom prst="rect">
            <a:avLst/>
          </a:prstGeom>
          <a:solidFill>
            <a:schemeClr val="accent5"/>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606486"/>
            <a:ext cx="9144000" cy="2473836"/>
          </a:xfrm>
          <a:prstGeom prst="rect">
            <a:avLst/>
          </a:prstGeom>
          <a:noFill/>
        </p:spPr>
        <p:txBody>
          <a:bodyPr anchor="ctr">
            <a:noAutofit/>
          </a:bodyPr>
          <a:lstStyle/>
          <a:p>
            <a:pPr algn="ctr">
              <a:lnSpc>
                <a:spcPct val="100000"/>
              </a:lnSpc>
            </a:pPr>
            <a:r>
              <a:rPr lang="en-US" sz="5400" b="1" dirty="0">
                <a:solidFill>
                  <a:srgbClr val="FFFF00"/>
                </a:solidFill>
                <a:latin typeface="Cambria" panose="02040503050406030204" pitchFamily="18" charset="0"/>
              </a:rPr>
              <a:t>DRAM Bender</a:t>
            </a:r>
            <a:br>
              <a:rPr lang="en-US"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An Extensible and Versatile </a:t>
            </a:r>
            <a:br>
              <a:rPr lang="en-US" sz="3600"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FPGA-based Infrastructure to </a:t>
            </a:r>
            <a:br>
              <a:rPr lang="en-US" sz="3600"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Easily Test State-of-the-art DRAM Chips</a:t>
            </a:r>
            <a:endParaRPr lang="en-US" sz="4800" b="1" dirty="0">
              <a:solidFill>
                <a:schemeClr val="bg1"/>
              </a:solidFill>
              <a:latin typeface="Cambria" panose="02040503050406030204" pitchFamily="18" charset="0"/>
              <a:cs typeface="Cambria"/>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622" y="6184010"/>
            <a:ext cx="2176678" cy="418752"/>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6257935" y="6184010"/>
            <a:ext cx="2657465" cy="457200"/>
          </a:xfrm>
          <a:prstGeom prst="rect">
            <a:avLst/>
          </a:prstGeom>
        </p:spPr>
      </p:pic>
      <p:sp>
        <p:nvSpPr>
          <p:cNvPr id="4" name="TextBox 3">
            <a:extLst>
              <a:ext uri="{FF2B5EF4-FFF2-40B4-BE49-F238E27FC236}">
                <a16:creationId xmlns:a16="http://schemas.microsoft.com/office/drawing/2014/main" id="{4369743A-17EF-7045-B5A4-5FE9D9782B9B}"/>
              </a:ext>
            </a:extLst>
          </p:cNvPr>
          <p:cNvSpPr txBox="1"/>
          <p:nvPr/>
        </p:nvSpPr>
        <p:spPr>
          <a:xfrm>
            <a:off x="481566" y="3770238"/>
            <a:ext cx="2459904"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Ataberk Olgun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Yahya Can Tugrul</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Minesh Patel</a:t>
            </a:r>
          </a:p>
        </p:txBody>
      </p:sp>
      <p:sp>
        <p:nvSpPr>
          <p:cNvPr id="19" name="TextBox 18">
            <a:extLst>
              <a:ext uri="{FF2B5EF4-FFF2-40B4-BE49-F238E27FC236}">
                <a16:creationId xmlns:a16="http://schemas.microsoft.com/office/drawing/2014/main" id="{2FFA292A-9B67-2440-8B43-A6179055E28B}"/>
              </a:ext>
            </a:extLst>
          </p:cNvPr>
          <p:cNvSpPr txBox="1"/>
          <p:nvPr/>
        </p:nvSpPr>
        <p:spPr>
          <a:xfrm>
            <a:off x="3657391" y="3770237"/>
            <a:ext cx="2020105"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Hasan Hassan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Lois Orosa</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Oguz Ergin</a:t>
            </a:r>
          </a:p>
        </p:txBody>
      </p:sp>
      <p:sp>
        <p:nvSpPr>
          <p:cNvPr id="20" name="TextBox 19">
            <a:extLst>
              <a:ext uri="{FF2B5EF4-FFF2-40B4-BE49-F238E27FC236}">
                <a16:creationId xmlns:a16="http://schemas.microsoft.com/office/drawing/2014/main" id="{B79A2403-8CA9-2D42-85F2-8B2BD25131EF}"/>
              </a:ext>
            </a:extLst>
          </p:cNvPr>
          <p:cNvSpPr txBox="1"/>
          <p:nvPr/>
        </p:nvSpPr>
        <p:spPr>
          <a:xfrm>
            <a:off x="6393416" y="3770237"/>
            <a:ext cx="2269018"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Giray Yaglikci</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Haocong Luo</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Onur Mutlu</a:t>
            </a:r>
          </a:p>
        </p:txBody>
      </p:sp>
    </p:spTree>
    <p:extLst>
      <p:ext uri="{BB962C8B-B14F-4D97-AF65-F5344CB8AC3E}">
        <p14:creationId xmlns:p14="http://schemas.microsoft.com/office/powerpoint/2010/main" val="21702970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7AA2D-9471-CA7F-63E6-6EA38A6529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C07E9A-7FF1-A9EC-C230-686D29D0FC46}"/>
              </a:ext>
            </a:extLst>
          </p:cNvPr>
          <p:cNvSpPr txBox="1">
            <a:spLocks/>
          </p:cNvSpPr>
          <p:nvPr/>
        </p:nvSpPr>
        <p:spPr>
          <a:xfrm>
            <a:off x="-4762" y="3302000"/>
            <a:ext cx="9144000" cy="1405467"/>
          </a:xfrm>
          <a:prstGeom prst="rect">
            <a:avLst/>
          </a:prstGeom>
          <a:solidFill>
            <a:schemeClr val="accent5"/>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5" name="Title 4">
            <a:extLst>
              <a:ext uri="{FF2B5EF4-FFF2-40B4-BE49-F238E27FC236}">
                <a16:creationId xmlns:a16="http://schemas.microsoft.com/office/drawing/2014/main" id="{A0199B3A-3DDD-393E-4B73-3E48ED2AC0D1}"/>
              </a:ext>
            </a:extLst>
          </p:cNvPr>
          <p:cNvSpPr>
            <a:spLocks noGrp="1"/>
          </p:cNvSpPr>
          <p:nvPr>
            <p:ph type="title"/>
          </p:nvPr>
        </p:nvSpPr>
        <p:spPr>
          <a:xfrm>
            <a:off x="623888" y="3429000"/>
            <a:ext cx="6623579" cy="1133486"/>
          </a:xfrm>
        </p:spPr>
        <p:txBody>
          <a:bodyPr>
            <a:normAutofit/>
          </a:bodyPr>
          <a:lstStyle/>
          <a:p>
            <a:r>
              <a:rPr lang="en-TR" sz="6600" b="1" i="1" dirty="0">
                <a:solidFill>
                  <a:schemeClr val="bg1"/>
                </a:solidFill>
                <a:latin typeface="Cambria" panose="02040503050406030204" pitchFamily="18" charset="0"/>
              </a:rPr>
              <a:t>BACKUP SLIDES</a:t>
            </a:r>
          </a:p>
        </p:txBody>
      </p:sp>
    </p:spTree>
    <p:extLst>
      <p:ext uri="{BB962C8B-B14F-4D97-AF65-F5344CB8AC3E}">
        <p14:creationId xmlns:p14="http://schemas.microsoft.com/office/powerpoint/2010/main" val="4285138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84AF0-BC76-A6A1-55A2-B9DCD582FF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A95004-ADBB-0386-EBF6-F5A37067364E}"/>
              </a:ext>
            </a:extLst>
          </p:cNvPr>
          <p:cNvSpPr>
            <a:spLocks noGrp="1"/>
          </p:cNvSpPr>
          <p:nvPr>
            <p:ph type="title"/>
          </p:nvPr>
        </p:nvSpPr>
        <p:spPr/>
        <p:txBody>
          <a:bodyPr>
            <a:noAutofit/>
          </a:bodyPr>
          <a:lstStyle/>
          <a:p>
            <a:r>
              <a:rPr lang="en-TR" dirty="0">
                <a:ea typeface="Cambria" panose="02040503050406030204" pitchFamily="18" charset="0"/>
              </a:rPr>
              <a:t>Accessing a DRAM Cell</a:t>
            </a:r>
          </a:p>
        </p:txBody>
      </p:sp>
      <p:sp>
        <p:nvSpPr>
          <p:cNvPr id="5" name="Rounded Rectangle 4">
            <a:extLst>
              <a:ext uri="{FF2B5EF4-FFF2-40B4-BE49-F238E27FC236}">
                <a16:creationId xmlns:a16="http://schemas.microsoft.com/office/drawing/2014/main" id="{5B107679-8C1A-3B68-562D-0E481E9E335C}"/>
              </a:ext>
            </a:extLst>
          </p:cNvPr>
          <p:cNvSpPr/>
          <p:nvPr/>
        </p:nvSpPr>
        <p:spPr>
          <a:xfrm>
            <a:off x="5219700" y="4419600"/>
            <a:ext cx="1219200" cy="1143000"/>
          </a:xfrm>
          <a:prstGeom prst="round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Sense Amp</a:t>
            </a:r>
          </a:p>
        </p:txBody>
      </p:sp>
      <p:sp>
        <p:nvSpPr>
          <p:cNvPr id="6" name="Rectangle 5">
            <a:extLst>
              <a:ext uri="{FF2B5EF4-FFF2-40B4-BE49-F238E27FC236}">
                <a16:creationId xmlns:a16="http://schemas.microsoft.com/office/drawing/2014/main" id="{C3EAB73E-183B-E34A-5DD3-2DD4570BD977}"/>
              </a:ext>
            </a:extLst>
          </p:cNvPr>
          <p:cNvSpPr/>
          <p:nvPr/>
        </p:nvSpPr>
        <p:spPr>
          <a:xfrm>
            <a:off x="3273425" y="2590800"/>
            <a:ext cx="45720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nvGrpSpPr>
          <p:cNvPr id="7" name="Group 6">
            <a:extLst>
              <a:ext uri="{FF2B5EF4-FFF2-40B4-BE49-F238E27FC236}">
                <a16:creationId xmlns:a16="http://schemas.microsoft.com/office/drawing/2014/main" id="{49E6E0D3-E74E-CE9D-0B0B-45150A05E4D7}"/>
              </a:ext>
            </a:extLst>
          </p:cNvPr>
          <p:cNvGrpSpPr/>
          <p:nvPr/>
        </p:nvGrpSpPr>
        <p:grpSpPr>
          <a:xfrm>
            <a:off x="2667000" y="2590800"/>
            <a:ext cx="1295400" cy="914400"/>
            <a:chOff x="1295400" y="2438400"/>
            <a:chExt cx="1295400" cy="914400"/>
          </a:xfrm>
        </p:grpSpPr>
        <p:grpSp>
          <p:nvGrpSpPr>
            <p:cNvPr id="8" name="Group 7">
              <a:extLst>
                <a:ext uri="{FF2B5EF4-FFF2-40B4-BE49-F238E27FC236}">
                  <a16:creationId xmlns:a16="http://schemas.microsoft.com/office/drawing/2014/main" id="{45BF5F15-D950-745D-78DA-83B1209CAF67}"/>
                </a:ext>
              </a:extLst>
            </p:cNvPr>
            <p:cNvGrpSpPr/>
            <p:nvPr/>
          </p:nvGrpSpPr>
          <p:grpSpPr>
            <a:xfrm>
              <a:off x="1295400" y="2438400"/>
              <a:ext cx="1063625" cy="914400"/>
              <a:chOff x="2060575" y="2438400"/>
              <a:chExt cx="1063625" cy="914400"/>
            </a:xfrm>
          </p:grpSpPr>
          <p:grpSp>
            <p:nvGrpSpPr>
              <p:cNvPr id="10" name="Group 9">
                <a:extLst>
                  <a:ext uri="{FF2B5EF4-FFF2-40B4-BE49-F238E27FC236}">
                    <a16:creationId xmlns:a16="http://schemas.microsoft.com/office/drawing/2014/main" id="{3B23236D-6269-C308-5EE0-4FE4BD81EE39}"/>
                  </a:ext>
                </a:extLst>
              </p:cNvPr>
              <p:cNvGrpSpPr/>
              <p:nvPr/>
            </p:nvGrpSpPr>
            <p:grpSpPr>
              <a:xfrm>
                <a:off x="2667000" y="2438400"/>
                <a:ext cx="457200" cy="914400"/>
                <a:chOff x="2667000" y="2438400"/>
                <a:chExt cx="457200" cy="914400"/>
              </a:xfrm>
            </p:grpSpPr>
            <p:cxnSp>
              <p:nvCxnSpPr>
                <p:cNvPr id="12" name="Straight Connector 11">
                  <a:extLst>
                    <a:ext uri="{FF2B5EF4-FFF2-40B4-BE49-F238E27FC236}">
                      <a16:creationId xmlns:a16="http://schemas.microsoft.com/office/drawing/2014/main" id="{509AB923-0A4E-415F-8523-159B05DEEC0E}"/>
                    </a:ext>
                  </a:extLst>
                </p:cNvPr>
                <p:cNvCxnSpPr/>
                <p:nvPr/>
              </p:nvCxnSpPr>
              <p:spPr>
                <a:xfrm flipV="1">
                  <a:off x="31242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C41104-A0A3-AC8E-6B58-C7ADD697060F}"/>
                    </a:ext>
                  </a:extLst>
                </p:cNvPr>
                <p:cNvCxnSpPr/>
                <p:nvPr/>
              </p:nvCxnSpPr>
              <p:spPr>
                <a:xfrm flipV="1">
                  <a:off x="26670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E3A31A-3E2A-E752-8772-7BA587DEE71F}"/>
                    </a:ext>
                  </a:extLst>
                </p:cNvPr>
                <p:cNvCxnSpPr/>
                <p:nvPr/>
              </p:nvCxnSpPr>
              <p:spPr>
                <a:xfrm>
                  <a:off x="2667000" y="3352800"/>
                  <a:ext cx="4572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 name="Elbow Connector 10">
                <a:extLst>
                  <a:ext uri="{FF2B5EF4-FFF2-40B4-BE49-F238E27FC236}">
                    <a16:creationId xmlns:a16="http://schemas.microsoft.com/office/drawing/2014/main" id="{C72A580B-F841-5A4A-7B09-B4216F2305FB}"/>
                  </a:ext>
                </a:extLst>
              </p:cNvPr>
              <p:cNvCxnSpPr/>
              <p:nvPr/>
            </p:nvCxnSpPr>
            <p:spPr>
              <a:xfrm rot="10800000" flipV="1">
                <a:off x="2060575" y="2895600"/>
                <a:ext cx="606425" cy="457200"/>
              </a:xfrm>
              <a:prstGeom prst="bentConnector2">
                <a:avLst/>
              </a:prstGeom>
              <a:ln w="28575">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0CBA4145-F7E4-E5E4-551E-2CF3CAFE6AE8}"/>
                </a:ext>
              </a:extLst>
            </p:cNvPr>
            <p:cNvCxnSpPr/>
            <p:nvPr/>
          </p:nvCxnSpPr>
          <p:spPr>
            <a:xfrm flipH="1">
              <a:off x="2362203" y="2895600"/>
              <a:ext cx="228597"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0662F871-847F-D4E4-306E-91EF3DFB1453}"/>
              </a:ext>
            </a:extLst>
          </p:cNvPr>
          <p:cNvGrpSpPr/>
          <p:nvPr/>
        </p:nvGrpSpPr>
        <p:grpSpPr>
          <a:xfrm>
            <a:off x="4305300" y="2514600"/>
            <a:ext cx="914400" cy="533400"/>
            <a:chOff x="2933700" y="2362200"/>
            <a:chExt cx="914400" cy="533400"/>
          </a:xfrm>
        </p:grpSpPr>
        <p:cxnSp>
          <p:nvCxnSpPr>
            <p:cNvPr id="16" name="Straight Connector 15">
              <a:extLst>
                <a:ext uri="{FF2B5EF4-FFF2-40B4-BE49-F238E27FC236}">
                  <a16:creationId xmlns:a16="http://schemas.microsoft.com/office/drawing/2014/main" id="{F2477805-86FA-440A-E454-6D83514F4B70}"/>
                </a:ext>
              </a:extLst>
            </p:cNvPr>
            <p:cNvCxnSpPr/>
            <p:nvPr/>
          </p:nvCxnSpPr>
          <p:spPr>
            <a:xfrm flipV="1">
              <a:off x="31242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E5ED997-E411-D81C-450F-CAF336200FA5}"/>
                </a:ext>
              </a:extLst>
            </p:cNvPr>
            <p:cNvCxnSpPr/>
            <p:nvPr/>
          </p:nvCxnSpPr>
          <p:spPr>
            <a:xfrm flipV="1">
              <a:off x="36576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901C1A-6D8C-89DF-80EB-B241B86EF17D}"/>
                </a:ext>
              </a:extLst>
            </p:cNvPr>
            <p:cNvCxnSpPr/>
            <p:nvPr/>
          </p:nvCxnSpPr>
          <p:spPr>
            <a:xfrm flipH="1">
              <a:off x="3124200" y="24384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3A1E0A-0C52-273E-A172-18825A9F76F7}"/>
                </a:ext>
              </a:extLst>
            </p:cNvPr>
            <p:cNvCxnSpPr/>
            <p:nvPr/>
          </p:nvCxnSpPr>
          <p:spPr>
            <a:xfrm flipH="1">
              <a:off x="3124200" y="23622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2461EFA-9FBB-8983-C10C-C38DB912B254}"/>
                </a:ext>
              </a:extLst>
            </p:cNvPr>
            <p:cNvCxnSpPr/>
            <p:nvPr/>
          </p:nvCxnSpPr>
          <p:spPr>
            <a:xfrm>
              <a:off x="36576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CAA93F0-47A4-C580-411A-2DCA38F861C5}"/>
                </a:ext>
              </a:extLst>
            </p:cNvPr>
            <p:cNvCxnSpPr/>
            <p:nvPr/>
          </p:nvCxnSpPr>
          <p:spPr>
            <a:xfrm>
              <a:off x="29337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BD60FFE0-7C55-725D-50D4-5F0CCF03CBD0}"/>
              </a:ext>
            </a:extLst>
          </p:cNvPr>
          <p:cNvCxnSpPr/>
          <p:nvPr/>
        </p:nvCxnSpPr>
        <p:spPr>
          <a:xfrm>
            <a:off x="3962400" y="3048000"/>
            <a:ext cx="3429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A40E5A6-CA14-D9EA-82AA-EE3628E7611E}"/>
              </a:ext>
            </a:extLst>
          </p:cNvPr>
          <p:cNvCxnSpPr>
            <a:cxnSpLocks/>
            <a:stCxn id="5" idx="0"/>
          </p:cNvCxnSpPr>
          <p:nvPr/>
        </p:nvCxnSpPr>
        <p:spPr>
          <a:xfrm flipV="1">
            <a:off x="5829300" y="2362200"/>
            <a:ext cx="0" cy="205740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01149C8-87E1-FE16-1B40-F7EBD1996457}"/>
              </a:ext>
            </a:extLst>
          </p:cNvPr>
          <p:cNvCxnSpPr/>
          <p:nvPr/>
        </p:nvCxnSpPr>
        <p:spPr>
          <a:xfrm>
            <a:off x="5219700" y="3048000"/>
            <a:ext cx="6096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8A8D91-05C6-F31C-B4D4-FCC955AABFE9}"/>
              </a:ext>
            </a:extLst>
          </p:cNvPr>
          <p:cNvCxnSpPr/>
          <p:nvPr/>
        </p:nvCxnSpPr>
        <p:spPr>
          <a:xfrm>
            <a:off x="2362200" y="1905000"/>
            <a:ext cx="29718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22AE407-8F7A-08F8-86EE-00C8B2B989E4}"/>
              </a:ext>
            </a:extLst>
          </p:cNvPr>
          <p:cNvCxnSpPr/>
          <p:nvPr/>
        </p:nvCxnSpPr>
        <p:spPr>
          <a:xfrm>
            <a:off x="4762500" y="1905000"/>
            <a:ext cx="0" cy="60960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16D907-486E-D573-7BAA-5750DA3494EB}"/>
              </a:ext>
            </a:extLst>
          </p:cNvPr>
          <p:cNvCxnSpPr>
            <a:cxnSpLocks/>
            <a:stCxn id="5" idx="1"/>
          </p:cNvCxnSpPr>
          <p:nvPr/>
        </p:nvCxnSpPr>
        <p:spPr>
          <a:xfrm flipH="1">
            <a:off x="2362200" y="4991100"/>
            <a:ext cx="28575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70BDC14-18C1-AD60-5579-ABD30656915F}"/>
              </a:ext>
            </a:extLst>
          </p:cNvPr>
          <p:cNvSpPr txBox="1"/>
          <p:nvPr/>
        </p:nvSpPr>
        <p:spPr>
          <a:xfrm>
            <a:off x="3925589" y="4963180"/>
            <a:ext cx="126989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enable</a:t>
            </a:r>
          </a:p>
        </p:txBody>
      </p:sp>
      <p:sp>
        <p:nvSpPr>
          <p:cNvPr id="29" name="TextBox 28">
            <a:extLst>
              <a:ext uri="{FF2B5EF4-FFF2-40B4-BE49-F238E27FC236}">
                <a16:creationId xmlns:a16="http://schemas.microsoft.com/office/drawing/2014/main" id="{A6DE31CB-0C69-8CDA-77AA-5A6D93E3827D}"/>
              </a:ext>
            </a:extLst>
          </p:cNvPr>
          <p:cNvSpPr txBox="1"/>
          <p:nvPr/>
        </p:nvSpPr>
        <p:spPr>
          <a:xfrm>
            <a:off x="5795749" y="2387025"/>
            <a:ext cx="1233031"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bitline</a:t>
            </a:r>
            <a:endParaRPr kumimoji="0" lang="en-US" sz="28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id="{68BBD0B1-D582-F9C3-452D-49379683F497}"/>
              </a:ext>
            </a:extLst>
          </p:cNvPr>
          <p:cNvSpPr txBox="1"/>
          <p:nvPr/>
        </p:nvSpPr>
        <p:spPr>
          <a:xfrm>
            <a:off x="2217045" y="1381780"/>
            <a:ext cx="1625318"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wordline</a:t>
            </a:r>
            <a:endParaRPr kumimoji="0" lang="en-US" sz="28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8E795E30-70A4-7B0F-6756-FED570012243}"/>
              </a:ext>
            </a:extLst>
          </p:cNvPr>
          <p:cNvSpPr txBox="1"/>
          <p:nvPr/>
        </p:nvSpPr>
        <p:spPr>
          <a:xfrm>
            <a:off x="1609131" y="2438400"/>
            <a:ext cx="1720343"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capacitor</a:t>
            </a:r>
          </a:p>
        </p:txBody>
      </p:sp>
      <p:sp>
        <p:nvSpPr>
          <p:cNvPr id="32" name="TextBox 31">
            <a:extLst>
              <a:ext uri="{FF2B5EF4-FFF2-40B4-BE49-F238E27FC236}">
                <a16:creationId xmlns:a16="http://schemas.microsoft.com/office/drawing/2014/main" id="{8FBD73DE-0528-0FE9-0076-3FEDB51F2964}"/>
              </a:ext>
            </a:extLst>
          </p:cNvPr>
          <p:cNvSpPr txBox="1"/>
          <p:nvPr/>
        </p:nvSpPr>
        <p:spPr>
          <a:xfrm>
            <a:off x="3764176" y="3094470"/>
            <a:ext cx="1955302" cy="8679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access transistor</a:t>
            </a:r>
          </a:p>
        </p:txBody>
      </p:sp>
      <p:cxnSp>
        <p:nvCxnSpPr>
          <p:cNvPr id="33" name="Straight Connector 32">
            <a:extLst>
              <a:ext uri="{FF2B5EF4-FFF2-40B4-BE49-F238E27FC236}">
                <a16:creationId xmlns:a16="http://schemas.microsoft.com/office/drawing/2014/main" id="{9BF5C5DB-82C0-F94B-2E48-B3E441F561BB}"/>
              </a:ext>
            </a:extLst>
          </p:cNvPr>
          <p:cNvCxnSpPr/>
          <p:nvPr/>
        </p:nvCxnSpPr>
        <p:spPr>
          <a:xfrm rot="5400000">
            <a:off x="5436885" y="5955015"/>
            <a:ext cx="78483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A0E96AE-0DFB-B18E-F191-31559C312E9C}"/>
              </a:ext>
            </a:extLst>
          </p:cNvPr>
          <p:cNvSpPr txBox="1"/>
          <p:nvPr/>
        </p:nvSpPr>
        <p:spPr>
          <a:xfrm>
            <a:off x="3029704" y="6477000"/>
            <a:ext cx="251383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[Seshadri+ MICRO’17]</a:t>
            </a:r>
          </a:p>
        </p:txBody>
      </p:sp>
    </p:spTree>
    <p:extLst>
      <p:ext uri="{BB962C8B-B14F-4D97-AF65-F5344CB8AC3E}">
        <p14:creationId xmlns:p14="http://schemas.microsoft.com/office/powerpoint/2010/main" val="381123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5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25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25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25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2984-F22A-BA60-20EB-C4A629C90D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E3BC88-11A5-FB25-34B0-C58B8FB595DC}"/>
              </a:ext>
            </a:extLst>
          </p:cNvPr>
          <p:cNvSpPr>
            <a:spLocks noGrp="1"/>
          </p:cNvSpPr>
          <p:nvPr>
            <p:ph type="title"/>
          </p:nvPr>
        </p:nvSpPr>
        <p:spPr/>
        <p:txBody>
          <a:bodyPr>
            <a:noAutofit/>
          </a:bodyPr>
          <a:lstStyle/>
          <a:p>
            <a:r>
              <a:rPr lang="en-TR" dirty="0">
                <a:ea typeface="Cambria" panose="02040503050406030204" pitchFamily="18" charset="0"/>
              </a:rPr>
              <a:t>Accessing a DRAM Cell</a:t>
            </a:r>
          </a:p>
        </p:txBody>
      </p:sp>
      <p:sp>
        <p:nvSpPr>
          <p:cNvPr id="5" name="TextBox 4">
            <a:extLst>
              <a:ext uri="{FF2B5EF4-FFF2-40B4-BE49-F238E27FC236}">
                <a16:creationId xmlns:a16="http://schemas.microsoft.com/office/drawing/2014/main" id="{22781A80-0F5B-16BA-2BEF-B8634B13C315}"/>
              </a:ext>
            </a:extLst>
          </p:cNvPr>
          <p:cNvSpPr txBox="1"/>
          <p:nvPr/>
        </p:nvSpPr>
        <p:spPr>
          <a:xfrm>
            <a:off x="5509996" y="1838980"/>
            <a:ext cx="1507144"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½ V</a:t>
            </a:r>
            <a:r>
              <a:rPr kumimoji="0" lang="en-US" sz="2400" b="1" i="0" u="none" strike="noStrike" kern="1200" cap="none" spc="0" normalizeH="0" baseline="-2500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DD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l-GR"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δ</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Rectangle 5">
            <a:extLst>
              <a:ext uri="{FF2B5EF4-FFF2-40B4-BE49-F238E27FC236}">
                <a16:creationId xmlns:a16="http://schemas.microsoft.com/office/drawing/2014/main" id="{9450C830-9F12-85BD-FE68-D83E9198A83E}"/>
              </a:ext>
            </a:extLst>
          </p:cNvPr>
          <p:cNvSpPr/>
          <p:nvPr/>
        </p:nvSpPr>
        <p:spPr>
          <a:xfrm>
            <a:off x="3276600" y="2590800"/>
            <a:ext cx="45720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7" name="Rectangle 6">
            <a:extLst>
              <a:ext uri="{FF2B5EF4-FFF2-40B4-BE49-F238E27FC236}">
                <a16:creationId xmlns:a16="http://schemas.microsoft.com/office/drawing/2014/main" id="{DB61F8ED-CDCF-A3A9-E1C3-EC035933F023}"/>
              </a:ext>
            </a:extLst>
          </p:cNvPr>
          <p:cNvSpPr/>
          <p:nvPr/>
        </p:nvSpPr>
        <p:spPr>
          <a:xfrm>
            <a:off x="3273425" y="2895600"/>
            <a:ext cx="457200"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6DEE2797-2466-6E09-9386-6AC3F3E6BF34}"/>
              </a:ext>
            </a:extLst>
          </p:cNvPr>
          <p:cNvGrpSpPr/>
          <p:nvPr/>
        </p:nvGrpSpPr>
        <p:grpSpPr>
          <a:xfrm>
            <a:off x="2667000" y="2590800"/>
            <a:ext cx="1295400" cy="914400"/>
            <a:chOff x="1295400" y="2438400"/>
            <a:chExt cx="1295400" cy="914400"/>
          </a:xfrm>
        </p:grpSpPr>
        <p:grpSp>
          <p:nvGrpSpPr>
            <p:cNvPr id="9" name="Group 8">
              <a:extLst>
                <a:ext uri="{FF2B5EF4-FFF2-40B4-BE49-F238E27FC236}">
                  <a16:creationId xmlns:a16="http://schemas.microsoft.com/office/drawing/2014/main" id="{EC4C1552-C804-16C1-FA16-6402396DD776}"/>
                </a:ext>
              </a:extLst>
            </p:cNvPr>
            <p:cNvGrpSpPr/>
            <p:nvPr/>
          </p:nvGrpSpPr>
          <p:grpSpPr>
            <a:xfrm>
              <a:off x="1295400" y="2438400"/>
              <a:ext cx="1063625" cy="914400"/>
              <a:chOff x="2060575" y="2438400"/>
              <a:chExt cx="1063625" cy="914400"/>
            </a:xfrm>
          </p:grpSpPr>
          <p:grpSp>
            <p:nvGrpSpPr>
              <p:cNvPr id="11" name="Group 10">
                <a:extLst>
                  <a:ext uri="{FF2B5EF4-FFF2-40B4-BE49-F238E27FC236}">
                    <a16:creationId xmlns:a16="http://schemas.microsoft.com/office/drawing/2014/main" id="{93BB6423-DA32-6FF2-B202-E514CFD55FA5}"/>
                  </a:ext>
                </a:extLst>
              </p:cNvPr>
              <p:cNvGrpSpPr/>
              <p:nvPr/>
            </p:nvGrpSpPr>
            <p:grpSpPr>
              <a:xfrm>
                <a:off x="2667000" y="2438400"/>
                <a:ext cx="457200" cy="914400"/>
                <a:chOff x="2667000" y="2438400"/>
                <a:chExt cx="457200" cy="914400"/>
              </a:xfrm>
            </p:grpSpPr>
            <p:cxnSp>
              <p:nvCxnSpPr>
                <p:cNvPr id="13" name="Straight Connector 12">
                  <a:extLst>
                    <a:ext uri="{FF2B5EF4-FFF2-40B4-BE49-F238E27FC236}">
                      <a16:creationId xmlns:a16="http://schemas.microsoft.com/office/drawing/2014/main" id="{D47DFC55-17F3-D1ED-F68B-9A8DEAED4138}"/>
                    </a:ext>
                  </a:extLst>
                </p:cNvPr>
                <p:cNvCxnSpPr/>
                <p:nvPr/>
              </p:nvCxnSpPr>
              <p:spPr>
                <a:xfrm flipV="1">
                  <a:off x="31242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B7310B-958F-3A6A-61A3-0D840950AF99}"/>
                    </a:ext>
                  </a:extLst>
                </p:cNvPr>
                <p:cNvCxnSpPr/>
                <p:nvPr/>
              </p:nvCxnSpPr>
              <p:spPr>
                <a:xfrm flipV="1">
                  <a:off x="26670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F2FD5E5-8024-4E8A-6852-6A33154CA134}"/>
                    </a:ext>
                  </a:extLst>
                </p:cNvPr>
                <p:cNvCxnSpPr/>
                <p:nvPr/>
              </p:nvCxnSpPr>
              <p:spPr>
                <a:xfrm>
                  <a:off x="2667000" y="3352800"/>
                  <a:ext cx="4572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2" name="Elbow Connector 11">
                <a:extLst>
                  <a:ext uri="{FF2B5EF4-FFF2-40B4-BE49-F238E27FC236}">
                    <a16:creationId xmlns:a16="http://schemas.microsoft.com/office/drawing/2014/main" id="{50B09DE2-B662-5A2E-551A-9BD2159EF5EF}"/>
                  </a:ext>
                </a:extLst>
              </p:cNvPr>
              <p:cNvCxnSpPr/>
              <p:nvPr/>
            </p:nvCxnSpPr>
            <p:spPr>
              <a:xfrm rot="10800000" flipV="1">
                <a:off x="2060575" y="2895600"/>
                <a:ext cx="606425" cy="457200"/>
              </a:xfrm>
              <a:prstGeom prst="bentConnector2">
                <a:avLst/>
              </a:prstGeom>
              <a:ln w="28575">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08FDEFE1-9836-E2E1-95DE-19848592DE53}"/>
                </a:ext>
              </a:extLst>
            </p:cNvPr>
            <p:cNvCxnSpPr/>
            <p:nvPr/>
          </p:nvCxnSpPr>
          <p:spPr>
            <a:xfrm flipH="1">
              <a:off x="2362203" y="2895600"/>
              <a:ext cx="228597"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8DA2B868-328B-1BF3-5C90-23E852047EFD}"/>
              </a:ext>
            </a:extLst>
          </p:cNvPr>
          <p:cNvGrpSpPr/>
          <p:nvPr/>
        </p:nvGrpSpPr>
        <p:grpSpPr>
          <a:xfrm>
            <a:off x="4305300" y="2514600"/>
            <a:ext cx="914400" cy="533400"/>
            <a:chOff x="2933700" y="2362200"/>
            <a:chExt cx="914400" cy="533400"/>
          </a:xfrm>
        </p:grpSpPr>
        <p:cxnSp>
          <p:nvCxnSpPr>
            <p:cNvPr id="17" name="Straight Connector 16">
              <a:extLst>
                <a:ext uri="{FF2B5EF4-FFF2-40B4-BE49-F238E27FC236}">
                  <a16:creationId xmlns:a16="http://schemas.microsoft.com/office/drawing/2014/main" id="{0DE5C62C-2A8E-328A-63B5-EE9253CC36D5}"/>
                </a:ext>
              </a:extLst>
            </p:cNvPr>
            <p:cNvCxnSpPr/>
            <p:nvPr/>
          </p:nvCxnSpPr>
          <p:spPr>
            <a:xfrm flipV="1">
              <a:off x="31242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F52862-2F49-C0EC-991A-E73A00181B57}"/>
                </a:ext>
              </a:extLst>
            </p:cNvPr>
            <p:cNvCxnSpPr/>
            <p:nvPr/>
          </p:nvCxnSpPr>
          <p:spPr>
            <a:xfrm flipV="1">
              <a:off x="36576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22C1B8E-0FAC-8DD9-A123-BD8E690841AE}"/>
                </a:ext>
              </a:extLst>
            </p:cNvPr>
            <p:cNvCxnSpPr/>
            <p:nvPr/>
          </p:nvCxnSpPr>
          <p:spPr>
            <a:xfrm flipH="1">
              <a:off x="3124200" y="24384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EA3AA7-6BB7-F900-1ED1-32A047A33EE0}"/>
                </a:ext>
              </a:extLst>
            </p:cNvPr>
            <p:cNvCxnSpPr/>
            <p:nvPr/>
          </p:nvCxnSpPr>
          <p:spPr>
            <a:xfrm flipH="1">
              <a:off x="3124200" y="23622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BA1126A-D9F8-556D-881B-B9F1A4BF52D5}"/>
                </a:ext>
              </a:extLst>
            </p:cNvPr>
            <p:cNvCxnSpPr/>
            <p:nvPr/>
          </p:nvCxnSpPr>
          <p:spPr>
            <a:xfrm>
              <a:off x="36576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2AAC6C6-7C0C-C4F6-941A-F970D2666406}"/>
                </a:ext>
              </a:extLst>
            </p:cNvPr>
            <p:cNvCxnSpPr/>
            <p:nvPr/>
          </p:nvCxnSpPr>
          <p:spPr>
            <a:xfrm>
              <a:off x="29337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F75F417E-20E0-FCF6-1E32-7FCA714C7868}"/>
              </a:ext>
            </a:extLst>
          </p:cNvPr>
          <p:cNvCxnSpPr/>
          <p:nvPr/>
        </p:nvCxnSpPr>
        <p:spPr>
          <a:xfrm>
            <a:off x="3962400" y="3048000"/>
            <a:ext cx="3429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FECE36E-FF9B-74B7-E760-3912F438A70E}"/>
              </a:ext>
            </a:extLst>
          </p:cNvPr>
          <p:cNvCxnSpPr>
            <a:cxnSpLocks/>
            <a:stCxn id="56" idx="0"/>
          </p:cNvCxnSpPr>
          <p:nvPr/>
        </p:nvCxnSpPr>
        <p:spPr>
          <a:xfrm flipV="1">
            <a:off x="5829300" y="2362200"/>
            <a:ext cx="0" cy="205740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2333827-087F-BB84-7973-49B866C57BE1}"/>
              </a:ext>
            </a:extLst>
          </p:cNvPr>
          <p:cNvCxnSpPr/>
          <p:nvPr/>
        </p:nvCxnSpPr>
        <p:spPr>
          <a:xfrm>
            <a:off x="5219700" y="3048000"/>
            <a:ext cx="6096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3F30D63-3682-C239-6F1E-918A22F987EF}"/>
              </a:ext>
            </a:extLst>
          </p:cNvPr>
          <p:cNvCxnSpPr/>
          <p:nvPr/>
        </p:nvCxnSpPr>
        <p:spPr>
          <a:xfrm>
            <a:off x="2362200" y="1905000"/>
            <a:ext cx="29718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DDCD2F-E06E-E55A-2F07-142431BCEC1F}"/>
              </a:ext>
            </a:extLst>
          </p:cNvPr>
          <p:cNvCxnSpPr/>
          <p:nvPr/>
        </p:nvCxnSpPr>
        <p:spPr>
          <a:xfrm>
            <a:off x="4762500" y="1905000"/>
            <a:ext cx="0" cy="60960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8BE8A28-6379-A555-8751-5C39BB0BB6EC}"/>
              </a:ext>
            </a:extLst>
          </p:cNvPr>
          <p:cNvCxnSpPr>
            <a:cxnSpLocks/>
            <a:stCxn id="56" idx="1"/>
          </p:cNvCxnSpPr>
          <p:nvPr/>
        </p:nvCxnSpPr>
        <p:spPr>
          <a:xfrm flipH="1">
            <a:off x="2362201" y="4991100"/>
            <a:ext cx="2805568"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E31E500-5A82-5CB9-0A3C-505782BE6910}"/>
              </a:ext>
            </a:extLst>
          </p:cNvPr>
          <p:cNvSpPr txBox="1"/>
          <p:nvPr/>
        </p:nvSpPr>
        <p:spPr>
          <a:xfrm>
            <a:off x="3925589" y="4963180"/>
            <a:ext cx="126989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lumMod val="65000"/>
                  </a:prstClr>
                </a:solidFill>
                <a:effectLst/>
                <a:uLnTx/>
                <a:uFillTx/>
                <a:latin typeface="Cambria" panose="02040503050406030204" pitchFamily="18" charset="0"/>
                <a:ea typeface="Cambria" panose="02040503050406030204" pitchFamily="18" charset="0"/>
                <a:cs typeface="+mn-cs"/>
              </a:rPr>
              <a:t>enable</a:t>
            </a:r>
          </a:p>
        </p:txBody>
      </p:sp>
      <p:sp>
        <p:nvSpPr>
          <p:cNvPr id="30" name="TextBox 29">
            <a:extLst>
              <a:ext uri="{FF2B5EF4-FFF2-40B4-BE49-F238E27FC236}">
                <a16:creationId xmlns:a16="http://schemas.microsoft.com/office/drawing/2014/main" id="{AEE39B52-B27C-F72C-0DD3-8059F02BB28F}"/>
              </a:ext>
            </a:extLst>
          </p:cNvPr>
          <p:cNvSpPr txBox="1"/>
          <p:nvPr/>
        </p:nvSpPr>
        <p:spPr>
          <a:xfrm>
            <a:off x="5795749" y="2387025"/>
            <a:ext cx="1233031"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white">
                    <a:lumMod val="65000"/>
                  </a:prstClr>
                </a:solidFill>
                <a:effectLst/>
                <a:uLnTx/>
                <a:uFillTx/>
                <a:latin typeface="Cambria" panose="02040503050406030204" pitchFamily="18" charset="0"/>
                <a:ea typeface="Cambria" panose="02040503050406030204" pitchFamily="18" charset="0"/>
                <a:cs typeface="+mn-cs"/>
              </a:rPr>
              <a:t>bitline</a:t>
            </a:r>
            <a:endParaRPr kumimoji="0" lang="en-US" sz="2800" b="1" i="1" u="none" strike="noStrike" kern="1200" cap="none" spc="0" normalizeH="0" baseline="0" noProof="0" dirty="0">
              <a:ln>
                <a:noFill/>
              </a:ln>
              <a:solidFill>
                <a:prstClr val="white">
                  <a:lumMod val="65000"/>
                </a:prstClr>
              </a:solidFill>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97602CBF-3527-FB54-00CD-C27ED098B077}"/>
              </a:ext>
            </a:extLst>
          </p:cNvPr>
          <p:cNvSpPr txBox="1"/>
          <p:nvPr/>
        </p:nvSpPr>
        <p:spPr>
          <a:xfrm>
            <a:off x="2214417" y="1381780"/>
            <a:ext cx="1630575"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white">
                    <a:lumMod val="65000"/>
                  </a:prstClr>
                </a:solidFill>
                <a:effectLst/>
                <a:uLnTx/>
                <a:uFillTx/>
                <a:latin typeface="Cambria" panose="02040503050406030204" pitchFamily="18" charset="0"/>
                <a:ea typeface="Cambria" panose="02040503050406030204" pitchFamily="18" charset="0"/>
                <a:cs typeface="+mn-cs"/>
              </a:rPr>
              <a:t>wordline</a:t>
            </a:r>
            <a:endParaRPr kumimoji="0" lang="en-US" sz="2800" b="1" i="1" u="none" strike="noStrike" kern="1200" cap="none" spc="0" normalizeH="0" baseline="0" noProof="0" dirty="0">
              <a:ln>
                <a:noFill/>
              </a:ln>
              <a:solidFill>
                <a:prstClr val="white">
                  <a:lumMod val="65000"/>
                </a:prstClr>
              </a:solidFill>
              <a:effectLst/>
              <a:uLnTx/>
              <a:uFillTx/>
              <a:latin typeface="Cambria" panose="02040503050406030204" pitchFamily="18" charset="0"/>
              <a:ea typeface="Cambria" panose="02040503050406030204" pitchFamily="18" charset="0"/>
              <a:cs typeface="+mn-cs"/>
            </a:endParaRPr>
          </a:p>
        </p:txBody>
      </p:sp>
      <p:sp>
        <p:nvSpPr>
          <p:cNvPr id="32" name="TextBox 31">
            <a:extLst>
              <a:ext uri="{FF2B5EF4-FFF2-40B4-BE49-F238E27FC236}">
                <a16:creationId xmlns:a16="http://schemas.microsoft.com/office/drawing/2014/main" id="{DDAD20A0-932A-172E-8229-A1B8DA115D57}"/>
              </a:ext>
            </a:extLst>
          </p:cNvPr>
          <p:cNvSpPr txBox="1"/>
          <p:nvPr/>
        </p:nvSpPr>
        <p:spPr>
          <a:xfrm>
            <a:off x="1609131" y="2438400"/>
            <a:ext cx="1720343"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lumMod val="65000"/>
                  </a:prstClr>
                </a:solidFill>
                <a:effectLst/>
                <a:uLnTx/>
                <a:uFillTx/>
                <a:latin typeface="Cambria" panose="02040503050406030204" pitchFamily="18" charset="0"/>
                <a:ea typeface="Cambria" panose="02040503050406030204" pitchFamily="18" charset="0"/>
                <a:cs typeface="+mn-cs"/>
              </a:rPr>
              <a:t>capacitor</a:t>
            </a:r>
          </a:p>
        </p:txBody>
      </p:sp>
      <p:sp>
        <p:nvSpPr>
          <p:cNvPr id="33" name="TextBox 32">
            <a:extLst>
              <a:ext uri="{FF2B5EF4-FFF2-40B4-BE49-F238E27FC236}">
                <a16:creationId xmlns:a16="http://schemas.microsoft.com/office/drawing/2014/main" id="{0EB8F433-2095-5669-6E90-85235D6A0030}"/>
              </a:ext>
            </a:extLst>
          </p:cNvPr>
          <p:cNvSpPr txBox="1"/>
          <p:nvPr/>
        </p:nvSpPr>
        <p:spPr>
          <a:xfrm>
            <a:off x="3879852" y="3094470"/>
            <a:ext cx="1800150" cy="8679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lumMod val="65000"/>
                  </a:prstClr>
                </a:solidFill>
                <a:effectLst/>
                <a:uLnTx/>
                <a:uFillTx/>
                <a:latin typeface="Cambria" panose="02040503050406030204" pitchFamily="18" charset="0"/>
                <a:ea typeface="Cambria" panose="02040503050406030204" pitchFamily="18" charset="0"/>
                <a:cs typeface="+mn-cs"/>
              </a:rPr>
              <a:t>access transistor</a:t>
            </a:r>
          </a:p>
        </p:txBody>
      </p:sp>
      <p:sp>
        <p:nvSpPr>
          <p:cNvPr id="35" name="TextBox 34">
            <a:extLst>
              <a:ext uri="{FF2B5EF4-FFF2-40B4-BE49-F238E27FC236}">
                <a16:creationId xmlns:a16="http://schemas.microsoft.com/office/drawing/2014/main" id="{0424B6B7-8310-77E1-9D55-EFA7819596E6}"/>
              </a:ext>
            </a:extLst>
          </p:cNvPr>
          <p:cNvSpPr txBox="1"/>
          <p:nvPr/>
        </p:nvSpPr>
        <p:spPr>
          <a:xfrm>
            <a:off x="5522476" y="1838980"/>
            <a:ext cx="1035861"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½ V</a:t>
            </a:r>
            <a:r>
              <a:rPr kumimoji="0" lang="en-US" sz="2400" b="1" i="0" u="none" strike="noStrike" kern="1200" cap="none" spc="0" normalizeH="0" baseline="-2500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DD</a:t>
            </a:r>
          </a:p>
        </p:txBody>
      </p:sp>
      <p:sp>
        <p:nvSpPr>
          <p:cNvPr id="39" name="TextBox 38">
            <a:extLst>
              <a:ext uri="{FF2B5EF4-FFF2-40B4-BE49-F238E27FC236}">
                <a16:creationId xmlns:a16="http://schemas.microsoft.com/office/drawing/2014/main" id="{3995B6AD-5421-CD21-3786-AE73BCFA5305}"/>
              </a:ext>
            </a:extLst>
          </p:cNvPr>
          <p:cNvSpPr txBox="1"/>
          <p:nvPr/>
        </p:nvSpPr>
        <p:spPr>
          <a:xfrm>
            <a:off x="5518517" y="1838980"/>
            <a:ext cx="668774"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DD</a:t>
            </a:r>
          </a:p>
        </p:txBody>
      </p:sp>
      <p:cxnSp>
        <p:nvCxnSpPr>
          <p:cNvPr id="40" name="Straight Connector 39">
            <a:extLst>
              <a:ext uri="{FF2B5EF4-FFF2-40B4-BE49-F238E27FC236}">
                <a16:creationId xmlns:a16="http://schemas.microsoft.com/office/drawing/2014/main" id="{80E7DE64-AE21-7AD6-6255-47913D7E6243}"/>
              </a:ext>
            </a:extLst>
          </p:cNvPr>
          <p:cNvCxnSpPr/>
          <p:nvPr/>
        </p:nvCxnSpPr>
        <p:spPr>
          <a:xfrm>
            <a:off x="2362200" y="1905000"/>
            <a:ext cx="2971800"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DB27C7A-4661-0053-1E13-D442BB4705F9}"/>
              </a:ext>
            </a:extLst>
          </p:cNvPr>
          <p:cNvCxnSpPr/>
          <p:nvPr/>
        </p:nvCxnSpPr>
        <p:spPr>
          <a:xfrm>
            <a:off x="3962400" y="3048000"/>
            <a:ext cx="342900"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EF3C7D8-EE6C-4FAC-6423-28FAA8853E6B}"/>
              </a:ext>
            </a:extLst>
          </p:cNvPr>
          <p:cNvCxnSpPr/>
          <p:nvPr/>
        </p:nvCxnSpPr>
        <p:spPr>
          <a:xfrm>
            <a:off x="5219700" y="3048000"/>
            <a:ext cx="609600"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2488265-A331-AC32-BAEE-CDE835F57B7E}"/>
              </a:ext>
            </a:extLst>
          </p:cNvPr>
          <p:cNvCxnSpPr/>
          <p:nvPr/>
        </p:nvCxnSpPr>
        <p:spPr>
          <a:xfrm flipH="1">
            <a:off x="2362200" y="4991100"/>
            <a:ext cx="2895600"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5AB6332-FAC0-5FCF-D41E-B938F31FB182}"/>
              </a:ext>
            </a:extLst>
          </p:cNvPr>
          <p:cNvSpPr txBox="1"/>
          <p:nvPr/>
        </p:nvSpPr>
        <p:spPr>
          <a:xfrm>
            <a:off x="662475" y="1394936"/>
            <a:ext cx="1539516" cy="757130"/>
          </a:xfrm>
          <a:prstGeom prst="rect">
            <a:avLst/>
          </a:prstGeom>
          <a:noFill/>
        </p:spPr>
        <p:txBody>
          <a:bodyPr wrap="square" rtlCol="0">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enable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wordline</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203DC419-5D49-3071-C834-DE6533F9E043}"/>
              </a:ext>
            </a:extLst>
          </p:cNvPr>
          <p:cNvSpPr txBox="1"/>
          <p:nvPr/>
        </p:nvSpPr>
        <p:spPr>
          <a:xfrm>
            <a:off x="1609131" y="5075670"/>
            <a:ext cx="1690119" cy="757130"/>
          </a:xfrm>
          <a:prstGeom prst="rect">
            <a:avLst/>
          </a:prstGeom>
          <a:noFill/>
        </p:spPr>
        <p:txBody>
          <a:bodyPr wrap="square" rtlCol="0">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enable sense amp</a:t>
            </a:r>
          </a:p>
        </p:txBody>
      </p:sp>
      <p:sp>
        <p:nvSpPr>
          <p:cNvPr id="47" name="TextBox 46">
            <a:extLst>
              <a:ext uri="{FF2B5EF4-FFF2-40B4-BE49-F238E27FC236}">
                <a16:creationId xmlns:a16="http://schemas.microsoft.com/office/drawing/2014/main" id="{2AD0B4EA-0F59-7F5A-DE10-08FA8A4D1077}"/>
              </a:ext>
            </a:extLst>
          </p:cNvPr>
          <p:cNvSpPr txBox="1"/>
          <p:nvPr/>
        </p:nvSpPr>
        <p:spPr>
          <a:xfrm>
            <a:off x="7157910" y="3246870"/>
            <a:ext cx="1986090" cy="757130"/>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connects cell to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bitline</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cxnSp>
        <p:nvCxnSpPr>
          <p:cNvPr id="48" name="Curved Connector 47">
            <a:extLst>
              <a:ext uri="{FF2B5EF4-FFF2-40B4-BE49-F238E27FC236}">
                <a16:creationId xmlns:a16="http://schemas.microsoft.com/office/drawing/2014/main" id="{4DFF1D25-5F2F-BFAD-5AF4-48B3FAFCB8B5}"/>
              </a:ext>
            </a:extLst>
          </p:cNvPr>
          <p:cNvCxnSpPr>
            <a:cxnSpLocks/>
            <a:stCxn id="47" idx="1"/>
          </p:cNvCxnSpPr>
          <p:nvPr/>
        </p:nvCxnSpPr>
        <p:spPr>
          <a:xfrm rot="10800000">
            <a:off x="5514208" y="3086111"/>
            <a:ext cx="1643703" cy="539325"/>
          </a:xfrm>
          <a:prstGeom prst="curvedConnector3">
            <a:avLst>
              <a:gd name="adj1" fmla="val 50000"/>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5C27DC1-B2ED-4B17-63EF-8E9212F1B18E}"/>
              </a:ext>
            </a:extLst>
          </p:cNvPr>
          <p:cNvSpPr txBox="1"/>
          <p:nvPr/>
        </p:nvSpPr>
        <p:spPr>
          <a:xfrm>
            <a:off x="-101601" y="3810000"/>
            <a:ext cx="2558983" cy="1089529"/>
          </a:xfrm>
          <a:prstGeom prst="rect">
            <a:avLst/>
          </a:prstGeom>
          <a:noFill/>
        </p:spPr>
        <p:txBody>
          <a:bodyPr wrap="square" rtlCol="0">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cell loses charge to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bitline</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cxnSp>
        <p:nvCxnSpPr>
          <p:cNvPr id="51" name="Curved Connector 50">
            <a:extLst>
              <a:ext uri="{FF2B5EF4-FFF2-40B4-BE49-F238E27FC236}">
                <a16:creationId xmlns:a16="http://schemas.microsoft.com/office/drawing/2014/main" id="{C10D8262-6D8A-2818-C6BF-DF95702BAEDC}"/>
              </a:ext>
            </a:extLst>
          </p:cNvPr>
          <p:cNvCxnSpPr>
            <a:stCxn id="50" idx="3"/>
          </p:cNvCxnSpPr>
          <p:nvPr/>
        </p:nvCxnSpPr>
        <p:spPr>
          <a:xfrm flipV="1">
            <a:off x="2457382" y="3094471"/>
            <a:ext cx="1270066" cy="1260294"/>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FDCB059-0166-1F7F-E190-3A2611CB56C7}"/>
              </a:ext>
            </a:extLst>
          </p:cNvPr>
          <p:cNvCxnSpPr/>
          <p:nvPr/>
        </p:nvCxnSpPr>
        <p:spPr>
          <a:xfrm flipV="1">
            <a:off x="5943600" y="3048000"/>
            <a:ext cx="0" cy="1371600"/>
          </a:xfrm>
          <a:prstGeom prst="straightConnector1">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56D67C09-6DC9-1434-215C-1AA030FA918B}"/>
              </a:ext>
            </a:extLst>
          </p:cNvPr>
          <p:cNvGrpSpPr/>
          <p:nvPr/>
        </p:nvGrpSpPr>
        <p:grpSpPr>
          <a:xfrm>
            <a:off x="152400" y="3086102"/>
            <a:ext cx="3352800" cy="1472656"/>
            <a:chOff x="152400" y="3094474"/>
            <a:chExt cx="3352800" cy="1472656"/>
          </a:xfrm>
        </p:grpSpPr>
        <p:sp>
          <p:nvSpPr>
            <p:cNvPr id="54" name="TextBox 53">
              <a:extLst>
                <a:ext uri="{FF2B5EF4-FFF2-40B4-BE49-F238E27FC236}">
                  <a16:creationId xmlns:a16="http://schemas.microsoft.com/office/drawing/2014/main" id="{8C873060-FF85-8A94-EBF2-B43E2C8C5424}"/>
                </a:ext>
              </a:extLst>
            </p:cNvPr>
            <p:cNvSpPr txBox="1"/>
            <p:nvPr/>
          </p:nvSpPr>
          <p:spPr>
            <a:xfrm>
              <a:off x="152400" y="3810000"/>
              <a:ext cx="2240702" cy="757130"/>
            </a:xfrm>
            <a:prstGeom prst="rect">
              <a:avLst/>
            </a:prstGeom>
            <a:noFill/>
          </p:spPr>
          <p:txBody>
            <a:bodyPr wrap="square" rtlCol="0">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cell charge restored</a:t>
              </a:r>
            </a:p>
          </p:txBody>
        </p:sp>
        <p:cxnSp>
          <p:nvCxnSpPr>
            <p:cNvPr id="55" name="Curved Connector 54">
              <a:extLst>
                <a:ext uri="{FF2B5EF4-FFF2-40B4-BE49-F238E27FC236}">
                  <a16:creationId xmlns:a16="http://schemas.microsoft.com/office/drawing/2014/main" id="{140E182E-6953-4050-72A9-2FA82688BDD8}"/>
                </a:ext>
              </a:extLst>
            </p:cNvPr>
            <p:cNvCxnSpPr>
              <a:stCxn id="54" idx="3"/>
            </p:cNvCxnSpPr>
            <p:nvPr/>
          </p:nvCxnSpPr>
          <p:spPr>
            <a:xfrm flipV="1">
              <a:off x="2393102" y="3094474"/>
              <a:ext cx="1112098" cy="1094091"/>
            </a:xfrm>
            <a:prstGeom prst="curvedConnector3">
              <a:avLst>
                <a:gd name="adj1" fmla="val 50000"/>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56" name="Rounded Rectangle 55">
            <a:extLst>
              <a:ext uri="{FF2B5EF4-FFF2-40B4-BE49-F238E27FC236}">
                <a16:creationId xmlns:a16="http://schemas.microsoft.com/office/drawing/2014/main" id="{5AAF0512-D792-C68F-FB16-B3A465F5D8A2}"/>
              </a:ext>
            </a:extLst>
          </p:cNvPr>
          <p:cNvSpPr/>
          <p:nvPr/>
        </p:nvSpPr>
        <p:spPr>
          <a:xfrm>
            <a:off x="5167769" y="4419600"/>
            <a:ext cx="1323062" cy="1143000"/>
          </a:xfrm>
          <a:prstGeom prst="round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Sense Amp</a:t>
            </a:r>
          </a:p>
        </p:txBody>
      </p:sp>
      <p:sp>
        <p:nvSpPr>
          <p:cNvPr id="58" name="TextBox 57">
            <a:extLst>
              <a:ext uri="{FF2B5EF4-FFF2-40B4-BE49-F238E27FC236}">
                <a16:creationId xmlns:a16="http://schemas.microsoft.com/office/drawing/2014/main" id="{CF1C3A0D-B1EA-B997-8AD6-81761D35F1D4}"/>
              </a:ext>
            </a:extLst>
          </p:cNvPr>
          <p:cNvSpPr txBox="1"/>
          <p:nvPr/>
        </p:nvSpPr>
        <p:spPr>
          <a:xfrm>
            <a:off x="6961464" y="822835"/>
            <a:ext cx="2353836" cy="1089529"/>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deviation in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bitline</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voltage</a:t>
            </a:r>
          </a:p>
        </p:txBody>
      </p:sp>
      <p:cxnSp>
        <p:nvCxnSpPr>
          <p:cNvPr id="59" name="Curved Connector 58">
            <a:extLst>
              <a:ext uri="{FF2B5EF4-FFF2-40B4-BE49-F238E27FC236}">
                <a16:creationId xmlns:a16="http://schemas.microsoft.com/office/drawing/2014/main" id="{362D5919-686C-806D-EB2D-8342634D29B6}"/>
              </a:ext>
            </a:extLst>
          </p:cNvPr>
          <p:cNvCxnSpPr>
            <a:stCxn id="58" idx="1"/>
            <a:endCxn id="5" idx="0"/>
          </p:cNvCxnSpPr>
          <p:nvPr/>
        </p:nvCxnSpPr>
        <p:spPr>
          <a:xfrm rot="10800000" flipV="1">
            <a:off x="6263568" y="1367600"/>
            <a:ext cx="697896" cy="471380"/>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A8FF6AB-EEA9-86A9-9DD7-FD7D7FE86A2C}"/>
              </a:ext>
            </a:extLst>
          </p:cNvPr>
          <p:cNvCxnSpPr/>
          <p:nvPr/>
        </p:nvCxnSpPr>
        <p:spPr>
          <a:xfrm rot="5400000">
            <a:off x="5436885" y="5955015"/>
            <a:ext cx="78483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3BF0C347-D244-CA1D-4F3C-6C31409D0032}"/>
              </a:ext>
            </a:extLst>
          </p:cNvPr>
          <p:cNvSpPr txBox="1"/>
          <p:nvPr/>
        </p:nvSpPr>
        <p:spPr>
          <a:xfrm>
            <a:off x="3029704" y="6477000"/>
            <a:ext cx="251030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[Seshadri+ MICRO’17]</a:t>
            </a:r>
          </a:p>
        </p:txBody>
      </p:sp>
      <p:sp>
        <p:nvSpPr>
          <p:cNvPr id="3" name="Oval 2">
            <a:extLst>
              <a:ext uri="{FF2B5EF4-FFF2-40B4-BE49-F238E27FC236}">
                <a16:creationId xmlns:a16="http://schemas.microsoft.com/office/drawing/2014/main" id="{C3B196B5-A3C3-83A2-9465-DD75602647CA}"/>
              </a:ext>
            </a:extLst>
          </p:cNvPr>
          <p:cNvSpPr/>
          <p:nvPr/>
        </p:nvSpPr>
        <p:spPr>
          <a:xfrm>
            <a:off x="366533" y="1539240"/>
            <a:ext cx="365760" cy="3657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70" name="Oval 69">
            <a:extLst>
              <a:ext uri="{FF2B5EF4-FFF2-40B4-BE49-F238E27FC236}">
                <a16:creationId xmlns:a16="http://schemas.microsoft.com/office/drawing/2014/main" id="{A1C7E31F-1559-294D-889F-F043CC45D2D8}"/>
              </a:ext>
            </a:extLst>
          </p:cNvPr>
          <p:cNvSpPr/>
          <p:nvPr/>
        </p:nvSpPr>
        <p:spPr>
          <a:xfrm>
            <a:off x="7839728" y="2961620"/>
            <a:ext cx="365760" cy="3657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1" name="Oval 70">
            <a:extLst>
              <a:ext uri="{FF2B5EF4-FFF2-40B4-BE49-F238E27FC236}">
                <a16:creationId xmlns:a16="http://schemas.microsoft.com/office/drawing/2014/main" id="{BAABF6C8-A1C1-A20C-2F70-A97EB21EFDA2}"/>
              </a:ext>
            </a:extLst>
          </p:cNvPr>
          <p:cNvSpPr/>
          <p:nvPr/>
        </p:nvSpPr>
        <p:spPr>
          <a:xfrm>
            <a:off x="1082462" y="3505200"/>
            <a:ext cx="365760" cy="3657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2" name="Oval 71">
            <a:extLst>
              <a:ext uri="{FF2B5EF4-FFF2-40B4-BE49-F238E27FC236}">
                <a16:creationId xmlns:a16="http://schemas.microsoft.com/office/drawing/2014/main" id="{2BB0831C-D40E-782B-1185-6FF12F2FF9CF}"/>
              </a:ext>
            </a:extLst>
          </p:cNvPr>
          <p:cNvSpPr/>
          <p:nvPr/>
        </p:nvSpPr>
        <p:spPr>
          <a:xfrm>
            <a:off x="6586861" y="794816"/>
            <a:ext cx="365760" cy="3657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73" name="Oval 72">
            <a:extLst>
              <a:ext uri="{FF2B5EF4-FFF2-40B4-BE49-F238E27FC236}">
                <a16:creationId xmlns:a16="http://schemas.microsoft.com/office/drawing/2014/main" id="{F76DE0AE-445F-E6F0-808C-C3B80D531690}"/>
              </a:ext>
            </a:extLst>
          </p:cNvPr>
          <p:cNvSpPr/>
          <p:nvPr/>
        </p:nvSpPr>
        <p:spPr>
          <a:xfrm>
            <a:off x="1425210" y="5154762"/>
            <a:ext cx="365760" cy="3657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5</a:t>
            </a:r>
          </a:p>
        </p:txBody>
      </p:sp>
      <p:sp>
        <p:nvSpPr>
          <p:cNvPr id="67" name="Oval 66">
            <a:extLst>
              <a:ext uri="{FF2B5EF4-FFF2-40B4-BE49-F238E27FC236}">
                <a16:creationId xmlns:a16="http://schemas.microsoft.com/office/drawing/2014/main" id="{F1B9AC81-FF01-E32E-2DD9-7BBA2569BBB2}"/>
              </a:ext>
            </a:extLst>
          </p:cNvPr>
          <p:cNvSpPr/>
          <p:nvPr/>
        </p:nvSpPr>
        <p:spPr>
          <a:xfrm>
            <a:off x="366533" y="3962400"/>
            <a:ext cx="365760" cy="3657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6</a:t>
            </a:r>
          </a:p>
        </p:txBody>
      </p:sp>
    </p:spTree>
    <p:extLst>
      <p:ext uri="{BB962C8B-B14F-4D97-AF65-F5344CB8AC3E}">
        <p14:creationId xmlns:p14="http://schemas.microsoft.com/office/powerpoint/2010/main" val="326614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5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25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200"/>
                                        <p:tgtEl>
                                          <p:spTgt spid="48"/>
                                        </p:tgtEl>
                                      </p:cBhvr>
                                    </p:animEffect>
                                  </p:childTnLst>
                                </p:cTn>
                              </p:par>
                              <p:par>
                                <p:cTn id="22" presetID="10"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250"/>
                                        <p:tgtEl>
                                          <p:spTgt spid="41"/>
                                        </p:tgtEl>
                                      </p:cBhvr>
                                    </p:animEffect>
                                  </p:childTnLst>
                                </p:cTn>
                              </p:par>
                              <p:par>
                                <p:cTn id="25" presetID="10"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250"/>
                                        <p:tgtEl>
                                          <p:spTgt spid="42"/>
                                        </p:tgtEl>
                                      </p:cBhvr>
                                    </p:animEffect>
                                  </p:childTnLst>
                                </p:cTn>
                              </p:par>
                              <p:par>
                                <p:cTn id="28" presetID="3" presetClass="emph" presetSubtype="2" fill="hold" grpId="1" nodeType="withEffect">
                                  <p:stCondLst>
                                    <p:cond delay="0"/>
                                  </p:stCondLst>
                                  <p:childTnLst>
                                    <p:animClr clrSpc="rgb" dir="cw">
                                      <p:cBhvr override="childStyle">
                                        <p:cTn id="29" dur="200" fill="hold"/>
                                        <p:tgtEl>
                                          <p:spTgt spid="44"/>
                                        </p:tgtEl>
                                        <p:attrNameLst>
                                          <p:attrName>style.color</p:attrName>
                                        </p:attrNameLst>
                                      </p:cBhvr>
                                      <p:to>
                                        <a:srgbClr val="A5A5A5"/>
                                      </p:to>
                                    </p:animClr>
                                  </p:childTnLst>
                                </p:cTn>
                              </p:par>
                              <p:par>
                                <p:cTn id="30" presetID="1" presetClass="emph" presetSubtype="2" fill="hold" nodeType="withEffect">
                                  <p:stCondLst>
                                    <p:cond delay="0"/>
                                  </p:stCondLst>
                                  <p:childTnLst>
                                    <p:animClr clrSpc="rgb" dir="cw">
                                      <p:cBhvr>
                                        <p:cTn id="31" dur="200" fill="hold"/>
                                        <p:tgtEl>
                                          <p:spTgt spid="3"/>
                                        </p:tgtEl>
                                        <p:attrNameLst>
                                          <p:attrName>fillcolor</p:attrName>
                                        </p:attrNameLst>
                                      </p:cBhvr>
                                      <p:to>
                                        <a:srgbClr val="A5A5A5"/>
                                      </p:to>
                                    </p:animClr>
                                    <p:set>
                                      <p:cBhvr>
                                        <p:cTn id="32" dur="200" fill="hold"/>
                                        <p:tgtEl>
                                          <p:spTgt spid="3"/>
                                        </p:tgtEl>
                                        <p:attrNameLst>
                                          <p:attrName>fill.type</p:attrName>
                                        </p:attrNameLst>
                                      </p:cBhvr>
                                      <p:to>
                                        <p:strVal val="solid"/>
                                      </p:to>
                                    </p:set>
                                    <p:set>
                                      <p:cBhvr>
                                        <p:cTn id="33" dur="200" fill="hold"/>
                                        <p:tgtEl>
                                          <p:spTgt spid="3"/>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fade">
                                      <p:cBhvr>
                                        <p:cTn id="36" dur="300"/>
                                        <p:tgtEl>
                                          <p:spTgt spid="70"/>
                                        </p:tgtEl>
                                      </p:cBhvr>
                                    </p:animEffect>
                                  </p:childTnLst>
                                </p:cTn>
                              </p:par>
                              <p:par>
                                <p:cTn id="37" presetID="7" presetClass="emph" presetSubtype="2" fill="hold" nodeType="withEffect">
                                  <p:stCondLst>
                                    <p:cond delay="0"/>
                                  </p:stCondLst>
                                  <p:childTnLst>
                                    <p:animClr clrSpc="rgb" dir="cw">
                                      <p:cBhvr>
                                        <p:cTn id="38" dur="300" fill="hold"/>
                                        <p:tgtEl>
                                          <p:spTgt spid="48"/>
                                        </p:tgtEl>
                                        <p:attrNameLst>
                                          <p:attrName>stroke.color</p:attrName>
                                        </p:attrNameLst>
                                      </p:cBhvr>
                                      <p:to>
                                        <a:srgbClr val="A5A5A5"/>
                                      </p:to>
                                    </p:animClr>
                                    <p:set>
                                      <p:cBhvr>
                                        <p:cTn id="39" dur="300" fill="hold"/>
                                        <p:tgtEl>
                                          <p:spTgt spid="48"/>
                                        </p:tgtEl>
                                        <p:attrNameLst>
                                          <p:attrName>stroke.on</p:attrName>
                                        </p:attrNameLst>
                                      </p:cBhvr>
                                      <p:to>
                                        <p:strVal val="true"/>
                                      </p:to>
                                    </p:set>
                                  </p:childTnLst>
                                </p:cTn>
                              </p:par>
                              <p:par>
                                <p:cTn id="40" presetID="22" presetClass="exit" presetSubtype="1" fill="hold" grpId="0" nodeType="withEffect">
                                  <p:stCondLst>
                                    <p:cond delay="0"/>
                                  </p:stCondLst>
                                  <p:childTnLst>
                                    <p:animEffect transition="out" filter="wipe(up)">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par>
                                <p:cTn id="48" presetID="10"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3" presetClass="emph" presetSubtype="2" fill="hold" grpId="1" nodeType="withEffect">
                                  <p:stCondLst>
                                    <p:cond delay="0"/>
                                  </p:stCondLst>
                                  <p:childTnLst>
                                    <p:animClr clrSpc="rgb" dir="cw">
                                      <p:cBhvr override="childStyle">
                                        <p:cTn id="52" dur="300" fill="hold"/>
                                        <p:tgtEl>
                                          <p:spTgt spid="47"/>
                                        </p:tgtEl>
                                        <p:attrNameLst>
                                          <p:attrName>style.color</p:attrName>
                                        </p:attrNameLst>
                                      </p:cBhvr>
                                      <p:to>
                                        <a:srgbClr val="A5A5A5"/>
                                      </p:to>
                                    </p:animClr>
                                  </p:childTnLst>
                                </p:cTn>
                              </p:par>
                              <p:par>
                                <p:cTn id="53" presetID="10" presetClass="entr"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300"/>
                                        <p:tgtEl>
                                          <p:spTgt spid="71"/>
                                        </p:tgtEl>
                                      </p:cBhvr>
                                    </p:animEffect>
                                  </p:childTnLst>
                                </p:cTn>
                              </p:par>
                              <p:par>
                                <p:cTn id="56" presetID="1" presetClass="emph" presetSubtype="2" fill="hold" nodeType="withEffect">
                                  <p:stCondLst>
                                    <p:cond delay="0"/>
                                  </p:stCondLst>
                                  <p:childTnLst>
                                    <p:animClr clrSpc="rgb" dir="cw">
                                      <p:cBhvr>
                                        <p:cTn id="57" dur="200" fill="hold"/>
                                        <p:tgtEl>
                                          <p:spTgt spid="70"/>
                                        </p:tgtEl>
                                        <p:attrNameLst>
                                          <p:attrName>fillcolor</p:attrName>
                                        </p:attrNameLst>
                                      </p:cBhvr>
                                      <p:to>
                                        <a:srgbClr val="A5A5A5"/>
                                      </p:to>
                                    </p:animClr>
                                    <p:set>
                                      <p:cBhvr>
                                        <p:cTn id="58" dur="200" fill="hold"/>
                                        <p:tgtEl>
                                          <p:spTgt spid="70"/>
                                        </p:tgtEl>
                                        <p:attrNameLst>
                                          <p:attrName>fill.type</p:attrName>
                                        </p:attrNameLst>
                                      </p:cBhvr>
                                      <p:to>
                                        <p:strVal val="solid"/>
                                      </p:to>
                                    </p:set>
                                    <p:set>
                                      <p:cBhvr>
                                        <p:cTn id="59" dur="200" fill="hold"/>
                                        <p:tgtEl>
                                          <p:spTgt spid="70"/>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cTn>
                              </p:par>
                              <p:par>
                                <p:cTn id="65" presetID="10" presetClass="exit" presetSubtype="0" fill="hold" grpId="0" nodeType="withEffect">
                                  <p:stCondLst>
                                    <p:cond delay="0"/>
                                  </p:stCondLst>
                                  <p:childTnLst>
                                    <p:animEffect transition="out" filter="fade">
                                      <p:cBhvr>
                                        <p:cTn id="66" dur="250"/>
                                        <p:tgtEl>
                                          <p:spTgt spid="35"/>
                                        </p:tgtEl>
                                      </p:cBhvr>
                                    </p:animEffect>
                                    <p:set>
                                      <p:cBhvr>
                                        <p:cTn id="67" dur="1" fill="hold">
                                          <p:stCondLst>
                                            <p:cond delay="249"/>
                                          </p:stCondLst>
                                        </p:cTn>
                                        <p:tgtEl>
                                          <p:spTgt spid="35"/>
                                        </p:tgtEl>
                                        <p:attrNameLst>
                                          <p:attrName>style.visibility</p:attrName>
                                        </p:attrNameLst>
                                      </p:cBhvr>
                                      <p:to>
                                        <p:strVal val="hidden"/>
                                      </p:to>
                                    </p:set>
                                  </p:childTnLst>
                                </p:cTn>
                              </p:par>
                              <p:par>
                                <p:cTn id="68" presetID="3" presetClass="emph" presetSubtype="2" fill="hold" grpId="1" nodeType="withEffect">
                                  <p:stCondLst>
                                    <p:cond delay="0"/>
                                  </p:stCondLst>
                                  <p:childTnLst>
                                    <p:animClr clrSpc="rgb" dir="cw">
                                      <p:cBhvr override="childStyle">
                                        <p:cTn id="69" dur="300" fill="hold"/>
                                        <p:tgtEl>
                                          <p:spTgt spid="50"/>
                                        </p:tgtEl>
                                        <p:attrNameLst>
                                          <p:attrName>style.color</p:attrName>
                                        </p:attrNameLst>
                                      </p:cBhvr>
                                      <p:to>
                                        <a:srgbClr val="A5A5A5"/>
                                      </p:to>
                                    </p:animClr>
                                  </p:childTnLst>
                                </p:cTn>
                              </p:par>
                              <p:par>
                                <p:cTn id="70" presetID="7" presetClass="emph" presetSubtype="2" fill="hold" nodeType="withEffect">
                                  <p:stCondLst>
                                    <p:cond delay="0"/>
                                  </p:stCondLst>
                                  <p:childTnLst>
                                    <p:animClr clrSpc="rgb" dir="cw">
                                      <p:cBhvr>
                                        <p:cTn id="71" dur="300" fill="hold"/>
                                        <p:tgtEl>
                                          <p:spTgt spid="51"/>
                                        </p:tgtEl>
                                        <p:attrNameLst>
                                          <p:attrName>stroke.color</p:attrName>
                                        </p:attrNameLst>
                                      </p:cBhvr>
                                      <p:to>
                                        <a:srgbClr val="A5A5A5"/>
                                      </p:to>
                                    </p:animClr>
                                    <p:set>
                                      <p:cBhvr>
                                        <p:cTn id="72" dur="300" fill="hold"/>
                                        <p:tgtEl>
                                          <p:spTgt spid="51"/>
                                        </p:tgtEl>
                                        <p:attrNameLst>
                                          <p:attrName>stroke.on</p:attrName>
                                        </p:attrNameLst>
                                      </p:cBhvr>
                                      <p:to>
                                        <p:strVal val="true"/>
                                      </p:to>
                                    </p:set>
                                  </p:childTnLst>
                                </p:cTn>
                              </p:par>
                              <p:par>
                                <p:cTn id="73" presetID="10" presetClass="entr" presetSubtype="0" fill="hold" nodeType="with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500"/>
                                        <p:tgtEl>
                                          <p:spTgt spid="5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fade">
                                      <p:cBhvr>
                                        <p:cTn id="78" dur="500"/>
                                        <p:tgtEl>
                                          <p:spTgt spid="5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fade">
                                      <p:cBhvr>
                                        <p:cTn id="81" dur="300"/>
                                        <p:tgtEl>
                                          <p:spTgt spid="72"/>
                                        </p:tgtEl>
                                      </p:cBhvr>
                                    </p:animEffect>
                                  </p:childTnLst>
                                </p:cTn>
                              </p:par>
                              <p:par>
                                <p:cTn id="82" presetID="1" presetClass="emph" presetSubtype="2" fill="hold" nodeType="withEffect">
                                  <p:stCondLst>
                                    <p:cond delay="0"/>
                                  </p:stCondLst>
                                  <p:childTnLst>
                                    <p:animClr clrSpc="rgb" dir="cw">
                                      <p:cBhvr>
                                        <p:cTn id="83" dur="200" fill="hold"/>
                                        <p:tgtEl>
                                          <p:spTgt spid="71"/>
                                        </p:tgtEl>
                                        <p:attrNameLst>
                                          <p:attrName>fillcolor</p:attrName>
                                        </p:attrNameLst>
                                      </p:cBhvr>
                                      <p:to>
                                        <a:srgbClr val="A5A5A5"/>
                                      </p:to>
                                    </p:animClr>
                                    <p:set>
                                      <p:cBhvr>
                                        <p:cTn id="84" dur="200" fill="hold"/>
                                        <p:tgtEl>
                                          <p:spTgt spid="71"/>
                                        </p:tgtEl>
                                        <p:attrNameLst>
                                          <p:attrName>fill.type</p:attrName>
                                        </p:attrNameLst>
                                      </p:cBhvr>
                                      <p:to>
                                        <p:strVal val="solid"/>
                                      </p:to>
                                    </p:set>
                                    <p:set>
                                      <p:cBhvr>
                                        <p:cTn id="85" dur="200" fill="hold"/>
                                        <p:tgtEl>
                                          <p:spTgt spid="71"/>
                                        </p:tgtEl>
                                        <p:attrNameLst>
                                          <p:attrName>fill.on</p:attrName>
                                        </p:attrNameLst>
                                      </p:cBhvr>
                                      <p:to>
                                        <p:strVal val="tru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fade">
                                      <p:cBhvr>
                                        <p:cTn id="90" dur="250"/>
                                        <p:tgtEl>
                                          <p:spTgt spid="43"/>
                                        </p:tgtEl>
                                      </p:cBhvr>
                                    </p:animEffect>
                                  </p:childTnLst>
                                </p:cTn>
                              </p:par>
                              <p:par>
                                <p:cTn id="91" presetID="1" presetClass="emph" presetSubtype="2" fill="hold" nodeType="withEffect">
                                  <p:stCondLst>
                                    <p:cond delay="0"/>
                                  </p:stCondLst>
                                  <p:childTnLst>
                                    <p:animClr clrSpc="rgb" dir="cw">
                                      <p:cBhvr>
                                        <p:cTn id="92" dur="200" fill="hold"/>
                                        <p:tgtEl>
                                          <p:spTgt spid="72"/>
                                        </p:tgtEl>
                                        <p:attrNameLst>
                                          <p:attrName>fillcolor</p:attrName>
                                        </p:attrNameLst>
                                      </p:cBhvr>
                                      <p:to>
                                        <a:srgbClr val="A5A5A5"/>
                                      </p:to>
                                    </p:animClr>
                                    <p:set>
                                      <p:cBhvr>
                                        <p:cTn id="93" dur="200" fill="hold"/>
                                        <p:tgtEl>
                                          <p:spTgt spid="72"/>
                                        </p:tgtEl>
                                        <p:attrNameLst>
                                          <p:attrName>fill.type</p:attrName>
                                        </p:attrNameLst>
                                      </p:cBhvr>
                                      <p:to>
                                        <p:strVal val="solid"/>
                                      </p:to>
                                    </p:set>
                                    <p:set>
                                      <p:cBhvr>
                                        <p:cTn id="94" dur="200" fill="hold"/>
                                        <p:tgtEl>
                                          <p:spTgt spid="72"/>
                                        </p:tgtEl>
                                        <p:attrNameLst>
                                          <p:attrName>fill.on</p:attrName>
                                        </p:attrNameLst>
                                      </p:cBhvr>
                                      <p:to>
                                        <p:strVal val="true"/>
                                      </p:to>
                                    </p:set>
                                  </p:childTnLst>
                                </p:cTn>
                              </p:par>
                              <p:par>
                                <p:cTn id="95" presetID="3" presetClass="emph" presetSubtype="2" fill="hold" grpId="1" nodeType="withEffect">
                                  <p:stCondLst>
                                    <p:cond delay="0"/>
                                  </p:stCondLst>
                                  <p:childTnLst>
                                    <p:animClr clrSpc="rgb" dir="cw">
                                      <p:cBhvr override="childStyle">
                                        <p:cTn id="96" dur="300" fill="hold"/>
                                        <p:tgtEl>
                                          <p:spTgt spid="58"/>
                                        </p:tgtEl>
                                        <p:attrNameLst>
                                          <p:attrName>style.color</p:attrName>
                                        </p:attrNameLst>
                                      </p:cBhvr>
                                      <p:to>
                                        <a:srgbClr val="A5A5A5"/>
                                      </p:to>
                                    </p:animClr>
                                  </p:childTnLst>
                                </p:cTn>
                              </p:par>
                              <p:par>
                                <p:cTn id="97" presetID="10" presetClass="entr" presetSubtype="0" fill="hold" grpId="0" nodeType="with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fade">
                                      <p:cBhvr>
                                        <p:cTn id="99" dur="250"/>
                                        <p:tgtEl>
                                          <p:spTgt spid="4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73"/>
                                        </p:tgtEl>
                                        <p:attrNameLst>
                                          <p:attrName>style.visibility</p:attrName>
                                        </p:attrNameLst>
                                      </p:cBhvr>
                                      <p:to>
                                        <p:strVal val="visible"/>
                                      </p:to>
                                    </p:set>
                                    <p:animEffect transition="in" filter="fade">
                                      <p:cBhvr>
                                        <p:cTn id="102" dur="300"/>
                                        <p:tgtEl>
                                          <p:spTgt spid="7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250"/>
                                        <p:tgtEl>
                                          <p:spTgt spid="5"/>
                                        </p:tgtEl>
                                      </p:cBhvr>
                                    </p:animEffect>
                                    <p:set>
                                      <p:cBhvr>
                                        <p:cTn id="107" dur="1" fill="hold">
                                          <p:stCondLst>
                                            <p:cond delay="249"/>
                                          </p:stCondLst>
                                        </p:cTn>
                                        <p:tgtEl>
                                          <p:spTgt spid="5"/>
                                        </p:tgtEl>
                                        <p:attrNameLst>
                                          <p:attrName>style.visibility</p:attrName>
                                        </p:attrNameLst>
                                      </p:cBhvr>
                                      <p:to>
                                        <p:strVal val="hidden"/>
                                      </p:to>
                                    </p:set>
                                  </p:childTnLst>
                                </p:cTn>
                              </p:par>
                              <p:par>
                                <p:cTn id="108" presetID="7" presetClass="emph" presetSubtype="2" fill="hold" nodeType="withEffect">
                                  <p:stCondLst>
                                    <p:cond delay="0"/>
                                  </p:stCondLst>
                                  <p:childTnLst>
                                    <p:animClr clrSpc="rgb" dir="cw">
                                      <p:cBhvr>
                                        <p:cTn id="109" dur="300" fill="hold"/>
                                        <p:tgtEl>
                                          <p:spTgt spid="59"/>
                                        </p:tgtEl>
                                        <p:attrNameLst>
                                          <p:attrName>stroke.color</p:attrName>
                                        </p:attrNameLst>
                                      </p:cBhvr>
                                      <p:to>
                                        <a:srgbClr val="A5A5A5"/>
                                      </p:to>
                                    </p:animClr>
                                    <p:set>
                                      <p:cBhvr>
                                        <p:cTn id="110" dur="300" fill="hold"/>
                                        <p:tgtEl>
                                          <p:spTgt spid="59"/>
                                        </p:tgtEl>
                                        <p:attrNameLst>
                                          <p:attrName>stroke.on</p:attrName>
                                        </p:attrNameLst>
                                      </p:cBhvr>
                                      <p:to>
                                        <p:strVal val="true"/>
                                      </p:to>
                                    </p:set>
                                  </p:childTnLst>
                                </p:cTn>
                              </p:par>
                              <p:par>
                                <p:cTn id="111" presetID="10" presetClass="entr" presetSubtype="0" fill="hold" grpId="0" nodeType="with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fade">
                                      <p:cBhvr>
                                        <p:cTn id="113" dur="250"/>
                                        <p:tgtEl>
                                          <p:spTgt spid="39"/>
                                        </p:tgtEl>
                                      </p:cBhvr>
                                    </p:animEffect>
                                  </p:childTnLst>
                                </p:cTn>
                              </p:par>
                              <p:par>
                                <p:cTn id="114" presetID="3" presetClass="emph" presetSubtype="2" fill="hold" grpId="1" nodeType="withEffect">
                                  <p:stCondLst>
                                    <p:cond delay="0"/>
                                  </p:stCondLst>
                                  <p:childTnLst>
                                    <p:animClr clrSpc="rgb" dir="cw">
                                      <p:cBhvr override="childStyle">
                                        <p:cTn id="115" dur="300" fill="hold"/>
                                        <p:tgtEl>
                                          <p:spTgt spid="45"/>
                                        </p:tgtEl>
                                        <p:attrNameLst>
                                          <p:attrName>style.color</p:attrName>
                                        </p:attrNameLst>
                                      </p:cBhvr>
                                      <p:to>
                                        <a:srgbClr val="A5A5A5"/>
                                      </p:to>
                                    </p:animClr>
                                  </p:childTnLst>
                                </p:cTn>
                              </p:par>
                              <p:par>
                                <p:cTn id="116" presetID="10" presetClass="entr" presetSubtype="0" fill="hold" nodeType="with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fade">
                                      <p:cBhvr>
                                        <p:cTn id="118" dur="250"/>
                                        <p:tgtEl>
                                          <p:spTgt spid="52"/>
                                        </p:tgtEl>
                                      </p:cBhvr>
                                    </p:animEffect>
                                  </p:childTnLst>
                                </p:cTn>
                              </p:par>
                              <p:par>
                                <p:cTn id="119" presetID="10" presetClass="exit" presetSubtype="0" fill="hold" grpId="1" nodeType="withEffect">
                                  <p:stCondLst>
                                    <p:cond delay="0"/>
                                  </p:stCondLst>
                                  <p:childTnLst>
                                    <p:animEffect transition="out" filter="fade">
                                      <p:cBhvr>
                                        <p:cTn id="120" dur="500"/>
                                        <p:tgtEl>
                                          <p:spTgt spid="3"/>
                                        </p:tgtEl>
                                      </p:cBhvr>
                                    </p:animEffect>
                                    <p:set>
                                      <p:cBhvr>
                                        <p:cTn id="121" dur="1" fill="hold">
                                          <p:stCondLst>
                                            <p:cond delay="499"/>
                                          </p:stCondLst>
                                        </p:cTn>
                                        <p:tgtEl>
                                          <p:spTgt spid="3"/>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44"/>
                                        </p:tgtEl>
                                      </p:cBhvr>
                                    </p:animEffect>
                                    <p:set>
                                      <p:cBhvr>
                                        <p:cTn id="124" dur="1" fill="hold">
                                          <p:stCondLst>
                                            <p:cond delay="499"/>
                                          </p:stCondLst>
                                        </p:cTn>
                                        <p:tgtEl>
                                          <p:spTgt spid="44"/>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47"/>
                                        </p:tgtEl>
                                      </p:cBhvr>
                                    </p:animEffect>
                                    <p:set>
                                      <p:cBhvr>
                                        <p:cTn id="127" dur="1" fill="hold">
                                          <p:stCondLst>
                                            <p:cond delay="499"/>
                                          </p:stCondLst>
                                        </p:cTn>
                                        <p:tgtEl>
                                          <p:spTgt spid="47"/>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48"/>
                                        </p:tgtEl>
                                      </p:cBhvr>
                                    </p:animEffect>
                                    <p:set>
                                      <p:cBhvr>
                                        <p:cTn id="130" dur="1" fill="hold">
                                          <p:stCondLst>
                                            <p:cond delay="499"/>
                                          </p:stCondLst>
                                        </p:cTn>
                                        <p:tgtEl>
                                          <p:spTgt spid="48"/>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70"/>
                                        </p:tgtEl>
                                      </p:cBhvr>
                                    </p:animEffect>
                                    <p:set>
                                      <p:cBhvr>
                                        <p:cTn id="133" dur="1" fill="hold">
                                          <p:stCondLst>
                                            <p:cond delay="499"/>
                                          </p:stCondLst>
                                        </p:cTn>
                                        <p:tgtEl>
                                          <p:spTgt spid="70"/>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500"/>
                                        <p:tgtEl>
                                          <p:spTgt spid="50"/>
                                        </p:tgtEl>
                                      </p:cBhvr>
                                    </p:animEffect>
                                    <p:set>
                                      <p:cBhvr>
                                        <p:cTn id="136" dur="1" fill="hold">
                                          <p:stCondLst>
                                            <p:cond delay="499"/>
                                          </p:stCondLst>
                                        </p:cTn>
                                        <p:tgtEl>
                                          <p:spTgt spid="50"/>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51"/>
                                        </p:tgtEl>
                                      </p:cBhvr>
                                    </p:animEffect>
                                    <p:set>
                                      <p:cBhvr>
                                        <p:cTn id="139" dur="1" fill="hold">
                                          <p:stCondLst>
                                            <p:cond delay="499"/>
                                          </p:stCondLst>
                                        </p:cTn>
                                        <p:tgtEl>
                                          <p:spTgt spid="51"/>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59"/>
                                        </p:tgtEl>
                                      </p:cBhvr>
                                    </p:animEffect>
                                    <p:set>
                                      <p:cBhvr>
                                        <p:cTn id="142" dur="1" fill="hold">
                                          <p:stCondLst>
                                            <p:cond delay="499"/>
                                          </p:stCondLst>
                                        </p:cTn>
                                        <p:tgtEl>
                                          <p:spTgt spid="59"/>
                                        </p:tgtEl>
                                        <p:attrNameLst>
                                          <p:attrName>style.visibility</p:attrName>
                                        </p:attrNameLst>
                                      </p:cBhvr>
                                      <p:to>
                                        <p:strVal val="hidden"/>
                                      </p:to>
                                    </p:set>
                                  </p:childTnLst>
                                </p:cTn>
                              </p:par>
                              <p:par>
                                <p:cTn id="143" presetID="10" presetClass="exit" presetSubtype="0" fill="hold" grpId="2" nodeType="withEffect">
                                  <p:stCondLst>
                                    <p:cond delay="0"/>
                                  </p:stCondLst>
                                  <p:childTnLst>
                                    <p:animEffect transition="out" filter="fade">
                                      <p:cBhvr>
                                        <p:cTn id="144" dur="500"/>
                                        <p:tgtEl>
                                          <p:spTgt spid="58"/>
                                        </p:tgtEl>
                                      </p:cBhvr>
                                    </p:animEffect>
                                    <p:set>
                                      <p:cBhvr>
                                        <p:cTn id="145" dur="1" fill="hold">
                                          <p:stCondLst>
                                            <p:cond delay="499"/>
                                          </p:stCondLst>
                                        </p:cTn>
                                        <p:tgtEl>
                                          <p:spTgt spid="58"/>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72"/>
                                        </p:tgtEl>
                                      </p:cBhvr>
                                    </p:animEffect>
                                    <p:set>
                                      <p:cBhvr>
                                        <p:cTn id="148" dur="1" fill="hold">
                                          <p:stCondLst>
                                            <p:cond delay="499"/>
                                          </p:stCondLst>
                                        </p:cTn>
                                        <p:tgtEl>
                                          <p:spTgt spid="72"/>
                                        </p:tgtEl>
                                        <p:attrNameLst>
                                          <p:attrName>style.visibility</p:attrName>
                                        </p:attrNameLst>
                                      </p:cBhvr>
                                      <p:to>
                                        <p:strVal val="hidden"/>
                                      </p:to>
                                    </p:set>
                                  </p:childTnLst>
                                </p:cTn>
                              </p:par>
                              <p:par>
                                <p:cTn id="149" presetID="10" presetClass="exit" presetSubtype="0" fill="hold" grpId="2" nodeType="withEffect">
                                  <p:stCondLst>
                                    <p:cond delay="0"/>
                                  </p:stCondLst>
                                  <p:childTnLst>
                                    <p:animEffect transition="out" filter="fade">
                                      <p:cBhvr>
                                        <p:cTn id="150" dur="500"/>
                                        <p:tgtEl>
                                          <p:spTgt spid="45"/>
                                        </p:tgtEl>
                                      </p:cBhvr>
                                    </p:animEffect>
                                    <p:set>
                                      <p:cBhvr>
                                        <p:cTn id="151" dur="1" fill="hold">
                                          <p:stCondLst>
                                            <p:cond delay="499"/>
                                          </p:stCondLst>
                                        </p:cTn>
                                        <p:tgtEl>
                                          <p:spTgt spid="45"/>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71"/>
                                        </p:tgtEl>
                                      </p:cBhvr>
                                    </p:animEffect>
                                    <p:set>
                                      <p:cBhvr>
                                        <p:cTn id="154" dur="1" fill="hold">
                                          <p:stCondLst>
                                            <p:cond delay="499"/>
                                          </p:stCondLst>
                                        </p:cTn>
                                        <p:tgtEl>
                                          <p:spTgt spid="71"/>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73"/>
                                        </p:tgtEl>
                                      </p:cBhvr>
                                    </p:animEffect>
                                    <p:set>
                                      <p:cBhvr>
                                        <p:cTn id="157" dur="1" fill="hold">
                                          <p:stCondLst>
                                            <p:cond delay="499"/>
                                          </p:stCondLst>
                                        </p:cTn>
                                        <p:tgtEl>
                                          <p:spTgt spid="73"/>
                                        </p:tgtEl>
                                        <p:attrNameLst>
                                          <p:attrName>style.visibility</p:attrName>
                                        </p:attrNameLst>
                                      </p:cBhvr>
                                      <p:to>
                                        <p:strVal val="hidden"/>
                                      </p:to>
                                    </p:set>
                                  </p:childTnLst>
                                </p:cTn>
                              </p:par>
                              <p:par>
                                <p:cTn id="158" presetID="1" presetClass="emph" presetSubtype="2" fill="hold" nodeType="withEffect">
                                  <p:stCondLst>
                                    <p:cond delay="0"/>
                                  </p:stCondLst>
                                  <p:childTnLst>
                                    <p:animClr clrSpc="rgb" dir="cw">
                                      <p:cBhvr>
                                        <p:cTn id="159" dur="200" fill="hold"/>
                                        <p:tgtEl>
                                          <p:spTgt spid="73"/>
                                        </p:tgtEl>
                                        <p:attrNameLst>
                                          <p:attrName>fillcolor</p:attrName>
                                        </p:attrNameLst>
                                      </p:cBhvr>
                                      <p:to>
                                        <a:srgbClr val="A5A5A5"/>
                                      </p:to>
                                    </p:animClr>
                                    <p:set>
                                      <p:cBhvr>
                                        <p:cTn id="160" dur="200" fill="hold"/>
                                        <p:tgtEl>
                                          <p:spTgt spid="73"/>
                                        </p:tgtEl>
                                        <p:attrNameLst>
                                          <p:attrName>fill.type</p:attrName>
                                        </p:attrNameLst>
                                      </p:cBhvr>
                                      <p:to>
                                        <p:strVal val="solid"/>
                                      </p:to>
                                    </p:set>
                                    <p:set>
                                      <p:cBhvr>
                                        <p:cTn id="161" dur="200" fill="hold"/>
                                        <p:tgtEl>
                                          <p:spTgt spid="73"/>
                                        </p:tgtEl>
                                        <p:attrNameLst>
                                          <p:attrName>fill.on</p:attrName>
                                        </p:attrNameLst>
                                      </p:cBhvr>
                                      <p:to>
                                        <p:strVal val="true"/>
                                      </p:to>
                                    </p:set>
                                  </p:childTnLst>
                                </p:cTn>
                              </p:par>
                            </p:childTnLst>
                          </p:cTn>
                        </p:par>
                      </p:childTnLst>
                    </p:cTn>
                  </p:par>
                  <p:par>
                    <p:cTn id="162" fill="hold">
                      <p:stCondLst>
                        <p:cond delay="indefinite"/>
                      </p:stCondLst>
                      <p:childTnLst>
                        <p:par>
                          <p:cTn id="163" fill="hold">
                            <p:stCondLst>
                              <p:cond delay="0"/>
                            </p:stCondLst>
                            <p:childTnLst>
                              <p:par>
                                <p:cTn id="164" presetID="22" presetClass="entr" presetSubtype="4" fill="hold" grpId="1" nodeType="clickEffect">
                                  <p:stCondLst>
                                    <p:cond delay="0"/>
                                  </p:stCondLst>
                                  <p:childTnLst>
                                    <p:set>
                                      <p:cBhvr>
                                        <p:cTn id="165" dur="1" fill="hold">
                                          <p:stCondLst>
                                            <p:cond delay="0"/>
                                          </p:stCondLst>
                                        </p:cTn>
                                        <p:tgtEl>
                                          <p:spTgt spid="6"/>
                                        </p:tgtEl>
                                        <p:attrNameLst>
                                          <p:attrName>style.visibility</p:attrName>
                                        </p:attrNameLst>
                                      </p:cBhvr>
                                      <p:to>
                                        <p:strVal val="visible"/>
                                      </p:to>
                                    </p:set>
                                    <p:animEffect transition="in" filter="wipe(down)">
                                      <p:cBhvr>
                                        <p:cTn id="166" dur="500"/>
                                        <p:tgtEl>
                                          <p:spTgt spid="6"/>
                                        </p:tgtEl>
                                      </p:cBhvr>
                                    </p:animEffect>
                                  </p:childTnLst>
                                </p:cTn>
                              </p:par>
                              <p:par>
                                <p:cTn id="167" presetID="10" presetClass="entr" presetSubtype="0" fill="hold" nodeType="withEffect">
                                  <p:stCondLst>
                                    <p:cond delay="0"/>
                                  </p:stCondLst>
                                  <p:childTnLst>
                                    <p:set>
                                      <p:cBhvr>
                                        <p:cTn id="168" dur="1" fill="hold">
                                          <p:stCondLst>
                                            <p:cond delay="0"/>
                                          </p:stCondLst>
                                        </p:cTn>
                                        <p:tgtEl>
                                          <p:spTgt spid="53"/>
                                        </p:tgtEl>
                                        <p:attrNameLst>
                                          <p:attrName>style.visibility</p:attrName>
                                        </p:attrNameLst>
                                      </p:cBhvr>
                                      <p:to>
                                        <p:strVal val="visible"/>
                                      </p:to>
                                    </p:set>
                                    <p:animEffect transition="in" filter="fade">
                                      <p:cBhvr>
                                        <p:cTn id="169" dur="250"/>
                                        <p:tgtEl>
                                          <p:spTgt spid="53"/>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67"/>
                                        </p:tgtEl>
                                        <p:attrNameLst>
                                          <p:attrName>style.visibility</p:attrName>
                                        </p:attrNameLst>
                                      </p:cBhvr>
                                      <p:to>
                                        <p:strVal val="visible"/>
                                      </p:to>
                                    </p:set>
                                    <p:animEffect transition="in" filter="fade">
                                      <p:cBhvr>
                                        <p:cTn id="172" dur="3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6" grpId="1" animBg="1"/>
      <p:bldP spid="35" grpId="0"/>
      <p:bldP spid="39" grpId="0"/>
      <p:bldP spid="44" grpId="0"/>
      <p:bldP spid="44" grpId="1"/>
      <p:bldP spid="44" grpId="2"/>
      <p:bldP spid="45" grpId="0"/>
      <p:bldP spid="45" grpId="1"/>
      <p:bldP spid="45" grpId="2"/>
      <p:bldP spid="47" grpId="0"/>
      <p:bldP spid="47" grpId="1"/>
      <p:bldP spid="47" grpId="2"/>
      <p:bldP spid="50" grpId="0"/>
      <p:bldP spid="50" grpId="1"/>
      <p:bldP spid="50" grpId="2"/>
      <p:bldP spid="58" grpId="0"/>
      <p:bldP spid="58" grpId="1"/>
      <p:bldP spid="58" grpId="2"/>
      <p:bldP spid="3" grpId="0" animBg="1"/>
      <p:bldP spid="3" grpId="1" animBg="1"/>
      <p:bldP spid="70" grpId="0" animBg="1"/>
      <p:bldP spid="70" grpId="1" animBg="1"/>
      <p:bldP spid="71" grpId="0" animBg="1"/>
      <p:bldP spid="71" grpId="1" animBg="1"/>
      <p:bldP spid="72" grpId="0" animBg="1"/>
      <p:bldP spid="72" grpId="1" animBg="1"/>
      <p:bldP spid="73" grpId="0" animBg="1"/>
      <p:bldP spid="73" grpId="1" animBg="1"/>
      <p:bldP spid="6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1A369-7F68-5875-9205-9DC4FAED5F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BE63BC-2260-2658-917F-257E605FF74D}"/>
              </a:ext>
            </a:extLst>
          </p:cNvPr>
          <p:cNvSpPr>
            <a:spLocks noGrp="1"/>
          </p:cNvSpPr>
          <p:nvPr>
            <p:ph type="title"/>
          </p:nvPr>
        </p:nvSpPr>
        <p:spPr/>
        <p:txBody>
          <a:bodyPr/>
          <a:lstStyle/>
          <a:p>
            <a:r>
              <a:rPr lang="en-US" dirty="0" err="1">
                <a:latin typeface="Courier New" panose="02070309020205020404" pitchFamily="49" charset="0"/>
                <a:cs typeface="Courier New" panose="02070309020205020404" pitchFamily="49" charset="0"/>
              </a:rPr>
              <a:t>alloc_align</a:t>
            </a:r>
            <a:r>
              <a:rPr lang="en-US" dirty="0">
                <a:latin typeface="Courier New" panose="02070309020205020404" pitchFamily="49" charset="0"/>
                <a:cs typeface="Courier New" panose="02070309020205020404" pitchFamily="49" charset="0"/>
              </a:rPr>
              <a:t>()</a:t>
            </a:r>
            <a:r>
              <a:rPr lang="en-US" dirty="0"/>
              <a:t> function</a:t>
            </a:r>
            <a:endParaRPr lang="en-CH" dirty="0"/>
          </a:p>
        </p:txBody>
      </p:sp>
      <p:sp>
        <p:nvSpPr>
          <p:cNvPr id="3" name="Content Placeholder 2">
            <a:extLst>
              <a:ext uri="{FF2B5EF4-FFF2-40B4-BE49-F238E27FC236}">
                <a16:creationId xmlns:a16="http://schemas.microsoft.com/office/drawing/2014/main" id="{BD19D782-A161-6318-BD6F-A9AF77AC363A}"/>
              </a:ext>
            </a:extLst>
          </p:cNvPr>
          <p:cNvSpPr>
            <a:spLocks noGrp="1"/>
          </p:cNvSpPr>
          <p:nvPr>
            <p:ph idx="1"/>
          </p:nvPr>
        </p:nvSpPr>
        <p:spPr/>
        <p:txBody>
          <a:bodyPr/>
          <a:lstStyle/>
          <a:p>
            <a:pPr marL="0" indent="0">
              <a:buNone/>
            </a:pPr>
            <a:r>
              <a:rPr lang="en-US" sz="2200" dirty="0" err="1"/>
              <a:t>SubArray</a:t>
            </a:r>
            <a:r>
              <a:rPr lang="en-US" sz="2200" dirty="0"/>
              <a:t> Mapping Table (SAMT) enables </a:t>
            </a:r>
            <a:r>
              <a:rPr lang="en-US" sz="2200" dirty="0" err="1">
                <a:latin typeface="Courier New" panose="02070309020205020404" pitchFamily="49" charset="0"/>
                <a:cs typeface="Courier New" panose="02070309020205020404" pitchFamily="49" charset="0"/>
              </a:rPr>
              <a:t>alloc_align</a:t>
            </a:r>
            <a:r>
              <a:rPr lang="en-US" sz="2200" dirty="0">
                <a:latin typeface="Courier New" panose="02070309020205020404" pitchFamily="49" charset="0"/>
                <a:cs typeface="Courier New" panose="02070309020205020404" pitchFamily="49" charset="0"/>
              </a:rPr>
              <a:t>()</a:t>
            </a:r>
            <a:endParaRPr lang="en-CH" sz="2200" dirty="0">
              <a:latin typeface="Courier New" panose="02070309020205020404" pitchFamily="49" charset="0"/>
              <a:cs typeface="Courier New" panose="02070309020205020404" pitchFamily="49" charset="0"/>
            </a:endParaRPr>
          </a:p>
        </p:txBody>
      </p:sp>
      <p:sp>
        <p:nvSpPr>
          <p:cNvPr id="4" name="Dikdörtgen: Köşeleri Yuvarlatılmış 4">
            <a:extLst>
              <a:ext uri="{FF2B5EF4-FFF2-40B4-BE49-F238E27FC236}">
                <a16:creationId xmlns:a16="http://schemas.microsoft.com/office/drawing/2014/main" id="{9532AED7-1781-3EF9-2EC2-07200A155921}"/>
              </a:ext>
            </a:extLst>
          </p:cNvPr>
          <p:cNvSpPr/>
          <p:nvPr/>
        </p:nvSpPr>
        <p:spPr>
          <a:xfrm>
            <a:off x="1646797" y="1726557"/>
            <a:ext cx="1627813" cy="2203769"/>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SAMT</a:t>
            </a:r>
          </a:p>
        </p:txBody>
      </p:sp>
      <p:sp>
        <p:nvSpPr>
          <p:cNvPr id="5" name="Dikdörtgen 6">
            <a:extLst>
              <a:ext uri="{FF2B5EF4-FFF2-40B4-BE49-F238E27FC236}">
                <a16:creationId xmlns:a16="http://schemas.microsoft.com/office/drawing/2014/main" id="{45AEB740-74BA-2DCF-4638-A358C48E5B0A}"/>
              </a:ext>
            </a:extLst>
          </p:cNvPr>
          <p:cNvSpPr/>
          <p:nvPr/>
        </p:nvSpPr>
        <p:spPr>
          <a:xfrm>
            <a:off x="1646797" y="2373947"/>
            <a:ext cx="1627813" cy="335280"/>
          </a:xfrm>
          <a:prstGeom prst="rect">
            <a:avLst/>
          </a:prstGeom>
          <a:solidFill>
            <a:schemeClr val="accent5">
              <a:lumMod val="60000"/>
              <a:lumOff val="40000"/>
            </a:schemeClr>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Subarray 0</a:t>
            </a:r>
            <a:endPar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Dikdörtgen 6">
            <a:extLst>
              <a:ext uri="{FF2B5EF4-FFF2-40B4-BE49-F238E27FC236}">
                <a16:creationId xmlns:a16="http://schemas.microsoft.com/office/drawing/2014/main" id="{1AF2C610-3644-D67F-2D1D-42EBD78E182B}"/>
              </a:ext>
            </a:extLst>
          </p:cNvPr>
          <p:cNvSpPr/>
          <p:nvPr/>
        </p:nvSpPr>
        <p:spPr>
          <a:xfrm>
            <a:off x="1646797" y="2744263"/>
            <a:ext cx="1627813" cy="335280"/>
          </a:xfrm>
          <a:prstGeom prst="rect">
            <a:avLst/>
          </a:prstGeom>
          <a:solidFill>
            <a:schemeClr val="accent5">
              <a:lumMod val="60000"/>
              <a:lumOff val="40000"/>
            </a:schemeClr>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Subarray 1</a:t>
            </a:r>
            <a:endPar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Dikdörtgen 6">
            <a:extLst>
              <a:ext uri="{FF2B5EF4-FFF2-40B4-BE49-F238E27FC236}">
                <a16:creationId xmlns:a16="http://schemas.microsoft.com/office/drawing/2014/main" id="{77F9549D-3407-B0E8-7AB5-A61A146244FC}"/>
              </a:ext>
            </a:extLst>
          </p:cNvPr>
          <p:cNvSpPr/>
          <p:nvPr/>
        </p:nvSpPr>
        <p:spPr>
          <a:xfrm>
            <a:off x="1652797" y="3384457"/>
            <a:ext cx="1627813" cy="335280"/>
          </a:xfrm>
          <a:prstGeom prst="rect">
            <a:avLst/>
          </a:prstGeom>
          <a:solidFill>
            <a:schemeClr val="accent5">
              <a:lumMod val="60000"/>
              <a:lumOff val="40000"/>
            </a:schemeClr>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Subarray N</a:t>
            </a:r>
            <a:endPar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Metin kutusu 8">
            <a:extLst>
              <a:ext uri="{FF2B5EF4-FFF2-40B4-BE49-F238E27FC236}">
                <a16:creationId xmlns:a16="http://schemas.microsoft.com/office/drawing/2014/main" id="{D75D6C89-466C-4AE4-5A46-00CC5C9D9CB9}"/>
              </a:ext>
            </a:extLst>
          </p:cNvPr>
          <p:cNvSpPr txBox="1"/>
          <p:nvPr/>
        </p:nvSpPr>
        <p:spPr>
          <a:xfrm rot="5400000">
            <a:off x="2338641" y="3063960"/>
            <a:ext cx="39424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Düz Ok Bağlayıcısı 10">
            <a:extLst>
              <a:ext uri="{FF2B5EF4-FFF2-40B4-BE49-F238E27FC236}">
                <a16:creationId xmlns:a16="http://schemas.microsoft.com/office/drawing/2014/main" id="{145BAE28-AEBF-2A30-FB2E-8AE940DBC8DF}"/>
              </a:ext>
            </a:extLst>
          </p:cNvPr>
          <p:cNvCxnSpPr>
            <a:cxnSpLocks/>
            <a:stCxn id="5" idx="3"/>
            <a:endCxn id="11" idx="1"/>
          </p:cNvCxnSpPr>
          <p:nvPr/>
        </p:nvCxnSpPr>
        <p:spPr>
          <a:xfrm flipV="1">
            <a:off x="3274610" y="2418491"/>
            <a:ext cx="426445" cy="1230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Dikdörtgen 11">
            <a:extLst>
              <a:ext uri="{FF2B5EF4-FFF2-40B4-BE49-F238E27FC236}">
                <a16:creationId xmlns:a16="http://schemas.microsoft.com/office/drawing/2014/main" id="{CA2EAD1D-E3AF-7CDC-A96F-DCB3DEDE0250}"/>
              </a:ext>
            </a:extLst>
          </p:cNvPr>
          <p:cNvSpPr/>
          <p:nvPr/>
        </p:nvSpPr>
        <p:spPr>
          <a:xfrm>
            <a:off x="3701055" y="2127754"/>
            <a:ext cx="3971106" cy="581473"/>
          </a:xfrm>
          <a:prstGeom prst="rect">
            <a:avLst/>
          </a:prstGeom>
          <a:solidFill>
            <a:schemeClr val="accent5">
              <a:lumMod val="60000"/>
              <a:lumOff val="40000"/>
            </a:schemeClr>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79DE7864-274E-A129-E67A-C9BE3210178C}"/>
              </a:ext>
            </a:extLst>
          </p:cNvPr>
          <p:cNvSpPr txBox="1"/>
          <p:nvPr/>
        </p:nvSpPr>
        <p:spPr>
          <a:xfrm>
            <a:off x="3683000" y="2095324"/>
            <a:ext cx="889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SAMT</a:t>
            </a:r>
            <a:b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Entry</a:t>
            </a:r>
            <a:endParaRPr kumimoji="0" lang="en-CH"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25" name="Straight Connector 24">
            <a:extLst>
              <a:ext uri="{FF2B5EF4-FFF2-40B4-BE49-F238E27FC236}">
                <a16:creationId xmlns:a16="http://schemas.microsoft.com/office/drawing/2014/main" id="{471BD462-10C3-1797-C621-08B7220CDAB1}"/>
              </a:ext>
            </a:extLst>
          </p:cNvPr>
          <p:cNvCxnSpPr>
            <a:cxnSpLocks/>
          </p:cNvCxnSpPr>
          <p:nvPr/>
        </p:nvCxnSpPr>
        <p:spPr>
          <a:xfrm flipV="1">
            <a:off x="4572000" y="2149541"/>
            <a:ext cx="0" cy="5334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C739C2C-339F-6360-03C7-44DA2086620F}"/>
              </a:ext>
            </a:extLst>
          </p:cNvPr>
          <p:cNvSpPr txBox="1"/>
          <p:nvPr/>
        </p:nvSpPr>
        <p:spPr>
          <a:xfrm>
            <a:off x="4572000" y="2095324"/>
            <a:ext cx="308709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Physical addresses </a:t>
            </a:r>
            <a:b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of DRAM rows</a:t>
            </a:r>
          </a:p>
        </p:txBody>
      </p:sp>
      <p:sp>
        <p:nvSpPr>
          <p:cNvPr id="32" name="TextBox 31">
            <a:extLst>
              <a:ext uri="{FF2B5EF4-FFF2-40B4-BE49-F238E27FC236}">
                <a16:creationId xmlns:a16="http://schemas.microsoft.com/office/drawing/2014/main" id="{14E595A4-E35F-B1A0-F522-5D9A52E6DCAF}"/>
              </a:ext>
            </a:extLst>
          </p:cNvPr>
          <p:cNvSpPr txBox="1"/>
          <p:nvPr/>
        </p:nvSpPr>
        <p:spPr>
          <a:xfrm>
            <a:off x="255188" y="4214994"/>
            <a:ext cx="2084397" cy="923330"/>
          </a:xfrm>
          <a:prstGeom prst="rect">
            <a:avLst/>
          </a:prstGeom>
          <a:noFill/>
          <a:ln w="28575">
            <a:solidFill>
              <a:schemeClr val="accent5"/>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alloc_align</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4 KiB, “Subarray 0”)</a:t>
            </a:r>
            <a:endParaRPr kumimoji="0" lang="en-CH"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3" name="Dikdörtgen: Köşeleri Yuvarlatılmış 4">
            <a:extLst>
              <a:ext uri="{FF2B5EF4-FFF2-40B4-BE49-F238E27FC236}">
                <a16:creationId xmlns:a16="http://schemas.microsoft.com/office/drawing/2014/main" id="{6E21307B-406A-3257-8E4F-2EED0918E1A2}"/>
              </a:ext>
            </a:extLst>
          </p:cNvPr>
          <p:cNvSpPr/>
          <p:nvPr/>
        </p:nvSpPr>
        <p:spPr>
          <a:xfrm>
            <a:off x="3665221" y="4394208"/>
            <a:ext cx="1627813" cy="563384"/>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SAMT</a:t>
            </a:r>
          </a:p>
        </p:txBody>
      </p:sp>
      <p:cxnSp>
        <p:nvCxnSpPr>
          <p:cNvPr id="36" name="Straight Arrow Connector 35">
            <a:extLst>
              <a:ext uri="{FF2B5EF4-FFF2-40B4-BE49-F238E27FC236}">
                <a16:creationId xmlns:a16="http://schemas.microsoft.com/office/drawing/2014/main" id="{A15BB05C-ABC6-DE33-8A92-2FD2D2584ACE}"/>
              </a:ext>
            </a:extLst>
          </p:cNvPr>
          <p:cNvCxnSpPr>
            <a:cxnSpLocks/>
          </p:cNvCxnSpPr>
          <p:nvPr/>
        </p:nvCxnSpPr>
        <p:spPr>
          <a:xfrm>
            <a:off x="2506423" y="4690099"/>
            <a:ext cx="92257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793CD83-76E2-2D62-0332-DAA695360815}"/>
              </a:ext>
            </a:extLst>
          </p:cNvPr>
          <p:cNvCxnSpPr>
            <a:cxnSpLocks/>
          </p:cNvCxnSpPr>
          <p:nvPr/>
        </p:nvCxnSpPr>
        <p:spPr>
          <a:xfrm>
            <a:off x="5478780" y="4690099"/>
            <a:ext cx="10987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Dikdörtgen: Köşeleri Yuvarlatılmış 4">
            <a:extLst>
              <a:ext uri="{FF2B5EF4-FFF2-40B4-BE49-F238E27FC236}">
                <a16:creationId xmlns:a16="http://schemas.microsoft.com/office/drawing/2014/main" id="{715A2054-E385-AF98-90B9-1868D9140349}"/>
              </a:ext>
            </a:extLst>
          </p:cNvPr>
          <p:cNvSpPr/>
          <p:nvPr/>
        </p:nvSpPr>
        <p:spPr>
          <a:xfrm>
            <a:off x="6705313" y="4148774"/>
            <a:ext cx="1627813" cy="1020166"/>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Page</a:t>
            </a:r>
            <a:b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Table</a:t>
            </a:r>
          </a:p>
        </p:txBody>
      </p:sp>
      <p:sp>
        <p:nvSpPr>
          <p:cNvPr id="50" name="Oval 49">
            <a:extLst>
              <a:ext uri="{FF2B5EF4-FFF2-40B4-BE49-F238E27FC236}">
                <a16:creationId xmlns:a16="http://schemas.microsoft.com/office/drawing/2014/main" id="{E8078B36-D8C2-A414-E57A-B5C17AF4F9F0}"/>
              </a:ext>
            </a:extLst>
          </p:cNvPr>
          <p:cNvSpPr/>
          <p:nvPr/>
        </p:nvSpPr>
        <p:spPr>
          <a:xfrm>
            <a:off x="2714254" y="4151106"/>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1" name="TextBox 50">
            <a:extLst>
              <a:ext uri="{FF2B5EF4-FFF2-40B4-BE49-F238E27FC236}">
                <a16:creationId xmlns:a16="http://schemas.microsoft.com/office/drawing/2014/main" id="{0CE9E161-670B-DD06-A066-F3C901CCA344}"/>
              </a:ext>
            </a:extLst>
          </p:cNvPr>
          <p:cNvSpPr txBox="1"/>
          <p:nvPr/>
        </p:nvSpPr>
        <p:spPr>
          <a:xfrm>
            <a:off x="2767594" y="4120978"/>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Oval 51">
            <a:extLst>
              <a:ext uri="{FF2B5EF4-FFF2-40B4-BE49-F238E27FC236}">
                <a16:creationId xmlns:a16="http://schemas.microsoft.com/office/drawing/2014/main" id="{FEDDCAF9-F7BD-0722-C937-72DBE3D1D08D}"/>
              </a:ext>
            </a:extLst>
          </p:cNvPr>
          <p:cNvSpPr/>
          <p:nvPr/>
        </p:nvSpPr>
        <p:spPr>
          <a:xfrm>
            <a:off x="5783544" y="4151106"/>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3" name="TextBox 52">
            <a:extLst>
              <a:ext uri="{FF2B5EF4-FFF2-40B4-BE49-F238E27FC236}">
                <a16:creationId xmlns:a16="http://schemas.microsoft.com/office/drawing/2014/main" id="{10F05DB1-CB76-97AA-F02D-CD7A19CF1306}"/>
              </a:ext>
            </a:extLst>
          </p:cNvPr>
          <p:cNvSpPr txBox="1"/>
          <p:nvPr/>
        </p:nvSpPr>
        <p:spPr>
          <a:xfrm>
            <a:off x="5836884" y="4120978"/>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4" name="TextBox 53">
            <a:extLst>
              <a:ext uri="{FF2B5EF4-FFF2-40B4-BE49-F238E27FC236}">
                <a16:creationId xmlns:a16="http://schemas.microsoft.com/office/drawing/2014/main" id="{8B3AE23C-A1A3-4BB3-8B08-EE8AA519070B}"/>
              </a:ext>
            </a:extLst>
          </p:cNvPr>
          <p:cNvSpPr txBox="1"/>
          <p:nvPr/>
        </p:nvSpPr>
        <p:spPr>
          <a:xfrm>
            <a:off x="1285620" y="5292492"/>
            <a:ext cx="66008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Retrieve a physical address pointing to a DRAM row in subarray 0</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TextBox 54">
            <a:extLst>
              <a:ext uri="{FF2B5EF4-FFF2-40B4-BE49-F238E27FC236}">
                <a16:creationId xmlns:a16="http://schemas.microsoft.com/office/drawing/2014/main" id="{ADEC8DCE-F270-BEBA-DF94-4BE2876AAB0B}"/>
              </a:ext>
            </a:extLst>
          </p:cNvPr>
          <p:cNvSpPr txBox="1"/>
          <p:nvPr/>
        </p:nvSpPr>
        <p:spPr>
          <a:xfrm>
            <a:off x="1273700" y="5903744"/>
            <a:ext cx="74773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Update the page table to map programmer-allocated address to subarray 0</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9" name="Oval 58">
            <a:extLst>
              <a:ext uri="{FF2B5EF4-FFF2-40B4-BE49-F238E27FC236}">
                <a16:creationId xmlns:a16="http://schemas.microsoft.com/office/drawing/2014/main" id="{05C78516-E425-F1E6-9935-DF1C41E34EF4}"/>
              </a:ext>
            </a:extLst>
          </p:cNvPr>
          <p:cNvSpPr/>
          <p:nvPr/>
        </p:nvSpPr>
        <p:spPr>
          <a:xfrm>
            <a:off x="622680" y="5267432"/>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0" name="TextBox 59">
            <a:extLst>
              <a:ext uri="{FF2B5EF4-FFF2-40B4-BE49-F238E27FC236}">
                <a16:creationId xmlns:a16="http://schemas.microsoft.com/office/drawing/2014/main" id="{C43773EC-DD33-CD25-9CF2-E15D124CD7EA}"/>
              </a:ext>
            </a:extLst>
          </p:cNvPr>
          <p:cNvSpPr txBox="1"/>
          <p:nvPr/>
        </p:nvSpPr>
        <p:spPr>
          <a:xfrm>
            <a:off x="676020" y="5237304"/>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1" name="Oval 60">
            <a:extLst>
              <a:ext uri="{FF2B5EF4-FFF2-40B4-BE49-F238E27FC236}">
                <a16:creationId xmlns:a16="http://schemas.microsoft.com/office/drawing/2014/main" id="{7F436974-1DDA-A410-14B5-569861A5BB2D}"/>
              </a:ext>
            </a:extLst>
          </p:cNvPr>
          <p:cNvSpPr/>
          <p:nvPr/>
        </p:nvSpPr>
        <p:spPr>
          <a:xfrm>
            <a:off x="622680" y="5877339"/>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2" name="TextBox 61">
            <a:extLst>
              <a:ext uri="{FF2B5EF4-FFF2-40B4-BE49-F238E27FC236}">
                <a16:creationId xmlns:a16="http://schemas.microsoft.com/office/drawing/2014/main" id="{8DCD48BA-2855-1347-3AE6-CC8702AB6CC2}"/>
              </a:ext>
            </a:extLst>
          </p:cNvPr>
          <p:cNvSpPr txBox="1"/>
          <p:nvPr/>
        </p:nvSpPr>
        <p:spPr>
          <a:xfrm>
            <a:off x="676020" y="5847211"/>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4255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11" grpId="0" animBg="1"/>
      <p:bldP spid="23" grpId="0"/>
      <p:bldP spid="29" grpId="0"/>
      <p:bldP spid="32" grpId="0" animBg="1"/>
      <p:bldP spid="33" grpId="0" animBg="1"/>
      <p:bldP spid="40" grpId="0" animBg="1"/>
      <p:bldP spid="50" grpId="0" animBg="1"/>
      <p:bldP spid="51" grpId="0"/>
      <p:bldP spid="52" grpId="0" animBg="1"/>
      <p:bldP spid="53" grpId="0"/>
      <p:bldP spid="54" grpId="0"/>
      <p:bldP spid="55" grpId="0"/>
      <p:bldP spid="59" grpId="0" animBg="1"/>
      <p:bldP spid="60" grpId="0"/>
      <p:bldP spid="61" grpId="0" animBg="1"/>
      <p:bldP spid="6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69A0F-BA7D-5E73-11D4-7D8179517E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2E92D9-8750-36F6-1624-0E6275316B61}"/>
              </a:ext>
            </a:extLst>
          </p:cNvPr>
          <p:cNvSpPr>
            <a:spLocks noGrp="1"/>
          </p:cNvSpPr>
          <p:nvPr>
            <p:ph type="title"/>
          </p:nvPr>
        </p:nvSpPr>
        <p:spPr/>
        <p:txBody>
          <a:bodyPr/>
          <a:lstStyle/>
          <a:p>
            <a:r>
              <a:rPr lang="en-US" dirty="0"/>
              <a:t>Initializing SAMT</a:t>
            </a:r>
            <a:endParaRPr lang="en-CH" dirty="0"/>
          </a:p>
        </p:txBody>
      </p:sp>
      <p:sp>
        <p:nvSpPr>
          <p:cNvPr id="4" name="Dikdörtgen: Köşeleri Yuvarlatılmış 4">
            <a:extLst>
              <a:ext uri="{FF2B5EF4-FFF2-40B4-BE49-F238E27FC236}">
                <a16:creationId xmlns:a16="http://schemas.microsoft.com/office/drawing/2014/main" id="{28D7F972-65B7-6750-1FD7-B4B9D88D0A4B}"/>
              </a:ext>
            </a:extLst>
          </p:cNvPr>
          <p:cNvSpPr/>
          <p:nvPr/>
        </p:nvSpPr>
        <p:spPr>
          <a:xfrm>
            <a:off x="1646797" y="1726557"/>
            <a:ext cx="1627813" cy="2203769"/>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SAMT</a:t>
            </a:r>
          </a:p>
        </p:txBody>
      </p:sp>
      <p:sp>
        <p:nvSpPr>
          <p:cNvPr id="5" name="Dikdörtgen 6">
            <a:extLst>
              <a:ext uri="{FF2B5EF4-FFF2-40B4-BE49-F238E27FC236}">
                <a16:creationId xmlns:a16="http://schemas.microsoft.com/office/drawing/2014/main" id="{8C420AB6-7C65-9574-C3F6-E56A673318D6}"/>
              </a:ext>
            </a:extLst>
          </p:cNvPr>
          <p:cNvSpPr/>
          <p:nvPr/>
        </p:nvSpPr>
        <p:spPr>
          <a:xfrm>
            <a:off x="1646797" y="2373947"/>
            <a:ext cx="1627813" cy="335280"/>
          </a:xfrm>
          <a:prstGeom prst="rect">
            <a:avLst/>
          </a:prstGeom>
          <a:solidFill>
            <a:schemeClr val="accent5">
              <a:lumMod val="60000"/>
              <a:lumOff val="40000"/>
            </a:schemeClr>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Subarray 0</a:t>
            </a:r>
            <a:endPar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Dikdörtgen 6">
            <a:extLst>
              <a:ext uri="{FF2B5EF4-FFF2-40B4-BE49-F238E27FC236}">
                <a16:creationId xmlns:a16="http://schemas.microsoft.com/office/drawing/2014/main" id="{E1B96BA2-2F14-2097-F8A2-ADA6D1858DCD}"/>
              </a:ext>
            </a:extLst>
          </p:cNvPr>
          <p:cNvSpPr/>
          <p:nvPr/>
        </p:nvSpPr>
        <p:spPr>
          <a:xfrm>
            <a:off x="1646797" y="2744263"/>
            <a:ext cx="1627813" cy="335280"/>
          </a:xfrm>
          <a:prstGeom prst="rect">
            <a:avLst/>
          </a:prstGeom>
          <a:solidFill>
            <a:schemeClr val="accent5">
              <a:lumMod val="60000"/>
              <a:lumOff val="40000"/>
            </a:schemeClr>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Subarray 1</a:t>
            </a:r>
            <a:endPar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Dikdörtgen 6">
            <a:extLst>
              <a:ext uri="{FF2B5EF4-FFF2-40B4-BE49-F238E27FC236}">
                <a16:creationId xmlns:a16="http://schemas.microsoft.com/office/drawing/2014/main" id="{B0C7B425-97A8-3A17-3A39-34DCC660D68B}"/>
              </a:ext>
            </a:extLst>
          </p:cNvPr>
          <p:cNvSpPr/>
          <p:nvPr/>
        </p:nvSpPr>
        <p:spPr>
          <a:xfrm>
            <a:off x="1652797" y="3384457"/>
            <a:ext cx="1627813" cy="335280"/>
          </a:xfrm>
          <a:prstGeom prst="rect">
            <a:avLst/>
          </a:prstGeom>
          <a:solidFill>
            <a:schemeClr val="accent5">
              <a:lumMod val="60000"/>
              <a:lumOff val="40000"/>
            </a:schemeClr>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Subarray N</a:t>
            </a:r>
            <a:endPar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Metin kutusu 8">
            <a:extLst>
              <a:ext uri="{FF2B5EF4-FFF2-40B4-BE49-F238E27FC236}">
                <a16:creationId xmlns:a16="http://schemas.microsoft.com/office/drawing/2014/main" id="{817DC4BE-EB32-8F55-81C3-3F0D2DFE37C9}"/>
              </a:ext>
            </a:extLst>
          </p:cNvPr>
          <p:cNvSpPr txBox="1"/>
          <p:nvPr/>
        </p:nvSpPr>
        <p:spPr>
          <a:xfrm rot="5400000">
            <a:off x="2338641" y="3063960"/>
            <a:ext cx="39424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Düz Ok Bağlayıcısı 10">
            <a:extLst>
              <a:ext uri="{FF2B5EF4-FFF2-40B4-BE49-F238E27FC236}">
                <a16:creationId xmlns:a16="http://schemas.microsoft.com/office/drawing/2014/main" id="{76B0D59F-C5DE-353C-17DF-F47DC852E5F1}"/>
              </a:ext>
            </a:extLst>
          </p:cNvPr>
          <p:cNvCxnSpPr>
            <a:cxnSpLocks/>
            <a:stCxn id="5" idx="3"/>
            <a:endCxn id="11" idx="1"/>
          </p:cNvCxnSpPr>
          <p:nvPr/>
        </p:nvCxnSpPr>
        <p:spPr>
          <a:xfrm flipV="1">
            <a:off x="3274610" y="2418491"/>
            <a:ext cx="426445" cy="1230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Dikdörtgen 11">
            <a:extLst>
              <a:ext uri="{FF2B5EF4-FFF2-40B4-BE49-F238E27FC236}">
                <a16:creationId xmlns:a16="http://schemas.microsoft.com/office/drawing/2014/main" id="{8344325F-925A-27FF-5D33-50156099C5B3}"/>
              </a:ext>
            </a:extLst>
          </p:cNvPr>
          <p:cNvSpPr/>
          <p:nvPr/>
        </p:nvSpPr>
        <p:spPr>
          <a:xfrm>
            <a:off x="3701055" y="2127754"/>
            <a:ext cx="3971106" cy="581473"/>
          </a:xfrm>
          <a:prstGeom prst="rect">
            <a:avLst/>
          </a:prstGeom>
          <a:solidFill>
            <a:schemeClr val="accent5">
              <a:lumMod val="60000"/>
              <a:lumOff val="40000"/>
            </a:schemeClr>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EB8D779-BA68-3F17-C61A-F818BBF9EF84}"/>
              </a:ext>
            </a:extLst>
          </p:cNvPr>
          <p:cNvSpPr txBox="1"/>
          <p:nvPr/>
        </p:nvSpPr>
        <p:spPr>
          <a:xfrm>
            <a:off x="3683000" y="2095324"/>
            <a:ext cx="889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SAMT</a:t>
            </a:r>
            <a:b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Entry</a:t>
            </a:r>
            <a:endParaRPr kumimoji="0" lang="en-CH"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25" name="Straight Connector 24">
            <a:extLst>
              <a:ext uri="{FF2B5EF4-FFF2-40B4-BE49-F238E27FC236}">
                <a16:creationId xmlns:a16="http://schemas.microsoft.com/office/drawing/2014/main" id="{0C1C50D7-EA54-2A29-2625-844EF946A526}"/>
              </a:ext>
            </a:extLst>
          </p:cNvPr>
          <p:cNvCxnSpPr>
            <a:cxnSpLocks/>
          </p:cNvCxnSpPr>
          <p:nvPr/>
        </p:nvCxnSpPr>
        <p:spPr>
          <a:xfrm flipV="1">
            <a:off x="4572000" y="2149541"/>
            <a:ext cx="0" cy="5334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0D147DE-A7BB-CBE6-BEFD-CB32B98EE61F}"/>
              </a:ext>
            </a:extLst>
          </p:cNvPr>
          <p:cNvSpPr txBox="1"/>
          <p:nvPr/>
        </p:nvSpPr>
        <p:spPr>
          <a:xfrm>
            <a:off x="4572000" y="2095324"/>
            <a:ext cx="308709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Physical addresses </a:t>
            </a:r>
            <a:b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of DRAM rows</a:t>
            </a:r>
          </a:p>
        </p:txBody>
      </p:sp>
      <p:sp>
        <p:nvSpPr>
          <p:cNvPr id="12" name="TextBox 11">
            <a:extLst>
              <a:ext uri="{FF2B5EF4-FFF2-40B4-BE49-F238E27FC236}">
                <a16:creationId xmlns:a16="http://schemas.microsoft.com/office/drawing/2014/main" id="{A2B03FBA-211C-EC11-7936-D8AF0AE047C3}"/>
              </a:ext>
            </a:extLst>
          </p:cNvPr>
          <p:cNvSpPr txBox="1"/>
          <p:nvPr/>
        </p:nvSpPr>
        <p:spPr>
          <a:xfrm>
            <a:off x="5178058" y="2571711"/>
            <a:ext cx="1627813"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a:t>
            </a:r>
            <a:endParaRPr kumimoji="0" lang="en-CH" sz="6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34" name="Rectangle: Rounded Corners 33">
            <a:extLst>
              <a:ext uri="{FF2B5EF4-FFF2-40B4-BE49-F238E27FC236}">
                <a16:creationId xmlns:a16="http://schemas.microsoft.com/office/drawing/2014/main" id="{F89DDF68-D07B-1C20-9E34-291573546516}"/>
              </a:ext>
            </a:extLst>
          </p:cNvPr>
          <p:cNvSpPr/>
          <p:nvPr/>
        </p:nvSpPr>
        <p:spPr>
          <a:xfrm>
            <a:off x="564538" y="4220835"/>
            <a:ext cx="8183880" cy="769440"/>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7422796-F069-1704-DEEF-855CEFC0B40A}"/>
              </a:ext>
            </a:extLst>
          </p:cNvPr>
          <p:cNvSpPr txBox="1"/>
          <p:nvPr/>
        </p:nvSpPr>
        <p:spPr>
          <a:xfrm>
            <a:off x="564538" y="4220835"/>
            <a:ext cx="818388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Perform in-DRAM copy using every DRAM row address </a:t>
            </a:r>
            <a:br>
              <a:rPr kumimoji="0" lang="en-US" sz="2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en-US" sz="2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as source and destination rows</a:t>
            </a:r>
            <a:endParaRPr kumimoji="0" lang="en-CH" sz="2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5" name="Rectangle: Rounded Corners 34">
            <a:extLst>
              <a:ext uri="{FF2B5EF4-FFF2-40B4-BE49-F238E27FC236}">
                <a16:creationId xmlns:a16="http://schemas.microsoft.com/office/drawing/2014/main" id="{6461EE30-6A55-E959-6562-62E50A15C214}"/>
              </a:ext>
            </a:extLst>
          </p:cNvPr>
          <p:cNvSpPr/>
          <p:nvPr/>
        </p:nvSpPr>
        <p:spPr>
          <a:xfrm>
            <a:off x="564538" y="5231345"/>
            <a:ext cx="8183880" cy="858120"/>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If the in-DRAM copy operation succeeds</a:t>
            </a:r>
            <a:br>
              <a:rPr kumimoji="0" lang="en-US" sz="2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en-US" sz="2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source and destination rows are in the same subarray</a:t>
            </a:r>
            <a:endParaRPr kumimoji="0" lang="en-CH" sz="2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9206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4" grpId="0" animBg="1"/>
      <p:bldP spid="13" grpId="0"/>
      <p:bldP spid="3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CD4BA-5C5C-286E-D6B0-6E9E96CF2EF1}"/>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ECA1B13-3BBB-7677-68B2-E3451E1A338E}"/>
              </a:ext>
            </a:extLst>
          </p:cNvPr>
          <p:cNvPicPr>
            <a:picLocks noGrp="1" noChangeAspect="1"/>
          </p:cNvPicPr>
          <p:nvPr>
            <p:ph idx="4294967295"/>
          </p:nvPr>
        </p:nvPicPr>
        <p:blipFill>
          <a:blip r:embed="rId2"/>
          <a:stretch>
            <a:fillRect/>
          </a:stretch>
        </p:blipFill>
        <p:spPr>
          <a:xfrm>
            <a:off x="0" y="2119313"/>
            <a:ext cx="8986838" cy="3146425"/>
          </a:xfrm>
          <a:prstGeom prst="rect">
            <a:avLst/>
          </a:prstGeom>
        </p:spPr>
      </p:pic>
    </p:spTree>
    <p:extLst>
      <p:ext uri="{BB962C8B-B14F-4D97-AF65-F5344CB8AC3E}">
        <p14:creationId xmlns:p14="http://schemas.microsoft.com/office/powerpoint/2010/main" val="19331912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52E99-0053-B0D8-F22B-4C3426EDDC94}"/>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E3D50F-AE5C-AD7D-F9C3-FAFF8D93204B}"/>
              </a:ext>
            </a:extLst>
          </p:cNvPr>
          <p:cNvPicPr>
            <a:picLocks noGrp="1" noChangeAspect="1"/>
          </p:cNvPicPr>
          <p:nvPr>
            <p:ph idx="4294967295"/>
          </p:nvPr>
        </p:nvPicPr>
        <p:blipFill>
          <a:blip r:embed="rId2"/>
          <a:stretch>
            <a:fillRect/>
          </a:stretch>
        </p:blipFill>
        <p:spPr>
          <a:xfrm>
            <a:off x="0" y="2232025"/>
            <a:ext cx="8986838" cy="2921000"/>
          </a:xfrm>
          <a:prstGeom prst="rect">
            <a:avLst/>
          </a:prstGeom>
        </p:spPr>
      </p:pic>
    </p:spTree>
    <p:extLst>
      <p:ext uri="{BB962C8B-B14F-4D97-AF65-F5344CB8AC3E}">
        <p14:creationId xmlns:p14="http://schemas.microsoft.com/office/powerpoint/2010/main" val="30998856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9|12.8"/>
</p:tagLst>
</file>

<file path=ppt/tags/tag2.xml><?xml version="1.0" encoding="utf-8"?>
<p:tagLst xmlns:a="http://schemas.openxmlformats.org/drawingml/2006/main" xmlns:r="http://schemas.openxmlformats.org/officeDocument/2006/relationships" xmlns:p="http://schemas.openxmlformats.org/presentationml/2006/main">
  <p:tag name="TIMING" val="|5|5.7"/>
</p:tagLst>
</file>

<file path=ppt/tags/tag3.xml><?xml version="1.0" encoding="utf-8"?>
<p:tagLst xmlns:a="http://schemas.openxmlformats.org/drawingml/2006/main" xmlns:r="http://schemas.openxmlformats.org/officeDocument/2006/relationships" xmlns:p="http://schemas.openxmlformats.org/presentationml/2006/main">
  <p:tag name="TIMING" val="|5|5.7"/>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7|4.9|1.4|-7.2|10.7"/>
</p:tagLst>
</file>

<file path=ppt/theme/theme1.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Quire Sans">
      <a:majorFont>
        <a:latin typeface="Quire Sans"/>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20000"/>
            <a:lumOff val="80000"/>
          </a:schemeClr>
        </a:solidFill>
        <a:ln w="38100">
          <a:solidFill>
            <a:schemeClr val="accent1">
              <a:lumMod val="75000"/>
            </a:schemeClr>
          </a:solidFill>
        </a:ln>
      </a:spPr>
      <a:bodyPr rtlCol="0" anchor="ctr"/>
      <a:lstStyle>
        <a:defPPr algn="ctr">
          <a:defRPr sz="2400" dirty="0" smtClean="0">
            <a:solidFill>
              <a:schemeClr val="tx1"/>
            </a:solidFill>
            <a:latin typeface="Quire Sans" panose="020B0502040400020003" pitchFamily="34" charset="0"/>
            <a:cs typeface="Quire Sans" panose="020B05020404000200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10.xml><?xml version="1.0" encoding="utf-8"?>
<a:theme xmlns:a="http://schemas.openxmlformats.org/drawingml/2006/main" name="15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1">
      <a:majorFont>
        <a:latin typeface="Aptos Display"/>
        <a:ea typeface=""/>
        <a:cs typeface=""/>
      </a:majorFont>
      <a:minorFont>
        <a:latin typeface="Aptos Display"/>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chemeClr val="tx1">
              <a:lumMod val="75000"/>
              <a:lumOff val="25000"/>
            </a:schemeClr>
          </a:solidFill>
        </a:ln>
      </a:spPr>
      <a:bodyPr rtlCol="0" anchor="ctr"/>
      <a:lstStyle>
        <a:defPPr algn="ctr">
          <a:defRPr sz="2000" dirty="0" smtClean="0">
            <a:solidFill>
              <a:schemeClr val="tx1">
                <a:lumMod val="75000"/>
                <a:lumOff val="25000"/>
              </a:schemeClr>
            </a:solidFill>
            <a:latin typeface="+mj-lt"/>
            <a:ea typeface="Cambria" panose="02040503050406030204" pitchFamily="18" charset="0"/>
            <a:cs typeface="Cascadia Mono" panose="020B0609020000020004" pitchFamily="49" charset="0"/>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Quire Sans">
      <a:majorFont>
        <a:latin typeface="Quire Sans"/>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20000"/>
            <a:lumOff val="80000"/>
          </a:schemeClr>
        </a:solidFill>
        <a:ln w="38100">
          <a:solidFill>
            <a:schemeClr val="accent1">
              <a:lumMod val="75000"/>
            </a:schemeClr>
          </a:solidFill>
        </a:ln>
      </a:spPr>
      <a:bodyPr rtlCol="0" anchor="ctr"/>
      <a:lstStyle>
        <a:defPPr algn="ctr">
          <a:defRPr sz="2400" dirty="0" smtClean="0">
            <a:solidFill>
              <a:schemeClr val="tx1"/>
            </a:solidFill>
            <a:latin typeface="Trebuchet MS" panose="020B0703020202090204" pitchFamily="34" charset="0"/>
            <a:cs typeface="Quire Sans" panose="020B05020404000200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000" dirty="0">
            <a:latin typeface="Trebuchet MS" panose="020B0703020202090204" pitchFamily="34" charset="0"/>
          </a:defRPr>
        </a:defPPr>
      </a:lstStyle>
    </a:txDef>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Office Theme">
  <a:themeElements>
    <a:clrScheme name="Medy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208</TotalTime>
  <Words>13225</Words>
  <Application>Microsoft Macintosh PowerPoint</Application>
  <PresentationFormat>On-screen Show (4:3)</PresentationFormat>
  <Paragraphs>1653</Paragraphs>
  <Slides>113</Slides>
  <Notes>98</Notes>
  <HiddenSlides>0</HiddenSlides>
  <MMClips>0</MMClips>
  <ScaleCrop>false</ScaleCrop>
  <HeadingPairs>
    <vt:vector size="6" baseType="variant">
      <vt:variant>
        <vt:lpstr>Fonts Used</vt:lpstr>
      </vt:variant>
      <vt:variant>
        <vt:i4>16</vt:i4>
      </vt:variant>
      <vt:variant>
        <vt:lpstr>Theme</vt:lpstr>
      </vt:variant>
      <vt:variant>
        <vt:i4>11</vt:i4>
      </vt:variant>
      <vt:variant>
        <vt:lpstr>Slide Titles</vt:lpstr>
      </vt:variant>
      <vt:variant>
        <vt:i4>113</vt:i4>
      </vt:variant>
    </vt:vector>
  </HeadingPairs>
  <TitlesOfParts>
    <vt:vector size="140" baseType="lpstr">
      <vt:lpstr>ＭＳ Ｐゴシック</vt:lpstr>
      <vt:lpstr>Aptos</vt:lpstr>
      <vt:lpstr>Aptos Black</vt:lpstr>
      <vt:lpstr>Aptos Display</vt:lpstr>
      <vt:lpstr>Arial</vt:lpstr>
      <vt:lpstr>Calibri</vt:lpstr>
      <vt:lpstr>Calibri Light</vt:lpstr>
      <vt:lpstr>Cambria</vt:lpstr>
      <vt:lpstr>Consolas</vt:lpstr>
      <vt:lpstr>Courier New</vt:lpstr>
      <vt:lpstr>Garamond</vt:lpstr>
      <vt:lpstr>Quire Sans</vt:lpstr>
      <vt:lpstr>Segoe UI</vt:lpstr>
      <vt:lpstr>Tahoma</vt:lpstr>
      <vt:lpstr>Trebuchet MS</vt:lpstr>
      <vt:lpstr>Wingdings</vt:lpstr>
      <vt:lpstr>BEER</vt:lpstr>
      <vt:lpstr>3_Office Theme</vt:lpstr>
      <vt:lpstr>1_BEER</vt:lpstr>
      <vt:lpstr>Office Theme</vt:lpstr>
      <vt:lpstr>Edge</vt:lpstr>
      <vt:lpstr>1_Office Theme</vt:lpstr>
      <vt:lpstr>155_Edge</vt:lpstr>
      <vt:lpstr>100_Edge</vt:lpstr>
      <vt:lpstr>7_Office Theme</vt:lpstr>
      <vt:lpstr>15_Office Theme</vt:lpstr>
      <vt:lpstr>1_Edge</vt:lpstr>
      <vt:lpstr>Infrastructure for  Processing-Using-Memory Research </vt:lpstr>
      <vt:lpstr>Brief Self Introduction</vt:lpstr>
      <vt:lpstr>Papers We Will Discuss</vt:lpstr>
      <vt:lpstr>Recall: Processing using DRAM</vt:lpstr>
      <vt:lpstr>PiDRAM An FPGA-based Framework for End-to-end Evaluation  of Processing-in-DRAM Techniques</vt:lpstr>
      <vt:lpstr>PiDRAM Summary</vt:lpstr>
      <vt:lpstr>Outline</vt:lpstr>
      <vt:lpstr>DRAM Organization</vt:lpstr>
      <vt:lpstr>DRAM Operation</vt:lpstr>
      <vt:lpstr>Processing-in-Memory Techniques</vt:lpstr>
      <vt:lpstr>Row-Copy: Key Idea (RowClone)</vt:lpstr>
      <vt:lpstr>RowClone in Real DRAM Chips</vt:lpstr>
      <vt:lpstr>In-DRAM TRNG: Key Idea (D-RaNGe)</vt:lpstr>
      <vt:lpstr>System Support for PiM</vt:lpstr>
      <vt:lpstr>PiDRAM</vt:lpstr>
      <vt:lpstr>PiDRAM: Key Components</vt:lpstr>
      <vt:lpstr>PiDRAM: System Design</vt:lpstr>
      <vt:lpstr>PiDRAM’s FPGA Prototype</vt:lpstr>
      <vt:lpstr>RowClone Implementation</vt:lpstr>
      <vt:lpstr>RowClone System Integration</vt:lpstr>
      <vt:lpstr>RowClone Memory Allocation (I)</vt:lpstr>
      <vt:lpstr>RowClone Memory Allocation (I)</vt:lpstr>
      <vt:lpstr>RowClone Memory Allocation (I)</vt:lpstr>
      <vt:lpstr>RowClone Memory Allocation (I)</vt:lpstr>
      <vt:lpstr>RowClone Memory Allocation (II)</vt:lpstr>
      <vt:lpstr>RowClone Memory Allocation (II)</vt:lpstr>
      <vt:lpstr>Evaluation: Methodology</vt:lpstr>
      <vt:lpstr>Microbenchmark Copy/Initialization  Throughput Improvement</vt:lpstr>
      <vt:lpstr>CLFLUSH Overhead</vt:lpstr>
      <vt:lpstr>Other Workloads</vt:lpstr>
      <vt:lpstr>In-DRAM True Random Number Generation</vt:lpstr>
      <vt:lpstr>Recall: D-RaNGe Key Idea</vt:lpstr>
      <vt:lpstr>D-RaNGe Implementation</vt:lpstr>
      <vt:lpstr>D-RaNGe Implementation</vt:lpstr>
      <vt:lpstr>Evaluation</vt:lpstr>
      <vt:lpstr>PiDRAM Summary</vt:lpstr>
      <vt:lpstr>PiDRAM is Open Source</vt:lpstr>
      <vt:lpstr>Extended Version on ArXiv</vt:lpstr>
      <vt:lpstr>Long Talk + Tutorial on Youtube</vt:lpstr>
      <vt:lpstr>PiDRAM An FPGA-based Framework for End-to-end Evaluation  of Processing-in-DRAM Techniques</vt:lpstr>
      <vt:lpstr>DRAM Bender An Extensible and Versatile  FPGA-based Infrastructure to  Easily Test State-of-the-art DRAM Chips</vt:lpstr>
      <vt:lpstr>Factors Affecting DRAM Reliability and Latency</vt:lpstr>
      <vt:lpstr>DRAM Testing Infrastructure</vt:lpstr>
      <vt:lpstr>Limitations of Existing Infrastructure</vt:lpstr>
      <vt:lpstr>DRAM Bender: Design Goals</vt:lpstr>
      <vt:lpstr>DRAM Bender: Overview</vt:lpstr>
      <vt:lpstr>DRAM Bender: Prototypes</vt:lpstr>
      <vt:lpstr>DRAM Bender: Three Case Studies</vt:lpstr>
      <vt:lpstr>DRAM Bender: Ease of Use</vt:lpstr>
      <vt:lpstr>More in the paper (II)</vt:lpstr>
      <vt:lpstr>More in the paper (II)</vt:lpstr>
      <vt:lpstr>Research DRAM Bender Enabled</vt:lpstr>
      <vt:lpstr>More Research DRAM Bender Enabled</vt:lpstr>
      <vt:lpstr>Even More Research DRAM Bender Enabled</vt:lpstr>
      <vt:lpstr>DRAM Chips Are Already (Quite) Capable!</vt:lpstr>
      <vt:lpstr>DRAM Chips Are Already (Quite) Capable!</vt:lpstr>
      <vt:lpstr>The Capability of COTS DRAM Chips </vt:lpstr>
      <vt:lpstr>Finding: SiMRA Across Subarrays</vt:lpstr>
      <vt:lpstr>Key Idea: NOT Operation</vt:lpstr>
      <vt:lpstr>Key Idea: NAND, NOR, AND, OR</vt:lpstr>
      <vt:lpstr>Two-Input AND and NAND Operations</vt:lpstr>
      <vt:lpstr>Two-Input AND and NAND Operations</vt:lpstr>
      <vt:lpstr>Two-Input AND and NAND Operations</vt:lpstr>
      <vt:lpstr>Two-Input AND and NAND Operations</vt:lpstr>
      <vt:lpstr>Two-Input AND and NAND Operations</vt:lpstr>
      <vt:lpstr>Two-Input AND and NAND Operations</vt:lpstr>
      <vt:lpstr>Many-Input AND, NAND, OR, and NOR Operations</vt:lpstr>
      <vt:lpstr>DRAM Testing Infrastructure</vt:lpstr>
      <vt:lpstr>DRAM Chips Tested</vt:lpstr>
      <vt:lpstr>Performing AND, NAND, OR, and NOR</vt:lpstr>
      <vt:lpstr>Performing AND, NAND, OR, and NOR</vt:lpstr>
      <vt:lpstr>Impact of Data Pattern</vt:lpstr>
      <vt:lpstr>Impact of Data Pattern</vt:lpstr>
      <vt:lpstr>Impact of Data Pattern</vt:lpstr>
      <vt:lpstr>More in the Paper</vt:lpstr>
      <vt:lpstr>Available on arXiv</vt:lpstr>
      <vt:lpstr>Summary</vt:lpstr>
      <vt:lpstr>Simultaneous Many-Row Activation  in Off-the-Shelf DRAM Chips Experimental Characterization and Analysis</vt:lpstr>
      <vt:lpstr>Executive Summary</vt:lpstr>
      <vt:lpstr>Leveraging Simultaneous Many-Row Activation</vt:lpstr>
      <vt:lpstr>In-DRAM Multiple Row Copy (Multi-RowCopy)</vt:lpstr>
      <vt:lpstr>Key Takeaways from Multi-RowCopy</vt:lpstr>
      <vt:lpstr>Robustness of Multi-RowCopy</vt:lpstr>
      <vt:lpstr>Impact of Data Pattern</vt:lpstr>
      <vt:lpstr>Also in the Paper: Impact of Temperature &amp; Voltage</vt:lpstr>
      <vt:lpstr>More in the Paper</vt:lpstr>
      <vt:lpstr>Available on arXiv</vt:lpstr>
      <vt:lpstr>Our Work is Open Source and Artifact Evaluated</vt:lpstr>
      <vt:lpstr>Simultaneous Many-Row Activation  in Off-the-Shelf DRAM Chips Experimental Characterization and Analysis</vt:lpstr>
      <vt:lpstr>DRAM Bender Summary</vt:lpstr>
      <vt:lpstr>DRAM Bender Paper, Slides, Videos, Code</vt:lpstr>
      <vt:lpstr>DRAM Bender An Extensible and Versatile  FPGA-based Infrastructure to  Easily Test State-of-the-art DRAM Chips</vt:lpstr>
      <vt:lpstr>BACKUP SLIDES</vt:lpstr>
      <vt:lpstr>Accessing a DRAM Cell</vt:lpstr>
      <vt:lpstr>Accessing a DRAM Cell</vt:lpstr>
      <vt:lpstr>alloc_align() function</vt:lpstr>
      <vt:lpstr>Initializing SAMT</vt:lpstr>
      <vt:lpstr>PowerPoint Presentation</vt:lpstr>
      <vt:lpstr>PowerPoint Presentation</vt:lpstr>
      <vt:lpstr>PowerPoint Presentation</vt:lpstr>
      <vt:lpstr>PowerPoint Presentation</vt:lpstr>
      <vt:lpstr>PowerPoint Presentation</vt:lpstr>
      <vt:lpstr>PowerPoint Presentation</vt:lpstr>
      <vt:lpstr>PiM Operations Controller (POC)</vt:lpstr>
      <vt:lpstr>PiDRAM Memory Controller</vt:lpstr>
      <vt:lpstr>PiM Operations Library (pimolib)</vt:lpstr>
      <vt:lpstr>Custom Supervisor Software</vt:lpstr>
      <vt:lpstr>PiM Operation Execution Flow</vt:lpstr>
      <vt:lpstr>PiM Operation Execution Flow</vt:lpstr>
      <vt:lpstr>PiM Operation Execution Flow</vt:lpstr>
      <vt:lpstr>PiM Operation Execution Flow</vt:lpstr>
      <vt:lpstr>PiM Operation Execution Flow</vt:lpstr>
      <vt:lpstr>PiDRAM Components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Olgun  Ataberk</dc:creator>
  <cp:lastModifiedBy>Olgun  Ataberk</cp:lastModifiedBy>
  <cp:revision>16</cp:revision>
  <dcterms:created xsi:type="dcterms:W3CDTF">2025-03-01T02:26:57Z</dcterms:created>
  <dcterms:modified xsi:type="dcterms:W3CDTF">2025-03-01T05:57:11Z</dcterms:modified>
</cp:coreProperties>
</file>